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1773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Jan-22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chmc-change-budget%20Mar-22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DN</a:t>
            </a:r>
            <a:r>
              <a:rPr lang="en-US" sz="800" dirty="0"/>
              <a:t> Budget</a:t>
            </a:r>
            <a:r>
              <a:rPr lang="en-US" sz="800" baseline="0" dirty="0"/>
              <a:t> v Spend</a:t>
            </a:r>
            <a:r>
              <a:rPr lang="en-US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39-43D2-925B-118565BA4BA5}"/>
              </c:ext>
            </c:extLst>
          </c:dPt>
          <c:cat>
            <c:strRef>
              <c:f>'[chmc-change-budget Jan-22 v1.xlsx]New Format BP21_22'!$D$2:$E$2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BP21_22'!$D$8:$E$8</c:f>
              <c:numCache>
                <c:formatCode>"£"#,##0</c:formatCode>
                <c:ptCount val="2"/>
                <c:pt idx="0">
                  <c:v>1248246.6200185358</c:v>
                </c:pt>
                <c:pt idx="1">
                  <c:v>1253245.8414882817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39-43D2-925B-118565BA4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4607"/>
        <c:axId val="2043254719"/>
      </c:barChart>
      <c:catAx>
        <c:axId val="19720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4719"/>
        <c:crosses val="autoZero"/>
        <c:auto val="1"/>
        <c:lblAlgn val="ctr"/>
        <c:lblOffset val="100"/>
        <c:noMultiLvlLbl val="0"/>
      </c:catAx>
      <c:valAx>
        <c:axId val="2043254719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4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Budget v</a:t>
            </a:r>
            <a:r>
              <a:rPr lang="en-GB" sz="800" baseline="0" dirty="0"/>
              <a:t> Spend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DEB-43C7-B920-A84106DEAF7A}"/>
              </c:ext>
            </c:extLst>
          </c:dPt>
          <c:cat>
            <c:strRef>
              <c:f>'[chmc-change-budget Jan-22 v1.xlsx]New Format BP21_22'!$F$2:$G$2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Jan-22 v1.xlsx]New Format BP21_22'!$F$8:$G$8</c:f>
              <c:numCache>
                <c:formatCode>"£"#,##0</c:formatCode>
                <c:ptCount val="2"/>
                <c:pt idx="0">
                  <c:v>194765.16311399444</c:v>
                </c:pt>
                <c:pt idx="1">
                  <c:v>33874.262817999384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EB-43C7-B920-A84106DEAF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37807"/>
        <c:axId val="2043258879"/>
      </c:barChart>
      <c:catAx>
        <c:axId val="19720378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8879"/>
        <c:crosses val="autoZero"/>
        <c:auto val="1"/>
        <c:lblAlgn val="ctr"/>
        <c:lblOffset val="100"/>
        <c:noMultiLvlLbl val="0"/>
      </c:catAx>
      <c:valAx>
        <c:axId val="2043258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0378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Total budget</a:t>
            </a:r>
            <a:r>
              <a:rPr lang="en-GB" baseline="0" dirty="0"/>
              <a:t> v</a:t>
            </a:r>
            <a:r>
              <a:rPr lang="en-GB" dirty="0"/>
              <a:t> committed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C-41FB-8859-FDA6976399A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Mar-22 v1.xlsx]BP21_22'!$J$2:$K$2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v1.xlsx]BP21_22'!$J$8:$K$8</c:f>
              <c:numCache>
                <c:formatCode>"£"#,##0</c:formatCode>
                <c:ptCount val="2"/>
                <c:pt idx="0">
                  <c:v>3589600</c:v>
                </c:pt>
                <c:pt idx="1">
                  <c:v>2697236.11663706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CC-41FB-8859-FDA697639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1740751"/>
        <c:axId val="1836261055"/>
      </c:barChart>
      <c:catAx>
        <c:axId val="2091740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61055"/>
        <c:crosses val="autoZero"/>
        <c:auto val="1"/>
        <c:lblAlgn val="ctr"/>
        <c:lblOffset val="100"/>
        <c:noMultiLvlLbl val="0"/>
      </c:catAx>
      <c:valAx>
        <c:axId val="1836261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40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F-4883-8510-140E83D626EA}"/>
              </c:ext>
            </c:extLst>
          </c:dPt>
          <c:cat>
            <c:strRef>
              <c:f>'[chmc-change-budget Mar-22 v1.xlsx]BP21_22'!$B$2:$C$2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v1.xlsx]BP21_22'!$B$8:$C$8</c:f>
              <c:numCache>
                <c:formatCode>"£"#,##0</c:formatCode>
                <c:ptCount val="2"/>
                <c:pt idx="0">
                  <c:v>2073012.3132530118</c:v>
                </c:pt>
                <c:pt idx="1">
                  <c:v>1389719.0123307791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F-4883-8510-140E83D626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5238959"/>
        <c:axId val="1836254815"/>
      </c:barChart>
      <c:catAx>
        <c:axId val="204523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6254815"/>
        <c:crosses val="autoZero"/>
        <c:auto val="1"/>
        <c:lblAlgn val="ctr"/>
        <c:lblOffset val="100"/>
        <c:noMultiLvlLbl val="0"/>
      </c:catAx>
      <c:valAx>
        <c:axId val="183625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2389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Budget v Spend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831-4F82-B5C1-D6729F5ABCDF}"/>
              </c:ext>
            </c:extLst>
          </c:dPt>
          <c:cat>
            <c:strRef>
              <c:f>'[chmc-change-budget Mar-22 v1.xlsx]BP21_22'!$H$2:$I$2</c:f>
              <c:strCache>
                <c:ptCount val="2"/>
                <c:pt idx="0">
                  <c:v>Budget</c:v>
                </c:pt>
                <c:pt idx="1">
                  <c:v>Spend</c:v>
                </c:pt>
              </c:strCache>
            </c:strRef>
          </c:cat>
          <c:val>
            <c:numRef>
              <c:f>'[chmc-change-budget Mar-22 v1.xlsx]BP21_22'!$H$8:$I$8</c:f>
              <c:numCache>
                <c:formatCode>"£"#,##0</c:formatCode>
                <c:ptCount val="2"/>
                <c:pt idx="0">
                  <c:v>73575.903614457842</c:v>
                </c:pt>
                <c:pt idx="1">
                  <c:v>20397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1-4F82-B5C1-D6729F5ABC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5024031"/>
        <c:axId val="2043257215"/>
      </c:barChart>
      <c:catAx>
        <c:axId val="213502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257215"/>
        <c:crosses val="autoZero"/>
        <c:auto val="1"/>
        <c:lblAlgn val="ctr"/>
        <c:lblOffset val="100"/>
        <c:noMultiLvlLbl val="0"/>
      </c:catAx>
      <c:valAx>
        <c:axId val="204325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024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8E766-6533-4511-A3EA-41C2FA66E9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11595-A7C7-4579-9FFE-D4535949F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F516-6232-4399-8E73-A4502B88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1D5AD-F48F-44E2-8EBC-ACE27DBF6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70BFE-331D-47A5-99B8-3AA0D63D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56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C8DD1-2DAB-4F4D-86E2-611412F9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E2706C-1F61-4056-9EA8-259F47E4C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743EC-9499-4ACF-97DC-5A74B9F1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67F6B-BD2B-4992-BFA0-455519580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FBD10-A582-4402-A440-2A951DA5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3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E3E8A7-FEA0-42A8-8A39-C3E425ED8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D41C7-F807-4321-820F-71748869D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7C565-8C58-420C-8B55-9CDA01BC3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DA50-BF74-4D73-83E2-369D798FC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5BAFB-DA14-4C6D-9D6A-F5550A1B8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34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90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99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6611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02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16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9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0891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020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A1803-586E-4C7B-B259-A011A2C59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461C2-5DFF-451B-B566-B7A89C6C1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876EE-AEAA-44CA-9E0E-91704547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8316C-CEB8-4831-A5FF-A86BF80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677D8-6198-4F63-A27D-82B1F2D71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343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0880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94050" y="347325"/>
            <a:ext cx="6254751" cy="605294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3463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6913" marR="6765" lvl="0" indent="0" algn="l" defTabSz="1217707" rtl="0" eaLnBrk="1" fontAlgn="auto" latinLnBrk="0" hangingPunct="1">
              <a:lnSpc>
                <a:spcPts val="3995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63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196556"/>
            <a:ext cx="11074400" cy="5175211"/>
          </a:xfrm>
          <a:prstGeom prst="rect">
            <a:avLst/>
          </a:prstGeom>
        </p:spPr>
        <p:txBody>
          <a:bodyPr/>
          <a:lstStyle>
            <a:lvl1pPr>
              <a:defRPr sz="1199">
                <a:solidFill>
                  <a:schemeClr val="accent1"/>
                </a:solidFill>
              </a:defRPr>
            </a:lvl1pPr>
            <a:lvl2pPr>
              <a:defRPr sz="1199">
                <a:solidFill>
                  <a:schemeClr val="accent1"/>
                </a:solidFill>
              </a:defRPr>
            </a:lvl2pPr>
            <a:lvl3pPr>
              <a:defRPr sz="1199">
                <a:solidFill>
                  <a:schemeClr val="accent1"/>
                </a:solidFill>
              </a:defRPr>
            </a:lvl3pPr>
            <a:lvl4pPr>
              <a:defRPr sz="1199">
                <a:solidFill>
                  <a:schemeClr val="accent1"/>
                </a:solidFill>
              </a:defRPr>
            </a:lvl4pPr>
            <a:lvl5pPr>
              <a:defRPr sz="11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05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235A-CE62-4CD3-AA46-06044B31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C7BFC-96B5-44CD-B0BB-CE54B402A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5CE26B-C35F-4A14-B7EF-C09AECF7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9C647-52EF-4EBA-80B3-14A79B65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E9411-904D-4205-8875-FBA5A059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8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38BE-CFE5-4568-80AD-77BCD97A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CE3D9-35D6-4374-8A1F-EA74B7FAC3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084B6-05EC-4D84-AC90-56B411C5B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95ADB-9B61-4136-B4AD-17C168E5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EFDBF-F2DD-4BD5-A447-F1491B09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48B72-5429-4043-AAC8-364C0777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37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0F0ED-F0A8-44B7-A195-D57D5CC4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7CA52D-8C8C-4777-A49F-DC207D696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0009F8-E33A-4303-93D7-73EF05A85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5FC46-2654-452A-B4AB-DE34E5E714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859A8-0DC6-4F14-98A8-3390A87D0A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667FD1-176B-4005-A086-8DF770BC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84C2DF-088E-4668-BDD8-7C022E9C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14CC9-FFC1-4C87-8903-228DFF33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203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FC9-90A4-4CB4-ADA7-DF37A1B3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02564-2B07-40CA-A8F4-0B2A42CD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176E9B-9EFC-4A3A-829D-8C92530F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47F194-D861-423B-A833-97E631E2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35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E6E961-44CA-4A3C-B174-8840751C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334C7-C97E-400D-A2B0-7AD6067FC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FE6A6-0343-4599-A6C7-6D180152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08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095E-DA7D-447B-87C5-4BE886C55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FE139-4920-40F4-8BC2-35D05D4E3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607F3-35EA-4168-92C6-388ED977C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18EE0-0220-4CFD-83D1-7B21B79CB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CE61D-467C-418E-A8D6-8D833C1F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63D41-CC03-400F-AAF6-FA98D238B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75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BFA2-EC73-4E72-B003-3CCEC4B14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5D949-D50D-452D-869A-9994731EC8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9CA10-9BC7-47D6-9901-30DA1C00C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1A648-2BE9-49FA-8D49-B824CE4EC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59908-6B53-46E6-854C-6538F9DB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06C5A-4F22-40C5-9C26-E8E4F518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93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E2106F-CC8B-48C4-830C-FE2F4D62D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236B0-D7A1-4377-922A-F9A1E6795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59AB1-944C-4C94-8A4F-93E26B8EA7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39DC8-6F19-4E57-BC88-22F8734A0D04}" type="datetimeFigureOut">
              <a:rPr lang="en-GB" smtClean="0"/>
              <a:t>04/04/2022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E25D2-0D55-4752-B901-F558F45A5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4FEF7-1ABA-498E-8DA6-659AA2C69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8FC5-E057-432E-B111-976EE99F4F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9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38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s://umbraco.xoserve.com/media/43185/chmc-change-budget.xlsx" TargetMode="External"/><Relationship Id="rId1" Type="http://schemas.openxmlformats.org/officeDocument/2006/relationships/slideLayout" Target="../slideLayouts/slideLayout1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5413" y="2693988"/>
            <a:ext cx="10363200" cy="1470025"/>
          </a:xfrm>
        </p:spPr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DSC Change Budget 21/22 YTD</a:t>
            </a:r>
            <a:endParaRPr lang="en-GB" sz="4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90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9513" y="152076"/>
            <a:ext cx="11760629" cy="554681"/>
          </a:xfrm>
        </p:spPr>
        <p:txBody>
          <a:bodyPr>
            <a:noAutofit/>
          </a:bodyPr>
          <a:lstStyle/>
          <a:p>
            <a:r>
              <a:rPr lang="en-GB" sz="2667" dirty="0"/>
              <a:t>FYE Budget v Committed Spend BP21/22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9AC967-D295-4EB5-8156-5F6765360120}"/>
              </a:ext>
            </a:extLst>
          </p:cNvPr>
          <p:cNvSpPr txBox="1"/>
          <p:nvPr/>
        </p:nvSpPr>
        <p:spPr>
          <a:xfrm>
            <a:off x="10096624" y="3275365"/>
            <a:ext cx="1871531" cy="707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endParaRPr lang="en-GB" sz="1333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Full view of budget </a:t>
            </a:r>
            <a:r>
              <a:rPr lang="en-GB" sz="1333" dirty="0">
                <a:solidFill>
                  <a:prstClr val="black"/>
                </a:solidFill>
                <a:latin typeface="Arial"/>
                <a:hlinkClick r:id="rId2"/>
              </a:rPr>
              <a:t>here</a:t>
            </a:r>
            <a:endParaRPr lang="en-GB" sz="1333" dirty="0">
              <a:solidFill>
                <a:prstClr val="black"/>
              </a:solidFill>
              <a:latin typeface="Arial"/>
            </a:endParaRP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D1F122F2-340C-47D6-AD91-04EFE524022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867920" y="932723"/>
          <a:ext cx="2190825" cy="182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2E272D9-3FAE-41BC-A64E-4B603F103DC3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472900" y="959636"/>
          <a:ext cx="2190825" cy="182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C7B00BC-D987-4E76-9438-36E751DDC91D}"/>
              </a:ext>
            </a:extLst>
          </p:cNvPr>
          <p:cNvSpPr txBox="1"/>
          <p:nvPr/>
        </p:nvSpPr>
        <p:spPr>
          <a:xfrm>
            <a:off x="10114583" y="932723"/>
            <a:ext cx="1871531" cy="152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21/22 Committed Spend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Total 75%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Shippers 67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DNs 100%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IGTs 17% 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333" dirty="0">
                <a:solidFill>
                  <a:prstClr val="black"/>
                </a:solidFill>
                <a:latin typeface="Arial"/>
              </a:rPr>
              <a:t>NTS 28%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5BE5B15-0C7E-48D6-A56C-6A746E46C6F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56563" y="2954723"/>
          <a:ext cx="9483852" cy="331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29864BA-670A-4A40-A473-66D6D57502E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31371" y="959637"/>
          <a:ext cx="2436548" cy="160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B794E5D-1D49-45F7-86D6-58797F52E6F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603228" y="959637"/>
          <a:ext cx="2424899" cy="1824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5A38F52F-8862-494C-9DD3-C09F15085AA6}"/>
</file>

<file path=customXml/itemProps2.xml><?xml version="1.0" encoding="utf-8"?>
<ds:datastoreItem xmlns:ds="http://schemas.openxmlformats.org/officeDocument/2006/customXml" ds:itemID="{DB55732A-F03E-4DAE-AB27-CA4E22D292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8E87CB-FC50-48C1-9C85-DB200470A0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03fba77-31dd-4780-83f9-c54f26c3a260"/>
    <ds:schemaRef ds:uri="http://purl.org/dc/elements/1.1/"/>
    <ds:schemaRef ds:uri="http://www.w3.org/XML/1998/namespace"/>
    <ds:schemaRef ds:uri="http://schemas.microsoft.com/office/infopath/2007/PartnerControls"/>
    <ds:schemaRef ds:uri="11f1cc19-a6a2-4477-822b-8358f9edc37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Poppins-Light</vt:lpstr>
      <vt:lpstr>Office Theme</vt:lpstr>
      <vt:lpstr>1_Office Theme</vt:lpstr>
      <vt:lpstr>DSC Change Budget 21/22 YTD</vt:lpstr>
      <vt:lpstr>FYE Budget v Committed Spend BP21/22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 Change Budget 21/22 YTD</dc:title>
  <dc:creator>Molly Haley1</dc:creator>
  <cp:lastModifiedBy>Molly Haley1</cp:lastModifiedBy>
  <cp:revision>1</cp:revision>
  <dcterms:created xsi:type="dcterms:W3CDTF">2022-04-04T15:05:03Z</dcterms:created>
  <dcterms:modified xsi:type="dcterms:W3CDTF">2022-04-04T15:06:02Z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</Properties>
</file>