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3.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9.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9"/>
  </p:notesMasterIdLst>
  <p:sldIdLst>
    <p:sldId id="288" r:id="rId5"/>
    <p:sldId id="1759" r:id="rId6"/>
    <p:sldId id="1773" r:id="rId7"/>
    <p:sldId id="309" r:id="rId8"/>
    <p:sldId id="1997" r:id="rId9"/>
    <p:sldId id="3426" r:id="rId10"/>
    <p:sldId id="3736" r:id="rId11"/>
    <p:sldId id="1827" r:id="rId12"/>
    <p:sldId id="1828" r:id="rId13"/>
    <p:sldId id="3452" r:id="rId14"/>
    <p:sldId id="3724" r:id="rId15"/>
    <p:sldId id="3711" r:id="rId16"/>
    <p:sldId id="1734" r:id="rId17"/>
    <p:sldId id="306" r:id="rId18"/>
    <p:sldId id="3672" r:id="rId19"/>
    <p:sldId id="3725" r:id="rId20"/>
    <p:sldId id="3726" r:id="rId21"/>
    <p:sldId id="883" r:id="rId22"/>
    <p:sldId id="1848" r:id="rId23"/>
    <p:sldId id="3735" r:id="rId24"/>
    <p:sldId id="886" r:id="rId25"/>
    <p:sldId id="3739" r:id="rId26"/>
    <p:sldId id="3740" r:id="rId27"/>
    <p:sldId id="891" r:id="rId28"/>
    <p:sldId id="890" r:id="rId29"/>
    <p:sldId id="892" r:id="rId30"/>
    <p:sldId id="893" r:id="rId31"/>
    <p:sldId id="282" r:id="rId32"/>
    <p:sldId id="285" r:id="rId33"/>
    <p:sldId id="289" r:id="rId34"/>
    <p:sldId id="286" r:id="rId35"/>
    <p:sldId id="1840" r:id="rId36"/>
    <p:sldId id="885" r:id="rId37"/>
    <p:sldId id="3722" r:id="rId38"/>
    <p:sldId id="889" r:id="rId39"/>
    <p:sldId id="298" r:id="rId40"/>
    <p:sldId id="3733" r:id="rId41"/>
    <p:sldId id="1765" r:id="rId42"/>
    <p:sldId id="3727" r:id="rId43"/>
    <p:sldId id="829" r:id="rId44"/>
    <p:sldId id="352" r:id="rId45"/>
    <p:sldId id="3730" r:id="rId46"/>
    <p:sldId id="1541" r:id="rId47"/>
    <p:sldId id="1542" r:id="rId48"/>
    <p:sldId id="1766" r:id="rId49"/>
    <p:sldId id="1989" r:id="rId50"/>
    <p:sldId id="3685" r:id="rId51"/>
    <p:sldId id="2055" r:id="rId52"/>
    <p:sldId id="3731" r:id="rId53"/>
    <p:sldId id="3738" r:id="rId54"/>
    <p:sldId id="3618" r:id="rId55"/>
    <p:sldId id="826" r:id="rId56"/>
    <p:sldId id="3621" r:id="rId57"/>
    <p:sldId id="3622" r:id="rId58"/>
    <p:sldId id="3623" r:id="rId59"/>
    <p:sldId id="794" r:id="rId60"/>
    <p:sldId id="3616" r:id="rId61"/>
    <p:sldId id="3614" r:id="rId62"/>
    <p:sldId id="831" r:id="rId63"/>
    <p:sldId id="830" r:id="rId64"/>
    <p:sldId id="3611" r:id="rId65"/>
    <p:sldId id="3612" r:id="rId66"/>
    <p:sldId id="3617" r:id="rId67"/>
    <p:sldId id="3624" r:id="rId6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gby, James" initials="RJ [2]" lastIdx="2" clrIdx="6">
    <p:extLst>
      <p:ext uri="{19B8F6BF-5375-455C-9EA6-DF929625EA0E}">
        <p15:presenceInfo xmlns:p15="http://schemas.microsoft.com/office/powerpoint/2012/main" userId="S::james.rigby@xoserve.com::7ade5d71-70eb-452f-8090-262cd4d9bd62" providerId="AD"/>
      </p:ext>
    </p:extLst>
  </p:cmAuthor>
  <p:cmAuthor id="1" name="Morgan, Neil A" initials="MNA" lastIdx="1" clrIdx="0">
    <p:extLst>
      <p:ext uri="{19B8F6BF-5375-455C-9EA6-DF929625EA0E}">
        <p15:presenceInfo xmlns:p15="http://schemas.microsoft.com/office/powerpoint/2012/main" userId="S::neil.a.morgan@xoserve.com::6d8c68c2-074e-40cb-880a-f27a04c2b231" providerId="AD"/>
      </p:ext>
    </p:extLst>
  </p:cmAuthor>
  <p:cmAuthor id="2" name="Chris Silk" initials="CS" lastIdx="5" clrIdx="1">
    <p:extLst>
      <p:ext uri="{19B8F6BF-5375-455C-9EA6-DF929625EA0E}">
        <p15:presenceInfo xmlns:p15="http://schemas.microsoft.com/office/powerpoint/2012/main" userId="S-1-5-21-4145888014-839675345-3125187760-5160" providerId="AD"/>
      </p:ext>
    </p:extLst>
  </p:cmAuthor>
  <p:cmAuthor id="3" name="Tambe, Surfaraz" initials="TS" lastIdx="10" clrIdx="2">
    <p:extLst>
      <p:ext uri="{19B8F6BF-5375-455C-9EA6-DF929625EA0E}">
        <p15:presenceInfo xmlns:p15="http://schemas.microsoft.com/office/powerpoint/2012/main" userId="S::surfaraz.tambe@xoserve.com::21ae2c14-c22c-44a4-a0d0-23dd8613b14c" providerId="AD"/>
      </p:ext>
    </p:extLst>
  </p:cmAuthor>
  <p:cmAuthor id="4" name="Tracy OConnor" initials="TO" lastIdx="6" clrIdx="3">
    <p:extLst>
      <p:ext uri="{19B8F6BF-5375-455C-9EA6-DF929625EA0E}">
        <p15:presenceInfo xmlns:p15="http://schemas.microsoft.com/office/powerpoint/2012/main" userId="S::tracy.oconnor@xoserve.com::c165d205-f988-41c6-a790-ae0515e39fe0" providerId="AD"/>
      </p:ext>
    </p:extLst>
  </p:cmAuthor>
  <p:cmAuthor id="5" name="Rigby, James" initials="RJ" lastIdx="5" clrIdx="4">
    <p:extLst>
      <p:ext uri="{19B8F6BF-5375-455C-9EA6-DF929625EA0E}">
        <p15:presenceInfo xmlns:p15="http://schemas.microsoft.com/office/powerpoint/2012/main" userId="S-1-5-21-4145888014-839675345-3125187760-6243" providerId="AD"/>
      </p:ext>
    </p:extLst>
  </p:cmAuthor>
  <p:cmAuthor id="6" name="Orsler, Paul" initials="OP" lastIdx="7" clrIdx="5">
    <p:extLst>
      <p:ext uri="{19B8F6BF-5375-455C-9EA6-DF929625EA0E}">
        <p15:presenceInfo xmlns:p15="http://schemas.microsoft.com/office/powerpoint/2012/main" userId="S::paul.orsler@xoserve.com::0fe27abf-47b1-4035-89e4-039935425a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1D6E8"/>
    <a:srgbClr val="CCFF99"/>
    <a:srgbClr val="9CCB3B"/>
    <a:srgbClr val="FFBF00"/>
    <a:srgbClr val="40D1F5"/>
    <a:srgbClr val="84B8DA"/>
    <a:srgbClr val="9C4877"/>
    <a:srgbClr val="2B80B1"/>
    <a:srgbClr val="F58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1EB408-BD5C-4CF3-9706-8807922BEFF3}" v="200" dt="2022-04-07T14:54:34.2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0" autoAdjust="0"/>
    <p:restoredTop sz="94660"/>
  </p:normalViewPr>
  <p:slideViewPr>
    <p:cSldViewPr snapToGrid="0">
      <p:cViewPr varScale="1">
        <p:scale>
          <a:sx n="80" d="100"/>
          <a:sy n="80" d="100"/>
        </p:scale>
        <p:origin x="972"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lly Haley1" userId="2264ca27-fef1-4fb9-96be-333087b5d2f3" providerId="ADAL" clId="{61526A09-A676-488F-B23D-B6A5C19F2123}"/>
    <pc:docChg chg="undo custSel delSld modSld">
      <pc:chgData name="Molly Haley1" userId="2264ca27-fef1-4fb9-96be-333087b5d2f3" providerId="ADAL" clId="{61526A09-A676-488F-B23D-B6A5C19F2123}" dt="2022-03-31T15:10:09.617" v="347"/>
      <pc:docMkLst>
        <pc:docMk/>
      </pc:docMkLst>
      <pc:sldChg chg="modSp">
        <pc:chgData name="Molly Haley1" userId="2264ca27-fef1-4fb9-96be-333087b5d2f3" providerId="ADAL" clId="{61526A09-A676-488F-B23D-B6A5C19F2123}" dt="2022-03-30T08:24:44.288" v="110" actId="20577"/>
        <pc:sldMkLst>
          <pc:docMk/>
          <pc:sldMk cId="1431544378" sldId="306"/>
        </pc:sldMkLst>
        <pc:spChg chg="mod">
          <ac:chgData name="Molly Haley1" userId="2264ca27-fef1-4fb9-96be-333087b5d2f3" providerId="ADAL" clId="{61526A09-A676-488F-B23D-B6A5C19F2123}" dt="2022-03-30T08:24:44.288" v="110" actId="20577"/>
          <ac:spMkLst>
            <pc:docMk/>
            <pc:sldMk cId="1431544378" sldId="306"/>
            <ac:spMk id="5" creationId="{74E5C359-EDF7-4B98-9E7A-26420788651C}"/>
          </ac:spMkLst>
        </pc:spChg>
      </pc:sldChg>
      <pc:sldChg chg="del">
        <pc:chgData name="Molly Haley1" userId="2264ca27-fef1-4fb9-96be-333087b5d2f3" providerId="ADAL" clId="{61526A09-A676-488F-B23D-B6A5C19F2123}" dt="2022-03-31T08:01:36.912" v="260" actId="2696"/>
        <pc:sldMkLst>
          <pc:docMk/>
          <pc:sldMk cId="2731515020" sldId="794"/>
        </pc:sldMkLst>
      </pc:sldChg>
      <pc:sldChg chg="del">
        <pc:chgData name="Molly Haley1" userId="2264ca27-fef1-4fb9-96be-333087b5d2f3" providerId="ADAL" clId="{61526A09-A676-488F-B23D-B6A5C19F2123}" dt="2022-03-31T08:01:34.128" v="256" actId="2696"/>
        <pc:sldMkLst>
          <pc:docMk/>
          <pc:sldMk cId="1330211914" sldId="826"/>
        </pc:sldMkLst>
      </pc:sldChg>
      <pc:sldChg chg="del">
        <pc:chgData name="Molly Haley1" userId="2264ca27-fef1-4fb9-96be-333087b5d2f3" providerId="ADAL" clId="{61526A09-A676-488F-B23D-B6A5C19F2123}" dt="2022-03-31T08:01:42.689" v="264" actId="2696"/>
        <pc:sldMkLst>
          <pc:docMk/>
          <pc:sldMk cId="3659283059" sldId="830"/>
        </pc:sldMkLst>
      </pc:sldChg>
      <pc:sldChg chg="del">
        <pc:chgData name="Molly Haley1" userId="2264ca27-fef1-4fb9-96be-333087b5d2f3" providerId="ADAL" clId="{61526A09-A676-488F-B23D-B6A5C19F2123}" dt="2022-03-31T08:01:41.411" v="263" actId="2696"/>
        <pc:sldMkLst>
          <pc:docMk/>
          <pc:sldMk cId="566117223" sldId="831"/>
        </pc:sldMkLst>
      </pc:sldChg>
      <pc:sldChg chg="addSp modSp">
        <pc:chgData name="Molly Haley1" userId="2264ca27-fef1-4fb9-96be-333087b5d2f3" providerId="ADAL" clId="{61526A09-A676-488F-B23D-B6A5C19F2123}" dt="2022-03-31T15:10:09.617" v="347"/>
        <pc:sldMkLst>
          <pc:docMk/>
          <pc:sldMk cId="16080381" sldId="883"/>
        </pc:sldMkLst>
        <pc:spChg chg="mod">
          <ac:chgData name="Molly Haley1" userId="2264ca27-fef1-4fb9-96be-333087b5d2f3" providerId="ADAL" clId="{61526A09-A676-488F-B23D-B6A5C19F2123}" dt="2022-03-31T15:09:46.865" v="344" actId="20577"/>
          <ac:spMkLst>
            <pc:docMk/>
            <pc:sldMk cId="16080381" sldId="883"/>
            <ac:spMk id="3" creationId="{46664FD0-4BE7-4B08-81D6-8FB1EF60F749}"/>
          </ac:spMkLst>
        </pc:spChg>
        <pc:graphicFrameChg chg="mod">
          <ac:chgData name="Molly Haley1" userId="2264ca27-fef1-4fb9-96be-333087b5d2f3" providerId="ADAL" clId="{61526A09-A676-488F-B23D-B6A5C19F2123}" dt="2022-03-31T15:09:25.436" v="341"/>
          <ac:graphicFrameMkLst>
            <pc:docMk/>
            <pc:sldMk cId="16080381" sldId="883"/>
            <ac:graphicFrameMk id="5" creationId="{9C4979D6-9BF4-4EBE-A6F0-3141D1408CD0}"/>
          </ac:graphicFrameMkLst>
        </pc:graphicFrameChg>
        <pc:graphicFrameChg chg="add mod">
          <ac:chgData name="Molly Haley1" userId="2264ca27-fef1-4fb9-96be-333087b5d2f3" providerId="ADAL" clId="{61526A09-A676-488F-B23D-B6A5C19F2123}" dt="2022-03-31T15:10:09.617" v="347"/>
          <ac:graphicFrameMkLst>
            <pc:docMk/>
            <pc:sldMk cId="16080381" sldId="883"/>
            <ac:graphicFrameMk id="6" creationId="{1A5B0A66-BF5F-42C9-B4AE-6178EBB38792}"/>
          </ac:graphicFrameMkLst>
        </pc:graphicFrameChg>
      </pc:sldChg>
      <pc:sldChg chg="modSp">
        <pc:chgData name="Molly Haley1" userId="2264ca27-fef1-4fb9-96be-333087b5d2f3" providerId="ADAL" clId="{61526A09-A676-488F-B23D-B6A5C19F2123}" dt="2022-03-30T08:30:32.429" v="191" actId="113"/>
        <pc:sldMkLst>
          <pc:docMk/>
          <pc:sldMk cId="4043476305" sldId="1828"/>
        </pc:sldMkLst>
        <pc:spChg chg="mod">
          <ac:chgData name="Molly Haley1" userId="2264ca27-fef1-4fb9-96be-333087b5d2f3" providerId="ADAL" clId="{61526A09-A676-488F-B23D-B6A5C19F2123}" dt="2022-03-30T08:30:32.429" v="191" actId="113"/>
          <ac:spMkLst>
            <pc:docMk/>
            <pc:sldMk cId="4043476305" sldId="1828"/>
            <ac:spMk id="3" creationId="{8305965E-4D48-4A02-84D8-0877867BBAD2}"/>
          </ac:spMkLst>
        </pc:spChg>
      </pc:sldChg>
      <pc:sldChg chg="addSp delSp">
        <pc:chgData name="Molly Haley1" userId="2264ca27-fef1-4fb9-96be-333087b5d2f3" providerId="ADAL" clId="{61526A09-A676-488F-B23D-B6A5C19F2123}" dt="2022-03-31T08:02:15.730" v="282" actId="478"/>
        <pc:sldMkLst>
          <pc:docMk/>
          <pc:sldMk cId="507012517" sldId="2055"/>
        </pc:sldMkLst>
        <pc:graphicFrameChg chg="add del">
          <ac:chgData name="Molly Haley1" userId="2264ca27-fef1-4fb9-96be-333087b5d2f3" providerId="ADAL" clId="{61526A09-A676-488F-B23D-B6A5C19F2123}" dt="2022-03-31T08:02:06.677" v="280" actId="478"/>
          <ac:graphicFrameMkLst>
            <pc:docMk/>
            <pc:sldMk cId="507012517" sldId="2055"/>
            <ac:graphicFrameMk id="3" creationId="{EDEC3F75-1C59-46B9-835E-C3E795913BE8}"/>
          </ac:graphicFrameMkLst>
        </pc:graphicFrameChg>
        <pc:graphicFrameChg chg="add del">
          <ac:chgData name="Molly Haley1" userId="2264ca27-fef1-4fb9-96be-333087b5d2f3" providerId="ADAL" clId="{61526A09-A676-488F-B23D-B6A5C19F2123}" dt="2022-03-31T08:02:15.730" v="282" actId="478"/>
          <ac:graphicFrameMkLst>
            <pc:docMk/>
            <pc:sldMk cId="507012517" sldId="2055"/>
            <ac:graphicFrameMk id="4" creationId="{F60BDC71-0A11-4F50-9169-C8EF14373EAF}"/>
          </ac:graphicFrameMkLst>
        </pc:graphicFrameChg>
        <pc:graphicFrameChg chg="del">
          <ac:chgData name="Molly Haley1" userId="2264ca27-fef1-4fb9-96be-333087b5d2f3" providerId="ADAL" clId="{61526A09-A676-488F-B23D-B6A5C19F2123}" dt="2022-03-31T08:02:03.104" v="278" actId="478"/>
          <ac:graphicFrameMkLst>
            <pc:docMk/>
            <pc:sldMk cId="507012517" sldId="2055"/>
            <ac:graphicFrameMk id="7" creationId="{B4C372F5-FA4F-45A8-9A03-10EC8C05B737}"/>
          </ac:graphicFrameMkLst>
        </pc:graphicFrameChg>
      </pc:sldChg>
      <pc:sldChg chg="modSp">
        <pc:chgData name="Molly Haley1" userId="2264ca27-fef1-4fb9-96be-333087b5d2f3" providerId="ADAL" clId="{61526A09-A676-488F-B23D-B6A5C19F2123}" dt="2022-03-31T11:52:12.309" v="290" actId="20577"/>
        <pc:sldMkLst>
          <pc:docMk/>
          <pc:sldMk cId="1239367114" sldId="3452"/>
        </pc:sldMkLst>
        <pc:spChg chg="mod">
          <ac:chgData name="Molly Haley1" userId="2264ca27-fef1-4fb9-96be-333087b5d2f3" providerId="ADAL" clId="{61526A09-A676-488F-B23D-B6A5C19F2123}" dt="2022-03-31T11:52:12.309" v="290" actId="20577"/>
          <ac:spMkLst>
            <pc:docMk/>
            <pc:sldMk cId="1239367114" sldId="3452"/>
            <ac:spMk id="2" creationId="{00000000-0000-0000-0000-000000000000}"/>
          </ac:spMkLst>
        </pc:spChg>
        <pc:graphicFrameChg chg="modGraphic">
          <ac:chgData name="Molly Haley1" userId="2264ca27-fef1-4fb9-96be-333087b5d2f3" providerId="ADAL" clId="{61526A09-A676-488F-B23D-B6A5C19F2123}" dt="2022-03-30T08:35:25.488" v="228" actId="20577"/>
          <ac:graphicFrameMkLst>
            <pc:docMk/>
            <pc:sldMk cId="1239367114" sldId="3452"/>
            <ac:graphicFrameMk id="3" creationId="{B7FC0BBF-9ED9-4F27-BC89-B0490D1F28AE}"/>
          </ac:graphicFrameMkLst>
        </pc:graphicFrameChg>
        <pc:graphicFrameChg chg="modGraphic">
          <ac:chgData name="Molly Haley1" userId="2264ca27-fef1-4fb9-96be-333087b5d2f3" providerId="ADAL" clId="{61526A09-A676-488F-B23D-B6A5C19F2123}" dt="2022-03-30T08:34:57.855" v="219" actId="20577"/>
          <ac:graphicFrameMkLst>
            <pc:docMk/>
            <pc:sldMk cId="1239367114" sldId="3452"/>
            <ac:graphicFrameMk id="8" creationId="{00000000-0000-0000-0000-000000000000}"/>
          </ac:graphicFrameMkLst>
        </pc:graphicFrameChg>
        <pc:graphicFrameChg chg="mod modGraphic">
          <ac:chgData name="Molly Haley1" userId="2264ca27-fef1-4fb9-96be-333087b5d2f3" providerId="ADAL" clId="{61526A09-A676-488F-B23D-B6A5C19F2123}" dt="2022-03-30T08:32:05.733" v="202" actId="404"/>
          <ac:graphicFrameMkLst>
            <pc:docMk/>
            <pc:sldMk cId="1239367114" sldId="3452"/>
            <ac:graphicFrameMk id="10" creationId="{633F724F-9DB4-4212-AFB1-BFFC700EC4F5}"/>
          </ac:graphicFrameMkLst>
        </pc:graphicFrameChg>
        <pc:graphicFrameChg chg="mod modGraphic">
          <ac:chgData name="Molly Haley1" userId="2264ca27-fef1-4fb9-96be-333087b5d2f3" providerId="ADAL" clId="{61526A09-A676-488F-B23D-B6A5C19F2123}" dt="2022-03-30T08:37:03.803" v="242" actId="20577"/>
          <ac:graphicFrameMkLst>
            <pc:docMk/>
            <pc:sldMk cId="1239367114" sldId="3452"/>
            <ac:graphicFrameMk id="15" creationId="{42EE730E-F0A3-42A8-B50D-066A227D258C}"/>
          </ac:graphicFrameMkLst>
        </pc:graphicFrameChg>
        <pc:cxnChg chg="mod">
          <ac:chgData name="Molly Haley1" userId="2264ca27-fef1-4fb9-96be-333087b5d2f3" providerId="ADAL" clId="{61526A09-A676-488F-B23D-B6A5C19F2123}" dt="2022-03-30T08:29:29.204" v="183" actId="1076"/>
          <ac:cxnSpMkLst>
            <pc:docMk/>
            <pc:sldMk cId="1239367114" sldId="3452"/>
            <ac:cxnSpMk id="11" creationId="{00000000-0000-0000-0000-000000000000}"/>
          </ac:cxnSpMkLst>
        </pc:cxnChg>
      </pc:sldChg>
      <pc:sldChg chg="del">
        <pc:chgData name="Molly Haley1" userId="2264ca27-fef1-4fb9-96be-333087b5d2f3" providerId="ADAL" clId="{61526A09-A676-488F-B23D-B6A5C19F2123}" dt="2022-03-31T08:01:43.479" v="265" actId="2696"/>
        <pc:sldMkLst>
          <pc:docMk/>
          <pc:sldMk cId="4147420316" sldId="3611"/>
        </pc:sldMkLst>
      </pc:sldChg>
      <pc:sldChg chg="del">
        <pc:chgData name="Molly Haley1" userId="2264ca27-fef1-4fb9-96be-333087b5d2f3" providerId="ADAL" clId="{61526A09-A676-488F-B23D-B6A5C19F2123}" dt="2022-03-31T08:01:44.001" v="266" actId="2696"/>
        <pc:sldMkLst>
          <pc:docMk/>
          <pc:sldMk cId="762531625" sldId="3612"/>
        </pc:sldMkLst>
      </pc:sldChg>
      <pc:sldChg chg="del">
        <pc:chgData name="Molly Haley1" userId="2264ca27-fef1-4fb9-96be-333087b5d2f3" providerId="ADAL" clId="{61526A09-A676-488F-B23D-B6A5C19F2123}" dt="2022-03-31T08:01:38.359" v="262" actId="2696"/>
        <pc:sldMkLst>
          <pc:docMk/>
          <pc:sldMk cId="1464886784" sldId="3614"/>
        </pc:sldMkLst>
      </pc:sldChg>
      <pc:sldChg chg="del">
        <pc:chgData name="Molly Haley1" userId="2264ca27-fef1-4fb9-96be-333087b5d2f3" providerId="ADAL" clId="{61526A09-A676-488F-B23D-B6A5C19F2123}" dt="2022-03-31T08:01:37.463" v="261" actId="2696"/>
        <pc:sldMkLst>
          <pc:docMk/>
          <pc:sldMk cId="3175627576" sldId="3616"/>
        </pc:sldMkLst>
      </pc:sldChg>
      <pc:sldChg chg="del">
        <pc:chgData name="Molly Haley1" userId="2264ca27-fef1-4fb9-96be-333087b5d2f3" providerId="ADAL" clId="{61526A09-A676-488F-B23D-B6A5C19F2123}" dt="2022-03-31T08:01:45.935" v="267" actId="2696"/>
        <pc:sldMkLst>
          <pc:docMk/>
          <pc:sldMk cId="2399182787" sldId="3617"/>
        </pc:sldMkLst>
      </pc:sldChg>
      <pc:sldChg chg="del">
        <pc:chgData name="Molly Haley1" userId="2264ca27-fef1-4fb9-96be-333087b5d2f3" providerId="ADAL" clId="{61526A09-A676-488F-B23D-B6A5C19F2123}" dt="2022-03-31T08:01:33.233" v="255" actId="2696"/>
        <pc:sldMkLst>
          <pc:docMk/>
          <pc:sldMk cId="3651624517" sldId="3618"/>
        </pc:sldMkLst>
      </pc:sldChg>
      <pc:sldChg chg="del">
        <pc:chgData name="Molly Haley1" userId="2264ca27-fef1-4fb9-96be-333087b5d2f3" providerId="ADAL" clId="{61526A09-A676-488F-B23D-B6A5C19F2123}" dt="2022-03-31T08:01:34.893" v="257" actId="2696"/>
        <pc:sldMkLst>
          <pc:docMk/>
          <pc:sldMk cId="2188896848" sldId="3621"/>
        </pc:sldMkLst>
      </pc:sldChg>
      <pc:sldChg chg="del">
        <pc:chgData name="Molly Haley1" userId="2264ca27-fef1-4fb9-96be-333087b5d2f3" providerId="ADAL" clId="{61526A09-A676-488F-B23D-B6A5C19F2123}" dt="2022-03-31T08:01:35.557" v="258" actId="2696"/>
        <pc:sldMkLst>
          <pc:docMk/>
          <pc:sldMk cId="4125565058" sldId="3622"/>
        </pc:sldMkLst>
      </pc:sldChg>
      <pc:sldChg chg="del">
        <pc:chgData name="Molly Haley1" userId="2264ca27-fef1-4fb9-96be-333087b5d2f3" providerId="ADAL" clId="{61526A09-A676-488F-B23D-B6A5C19F2123}" dt="2022-03-31T08:01:36.229" v="259" actId="2696"/>
        <pc:sldMkLst>
          <pc:docMk/>
          <pc:sldMk cId="4150386916" sldId="3623"/>
        </pc:sldMkLst>
      </pc:sldChg>
      <pc:sldChg chg="modSp">
        <pc:chgData name="Molly Haley1" userId="2264ca27-fef1-4fb9-96be-333087b5d2f3" providerId="ADAL" clId="{61526A09-A676-488F-B23D-B6A5C19F2123}" dt="2022-03-30T10:57:51.397" v="253" actId="20577"/>
        <pc:sldMkLst>
          <pc:docMk/>
          <pc:sldMk cId="3756705671" sldId="3711"/>
        </pc:sldMkLst>
        <pc:graphicFrameChg chg="mod modGraphic">
          <ac:chgData name="Molly Haley1" userId="2264ca27-fef1-4fb9-96be-333087b5d2f3" providerId="ADAL" clId="{61526A09-A676-488F-B23D-B6A5C19F2123}" dt="2022-03-30T10:57:51.397" v="253" actId="20577"/>
          <ac:graphicFrameMkLst>
            <pc:docMk/>
            <pc:sldMk cId="3756705671" sldId="3711"/>
            <ac:graphicFrameMk id="6" creationId="{16F7F5DB-E924-4268-9BD1-802678D181DC}"/>
          </ac:graphicFrameMkLst>
        </pc:graphicFrameChg>
        <pc:graphicFrameChg chg="mod modGraphic">
          <ac:chgData name="Molly Haley1" userId="2264ca27-fef1-4fb9-96be-333087b5d2f3" providerId="ADAL" clId="{61526A09-A676-488F-B23D-B6A5C19F2123}" dt="2022-03-30T08:23:12.850" v="56" actId="20577"/>
          <ac:graphicFrameMkLst>
            <pc:docMk/>
            <pc:sldMk cId="3756705671" sldId="3711"/>
            <ac:graphicFrameMk id="7" creationId="{60C392C5-ABBB-4FCF-87A7-57CFD2E79FE9}"/>
          </ac:graphicFrameMkLst>
        </pc:graphicFrameChg>
      </pc:sldChg>
    </pc:docChg>
  </pc:docChgLst>
  <pc:docChgLst>
    <pc:chgData name="Rachel Taggart" userId="4f8aad94-55b7-4ba6-8498-7cad127c11eb" providerId="ADAL" clId="{691EB408-BD5C-4CF3-9706-8807922BEFF3}"/>
    <pc:docChg chg="custSel addSld delSld modSld sldOrd">
      <pc:chgData name="Rachel Taggart" userId="4f8aad94-55b7-4ba6-8498-7cad127c11eb" providerId="ADAL" clId="{691EB408-BD5C-4CF3-9706-8807922BEFF3}" dt="2022-04-07T14:54:34.234" v="195" actId="2696"/>
      <pc:docMkLst>
        <pc:docMk/>
      </pc:docMkLst>
      <pc:sldChg chg="add">
        <pc:chgData name="Rachel Taggart" userId="4f8aad94-55b7-4ba6-8498-7cad127c11eb" providerId="ADAL" clId="{691EB408-BD5C-4CF3-9706-8807922BEFF3}" dt="2022-04-07T14:54:10.581" v="194"/>
        <pc:sldMkLst>
          <pc:docMk/>
          <pc:sldMk cId="4184551739" sldId="282"/>
        </pc:sldMkLst>
      </pc:sldChg>
      <pc:sldChg chg="add">
        <pc:chgData name="Rachel Taggart" userId="4f8aad94-55b7-4ba6-8498-7cad127c11eb" providerId="ADAL" clId="{691EB408-BD5C-4CF3-9706-8807922BEFF3}" dt="2022-04-07T14:54:10.581" v="194"/>
        <pc:sldMkLst>
          <pc:docMk/>
          <pc:sldMk cId="2339396164" sldId="285"/>
        </pc:sldMkLst>
      </pc:sldChg>
      <pc:sldChg chg="add">
        <pc:chgData name="Rachel Taggart" userId="4f8aad94-55b7-4ba6-8498-7cad127c11eb" providerId="ADAL" clId="{691EB408-BD5C-4CF3-9706-8807922BEFF3}" dt="2022-04-07T14:54:10.581" v="194"/>
        <pc:sldMkLst>
          <pc:docMk/>
          <pc:sldMk cId="2207923028" sldId="286"/>
        </pc:sldMkLst>
      </pc:sldChg>
      <pc:sldChg chg="modSp">
        <pc:chgData name="Rachel Taggart" userId="4f8aad94-55b7-4ba6-8498-7cad127c11eb" providerId="ADAL" clId="{691EB408-BD5C-4CF3-9706-8807922BEFF3}" dt="2022-04-04T07:39:33.395" v="0" actId="1076"/>
        <pc:sldMkLst>
          <pc:docMk/>
          <pc:sldMk cId="3653749228" sldId="288"/>
        </pc:sldMkLst>
        <pc:spChg chg="mod">
          <ac:chgData name="Rachel Taggart" userId="4f8aad94-55b7-4ba6-8498-7cad127c11eb" providerId="ADAL" clId="{691EB408-BD5C-4CF3-9706-8807922BEFF3}" dt="2022-04-04T07:39:33.395" v="0" actId="1076"/>
          <ac:spMkLst>
            <pc:docMk/>
            <pc:sldMk cId="3653749228" sldId="288"/>
            <ac:spMk id="2" creationId="{00000000-0000-0000-0000-000000000000}"/>
          </ac:spMkLst>
        </pc:spChg>
      </pc:sldChg>
      <pc:sldChg chg="add">
        <pc:chgData name="Rachel Taggart" userId="4f8aad94-55b7-4ba6-8498-7cad127c11eb" providerId="ADAL" clId="{691EB408-BD5C-4CF3-9706-8807922BEFF3}" dt="2022-04-07T14:54:10.581" v="194"/>
        <pc:sldMkLst>
          <pc:docMk/>
          <pc:sldMk cId="89415951" sldId="289"/>
        </pc:sldMkLst>
      </pc:sldChg>
      <pc:sldChg chg="addSp delSp modSp">
        <pc:chgData name="Rachel Taggart" userId="4f8aad94-55b7-4ba6-8498-7cad127c11eb" providerId="ADAL" clId="{691EB408-BD5C-4CF3-9706-8807922BEFF3}" dt="2022-04-04T15:18:31.286" v="48"/>
        <pc:sldMkLst>
          <pc:docMk/>
          <pc:sldMk cId="16080381" sldId="883"/>
        </pc:sldMkLst>
        <pc:spChg chg="mod">
          <ac:chgData name="Rachel Taggart" userId="4f8aad94-55b7-4ba6-8498-7cad127c11eb" providerId="ADAL" clId="{691EB408-BD5C-4CF3-9706-8807922BEFF3}" dt="2022-04-04T12:31:16.030" v="19" actId="1076"/>
          <ac:spMkLst>
            <pc:docMk/>
            <pc:sldMk cId="16080381" sldId="883"/>
            <ac:spMk id="2" creationId="{3BBF64D1-DD4B-479C-8274-060EA4CFB223}"/>
          </ac:spMkLst>
        </pc:spChg>
        <pc:graphicFrameChg chg="add mod">
          <ac:chgData name="Rachel Taggart" userId="4f8aad94-55b7-4ba6-8498-7cad127c11eb" providerId="ADAL" clId="{691EB408-BD5C-4CF3-9706-8807922BEFF3}" dt="2022-04-04T15:18:23.326" v="47"/>
          <ac:graphicFrameMkLst>
            <pc:docMk/>
            <pc:sldMk cId="16080381" sldId="883"/>
            <ac:graphicFrameMk id="5" creationId="{26E0A447-83B5-4C7B-B49C-CEB4B898012B}"/>
          </ac:graphicFrameMkLst>
        </pc:graphicFrameChg>
        <pc:graphicFrameChg chg="del mod">
          <ac:chgData name="Rachel Taggart" userId="4f8aad94-55b7-4ba6-8498-7cad127c11eb" providerId="ADAL" clId="{691EB408-BD5C-4CF3-9706-8807922BEFF3}" dt="2022-04-04T12:32:56.630" v="24" actId="478"/>
          <ac:graphicFrameMkLst>
            <pc:docMk/>
            <pc:sldMk cId="16080381" sldId="883"/>
            <ac:graphicFrameMk id="6" creationId="{1A5B0A66-BF5F-42C9-B4AE-6178EBB38792}"/>
          </ac:graphicFrameMkLst>
        </pc:graphicFrameChg>
        <pc:graphicFrameChg chg="del mod">
          <ac:chgData name="Rachel Taggart" userId="4f8aad94-55b7-4ba6-8498-7cad127c11eb" providerId="ADAL" clId="{691EB408-BD5C-4CF3-9706-8807922BEFF3}" dt="2022-04-04T12:33:12.838" v="27" actId="478"/>
          <ac:graphicFrameMkLst>
            <pc:docMk/>
            <pc:sldMk cId="16080381" sldId="883"/>
            <ac:graphicFrameMk id="8" creationId="{0408F2E8-EDD2-49B4-B358-144B520487AD}"/>
          </ac:graphicFrameMkLst>
        </pc:graphicFrameChg>
        <pc:graphicFrameChg chg="mod">
          <ac:chgData name="Rachel Taggart" userId="4f8aad94-55b7-4ba6-8498-7cad127c11eb" providerId="ADAL" clId="{691EB408-BD5C-4CF3-9706-8807922BEFF3}" dt="2022-04-04T15:18:07.971" v="45"/>
          <ac:graphicFrameMkLst>
            <pc:docMk/>
            <pc:sldMk cId="16080381" sldId="883"/>
            <ac:graphicFrameMk id="11" creationId="{09C24E46-978F-4CE2-94A1-908E352CE097}"/>
          </ac:graphicFrameMkLst>
        </pc:graphicFrameChg>
        <pc:graphicFrameChg chg="mod">
          <ac:chgData name="Rachel Taggart" userId="4f8aad94-55b7-4ba6-8498-7cad127c11eb" providerId="ADAL" clId="{691EB408-BD5C-4CF3-9706-8807922BEFF3}" dt="2022-04-04T15:18:14.628" v="46"/>
          <ac:graphicFrameMkLst>
            <pc:docMk/>
            <pc:sldMk cId="16080381" sldId="883"/>
            <ac:graphicFrameMk id="12" creationId="{953F9A34-799A-4811-8F8B-2BC7790DC278}"/>
          </ac:graphicFrameMkLst>
        </pc:graphicFrameChg>
        <pc:graphicFrameChg chg="mod">
          <ac:chgData name="Rachel Taggart" userId="4f8aad94-55b7-4ba6-8498-7cad127c11eb" providerId="ADAL" clId="{691EB408-BD5C-4CF3-9706-8807922BEFF3}" dt="2022-04-04T15:18:31.286" v="48"/>
          <ac:graphicFrameMkLst>
            <pc:docMk/>
            <pc:sldMk cId="16080381" sldId="883"/>
            <ac:graphicFrameMk id="16" creationId="{19BB07E8-F1EC-4FBA-B15E-46BB50661DFE}"/>
          </ac:graphicFrameMkLst>
        </pc:graphicFrameChg>
      </pc:sldChg>
      <pc:sldChg chg="ord">
        <pc:chgData name="Rachel Taggart" userId="4f8aad94-55b7-4ba6-8498-7cad127c11eb" providerId="ADAL" clId="{691EB408-BD5C-4CF3-9706-8807922BEFF3}" dt="2022-04-04T15:41:23.289" v="190"/>
        <pc:sldMkLst>
          <pc:docMk/>
          <pc:sldMk cId="998598407" sldId="886"/>
        </pc:sldMkLst>
      </pc:sldChg>
      <pc:sldChg chg="add">
        <pc:chgData name="Rachel Taggart" userId="4f8aad94-55b7-4ba6-8498-7cad127c11eb" providerId="ADAL" clId="{691EB408-BD5C-4CF3-9706-8807922BEFF3}" dt="2022-04-07T14:54:10.581" v="194"/>
        <pc:sldMkLst>
          <pc:docMk/>
          <pc:sldMk cId="1329987096" sldId="890"/>
        </pc:sldMkLst>
      </pc:sldChg>
      <pc:sldChg chg="add">
        <pc:chgData name="Rachel Taggart" userId="4f8aad94-55b7-4ba6-8498-7cad127c11eb" providerId="ADAL" clId="{691EB408-BD5C-4CF3-9706-8807922BEFF3}" dt="2022-04-07T14:54:10.581" v="194"/>
        <pc:sldMkLst>
          <pc:docMk/>
          <pc:sldMk cId="2535799994" sldId="891"/>
        </pc:sldMkLst>
      </pc:sldChg>
      <pc:sldChg chg="add">
        <pc:chgData name="Rachel Taggart" userId="4f8aad94-55b7-4ba6-8498-7cad127c11eb" providerId="ADAL" clId="{691EB408-BD5C-4CF3-9706-8807922BEFF3}" dt="2022-04-07T14:54:10.581" v="194"/>
        <pc:sldMkLst>
          <pc:docMk/>
          <pc:sldMk cId="1791243555" sldId="892"/>
        </pc:sldMkLst>
      </pc:sldChg>
      <pc:sldChg chg="add">
        <pc:chgData name="Rachel Taggart" userId="4f8aad94-55b7-4ba6-8498-7cad127c11eb" providerId="ADAL" clId="{691EB408-BD5C-4CF3-9706-8807922BEFF3}" dt="2022-04-07T14:54:10.581" v="194"/>
        <pc:sldMkLst>
          <pc:docMk/>
          <pc:sldMk cId="736818741" sldId="893"/>
        </pc:sldMkLst>
      </pc:sldChg>
      <pc:sldChg chg="ord">
        <pc:chgData name="Rachel Taggart" userId="4f8aad94-55b7-4ba6-8498-7cad127c11eb" providerId="ADAL" clId="{691EB408-BD5C-4CF3-9706-8807922BEFF3}" dt="2022-04-04T15:41:23.289" v="190"/>
        <pc:sldMkLst>
          <pc:docMk/>
          <pc:sldMk cId="2860258172" sldId="1848"/>
        </pc:sldMkLst>
      </pc:sldChg>
      <pc:sldChg chg="modSp">
        <pc:chgData name="Rachel Taggart" userId="4f8aad94-55b7-4ba6-8498-7cad127c11eb" providerId="ADAL" clId="{691EB408-BD5C-4CF3-9706-8807922BEFF3}" dt="2022-04-07T07:16:13.753" v="193" actId="14734"/>
        <pc:sldMkLst>
          <pc:docMk/>
          <pc:sldMk cId="507012517" sldId="2055"/>
        </pc:sldMkLst>
        <pc:graphicFrameChg chg="mod modGraphic">
          <ac:chgData name="Rachel Taggart" userId="4f8aad94-55b7-4ba6-8498-7cad127c11eb" providerId="ADAL" clId="{691EB408-BD5C-4CF3-9706-8807922BEFF3}" dt="2022-04-07T07:16:13.753" v="193" actId="14734"/>
          <ac:graphicFrameMkLst>
            <pc:docMk/>
            <pc:sldMk cId="507012517" sldId="2055"/>
            <ac:graphicFrameMk id="4" creationId="{880110BF-85AF-4FB3-864B-5E11A4526F36}"/>
          </ac:graphicFrameMkLst>
        </pc:graphicFrameChg>
      </pc:sldChg>
      <pc:sldChg chg="addSp modSp">
        <pc:chgData name="Rachel Taggart" userId="4f8aad94-55b7-4ba6-8498-7cad127c11eb" providerId="ADAL" clId="{691EB408-BD5C-4CF3-9706-8807922BEFF3}" dt="2022-04-04T14:06:55.526" v="35" actId="1076"/>
        <pc:sldMkLst>
          <pc:docMk/>
          <pc:sldMk cId="1581998138" sldId="3426"/>
        </pc:sldMkLst>
        <pc:graphicFrameChg chg="add mod">
          <ac:chgData name="Rachel Taggart" userId="4f8aad94-55b7-4ba6-8498-7cad127c11eb" providerId="ADAL" clId="{691EB408-BD5C-4CF3-9706-8807922BEFF3}" dt="2022-04-04T14:06:55.526" v="35" actId="1076"/>
          <ac:graphicFrameMkLst>
            <pc:docMk/>
            <pc:sldMk cId="1581998138" sldId="3426"/>
            <ac:graphicFrameMk id="4" creationId="{9219AD30-E294-403C-8234-B50B85D05673}"/>
          </ac:graphicFrameMkLst>
        </pc:graphicFrameChg>
      </pc:sldChg>
      <pc:sldChg chg="modSp del">
        <pc:chgData name="Rachel Taggart" userId="4f8aad94-55b7-4ba6-8498-7cad127c11eb" providerId="ADAL" clId="{691EB408-BD5C-4CF3-9706-8807922BEFF3}" dt="2022-04-04T14:22:17.831" v="43" actId="2696"/>
        <pc:sldMkLst>
          <pc:docMk/>
          <pc:sldMk cId="133241537" sldId="3672"/>
        </pc:sldMkLst>
        <pc:graphicFrameChg chg="modGraphic">
          <ac:chgData name="Rachel Taggart" userId="4f8aad94-55b7-4ba6-8498-7cad127c11eb" providerId="ADAL" clId="{691EB408-BD5C-4CF3-9706-8807922BEFF3}" dt="2022-04-04T10:10:57.457" v="17" actId="207"/>
          <ac:graphicFrameMkLst>
            <pc:docMk/>
            <pc:sldMk cId="133241537" sldId="3672"/>
            <ac:graphicFrameMk id="6" creationId="{16F7F5DB-E924-4268-9BD1-802678D181DC}"/>
          </ac:graphicFrameMkLst>
        </pc:graphicFrameChg>
      </pc:sldChg>
      <pc:sldChg chg="modSp">
        <pc:chgData name="Rachel Taggart" userId="4f8aad94-55b7-4ba6-8498-7cad127c11eb" providerId="ADAL" clId="{691EB408-BD5C-4CF3-9706-8807922BEFF3}" dt="2022-04-04T14:22:01.483" v="42" actId="14734"/>
        <pc:sldMkLst>
          <pc:docMk/>
          <pc:sldMk cId="1059251830" sldId="3725"/>
        </pc:sldMkLst>
        <pc:graphicFrameChg chg="modGraphic">
          <ac:chgData name="Rachel Taggart" userId="4f8aad94-55b7-4ba6-8498-7cad127c11eb" providerId="ADAL" clId="{691EB408-BD5C-4CF3-9706-8807922BEFF3}" dt="2022-04-04T14:22:01.483" v="42" actId="14734"/>
          <ac:graphicFrameMkLst>
            <pc:docMk/>
            <pc:sldMk cId="1059251830" sldId="3725"/>
            <ac:graphicFrameMk id="6" creationId="{16F7F5DB-E924-4268-9BD1-802678D181DC}"/>
          </ac:graphicFrameMkLst>
        </pc:graphicFrameChg>
      </pc:sldChg>
      <pc:sldChg chg="modSp">
        <pc:chgData name="Rachel Taggart" userId="4f8aad94-55b7-4ba6-8498-7cad127c11eb" providerId="ADAL" clId="{691EB408-BD5C-4CF3-9706-8807922BEFF3}" dt="2022-04-04T09:55:05.138" v="13" actId="20577"/>
        <pc:sldMkLst>
          <pc:docMk/>
          <pc:sldMk cId="3571204177" sldId="3730"/>
        </pc:sldMkLst>
        <pc:graphicFrameChg chg="modGraphic">
          <ac:chgData name="Rachel Taggart" userId="4f8aad94-55b7-4ba6-8498-7cad127c11eb" providerId="ADAL" clId="{691EB408-BD5C-4CF3-9706-8807922BEFF3}" dt="2022-04-04T09:55:05.138" v="13" actId="20577"/>
          <ac:graphicFrameMkLst>
            <pc:docMk/>
            <pc:sldMk cId="3571204177" sldId="3730"/>
            <ac:graphicFrameMk id="4" creationId="{00000000-0000-0000-0000-000000000000}"/>
          </ac:graphicFrameMkLst>
        </pc:graphicFrameChg>
      </pc:sldChg>
      <pc:sldChg chg="ord">
        <pc:chgData name="Rachel Taggart" userId="4f8aad94-55b7-4ba6-8498-7cad127c11eb" providerId="ADAL" clId="{691EB408-BD5C-4CF3-9706-8807922BEFF3}" dt="2022-04-04T15:41:23.289" v="190"/>
        <pc:sldMkLst>
          <pc:docMk/>
          <pc:sldMk cId="1257978891" sldId="3735"/>
        </pc:sldMkLst>
      </pc:sldChg>
      <pc:sldChg chg="add">
        <pc:chgData name="Rachel Taggart" userId="4f8aad94-55b7-4ba6-8498-7cad127c11eb" providerId="ADAL" clId="{691EB408-BD5C-4CF3-9706-8807922BEFF3}" dt="2022-04-04T13:58:41.358" v="31"/>
        <pc:sldMkLst>
          <pc:docMk/>
          <pc:sldMk cId="1917577338" sldId="3736"/>
        </pc:sldMkLst>
      </pc:sldChg>
      <pc:sldChg chg="addSp delSp modSp add del ord">
        <pc:chgData name="Rachel Taggart" userId="4f8aad94-55b7-4ba6-8498-7cad127c11eb" providerId="ADAL" clId="{691EB408-BD5C-4CF3-9706-8807922BEFF3}" dt="2022-04-07T14:54:34.234" v="195" actId="2696"/>
        <pc:sldMkLst>
          <pc:docMk/>
          <pc:sldMk cId="3694297028" sldId="3737"/>
        </pc:sldMkLst>
        <pc:spChg chg="mod">
          <ac:chgData name="Rachel Taggart" userId="4f8aad94-55b7-4ba6-8498-7cad127c11eb" providerId="ADAL" clId="{691EB408-BD5C-4CF3-9706-8807922BEFF3}" dt="2022-04-04T15:38:04.943" v="189" actId="20577"/>
          <ac:spMkLst>
            <pc:docMk/>
            <pc:sldMk cId="3694297028" sldId="3737"/>
            <ac:spMk id="2" creationId="{3BBF64D1-DD4B-479C-8274-060EA4CFB223}"/>
          </ac:spMkLst>
        </pc:spChg>
        <pc:spChg chg="add mod">
          <ac:chgData name="Rachel Taggart" userId="4f8aad94-55b7-4ba6-8498-7cad127c11eb" providerId="ADAL" clId="{691EB408-BD5C-4CF3-9706-8807922BEFF3}" dt="2022-04-04T15:37:51.178" v="173" actId="20577"/>
          <ac:spMkLst>
            <pc:docMk/>
            <pc:sldMk cId="3694297028" sldId="3737"/>
            <ac:spMk id="5" creationId="{3DCE9B8E-A487-43B4-942C-1FE24524B842}"/>
          </ac:spMkLst>
        </pc:spChg>
        <pc:graphicFrameChg chg="del modGraphic">
          <ac:chgData name="Rachel Taggart" userId="4f8aad94-55b7-4ba6-8498-7cad127c11eb" providerId="ADAL" clId="{691EB408-BD5C-4CF3-9706-8807922BEFF3}" dt="2022-04-04T15:35:31.788" v="51" actId="478"/>
          <ac:graphicFrameMkLst>
            <pc:docMk/>
            <pc:sldMk cId="3694297028" sldId="3737"/>
            <ac:graphicFrameMk id="4" creationId="{60E62DC6-3EBE-4901-B700-870330337CDA}"/>
          </ac:graphicFrameMkLst>
        </pc:graphicFrameChg>
      </pc:sldChg>
      <pc:sldChg chg="add">
        <pc:chgData name="Rachel Taggart" userId="4f8aad94-55b7-4ba6-8498-7cad127c11eb" providerId="ADAL" clId="{691EB408-BD5C-4CF3-9706-8807922BEFF3}" dt="2022-04-07T14:54:10.581" v="194"/>
        <pc:sldMkLst>
          <pc:docMk/>
          <pc:sldMk cId="4229988813" sldId="3739"/>
        </pc:sldMkLst>
      </pc:sldChg>
      <pc:sldChg chg="add">
        <pc:chgData name="Rachel Taggart" userId="4f8aad94-55b7-4ba6-8498-7cad127c11eb" providerId="ADAL" clId="{691EB408-BD5C-4CF3-9706-8807922BEFF3}" dt="2022-04-07T14:54:10.581" v="194"/>
        <pc:sldMkLst>
          <pc:docMk/>
          <pc:sldMk cId="4247919414" sldId="3740"/>
        </pc:sldMkLst>
      </pc:sldChg>
    </pc:docChg>
  </pc:docChgLst>
  <pc:docChgLst>
    <pc:chgData name="Molly Haley1" userId="2264ca27-fef1-4fb9-96be-333087b5d2f3" providerId="ADAL" clId="{CABF2FFC-B0AC-434A-8DEF-4CEFCB439BCD}"/>
    <pc:docChg chg="undo custSel addSld delSld modSld">
      <pc:chgData name="Molly Haley1" userId="2264ca27-fef1-4fb9-96be-333087b5d2f3" providerId="ADAL" clId="{CABF2FFC-B0AC-434A-8DEF-4CEFCB439BCD}" dt="2022-04-04T15:35:28.284" v="1068"/>
      <pc:docMkLst>
        <pc:docMk/>
      </pc:docMkLst>
      <pc:sldChg chg="add">
        <pc:chgData name="Molly Haley1" userId="2264ca27-fef1-4fb9-96be-333087b5d2f3" providerId="ADAL" clId="{CABF2FFC-B0AC-434A-8DEF-4CEFCB439BCD}" dt="2022-04-01T13:20:47.939" v="352"/>
        <pc:sldMkLst>
          <pc:docMk/>
          <pc:sldMk cId="1924799795" sldId="298"/>
        </pc:sldMkLst>
      </pc:sldChg>
      <pc:sldChg chg="delSp modSp add">
        <pc:chgData name="Molly Haley1" userId="2264ca27-fef1-4fb9-96be-333087b5d2f3" providerId="ADAL" clId="{CABF2FFC-B0AC-434A-8DEF-4CEFCB439BCD}" dt="2022-04-01T15:06:23.337" v="380" actId="20577"/>
        <pc:sldMkLst>
          <pc:docMk/>
          <pc:sldMk cId="4252492987" sldId="309"/>
        </pc:sldMkLst>
        <pc:spChg chg="mod">
          <ac:chgData name="Molly Haley1" userId="2264ca27-fef1-4fb9-96be-333087b5d2f3" providerId="ADAL" clId="{CABF2FFC-B0AC-434A-8DEF-4CEFCB439BCD}" dt="2022-04-01T15:06:23.337" v="380" actId="20577"/>
          <ac:spMkLst>
            <pc:docMk/>
            <pc:sldMk cId="4252492987" sldId="309"/>
            <ac:spMk id="3" creationId="{609AC967-D295-4EB5-8156-5F6765360120}"/>
          </ac:spMkLst>
        </pc:spChg>
        <pc:graphicFrameChg chg="del mod">
          <ac:chgData name="Molly Haley1" userId="2264ca27-fef1-4fb9-96be-333087b5d2f3" providerId="ADAL" clId="{CABF2FFC-B0AC-434A-8DEF-4CEFCB439BCD}" dt="2022-04-01T15:06:07.386" v="372" actId="478"/>
          <ac:graphicFrameMkLst>
            <pc:docMk/>
            <pc:sldMk cId="4252492987" sldId="309"/>
            <ac:graphicFrameMk id="4" creationId="{406B829B-3115-4383-BD6B-56D60D79E593}"/>
          </ac:graphicFrameMkLst>
        </pc:graphicFrameChg>
      </pc:sldChg>
      <pc:sldChg chg="modSp">
        <pc:chgData name="Molly Haley1" userId="2264ca27-fef1-4fb9-96be-333087b5d2f3" providerId="ADAL" clId="{CABF2FFC-B0AC-434A-8DEF-4CEFCB439BCD}" dt="2022-04-01T12:42:16.231" v="289" actId="27636"/>
        <pc:sldMkLst>
          <pc:docMk/>
          <pc:sldMk cId="3324695576" sldId="352"/>
        </pc:sldMkLst>
        <pc:spChg chg="mod">
          <ac:chgData name="Molly Haley1" userId="2264ca27-fef1-4fb9-96be-333087b5d2f3" providerId="ADAL" clId="{CABF2FFC-B0AC-434A-8DEF-4CEFCB439BCD}" dt="2022-04-01T12:42:16.231" v="289" actId="27636"/>
          <ac:spMkLst>
            <pc:docMk/>
            <pc:sldMk cId="3324695576" sldId="352"/>
            <ac:spMk id="5" creationId="{00000000-0000-0000-0000-000000000000}"/>
          </ac:spMkLst>
        </pc:spChg>
      </pc:sldChg>
      <pc:sldChg chg="add">
        <pc:chgData name="Molly Haley1" userId="2264ca27-fef1-4fb9-96be-333087b5d2f3" providerId="ADAL" clId="{CABF2FFC-B0AC-434A-8DEF-4CEFCB439BCD}" dt="2022-04-01T12:42:59.758" v="297"/>
        <pc:sldMkLst>
          <pc:docMk/>
          <pc:sldMk cId="2731515020" sldId="794"/>
        </pc:sldMkLst>
      </pc:sldChg>
      <pc:sldChg chg="add del">
        <pc:chgData name="Molly Haley1" userId="2264ca27-fef1-4fb9-96be-333087b5d2f3" providerId="ADAL" clId="{CABF2FFC-B0AC-434A-8DEF-4CEFCB439BCD}" dt="2022-04-01T12:42:59.758" v="297"/>
        <pc:sldMkLst>
          <pc:docMk/>
          <pc:sldMk cId="1330211914" sldId="826"/>
        </pc:sldMkLst>
      </pc:sldChg>
      <pc:sldChg chg="add del">
        <pc:chgData name="Molly Haley1" userId="2264ca27-fef1-4fb9-96be-333087b5d2f3" providerId="ADAL" clId="{CABF2FFC-B0AC-434A-8DEF-4CEFCB439BCD}" dt="2022-04-04T11:43:27.168" v="927"/>
        <pc:sldMkLst>
          <pc:docMk/>
          <pc:sldMk cId="326600112" sldId="829"/>
        </pc:sldMkLst>
      </pc:sldChg>
      <pc:sldChg chg="add">
        <pc:chgData name="Molly Haley1" userId="2264ca27-fef1-4fb9-96be-333087b5d2f3" providerId="ADAL" clId="{CABF2FFC-B0AC-434A-8DEF-4CEFCB439BCD}" dt="2022-04-01T12:42:59.758" v="297"/>
        <pc:sldMkLst>
          <pc:docMk/>
          <pc:sldMk cId="3659283059" sldId="830"/>
        </pc:sldMkLst>
      </pc:sldChg>
      <pc:sldChg chg="add">
        <pc:chgData name="Molly Haley1" userId="2264ca27-fef1-4fb9-96be-333087b5d2f3" providerId="ADAL" clId="{CABF2FFC-B0AC-434A-8DEF-4CEFCB439BCD}" dt="2022-04-01T12:42:59.758" v="297"/>
        <pc:sldMkLst>
          <pc:docMk/>
          <pc:sldMk cId="566117223" sldId="831"/>
        </pc:sldMkLst>
      </pc:sldChg>
      <pc:sldChg chg="addSp delSp modSp">
        <pc:chgData name="Molly Haley1" userId="2264ca27-fef1-4fb9-96be-333087b5d2f3" providerId="ADAL" clId="{CABF2FFC-B0AC-434A-8DEF-4CEFCB439BCD}" dt="2022-04-04T12:31:13.503" v="968" actId="1076"/>
        <pc:sldMkLst>
          <pc:docMk/>
          <pc:sldMk cId="16080381" sldId="883"/>
        </pc:sldMkLst>
        <pc:spChg chg="mod">
          <ac:chgData name="Molly Haley1" userId="2264ca27-fef1-4fb9-96be-333087b5d2f3" providerId="ADAL" clId="{CABF2FFC-B0AC-434A-8DEF-4CEFCB439BCD}" dt="2022-04-04T07:52:50.726" v="791" actId="1076"/>
          <ac:spMkLst>
            <pc:docMk/>
            <pc:sldMk cId="16080381" sldId="883"/>
            <ac:spMk id="2" creationId="{3BBF64D1-DD4B-479C-8274-060EA4CFB223}"/>
          </ac:spMkLst>
        </pc:spChg>
        <pc:spChg chg="mod">
          <ac:chgData name="Molly Haley1" userId="2264ca27-fef1-4fb9-96be-333087b5d2f3" providerId="ADAL" clId="{CABF2FFC-B0AC-434A-8DEF-4CEFCB439BCD}" dt="2022-04-04T07:57:52.375" v="841" actId="20577"/>
          <ac:spMkLst>
            <pc:docMk/>
            <pc:sldMk cId="16080381" sldId="883"/>
            <ac:spMk id="3" creationId="{46664FD0-4BE7-4B08-81D6-8FB1EF60F749}"/>
          </ac:spMkLst>
        </pc:spChg>
        <pc:spChg chg="add del mod">
          <ac:chgData name="Molly Haley1" userId="2264ca27-fef1-4fb9-96be-333087b5d2f3" providerId="ADAL" clId="{CABF2FFC-B0AC-434A-8DEF-4CEFCB439BCD}" dt="2022-04-04T12:25:17.944" v="958" actId="767"/>
          <ac:spMkLst>
            <pc:docMk/>
            <pc:sldMk cId="16080381" sldId="883"/>
            <ac:spMk id="4" creationId="{35EF50BF-C5FC-424B-8DCE-0F4392D00091}"/>
          </ac:spMkLst>
        </pc:spChg>
        <pc:spChg chg="add del mod">
          <ac:chgData name="Molly Haley1" userId="2264ca27-fef1-4fb9-96be-333087b5d2f3" providerId="ADAL" clId="{CABF2FFC-B0AC-434A-8DEF-4CEFCB439BCD}" dt="2022-04-04T12:25:17.276" v="957" actId="767"/>
          <ac:spMkLst>
            <pc:docMk/>
            <pc:sldMk cId="16080381" sldId="883"/>
            <ac:spMk id="9" creationId="{FB901E22-F54B-4E41-9238-BFC74AE3CE6F}"/>
          </ac:spMkLst>
        </pc:spChg>
        <pc:spChg chg="add del mod">
          <ac:chgData name="Molly Haley1" userId="2264ca27-fef1-4fb9-96be-333087b5d2f3" providerId="ADAL" clId="{CABF2FFC-B0AC-434A-8DEF-4CEFCB439BCD}" dt="2022-04-04T12:25:16.570" v="956" actId="767"/>
          <ac:spMkLst>
            <pc:docMk/>
            <pc:sldMk cId="16080381" sldId="883"/>
            <ac:spMk id="10" creationId="{8B874EEA-ACC0-4ABD-BCA3-7D1CB4EF363E}"/>
          </ac:spMkLst>
        </pc:spChg>
        <pc:graphicFrameChg chg="del mod">
          <ac:chgData name="Molly Haley1" userId="2264ca27-fef1-4fb9-96be-333087b5d2f3" providerId="ADAL" clId="{CABF2FFC-B0AC-434A-8DEF-4CEFCB439BCD}" dt="2022-04-04T12:26:11.223" v="959" actId="478"/>
          <ac:graphicFrameMkLst>
            <pc:docMk/>
            <pc:sldMk cId="16080381" sldId="883"/>
            <ac:graphicFrameMk id="5" creationId="{9C4979D6-9BF4-4EBE-A6F0-3141D1408CD0}"/>
          </ac:graphicFrameMkLst>
        </pc:graphicFrameChg>
        <pc:graphicFrameChg chg="del mod">
          <ac:chgData name="Molly Haley1" userId="2264ca27-fef1-4fb9-96be-333087b5d2f3" providerId="ADAL" clId="{CABF2FFC-B0AC-434A-8DEF-4CEFCB439BCD}" dt="2022-04-04T12:26:12.695" v="960" actId="478"/>
          <ac:graphicFrameMkLst>
            <pc:docMk/>
            <pc:sldMk cId="16080381" sldId="883"/>
            <ac:graphicFrameMk id="6" creationId="{1A5B0A66-BF5F-42C9-B4AE-6178EBB38792}"/>
          </ac:graphicFrameMkLst>
        </pc:graphicFrameChg>
        <pc:graphicFrameChg chg="add del mod">
          <ac:chgData name="Molly Haley1" userId="2264ca27-fef1-4fb9-96be-333087b5d2f3" providerId="ADAL" clId="{CABF2FFC-B0AC-434A-8DEF-4CEFCB439BCD}" dt="2022-04-04T12:26:14.067" v="961" actId="478"/>
          <ac:graphicFrameMkLst>
            <pc:docMk/>
            <pc:sldMk cId="16080381" sldId="883"/>
            <ac:graphicFrameMk id="7" creationId="{843DC0EC-EC39-4F9A-B8AC-2BD932B46F6C}"/>
          </ac:graphicFrameMkLst>
        </pc:graphicFrameChg>
        <pc:graphicFrameChg chg="add del mod">
          <ac:chgData name="Molly Haley1" userId="2264ca27-fef1-4fb9-96be-333087b5d2f3" providerId="ADAL" clId="{CABF2FFC-B0AC-434A-8DEF-4CEFCB439BCD}" dt="2022-04-04T12:26:16.026" v="962" actId="478"/>
          <ac:graphicFrameMkLst>
            <pc:docMk/>
            <pc:sldMk cId="16080381" sldId="883"/>
            <ac:graphicFrameMk id="8" creationId="{0408F2E8-EDD2-49B4-B358-144B520487AD}"/>
          </ac:graphicFrameMkLst>
        </pc:graphicFrameChg>
        <pc:graphicFrameChg chg="add mod">
          <ac:chgData name="Molly Haley1" userId="2264ca27-fef1-4fb9-96be-333087b5d2f3" providerId="ADAL" clId="{CABF2FFC-B0AC-434A-8DEF-4CEFCB439BCD}" dt="2022-04-04T12:27:32.035" v="964" actId="1076"/>
          <ac:graphicFrameMkLst>
            <pc:docMk/>
            <pc:sldMk cId="16080381" sldId="883"/>
            <ac:graphicFrameMk id="11" creationId="{09C24E46-978F-4CE2-94A1-908E352CE097}"/>
          </ac:graphicFrameMkLst>
        </pc:graphicFrameChg>
        <pc:graphicFrameChg chg="add mod">
          <ac:chgData name="Molly Haley1" userId="2264ca27-fef1-4fb9-96be-333087b5d2f3" providerId="ADAL" clId="{CABF2FFC-B0AC-434A-8DEF-4CEFCB439BCD}" dt="2022-04-04T12:28:03.529" v="966" actId="1076"/>
          <ac:graphicFrameMkLst>
            <pc:docMk/>
            <pc:sldMk cId="16080381" sldId="883"/>
            <ac:graphicFrameMk id="12" creationId="{953F9A34-799A-4811-8F8B-2BC7790DC278}"/>
          </ac:graphicFrameMkLst>
        </pc:graphicFrameChg>
        <pc:graphicFrameChg chg="add mod">
          <ac:chgData name="Molly Haley1" userId="2264ca27-fef1-4fb9-96be-333087b5d2f3" providerId="ADAL" clId="{CABF2FFC-B0AC-434A-8DEF-4CEFCB439BCD}" dt="2022-04-04T12:31:13.503" v="968" actId="1076"/>
          <ac:graphicFrameMkLst>
            <pc:docMk/>
            <pc:sldMk cId="16080381" sldId="883"/>
            <ac:graphicFrameMk id="16" creationId="{19BB07E8-F1EC-4FBA-B15E-46BB50661DFE}"/>
          </ac:graphicFrameMkLst>
        </pc:graphicFrameChg>
      </pc:sldChg>
      <pc:sldChg chg="add">
        <pc:chgData name="Molly Haley1" userId="2264ca27-fef1-4fb9-96be-333087b5d2f3" providerId="ADAL" clId="{CABF2FFC-B0AC-434A-8DEF-4CEFCB439BCD}" dt="2022-04-01T14:50:17.575" v="363"/>
        <pc:sldMkLst>
          <pc:docMk/>
          <pc:sldMk cId="416191731" sldId="885"/>
        </pc:sldMkLst>
      </pc:sldChg>
      <pc:sldChg chg="add del">
        <pc:chgData name="Molly Haley1" userId="2264ca27-fef1-4fb9-96be-333087b5d2f3" providerId="ADAL" clId="{CABF2FFC-B0AC-434A-8DEF-4CEFCB439BCD}" dt="2022-04-04T12:35:28.988" v="980"/>
        <pc:sldMkLst>
          <pc:docMk/>
          <pc:sldMk cId="998598407" sldId="886"/>
        </pc:sldMkLst>
      </pc:sldChg>
      <pc:sldChg chg="add">
        <pc:chgData name="Molly Haley1" userId="2264ca27-fef1-4fb9-96be-333087b5d2f3" providerId="ADAL" clId="{CABF2FFC-B0AC-434A-8DEF-4CEFCB439BCD}" dt="2022-04-01T14:51:11.883" v="364"/>
        <pc:sldMkLst>
          <pc:docMk/>
          <pc:sldMk cId="684685687" sldId="889"/>
        </pc:sldMkLst>
      </pc:sldChg>
      <pc:sldChg chg="modSp">
        <pc:chgData name="Molly Haley1" userId="2264ca27-fef1-4fb9-96be-333087b5d2f3" providerId="ADAL" clId="{CABF2FFC-B0AC-434A-8DEF-4CEFCB439BCD}" dt="2022-04-01T12:39:58.626" v="267" actId="20577"/>
        <pc:sldMkLst>
          <pc:docMk/>
          <pc:sldMk cId="1710057746" sldId="1541"/>
        </pc:sldMkLst>
        <pc:spChg chg="mod">
          <ac:chgData name="Molly Haley1" userId="2264ca27-fef1-4fb9-96be-333087b5d2f3" providerId="ADAL" clId="{CABF2FFC-B0AC-434A-8DEF-4CEFCB439BCD}" dt="2022-04-01T12:39:58.626" v="267" actId="20577"/>
          <ac:spMkLst>
            <pc:docMk/>
            <pc:sldMk cId="1710057746" sldId="1541"/>
            <ac:spMk id="4" creationId="{BF3E9A5C-F313-7347-A4CE-5A39AEB36954}"/>
          </ac:spMkLst>
        </pc:spChg>
      </pc:sldChg>
      <pc:sldChg chg="add">
        <pc:chgData name="Molly Haley1" userId="2264ca27-fef1-4fb9-96be-333087b5d2f3" providerId="ADAL" clId="{CABF2FFC-B0AC-434A-8DEF-4CEFCB439BCD}" dt="2022-04-01T12:39:51.018" v="257"/>
        <pc:sldMkLst>
          <pc:docMk/>
          <pc:sldMk cId="1440704070" sldId="1542"/>
        </pc:sldMkLst>
      </pc:sldChg>
      <pc:sldChg chg="modSp">
        <pc:chgData name="Molly Haley1" userId="2264ca27-fef1-4fb9-96be-333087b5d2f3" providerId="ADAL" clId="{CABF2FFC-B0AC-434A-8DEF-4CEFCB439BCD}" dt="2022-04-04T12:34:04.331" v="976" actId="20577"/>
        <pc:sldMkLst>
          <pc:docMk/>
          <pc:sldMk cId="4043476305" sldId="1828"/>
        </pc:sldMkLst>
        <pc:spChg chg="mod">
          <ac:chgData name="Molly Haley1" userId="2264ca27-fef1-4fb9-96be-333087b5d2f3" providerId="ADAL" clId="{CABF2FFC-B0AC-434A-8DEF-4CEFCB439BCD}" dt="2022-04-04T12:34:04.331" v="976" actId="20577"/>
          <ac:spMkLst>
            <pc:docMk/>
            <pc:sldMk cId="4043476305" sldId="1828"/>
            <ac:spMk id="3" creationId="{8305965E-4D48-4A02-84D8-0877867BBAD2}"/>
          </ac:spMkLst>
        </pc:spChg>
      </pc:sldChg>
      <pc:sldChg chg="modSp">
        <pc:chgData name="Molly Haley1" userId="2264ca27-fef1-4fb9-96be-333087b5d2f3" providerId="ADAL" clId="{CABF2FFC-B0AC-434A-8DEF-4CEFCB439BCD}" dt="2022-04-04T12:34:26.072" v="977" actId="13926"/>
        <pc:sldMkLst>
          <pc:docMk/>
          <pc:sldMk cId="2860258172" sldId="1848"/>
        </pc:sldMkLst>
        <pc:spChg chg="mod">
          <ac:chgData name="Molly Haley1" userId="2264ca27-fef1-4fb9-96be-333087b5d2f3" providerId="ADAL" clId="{CABF2FFC-B0AC-434A-8DEF-4CEFCB439BCD}" dt="2022-04-04T12:34:26.072" v="977" actId="13926"/>
          <ac:spMkLst>
            <pc:docMk/>
            <pc:sldMk cId="2860258172" sldId="1848"/>
            <ac:spMk id="2" creationId="{00000000-0000-0000-0000-000000000000}"/>
          </ac:spMkLst>
        </pc:spChg>
      </pc:sldChg>
      <pc:sldChg chg="addSp delSp modSp">
        <pc:chgData name="Molly Haley1" userId="2264ca27-fef1-4fb9-96be-333087b5d2f3" providerId="ADAL" clId="{CABF2FFC-B0AC-434A-8DEF-4CEFCB439BCD}" dt="2022-04-04T14:28:26.191" v="1065" actId="14734"/>
        <pc:sldMkLst>
          <pc:docMk/>
          <pc:sldMk cId="507012517" sldId="2055"/>
        </pc:sldMkLst>
        <pc:spChg chg="mod">
          <ac:chgData name="Molly Haley1" userId="2264ca27-fef1-4fb9-96be-333087b5d2f3" providerId="ADAL" clId="{CABF2FFC-B0AC-434A-8DEF-4CEFCB439BCD}" dt="2022-04-04T14:11:12.642" v="1035" actId="255"/>
          <ac:spMkLst>
            <pc:docMk/>
            <pc:sldMk cId="507012517" sldId="2055"/>
            <ac:spMk id="2" creationId="{DD8AB9AD-DBC4-49BB-84C3-893A069405D4}"/>
          </ac:spMkLst>
        </pc:spChg>
        <pc:graphicFrameChg chg="add del mod modGraphic">
          <ac:chgData name="Molly Haley1" userId="2264ca27-fef1-4fb9-96be-333087b5d2f3" providerId="ADAL" clId="{CABF2FFC-B0AC-434A-8DEF-4CEFCB439BCD}" dt="2022-04-01T12:50:10.901" v="311" actId="478"/>
          <ac:graphicFrameMkLst>
            <pc:docMk/>
            <pc:sldMk cId="507012517" sldId="2055"/>
            <ac:graphicFrameMk id="3" creationId="{B914FFE5-ED75-4E9E-8F68-11781451B257}"/>
          </ac:graphicFrameMkLst>
        </pc:graphicFrameChg>
        <pc:graphicFrameChg chg="add mod modGraphic">
          <ac:chgData name="Molly Haley1" userId="2264ca27-fef1-4fb9-96be-333087b5d2f3" providerId="ADAL" clId="{CABF2FFC-B0AC-434A-8DEF-4CEFCB439BCD}" dt="2022-04-04T14:28:26.191" v="1065" actId="14734"/>
          <ac:graphicFrameMkLst>
            <pc:docMk/>
            <pc:sldMk cId="507012517" sldId="2055"/>
            <ac:graphicFrameMk id="4" creationId="{880110BF-85AF-4FB3-864B-5E11A4526F36}"/>
          </ac:graphicFrameMkLst>
        </pc:graphicFrameChg>
      </pc:sldChg>
      <pc:sldChg chg="modSp">
        <pc:chgData name="Molly Haley1" userId="2264ca27-fef1-4fb9-96be-333087b5d2f3" providerId="ADAL" clId="{CABF2FFC-B0AC-434A-8DEF-4CEFCB439BCD}" dt="2022-04-01T15:12:04.666" v="464" actId="20577"/>
        <pc:sldMkLst>
          <pc:docMk/>
          <pc:sldMk cId="1239367114" sldId="3452"/>
        </pc:sldMkLst>
        <pc:spChg chg="mod">
          <ac:chgData name="Molly Haley1" userId="2264ca27-fef1-4fb9-96be-333087b5d2f3" providerId="ADAL" clId="{CABF2FFC-B0AC-434A-8DEF-4CEFCB439BCD}" dt="2022-04-01T15:11:12.737" v="426" actId="13926"/>
          <ac:spMkLst>
            <pc:docMk/>
            <pc:sldMk cId="1239367114" sldId="3452"/>
            <ac:spMk id="2" creationId="{00000000-0000-0000-0000-000000000000}"/>
          </ac:spMkLst>
        </pc:spChg>
        <pc:graphicFrameChg chg="modGraphic">
          <ac:chgData name="Molly Haley1" userId="2264ca27-fef1-4fb9-96be-333087b5d2f3" providerId="ADAL" clId="{CABF2FFC-B0AC-434A-8DEF-4CEFCB439BCD}" dt="2022-04-01T15:12:04.666" v="464" actId="20577"/>
          <ac:graphicFrameMkLst>
            <pc:docMk/>
            <pc:sldMk cId="1239367114" sldId="3452"/>
            <ac:graphicFrameMk id="3" creationId="{B7FC0BBF-9ED9-4F27-BC89-B0490D1F28AE}"/>
          </ac:graphicFrameMkLst>
        </pc:graphicFrameChg>
        <pc:graphicFrameChg chg="modGraphic">
          <ac:chgData name="Molly Haley1" userId="2264ca27-fef1-4fb9-96be-333087b5d2f3" providerId="ADAL" clId="{CABF2FFC-B0AC-434A-8DEF-4CEFCB439BCD}" dt="2022-04-01T15:11:59.821" v="463" actId="20577"/>
          <ac:graphicFrameMkLst>
            <pc:docMk/>
            <pc:sldMk cId="1239367114" sldId="3452"/>
            <ac:graphicFrameMk id="13" creationId="{B8BF9BD6-7E5F-433D-B4F5-DE4688AAC096}"/>
          </ac:graphicFrameMkLst>
        </pc:graphicFrameChg>
        <pc:graphicFrameChg chg="modGraphic">
          <ac:chgData name="Molly Haley1" userId="2264ca27-fef1-4fb9-96be-333087b5d2f3" providerId="ADAL" clId="{CABF2FFC-B0AC-434A-8DEF-4CEFCB439BCD}" dt="2022-04-01T15:11:31.915" v="427" actId="20577"/>
          <ac:graphicFrameMkLst>
            <pc:docMk/>
            <pc:sldMk cId="1239367114" sldId="3452"/>
            <ac:graphicFrameMk id="15" creationId="{42EE730E-F0A3-42A8-B50D-066A227D258C}"/>
          </ac:graphicFrameMkLst>
        </pc:graphicFrameChg>
      </pc:sldChg>
      <pc:sldChg chg="add">
        <pc:chgData name="Molly Haley1" userId="2264ca27-fef1-4fb9-96be-333087b5d2f3" providerId="ADAL" clId="{CABF2FFC-B0AC-434A-8DEF-4CEFCB439BCD}" dt="2022-04-01T12:42:59.758" v="297"/>
        <pc:sldMkLst>
          <pc:docMk/>
          <pc:sldMk cId="4147420316" sldId="3611"/>
        </pc:sldMkLst>
      </pc:sldChg>
      <pc:sldChg chg="add">
        <pc:chgData name="Molly Haley1" userId="2264ca27-fef1-4fb9-96be-333087b5d2f3" providerId="ADAL" clId="{CABF2FFC-B0AC-434A-8DEF-4CEFCB439BCD}" dt="2022-04-01T12:42:59.758" v="297"/>
        <pc:sldMkLst>
          <pc:docMk/>
          <pc:sldMk cId="762531625" sldId="3612"/>
        </pc:sldMkLst>
      </pc:sldChg>
      <pc:sldChg chg="add">
        <pc:chgData name="Molly Haley1" userId="2264ca27-fef1-4fb9-96be-333087b5d2f3" providerId="ADAL" clId="{CABF2FFC-B0AC-434A-8DEF-4CEFCB439BCD}" dt="2022-04-01T12:42:59.758" v="297"/>
        <pc:sldMkLst>
          <pc:docMk/>
          <pc:sldMk cId="1464886784" sldId="3614"/>
        </pc:sldMkLst>
      </pc:sldChg>
      <pc:sldChg chg="add">
        <pc:chgData name="Molly Haley1" userId="2264ca27-fef1-4fb9-96be-333087b5d2f3" providerId="ADAL" clId="{CABF2FFC-B0AC-434A-8DEF-4CEFCB439BCD}" dt="2022-04-01T12:42:59.758" v="297"/>
        <pc:sldMkLst>
          <pc:docMk/>
          <pc:sldMk cId="3175627576" sldId="3616"/>
        </pc:sldMkLst>
      </pc:sldChg>
      <pc:sldChg chg="add">
        <pc:chgData name="Molly Haley1" userId="2264ca27-fef1-4fb9-96be-333087b5d2f3" providerId="ADAL" clId="{CABF2FFC-B0AC-434A-8DEF-4CEFCB439BCD}" dt="2022-04-01T12:42:59.758" v="297"/>
        <pc:sldMkLst>
          <pc:docMk/>
          <pc:sldMk cId="2399182787" sldId="3617"/>
        </pc:sldMkLst>
      </pc:sldChg>
      <pc:sldChg chg="add del">
        <pc:chgData name="Molly Haley1" userId="2264ca27-fef1-4fb9-96be-333087b5d2f3" providerId="ADAL" clId="{CABF2FFC-B0AC-434A-8DEF-4CEFCB439BCD}" dt="2022-04-01T12:42:59.758" v="297"/>
        <pc:sldMkLst>
          <pc:docMk/>
          <pc:sldMk cId="3651624517" sldId="3618"/>
        </pc:sldMkLst>
      </pc:sldChg>
      <pc:sldChg chg="add del">
        <pc:chgData name="Molly Haley1" userId="2264ca27-fef1-4fb9-96be-333087b5d2f3" providerId="ADAL" clId="{CABF2FFC-B0AC-434A-8DEF-4CEFCB439BCD}" dt="2022-04-01T12:42:59.758" v="297"/>
        <pc:sldMkLst>
          <pc:docMk/>
          <pc:sldMk cId="2188896848" sldId="3621"/>
        </pc:sldMkLst>
      </pc:sldChg>
      <pc:sldChg chg="add del">
        <pc:chgData name="Molly Haley1" userId="2264ca27-fef1-4fb9-96be-333087b5d2f3" providerId="ADAL" clId="{CABF2FFC-B0AC-434A-8DEF-4CEFCB439BCD}" dt="2022-04-01T12:42:59.758" v="297"/>
        <pc:sldMkLst>
          <pc:docMk/>
          <pc:sldMk cId="4125565058" sldId="3622"/>
        </pc:sldMkLst>
      </pc:sldChg>
      <pc:sldChg chg="add del">
        <pc:chgData name="Molly Haley1" userId="2264ca27-fef1-4fb9-96be-333087b5d2f3" providerId="ADAL" clId="{CABF2FFC-B0AC-434A-8DEF-4CEFCB439BCD}" dt="2022-04-01T12:42:59.758" v="297"/>
        <pc:sldMkLst>
          <pc:docMk/>
          <pc:sldMk cId="4150386916" sldId="3623"/>
        </pc:sldMkLst>
      </pc:sldChg>
      <pc:sldChg chg="add">
        <pc:chgData name="Molly Haley1" userId="2264ca27-fef1-4fb9-96be-333087b5d2f3" providerId="ADAL" clId="{CABF2FFC-B0AC-434A-8DEF-4CEFCB439BCD}" dt="2022-04-01T12:42:59.758" v="297"/>
        <pc:sldMkLst>
          <pc:docMk/>
          <pc:sldMk cId="1838745960" sldId="3624"/>
        </pc:sldMkLst>
      </pc:sldChg>
      <pc:sldChg chg="modSp del">
        <pc:chgData name="Molly Haley1" userId="2264ca27-fef1-4fb9-96be-333087b5d2f3" providerId="ADAL" clId="{CABF2FFC-B0AC-434A-8DEF-4CEFCB439BCD}" dt="2022-04-04T14:21:52.156" v="1052" actId="2696"/>
        <pc:sldMkLst>
          <pc:docMk/>
          <pc:sldMk cId="133241537" sldId="3672"/>
        </pc:sldMkLst>
        <pc:spChg chg="mod">
          <ac:chgData name="Molly Haley1" userId="2264ca27-fef1-4fb9-96be-333087b5d2f3" providerId="ADAL" clId="{CABF2FFC-B0AC-434A-8DEF-4CEFCB439BCD}" dt="2022-04-04T09:24:48.410" v="914" actId="14100"/>
          <ac:spMkLst>
            <pc:docMk/>
            <pc:sldMk cId="133241537" sldId="3672"/>
            <ac:spMk id="2" creationId="{00000000-0000-0000-0000-000000000000}"/>
          </ac:spMkLst>
        </pc:spChg>
        <pc:spChg chg="mod">
          <ac:chgData name="Molly Haley1" userId="2264ca27-fef1-4fb9-96be-333087b5d2f3" providerId="ADAL" clId="{CABF2FFC-B0AC-434A-8DEF-4CEFCB439BCD}" dt="2022-04-04T09:24:57.723" v="915" actId="1076"/>
          <ac:spMkLst>
            <pc:docMk/>
            <pc:sldMk cId="133241537" sldId="3672"/>
            <ac:spMk id="4" creationId="{5017FE3A-3EC0-48EB-8FA6-60FBEBD4EA47}"/>
          </ac:spMkLst>
        </pc:spChg>
        <pc:graphicFrameChg chg="mod modGraphic">
          <ac:chgData name="Molly Haley1" userId="2264ca27-fef1-4fb9-96be-333087b5d2f3" providerId="ADAL" clId="{CABF2FFC-B0AC-434A-8DEF-4CEFCB439BCD}" dt="2022-04-04T09:25:02.421" v="916" actId="1076"/>
          <ac:graphicFrameMkLst>
            <pc:docMk/>
            <pc:sldMk cId="133241537" sldId="3672"/>
            <ac:graphicFrameMk id="6" creationId="{16F7F5DB-E924-4268-9BD1-802678D181DC}"/>
          </ac:graphicFrameMkLst>
        </pc:graphicFrameChg>
        <pc:graphicFrameChg chg="mod modGraphic">
          <ac:chgData name="Molly Haley1" userId="2264ca27-fef1-4fb9-96be-333087b5d2f3" providerId="ADAL" clId="{CABF2FFC-B0AC-434A-8DEF-4CEFCB439BCD}" dt="2022-04-04T09:25:14.310" v="920" actId="20577"/>
          <ac:graphicFrameMkLst>
            <pc:docMk/>
            <pc:sldMk cId="133241537" sldId="3672"/>
            <ac:graphicFrameMk id="7" creationId="{60C392C5-ABBB-4FCF-87A7-57CFD2E79FE9}"/>
          </ac:graphicFrameMkLst>
        </pc:graphicFrameChg>
      </pc:sldChg>
      <pc:sldChg chg="addSp delSp modSp">
        <pc:chgData name="Molly Haley1" userId="2264ca27-fef1-4fb9-96be-333087b5d2f3" providerId="ADAL" clId="{CABF2FFC-B0AC-434A-8DEF-4CEFCB439BCD}" dt="2022-04-04T14:26:25.434" v="1061" actId="1076"/>
        <pc:sldMkLst>
          <pc:docMk/>
          <pc:sldMk cId="1291625849" sldId="3685"/>
        </pc:sldMkLst>
        <pc:spChg chg="mod">
          <ac:chgData name="Molly Haley1" userId="2264ca27-fef1-4fb9-96be-333087b5d2f3" providerId="ADAL" clId="{CABF2FFC-B0AC-434A-8DEF-4CEFCB439BCD}" dt="2022-04-04T14:26:25.434" v="1061" actId="1076"/>
          <ac:spMkLst>
            <pc:docMk/>
            <pc:sldMk cId="1291625849" sldId="3685"/>
            <ac:spMk id="2" creationId="{BE399FAB-B12E-4E8E-B575-883DF6DB81A4}"/>
          </ac:spMkLst>
        </pc:spChg>
        <pc:graphicFrameChg chg="add mod">
          <ac:chgData name="Molly Haley1" userId="2264ca27-fef1-4fb9-96be-333087b5d2f3" providerId="ADAL" clId="{CABF2FFC-B0AC-434A-8DEF-4CEFCB439BCD}" dt="2022-04-04T14:26:22.273" v="1060" actId="1076"/>
          <ac:graphicFrameMkLst>
            <pc:docMk/>
            <pc:sldMk cId="1291625849" sldId="3685"/>
            <ac:graphicFrameMk id="3" creationId="{2D2FDA1D-708D-44A4-993C-F8BA94F5AF3F}"/>
          </ac:graphicFrameMkLst>
        </pc:graphicFrameChg>
        <pc:graphicFrameChg chg="del">
          <ac:chgData name="Molly Haley1" userId="2264ca27-fef1-4fb9-96be-333087b5d2f3" providerId="ADAL" clId="{CABF2FFC-B0AC-434A-8DEF-4CEFCB439BCD}" dt="2022-04-04T14:25:26.483" v="1056" actId="478"/>
          <ac:graphicFrameMkLst>
            <pc:docMk/>
            <pc:sldMk cId="1291625849" sldId="3685"/>
            <ac:graphicFrameMk id="15" creationId="{75DA891E-8D6F-4F79-90E0-CA10399CFF03}"/>
          </ac:graphicFrameMkLst>
        </pc:graphicFrameChg>
      </pc:sldChg>
      <pc:sldChg chg="addSp delSp modSp">
        <pc:chgData name="Molly Haley1" userId="2264ca27-fef1-4fb9-96be-333087b5d2f3" providerId="ADAL" clId="{CABF2FFC-B0AC-434A-8DEF-4CEFCB439BCD}" dt="2022-04-04T11:56:28.693" v="944" actId="14100"/>
        <pc:sldMkLst>
          <pc:docMk/>
          <pc:sldMk cId="3756705671" sldId="3711"/>
        </pc:sldMkLst>
        <pc:spChg chg="add del">
          <ac:chgData name="Molly Haley1" userId="2264ca27-fef1-4fb9-96be-333087b5d2f3" providerId="ADAL" clId="{CABF2FFC-B0AC-434A-8DEF-4CEFCB439BCD}" dt="2022-04-01T14:48:03.427" v="362"/>
          <ac:spMkLst>
            <pc:docMk/>
            <pc:sldMk cId="3756705671" sldId="3711"/>
            <ac:spMk id="3" creationId="{5C65768E-5214-4A0B-885B-8E5ECF2A42AC}"/>
          </ac:spMkLst>
        </pc:spChg>
        <pc:graphicFrameChg chg="mod modGraphic">
          <ac:chgData name="Molly Haley1" userId="2264ca27-fef1-4fb9-96be-333087b5d2f3" providerId="ADAL" clId="{CABF2FFC-B0AC-434A-8DEF-4CEFCB439BCD}" dt="2022-04-04T11:56:28.693" v="944" actId="14100"/>
          <ac:graphicFrameMkLst>
            <pc:docMk/>
            <pc:sldMk cId="3756705671" sldId="3711"/>
            <ac:graphicFrameMk id="6" creationId="{16F7F5DB-E924-4268-9BD1-802678D181DC}"/>
          </ac:graphicFrameMkLst>
        </pc:graphicFrameChg>
        <pc:graphicFrameChg chg="mod modGraphic">
          <ac:chgData name="Molly Haley1" userId="2264ca27-fef1-4fb9-96be-333087b5d2f3" providerId="ADAL" clId="{CABF2FFC-B0AC-434A-8DEF-4CEFCB439BCD}" dt="2022-04-04T11:56:24.094" v="943" actId="1076"/>
          <ac:graphicFrameMkLst>
            <pc:docMk/>
            <pc:sldMk cId="3756705671" sldId="3711"/>
            <ac:graphicFrameMk id="7" creationId="{60C392C5-ABBB-4FCF-87A7-57CFD2E79FE9}"/>
          </ac:graphicFrameMkLst>
        </pc:graphicFrameChg>
      </pc:sldChg>
      <pc:sldChg chg="addSp modSp add">
        <pc:chgData name="Molly Haley1" userId="2264ca27-fef1-4fb9-96be-333087b5d2f3" providerId="ADAL" clId="{CABF2FFC-B0AC-434A-8DEF-4CEFCB439BCD}" dt="2022-04-04T14:50:32.661" v="1066" actId="13926"/>
        <pc:sldMkLst>
          <pc:docMk/>
          <pc:sldMk cId="1116173064" sldId="3724"/>
        </pc:sldMkLst>
        <pc:spChg chg="mod">
          <ac:chgData name="Molly Haley1" userId="2264ca27-fef1-4fb9-96be-333087b5d2f3" providerId="ADAL" clId="{CABF2FFC-B0AC-434A-8DEF-4CEFCB439BCD}" dt="2022-04-04T09:17:10.403" v="855" actId="13926"/>
          <ac:spMkLst>
            <pc:docMk/>
            <pc:sldMk cId="1116173064" sldId="3724"/>
            <ac:spMk id="2" creationId="{00000000-0000-0000-0000-000000000000}"/>
          </ac:spMkLst>
        </pc:spChg>
        <pc:graphicFrameChg chg="modGraphic">
          <ac:chgData name="Molly Haley1" userId="2264ca27-fef1-4fb9-96be-333087b5d2f3" providerId="ADAL" clId="{CABF2FFC-B0AC-434A-8DEF-4CEFCB439BCD}" dt="2022-04-01T15:12:37.386" v="505" actId="20577"/>
          <ac:graphicFrameMkLst>
            <pc:docMk/>
            <pc:sldMk cId="1116173064" sldId="3724"/>
            <ac:graphicFrameMk id="3" creationId="{B7FC0BBF-9ED9-4F27-BC89-B0490D1F28AE}"/>
          </ac:graphicFrameMkLst>
        </pc:graphicFrameChg>
        <pc:graphicFrameChg chg="add mod modGraphic">
          <ac:chgData name="Molly Haley1" userId="2264ca27-fef1-4fb9-96be-333087b5d2f3" providerId="ADAL" clId="{CABF2FFC-B0AC-434A-8DEF-4CEFCB439BCD}" dt="2022-04-01T10:24:32.997" v="50" actId="404"/>
          <ac:graphicFrameMkLst>
            <pc:docMk/>
            <pc:sldMk cId="1116173064" sldId="3724"/>
            <ac:graphicFrameMk id="4" creationId="{6D796FFA-47D9-40ED-B171-AE7D86ADF5B1}"/>
          </ac:graphicFrameMkLst>
        </pc:graphicFrameChg>
        <pc:graphicFrameChg chg="modGraphic">
          <ac:chgData name="Molly Haley1" userId="2264ca27-fef1-4fb9-96be-333087b5d2f3" providerId="ADAL" clId="{CABF2FFC-B0AC-434A-8DEF-4CEFCB439BCD}" dt="2022-04-04T14:50:32.661" v="1066" actId="13926"/>
          <ac:graphicFrameMkLst>
            <pc:docMk/>
            <pc:sldMk cId="1116173064" sldId="3724"/>
            <ac:graphicFrameMk id="8" creationId="{00000000-0000-0000-0000-000000000000}"/>
          </ac:graphicFrameMkLst>
        </pc:graphicFrameChg>
        <pc:graphicFrameChg chg="mod modGraphic">
          <ac:chgData name="Molly Haley1" userId="2264ca27-fef1-4fb9-96be-333087b5d2f3" providerId="ADAL" clId="{CABF2FFC-B0AC-434A-8DEF-4CEFCB439BCD}" dt="2022-04-01T10:21:48.288" v="21"/>
          <ac:graphicFrameMkLst>
            <pc:docMk/>
            <pc:sldMk cId="1116173064" sldId="3724"/>
            <ac:graphicFrameMk id="10" creationId="{633F724F-9DB4-4212-AFB1-BFFC700EC4F5}"/>
          </ac:graphicFrameMkLst>
        </pc:graphicFrameChg>
        <pc:graphicFrameChg chg="modGraphic">
          <ac:chgData name="Molly Haley1" userId="2264ca27-fef1-4fb9-96be-333087b5d2f3" providerId="ADAL" clId="{CABF2FFC-B0AC-434A-8DEF-4CEFCB439BCD}" dt="2022-04-01T15:12:28.565" v="503" actId="20577"/>
          <ac:graphicFrameMkLst>
            <pc:docMk/>
            <pc:sldMk cId="1116173064" sldId="3724"/>
            <ac:graphicFrameMk id="13" creationId="{B8BF9BD6-7E5F-433D-B4F5-DE4688AAC096}"/>
          </ac:graphicFrameMkLst>
        </pc:graphicFrameChg>
        <pc:graphicFrameChg chg="modGraphic">
          <ac:chgData name="Molly Haley1" userId="2264ca27-fef1-4fb9-96be-333087b5d2f3" providerId="ADAL" clId="{CABF2FFC-B0AC-434A-8DEF-4CEFCB439BCD}" dt="2022-04-01T15:12:40.743" v="506" actId="20577"/>
          <ac:graphicFrameMkLst>
            <pc:docMk/>
            <pc:sldMk cId="1116173064" sldId="3724"/>
            <ac:graphicFrameMk id="15" creationId="{42EE730E-F0A3-42A8-B50D-066A227D258C}"/>
          </ac:graphicFrameMkLst>
        </pc:graphicFrameChg>
      </pc:sldChg>
      <pc:sldChg chg="modSp add">
        <pc:chgData name="Molly Haley1" userId="2264ca27-fef1-4fb9-96be-333087b5d2f3" providerId="ADAL" clId="{CABF2FFC-B0AC-434A-8DEF-4CEFCB439BCD}" dt="2022-04-01T15:23:56.139" v="694" actId="20577"/>
        <pc:sldMkLst>
          <pc:docMk/>
          <pc:sldMk cId="1059251830" sldId="3725"/>
        </pc:sldMkLst>
        <pc:spChg chg="mod">
          <ac:chgData name="Molly Haley1" userId="2264ca27-fef1-4fb9-96be-333087b5d2f3" providerId="ADAL" clId="{CABF2FFC-B0AC-434A-8DEF-4CEFCB439BCD}" dt="2022-04-01T12:17:24.384" v="95" actId="20577"/>
          <ac:spMkLst>
            <pc:docMk/>
            <pc:sldMk cId="1059251830" sldId="3725"/>
            <ac:spMk id="2" creationId="{00000000-0000-0000-0000-000000000000}"/>
          </ac:spMkLst>
        </pc:spChg>
        <pc:graphicFrameChg chg="mod modGraphic">
          <ac:chgData name="Molly Haley1" userId="2264ca27-fef1-4fb9-96be-333087b5d2f3" providerId="ADAL" clId="{CABF2FFC-B0AC-434A-8DEF-4CEFCB439BCD}" dt="2022-04-01T15:23:56.139" v="694" actId="20577"/>
          <ac:graphicFrameMkLst>
            <pc:docMk/>
            <pc:sldMk cId="1059251830" sldId="3725"/>
            <ac:graphicFrameMk id="6" creationId="{16F7F5DB-E924-4268-9BD1-802678D181DC}"/>
          </ac:graphicFrameMkLst>
        </pc:graphicFrameChg>
      </pc:sldChg>
      <pc:sldChg chg="modSp add">
        <pc:chgData name="Molly Haley1" userId="2264ca27-fef1-4fb9-96be-333087b5d2f3" providerId="ADAL" clId="{CABF2FFC-B0AC-434A-8DEF-4CEFCB439BCD}" dt="2022-04-01T15:28:51.840" v="706" actId="20577"/>
        <pc:sldMkLst>
          <pc:docMk/>
          <pc:sldMk cId="617335096" sldId="3726"/>
        </pc:sldMkLst>
        <pc:spChg chg="mod">
          <ac:chgData name="Molly Haley1" userId="2264ca27-fef1-4fb9-96be-333087b5d2f3" providerId="ADAL" clId="{CABF2FFC-B0AC-434A-8DEF-4CEFCB439BCD}" dt="2022-04-01T12:28:50.487" v="117" actId="20577"/>
          <ac:spMkLst>
            <pc:docMk/>
            <pc:sldMk cId="617335096" sldId="3726"/>
            <ac:spMk id="2" creationId="{00000000-0000-0000-0000-000000000000}"/>
          </ac:spMkLst>
        </pc:spChg>
        <pc:graphicFrameChg chg="mod modGraphic">
          <ac:chgData name="Molly Haley1" userId="2264ca27-fef1-4fb9-96be-333087b5d2f3" providerId="ADAL" clId="{CABF2FFC-B0AC-434A-8DEF-4CEFCB439BCD}" dt="2022-04-01T15:28:51.840" v="706" actId="20577"/>
          <ac:graphicFrameMkLst>
            <pc:docMk/>
            <pc:sldMk cId="617335096" sldId="3726"/>
            <ac:graphicFrameMk id="6" creationId="{16F7F5DB-E924-4268-9BD1-802678D181DC}"/>
          </ac:graphicFrameMkLst>
        </pc:graphicFrameChg>
      </pc:sldChg>
      <pc:sldChg chg="add">
        <pc:chgData name="Molly Haley1" userId="2264ca27-fef1-4fb9-96be-333087b5d2f3" providerId="ADAL" clId="{CABF2FFC-B0AC-434A-8DEF-4CEFCB439BCD}" dt="2022-04-01T12:40:31.560" v="268"/>
        <pc:sldMkLst>
          <pc:docMk/>
          <pc:sldMk cId="97984001" sldId="3727"/>
        </pc:sldMkLst>
      </pc:sldChg>
      <pc:sldChg chg="add">
        <pc:chgData name="Molly Haley1" userId="2264ca27-fef1-4fb9-96be-333087b5d2f3" providerId="ADAL" clId="{CABF2FFC-B0AC-434A-8DEF-4CEFCB439BCD}" dt="2022-04-01T12:42:08.540" v="277"/>
        <pc:sldMkLst>
          <pc:docMk/>
          <pc:sldMk cId="3571204177" sldId="3730"/>
        </pc:sldMkLst>
      </pc:sldChg>
      <pc:sldChg chg="add">
        <pc:chgData name="Molly Haley1" userId="2264ca27-fef1-4fb9-96be-333087b5d2f3" providerId="ADAL" clId="{CABF2FFC-B0AC-434A-8DEF-4CEFCB439BCD}" dt="2022-04-01T12:42:59.758" v="297"/>
        <pc:sldMkLst>
          <pc:docMk/>
          <pc:sldMk cId="2849835867" sldId="3731"/>
        </pc:sldMkLst>
      </pc:sldChg>
      <pc:sldChg chg="add">
        <pc:chgData name="Molly Haley1" userId="2264ca27-fef1-4fb9-96be-333087b5d2f3" providerId="ADAL" clId="{CABF2FFC-B0AC-434A-8DEF-4CEFCB439BCD}" dt="2022-04-01T14:45:40.713" v="359"/>
        <pc:sldMkLst>
          <pc:docMk/>
          <pc:sldMk cId="3777517930" sldId="3733"/>
        </pc:sldMkLst>
      </pc:sldChg>
      <pc:sldChg chg="add">
        <pc:chgData name="Molly Haley1" userId="2264ca27-fef1-4fb9-96be-333087b5d2f3" providerId="ADAL" clId="{CABF2FFC-B0AC-434A-8DEF-4CEFCB439BCD}" dt="2022-04-04T12:35:28.988" v="980"/>
        <pc:sldMkLst>
          <pc:docMk/>
          <pc:sldMk cId="1257978891" sldId="373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chmc-change-budget%20Jan-22%20v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chmc-change-budget%20Jan-22%20v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chmc-change-budget%20Mar-22%20v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chmc-change-budget%20Mar-22%20v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chmc-change-budget%20Mar-22%20v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1.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2.xlsx"/></Relationships>
</file>

<file path=ppt/charts/_rels/chart9.xml.rels><?xml version="1.0" encoding="UTF-8" standalone="yes"?>
<Relationships xmlns="http://schemas.openxmlformats.org/package/2006/relationships"><Relationship Id="rId1" Type="http://schemas.openxmlformats.org/officeDocument/2006/relationships/oleObject" Target="file:///C:\Users\Emma.J.Lyndon\AppData\Local\Microsoft\Windows\INetCache\Content.Outlook\KT0O9U50\Funding%20Feb%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US" sz="800" b="1" dirty="0"/>
              <a:t>DN</a:t>
            </a:r>
            <a:r>
              <a:rPr lang="en-US" sz="800" dirty="0"/>
              <a:t> Budget</a:t>
            </a:r>
            <a:r>
              <a:rPr lang="en-US" sz="800" baseline="0" dirty="0"/>
              <a:t> v Spend</a:t>
            </a:r>
            <a:r>
              <a:rPr lang="en-US" sz="800" dirty="0"/>
              <a:t> </a:t>
            </a: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4B39-43D2-925B-118565BA4BA5}"/>
              </c:ext>
            </c:extLst>
          </c:dPt>
          <c:cat>
            <c:strRef>
              <c:f>'[chmc-change-budget Jan-22 v1.xlsx]New Format BP21_22'!$D$2:$E$2</c:f>
              <c:strCache>
                <c:ptCount val="2"/>
                <c:pt idx="0">
                  <c:v>Budget</c:v>
                </c:pt>
                <c:pt idx="1">
                  <c:v>Spend</c:v>
                </c:pt>
              </c:strCache>
            </c:strRef>
          </c:cat>
          <c:val>
            <c:numRef>
              <c:f>'[chmc-change-budget Jan-22 v1.xlsx]New Format BP21_22'!$D$8:$E$8</c:f>
              <c:numCache>
                <c:formatCode>"£"#,##0</c:formatCode>
                <c:ptCount val="2"/>
                <c:pt idx="0">
                  <c:v>1248246.6200185358</c:v>
                </c:pt>
                <c:pt idx="1">
                  <c:v>1253245.8414882817</c:v>
                </c:pt>
              </c:numCache>
            </c:numRef>
          </c:val>
          <c:extLst>
            <c:ext xmlns:c16="http://schemas.microsoft.com/office/drawing/2014/chart" uri="{C3380CC4-5D6E-409C-BE32-E72D297353CC}">
              <c16:uniqueId val="{00000002-4B39-43D2-925B-118565BA4BA5}"/>
            </c:ext>
          </c:extLst>
        </c:ser>
        <c:dLbls>
          <c:showLegendKey val="0"/>
          <c:showVal val="0"/>
          <c:showCatName val="0"/>
          <c:showSerName val="0"/>
          <c:showPercent val="0"/>
          <c:showBubbleSize val="0"/>
        </c:dLbls>
        <c:gapWidth val="219"/>
        <c:overlap val="-27"/>
        <c:axId val="1972034607"/>
        <c:axId val="2043254719"/>
      </c:barChart>
      <c:catAx>
        <c:axId val="1972034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2043254719"/>
        <c:crosses val="autoZero"/>
        <c:auto val="1"/>
        <c:lblAlgn val="ctr"/>
        <c:lblOffset val="100"/>
        <c:noMultiLvlLbl val="0"/>
      </c:catAx>
      <c:valAx>
        <c:axId val="20432547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9720346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IGT</a:t>
            </a:r>
            <a:r>
              <a:rPr lang="en-GB" sz="800" dirty="0"/>
              <a:t> Budget v</a:t>
            </a:r>
            <a:r>
              <a:rPr lang="en-GB" sz="800" baseline="0" dirty="0"/>
              <a:t> Spend</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5DEB-43C7-B920-A84106DEAF7A}"/>
              </c:ext>
            </c:extLst>
          </c:dPt>
          <c:cat>
            <c:strRef>
              <c:f>'[chmc-change-budget Jan-22 v1.xlsx]New Format BP21_22'!$F$2:$G$2</c:f>
              <c:strCache>
                <c:ptCount val="2"/>
                <c:pt idx="0">
                  <c:v>Budget</c:v>
                </c:pt>
                <c:pt idx="1">
                  <c:v>Spend</c:v>
                </c:pt>
              </c:strCache>
            </c:strRef>
          </c:cat>
          <c:val>
            <c:numRef>
              <c:f>'[chmc-change-budget Jan-22 v1.xlsx]New Format BP21_22'!$F$8:$G$8</c:f>
              <c:numCache>
                <c:formatCode>"£"#,##0</c:formatCode>
                <c:ptCount val="2"/>
                <c:pt idx="0">
                  <c:v>194765.16311399444</c:v>
                </c:pt>
                <c:pt idx="1">
                  <c:v>33874.262817999384</c:v>
                </c:pt>
              </c:numCache>
            </c:numRef>
          </c:val>
          <c:extLst>
            <c:ext xmlns:c16="http://schemas.microsoft.com/office/drawing/2014/chart" uri="{C3380CC4-5D6E-409C-BE32-E72D297353CC}">
              <c16:uniqueId val="{00000002-5DEB-43C7-B920-A84106DEAF7A}"/>
            </c:ext>
          </c:extLst>
        </c:ser>
        <c:dLbls>
          <c:showLegendKey val="0"/>
          <c:showVal val="0"/>
          <c:showCatName val="0"/>
          <c:showSerName val="0"/>
          <c:showPercent val="0"/>
          <c:showBubbleSize val="0"/>
        </c:dLbls>
        <c:gapWidth val="219"/>
        <c:overlap val="-27"/>
        <c:axId val="1972037807"/>
        <c:axId val="2043258879"/>
      </c:barChart>
      <c:catAx>
        <c:axId val="1972037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2043258879"/>
        <c:crosses val="autoZero"/>
        <c:auto val="1"/>
        <c:lblAlgn val="ctr"/>
        <c:lblOffset val="100"/>
        <c:noMultiLvlLbl val="0"/>
      </c:catAx>
      <c:valAx>
        <c:axId val="204325887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9720378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Total budget</a:t>
            </a:r>
            <a:r>
              <a:rPr lang="en-GB" baseline="0" dirty="0"/>
              <a:t> v</a:t>
            </a:r>
            <a:r>
              <a:rPr lang="en-GB" dirty="0"/>
              <a:t> committed spend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B5CC-41FB-8859-FDA6976399A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'[chmc-change-budget Mar-22 v1.xlsx]BP21_22'!$J$2:$K$2</c:f>
              <c:strCache>
                <c:ptCount val="2"/>
                <c:pt idx="0">
                  <c:v>Budget</c:v>
                </c:pt>
                <c:pt idx="1">
                  <c:v>Spend</c:v>
                </c:pt>
              </c:strCache>
            </c:strRef>
          </c:cat>
          <c:val>
            <c:numRef>
              <c:f>'[chmc-change-budget Mar-22 v1.xlsx]BP21_22'!$J$8:$K$8</c:f>
              <c:numCache>
                <c:formatCode>"£"#,##0</c:formatCode>
                <c:ptCount val="2"/>
                <c:pt idx="0">
                  <c:v>3589600</c:v>
                </c:pt>
                <c:pt idx="1">
                  <c:v>2697236.11663706</c:v>
                </c:pt>
              </c:numCache>
            </c:numRef>
          </c:val>
          <c:extLst>
            <c:ext xmlns:c16="http://schemas.microsoft.com/office/drawing/2014/chart" uri="{C3380CC4-5D6E-409C-BE32-E72D297353CC}">
              <c16:uniqueId val="{00000002-B5CC-41FB-8859-FDA6976399A4}"/>
            </c:ext>
          </c:extLst>
        </c:ser>
        <c:dLbls>
          <c:showLegendKey val="0"/>
          <c:showVal val="0"/>
          <c:showCatName val="0"/>
          <c:showSerName val="0"/>
          <c:showPercent val="0"/>
          <c:showBubbleSize val="0"/>
        </c:dLbls>
        <c:gapWidth val="219"/>
        <c:overlap val="-27"/>
        <c:axId val="2091740751"/>
        <c:axId val="1836261055"/>
      </c:barChart>
      <c:catAx>
        <c:axId val="2091740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6261055"/>
        <c:crosses val="autoZero"/>
        <c:auto val="1"/>
        <c:lblAlgn val="ctr"/>
        <c:lblOffset val="100"/>
        <c:noMultiLvlLbl val="0"/>
      </c:catAx>
      <c:valAx>
        <c:axId val="1836261055"/>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20917407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Shipper</a:t>
            </a:r>
            <a:r>
              <a:rPr lang="en-GB" sz="800" dirty="0"/>
              <a:t> Budget v Spend</a:t>
            </a: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AA0F-4883-8510-140E83D626EA}"/>
              </c:ext>
            </c:extLst>
          </c:dPt>
          <c:cat>
            <c:strRef>
              <c:f>'[chmc-change-budget Mar-22 v1.xlsx]BP21_22'!$B$2:$C$2</c:f>
              <c:strCache>
                <c:ptCount val="2"/>
                <c:pt idx="0">
                  <c:v>Budget</c:v>
                </c:pt>
                <c:pt idx="1">
                  <c:v>Spend</c:v>
                </c:pt>
              </c:strCache>
            </c:strRef>
          </c:cat>
          <c:val>
            <c:numRef>
              <c:f>'[chmc-change-budget Mar-22 v1.xlsx]BP21_22'!$B$8:$C$8</c:f>
              <c:numCache>
                <c:formatCode>"£"#,##0</c:formatCode>
                <c:ptCount val="2"/>
                <c:pt idx="0">
                  <c:v>2073012.3132530118</c:v>
                </c:pt>
                <c:pt idx="1">
                  <c:v>1389719.0123307791</c:v>
                </c:pt>
              </c:numCache>
            </c:numRef>
          </c:val>
          <c:extLst>
            <c:ext xmlns:c16="http://schemas.microsoft.com/office/drawing/2014/chart" uri="{C3380CC4-5D6E-409C-BE32-E72D297353CC}">
              <c16:uniqueId val="{00000002-AA0F-4883-8510-140E83D626EA}"/>
            </c:ext>
          </c:extLst>
        </c:ser>
        <c:dLbls>
          <c:showLegendKey val="0"/>
          <c:showVal val="0"/>
          <c:showCatName val="0"/>
          <c:showSerName val="0"/>
          <c:showPercent val="0"/>
          <c:showBubbleSize val="0"/>
        </c:dLbls>
        <c:gapWidth val="219"/>
        <c:overlap val="-27"/>
        <c:axId val="2045238959"/>
        <c:axId val="1836254815"/>
      </c:barChart>
      <c:catAx>
        <c:axId val="2045238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836254815"/>
        <c:crosses val="autoZero"/>
        <c:auto val="1"/>
        <c:lblAlgn val="ctr"/>
        <c:lblOffset val="100"/>
        <c:noMultiLvlLbl val="0"/>
      </c:catAx>
      <c:valAx>
        <c:axId val="1836254815"/>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20452389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NTS</a:t>
            </a:r>
            <a:r>
              <a:rPr lang="en-GB" sz="800" dirty="0"/>
              <a:t> Budget v Spend</a:t>
            </a: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F831-4F82-B5C1-D6729F5ABCDF}"/>
              </c:ext>
            </c:extLst>
          </c:dPt>
          <c:cat>
            <c:strRef>
              <c:f>'[chmc-change-budget Mar-22 v1.xlsx]BP21_22'!$H$2:$I$2</c:f>
              <c:strCache>
                <c:ptCount val="2"/>
                <c:pt idx="0">
                  <c:v>Budget</c:v>
                </c:pt>
                <c:pt idx="1">
                  <c:v>Spend</c:v>
                </c:pt>
              </c:strCache>
            </c:strRef>
          </c:cat>
          <c:val>
            <c:numRef>
              <c:f>'[chmc-change-budget Mar-22 v1.xlsx]BP21_22'!$H$8:$I$8</c:f>
              <c:numCache>
                <c:formatCode>"£"#,##0</c:formatCode>
                <c:ptCount val="2"/>
                <c:pt idx="0">
                  <c:v>73575.903614457842</c:v>
                </c:pt>
                <c:pt idx="1">
                  <c:v>20397</c:v>
                </c:pt>
              </c:numCache>
            </c:numRef>
          </c:val>
          <c:extLst>
            <c:ext xmlns:c16="http://schemas.microsoft.com/office/drawing/2014/chart" uri="{C3380CC4-5D6E-409C-BE32-E72D297353CC}">
              <c16:uniqueId val="{00000002-F831-4F82-B5C1-D6729F5ABCDF}"/>
            </c:ext>
          </c:extLst>
        </c:ser>
        <c:dLbls>
          <c:showLegendKey val="0"/>
          <c:showVal val="0"/>
          <c:showCatName val="0"/>
          <c:showSerName val="0"/>
          <c:showPercent val="0"/>
          <c:showBubbleSize val="0"/>
        </c:dLbls>
        <c:gapWidth val="219"/>
        <c:overlap val="-27"/>
        <c:axId val="2135024031"/>
        <c:axId val="2043257215"/>
      </c:barChart>
      <c:catAx>
        <c:axId val="2135024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2043257215"/>
        <c:crosses val="autoZero"/>
        <c:auto val="1"/>
        <c:lblAlgn val="ctr"/>
        <c:lblOffset val="100"/>
        <c:noMultiLvlLbl val="0"/>
      </c:catAx>
      <c:valAx>
        <c:axId val="2043257215"/>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21350240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[Change Pipeline - April 2022.xlsx]Current Period Change!PivotTable3</c:name>
    <c:fmtId val="4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Change</a:t>
            </a:r>
            <a:r>
              <a:rPr lang="en-US" baseline="0"/>
              <a:t> Development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'Current Period Change'!$H$3</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'Current Period Change'!$G$4:$G$8</c:f>
              <c:strCache>
                <c:ptCount val="4"/>
                <c:pt idx="0">
                  <c:v>Capture</c:v>
                </c:pt>
                <c:pt idx="1">
                  <c:v>Initial Review</c:v>
                </c:pt>
                <c:pt idx="2">
                  <c:v>Pre-capture</c:v>
                </c:pt>
                <c:pt idx="3">
                  <c:v>Solution Review</c:v>
                </c:pt>
              </c:strCache>
            </c:strRef>
          </c:cat>
          <c:val>
            <c:numRef>
              <c:f>'Current Period Change'!$H$4:$H$8</c:f>
              <c:numCache>
                <c:formatCode>General</c:formatCode>
                <c:ptCount val="4"/>
                <c:pt idx="0">
                  <c:v>18</c:v>
                </c:pt>
                <c:pt idx="1">
                  <c:v>1</c:v>
                </c:pt>
                <c:pt idx="2">
                  <c:v>22</c:v>
                </c:pt>
                <c:pt idx="3">
                  <c:v>1</c:v>
                </c:pt>
              </c:numCache>
            </c:numRef>
          </c:val>
          <c:extLst>
            <c:ext xmlns:c16="http://schemas.microsoft.com/office/drawing/2014/chart" uri="{C3380CC4-5D6E-409C-BE32-E72D297353CC}">
              <c16:uniqueId val="{00000000-99FA-45F1-B508-B9D3685F8B82}"/>
            </c:ext>
          </c:extLst>
        </c:ser>
        <c:dLbls>
          <c:showLegendKey val="0"/>
          <c:showVal val="0"/>
          <c:showCatName val="0"/>
          <c:showSerName val="0"/>
          <c:showPercent val="0"/>
          <c:showBubbleSize val="0"/>
        </c:dLbls>
        <c:gapWidth val="182"/>
        <c:axId val="1756181135"/>
        <c:axId val="1851834319"/>
      </c:barChart>
      <c:catAx>
        <c:axId val="1756181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1834319"/>
        <c:crosses val="autoZero"/>
        <c:auto val="1"/>
        <c:lblAlgn val="ctr"/>
        <c:lblOffset val="100"/>
        <c:noMultiLvlLbl val="0"/>
      </c:catAx>
      <c:valAx>
        <c:axId val="1851834319"/>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61811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[Change Pipeline - April 2022.xlsx]In Delivery!PivotTable4</c:name>
    <c:fmtId val="4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Delivery Pipeline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pivotFmt>
      <c:pivotFmt>
        <c:idx val="2"/>
        <c:spPr>
          <a:solidFill>
            <a:schemeClr val="accent2"/>
          </a:solidFill>
          <a:ln>
            <a:noFill/>
          </a:ln>
          <a:effectLst/>
        </c:spPr>
      </c:pivotFmt>
      <c:pivotFmt>
        <c:idx val="3"/>
        <c:spPr>
          <a:solidFill>
            <a:schemeClr val="accent2"/>
          </a:solidFill>
          <a:ln>
            <a:noFill/>
          </a:ln>
          <a:effectLst/>
        </c:spPr>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'In Delivery'!$J$6</c:f>
              <c:strCache>
                <c:ptCount val="1"/>
                <c:pt idx="0">
                  <c:v>Total</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6316-4F87-91D8-9C04060F5D62}"/>
              </c:ext>
            </c:extLst>
          </c:dPt>
          <c:dPt>
            <c:idx val="1"/>
            <c:invertIfNegative val="0"/>
            <c:bubble3D val="0"/>
            <c:extLst>
              <c:ext xmlns:c16="http://schemas.microsoft.com/office/drawing/2014/chart" uri="{C3380CC4-5D6E-409C-BE32-E72D297353CC}">
                <c16:uniqueId val="{00000001-6316-4F87-91D8-9C04060F5D62}"/>
              </c:ext>
            </c:extLst>
          </c:dPt>
          <c:dPt>
            <c:idx val="2"/>
            <c:invertIfNegative val="0"/>
            <c:bubble3D val="0"/>
            <c:extLst>
              <c:ext xmlns:c16="http://schemas.microsoft.com/office/drawing/2014/chart" uri="{C3380CC4-5D6E-409C-BE32-E72D297353CC}">
                <c16:uniqueId val="{00000002-6316-4F87-91D8-9C04060F5D6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 Delivery'!$I$7:$I$11</c:f>
              <c:strCache>
                <c:ptCount val="4"/>
                <c:pt idx="0">
                  <c:v>CSSC</c:v>
                </c:pt>
                <c:pt idx="1">
                  <c:v>Standalone</c:v>
                </c:pt>
                <c:pt idx="2">
                  <c:v>Unallocated</c:v>
                </c:pt>
                <c:pt idx="3">
                  <c:v>Proposed Nov 22</c:v>
                </c:pt>
              </c:strCache>
            </c:strRef>
          </c:cat>
          <c:val>
            <c:numRef>
              <c:f>'In Delivery'!$J$7:$J$11</c:f>
              <c:numCache>
                <c:formatCode>General</c:formatCode>
                <c:ptCount val="4"/>
                <c:pt idx="0">
                  <c:v>4</c:v>
                </c:pt>
                <c:pt idx="1">
                  <c:v>11</c:v>
                </c:pt>
                <c:pt idx="2">
                  <c:v>8</c:v>
                </c:pt>
                <c:pt idx="3">
                  <c:v>1</c:v>
                </c:pt>
              </c:numCache>
            </c:numRef>
          </c:val>
          <c:extLst>
            <c:ext xmlns:c16="http://schemas.microsoft.com/office/drawing/2014/chart" uri="{C3380CC4-5D6E-409C-BE32-E72D297353CC}">
              <c16:uniqueId val="{00000003-6316-4F87-91D8-9C04060F5D62}"/>
            </c:ext>
          </c:extLst>
        </c:ser>
        <c:dLbls>
          <c:showLegendKey val="0"/>
          <c:showVal val="0"/>
          <c:showCatName val="0"/>
          <c:showSerName val="0"/>
          <c:showPercent val="0"/>
          <c:showBubbleSize val="0"/>
        </c:dLbls>
        <c:gapWidth val="182"/>
        <c:axId val="1721478751"/>
        <c:axId val="1862684431"/>
      </c:barChart>
      <c:catAx>
        <c:axId val="17214787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2684431"/>
        <c:crosses val="autoZero"/>
        <c:auto val="1"/>
        <c:lblAlgn val="ctr"/>
        <c:lblOffset val="100"/>
        <c:noMultiLvlLbl val="0"/>
      </c:catAx>
      <c:valAx>
        <c:axId val="1862684431"/>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1478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[Change Pipeline - April 2022.xlsx]Period updates!PivotTable5</c:name>
    <c:fmtId val="49"/>
  </c:pivotSource>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800" b="0" i="0" baseline="0">
                <a:effectLst/>
              </a:rPr>
              <a:t>Changes From Last Period</a:t>
            </a:r>
            <a:endParaRPr lang="en-GB">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7030A0"/>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rgbClr val="00B050"/>
          </a:solidFill>
          <a:ln w="19050">
            <a:solidFill>
              <a:schemeClr val="lt1"/>
            </a:solidFill>
          </a:ln>
          <a:effectLst/>
        </c:spPr>
      </c:pivotFmt>
      <c:pivotFmt>
        <c:idx val="4"/>
        <c:spPr>
          <a:solidFill>
            <a:srgbClr val="00B0F0"/>
          </a:solidFill>
          <a:ln w="19050">
            <a:solidFill>
              <a:schemeClr val="lt1"/>
            </a:solidFill>
          </a:ln>
          <a:effectLst/>
        </c:spPr>
      </c:pivotFmt>
      <c:pivotFmt>
        <c:idx val="5"/>
        <c:spPr>
          <a:solidFill>
            <a:srgbClr val="92D050"/>
          </a:solidFill>
          <a:ln w="19050">
            <a:solidFill>
              <a:schemeClr val="lt1"/>
            </a:solidFill>
          </a:ln>
          <a:effectLst/>
        </c:spPr>
      </c:pivotFmt>
      <c:pivotFmt>
        <c:idx val="6"/>
        <c:spPr>
          <a:solidFill>
            <a:srgbClr val="7030A0"/>
          </a:solidFill>
          <a:ln w="19050">
            <a:solidFill>
              <a:schemeClr val="lt1"/>
            </a:solidFill>
          </a:ln>
          <a:effectLst/>
        </c:spPr>
      </c:pivotFmt>
      <c:pivotFmt>
        <c:idx val="7"/>
        <c:spPr>
          <a:solidFill>
            <a:srgbClr val="9999FF"/>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rgbClr val="00B0F0"/>
          </a:solidFill>
          <a:ln w="19050">
            <a:solidFill>
              <a:schemeClr val="lt1"/>
            </a:solidFill>
          </a:ln>
          <a:effectLst/>
        </c:spPr>
      </c:pivotFmt>
      <c:pivotFmt>
        <c:idx val="10"/>
        <c:spPr>
          <a:solidFill>
            <a:schemeClr val="accent2">
              <a:lumMod val="60000"/>
              <a:lumOff val="40000"/>
            </a:schemeClr>
          </a:solidFill>
          <a:ln w="19050">
            <a:solidFill>
              <a:schemeClr val="lt1"/>
            </a:solidFill>
          </a:ln>
          <a:effectLst/>
        </c:spPr>
      </c:pivotFmt>
      <c:pivotFmt>
        <c:idx val="11"/>
        <c:spPr>
          <a:solidFill>
            <a:srgbClr val="7030A0"/>
          </a:solidFill>
          <a:ln w="19050">
            <a:solidFill>
              <a:schemeClr val="lt1"/>
            </a:solidFill>
          </a:ln>
          <a:effectLst/>
        </c:spPr>
      </c:pivotFmt>
      <c:pivotFmt>
        <c:idx val="12"/>
        <c:spPr>
          <a:solidFill>
            <a:srgbClr val="9999FF"/>
          </a:solidFill>
          <a:ln w="19050">
            <a:solidFill>
              <a:schemeClr val="lt1"/>
            </a:solidFill>
          </a:ln>
          <a:effectLst/>
        </c:spPr>
      </c:pivotFmt>
      <c:pivotFmt>
        <c:idx val="13"/>
        <c:spPr>
          <a:solidFill>
            <a:srgbClr val="FFCCFF"/>
          </a:solidFill>
          <a:ln w="19050">
            <a:solidFill>
              <a:schemeClr val="lt1"/>
            </a:solidFill>
          </a:ln>
          <a:effectLst/>
        </c:spPr>
      </c:pivotFmt>
      <c:pivotFmt>
        <c:idx val="14"/>
        <c:spPr>
          <a:solidFill>
            <a:srgbClr val="7030A0"/>
          </a:solidFill>
          <a:ln w="19050">
            <a:solidFill>
              <a:schemeClr val="lt1"/>
            </a:solidFill>
          </a:ln>
          <a:effectLst/>
        </c:spPr>
      </c:pivotFmt>
      <c:pivotFmt>
        <c:idx val="15"/>
        <c:spPr>
          <a:solidFill>
            <a:srgbClr val="9999FF"/>
          </a:solidFill>
          <a:ln w="19050">
            <a:solidFill>
              <a:schemeClr val="lt1"/>
            </a:solidFill>
          </a:ln>
          <a:effectLst/>
        </c:spPr>
      </c:pivotFmt>
      <c:pivotFmt>
        <c:idx val="16"/>
        <c:spPr>
          <a:solidFill>
            <a:schemeClr val="bg1">
              <a:lumMod val="65000"/>
            </a:schemeClr>
          </a:solidFill>
          <a:ln w="19050">
            <a:solidFill>
              <a:schemeClr val="lt1"/>
            </a:solidFill>
          </a:ln>
          <a:effectLst/>
        </c:spPr>
      </c:pivotFmt>
      <c:pivotFmt>
        <c:idx val="17"/>
        <c:spPr>
          <a:solidFill>
            <a:srgbClr val="9999FF"/>
          </a:solidFill>
          <a:ln w="19050">
            <a:solidFill>
              <a:schemeClr val="lt1"/>
            </a:solidFill>
          </a:ln>
          <a:effectLst/>
        </c:spPr>
      </c:pivotFmt>
      <c:pivotFmt>
        <c:idx val="18"/>
        <c:spPr>
          <a:solidFill>
            <a:srgbClr val="7030A0"/>
          </a:solidFill>
          <a:ln w="19050">
            <a:solidFill>
              <a:schemeClr val="lt1"/>
            </a:solidFill>
          </a:ln>
          <a:effectLst/>
        </c:spPr>
      </c:pivotFmt>
      <c:pivotFmt>
        <c:idx val="19"/>
        <c:spPr>
          <a:solidFill>
            <a:schemeClr val="accent2">
              <a:lumMod val="75000"/>
            </a:schemeClr>
          </a:solidFill>
          <a:ln w="19050">
            <a:solidFill>
              <a:schemeClr val="lt1"/>
            </a:solidFill>
          </a:ln>
          <a:effectLst/>
        </c:spPr>
      </c:pivotFmt>
      <c:pivotFmt>
        <c:idx val="20"/>
        <c:spPr>
          <a:solidFill>
            <a:srgbClr val="92D050"/>
          </a:solidFill>
          <a:ln w="19050">
            <a:solidFill>
              <a:schemeClr val="lt1"/>
            </a:solidFill>
          </a:ln>
          <a:effectLst/>
        </c:spPr>
      </c:pivotFmt>
      <c:pivotFmt>
        <c:idx val="2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2"/>
        <c:spPr>
          <a:solidFill>
            <a:srgbClr val="9999FF"/>
          </a:solidFill>
          <a:ln w="19050">
            <a:solidFill>
              <a:schemeClr val="lt1"/>
            </a:solidFill>
          </a:ln>
          <a:effectLst/>
        </c:spPr>
      </c:pivotFmt>
      <c:pivotFmt>
        <c:idx val="23"/>
        <c:spPr>
          <a:solidFill>
            <a:srgbClr val="00B0F0"/>
          </a:solidFill>
          <a:ln w="19050">
            <a:solidFill>
              <a:schemeClr val="lt1"/>
            </a:solidFill>
          </a:ln>
          <a:effectLst/>
        </c:spPr>
      </c:pivotFmt>
      <c:pivotFmt>
        <c:idx val="24"/>
        <c:spPr>
          <a:solidFill>
            <a:srgbClr val="7030A0"/>
          </a:solidFill>
          <a:ln w="19050">
            <a:solidFill>
              <a:schemeClr val="lt1"/>
            </a:solidFill>
          </a:ln>
          <a:effectLst/>
        </c:spPr>
      </c:pivotFmt>
      <c:pivotFmt>
        <c:idx val="25"/>
        <c:spPr>
          <a:solidFill>
            <a:schemeClr val="accent2"/>
          </a:solidFill>
          <a:ln w="19050">
            <a:solidFill>
              <a:schemeClr val="lt1"/>
            </a:solidFill>
          </a:ln>
          <a:effectLst/>
        </c:spPr>
      </c:pivotFmt>
      <c:pivotFmt>
        <c:idx val="26"/>
        <c:spPr>
          <a:solidFill>
            <a:srgbClr val="92D050"/>
          </a:solidFill>
          <a:ln w="19050">
            <a:solidFill>
              <a:schemeClr val="lt1"/>
            </a:solidFill>
          </a:ln>
          <a:effectLst/>
        </c:spPr>
      </c:pivotFmt>
      <c:pivotFmt>
        <c:idx val="27"/>
        <c:spPr>
          <a:solidFill>
            <a:srgbClr val="00B0F0"/>
          </a:solidFill>
          <a:ln w="19050">
            <a:solidFill>
              <a:schemeClr val="lt1"/>
            </a:solidFill>
          </a:ln>
          <a:effectLst/>
        </c:spPr>
      </c:pivotFmt>
      <c:pivotFmt>
        <c:idx val="28"/>
        <c:spPr>
          <a:solidFill>
            <a:schemeClr val="accent6"/>
          </a:solidFill>
          <a:ln w="19050">
            <a:solidFill>
              <a:schemeClr val="lt1"/>
            </a:solidFill>
          </a:ln>
          <a:effectLst/>
        </c:spPr>
      </c:pivotFmt>
      <c:pivotFmt>
        <c:idx val="29"/>
        <c:spPr>
          <a:solidFill>
            <a:schemeClr val="accent1"/>
          </a:solidFill>
          <a:ln w="19050">
            <a:solidFill>
              <a:schemeClr val="lt1"/>
            </a:solidFill>
          </a:ln>
          <a:effectLst/>
        </c:spPr>
      </c:pivotFmt>
      <c:pivotFmt>
        <c:idx val="30"/>
        <c:spPr>
          <a:solidFill>
            <a:srgbClr val="92D050"/>
          </a:solidFill>
          <a:ln w="19050">
            <a:solidFill>
              <a:schemeClr val="lt1"/>
            </a:solidFill>
          </a:ln>
          <a:effectLst/>
        </c:spPr>
      </c:pivotFmt>
      <c:pivotFmt>
        <c:idx val="31"/>
        <c:spPr>
          <a:solidFill>
            <a:srgbClr val="92D050"/>
          </a:solidFill>
          <a:ln w="19050">
            <a:solidFill>
              <a:schemeClr val="lt1"/>
            </a:solidFill>
          </a:ln>
          <a:effectLst/>
        </c:spPr>
      </c:pivotFmt>
      <c:pivotFmt>
        <c:idx val="32"/>
        <c:spPr>
          <a:solidFill>
            <a:schemeClr val="bg1">
              <a:lumMod val="65000"/>
            </a:schemeClr>
          </a:solidFill>
          <a:ln w="19050">
            <a:solidFill>
              <a:schemeClr val="lt1"/>
            </a:solidFill>
          </a:ln>
          <a:effectLst/>
        </c:spPr>
      </c:pivotFmt>
      <c:pivotFmt>
        <c:idx val="33"/>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4"/>
        <c:spPr>
          <a:solidFill>
            <a:srgbClr val="9999FF"/>
          </a:solidFill>
          <a:ln w="19050">
            <a:solidFill>
              <a:schemeClr val="lt1"/>
            </a:solidFill>
          </a:ln>
          <a:effectLst/>
        </c:spPr>
      </c:pivotFmt>
      <c:pivotFmt>
        <c:idx val="35"/>
        <c:spPr>
          <a:solidFill>
            <a:schemeClr val="accent1"/>
          </a:solidFill>
          <a:ln w="19050">
            <a:solidFill>
              <a:schemeClr val="lt1"/>
            </a:solidFill>
          </a:ln>
          <a:effectLst/>
        </c:spPr>
      </c:pivotFmt>
      <c:pivotFmt>
        <c:idx val="36"/>
        <c:spPr>
          <a:solidFill>
            <a:srgbClr val="00B0F0"/>
          </a:solidFill>
          <a:ln w="19050">
            <a:solidFill>
              <a:schemeClr val="lt1"/>
            </a:solidFill>
          </a:ln>
          <a:effectLst/>
        </c:spPr>
      </c:pivotFmt>
      <c:pivotFmt>
        <c:idx val="37"/>
        <c:spPr>
          <a:solidFill>
            <a:srgbClr val="92D050"/>
          </a:solidFill>
          <a:ln w="19050">
            <a:solidFill>
              <a:schemeClr val="lt1"/>
            </a:solidFill>
          </a:ln>
          <a:effectLst/>
        </c:spPr>
      </c:pivotFmt>
      <c:pivotFmt>
        <c:idx val="38"/>
        <c:spPr>
          <a:solidFill>
            <a:schemeClr val="accent1"/>
          </a:solidFill>
          <a:ln w="19050">
            <a:solidFill>
              <a:schemeClr val="lt1"/>
            </a:solidFill>
          </a:ln>
          <a:effectLst/>
        </c:spPr>
      </c:pivotFmt>
      <c:pivotFmt>
        <c:idx val="39"/>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0"/>
        <c:spPr>
          <a:solidFill>
            <a:srgbClr val="9999FF"/>
          </a:solidFill>
          <a:ln w="19050">
            <a:solidFill>
              <a:schemeClr val="lt1"/>
            </a:solidFill>
          </a:ln>
          <a:effectLst/>
        </c:spPr>
      </c:pivotFmt>
      <c:pivotFmt>
        <c:idx val="41"/>
        <c:spPr>
          <a:solidFill>
            <a:schemeClr val="accent1"/>
          </a:solidFill>
          <a:ln w="19050">
            <a:solidFill>
              <a:schemeClr val="lt1"/>
            </a:solidFill>
          </a:ln>
          <a:effectLst/>
        </c:spPr>
      </c:pivotFmt>
      <c:pivotFmt>
        <c:idx val="42"/>
        <c:spPr>
          <a:solidFill>
            <a:srgbClr val="00B0F0"/>
          </a:solidFill>
          <a:ln w="19050">
            <a:solidFill>
              <a:schemeClr val="lt1"/>
            </a:solidFill>
          </a:ln>
          <a:effectLst/>
        </c:spPr>
      </c:pivotFmt>
      <c:pivotFmt>
        <c:idx val="43"/>
        <c:spPr>
          <a:solidFill>
            <a:srgbClr val="92D050"/>
          </a:solidFill>
          <a:ln w="19050">
            <a:solidFill>
              <a:schemeClr val="lt1"/>
            </a:solidFill>
          </a:ln>
          <a:effectLst/>
        </c:spPr>
      </c:pivotFmt>
      <c:pivotFmt>
        <c:idx val="44"/>
        <c:spPr>
          <a:solidFill>
            <a:schemeClr val="accent1"/>
          </a:solidFill>
          <a:ln w="19050">
            <a:solidFill>
              <a:schemeClr val="lt1"/>
            </a:solidFill>
          </a:ln>
          <a:effectLst/>
        </c:spPr>
      </c:pivotFmt>
    </c:pivotFmts>
    <c:plotArea>
      <c:layout/>
      <c:pieChart>
        <c:varyColors val="1"/>
        <c:ser>
          <c:idx val="0"/>
          <c:order val="0"/>
          <c:tx>
            <c:strRef>
              <c:f>'Period updates'!$B$18</c:f>
              <c:strCache>
                <c:ptCount val="1"/>
                <c:pt idx="0">
                  <c:v>Total</c:v>
                </c:pt>
              </c:strCache>
            </c:strRef>
          </c:tx>
          <c:dPt>
            <c:idx val="0"/>
            <c:bubble3D val="0"/>
            <c:spPr>
              <a:solidFill>
                <a:srgbClr val="9999FF"/>
              </a:solidFill>
              <a:ln w="19050">
                <a:solidFill>
                  <a:schemeClr val="lt1"/>
                </a:solidFill>
              </a:ln>
              <a:effectLst/>
            </c:spPr>
            <c:extLst>
              <c:ext xmlns:c16="http://schemas.microsoft.com/office/drawing/2014/chart" uri="{C3380CC4-5D6E-409C-BE32-E72D297353CC}">
                <c16:uniqueId val="{00000001-AA31-45D2-90C2-F584A99FC71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A31-45D2-90C2-F584A99FC716}"/>
              </c:ext>
            </c:extLst>
          </c:dPt>
          <c:dPt>
            <c:idx val="2"/>
            <c:bubble3D val="0"/>
            <c:spPr>
              <a:solidFill>
                <a:srgbClr val="00B0F0"/>
              </a:solidFill>
              <a:ln w="19050">
                <a:solidFill>
                  <a:schemeClr val="lt1"/>
                </a:solidFill>
              </a:ln>
              <a:effectLst/>
            </c:spPr>
            <c:extLst>
              <c:ext xmlns:c16="http://schemas.microsoft.com/office/drawing/2014/chart" uri="{C3380CC4-5D6E-409C-BE32-E72D297353CC}">
                <c16:uniqueId val="{00000005-AA31-45D2-90C2-F584A99FC716}"/>
              </c:ext>
            </c:extLst>
          </c:dPt>
          <c:dPt>
            <c:idx val="3"/>
            <c:bubble3D val="0"/>
            <c:spPr>
              <a:solidFill>
                <a:srgbClr val="92D050"/>
              </a:solidFill>
              <a:ln w="19050">
                <a:solidFill>
                  <a:schemeClr val="lt1"/>
                </a:solidFill>
              </a:ln>
              <a:effectLst/>
            </c:spPr>
            <c:extLst>
              <c:ext xmlns:c16="http://schemas.microsoft.com/office/drawing/2014/chart" uri="{C3380CC4-5D6E-409C-BE32-E72D297353CC}">
                <c16:uniqueId val="{00000007-AA31-45D2-90C2-F584A99FC716}"/>
              </c:ext>
            </c:extLst>
          </c:dPt>
          <c:dPt>
            <c:idx val="4"/>
            <c:bubble3D val="0"/>
            <c:spPr>
              <a:solidFill>
                <a:sysClr val="window" lastClr="FFFFFF">
                  <a:lumMod val="75000"/>
                </a:sysClr>
              </a:solidFill>
              <a:ln w="19050">
                <a:solidFill>
                  <a:schemeClr val="lt1"/>
                </a:solidFill>
              </a:ln>
              <a:effectLst/>
            </c:spPr>
            <c:extLst>
              <c:ext xmlns:c16="http://schemas.microsoft.com/office/drawing/2014/chart" uri="{C3380CC4-5D6E-409C-BE32-E72D297353CC}">
                <c16:uniqueId val="{00000009-AA31-45D2-90C2-F584A99FC71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'Period updates'!$A$19:$A$24</c:f>
              <c:strCache>
                <c:ptCount val="5"/>
                <c:pt idx="0">
                  <c:v>New Mod</c:v>
                </c:pt>
                <c:pt idx="1">
                  <c:v>In Delivery</c:v>
                </c:pt>
                <c:pt idx="2">
                  <c:v>CP Implemented</c:v>
                </c:pt>
                <c:pt idx="3">
                  <c:v>MOD to be implemented</c:v>
                </c:pt>
                <c:pt idx="4">
                  <c:v>Non Implementation </c:v>
                </c:pt>
              </c:strCache>
            </c:strRef>
          </c:cat>
          <c:val>
            <c:numRef>
              <c:f>'Period updates'!$B$19:$B$24</c:f>
              <c:numCache>
                <c:formatCode>General</c:formatCode>
                <c:ptCount val="5"/>
                <c:pt idx="0">
                  <c:v>2</c:v>
                </c:pt>
                <c:pt idx="1">
                  <c:v>2</c:v>
                </c:pt>
                <c:pt idx="2">
                  <c:v>1</c:v>
                </c:pt>
                <c:pt idx="3">
                  <c:v>3</c:v>
                </c:pt>
                <c:pt idx="4">
                  <c:v>1</c:v>
                </c:pt>
              </c:numCache>
            </c:numRef>
          </c:val>
          <c:extLst>
            <c:ext xmlns:c16="http://schemas.microsoft.com/office/drawing/2014/chart" uri="{C3380CC4-5D6E-409C-BE32-E72D297353CC}">
              <c16:uniqueId val="{0000000A-AA31-45D2-90C2-F584A99FC716}"/>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500411329180855E-2"/>
          <c:y val="3.7101151829705498E-2"/>
          <c:w val="0.89584010439250938"/>
          <c:h val="0.82607619767779539"/>
        </c:manualLayout>
      </c:layout>
      <c:lineChart>
        <c:grouping val="standard"/>
        <c:varyColors val="0"/>
        <c:ser>
          <c:idx val="1"/>
          <c:order val="0"/>
          <c:tx>
            <c:strRef>
              <c:f>'Out - Funding'!$D$32</c:f>
              <c:strCache>
                <c:ptCount val="1"/>
                <c:pt idx="0">
                  <c:v> Monthly FORECAST (Cumulative) </c:v>
                </c:pt>
              </c:strCache>
            </c:strRef>
          </c:tx>
          <c:spPr>
            <a:ln>
              <a:solidFill>
                <a:srgbClr val="7030A0"/>
              </a:solidFill>
            </a:ln>
          </c:spPr>
          <c:marker>
            <c:symbol val="none"/>
          </c:marker>
          <c:cat>
            <c:numRef>
              <c:f>'Out - Funding'!$A$33:$A$80</c:f>
              <c:numCache>
                <c:formatCode>mmm\-yy</c:formatCode>
                <c:ptCount val="48"/>
                <c:pt idx="0">
                  <c:v>43585</c:v>
                </c:pt>
                <c:pt idx="1">
                  <c:v>43616</c:v>
                </c:pt>
                <c:pt idx="2">
                  <c:v>43646</c:v>
                </c:pt>
                <c:pt idx="3">
                  <c:v>43677</c:v>
                </c:pt>
                <c:pt idx="4">
                  <c:v>43708</c:v>
                </c:pt>
                <c:pt idx="5">
                  <c:v>43738</c:v>
                </c:pt>
                <c:pt idx="6">
                  <c:v>43769</c:v>
                </c:pt>
                <c:pt idx="7">
                  <c:v>43799</c:v>
                </c:pt>
                <c:pt idx="8">
                  <c:v>43830</c:v>
                </c:pt>
                <c:pt idx="9">
                  <c:v>43861</c:v>
                </c:pt>
                <c:pt idx="10">
                  <c:v>43890</c:v>
                </c:pt>
                <c:pt idx="11">
                  <c:v>43921</c:v>
                </c:pt>
                <c:pt idx="12">
                  <c:v>43951</c:v>
                </c:pt>
                <c:pt idx="13">
                  <c:v>43982</c:v>
                </c:pt>
                <c:pt idx="14">
                  <c:v>44012</c:v>
                </c:pt>
                <c:pt idx="15">
                  <c:v>44043</c:v>
                </c:pt>
                <c:pt idx="16">
                  <c:v>44074</c:v>
                </c:pt>
                <c:pt idx="17">
                  <c:v>44104</c:v>
                </c:pt>
                <c:pt idx="18">
                  <c:v>44135</c:v>
                </c:pt>
                <c:pt idx="19">
                  <c:v>44165</c:v>
                </c:pt>
                <c:pt idx="20">
                  <c:v>44196</c:v>
                </c:pt>
                <c:pt idx="21">
                  <c:v>44227</c:v>
                </c:pt>
                <c:pt idx="22">
                  <c:v>44255</c:v>
                </c:pt>
                <c:pt idx="23">
                  <c:v>44286</c:v>
                </c:pt>
                <c:pt idx="24">
                  <c:v>44316</c:v>
                </c:pt>
                <c:pt idx="25">
                  <c:v>44347</c:v>
                </c:pt>
                <c:pt idx="26">
                  <c:v>44377</c:v>
                </c:pt>
                <c:pt idx="27">
                  <c:v>44408</c:v>
                </c:pt>
                <c:pt idx="28">
                  <c:v>44439</c:v>
                </c:pt>
                <c:pt idx="29">
                  <c:v>44469</c:v>
                </c:pt>
                <c:pt idx="30">
                  <c:v>44500</c:v>
                </c:pt>
                <c:pt idx="31">
                  <c:v>44530</c:v>
                </c:pt>
                <c:pt idx="32">
                  <c:v>44561</c:v>
                </c:pt>
                <c:pt idx="33">
                  <c:v>44592</c:v>
                </c:pt>
                <c:pt idx="34">
                  <c:v>44620</c:v>
                </c:pt>
                <c:pt idx="35">
                  <c:v>44651</c:v>
                </c:pt>
                <c:pt idx="36">
                  <c:v>44681</c:v>
                </c:pt>
                <c:pt idx="37">
                  <c:v>44712</c:v>
                </c:pt>
                <c:pt idx="38">
                  <c:v>44742</c:v>
                </c:pt>
                <c:pt idx="39">
                  <c:v>44773</c:v>
                </c:pt>
                <c:pt idx="40">
                  <c:v>44804</c:v>
                </c:pt>
                <c:pt idx="41">
                  <c:v>44834</c:v>
                </c:pt>
                <c:pt idx="42">
                  <c:v>44865</c:v>
                </c:pt>
                <c:pt idx="43">
                  <c:v>44895</c:v>
                </c:pt>
                <c:pt idx="44">
                  <c:v>44926</c:v>
                </c:pt>
                <c:pt idx="45">
                  <c:v>44957</c:v>
                </c:pt>
                <c:pt idx="46">
                  <c:v>44985</c:v>
                </c:pt>
                <c:pt idx="47">
                  <c:v>45016</c:v>
                </c:pt>
              </c:numCache>
            </c:numRef>
          </c:cat>
          <c:val>
            <c:numRef>
              <c:f>'Out - Funding'!$D$33:$D$80</c:f>
              <c:numCache>
                <c:formatCode>"£"#,##0</c:formatCode>
                <c:ptCount val="48"/>
                <c:pt idx="0">
                  <c:v>363976.70485714287</c:v>
                </c:pt>
                <c:pt idx="1">
                  <c:v>683029.73278571432</c:v>
                </c:pt>
                <c:pt idx="2">
                  <c:v>1009036.4267142857</c:v>
                </c:pt>
                <c:pt idx="3">
                  <c:v>1468927.7928095239</c:v>
                </c:pt>
                <c:pt idx="4">
                  <c:v>1881004.4782380953</c:v>
                </c:pt>
                <c:pt idx="5">
                  <c:v>2628016.1610000003</c:v>
                </c:pt>
                <c:pt idx="6">
                  <c:v>3342082.9997619051</c:v>
                </c:pt>
                <c:pt idx="7">
                  <c:v>4458202.7928571431</c:v>
                </c:pt>
                <c:pt idx="8">
                  <c:v>5354403.9249523813</c:v>
                </c:pt>
                <c:pt idx="9">
                  <c:v>6043381.5650476189</c:v>
                </c:pt>
                <c:pt idx="10">
                  <c:v>7142885.730109524</c:v>
                </c:pt>
                <c:pt idx="11">
                  <c:v>8975402.4212380964</c:v>
                </c:pt>
                <c:pt idx="12">
                  <c:v>10111304.794571429</c:v>
                </c:pt>
                <c:pt idx="13">
                  <c:v>11388986.742904764</c:v>
                </c:pt>
                <c:pt idx="14">
                  <c:v>13038342.286238097</c:v>
                </c:pt>
                <c:pt idx="15">
                  <c:v>14439811.699571431</c:v>
                </c:pt>
                <c:pt idx="16">
                  <c:v>15676651.487904765</c:v>
                </c:pt>
                <c:pt idx="17">
                  <c:v>16871244.525333337</c:v>
                </c:pt>
                <c:pt idx="18">
                  <c:v>18128098.143125545</c:v>
                </c:pt>
                <c:pt idx="19">
                  <c:v>18805263.777887449</c:v>
                </c:pt>
                <c:pt idx="20">
                  <c:v>19805071.251220781</c:v>
                </c:pt>
                <c:pt idx="21">
                  <c:v>20880560.32569357</c:v>
                </c:pt>
                <c:pt idx="22">
                  <c:v>21535839.520999692</c:v>
                </c:pt>
                <c:pt idx="23">
                  <c:v>22850035.662428264</c:v>
                </c:pt>
                <c:pt idx="24">
                  <c:v>23700780.830523502</c:v>
                </c:pt>
                <c:pt idx="25">
                  <c:v>25249490.821952075</c:v>
                </c:pt>
                <c:pt idx="26">
                  <c:v>26373752.790047314</c:v>
                </c:pt>
                <c:pt idx="27">
                  <c:v>27560286.128142551</c:v>
                </c:pt>
                <c:pt idx="28">
                  <c:v>28743320.819571123</c:v>
                </c:pt>
                <c:pt idx="29">
                  <c:v>29537803.189816557</c:v>
                </c:pt>
                <c:pt idx="30">
                  <c:v>30384510.316245127</c:v>
                </c:pt>
                <c:pt idx="31">
                  <c:v>31399998.334340367</c:v>
                </c:pt>
                <c:pt idx="32">
                  <c:v>32343389.995768938</c:v>
                </c:pt>
                <c:pt idx="33">
                  <c:v>33011201.925292749</c:v>
                </c:pt>
                <c:pt idx="34">
                  <c:v>34179141.454851463</c:v>
                </c:pt>
                <c:pt idx="35">
                  <c:v>35961286.41488637</c:v>
                </c:pt>
                <c:pt idx="36">
                  <c:v>36970413.37158794</c:v>
                </c:pt>
                <c:pt idx="37">
                  <c:v>38077439.828289509</c:v>
                </c:pt>
                <c:pt idx="38">
                  <c:v>39047077.984991081</c:v>
                </c:pt>
                <c:pt idx="39">
                  <c:v>39697229.341692649</c:v>
                </c:pt>
                <c:pt idx="40">
                  <c:v>40723492.276965648</c:v>
                </c:pt>
                <c:pt idx="41">
                  <c:v>41286767.057952933</c:v>
                </c:pt>
                <c:pt idx="42">
                  <c:v>42137791.43894022</c:v>
                </c:pt>
                <c:pt idx="43">
                  <c:v>42359564.655130699</c:v>
                </c:pt>
                <c:pt idx="44">
                  <c:v>42875681.655130699</c:v>
                </c:pt>
                <c:pt idx="45">
                  <c:v>42875681.655130699</c:v>
                </c:pt>
                <c:pt idx="46">
                  <c:v>42875681.655130699</c:v>
                </c:pt>
                <c:pt idx="47">
                  <c:v>42875681.655130699</c:v>
                </c:pt>
              </c:numCache>
            </c:numRef>
          </c:val>
          <c:smooth val="0"/>
          <c:extLst>
            <c:ext xmlns:c16="http://schemas.microsoft.com/office/drawing/2014/chart" uri="{C3380CC4-5D6E-409C-BE32-E72D297353CC}">
              <c16:uniqueId val="{00000000-2A63-4596-B96C-C76043D5B5F9}"/>
            </c:ext>
          </c:extLst>
        </c:ser>
        <c:ser>
          <c:idx val="2"/>
          <c:order val="1"/>
          <c:tx>
            <c:strRef>
              <c:f>'Out - Funding'!$E$32</c:f>
              <c:strCache>
                <c:ptCount val="1"/>
                <c:pt idx="0">
                  <c:v> Monthly BUDGET (Cumulative) </c:v>
                </c:pt>
              </c:strCache>
            </c:strRef>
          </c:tx>
          <c:spPr>
            <a:ln>
              <a:solidFill>
                <a:schemeClr val="accent1"/>
              </a:solidFill>
              <a:prstDash val="sysDot"/>
            </a:ln>
          </c:spPr>
          <c:marker>
            <c:symbol val="none"/>
          </c:marker>
          <c:cat>
            <c:numRef>
              <c:f>'Out - Funding'!$A$33:$A$80</c:f>
              <c:numCache>
                <c:formatCode>mmm\-yy</c:formatCode>
                <c:ptCount val="48"/>
                <c:pt idx="0">
                  <c:v>43585</c:v>
                </c:pt>
                <c:pt idx="1">
                  <c:v>43616</c:v>
                </c:pt>
                <c:pt idx="2">
                  <c:v>43646</c:v>
                </c:pt>
                <c:pt idx="3">
                  <c:v>43677</c:v>
                </c:pt>
                <c:pt idx="4">
                  <c:v>43708</c:v>
                </c:pt>
                <c:pt idx="5">
                  <c:v>43738</c:v>
                </c:pt>
                <c:pt idx="6">
                  <c:v>43769</c:v>
                </c:pt>
                <c:pt idx="7">
                  <c:v>43799</c:v>
                </c:pt>
                <c:pt idx="8">
                  <c:v>43830</c:v>
                </c:pt>
                <c:pt idx="9">
                  <c:v>43861</c:v>
                </c:pt>
                <c:pt idx="10">
                  <c:v>43890</c:v>
                </c:pt>
                <c:pt idx="11">
                  <c:v>43921</c:v>
                </c:pt>
                <c:pt idx="12">
                  <c:v>43951</c:v>
                </c:pt>
                <c:pt idx="13">
                  <c:v>43982</c:v>
                </c:pt>
                <c:pt idx="14">
                  <c:v>44012</c:v>
                </c:pt>
                <c:pt idx="15">
                  <c:v>44043</c:v>
                </c:pt>
                <c:pt idx="16">
                  <c:v>44074</c:v>
                </c:pt>
                <c:pt idx="17">
                  <c:v>44104</c:v>
                </c:pt>
                <c:pt idx="18">
                  <c:v>44135</c:v>
                </c:pt>
                <c:pt idx="19">
                  <c:v>44165</c:v>
                </c:pt>
                <c:pt idx="20">
                  <c:v>44196</c:v>
                </c:pt>
                <c:pt idx="21">
                  <c:v>44227</c:v>
                </c:pt>
                <c:pt idx="22">
                  <c:v>44255</c:v>
                </c:pt>
                <c:pt idx="23">
                  <c:v>44286</c:v>
                </c:pt>
                <c:pt idx="24">
                  <c:v>44316</c:v>
                </c:pt>
                <c:pt idx="25">
                  <c:v>44347</c:v>
                </c:pt>
                <c:pt idx="26">
                  <c:v>44377</c:v>
                </c:pt>
                <c:pt idx="27">
                  <c:v>44408</c:v>
                </c:pt>
                <c:pt idx="28">
                  <c:v>44439</c:v>
                </c:pt>
                <c:pt idx="29">
                  <c:v>44469</c:v>
                </c:pt>
                <c:pt idx="30">
                  <c:v>44500</c:v>
                </c:pt>
                <c:pt idx="31">
                  <c:v>44530</c:v>
                </c:pt>
                <c:pt idx="32">
                  <c:v>44561</c:v>
                </c:pt>
                <c:pt idx="33">
                  <c:v>44592</c:v>
                </c:pt>
                <c:pt idx="34">
                  <c:v>44620</c:v>
                </c:pt>
                <c:pt idx="35">
                  <c:v>44651</c:v>
                </c:pt>
                <c:pt idx="36">
                  <c:v>44681</c:v>
                </c:pt>
                <c:pt idx="37">
                  <c:v>44712</c:v>
                </c:pt>
                <c:pt idx="38">
                  <c:v>44742</c:v>
                </c:pt>
                <c:pt idx="39">
                  <c:v>44773</c:v>
                </c:pt>
                <c:pt idx="40">
                  <c:v>44804</c:v>
                </c:pt>
                <c:pt idx="41">
                  <c:v>44834</c:v>
                </c:pt>
                <c:pt idx="42">
                  <c:v>44865</c:v>
                </c:pt>
                <c:pt idx="43">
                  <c:v>44895</c:v>
                </c:pt>
                <c:pt idx="44">
                  <c:v>44926</c:v>
                </c:pt>
                <c:pt idx="45">
                  <c:v>44957</c:v>
                </c:pt>
                <c:pt idx="46">
                  <c:v>44985</c:v>
                </c:pt>
                <c:pt idx="47">
                  <c:v>45016</c:v>
                </c:pt>
              </c:numCache>
            </c:numRef>
          </c:cat>
          <c:val>
            <c:numRef>
              <c:f>'Out - Funding'!$E$33:$E$80</c:f>
              <c:numCache>
                <c:formatCode>"£"#,##0</c:formatCode>
                <c:ptCount val="48"/>
                <c:pt idx="0">
                  <c:v>489844.68000000011</c:v>
                </c:pt>
                <c:pt idx="1">
                  <c:v>1174749.2</c:v>
                </c:pt>
                <c:pt idx="2">
                  <c:v>1918322.3099999996</c:v>
                </c:pt>
                <c:pt idx="3">
                  <c:v>2859329.2599999988</c:v>
                </c:pt>
                <c:pt idx="4">
                  <c:v>3600336.2099999986</c:v>
                </c:pt>
                <c:pt idx="5">
                  <c:v>4373413.7099999981</c:v>
                </c:pt>
                <c:pt idx="6">
                  <c:v>5301107.7099999972</c:v>
                </c:pt>
                <c:pt idx="7">
                  <c:v>6054522.3599999975</c:v>
                </c:pt>
                <c:pt idx="8">
                  <c:v>6844783.4099999974</c:v>
                </c:pt>
                <c:pt idx="9">
                  <c:v>7587690.8599999975</c:v>
                </c:pt>
                <c:pt idx="10">
                  <c:v>8469886.8099999968</c:v>
                </c:pt>
                <c:pt idx="11">
                  <c:v>10016454.159999996</c:v>
                </c:pt>
                <c:pt idx="12">
                  <c:v>10772088.889999997</c:v>
                </c:pt>
                <c:pt idx="13">
                  <c:v>11466104.099999996</c:v>
                </c:pt>
                <c:pt idx="14">
                  <c:v>12171330.709999995</c:v>
                </c:pt>
                <c:pt idx="15">
                  <c:v>14216755.300000004</c:v>
                </c:pt>
                <c:pt idx="16">
                  <c:v>15951497.880000005</c:v>
                </c:pt>
                <c:pt idx="17">
                  <c:v>17098244.840000004</c:v>
                </c:pt>
                <c:pt idx="18">
                  <c:v>18223938.970000003</c:v>
                </c:pt>
                <c:pt idx="19">
                  <c:v>19242195.570000004</c:v>
                </c:pt>
                <c:pt idx="20">
                  <c:v>20253660.210000005</c:v>
                </c:pt>
                <c:pt idx="21">
                  <c:v>21199102.250000004</c:v>
                </c:pt>
                <c:pt idx="22">
                  <c:v>22074558.180000003</c:v>
                </c:pt>
                <c:pt idx="23">
                  <c:v>23123177.560000002</c:v>
                </c:pt>
                <c:pt idx="24">
                  <c:v>23700780.830523502</c:v>
                </c:pt>
                <c:pt idx="25">
                  <c:v>25249490.821952075</c:v>
                </c:pt>
                <c:pt idx="26">
                  <c:v>26373752.790047314</c:v>
                </c:pt>
                <c:pt idx="27">
                  <c:v>27560286.128142551</c:v>
                </c:pt>
                <c:pt idx="28">
                  <c:v>28743320.819571123</c:v>
                </c:pt>
                <c:pt idx="29">
                  <c:v>29537803.189816557</c:v>
                </c:pt>
                <c:pt idx="30">
                  <c:v>30384510.316245127</c:v>
                </c:pt>
                <c:pt idx="31">
                  <c:v>31399998.334340367</c:v>
                </c:pt>
                <c:pt idx="32">
                  <c:v>32343389.995768938</c:v>
                </c:pt>
                <c:pt idx="33">
                  <c:v>33011201.925292749</c:v>
                </c:pt>
                <c:pt idx="34">
                  <c:v>34179141.454851463</c:v>
                </c:pt>
                <c:pt idx="35">
                  <c:v>35961286.41488637</c:v>
                </c:pt>
                <c:pt idx="36">
                  <c:v>36970413.37158794</c:v>
                </c:pt>
                <c:pt idx="37">
                  <c:v>38077439.828289509</c:v>
                </c:pt>
                <c:pt idx="38">
                  <c:v>39047077.984991081</c:v>
                </c:pt>
                <c:pt idx="39">
                  <c:v>39697229.341692649</c:v>
                </c:pt>
                <c:pt idx="40">
                  <c:v>40723492.276965648</c:v>
                </c:pt>
                <c:pt idx="41">
                  <c:v>41286767.057952933</c:v>
                </c:pt>
                <c:pt idx="42">
                  <c:v>42137791.43894022</c:v>
                </c:pt>
                <c:pt idx="43">
                  <c:v>42359564.655130699</c:v>
                </c:pt>
                <c:pt idx="44">
                  <c:v>42875681.655130699</c:v>
                </c:pt>
                <c:pt idx="45">
                  <c:v>42875681.655130699</c:v>
                </c:pt>
                <c:pt idx="46">
                  <c:v>42875681.655130699</c:v>
                </c:pt>
                <c:pt idx="47">
                  <c:v>42875681.655130699</c:v>
                </c:pt>
              </c:numCache>
            </c:numRef>
          </c:val>
          <c:smooth val="0"/>
          <c:extLst>
            <c:ext xmlns:c16="http://schemas.microsoft.com/office/drawing/2014/chart" uri="{C3380CC4-5D6E-409C-BE32-E72D297353CC}">
              <c16:uniqueId val="{00000001-2A63-4596-B96C-C76043D5B5F9}"/>
            </c:ext>
          </c:extLst>
        </c:ser>
        <c:ser>
          <c:idx val="3"/>
          <c:order val="2"/>
          <c:tx>
            <c:strRef>
              <c:f>'Out - Funding'!$F$32</c:f>
              <c:strCache>
                <c:ptCount val="1"/>
                <c:pt idx="0">
                  <c:v> Monthly ACTUALS (Cumulative) </c:v>
                </c:pt>
              </c:strCache>
            </c:strRef>
          </c:tx>
          <c:spPr>
            <a:ln>
              <a:solidFill>
                <a:schemeClr val="accent1"/>
              </a:solidFill>
            </a:ln>
          </c:spPr>
          <c:marker>
            <c:symbol val="none"/>
          </c:marker>
          <c:cat>
            <c:numRef>
              <c:f>'Out - Funding'!$A$33:$A$80</c:f>
              <c:numCache>
                <c:formatCode>mmm\-yy</c:formatCode>
                <c:ptCount val="48"/>
                <c:pt idx="0">
                  <c:v>43585</c:v>
                </c:pt>
                <c:pt idx="1">
                  <c:v>43616</c:v>
                </c:pt>
                <c:pt idx="2">
                  <c:v>43646</c:v>
                </c:pt>
                <c:pt idx="3">
                  <c:v>43677</c:v>
                </c:pt>
                <c:pt idx="4">
                  <c:v>43708</c:v>
                </c:pt>
                <c:pt idx="5">
                  <c:v>43738</c:v>
                </c:pt>
                <c:pt idx="6">
                  <c:v>43769</c:v>
                </c:pt>
                <c:pt idx="7">
                  <c:v>43799</c:v>
                </c:pt>
                <c:pt idx="8">
                  <c:v>43830</c:v>
                </c:pt>
                <c:pt idx="9">
                  <c:v>43861</c:v>
                </c:pt>
                <c:pt idx="10">
                  <c:v>43890</c:v>
                </c:pt>
                <c:pt idx="11">
                  <c:v>43921</c:v>
                </c:pt>
                <c:pt idx="12">
                  <c:v>43951</c:v>
                </c:pt>
                <c:pt idx="13">
                  <c:v>43982</c:v>
                </c:pt>
                <c:pt idx="14">
                  <c:v>44012</c:v>
                </c:pt>
                <c:pt idx="15">
                  <c:v>44043</c:v>
                </c:pt>
                <c:pt idx="16">
                  <c:v>44074</c:v>
                </c:pt>
                <c:pt idx="17">
                  <c:v>44104</c:v>
                </c:pt>
                <c:pt idx="18">
                  <c:v>44135</c:v>
                </c:pt>
                <c:pt idx="19">
                  <c:v>44165</c:v>
                </c:pt>
                <c:pt idx="20">
                  <c:v>44196</c:v>
                </c:pt>
                <c:pt idx="21">
                  <c:v>44227</c:v>
                </c:pt>
                <c:pt idx="22">
                  <c:v>44255</c:v>
                </c:pt>
                <c:pt idx="23">
                  <c:v>44286</c:v>
                </c:pt>
                <c:pt idx="24">
                  <c:v>44316</c:v>
                </c:pt>
                <c:pt idx="25">
                  <c:v>44347</c:v>
                </c:pt>
                <c:pt idx="26">
                  <c:v>44377</c:v>
                </c:pt>
                <c:pt idx="27">
                  <c:v>44408</c:v>
                </c:pt>
                <c:pt idx="28">
                  <c:v>44439</c:v>
                </c:pt>
                <c:pt idx="29">
                  <c:v>44469</c:v>
                </c:pt>
                <c:pt idx="30">
                  <c:v>44500</c:v>
                </c:pt>
                <c:pt idx="31">
                  <c:v>44530</c:v>
                </c:pt>
                <c:pt idx="32">
                  <c:v>44561</c:v>
                </c:pt>
                <c:pt idx="33">
                  <c:v>44592</c:v>
                </c:pt>
                <c:pt idx="34">
                  <c:v>44620</c:v>
                </c:pt>
                <c:pt idx="35">
                  <c:v>44651</c:v>
                </c:pt>
                <c:pt idx="36">
                  <c:v>44681</c:v>
                </c:pt>
                <c:pt idx="37">
                  <c:v>44712</c:v>
                </c:pt>
                <c:pt idx="38">
                  <c:v>44742</c:v>
                </c:pt>
                <c:pt idx="39">
                  <c:v>44773</c:v>
                </c:pt>
                <c:pt idx="40">
                  <c:v>44804</c:v>
                </c:pt>
                <c:pt idx="41">
                  <c:v>44834</c:v>
                </c:pt>
                <c:pt idx="42">
                  <c:v>44865</c:v>
                </c:pt>
                <c:pt idx="43">
                  <c:v>44895</c:v>
                </c:pt>
                <c:pt idx="44">
                  <c:v>44926</c:v>
                </c:pt>
                <c:pt idx="45">
                  <c:v>44957</c:v>
                </c:pt>
                <c:pt idx="46">
                  <c:v>44985</c:v>
                </c:pt>
                <c:pt idx="47">
                  <c:v>45016</c:v>
                </c:pt>
              </c:numCache>
            </c:numRef>
          </c:cat>
          <c:val>
            <c:numRef>
              <c:f>'Out - Funding'!$F$33:$F$80</c:f>
              <c:numCache>
                <c:formatCode>"£"#,##0</c:formatCode>
                <c:ptCount val="48"/>
                <c:pt idx="0">
                  <c:v>228433.91999999998</c:v>
                </c:pt>
                <c:pt idx="1">
                  <c:v>548079.87999999989</c:v>
                </c:pt>
                <c:pt idx="2">
                  <c:v>1260281.7199999997</c:v>
                </c:pt>
                <c:pt idx="3">
                  <c:v>2160027.9299999997</c:v>
                </c:pt>
                <c:pt idx="4">
                  <c:v>2928145.5399999996</c:v>
                </c:pt>
                <c:pt idx="5">
                  <c:v>3938750.3</c:v>
                </c:pt>
                <c:pt idx="6">
                  <c:v>4855898.3849999998</c:v>
                </c:pt>
                <c:pt idx="7">
                  <c:v>5889989.0299999993</c:v>
                </c:pt>
                <c:pt idx="8">
                  <c:v>6410840.6999999993</c:v>
                </c:pt>
                <c:pt idx="9">
                  <c:v>6911519.1149999993</c:v>
                </c:pt>
                <c:pt idx="10">
                  <c:v>7785494.9449999994</c:v>
                </c:pt>
                <c:pt idx="11">
                  <c:v>8810593.4299999997</c:v>
                </c:pt>
                <c:pt idx="12">
                  <c:v>9969351.2400000002</c:v>
                </c:pt>
                <c:pt idx="13">
                  <c:v>11012414.495000001</c:v>
                </c:pt>
                <c:pt idx="14">
                  <c:v>13032728.295000002</c:v>
                </c:pt>
                <c:pt idx="15">
                  <c:v>14595347.525000002</c:v>
                </c:pt>
                <c:pt idx="16">
                  <c:v>16039780.755000003</c:v>
                </c:pt>
                <c:pt idx="17">
                  <c:v>16876714.628333338</c:v>
                </c:pt>
                <c:pt idx="18">
                  <c:v>18171730.138333339</c:v>
                </c:pt>
                <c:pt idx="19">
                  <c:v>18895026.338333338</c:v>
                </c:pt>
                <c:pt idx="20">
                  <c:v>20150164.608333338</c:v>
                </c:pt>
                <c:pt idx="21">
                  <c:v>21211022.338333338</c:v>
                </c:pt>
                <c:pt idx="22">
                  <c:v>21965343.908333339</c:v>
                </c:pt>
                <c:pt idx="23">
                  <c:v>23586832.818333339</c:v>
                </c:pt>
                <c:pt idx="24">
                  <c:v>24501593.20833334</c:v>
                </c:pt>
                <c:pt idx="25">
                  <c:v>25721442.968333341</c:v>
                </c:pt>
                <c:pt idx="26">
                  <c:v>26751681.898333341</c:v>
                </c:pt>
                <c:pt idx="27">
                  <c:v>27948867.93833334</c:v>
                </c:pt>
                <c:pt idx="28">
                  <c:v>29188022.968333341</c:v>
                </c:pt>
                <c:pt idx="29">
                  <c:v>30035423.45833334</c:v>
                </c:pt>
                <c:pt idx="30">
                  <c:v>30982878.698333338</c:v>
                </c:pt>
                <c:pt idx="31">
                  <c:v>32234059.206666671</c:v>
                </c:pt>
                <c:pt idx="32">
                  <c:v>33162576.706666671</c:v>
                </c:pt>
                <c:pt idx="33">
                  <c:v>34260508.956666671</c:v>
                </c:pt>
                <c:pt idx="34">
                  <c:v>35428448.486225381</c:v>
                </c:pt>
                <c:pt idx="35">
                  <c:v>37210593.446260288</c:v>
                </c:pt>
                <c:pt idx="36">
                  <c:v>38219720.402961858</c:v>
                </c:pt>
                <c:pt idx="37">
                  <c:v>39326746.859663427</c:v>
                </c:pt>
                <c:pt idx="38">
                  <c:v>40296385.016364999</c:v>
                </c:pt>
                <c:pt idx="39">
                  <c:v>40946536.373066567</c:v>
                </c:pt>
                <c:pt idx="40">
                  <c:v>41972799.308339566</c:v>
                </c:pt>
                <c:pt idx="41">
                  <c:v>42536074.089326851</c:v>
                </c:pt>
                <c:pt idx="42">
                  <c:v>43387098.470314138</c:v>
                </c:pt>
                <c:pt idx="43">
                  <c:v>43608871.686504617</c:v>
                </c:pt>
                <c:pt idx="44">
                  <c:v>44124988.686504617</c:v>
                </c:pt>
                <c:pt idx="45">
                  <c:v>44124988.686504617</c:v>
                </c:pt>
                <c:pt idx="46">
                  <c:v>44124988.686504617</c:v>
                </c:pt>
                <c:pt idx="47">
                  <c:v>44124988.686504617</c:v>
                </c:pt>
              </c:numCache>
            </c:numRef>
          </c:val>
          <c:smooth val="0"/>
          <c:extLst>
            <c:ext xmlns:c16="http://schemas.microsoft.com/office/drawing/2014/chart" uri="{C3380CC4-5D6E-409C-BE32-E72D297353CC}">
              <c16:uniqueId val="{00000002-2A63-4596-B96C-C76043D5B5F9}"/>
            </c:ext>
          </c:extLst>
        </c:ser>
        <c:ser>
          <c:idx val="0"/>
          <c:order val="3"/>
          <c:tx>
            <c:strRef>
              <c:f>'Out - Funding'!$G$32</c:f>
              <c:strCache>
                <c:ptCount val="1"/>
                <c:pt idx="0">
                  <c:v>Total Approved Budget</c:v>
                </c:pt>
              </c:strCache>
            </c:strRef>
          </c:tx>
          <c:spPr>
            <a:ln>
              <a:solidFill>
                <a:schemeClr val="accent3">
                  <a:lumMod val="50000"/>
                </a:schemeClr>
              </a:solidFill>
            </a:ln>
          </c:spPr>
          <c:marker>
            <c:symbol val="none"/>
          </c:marker>
          <c:cat>
            <c:numRef>
              <c:f>'Out - Funding'!$A$33:$A$80</c:f>
              <c:numCache>
                <c:formatCode>mmm\-yy</c:formatCode>
                <c:ptCount val="48"/>
                <c:pt idx="0">
                  <c:v>43585</c:v>
                </c:pt>
                <c:pt idx="1">
                  <c:v>43616</c:v>
                </c:pt>
                <c:pt idx="2">
                  <c:v>43646</c:v>
                </c:pt>
                <c:pt idx="3">
                  <c:v>43677</c:v>
                </c:pt>
                <c:pt idx="4">
                  <c:v>43708</c:v>
                </c:pt>
                <c:pt idx="5">
                  <c:v>43738</c:v>
                </c:pt>
                <c:pt idx="6">
                  <c:v>43769</c:v>
                </c:pt>
                <c:pt idx="7">
                  <c:v>43799</c:v>
                </c:pt>
                <c:pt idx="8">
                  <c:v>43830</c:v>
                </c:pt>
                <c:pt idx="9">
                  <c:v>43861</c:v>
                </c:pt>
                <c:pt idx="10">
                  <c:v>43890</c:v>
                </c:pt>
                <c:pt idx="11">
                  <c:v>43921</c:v>
                </c:pt>
                <c:pt idx="12">
                  <c:v>43951</c:v>
                </c:pt>
                <c:pt idx="13">
                  <c:v>43982</c:v>
                </c:pt>
                <c:pt idx="14">
                  <c:v>44012</c:v>
                </c:pt>
                <c:pt idx="15">
                  <c:v>44043</c:v>
                </c:pt>
                <c:pt idx="16">
                  <c:v>44074</c:v>
                </c:pt>
                <c:pt idx="17">
                  <c:v>44104</c:v>
                </c:pt>
                <c:pt idx="18">
                  <c:v>44135</c:v>
                </c:pt>
                <c:pt idx="19">
                  <c:v>44165</c:v>
                </c:pt>
                <c:pt idx="20">
                  <c:v>44196</c:v>
                </c:pt>
                <c:pt idx="21">
                  <c:v>44227</c:v>
                </c:pt>
                <c:pt idx="22">
                  <c:v>44255</c:v>
                </c:pt>
                <c:pt idx="23">
                  <c:v>44286</c:v>
                </c:pt>
                <c:pt idx="24">
                  <c:v>44316</c:v>
                </c:pt>
                <c:pt idx="25">
                  <c:v>44347</c:v>
                </c:pt>
                <c:pt idx="26">
                  <c:v>44377</c:v>
                </c:pt>
                <c:pt idx="27">
                  <c:v>44408</c:v>
                </c:pt>
                <c:pt idx="28">
                  <c:v>44439</c:v>
                </c:pt>
                <c:pt idx="29">
                  <c:v>44469</c:v>
                </c:pt>
                <c:pt idx="30">
                  <c:v>44500</c:v>
                </c:pt>
                <c:pt idx="31">
                  <c:v>44530</c:v>
                </c:pt>
                <c:pt idx="32">
                  <c:v>44561</c:v>
                </c:pt>
                <c:pt idx="33">
                  <c:v>44592</c:v>
                </c:pt>
                <c:pt idx="34">
                  <c:v>44620</c:v>
                </c:pt>
                <c:pt idx="35">
                  <c:v>44651</c:v>
                </c:pt>
                <c:pt idx="36">
                  <c:v>44681</c:v>
                </c:pt>
                <c:pt idx="37">
                  <c:v>44712</c:v>
                </c:pt>
                <c:pt idx="38">
                  <c:v>44742</c:v>
                </c:pt>
                <c:pt idx="39">
                  <c:v>44773</c:v>
                </c:pt>
                <c:pt idx="40">
                  <c:v>44804</c:v>
                </c:pt>
                <c:pt idx="41">
                  <c:v>44834</c:v>
                </c:pt>
                <c:pt idx="42">
                  <c:v>44865</c:v>
                </c:pt>
                <c:pt idx="43">
                  <c:v>44895</c:v>
                </c:pt>
                <c:pt idx="44">
                  <c:v>44926</c:v>
                </c:pt>
                <c:pt idx="45">
                  <c:v>44957</c:v>
                </c:pt>
                <c:pt idx="46">
                  <c:v>44985</c:v>
                </c:pt>
                <c:pt idx="47">
                  <c:v>45016</c:v>
                </c:pt>
              </c:numCache>
            </c:numRef>
          </c:cat>
          <c:val>
            <c:numRef>
              <c:f>'Out - Funding'!$G$33:$G$80</c:f>
              <c:numCache>
                <c:formatCode>"£"#,##0</c:formatCode>
                <c:ptCount val="48"/>
                <c:pt idx="0">
                  <c:v>34900000</c:v>
                </c:pt>
                <c:pt idx="1">
                  <c:v>34900000</c:v>
                </c:pt>
                <c:pt idx="2">
                  <c:v>34900000</c:v>
                </c:pt>
                <c:pt idx="3">
                  <c:v>34900000</c:v>
                </c:pt>
                <c:pt idx="4">
                  <c:v>34900000</c:v>
                </c:pt>
                <c:pt idx="5">
                  <c:v>34900000</c:v>
                </c:pt>
                <c:pt idx="6">
                  <c:v>34900000</c:v>
                </c:pt>
                <c:pt idx="7">
                  <c:v>34900000</c:v>
                </c:pt>
                <c:pt idx="8">
                  <c:v>34900000</c:v>
                </c:pt>
                <c:pt idx="9">
                  <c:v>34900000</c:v>
                </c:pt>
                <c:pt idx="10">
                  <c:v>34900000</c:v>
                </c:pt>
                <c:pt idx="11">
                  <c:v>34900000</c:v>
                </c:pt>
                <c:pt idx="12">
                  <c:v>34900000</c:v>
                </c:pt>
                <c:pt idx="13">
                  <c:v>34900000</c:v>
                </c:pt>
                <c:pt idx="14">
                  <c:v>34900000</c:v>
                </c:pt>
                <c:pt idx="15">
                  <c:v>34900000</c:v>
                </c:pt>
                <c:pt idx="16">
                  <c:v>34900000</c:v>
                </c:pt>
                <c:pt idx="17">
                  <c:v>34900000</c:v>
                </c:pt>
                <c:pt idx="18">
                  <c:v>34900000</c:v>
                </c:pt>
                <c:pt idx="19">
                  <c:v>34900000</c:v>
                </c:pt>
                <c:pt idx="20">
                  <c:v>34900000</c:v>
                </c:pt>
                <c:pt idx="21">
                  <c:v>34900000</c:v>
                </c:pt>
                <c:pt idx="22">
                  <c:v>34900000</c:v>
                </c:pt>
                <c:pt idx="23">
                  <c:v>34900000</c:v>
                </c:pt>
                <c:pt idx="24">
                  <c:v>34900000</c:v>
                </c:pt>
                <c:pt idx="25">
                  <c:v>34900000</c:v>
                </c:pt>
                <c:pt idx="26">
                  <c:v>34900000</c:v>
                </c:pt>
                <c:pt idx="27">
                  <c:v>34900000</c:v>
                </c:pt>
                <c:pt idx="28">
                  <c:v>34900000</c:v>
                </c:pt>
                <c:pt idx="29">
                  <c:v>34900000</c:v>
                </c:pt>
                <c:pt idx="30">
                  <c:v>34900000</c:v>
                </c:pt>
                <c:pt idx="31">
                  <c:v>34900000</c:v>
                </c:pt>
                <c:pt idx="32">
                  <c:v>34900000</c:v>
                </c:pt>
                <c:pt idx="33">
                  <c:v>34900000</c:v>
                </c:pt>
                <c:pt idx="34">
                  <c:v>34900000</c:v>
                </c:pt>
                <c:pt idx="35">
                  <c:v>34900000</c:v>
                </c:pt>
                <c:pt idx="36">
                  <c:v>45500000</c:v>
                </c:pt>
                <c:pt idx="37">
                  <c:v>45500000</c:v>
                </c:pt>
                <c:pt idx="38">
                  <c:v>45500000</c:v>
                </c:pt>
                <c:pt idx="39">
                  <c:v>45500000</c:v>
                </c:pt>
                <c:pt idx="40">
                  <c:v>45500000</c:v>
                </c:pt>
                <c:pt idx="41">
                  <c:v>45500000</c:v>
                </c:pt>
                <c:pt idx="42">
                  <c:v>45500000</c:v>
                </c:pt>
                <c:pt idx="43">
                  <c:v>45500000</c:v>
                </c:pt>
                <c:pt idx="44">
                  <c:v>45500000</c:v>
                </c:pt>
                <c:pt idx="45">
                  <c:v>45500000</c:v>
                </c:pt>
                <c:pt idx="46">
                  <c:v>45500000</c:v>
                </c:pt>
                <c:pt idx="47">
                  <c:v>45500000</c:v>
                </c:pt>
              </c:numCache>
            </c:numRef>
          </c:val>
          <c:smooth val="0"/>
          <c:extLst>
            <c:ext xmlns:c16="http://schemas.microsoft.com/office/drawing/2014/chart" uri="{C3380CC4-5D6E-409C-BE32-E72D297353CC}">
              <c16:uniqueId val="{00000003-2A63-4596-B96C-C76043D5B5F9}"/>
            </c:ext>
          </c:extLst>
        </c:ser>
        <c:dLbls>
          <c:showLegendKey val="0"/>
          <c:showVal val="0"/>
          <c:showCatName val="0"/>
          <c:showSerName val="0"/>
          <c:showPercent val="0"/>
          <c:showBubbleSize val="0"/>
        </c:dLbls>
        <c:smooth val="0"/>
        <c:axId val="272414592"/>
        <c:axId val="272416128"/>
      </c:lineChart>
      <c:dateAx>
        <c:axId val="272414592"/>
        <c:scaling>
          <c:orientation val="minMax"/>
        </c:scaling>
        <c:delete val="0"/>
        <c:axPos val="b"/>
        <c:numFmt formatCode="mmm\-yy" sourceLinked="1"/>
        <c:majorTickMark val="out"/>
        <c:minorTickMark val="none"/>
        <c:tickLblPos val="nextTo"/>
        <c:crossAx val="272416128"/>
        <c:crosses val="autoZero"/>
        <c:auto val="1"/>
        <c:lblOffset val="100"/>
        <c:baseTimeUnit val="months"/>
      </c:dateAx>
      <c:valAx>
        <c:axId val="272416128"/>
        <c:scaling>
          <c:orientation val="minMax"/>
        </c:scaling>
        <c:delete val="0"/>
        <c:axPos val="l"/>
        <c:majorGridlines>
          <c:spPr>
            <a:ln>
              <a:solidFill>
                <a:schemeClr val="bg1">
                  <a:lumMod val="75000"/>
                </a:schemeClr>
              </a:solidFill>
            </a:ln>
          </c:spPr>
        </c:majorGridlines>
        <c:numFmt formatCode="&quot;£&quot;#,##0" sourceLinked="1"/>
        <c:majorTickMark val="out"/>
        <c:minorTickMark val="none"/>
        <c:tickLblPos val="nextTo"/>
        <c:crossAx val="272414592"/>
        <c:crosses val="autoZero"/>
        <c:crossBetween val="between"/>
      </c:valAx>
    </c:plotArea>
    <c:legend>
      <c:legendPos val="r"/>
      <c:layout>
        <c:manualLayout>
          <c:xMode val="edge"/>
          <c:yMode val="edge"/>
          <c:x val="0.7695069978871627"/>
          <c:y val="0.32533865398696277"/>
          <c:w val="0.22100221007233886"/>
          <c:h val="0.28698732572159613"/>
        </c:manualLayout>
      </c:layout>
      <c:overlay val="0"/>
      <c:spPr>
        <a:solidFill>
          <a:schemeClr val="bg1"/>
        </a:solidFill>
      </c:spPr>
      <c:txPr>
        <a:bodyPr/>
        <a:lstStyle/>
        <a:p>
          <a:pPr>
            <a:defRPr sz="1050"/>
          </a:pPr>
          <a:endParaRPr lang="en-US"/>
        </a:p>
      </c:txPr>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07/04/2022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288"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288"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2876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21</a:t>
            </a:fld>
            <a:endParaRPr lang="en-GB" dirty="0"/>
          </a:p>
        </p:txBody>
      </p:sp>
    </p:spTree>
    <p:extLst>
      <p:ext uri="{BB962C8B-B14F-4D97-AF65-F5344CB8AC3E}">
        <p14:creationId xmlns:p14="http://schemas.microsoft.com/office/powerpoint/2010/main" val="3832502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23</a:t>
            </a:fld>
            <a:endParaRPr lang="en-GB"/>
          </a:p>
        </p:txBody>
      </p:sp>
    </p:spTree>
    <p:extLst>
      <p:ext uri="{BB962C8B-B14F-4D97-AF65-F5344CB8AC3E}">
        <p14:creationId xmlns:p14="http://schemas.microsoft.com/office/powerpoint/2010/main" val="4122135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24</a:t>
            </a:fld>
            <a:endParaRPr lang="en-GB"/>
          </a:p>
        </p:txBody>
      </p:sp>
    </p:spTree>
    <p:extLst>
      <p:ext uri="{BB962C8B-B14F-4D97-AF65-F5344CB8AC3E}">
        <p14:creationId xmlns:p14="http://schemas.microsoft.com/office/powerpoint/2010/main" val="1442047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D15C3A-2F39-4EA3-BA98-F5F2450E317E}" type="slidenum">
              <a:rPr lang="en-GB" smtClean="0"/>
              <a:t>25</a:t>
            </a:fld>
            <a:endParaRPr lang="en-GB"/>
          </a:p>
        </p:txBody>
      </p:sp>
    </p:spTree>
    <p:extLst>
      <p:ext uri="{BB962C8B-B14F-4D97-AF65-F5344CB8AC3E}">
        <p14:creationId xmlns:p14="http://schemas.microsoft.com/office/powerpoint/2010/main" val="2152583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26</a:t>
            </a:fld>
            <a:endParaRPr lang="en-GB"/>
          </a:p>
        </p:txBody>
      </p:sp>
    </p:spTree>
    <p:extLst>
      <p:ext uri="{BB962C8B-B14F-4D97-AF65-F5344CB8AC3E}">
        <p14:creationId xmlns:p14="http://schemas.microsoft.com/office/powerpoint/2010/main" val="394421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D15C3A-2F39-4EA3-BA98-F5F2450E317E}" type="slidenum">
              <a:rPr lang="en-GB" smtClean="0"/>
              <a:t>28</a:t>
            </a:fld>
            <a:endParaRPr lang="en-GB"/>
          </a:p>
        </p:txBody>
      </p:sp>
    </p:spTree>
    <p:extLst>
      <p:ext uri="{BB962C8B-B14F-4D97-AF65-F5344CB8AC3E}">
        <p14:creationId xmlns:p14="http://schemas.microsoft.com/office/powerpoint/2010/main" val="607907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D15C3A-2F39-4EA3-BA98-F5F2450E317E}" type="slidenum">
              <a:rPr lang="en-GB" smtClean="0"/>
              <a:t>29</a:t>
            </a:fld>
            <a:endParaRPr lang="en-GB"/>
          </a:p>
        </p:txBody>
      </p:sp>
    </p:spTree>
    <p:extLst>
      <p:ext uri="{BB962C8B-B14F-4D97-AF65-F5344CB8AC3E}">
        <p14:creationId xmlns:p14="http://schemas.microsoft.com/office/powerpoint/2010/main" val="3432813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30</a:t>
            </a:fld>
            <a:endParaRPr lang="en-GB"/>
          </a:p>
        </p:txBody>
      </p:sp>
    </p:spTree>
    <p:extLst>
      <p:ext uri="{BB962C8B-B14F-4D97-AF65-F5344CB8AC3E}">
        <p14:creationId xmlns:p14="http://schemas.microsoft.com/office/powerpoint/2010/main" val="3515736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31</a:t>
            </a:fld>
            <a:endParaRPr lang="en-GB"/>
          </a:p>
        </p:txBody>
      </p:sp>
    </p:spTree>
    <p:extLst>
      <p:ext uri="{BB962C8B-B14F-4D97-AF65-F5344CB8AC3E}">
        <p14:creationId xmlns:p14="http://schemas.microsoft.com/office/powerpoint/2010/main" val="3389506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33</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4383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35</a:t>
            </a:fld>
            <a:endParaRPr lang="en-GB" dirty="0"/>
          </a:p>
        </p:txBody>
      </p:sp>
    </p:spTree>
    <p:extLst>
      <p:ext uri="{BB962C8B-B14F-4D97-AF65-F5344CB8AC3E}">
        <p14:creationId xmlns:p14="http://schemas.microsoft.com/office/powerpoint/2010/main" val="1700516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 b="1" dirty="0">
                <a:solidFill>
                  <a:schemeClr val="bg1"/>
                </a:solidFill>
                <a:latin typeface="Arial" panose="020B0604020202020204" pitchFamily="34" charset="0"/>
                <a:cs typeface="Arial" panose="020B0604020202020204" pitchFamily="34" charset="0"/>
              </a:rPr>
              <a:t>XRN5393 – Gemini Spring 22 Release - RFC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CHG0033706 - Go Live 25/02 - </a:t>
            </a:r>
            <a:r>
              <a:rPr lang="en-US" sz="200" b="0" dirty="0">
                <a:solidFill>
                  <a:schemeClr val="bg1"/>
                </a:solidFill>
                <a:latin typeface="Arial" panose="020B0604020202020204" pitchFamily="34" charset="0"/>
                <a:cs typeface="Arial" panose="020B0604020202020204" pitchFamily="34" charset="0"/>
              </a:rPr>
              <a:t>UNC785 - Aggregate Bacton Exit Points - Part A  (Operational)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CHG0033667 - </a:t>
            </a:r>
            <a:r>
              <a:rPr lang="en-US" sz="200" b="0" dirty="0">
                <a:solidFill>
                  <a:schemeClr val="bg1"/>
                </a:solidFill>
                <a:latin typeface="Arial" panose="020B0604020202020204" pitchFamily="34" charset="0"/>
                <a:cs typeface="Arial" panose="020B0604020202020204" pitchFamily="34" charset="0"/>
              </a:rPr>
              <a:t>Contingency</a:t>
            </a:r>
            <a:r>
              <a:rPr lang="en-GB" sz="200" b="0" dirty="0">
                <a:solidFill>
                  <a:schemeClr val="bg1"/>
                </a:solidFill>
                <a:latin typeface="Arial" panose="020B0604020202020204" pitchFamily="34" charset="0"/>
                <a:cs typeface="Arial" panose="020B0604020202020204" pitchFamily="34" charset="0"/>
              </a:rPr>
              <a:t> 27/02 - </a:t>
            </a:r>
            <a:r>
              <a:rPr lang="en-US" sz="200" b="0" dirty="0">
                <a:solidFill>
                  <a:schemeClr val="bg1"/>
                </a:solidFill>
                <a:latin typeface="Arial" panose="020B0604020202020204" pitchFamily="34" charset="0"/>
                <a:cs typeface="Arial" panose="020B0604020202020204" pitchFamily="34" charset="0"/>
              </a:rPr>
              <a:t>UNC785 - Aggregate Bacton Exit Points - Part A  (Operational)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 b="0" dirty="0">
                <a:solidFill>
                  <a:schemeClr val="bg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CHG0033668</a:t>
            </a:r>
            <a:r>
              <a:rPr lang="en-GB" dirty="0"/>
              <a:t> - Go Live 03/04 - </a:t>
            </a:r>
            <a:r>
              <a:rPr lang="en-US" sz="1200" b="0" i="0" u="none" strike="noStrike" kern="1200" dirty="0">
                <a:solidFill>
                  <a:schemeClr val="tx1"/>
                </a:solidFill>
                <a:effectLst/>
                <a:latin typeface="+mn-lt"/>
                <a:ea typeface="+mn-ea"/>
                <a:cs typeface="+mn-cs"/>
              </a:rPr>
              <a:t>UNC785 - Aggregate Bacton Exit Points - Part B (Charging Theory)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CHG0033767 </a:t>
            </a:r>
            <a:r>
              <a:rPr lang="en-GB" sz="700" b="0" dirty="0">
                <a:solidFill>
                  <a:schemeClr val="bg1"/>
                </a:solidFill>
                <a:latin typeface="Arial" panose="020B0604020202020204" pitchFamily="34" charset="0"/>
                <a:cs typeface="Arial" panose="020B0604020202020204" pitchFamily="34" charset="0"/>
              </a:rPr>
              <a:t>- </a:t>
            </a:r>
            <a:r>
              <a:rPr lang="en-US" sz="700" b="0" dirty="0">
                <a:solidFill>
                  <a:schemeClr val="bg1"/>
                </a:solidFill>
                <a:latin typeface="Arial" panose="020B0604020202020204" pitchFamily="34" charset="0"/>
                <a:cs typeface="Arial" panose="020B0604020202020204" pitchFamily="34" charset="0"/>
              </a:rPr>
              <a:t>Contingency</a:t>
            </a:r>
            <a:r>
              <a:rPr lang="en-GB" sz="700" b="0" dirty="0">
                <a:solidFill>
                  <a:schemeClr val="bg1"/>
                </a:solidFill>
                <a:latin typeface="Arial" panose="020B0604020202020204" pitchFamily="34" charset="0"/>
                <a:cs typeface="Arial" panose="020B0604020202020204" pitchFamily="34" charset="0"/>
              </a:rPr>
              <a:t> 10/04 - </a:t>
            </a:r>
            <a:r>
              <a:rPr lang="en-US" sz="1200" b="0" i="0" u="none" strike="noStrike" kern="1200" dirty="0">
                <a:solidFill>
                  <a:schemeClr val="tx1"/>
                </a:solidFill>
                <a:effectLst/>
                <a:latin typeface="+mn-lt"/>
                <a:ea typeface="+mn-ea"/>
                <a:cs typeface="+mn-cs"/>
              </a:rPr>
              <a:t>UNC785 - Aggregate Bacton Exit Points - Part B (Charging Theory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dirty="0">
                <a:solidFill>
                  <a:schemeClr val="bg1"/>
                </a:solidFill>
                <a:latin typeface="Arial" panose="020B0604020202020204" pitchFamily="34" charset="0"/>
                <a:cs typeface="Arial" panose="020B0604020202020204" pitchFamily="34" charset="0"/>
              </a:rPr>
              <a:t>XRN5231 - Flow Weighted Average </a:t>
            </a:r>
            <a:r>
              <a:rPr lang="en-US" sz="200" b="1" dirty="0">
                <a:solidFill>
                  <a:schemeClr val="bg1"/>
                </a:solidFill>
                <a:latin typeface="Arial" panose="020B0604020202020204" pitchFamily="34" charset="0"/>
                <a:cs typeface="Arial" panose="020B0604020202020204" pitchFamily="34" charset="0"/>
              </a:rPr>
              <a:t>- RFC</a:t>
            </a: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latin typeface="Arial" panose="020B0604020202020204" pitchFamily="34" charset="0"/>
                <a:cs typeface="Arial" panose="020B0604020202020204" pitchFamily="34" charset="0"/>
              </a:rPr>
              <a:t>CHG0033749 – Go Live 30/06 - </a:t>
            </a:r>
            <a:r>
              <a:rPr lang="en-US" sz="200" b="0" dirty="0">
                <a:latin typeface="Arial" panose="020B0604020202020204" pitchFamily="34" charset="0"/>
                <a:cs typeface="Arial" panose="020B0604020202020204" pitchFamily="34" charset="0"/>
              </a:rPr>
              <a:t>Flow weighted Average CV Calculation</a:t>
            </a:r>
            <a:endParaRPr lang="en-GB" sz="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dirty="0">
                <a:solidFill>
                  <a:schemeClr val="bg1"/>
                </a:solidFill>
                <a:latin typeface="Arial" panose="020B0604020202020204" pitchFamily="34" charset="0"/>
                <a:cs typeface="Arial" panose="020B0604020202020204" pitchFamily="34" charset="0"/>
              </a:rPr>
              <a:t>XRN5368.2 - Single Sign on Experience </a:t>
            </a:r>
            <a:r>
              <a:rPr lang="en-US" sz="200" b="1" dirty="0">
                <a:solidFill>
                  <a:schemeClr val="bg1"/>
                </a:solidFill>
                <a:latin typeface="Arial" panose="020B0604020202020204" pitchFamily="34" charset="0"/>
                <a:cs typeface="Arial" panose="020B0604020202020204" pitchFamily="34" charset="0"/>
              </a:rPr>
              <a:t>- RFC</a:t>
            </a: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 b="0" dirty="0">
                <a:solidFill>
                  <a:schemeClr val="bg1"/>
                </a:solidFill>
                <a:latin typeface="Arial" panose="020B0604020202020204" pitchFamily="34" charset="0"/>
                <a:cs typeface="Arial" panose="020B0604020202020204" pitchFamily="34" charset="0"/>
              </a:rPr>
              <a:t>CHG0033809 – Go Live 29/05 - SSO/MFA /SSPR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CHG0033828 – </a:t>
            </a:r>
            <a:r>
              <a:rPr lang="en-US" sz="200" b="0" dirty="0">
                <a:solidFill>
                  <a:schemeClr val="bg1"/>
                </a:solidFill>
                <a:latin typeface="Arial" panose="020B0604020202020204" pitchFamily="34" charset="0"/>
                <a:cs typeface="Arial" panose="020B0604020202020204" pitchFamily="34" charset="0"/>
              </a:rPr>
              <a:t>Contingency 12/06 </a:t>
            </a:r>
            <a:r>
              <a:rPr lang="en-GB" sz="200" b="0" dirty="0">
                <a:solidFill>
                  <a:schemeClr val="bg1"/>
                </a:solidFill>
                <a:latin typeface="Arial" panose="020B0604020202020204" pitchFamily="34" charset="0"/>
                <a:cs typeface="Arial" panose="020B0604020202020204" pitchFamily="34" charset="0"/>
              </a:rPr>
              <a:t>- </a:t>
            </a:r>
            <a:r>
              <a:rPr lang="en-US" sz="200" b="0" dirty="0">
                <a:solidFill>
                  <a:schemeClr val="bg1"/>
                </a:solidFill>
                <a:latin typeface="Arial" panose="020B0604020202020204" pitchFamily="34" charset="0"/>
                <a:cs typeface="Arial" panose="020B0604020202020204" pitchFamily="34" charset="0"/>
              </a:rPr>
              <a:t>SSO/MFA /SSPR - Placeholder</a:t>
            </a:r>
            <a:endParaRPr lang="en-GB" sz="200" b="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dirty="0">
                <a:solidFill>
                  <a:schemeClr val="bg1"/>
                </a:solidFill>
                <a:latin typeface="Arial" panose="020B0604020202020204" pitchFamily="34" charset="0"/>
                <a:cs typeface="Arial" panose="020B0604020202020204" pitchFamily="34" charset="0"/>
              </a:rPr>
              <a:t>XRN5368.3 - API Enhancements - </a:t>
            </a:r>
            <a:r>
              <a:rPr lang="en-US" sz="200" b="1" dirty="0">
                <a:solidFill>
                  <a:schemeClr val="bg1"/>
                </a:solidFill>
                <a:latin typeface="Arial" panose="020B0604020202020204" pitchFamily="34" charset="0"/>
                <a:cs typeface="Arial" panose="020B0604020202020204" pitchFamily="34" charset="0"/>
              </a:rPr>
              <a:t>RFC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CHG0033766 Go Live 10/04 - Azure APIM API’s over the internet - TBC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dirty="0">
                <a:solidFill>
                  <a:schemeClr val="bg1"/>
                </a:solidFill>
                <a:latin typeface="Arial" panose="020B0604020202020204" pitchFamily="34" charset="0"/>
                <a:cs typeface="Arial" panose="020B0604020202020204" pitchFamily="34" charset="0"/>
              </a:rPr>
              <a:t>XRN5368.1 - Control M and Batch Processing </a:t>
            </a:r>
            <a:r>
              <a:rPr lang="en-US" sz="200" b="1" dirty="0">
                <a:solidFill>
                  <a:schemeClr val="bg1"/>
                </a:solidFill>
                <a:latin typeface="Arial" panose="020B0604020202020204" pitchFamily="34" charset="0"/>
                <a:cs typeface="Arial" panose="020B0604020202020204" pitchFamily="34" charset="0"/>
              </a:rPr>
              <a:t>- RFC</a:t>
            </a: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CHG0033808 Go Live 01/03 </a:t>
            </a:r>
            <a:r>
              <a:rPr lang="en-US" sz="200" b="0" dirty="0">
                <a:solidFill>
                  <a:schemeClr val="bg1"/>
                </a:solidFill>
                <a:latin typeface="Arial" panose="020B0604020202020204" pitchFamily="34" charset="0"/>
                <a:cs typeface="Arial" panose="020B0604020202020204" pitchFamily="34" charset="0"/>
              </a:rPr>
              <a:t>- Deletion &amp; Housekeeping </a:t>
            </a:r>
            <a:endParaRPr lang="en-GB" sz="200" b="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CHG0033810 Go Live 15/03</a:t>
            </a:r>
            <a:r>
              <a:rPr lang="en-US" sz="200" b="0" dirty="0">
                <a:solidFill>
                  <a:schemeClr val="bg1"/>
                </a:solidFill>
                <a:latin typeface="Arial" panose="020B0604020202020204" pitchFamily="34" charset="0"/>
                <a:cs typeface="Arial" panose="020B0604020202020204" pitchFamily="34" charset="0"/>
              </a:rPr>
              <a:t> - Deletion &amp; Housekeeping </a:t>
            </a:r>
            <a:endParaRPr lang="en-GB" sz="200" b="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dirty="0">
                <a:solidFill>
                  <a:schemeClr val="bg1"/>
                </a:solidFill>
                <a:latin typeface="Arial" panose="020B0604020202020204" pitchFamily="34" charset="0"/>
                <a:cs typeface="Arial" panose="020B0604020202020204" pitchFamily="34" charset="0"/>
              </a:rPr>
              <a:t>XRN5368.5 - Site Minder  Upgrade </a:t>
            </a:r>
            <a:r>
              <a:rPr lang="en-US" sz="200" b="1" dirty="0">
                <a:solidFill>
                  <a:schemeClr val="bg1"/>
                </a:solidFill>
                <a:latin typeface="Arial" panose="020B0604020202020204" pitchFamily="34" charset="0"/>
                <a:cs typeface="Arial" panose="020B0604020202020204" pitchFamily="34" charset="0"/>
              </a:rPr>
              <a:t>- RFC</a:t>
            </a:r>
            <a:endParaRPr lang="en-GB" sz="200" b="1"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CHG0033777 - Siteminder upgrade - Prod change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dirty="0">
                <a:solidFill>
                  <a:schemeClr val="bg1"/>
                </a:solidFill>
                <a:latin typeface="Arial" panose="020B0604020202020204" pitchFamily="34" charset="0"/>
                <a:cs typeface="Arial" panose="020B0604020202020204" pitchFamily="34" charset="0"/>
              </a:rPr>
              <a:t>CHG0033778 - Siteminder upgrade - Prod change 2 - Log4j  re-fix.</a:t>
            </a:r>
          </a:p>
        </p:txBody>
      </p:sp>
      <p:sp>
        <p:nvSpPr>
          <p:cNvPr id="4" name="Slide Number Placeholder 3"/>
          <p:cNvSpPr>
            <a:spLocks noGrp="1"/>
          </p:cNvSpPr>
          <p:nvPr>
            <p:ph type="sldNum" sz="quarter" idx="5"/>
          </p:nvPr>
        </p:nvSpPr>
        <p:spPr/>
        <p:txBody>
          <a:bodyPr/>
          <a:lstStyle/>
          <a:p>
            <a:fld id="{2A2357B9-A31F-4FC7-A38A-70DF36F645F3}" type="slidenum">
              <a:rPr lang="en-GB" smtClean="0"/>
              <a:t>37</a:t>
            </a:fld>
            <a:endParaRPr lang="en-GB"/>
          </a:p>
        </p:txBody>
      </p:sp>
    </p:spTree>
    <p:extLst>
      <p:ext uri="{BB962C8B-B14F-4D97-AF65-F5344CB8AC3E}">
        <p14:creationId xmlns:p14="http://schemas.microsoft.com/office/powerpoint/2010/main" val="1418497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39</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41</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48</a:t>
            </a:fld>
            <a:endParaRPr lang="en-GB"/>
          </a:p>
        </p:txBody>
      </p:sp>
    </p:spTree>
    <p:extLst>
      <p:ext uri="{BB962C8B-B14F-4D97-AF65-F5344CB8AC3E}">
        <p14:creationId xmlns:p14="http://schemas.microsoft.com/office/powerpoint/2010/main" val="2499384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49</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26113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747859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2795394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2552558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58</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67984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12</a:t>
            </a:fld>
            <a:endParaRPr lang="en-GB"/>
          </a:p>
        </p:txBody>
      </p:sp>
    </p:spTree>
    <p:extLst>
      <p:ext uri="{BB962C8B-B14F-4D97-AF65-F5344CB8AC3E}">
        <p14:creationId xmlns:p14="http://schemas.microsoft.com/office/powerpoint/2010/main" val="3184050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845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5844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7100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18</a:t>
            </a:fld>
            <a:endParaRPr lang="en-GB"/>
          </a:p>
        </p:txBody>
      </p:sp>
    </p:spTree>
    <p:extLst>
      <p:ext uri="{BB962C8B-B14F-4D97-AF65-F5344CB8AC3E}">
        <p14:creationId xmlns:p14="http://schemas.microsoft.com/office/powerpoint/2010/main" val="2186502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a:t>
            </a:r>
          </a:p>
        </p:txBody>
      </p:sp>
      <p:sp>
        <p:nvSpPr>
          <p:cNvPr id="4" name="Slide Number Placeholder 3"/>
          <p:cNvSpPr>
            <a:spLocks noGrp="1"/>
          </p:cNvSpPr>
          <p:nvPr>
            <p:ph type="sldNum" sz="quarter" idx="5"/>
          </p:nvPr>
        </p:nvSpPr>
        <p:spPr/>
        <p:txBody>
          <a:bodyPr/>
          <a:lstStyle/>
          <a:p>
            <a:fld id="{2A2357B9-A31F-4FC7-A38A-70DF36F645F3}" type="slidenum">
              <a:rPr lang="en-GB" smtClean="0"/>
              <a:t>20</a:t>
            </a:fld>
            <a:endParaRPr lang="en-GB" dirty="0"/>
          </a:p>
        </p:txBody>
      </p:sp>
    </p:spTree>
    <p:extLst>
      <p:ext uri="{BB962C8B-B14F-4D97-AF65-F5344CB8AC3E}">
        <p14:creationId xmlns:p14="http://schemas.microsoft.com/office/powerpoint/2010/main" val="2731875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13039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 copy heavy 4">
    <p:spTree>
      <p:nvGrpSpPr>
        <p:cNvPr id="1" name=""/>
        <p:cNvGrpSpPr/>
        <p:nvPr/>
      </p:nvGrpSpPr>
      <p:grpSpPr>
        <a:xfrm>
          <a:off x="0" y="0"/>
          <a:ext cx="0" cy="0"/>
          <a:chOff x="0" y="0"/>
          <a:chExt cx="0" cy="0"/>
        </a:xfrm>
      </p:grpSpPr>
      <p:sp>
        <p:nvSpPr>
          <p:cNvPr id="15" name="Text Placeholder 24">
            <a:extLst>
              <a:ext uri="{FF2B5EF4-FFF2-40B4-BE49-F238E27FC236}">
                <a16:creationId xmlns:a16="http://schemas.microsoft.com/office/drawing/2014/main" id="{BFE89D31-1694-4358-8650-1FB611FAD68C}"/>
              </a:ext>
            </a:extLst>
          </p:cNvPr>
          <p:cNvSpPr>
            <a:spLocks noGrp="1"/>
          </p:cNvSpPr>
          <p:nvPr>
            <p:ph type="body" sz="quarter" idx="17" hasCustomPrompt="1"/>
          </p:nvPr>
        </p:nvSpPr>
        <p:spPr>
          <a:xfrm>
            <a:off x="2395537" y="260493"/>
            <a:ext cx="4691063" cy="476466"/>
          </a:xfrm>
          <a:prstGeom prst="rect">
            <a:avLst/>
          </a:prstGeom>
        </p:spPr>
        <p:txBody>
          <a:bodyPr wrap="square">
            <a:spAutoFit/>
          </a:bodyPr>
          <a:lstStyle>
            <a:lvl1pPr algn="ctr">
              <a:defRPr kumimoji="0" lang="en-GB" sz="2597" b="0" i="0" u="none" strike="noStrike" kern="0" cap="none" spc="0" normalizeH="0" baseline="0" noProof="0" dirty="0" smtClean="0">
                <a:ln>
                  <a:noFill/>
                </a:ln>
                <a:solidFill>
                  <a:srgbClr val="FFBA1A"/>
                </a:solidFill>
                <a:effectLst/>
                <a:uLnTx/>
                <a:uFillTx/>
                <a:latin typeface="Poppins-Light"/>
                <a:ea typeface="+mj-ea"/>
                <a:cs typeface="Poppins-Light"/>
              </a:defRPr>
            </a:lvl1pPr>
          </a:lstStyle>
          <a:p>
            <a:pPr marL="12685" marR="5074" lvl="0" indent="0" algn="l" defTabSz="913303" rtl="0" eaLnBrk="1" fontAlgn="auto" latinLnBrk="0" hangingPunct="1">
              <a:lnSpc>
                <a:spcPts val="2996"/>
              </a:lnSpc>
              <a:spcBef>
                <a:spcPts val="300"/>
              </a:spcBef>
              <a:spcAft>
                <a:spcPts val="0"/>
              </a:spcAft>
              <a:buClrTx/>
              <a:buSzTx/>
              <a:buFontTx/>
              <a:buNone/>
              <a:tabLst/>
              <a:defRPr/>
            </a:pPr>
            <a:r>
              <a:rPr kumimoji="0" lang="en-GB" sz="2597" b="0" i="0" u="none" strike="noStrike" kern="0" cap="none" spc="0" normalizeH="0" baseline="0" noProof="0">
                <a:ln>
                  <a:noFill/>
                </a:ln>
                <a:solidFill>
                  <a:srgbClr val="FFBA1A"/>
                </a:solidFill>
                <a:effectLst/>
                <a:uLnTx/>
                <a:uFillTx/>
                <a:latin typeface="Poppins-Light"/>
                <a:ea typeface="+mn-ea"/>
                <a:cs typeface="+mn-cs"/>
              </a:rPr>
              <a:t>Simple content heavy slide</a:t>
            </a:r>
            <a:endParaRPr lang="en-GB"/>
          </a:p>
        </p:txBody>
      </p:sp>
      <p:sp>
        <p:nvSpPr>
          <p:cNvPr id="3" name="Text Placeholder 2">
            <a:extLst>
              <a:ext uri="{FF2B5EF4-FFF2-40B4-BE49-F238E27FC236}">
                <a16:creationId xmlns:a16="http://schemas.microsoft.com/office/drawing/2014/main" id="{FB0072CB-C7B4-4E15-BFA3-70CB1D097051}"/>
              </a:ext>
            </a:extLst>
          </p:cNvPr>
          <p:cNvSpPr>
            <a:spLocks noGrp="1"/>
          </p:cNvSpPr>
          <p:nvPr>
            <p:ph type="body" sz="quarter" idx="18"/>
          </p:nvPr>
        </p:nvSpPr>
        <p:spPr>
          <a:xfrm>
            <a:off x="457200" y="897417"/>
            <a:ext cx="8305800" cy="3881408"/>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2657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xoserve.com/change/change-proposals/xrn-5495-changes-to-third-party-and-additional-service-polic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xoserve.com/change/change-proposals/xrn-5496-change-to-service-description-table-v2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xoserve.com/change/change-packs/2988-mt-po-change-pack-march-2022/"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www.xoserve.com/change/change-proposals/xrn-5238-new-distribution-network-report-forecast-invoice-value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xoserve.com/change/change-proposals/xrn-5231-provision-of-a-fwacv-service/"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xoserve.com/change/change-packs/2989-mt-po-cssc-change-pack-march-2022/"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www.xoserve.com/change/change-proposals/xrn-4922-review-of-the-cssc-central-switching-service-consequential-changes-shipper-business-requirements-documen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xoserve.com/change/change-packs/2989-mt-po-cssc-change-pack-march-2022/"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package" Target="../embeddings/Microsoft_Word_Document5.docx"/><Relationship Id="rId3" Type="http://schemas.openxmlformats.org/officeDocument/2006/relationships/notesSlide" Target="../notesSlides/notesSlide8.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Microsoft_Word_Document4.docx"/><Relationship Id="rId11" Type="http://schemas.openxmlformats.org/officeDocument/2006/relationships/image" Target="../media/image8.wmf"/><Relationship Id="rId5" Type="http://schemas.openxmlformats.org/officeDocument/2006/relationships/image" Target="../media/image5.wmf"/><Relationship Id="rId10" Type="http://schemas.openxmlformats.org/officeDocument/2006/relationships/package" Target="../embeddings/Microsoft_Word_Document6.docx"/><Relationship Id="rId4" Type="http://schemas.openxmlformats.org/officeDocument/2006/relationships/package" Target="../embeddings/Microsoft_Word_Document.docx"/><Relationship Id="rId9" Type="http://schemas.openxmlformats.org/officeDocument/2006/relationships/image" Target="../media/image7.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hyperlink" Target="https://umbraco.xoserve.com/media/43185/chmc-change-budget.xlsx" TargetMode="Externa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3.w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1.xml"/><Relationship Id="rId7" Type="http://schemas.openxmlformats.org/officeDocument/2006/relationships/package" Target="../embeddings/Microsoft_Excel_Worksheet3.xlsx"/><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329" y="1812131"/>
            <a:ext cx="7772400" cy="1102519"/>
          </a:xfrm>
        </p:spPr>
        <p:txBody>
          <a:bodyPr/>
          <a:lstStyle/>
          <a:p>
            <a:r>
              <a:rPr lang="en-GB" dirty="0"/>
              <a:t>Change Management Committee  </a:t>
            </a:r>
          </a:p>
        </p:txBody>
      </p:sp>
      <p:sp>
        <p:nvSpPr>
          <p:cNvPr id="3" name="Subtitle 2"/>
          <p:cNvSpPr>
            <a:spLocks noGrp="1"/>
          </p:cNvSpPr>
          <p:nvPr>
            <p:ph type="subTitle" idx="1"/>
          </p:nvPr>
        </p:nvSpPr>
        <p:spPr/>
        <p:txBody>
          <a:bodyPr vert="horz" lIns="91440" tIns="45720" rIns="91440" bIns="45720" rtlCol="0" anchor="t">
            <a:normAutofit/>
          </a:bodyPr>
          <a:lstStyle/>
          <a:p>
            <a:r>
              <a:rPr lang="en-GB" dirty="0">
                <a:latin typeface="Arial"/>
                <a:cs typeface="Arial"/>
              </a:rPr>
              <a:t> 13</a:t>
            </a:r>
            <a:r>
              <a:rPr lang="en-GB" baseline="30000" dirty="0">
                <a:latin typeface="Arial"/>
                <a:cs typeface="Arial"/>
              </a:rPr>
              <a:t>th</a:t>
            </a:r>
            <a:r>
              <a:rPr lang="en-GB" dirty="0">
                <a:latin typeface="Arial"/>
                <a:cs typeface="Arial"/>
              </a:rPr>
              <a:t> April 2022</a:t>
            </a:r>
            <a:endParaRPr lang="en-GB" dirty="0"/>
          </a:p>
        </p:txBody>
      </p:sp>
    </p:spTree>
    <p:extLst>
      <p:ext uri="{BB962C8B-B14F-4D97-AF65-F5344CB8AC3E}">
        <p14:creationId xmlns:p14="http://schemas.microsoft.com/office/powerpoint/2010/main" val="365374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7338"/>
            <a:ext cx="9143993" cy="502920"/>
          </a:xfrm>
        </p:spPr>
        <p:txBody>
          <a:bodyPr>
            <a:noAutofit/>
          </a:bodyPr>
          <a:lstStyle/>
          <a:p>
            <a:r>
              <a:rPr lang="en-US" sz="1600" dirty="0">
                <a:latin typeface="Arial"/>
                <a:cs typeface="Arial"/>
              </a:rPr>
              <a:t>XRN5495 – Changes to Third Party and Additional Service Policy </a:t>
            </a:r>
            <a:endParaRPr lang="en-US" sz="1800" dirty="0"/>
          </a:p>
        </p:txBody>
      </p:sp>
      <p:graphicFrame>
        <p:nvGraphicFramePr>
          <p:cNvPr id="8" name="Table 7"/>
          <p:cNvGraphicFramePr>
            <a:graphicFrameLocks noGrp="1"/>
          </p:cNvGraphicFramePr>
          <p:nvPr>
            <p:extLst>
              <p:ext uri="{D42A27DB-BD31-4B8C-83A1-F6EECF244321}">
                <p14:modId xmlns:p14="http://schemas.microsoft.com/office/powerpoint/2010/main" val="1574329044"/>
              </p:ext>
            </p:extLst>
          </p:nvPr>
        </p:nvGraphicFramePr>
        <p:xfrm>
          <a:off x="71478" y="2856071"/>
          <a:ext cx="3692688" cy="778080"/>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accent4">
                              <a:lumMod val="75000"/>
                            </a:schemeClr>
                          </a:solidFill>
                          <a:latin typeface="+mn-lt"/>
                          <a:ea typeface="+mn-ea"/>
                          <a:cs typeface="+mn-cs"/>
                          <a:hlinkClick r:id="rId3"/>
                        </a:rPr>
                        <a:t>Link to CP</a:t>
                      </a:r>
                      <a:endParaRPr lang="en-GB" sz="1050" b="0" kern="1200" dirty="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876489"/>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3026710877"/>
              </p:ext>
            </p:extLst>
          </p:nvPr>
        </p:nvGraphicFramePr>
        <p:xfrm>
          <a:off x="71491" y="4561644"/>
          <a:ext cx="3692675" cy="367827"/>
        </p:xfrm>
        <a:graphic>
          <a:graphicData uri="http://schemas.openxmlformats.org/drawingml/2006/table">
            <a:tbl>
              <a:tblPr firstRow="1" bandRow="1">
                <a:tableStyleId>{FABFCF23-3B69-468F-B69F-88F6DE6A72F2}</a:tableStyleId>
              </a:tblPr>
              <a:tblGrid>
                <a:gridCol w="1423586">
                  <a:extLst>
                    <a:ext uri="{9D8B030D-6E8A-4147-A177-3AD203B41FA5}">
                      <a16:colId xmlns:a16="http://schemas.microsoft.com/office/drawing/2014/main" val="3477608926"/>
                    </a:ext>
                  </a:extLst>
                </a:gridCol>
                <a:gridCol w="2269089">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err="1">
                          <a:solidFill>
                            <a:schemeClr val="tx1"/>
                          </a:solidFill>
                          <a:effectLst/>
                          <a:latin typeface="Arial" panose="020B0604020202020204" pitchFamily="34" charset="0"/>
                          <a:cs typeface="Arial" panose="020B0604020202020204" pitchFamily="34" charset="0"/>
                        </a:rPr>
                        <a:t>Xoserve</a:t>
                      </a:r>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383103719"/>
              </p:ext>
            </p:extLst>
          </p:nvPr>
        </p:nvGraphicFramePr>
        <p:xfrm>
          <a:off x="3995947" y="938648"/>
          <a:ext cx="5076562" cy="3990823"/>
        </p:xfrm>
        <a:graphic>
          <a:graphicData uri="http://schemas.openxmlformats.org/drawingml/2006/table">
            <a:tbl>
              <a:tblPr firstRow="1" bandRow="1">
                <a:tableStyleId>{E8B1032C-EA38-4F05-BA0D-38AFFFC7BED3}</a:tableStyleId>
              </a:tblPr>
              <a:tblGrid>
                <a:gridCol w="5076562">
                  <a:extLst>
                    <a:ext uri="{9D8B030D-6E8A-4147-A177-3AD203B41FA5}">
                      <a16:colId xmlns:a16="http://schemas.microsoft.com/office/drawing/2014/main" val="20000"/>
                    </a:ext>
                  </a:extLst>
                </a:gridCol>
              </a:tblGrid>
              <a:tr h="326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664731">
                <a:tc>
                  <a:txBody>
                    <a:bodyPr/>
                    <a:lstStyle/>
                    <a:p>
                      <a:pPr>
                        <a:lnSpc>
                          <a:spcPct val="115000"/>
                        </a:lnSpc>
                        <a:spcAft>
                          <a:spcPts val="600"/>
                        </a:spcAft>
                      </a:pPr>
                      <a:r>
                        <a:rPr lang="en-GB" sz="1100" dirty="0">
                          <a:effectLst/>
                          <a:latin typeface="Arial" panose="020B0604020202020204" pitchFamily="34" charset="0"/>
                          <a:ea typeface="Times New Roman" panose="02020603050405020304" pitchFamily="18" charset="0"/>
                          <a:cs typeface="Arial" panose="020B0604020202020204" pitchFamily="34" charset="0"/>
                        </a:rPr>
                        <a:t>The CDSP Third Party and Additional Service document has been updated to include services provided by REC ahead of </a:t>
                      </a:r>
                      <a:r>
                        <a:rPr lang="en-GB" sz="1100" dirty="0" err="1">
                          <a:effectLst/>
                          <a:latin typeface="Arial" panose="020B0604020202020204" pitchFamily="34" charset="0"/>
                          <a:ea typeface="Times New Roman" panose="02020603050405020304" pitchFamily="18" charset="0"/>
                          <a:cs typeface="Arial" panose="020B0604020202020204" pitchFamily="34" charset="0"/>
                        </a:rPr>
                        <a:t>Xoserve</a:t>
                      </a:r>
                      <a:r>
                        <a:rPr lang="en-GB" sz="1100" dirty="0">
                          <a:effectLst/>
                          <a:latin typeface="Arial" panose="020B0604020202020204" pitchFamily="34" charset="0"/>
                          <a:ea typeface="Times New Roman" panose="02020603050405020304" pitchFamily="18" charset="0"/>
                          <a:cs typeface="Arial" panose="020B0604020202020204" pitchFamily="34" charset="0"/>
                        </a:rPr>
                        <a:t> contracting with REC to become the GES provider</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600"/>
                        </a:spcAft>
                      </a:pPr>
                      <a:r>
                        <a:rPr lang="en-GB" sz="1100" dirty="0">
                          <a:effectLst/>
                          <a:latin typeface="Arial" panose="020B0604020202020204" pitchFamily="34" charset="0"/>
                          <a:ea typeface="Times New Roman" panose="02020603050405020304" pitchFamily="18" charset="0"/>
                          <a:cs typeface="Arial" panose="020B0604020202020204" pitchFamily="34" charset="0"/>
                        </a:rPr>
                        <a:t>The text in red below highlights the amendments made to the existing version (v1) </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60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(2.3.1 e) the aggregate amount of the CDSP's turnover attributable to Third Party Services (excluding </a:t>
                      </a:r>
                      <a:r>
                        <a:rPr lang="en-GB" sz="1100" dirty="0" err="1">
                          <a:effectLst/>
                          <a:latin typeface="Arial" panose="020B0604020202020204" pitchFamily="34" charset="0"/>
                          <a:ea typeface="Times New Roman" panose="02020603050405020304" pitchFamily="18" charset="0"/>
                          <a:cs typeface="Times New Roman" panose="02020603050405020304" pitchFamily="18" charset="0"/>
                        </a:rPr>
                        <a:t>i</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 Charges payable under UK Link User Agreements; </a:t>
                      </a:r>
                      <a:r>
                        <a:rPr lang="en-GB"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and ii) any charges payable by </a:t>
                      </a:r>
                      <a:r>
                        <a:rPr lang="en-GB" sz="11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RECCo</a:t>
                      </a:r>
                      <a:r>
                        <a:rPr lang="en-GB"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for the provision of services by CDSP to RECCO in relation to the REC) </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does not, and will not as a result of entering into the TPS Agreement, exceed 2.5% of the CDSP's overall turnover </a:t>
                      </a:r>
                    </a:p>
                    <a:p>
                      <a:pPr>
                        <a:lnSpc>
                          <a:spcPct val="115000"/>
                        </a:lnSpc>
                        <a:spcAft>
                          <a:spcPts val="600"/>
                        </a:spcAft>
                      </a:pPr>
                      <a:r>
                        <a:rPr lang="en-GB" sz="1100" dirty="0">
                          <a:effectLst/>
                          <a:latin typeface="Arial" panose="020B0604020202020204" pitchFamily="34" charset="0"/>
                          <a:ea typeface="Times New Roman" panose="02020603050405020304" pitchFamily="18" charset="0"/>
                          <a:cs typeface="Arial" panose="020B0604020202020204" pitchFamily="34" charset="0"/>
                        </a:rPr>
                        <a:t>2.4.1 </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(b) other than in respect of  </a:t>
                      </a:r>
                      <a:r>
                        <a:rPr lang="en-GB"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either </a:t>
                      </a:r>
                      <a:r>
                        <a:rPr lang="en-GB" sz="11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a:t>
                      </a:r>
                      <a:r>
                        <a:rPr lang="en-GB"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a UK Link User Agreement with a Trader User; </a:t>
                      </a:r>
                      <a:r>
                        <a:rPr lang="en-GB"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or ii) an agreement for the provision of service by CDSP to </a:t>
                      </a:r>
                      <a:r>
                        <a:rPr lang="en-GB" sz="11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RECCo</a:t>
                      </a:r>
                      <a:r>
                        <a:rPr lang="en-GB"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in accordance with REC</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 the term of the TPS Agreement does not exceed 24 months', or the CDSP may terminate the TPS Agreement without liability on not more than 24 months’ notice; </a:t>
                      </a: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2482353783"/>
              </p:ext>
            </p:extLst>
          </p:nvPr>
        </p:nvGraphicFramePr>
        <p:xfrm>
          <a:off x="71478" y="3826565"/>
          <a:ext cx="3692673" cy="601430"/>
        </p:xfrm>
        <a:graphic>
          <a:graphicData uri="http://schemas.openxmlformats.org/drawingml/2006/table">
            <a:tbl>
              <a:tblPr firstRow="1" bandRow="1">
                <a:tableStyleId>{FABFCF23-3B69-468F-B69F-88F6DE6A72F2}</a:tableStyleId>
              </a:tblPr>
              <a:tblGrid>
                <a:gridCol w="1423599">
                  <a:extLst>
                    <a:ext uri="{9D8B030D-6E8A-4147-A177-3AD203B41FA5}">
                      <a16:colId xmlns:a16="http://schemas.microsoft.com/office/drawing/2014/main" val="3477608926"/>
                    </a:ext>
                  </a:extLst>
                </a:gridCol>
                <a:gridCol w="2269074">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Documentation</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N/A</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1721561592"/>
              </p:ext>
            </p:extLst>
          </p:nvPr>
        </p:nvGraphicFramePr>
        <p:xfrm>
          <a:off x="71478" y="921878"/>
          <a:ext cx="3692688" cy="1877601"/>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r>
                        <a:rPr lang="en-GB" sz="1050" b="1" kern="1200" baseline="0" dirty="0">
                          <a:solidFill>
                            <a:schemeClr val="tx1"/>
                          </a:solidFill>
                          <a:latin typeface="+mn-lt"/>
                          <a:ea typeface="+mn-ea"/>
                          <a:cs typeface="Arial"/>
                        </a:rPr>
                        <a:t>This will be presented for approval at </a:t>
                      </a:r>
                      <a:r>
                        <a:rPr lang="en-GB" sz="1050" b="1" kern="1200" baseline="0" dirty="0" err="1">
                          <a:solidFill>
                            <a:schemeClr val="tx1"/>
                          </a:solidFill>
                          <a:latin typeface="+mn-lt"/>
                          <a:ea typeface="+mn-ea"/>
                          <a:cs typeface="Arial"/>
                        </a:rPr>
                        <a:t>CoMC</a:t>
                      </a:r>
                      <a:r>
                        <a:rPr lang="en-GB" sz="1050" b="1" kern="1200" baseline="0" dirty="0">
                          <a:solidFill>
                            <a:schemeClr val="tx1"/>
                          </a:solidFill>
                          <a:latin typeface="+mn-lt"/>
                          <a:ea typeface="+mn-ea"/>
                          <a:cs typeface="Arial"/>
                        </a:rPr>
                        <a:t> on 20</a:t>
                      </a:r>
                      <a:r>
                        <a:rPr lang="en-GB" sz="1050" b="1" kern="1200" baseline="30000" dirty="0">
                          <a:solidFill>
                            <a:schemeClr val="tx1"/>
                          </a:solidFill>
                          <a:latin typeface="+mn-lt"/>
                          <a:ea typeface="+mn-ea"/>
                          <a:cs typeface="Arial"/>
                        </a:rPr>
                        <a:t>th</a:t>
                      </a:r>
                      <a:r>
                        <a:rPr lang="en-GB" sz="1050" b="1" kern="1200" baseline="0" dirty="0">
                          <a:solidFill>
                            <a:schemeClr val="tx1"/>
                          </a:solidFill>
                          <a:latin typeface="+mn-lt"/>
                          <a:ea typeface="+mn-ea"/>
                          <a:cs typeface="Arial"/>
                        </a:rPr>
                        <a:t> April</a:t>
                      </a: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39367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7338"/>
            <a:ext cx="9143993" cy="502920"/>
          </a:xfrm>
        </p:spPr>
        <p:txBody>
          <a:bodyPr>
            <a:noAutofit/>
          </a:bodyPr>
          <a:lstStyle/>
          <a:p>
            <a:r>
              <a:rPr lang="en-US" sz="1600" dirty="0">
                <a:latin typeface="Arial"/>
                <a:cs typeface="Arial"/>
              </a:rPr>
              <a:t>XRN5496 – Changes to Service Description Table v23</a:t>
            </a:r>
            <a:endParaRPr lang="en-US" sz="1800" dirty="0">
              <a:highlight>
                <a:srgbClr val="FFFF00"/>
              </a:highlight>
            </a:endParaRPr>
          </a:p>
        </p:txBody>
      </p:sp>
      <p:graphicFrame>
        <p:nvGraphicFramePr>
          <p:cNvPr id="8" name="Table 7"/>
          <p:cNvGraphicFramePr>
            <a:graphicFrameLocks noGrp="1"/>
          </p:cNvGraphicFramePr>
          <p:nvPr>
            <p:extLst>
              <p:ext uri="{D42A27DB-BD31-4B8C-83A1-F6EECF244321}">
                <p14:modId xmlns:p14="http://schemas.microsoft.com/office/powerpoint/2010/main" val="214588834"/>
              </p:ext>
            </p:extLst>
          </p:nvPr>
        </p:nvGraphicFramePr>
        <p:xfrm>
          <a:off x="71478" y="2856071"/>
          <a:ext cx="3692688" cy="778080"/>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accent4">
                              <a:lumMod val="75000"/>
                            </a:schemeClr>
                          </a:solidFill>
                          <a:highlight>
                            <a:srgbClr val="FFFFFF"/>
                          </a:highlight>
                          <a:latin typeface="+mn-lt"/>
                          <a:ea typeface="+mn-ea"/>
                          <a:cs typeface="+mn-cs"/>
                          <a:hlinkClick r:id="rId3"/>
                        </a:rPr>
                        <a:t>Link to CP</a:t>
                      </a:r>
                      <a:endParaRPr lang="en-GB" sz="1050" b="0" kern="1200" dirty="0">
                        <a:solidFill>
                          <a:schemeClr val="accent4">
                            <a:lumMod val="75000"/>
                          </a:schemeClr>
                        </a:solidFill>
                        <a:highlight>
                          <a:srgbClr val="FFFFFF"/>
                        </a:highlight>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876489"/>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2637353238"/>
              </p:ext>
            </p:extLst>
          </p:nvPr>
        </p:nvGraphicFramePr>
        <p:xfrm>
          <a:off x="71491" y="4561644"/>
          <a:ext cx="3692675" cy="367827"/>
        </p:xfrm>
        <a:graphic>
          <a:graphicData uri="http://schemas.openxmlformats.org/drawingml/2006/table">
            <a:tbl>
              <a:tblPr firstRow="1" bandRow="1">
                <a:tableStyleId>{FABFCF23-3B69-468F-B69F-88F6DE6A72F2}</a:tableStyleId>
              </a:tblPr>
              <a:tblGrid>
                <a:gridCol w="1423586">
                  <a:extLst>
                    <a:ext uri="{9D8B030D-6E8A-4147-A177-3AD203B41FA5}">
                      <a16:colId xmlns:a16="http://schemas.microsoft.com/office/drawing/2014/main" val="3477608926"/>
                    </a:ext>
                  </a:extLst>
                </a:gridCol>
                <a:gridCol w="2269089">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err="1">
                          <a:solidFill>
                            <a:schemeClr val="tx1"/>
                          </a:solidFill>
                          <a:effectLst/>
                          <a:latin typeface="Arial" panose="020B0604020202020204" pitchFamily="34" charset="0"/>
                          <a:cs typeface="Arial" panose="020B0604020202020204" pitchFamily="34" charset="0"/>
                        </a:rPr>
                        <a:t>Xoserve</a:t>
                      </a:r>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670818345"/>
              </p:ext>
            </p:extLst>
          </p:nvPr>
        </p:nvGraphicFramePr>
        <p:xfrm>
          <a:off x="3995947" y="938648"/>
          <a:ext cx="5076562" cy="3990823"/>
        </p:xfrm>
        <a:graphic>
          <a:graphicData uri="http://schemas.openxmlformats.org/drawingml/2006/table">
            <a:tbl>
              <a:tblPr firstRow="1" bandRow="1">
                <a:tableStyleId>{E8B1032C-EA38-4F05-BA0D-38AFFFC7BED3}</a:tableStyleId>
              </a:tblPr>
              <a:tblGrid>
                <a:gridCol w="5076562">
                  <a:extLst>
                    <a:ext uri="{9D8B030D-6E8A-4147-A177-3AD203B41FA5}">
                      <a16:colId xmlns:a16="http://schemas.microsoft.com/office/drawing/2014/main" val="20000"/>
                    </a:ext>
                  </a:extLst>
                </a:gridCol>
              </a:tblGrid>
              <a:tr h="326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664731">
                <a:tc>
                  <a:txBody>
                    <a:bodyPr/>
                    <a:lstStyle/>
                    <a:p>
                      <a:r>
                        <a:rPr lang="en-GB" sz="1100" kern="1200" dirty="0">
                          <a:solidFill>
                            <a:schemeClr val="tx1"/>
                          </a:solidFill>
                          <a:effectLst/>
                          <a:latin typeface="+mn-lt"/>
                          <a:ea typeface="+mn-ea"/>
                          <a:cs typeface="+mn-cs"/>
                        </a:rPr>
                        <a:t>A new service line ASGT-CS SA8-42 has been created to support </a:t>
                      </a:r>
                    </a:p>
                    <a:p>
                      <a:r>
                        <a:rPr lang="en-GB" sz="1100" kern="1200" dirty="0">
                          <a:solidFill>
                            <a:schemeClr val="tx1"/>
                          </a:solidFill>
                          <a:effectLst/>
                          <a:latin typeface="+mn-lt"/>
                          <a:ea typeface="+mn-ea"/>
                          <a:cs typeface="+mn-cs"/>
                        </a:rPr>
                        <a:t>XRN5458  which was raised to implement the solution required to be delivered as set out in the Urgent Modification 0791 - Contingency Gas Procurement Arrangements when a Supplier acts under a Deed of Undertaking</a:t>
                      </a: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p>
                      <a:pPr lvl="0" algn="l">
                        <a:lnSpc>
                          <a:spcPct val="100000"/>
                        </a:lnSpc>
                        <a:spcBef>
                          <a:spcPts val="0"/>
                        </a:spcBef>
                        <a:spcAft>
                          <a:spcPts val="0"/>
                        </a:spcAft>
                        <a:buNone/>
                      </a:pPr>
                      <a:endParaRPr lang="en-US" sz="1050" b="0" i="0" u="none" strike="noStrike" kern="1200" baseline="0" noProof="0" dirty="0">
                        <a:latin typeface="Arial" panose="020B0604020202020204" pitchFamily="34" charset="0"/>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1569556974"/>
              </p:ext>
            </p:extLst>
          </p:nvPr>
        </p:nvGraphicFramePr>
        <p:xfrm>
          <a:off x="71478" y="3826565"/>
          <a:ext cx="3692673" cy="601430"/>
        </p:xfrm>
        <a:graphic>
          <a:graphicData uri="http://schemas.openxmlformats.org/drawingml/2006/table">
            <a:tbl>
              <a:tblPr firstRow="1" bandRow="1">
                <a:tableStyleId>{FABFCF23-3B69-468F-B69F-88F6DE6A72F2}</a:tableStyleId>
              </a:tblPr>
              <a:tblGrid>
                <a:gridCol w="1423599">
                  <a:extLst>
                    <a:ext uri="{9D8B030D-6E8A-4147-A177-3AD203B41FA5}">
                      <a16:colId xmlns:a16="http://schemas.microsoft.com/office/drawing/2014/main" val="3477608926"/>
                    </a:ext>
                  </a:extLst>
                </a:gridCol>
                <a:gridCol w="2269074">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Documentation</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N/A</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3756836342"/>
              </p:ext>
            </p:extLst>
          </p:nvPr>
        </p:nvGraphicFramePr>
        <p:xfrm>
          <a:off x="71478" y="921878"/>
          <a:ext cx="3692688" cy="1877601"/>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r>
                        <a:rPr lang="en-GB" sz="1050" b="1" kern="1200" baseline="0" dirty="0">
                          <a:solidFill>
                            <a:schemeClr val="tx1"/>
                          </a:solidFill>
                          <a:latin typeface="+mn-lt"/>
                          <a:ea typeface="+mn-ea"/>
                          <a:cs typeface="Arial"/>
                        </a:rPr>
                        <a:t>This will be presented for approval at </a:t>
                      </a:r>
                      <a:r>
                        <a:rPr lang="en-GB" sz="1050" b="1" kern="1200" baseline="0" dirty="0" err="1">
                          <a:solidFill>
                            <a:schemeClr val="tx1"/>
                          </a:solidFill>
                          <a:latin typeface="+mn-lt"/>
                          <a:ea typeface="+mn-ea"/>
                          <a:cs typeface="Arial"/>
                        </a:rPr>
                        <a:t>CoMC</a:t>
                      </a:r>
                      <a:r>
                        <a:rPr lang="en-GB" sz="1050" b="1" kern="1200" baseline="0" dirty="0">
                          <a:solidFill>
                            <a:schemeClr val="tx1"/>
                          </a:solidFill>
                          <a:latin typeface="+mn-lt"/>
                          <a:ea typeface="+mn-ea"/>
                          <a:cs typeface="Arial"/>
                        </a:rPr>
                        <a:t> on 20</a:t>
                      </a:r>
                      <a:r>
                        <a:rPr lang="en-GB" sz="1050" b="1" kern="1200" baseline="30000" dirty="0">
                          <a:solidFill>
                            <a:schemeClr val="tx1"/>
                          </a:solidFill>
                          <a:latin typeface="+mn-lt"/>
                          <a:ea typeface="+mn-ea"/>
                          <a:cs typeface="Arial"/>
                        </a:rPr>
                        <a:t>th</a:t>
                      </a:r>
                      <a:r>
                        <a:rPr lang="en-GB" sz="1050" b="1" kern="1200" baseline="0" dirty="0">
                          <a:solidFill>
                            <a:schemeClr val="tx1"/>
                          </a:solidFill>
                          <a:latin typeface="+mn-lt"/>
                          <a:ea typeface="+mn-ea"/>
                          <a:cs typeface="Arial"/>
                        </a:rPr>
                        <a:t> April</a:t>
                      </a: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4" name="Table 3">
            <a:extLst>
              <a:ext uri="{FF2B5EF4-FFF2-40B4-BE49-F238E27FC236}">
                <a16:creationId xmlns:a16="http://schemas.microsoft.com/office/drawing/2014/main" id="{6D796FFA-47D9-40ED-B171-AE7D86ADF5B1}"/>
              </a:ext>
            </a:extLst>
          </p:cNvPr>
          <p:cNvGraphicFramePr>
            <a:graphicFrameLocks noGrp="1"/>
          </p:cNvGraphicFramePr>
          <p:nvPr>
            <p:extLst>
              <p:ext uri="{D42A27DB-BD31-4B8C-83A1-F6EECF244321}">
                <p14:modId xmlns:p14="http://schemas.microsoft.com/office/powerpoint/2010/main" val="3707495395"/>
              </p:ext>
            </p:extLst>
          </p:nvPr>
        </p:nvGraphicFramePr>
        <p:xfrm>
          <a:off x="4061460" y="2285111"/>
          <a:ext cx="4953000" cy="2472112"/>
        </p:xfrm>
        <a:graphic>
          <a:graphicData uri="http://schemas.openxmlformats.org/drawingml/2006/table">
            <a:tbl>
              <a:tblPr firstRow="1" bandRow="1">
                <a:tableStyleId>{2D5ABB26-0587-4C30-8999-92F81FD0307C}</a:tableStyleId>
              </a:tblPr>
              <a:tblGrid>
                <a:gridCol w="2507651">
                  <a:extLst>
                    <a:ext uri="{9D8B030D-6E8A-4147-A177-3AD203B41FA5}">
                      <a16:colId xmlns:a16="http://schemas.microsoft.com/office/drawing/2014/main" val="1767641145"/>
                    </a:ext>
                  </a:extLst>
                </a:gridCol>
                <a:gridCol w="2445349">
                  <a:extLst>
                    <a:ext uri="{9D8B030D-6E8A-4147-A177-3AD203B41FA5}">
                      <a16:colId xmlns:a16="http://schemas.microsoft.com/office/drawing/2014/main" val="502832211"/>
                    </a:ext>
                  </a:extLst>
                </a:gridCol>
              </a:tblGrid>
              <a:tr h="241497">
                <a:tc>
                  <a:txBody>
                    <a:bodyPr/>
                    <a:lstStyle/>
                    <a:p>
                      <a:r>
                        <a:rPr lang="en-GB" sz="1100" kern="1200" dirty="0">
                          <a:solidFill>
                            <a:schemeClr val="tx1"/>
                          </a:solidFill>
                          <a:effectLst/>
                          <a:latin typeface="+mn-lt"/>
                          <a:ea typeface="+mn-ea"/>
                          <a:cs typeface="+mn-cs"/>
                        </a:rPr>
                        <a:t>Service Requirement Description</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mn-cs"/>
                        </a:rPr>
                        <a:t>Service Requirement Trigger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1289200"/>
                  </a:ext>
                </a:extLst>
              </a:tr>
              <a:tr h="2213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mn-cs"/>
                        </a:rPr>
                        <a:t>To enable National Grid NTS to procure gas where, following the termination</a:t>
                      </a:r>
                      <a:br>
                        <a:rPr lang="en-GB" sz="1100" kern="1200" dirty="0">
                          <a:solidFill>
                            <a:schemeClr val="tx1"/>
                          </a:solidFill>
                          <a:effectLst/>
                          <a:latin typeface="+mn-lt"/>
                          <a:ea typeface="+mn-ea"/>
                          <a:cs typeface="+mn-cs"/>
                        </a:rPr>
                      </a:br>
                      <a:r>
                        <a:rPr lang="en-GB" sz="1100" kern="1200" dirty="0">
                          <a:solidFill>
                            <a:schemeClr val="tx1"/>
                          </a:solidFill>
                          <a:effectLst/>
                          <a:latin typeface="+mn-lt"/>
                          <a:ea typeface="+mn-ea"/>
                          <a:cs typeface="+mn-cs"/>
                        </a:rPr>
                        <a:t>of a Shipper User providing shipping services to one or more Gas</a:t>
                      </a:r>
                      <a:br>
                        <a:rPr lang="en-GB" sz="1100" kern="1200" dirty="0">
                          <a:solidFill>
                            <a:schemeClr val="tx1"/>
                          </a:solidFill>
                          <a:effectLst/>
                          <a:latin typeface="+mn-lt"/>
                          <a:ea typeface="+mn-ea"/>
                          <a:cs typeface="+mn-cs"/>
                        </a:rPr>
                      </a:br>
                      <a:r>
                        <a:rPr lang="en-GB" sz="1100" kern="1200" dirty="0">
                          <a:solidFill>
                            <a:schemeClr val="tx1"/>
                          </a:solidFill>
                          <a:effectLst/>
                          <a:latin typeface="+mn-lt"/>
                          <a:ea typeface="+mn-ea"/>
                          <a:cs typeface="+mn-cs"/>
                        </a:rPr>
                        <a:t>Suppliers, no new Shipper User (a ‘Registered User’) is appointed</a:t>
                      </a:r>
                      <a:br>
                        <a:rPr lang="en-GB" sz="1100" kern="1200" dirty="0">
                          <a:solidFill>
                            <a:schemeClr val="tx1"/>
                          </a:solidFill>
                          <a:effectLst/>
                          <a:latin typeface="+mn-lt"/>
                          <a:ea typeface="+mn-ea"/>
                          <a:cs typeface="+mn-cs"/>
                        </a:rPr>
                      </a:br>
                      <a:r>
                        <a:rPr lang="en-GB" sz="1100" kern="1200" dirty="0">
                          <a:solidFill>
                            <a:schemeClr val="tx1"/>
                          </a:solidFill>
                          <a:effectLst/>
                          <a:latin typeface="+mn-lt"/>
                          <a:ea typeface="+mn-ea"/>
                          <a:cs typeface="+mn-cs"/>
                        </a:rPr>
                        <a:t>and one or more of the Suppliers acts in accordance with its deed</a:t>
                      </a:r>
                      <a:br>
                        <a:rPr lang="en-GB" sz="1100" kern="1200" dirty="0">
                          <a:solidFill>
                            <a:schemeClr val="tx1"/>
                          </a:solidFill>
                          <a:effectLst/>
                          <a:latin typeface="+mn-lt"/>
                          <a:ea typeface="+mn-ea"/>
                          <a:cs typeface="+mn-cs"/>
                        </a:rPr>
                      </a:br>
                      <a:r>
                        <a:rPr lang="en-GB" sz="1100" kern="1200" dirty="0">
                          <a:solidFill>
                            <a:schemeClr val="tx1"/>
                          </a:solidFill>
                          <a:effectLst/>
                          <a:latin typeface="+mn-lt"/>
                          <a:ea typeface="+mn-ea"/>
                          <a:cs typeface="+mn-cs"/>
                        </a:rPr>
                        <a:t>of undertaking until such time a new Registered User is in place. </a:t>
                      </a:r>
                    </a:p>
                    <a:p>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mn-cs"/>
                        </a:rPr>
                        <a:t>From the point the Termination Notice is issued to a Shipper User (the Terminated Shipper) and where there is no new Registered User is in place or appointed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9186458"/>
                  </a:ext>
                </a:extLst>
              </a:tr>
            </a:tbl>
          </a:graphicData>
        </a:graphic>
      </p:graphicFrame>
    </p:spTree>
    <p:extLst>
      <p:ext uri="{BB962C8B-B14F-4D97-AF65-F5344CB8AC3E}">
        <p14:creationId xmlns:p14="http://schemas.microsoft.com/office/powerpoint/2010/main" val="1116173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3238"/>
            <a:ext cx="9144000" cy="307777"/>
          </a:xfrm>
        </p:spPr>
        <p:txBody>
          <a:bodyPr>
            <a:noAutofit/>
          </a:bodyPr>
          <a:lstStyle/>
          <a:p>
            <a:r>
              <a:rPr lang="en-US" sz="1800" dirty="0"/>
              <a:t>XRN5238 – New Distribution Network Report – Forecast Invoice Values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1067132"/>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rial"/>
                <a:ea typeface="+mn-ea"/>
                <a:cs typeface="+mn-cs"/>
              </a:rPr>
              <a:t>Solution Review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3439126326"/>
              </p:ext>
            </p:extLst>
          </p:nvPr>
        </p:nvGraphicFramePr>
        <p:xfrm>
          <a:off x="115397" y="1421971"/>
          <a:ext cx="8913201" cy="1204596"/>
        </p:xfrm>
        <a:graphic>
          <a:graphicData uri="http://schemas.openxmlformats.org/drawingml/2006/table">
            <a:tbl>
              <a:tblPr firstRow="1" bandRow="1">
                <a:tableStyleId>{2D5ABB26-0587-4C30-8999-92F81FD0307C}</a:tableStyleId>
              </a:tblPr>
              <a:tblGrid>
                <a:gridCol w="771832">
                  <a:extLst>
                    <a:ext uri="{9D8B030D-6E8A-4147-A177-3AD203B41FA5}">
                      <a16:colId xmlns:a16="http://schemas.microsoft.com/office/drawing/2014/main" val="1006639987"/>
                    </a:ext>
                  </a:extLst>
                </a:gridCol>
                <a:gridCol w="951358">
                  <a:extLst>
                    <a:ext uri="{9D8B030D-6E8A-4147-A177-3AD203B41FA5}">
                      <a16:colId xmlns:a16="http://schemas.microsoft.com/office/drawing/2014/main" val="4080995352"/>
                    </a:ext>
                  </a:extLst>
                </a:gridCol>
                <a:gridCol w="1153298">
                  <a:extLst>
                    <a:ext uri="{9D8B030D-6E8A-4147-A177-3AD203B41FA5}">
                      <a16:colId xmlns:a16="http://schemas.microsoft.com/office/drawing/2014/main" val="1439127370"/>
                    </a:ext>
                  </a:extLst>
                </a:gridCol>
                <a:gridCol w="697140">
                  <a:extLst>
                    <a:ext uri="{9D8B030D-6E8A-4147-A177-3AD203B41FA5}">
                      <a16:colId xmlns:a16="http://schemas.microsoft.com/office/drawing/2014/main" val="2386035315"/>
                    </a:ext>
                  </a:extLst>
                </a:gridCol>
                <a:gridCol w="1061060">
                  <a:extLst>
                    <a:ext uri="{9D8B030D-6E8A-4147-A177-3AD203B41FA5}">
                      <a16:colId xmlns:a16="http://schemas.microsoft.com/office/drawing/2014/main" val="965499758"/>
                    </a:ext>
                  </a:extLst>
                </a:gridCol>
                <a:gridCol w="1077429">
                  <a:extLst>
                    <a:ext uri="{9D8B030D-6E8A-4147-A177-3AD203B41FA5}">
                      <a16:colId xmlns:a16="http://schemas.microsoft.com/office/drawing/2014/main" val="2553637847"/>
                    </a:ext>
                  </a:extLst>
                </a:gridCol>
                <a:gridCol w="878821">
                  <a:extLst>
                    <a:ext uri="{9D8B030D-6E8A-4147-A177-3AD203B41FA5}">
                      <a16:colId xmlns:a16="http://schemas.microsoft.com/office/drawing/2014/main" val="201100273"/>
                    </a:ext>
                  </a:extLst>
                </a:gridCol>
                <a:gridCol w="798926">
                  <a:extLst>
                    <a:ext uri="{9D8B030D-6E8A-4147-A177-3AD203B41FA5}">
                      <a16:colId xmlns:a16="http://schemas.microsoft.com/office/drawing/2014/main" val="174316984"/>
                    </a:ext>
                  </a:extLst>
                </a:gridCol>
                <a:gridCol w="798926">
                  <a:extLst>
                    <a:ext uri="{9D8B030D-6E8A-4147-A177-3AD203B41FA5}">
                      <a16:colId xmlns:a16="http://schemas.microsoft.com/office/drawing/2014/main" val="614572945"/>
                    </a:ext>
                  </a:extLst>
                </a:gridCol>
                <a:gridCol w="724411">
                  <a:extLst>
                    <a:ext uri="{9D8B030D-6E8A-4147-A177-3AD203B41FA5}">
                      <a16:colId xmlns:a16="http://schemas.microsoft.com/office/drawing/2014/main" val="2798237816"/>
                    </a:ext>
                  </a:extLst>
                </a:gridCol>
              </a:tblGrid>
              <a:tr h="247111">
                <a:tc rowSpan="2">
                  <a:txBody>
                    <a:bodyPr/>
                    <a:lstStyle/>
                    <a:p>
                      <a:r>
                        <a:rPr lang="en-GB" sz="1000" dirty="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r>
                        <a:rPr lang="en-GB" sz="1000" dirty="0">
                          <a:solidFill>
                            <a:schemeClr val="bg1"/>
                          </a:solidFill>
                        </a:rPr>
                        <a:t>HLSO Cost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Preferred Option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Proposed Delivery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dirty="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dirty="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dirty="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sng" kern="1200" dirty="0">
                          <a:solidFill>
                            <a:schemeClr val="tx1"/>
                          </a:solidFill>
                          <a:effectLst/>
                          <a:latin typeface="+mn-lt"/>
                          <a:ea typeface="+mn-ea"/>
                          <a:cs typeface="+mn-cs"/>
                          <a:hlinkClick r:id="rId3"/>
                        </a:rPr>
                        <a:t>2988.2 - MT - PO</a:t>
                      </a:r>
                      <a:endParaRPr lang="en-GB" sz="1000" u="sng"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None – DDP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000"/>
                        <a:t>Service Area 9 - Customer Reporting (all forms)</a:t>
                      </a:r>
                      <a:endParaRPr lang="en-GB" sz="1000" dirty="0">
                        <a:highlight>
                          <a:srgbClr val="FFFF00"/>
                        </a:high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000" dirty="0"/>
                        <a:t>Option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a:solidFill>
                            <a:schemeClr val="tx1"/>
                          </a:solidFill>
                          <a:latin typeface="+mn-lt"/>
                          <a:ea typeface="+mn-ea"/>
                          <a:cs typeface="+mn-cs"/>
                        </a:rPr>
                        <a:t>DNO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a:solidFill>
                            <a:schemeClr val="tx1"/>
                          </a:solidFill>
                          <a:latin typeface="+mn-lt"/>
                          <a:ea typeface="+mn-ea"/>
                          <a:cs typeface="+mn-cs"/>
                        </a:rPr>
                        <a:t>By April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a:solidFill>
                            <a:schemeClr val="tx1"/>
                          </a:solidFill>
                          <a:latin typeface="+mn-lt"/>
                          <a:ea typeface="+mn-ea"/>
                          <a:cs typeface="+mn-cs"/>
                          <a:hlinkClick r:id="rId4"/>
                        </a:rPr>
                        <a:t>CP Page</a:t>
                      </a: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a:solidFill>
                            <a:schemeClr val="tx1"/>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2876529017"/>
              </p:ext>
            </p:extLst>
          </p:nvPr>
        </p:nvGraphicFramePr>
        <p:xfrm>
          <a:off x="115397" y="2781651"/>
          <a:ext cx="8913200" cy="2018949"/>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73665">
                <a:tc>
                  <a:txBody>
                    <a:bodyPr/>
                    <a:lstStyle/>
                    <a:p>
                      <a:pPr marL="0" algn="l" defTabSz="914400" rtl="0" eaLnBrk="1" latinLnBrk="0" hangingPunct="1"/>
                      <a:r>
                        <a:rPr lang="en-GB" sz="1100" kern="1200" dirty="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dirty="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dirty="0"/>
                        <a:t>Comments</a:t>
                      </a:r>
                    </a:p>
                  </a:txBody>
                  <a:tcPr>
                    <a:solidFill>
                      <a:schemeClr val="accent4">
                        <a:lumMod val="40000"/>
                        <a:lumOff val="60000"/>
                      </a:schemeClr>
                    </a:solidFill>
                  </a:tcPr>
                </a:tc>
                <a:extLst>
                  <a:ext uri="{0D108BD9-81ED-4DB2-BD59-A6C34878D82A}">
                    <a16:rowId xmlns:a16="http://schemas.microsoft.com/office/drawing/2014/main" val="10001"/>
                  </a:ext>
                </a:extLst>
              </a:tr>
              <a:tr h="1745284">
                <a:tc>
                  <a:txBody>
                    <a:bodyPr/>
                    <a:lstStyle/>
                    <a:p>
                      <a:pPr algn="ctr"/>
                      <a:r>
                        <a:rPr lang="en-GB" sz="1000" dirty="0"/>
                        <a:t>NGN</a:t>
                      </a:r>
                    </a:p>
                  </a:txBody>
                  <a:tcPr marL="6350" marR="6350" marT="6350" marB="0" anchor="ctr"/>
                </a:tc>
                <a:tc>
                  <a:txBody>
                    <a:bodyPr/>
                    <a:lstStyle/>
                    <a:p>
                      <a:pPr algn="ctr">
                        <a:lnSpc>
                          <a:spcPct val="115000"/>
                        </a:lnSpc>
                        <a:spcAft>
                          <a:spcPts val="0"/>
                        </a:spcAft>
                      </a:pPr>
                      <a:r>
                        <a:rPr lang="en-GB" sz="1000" kern="1200" dirty="0">
                          <a:solidFill>
                            <a:schemeClr val="tx1"/>
                          </a:solidFill>
                          <a:effectLst/>
                          <a:latin typeface="+mn-lt"/>
                          <a:ea typeface="+mn-ea"/>
                          <a:cs typeface="+mn-cs"/>
                        </a:rPr>
                        <a:t>Approve</a:t>
                      </a:r>
                    </a:p>
                  </a:txBody>
                  <a:tcPr marL="59044" marR="59044" marT="0" marB="0" anchor="ctr"/>
                </a:tc>
                <a:tc>
                  <a:txBody>
                    <a:bodyPr/>
                    <a:lstStyle/>
                    <a:p>
                      <a:r>
                        <a:rPr lang="en-US" sz="1000" dirty="0"/>
                        <a:t>NGN supports solution option 3 for the </a:t>
                      </a:r>
                      <a:r>
                        <a:rPr lang="en-US" sz="1000" dirty="0" err="1"/>
                        <a:t>utilisation</a:t>
                      </a:r>
                      <a:r>
                        <a:rPr lang="en-US" sz="1000" dirty="0"/>
                        <a:t> of DDP to provide the DN pricing managers with the reporting requirements.</a:t>
                      </a:r>
                    </a:p>
                    <a:p>
                      <a:endParaRPr lang="en-US" sz="1000" dirty="0"/>
                    </a:p>
                    <a:p>
                      <a:r>
                        <a:rPr lang="en-US" sz="1000" dirty="0"/>
                        <a:t>Delays to implementation of this change would have adverse impacts; therefore this change should be implemented by the end of 2022 in line with </a:t>
                      </a:r>
                      <a:r>
                        <a:rPr lang="en-US" sz="1000" dirty="0" err="1"/>
                        <a:t>Xoserve’s</a:t>
                      </a:r>
                      <a:r>
                        <a:rPr lang="en-US" sz="1000" dirty="0"/>
                        <a:t> proposed key delivery dates for this change.</a:t>
                      </a:r>
                      <a:endParaRPr lang="en-GB" sz="1000" dirty="0"/>
                    </a:p>
                  </a:txBody>
                  <a:tcPr marL="6350" marR="6350" marT="6350" marB="0" anchor="ctr"/>
                </a:tc>
                <a:extLst>
                  <a:ext uri="{0D108BD9-81ED-4DB2-BD59-A6C34878D82A}">
                    <a16:rowId xmlns:a16="http://schemas.microsoft.com/office/drawing/2014/main" val="941584291"/>
                  </a:ext>
                </a:extLst>
              </a:tr>
            </a:tbl>
          </a:graphicData>
        </a:graphic>
      </p:graphicFrame>
      <p:sp>
        <p:nvSpPr>
          <p:cNvPr id="8" name="Title 1">
            <a:extLst>
              <a:ext uri="{FF2B5EF4-FFF2-40B4-BE49-F238E27FC236}">
                <a16:creationId xmlns:a16="http://schemas.microsoft.com/office/drawing/2014/main" id="{7AFB671B-E5AE-4A21-8773-01B4EF537F89}"/>
              </a:ext>
            </a:extLst>
          </p:cNvPr>
          <p:cNvSpPr txBox="1">
            <a:spLocks/>
          </p:cNvSpPr>
          <p:nvPr/>
        </p:nvSpPr>
        <p:spPr>
          <a:xfrm>
            <a:off x="228596" y="215686"/>
            <a:ext cx="8686801" cy="438497"/>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US" sz="2700" dirty="0"/>
              <a:t>Change Proposals – Post Solution Review for Approval </a:t>
            </a:r>
            <a:endParaRPr lang="en-GB" sz="2400" dirty="0">
              <a:solidFill>
                <a:schemeClr val="tx1"/>
              </a:solidFill>
            </a:endParaRPr>
          </a:p>
        </p:txBody>
      </p:sp>
    </p:spTree>
    <p:extLst>
      <p:ext uri="{BB962C8B-B14F-4D97-AF65-F5344CB8AC3E}">
        <p14:creationId xmlns:p14="http://schemas.microsoft.com/office/powerpoint/2010/main" val="3756705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br>
              <a:rPr lang="en-GB" dirty="0">
                <a:latin typeface="Arial"/>
                <a:cs typeface="Arial"/>
              </a:rPr>
            </a:br>
            <a:r>
              <a:rPr lang="en-GB" sz="3100" dirty="0">
                <a:latin typeface="Arial"/>
                <a:cs typeface="Arial"/>
              </a:rPr>
              <a:t>section 4. Design &amp; Delivery</a:t>
            </a: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3320118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60AD12-684D-4CF6-A84F-796E3404F567}"/>
              </a:ext>
            </a:extLst>
          </p:cNvPr>
          <p:cNvSpPr>
            <a:spLocks noGrp="1"/>
          </p:cNvSpPr>
          <p:nvPr>
            <p:ph type="title"/>
          </p:nvPr>
        </p:nvSpPr>
        <p:spPr/>
        <p:txBody>
          <a:bodyPr>
            <a:normAutofit/>
          </a:bodyPr>
          <a:lstStyle/>
          <a:p>
            <a:r>
              <a:rPr lang="en-GB" sz="2000" dirty="0"/>
              <a:t>Design Change Pack </a:t>
            </a:r>
          </a:p>
        </p:txBody>
      </p:sp>
      <p:sp>
        <p:nvSpPr>
          <p:cNvPr id="5" name="Content Placeholder 4">
            <a:extLst>
              <a:ext uri="{FF2B5EF4-FFF2-40B4-BE49-F238E27FC236}">
                <a16:creationId xmlns:a16="http://schemas.microsoft.com/office/drawing/2014/main" id="{74E5C359-EDF7-4B98-9E7A-26420788651C}"/>
              </a:ext>
            </a:extLst>
          </p:cNvPr>
          <p:cNvSpPr>
            <a:spLocks noGrp="1"/>
          </p:cNvSpPr>
          <p:nvPr>
            <p:ph idx="1"/>
          </p:nvPr>
        </p:nvSpPr>
        <p:spPr/>
        <p:txBody>
          <a:bodyPr>
            <a:normAutofit/>
          </a:bodyPr>
          <a:lstStyle/>
          <a:p>
            <a:r>
              <a:rPr lang="en-US" sz="1800" dirty="0"/>
              <a:t>XRN5231 Provision of FWACV Service </a:t>
            </a:r>
          </a:p>
          <a:p>
            <a:endParaRPr lang="en-US" sz="1800" dirty="0"/>
          </a:p>
          <a:p>
            <a:r>
              <a:rPr lang="en-US" sz="1800" dirty="0"/>
              <a:t>XRN4922 CSSC Shipper BRD </a:t>
            </a:r>
          </a:p>
          <a:p>
            <a:endParaRPr lang="en-US" sz="1800" dirty="0"/>
          </a:p>
          <a:p>
            <a:r>
              <a:rPr lang="en-US" sz="1800" dirty="0"/>
              <a:t>Non-CSS to and from CSS Supply Meter Point Switching Process</a:t>
            </a:r>
          </a:p>
        </p:txBody>
      </p:sp>
    </p:spTree>
    <p:extLst>
      <p:ext uri="{BB962C8B-B14F-4D97-AF65-F5344CB8AC3E}">
        <p14:creationId xmlns:p14="http://schemas.microsoft.com/office/powerpoint/2010/main" val="1431544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6" y="33246"/>
            <a:ext cx="9028601" cy="568734"/>
          </a:xfrm>
        </p:spPr>
        <p:txBody>
          <a:bodyPr>
            <a:noAutofit/>
          </a:bodyPr>
          <a:lstStyle/>
          <a:p>
            <a:r>
              <a:rPr lang="en-US" sz="1800" dirty="0"/>
              <a:t>XRN5231 Provision of FWACV Service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422693"/>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nvGraphicFramePr>
        <p:xfrm>
          <a:off x="57696" y="746537"/>
          <a:ext cx="8970903" cy="1052196"/>
        </p:xfrm>
        <a:graphic>
          <a:graphicData uri="http://schemas.openxmlformats.org/drawingml/2006/table">
            <a:tbl>
              <a:tblPr firstRow="1" bandRow="1">
                <a:tableStyleId>{2D5ABB26-0587-4C30-8999-92F81FD0307C}</a:tableStyleId>
              </a:tblPr>
              <a:tblGrid>
                <a:gridCol w="1232230">
                  <a:extLst>
                    <a:ext uri="{9D8B030D-6E8A-4147-A177-3AD203B41FA5}">
                      <a16:colId xmlns:a16="http://schemas.microsoft.com/office/drawing/2014/main" val="1006639987"/>
                    </a:ext>
                  </a:extLst>
                </a:gridCol>
                <a:gridCol w="661692">
                  <a:extLst>
                    <a:ext uri="{9D8B030D-6E8A-4147-A177-3AD203B41FA5}">
                      <a16:colId xmlns:a16="http://schemas.microsoft.com/office/drawing/2014/main" val="4080995352"/>
                    </a:ext>
                  </a:extLst>
                </a:gridCol>
                <a:gridCol w="1301563">
                  <a:extLst>
                    <a:ext uri="{9D8B030D-6E8A-4147-A177-3AD203B41FA5}">
                      <a16:colId xmlns:a16="http://schemas.microsoft.com/office/drawing/2014/main" val="965499758"/>
                    </a:ext>
                  </a:extLst>
                </a:gridCol>
                <a:gridCol w="1982051">
                  <a:extLst>
                    <a:ext uri="{9D8B030D-6E8A-4147-A177-3AD203B41FA5}">
                      <a16:colId xmlns:a16="http://schemas.microsoft.com/office/drawing/2014/main" val="2553637847"/>
                    </a:ext>
                  </a:extLst>
                </a:gridCol>
                <a:gridCol w="1041425">
                  <a:extLst>
                    <a:ext uri="{9D8B030D-6E8A-4147-A177-3AD203B41FA5}">
                      <a16:colId xmlns:a16="http://schemas.microsoft.com/office/drawing/2014/main" val="201100273"/>
                    </a:ext>
                  </a:extLst>
                </a:gridCol>
                <a:gridCol w="946748">
                  <a:extLst>
                    <a:ext uri="{9D8B030D-6E8A-4147-A177-3AD203B41FA5}">
                      <a16:colId xmlns:a16="http://schemas.microsoft.com/office/drawing/2014/main" val="174316984"/>
                    </a:ext>
                  </a:extLst>
                </a:gridCol>
                <a:gridCol w="946748">
                  <a:extLst>
                    <a:ext uri="{9D8B030D-6E8A-4147-A177-3AD203B41FA5}">
                      <a16:colId xmlns:a16="http://schemas.microsoft.com/office/drawing/2014/main" val="614572945"/>
                    </a:ext>
                  </a:extLst>
                </a:gridCol>
                <a:gridCol w="858446">
                  <a:extLst>
                    <a:ext uri="{9D8B030D-6E8A-4147-A177-3AD203B41FA5}">
                      <a16:colId xmlns:a16="http://schemas.microsoft.com/office/drawing/2014/main" val="2798237816"/>
                    </a:ext>
                  </a:extLst>
                </a:gridCol>
              </a:tblGrid>
              <a:tr h="235248">
                <a:tc rowSpan="2">
                  <a:txBody>
                    <a:bodyPr/>
                    <a:lstStyle/>
                    <a:p>
                      <a:r>
                        <a:rPr lang="en-GB" sz="1000" dirty="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dirty="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3524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kern="1200" dirty="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GB" sz="1000" kern="1200" dirty="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512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tx1"/>
                          </a:solidFill>
                          <a:effectLst/>
                          <a:latin typeface="+mn-lt"/>
                          <a:ea typeface="+mn-ea"/>
                          <a:cs typeface="+mn-cs"/>
                        </a:rPr>
                        <a:t>Not applicable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rgbClr val="0070C0"/>
                          </a:solidFill>
                          <a:effectLst/>
                          <a:latin typeface="+mn-lt"/>
                          <a:ea typeface="+mn-ea"/>
                          <a:cs typeface="+mn-cs"/>
                        </a:rPr>
                        <a:t>Issued to FWACV Focus Group only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DNO NGT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DNO, NGT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Adhoc - proposed June 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accent4"/>
                          </a:solidFill>
                          <a:latin typeface="+mn-lt"/>
                          <a:ea typeface="+mn-ea"/>
                          <a:cs typeface="+mn-cs"/>
                          <a:hlinkClick r:id="rId3"/>
                        </a:rPr>
                        <a:t>CP</a:t>
                      </a:r>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kern="1200" dirty="0">
                          <a:solidFill>
                            <a:schemeClr val="accent4"/>
                          </a:solidFill>
                          <a:latin typeface="+mn-lt"/>
                          <a:ea typeface="+mn-ea"/>
                          <a:cs typeface="+mn-cs"/>
                        </a:rPr>
                        <a:t> </a:t>
                      </a:r>
                      <a:r>
                        <a:rPr lang="en-GB" sz="1000" kern="1200" dirty="0">
                          <a:solidFill>
                            <a:schemeClr val="tx1"/>
                          </a:solidFill>
                          <a:latin typeface="+mn-lt"/>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nvGraphicFramePr>
        <p:xfrm>
          <a:off x="54707" y="1848136"/>
          <a:ext cx="8981706" cy="1052196"/>
        </p:xfrm>
        <a:graphic>
          <a:graphicData uri="http://schemas.openxmlformats.org/drawingml/2006/table">
            <a:tbl>
              <a:tblPr firstRow="1" firstCol="1" bandRow="1">
                <a:tableStyleId>{5940675A-B579-460E-94D1-54222C63F5DA}</a:tableStyleId>
              </a:tblPr>
              <a:tblGrid>
                <a:gridCol w="976923">
                  <a:extLst>
                    <a:ext uri="{9D8B030D-6E8A-4147-A177-3AD203B41FA5}">
                      <a16:colId xmlns:a16="http://schemas.microsoft.com/office/drawing/2014/main" val="20001"/>
                    </a:ext>
                  </a:extLst>
                </a:gridCol>
                <a:gridCol w="851877">
                  <a:extLst>
                    <a:ext uri="{9D8B030D-6E8A-4147-A177-3AD203B41FA5}">
                      <a16:colId xmlns:a16="http://schemas.microsoft.com/office/drawing/2014/main" val="20008"/>
                    </a:ext>
                  </a:extLst>
                </a:gridCol>
                <a:gridCol w="7152906">
                  <a:extLst>
                    <a:ext uri="{9D8B030D-6E8A-4147-A177-3AD203B41FA5}">
                      <a16:colId xmlns:a16="http://schemas.microsoft.com/office/drawing/2014/main" val="276152256"/>
                    </a:ext>
                  </a:extLst>
                </a:gridCol>
              </a:tblGrid>
              <a:tr h="454127">
                <a:tc>
                  <a:txBody>
                    <a:bodyPr/>
                    <a:lstStyle/>
                    <a:p>
                      <a:pPr marL="0" algn="ctr" defTabSz="914400" rtl="0" eaLnBrk="1" latinLnBrk="0" hangingPunct="1"/>
                      <a:endParaRPr lang="en-GB" sz="1000" kern="1200" dirty="0">
                        <a:solidFill>
                          <a:schemeClr val="tx1"/>
                        </a:solidFill>
                        <a:latin typeface="+mn-lt"/>
                        <a:ea typeface="+mn-ea"/>
                        <a:cs typeface="+mn-cs"/>
                      </a:endParaRPr>
                    </a:p>
                    <a:p>
                      <a:pPr marL="0" algn="ctr" defTabSz="914400" rtl="0" eaLnBrk="1" latinLnBrk="0" hangingPunct="1"/>
                      <a:r>
                        <a:rPr lang="en-GB" sz="1000" kern="1200" dirty="0">
                          <a:solidFill>
                            <a:schemeClr val="tx1"/>
                          </a:solidFill>
                          <a:latin typeface="+mn-lt"/>
                          <a:ea typeface="+mn-ea"/>
                          <a:cs typeface="+mn-cs"/>
                        </a:rPr>
                        <a:t>Organisation</a:t>
                      </a:r>
                    </a:p>
                  </a:txBody>
                  <a:tcPr>
                    <a:solidFill>
                      <a:schemeClr val="accent4">
                        <a:lumMod val="40000"/>
                        <a:lumOff val="60000"/>
                      </a:schemeClr>
                    </a:solidFill>
                  </a:tcPr>
                </a:tc>
                <a:tc>
                  <a:txBody>
                    <a:bodyPr/>
                    <a:lstStyle/>
                    <a:p>
                      <a:pPr marL="0" algn="ctr" defTabSz="914400" rtl="0" eaLnBrk="1" latinLnBrk="0" hangingPunct="1">
                        <a:lnSpc>
                          <a:spcPct val="100000"/>
                        </a:lnSpc>
                        <a:spcAft>
                          <a:spcPts val="0"/>
                        </a:spcAft>
                      </a:pPr>
                      <a:endParaRPr lang="en-GB" sz="1000" kern="1200" dirty="0">
                        <a:solidFill>
                          <a:schemeClr val="tx1"/>
                        </a:solidFill>
                        <a:latin typeface="+mn-lt"/>
                        <a:ea typeface="+mn-ea"/>
                        <a:cs typeface="+mn-cs"/>
                      </a:endParaRPr>
                    </a:p>
                    <a:p>
                      <a:pPr marL="0" algn="ctr" defTabSz="914400" rtl="0" eaLnBrk="1" latinLnBrk="0" hangingPunct="1">
                        <a:lnSpc>
                          <a:spcPct val="100000"/>
                        </a:lnSpc>
                        <a:spcAft>
                          <a:spcPts val="0"/>
                        </a:spcAft>
                      </a:pPr>
                      <a:r>
                        <a:rPr lang="en-GB" sz="1000" kern="1200" dirty="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pPr algn="l"/>
                      <a:endParaRPr lang="en-GB" sz="1000" dirty="0"/>
                    </a:p>
                    <a:p>
                      <a:pPr algn="l"/>
                      <a:r>
                        <a:rPr lang="en-GB" sz="1000" dirty="0"/>
                        <a:t>Comments</a:t>
                      </a:r>
                    </a:p>
                  </a:txBody>
                  <a:tcPr>
                    <a:solidFill>
                      <a:schemeClr val="accent4">
                        <a:lumMod val="40000"/>
                        <a:lumOff val="60000"/>
                      </a:schemeClr>
                    </a:solidFill>
                  </a:tcPr>
                </a:tc>
                <a:extLst>
                  <a:ext uri="{0D108BD9-81ED-4DB2-BD59-A6C34878D82A}">
                    <a16:rowId xmlns:a16="http://schemas.microsoft.com/office/drawing/2014/main" val="10001"/>
                  </a:ext>
                </a:extLst>
              </a:tr>
              <a:tr h="598069">
                <a:tc>
                  <a:txBody>
                    <a:bodyPr/>
                    <a:lstStyle/>
                    <a:p>
                      <a:pPr algn="ctr"/>
                      <a:r>
                        <a:rPr lang="en-GB" sz="1000" dirty="0">
                          <a:latin typeface="+mn-lt"/>
                        </a:rPr>
                        <a:t>Cadent </a:t>
                      </a:r>
                    </a:p>
                  </a:txBody>
                  <a:tcPr marL="6350" marR="6350" marT="6350" marB="0" anchor="ctr"/>
                </a:tc>
                <a:tc>
                  <a:txBody>
                    <a:bodyPr/>
                    <a:lstStyle/>
                    <a:p>
                      <a:pPr algn="ctr">
                        <a:lnSpc>
                          <a:spcPct val="115000"/>
                        </a:lnSpc>
                        <a:spcAft>
                          <a:spcPts val="0"/>
                        </a:spcAft>
                      </a:pPr>
                      <a:r>
                        <a:rPr lang="en-GB" sz="1000" kern="1200" dirty="0">
                          <a:solidFill>
                            <a:schemeClr val="tx1"/>
                          </a:solidFill>
                          <a:effectLst/>
                          <a:latin typeface="+mn-lt"/>
                          <a:ea typeface="+mn-ea"/>
                          <a:cs typeface="+mn-cs"/>
                        </a:rPr>
                        <a:t>Approve with comments</a:t>
                      </a:r>
                    </a:p>
                  </a:txBody>
                  <a:tcPr marL="59044" marR="59044" marT="0" marB="0" anchor="ctr"/>
                </a:tc>
                <a:tc>
                  <a:txBody>
                    <a:bodyPr/>
                    <a:lstStyle/>
                    <a:p>
                      <a:pPr>
                        <a:lnSpc>
                          <a:spcPct val="115000"/>
                        </a:lnSpc>
                        <a:spcAft>
                          <a:spcPts val="0"/>
                        </a:spcAft>
                      </a:pPr>
                      <a:r>
                        <a:rPr lang="en-GB" sz="1000" dirty="0">
                          <a:effectLst/>
                          <a:latin typeface="+mn-lt"/>
                          <a:ea typeface="Times New Roman" panose="02020603050405020304" pitchFamily="18" charset="0"/>
                          <a:cs typeface="Times New Roman" panose="02020603050405020304" pitchFamily="18" charset="0"/>
                        </a:rPr>
                        <a:t>5 comments received which Xoserve has accepted/will provide clarification to Cadent</a:t>
                      </a:r>
                    </a:p>
                  </a:txBody>
                  <a:tcPr marL="68580" marR="68580" marT="0" marB="0" anchor="ctr"/>
                </a:tc>
                <a:extLst>
                  <a:ext uri="{0D108BD9-81ED-4DB2-BD59-A6C34878D82A}">
                    <a16:rowId xmlns:a16="http://schemas.microsoft.com/office/drawing/2014/main" val="941584291"/>
                  </a:ext>
                </a:extLst>
              </a:tr>
            </a:tbl>
          </a:graphicData>
        </a:graphic>
      </p:graphicFrame>
      <p:graphicFrame>
        <p:nvGraphicFramePr>
          <p:cNvPr id="8" name="Table 7">
            <a:extLst>
              <a:ext uri="{FF2B5EF4-FFF2-40B4-BE49-F238E27FC236}">
                <a16:creationId xmlns:a16="http://schemas.microsoft.com/office/drawing/2014/main" id="{76057DE2-3E61-49AA-9DDB-E8E516AE1C83}"/>
              </a:ext>
            </a:extLst>
          </p:cNvPr>
          <p:cNvGraphicFramePr>
            <a:graphicFrameLocks noGrp="1"/>
          </p:cNvGraphicFramePr>
          <p:nvPr/>
        </p:nvGraphicFramePr>
        <p:xfrm>
          <a:off x="50807" y="2899310"/>
          <a:ext cx="8981706" cy="406605"/>
        </p:xfrm>
        <a:graphic>
          <a:graphicData uri="http://schemas.openxmlformats.org/drawingml/2006/table">
            <a:tbl>
              <a:tblPr firstRow="1" firstCol="1" bandRow="1">
                <a:tableStyleId>{5940675A-B579-460E-94D1-54222C63F5DA}</a:tableStyleId>
              </a:tblPr>
              <a:tblGrid>
                <a:gridCol w="976923">
                  <a:extLst>
                    <a:ext uri="{9D8B030D-6E8A-4147-A177-3AD203B41FA5}">
                      <a16:colId xmlns:a16="http://schemas.microsoft.com/office/drawing/2014/main" val="20001"/>
                    </a:ext>
                  </a:extLst>
                </a:gridCol>
                <a:gridCol w="851877">
                  <a:extLst>
                    <a:ext uri="{9D8B030D-6E8A-4147-A177-3AD203B41FA5}">
                      <a16:colId xmlns:a16="http://schemas.microsoft.com/office/drawing/2014/main" val="20008"/>
                    </a:ext>
                  </a:extLst>
                </a:gridCol>
                <a:gridCol w="7152906">
                  <a:extLst>
                    <a:ext uri="{9D8B030D-6E8A-4147-A177-3AD203B41FA5}">
                      <a16:colId xmlns:a16="http://schemas.microsoft.com/office/drawing/2014/main" val="276152256"/>
                    </a:ext>
                  </a:extLst>
                </a:gridCol>
              </a:tblGrid>
              <a:tr h="406605">
                <a:tc>
                  <a:txBody>
                    <a:bodyPr/>
                    <a:lstStyle/>
                    <a:p>
                      <a:pPr algn="ctr"/>
                      <a:r>
                        <a:rPr lang="en-GB" sz="1000" dirty="0">
                          <a:latin typeface="+mn-lt"/>
                        </a:rPr>
                        <a:t>NGN</a:t>
                      </a:r>
                    </a:p>
                  </a:txBody>
                  <a:tcPr marL="6350" marR="6350" marT="6350" marB="0" anchor="ctr"/>
                </a:tc>
                <a:tc>
                  <a:txBody>
                    <a:bodyPr/>
                    <a:lstStyle/>
                    <a:p>
                      <a:pPr algn="ctr">
                        <a:lnSpc>
                          <a:spcPct val="115000"/>
                        </a:lnSpc>
                        <a:spcAft>
                          <a:spcPts val="0"/>
                        </a:spcAft>
                      </a:pPr>
                      <a:r>
                        <a:rPr lang="en-GB" sz="1000" kern="1200" dirty="0">
                          <a:solidFill>
                            <a:schemeClr val="tx1"/>
                          </a:solidFill>
                          <a:effectLst/>
                          <a:latin typeface="+mn-lt"/>
                          <a:ea typeface="+mn-ea"/>
                          <a:cs typeface="+mn-cs"/>
                        </a:rPr>
                        <a:t>Approve with comments</a:t>
                      </a:r>
                    </a:p>
                  </a:txBody>
                  <a:tcPr marL="59044" marR="59044" marT="0" marB="0" anchor="ctr"/>
                </a:tc>
                <a:tc>
                  <a:txBody>
                    <a:bodyPr/>
                    <a:lstStyle/>
                    <a:p>
                      <a:pPr>
                        <a:lnSpc>
                          <a:spcPct val="115000"/>
                        </a:lnSpc>
                        <a:spcAft>
                          <a:spcPts val="0"/>
                        </a:spcAft>
                      </a:pPr>
                      <a:r>
                        <a:rPr lang="en-GB" sz="1000" dirty="0">
                          <a:effectLst/>
                          <a:latin typeface="Arial" panose="020B0604020202020204" pitchFamily="34" charset="0"/>
                          <a:ea typeface="Times New Roman" panose="02020603050405020304" pitchFamily="18" charset="0"/>
                        </a:rPr>
                        <a:t>“NGN supports this updated design. We would like it noted that we would be averse to any scope creep that could impact costs, or the ability for delivery in the agreed timescale”                     </a:t>
                      </a:r>
                      <a:endParaRPr lang="en-GB" sz="10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41584291"/>
                  </a:ext>
                </a:extLst>
              </a:tr>
            </a:tbl>
          </a:graphicData>
        </a:graphic>
      </p:graphicFrame>
      <p:graphicFrame>
        <p:nvGraphicFramePr>
          <p:cNvPr id="9" name="Table 8">
            <a:extLst>
              <a:ext uri="{FF2B5EF4-FFF2-40B4-BE49-F238E27FC236}">
                <a16:creationId xmlns:a16="http://schemas.microsoft.com/office/drawing/2014/main" id="{24907047-7B67-4D1B-9C03-38CFE3400C16}"/>
              </a:ext>
            </a:extLst>
          </p:cNvPr>
          <p:cNvGraphicFramePr>
            <a:graphicFrameLocks noGrp="1"/>
          </p:cNvGraphicFramePr>
          <p:nvPr/>
        </p:nvGraphicFramePr>
        <p:xfrm>
          <a:off x="46907" y="3301814"/>
          <a:ext cx="8981706" cy="406605"/>
        </p:xfrm>
        <a:graphic>
          <a:graphicData uri="http://schemas.openxmlformats.org/drawingml/2006/table">
            <a:tbl>
              <a:tblPr firstRow="1" firstCol="1" bandRow="1">
                <a:tableStyleId>{5940675A-B579-460E-94D1-54222C63F5DA}</a:tableStyleId>
              </a:tblPr>
              <a:tblGrid>
                <a:gridCol w="976923">
                  <a:extLst>
                    <a:ext uri="{9D8B030D-6E8A-4147-A177-3AD203B41FA5}">
                      <a16:colId xmlns:a16="http://schemas.microsoft.com/office/drawing/2014/main" val="20001"/>
                    </a:ext>
                  </a:extLst>
                </a:gridCol>
                <a:gridCol w="851877">
                  <a:extLst>
                    <a:ext uri="{9D8B030D-6E8A-4147-A177-3AD203B41FA5}">
                      <a16:colId xmlns:a16="http://schemas.microsoft.com/office/drawing/2014/main" val="20008"/>
                    </a:ext>
                  </a:extLst>
                </a:gridCol>
                <a:gridCol w="7152906">
                  <a:extLst>
                    <a:ext uri="{9D8B030D-6E8A-4147-A177-3AD203B41FA5}">
                      <a16:colId xmlns:a16="http://schemas.microsoft.com/office/drawing/2014/main" val="276152256"/>
                    </a:ext>
                  </a:extLst>
                </a:gridCol>
              </a:tblGrid>
              <a:tr h="406605">
                <a:tc>
                  <a:txBody>
                    <a:bodyPr/>
                    <a:lstStyle/>
                    <a:p>
                      <a:pPr algn="ctr"/>
                      <a:r>
                        <a:rPr lang="en-GB" sz="1000" dirty="0">
                          <a:latin typeface="+mn-lt"/>
                        </a:rPr>
                        <a:t>SGN</a:t>
                      </a:r>
                    </a:p>
                  </a:txBody>
                  <a:tcPr marL="6350" marR="6350" marT="6350" marB="0" anchor="ctr"/>
                </a:tc>
                <a:tc>
                  <a:txBody>
                    <a:bodyPr/>
                    <a:lstStyle/>
                    <a:p>
                      <a:pPr algn="ctr">
                        <a:lnSpc>
                          <a:spcPct val="115000"/>
                        </a:lnSpc>
                        <a:spcAft>
                          <a:spcPts val="0"/>
                        </a:spcAft>
                      </a:pPr>
                      <a:r>
                        <a:rPr lang="en-GB" sz="1000" kern="1200" dirty="0">
                          <a:solidFill>
                            <a:schemeClr val="tx1"/>
                          </a:solidFill>
                          <a:effectLst/>
                          <a:latin typeface="+mn-lt"/>
                          <a:ea typeface="+mn-ea"/>
                          <a:cs typeface="+mn-cs"/>
                        </a:rPr>
                        <a:t>Comments</a:t>
                      </a:r>
                    </a:p>
                  </a:txBody>
                  <a:tcPr marL="59044" marR="59044" marT="0" marB="0" anchor="ctr"/>
                </a:tc>
                <a:tc>
                  <a:txBody>
                    <a:bodyPr/>
                    <a:lstStyle/>
                    <a:p>
                      <a:pPr>
                        <a:lnSpc>
                          <a:spcPct val="115000"/>
                        </a:lnSpc>
                        <a:spcAft>
                          <a:spcPts val="0"/>
                        </a:spcAft>
                      </a:pPr>
                      <a:r>
                        <a:rPr lang="en-GB" sz="1000" dirty="0">
                          <a:effectLst/>
                          <a:latin typeface="+mn-lt"/>
                          <a:ea typeface="Times New Roman" panose="02020603050405020304" pitchFamily="18" charset="0"/>
                          <a:cs typeface="Times New Roman" panose="02020603050405020304" pitchFamily="18" charset="0"/>
                        </a:rPr>
                        <a:t>14 comments received which Xoserve has accepted/will provide clarification to SGN</a:t>
                      </a:r>
                    </a:p>
                  </a:txBody>
                  <a:tcPr marL="68580" marR="68580" marT="0" marB="0" anchor="ctr"/>
                </a:tc>
                <a:extLst>
                  <a:ext uri="{0D108BD9-81ED-4DB2-BD59-A6C34878D82A}">
                    <a16:rowId xmlns:a16="http://schemas.microsoft.com/office/drawing/2014/main" val="941584291"/>
                  </a:ext>
                </a:extLst>
              </a:tr>
            </a:tbl>
          </a:graphicData>
        </a:graphic>
      </p:graphicFrame>
      <p:graphicFrame>
        <p:nvGraphicFramePr>
          <p:cNvPr id="10" name="Table 9">
            <a:extLst>
              <a:ext uri="{FF2B5EF4-FFF2-40B4-BE49-F238E27FC236}">
                <a16:creationId xmlns:a16="http://schemas.microsoft.com/office/drawing/2014/main" id="{EAC7F46B-D42E-475C-81C5-33F1B489AE5E}"/>
              </a:ext>
            </a:extLst>
          </p:cNvPr>
          <p:cNvGraphicFramePr>
            <a:graphicFrameLocks noGrp="1"/>
          </p:cNvGraphicFramePr>
          <p:nvPr/>
        </p:nvGraphicFramePr>
        <p:xfrm>
          <a:off x="43002" y="3704301"/>
          <a:ext cx="8981706" cy="406605"/>
        </p:xfrm>
        <a:graphic>
          <a:graphicData uri="http://schemas.openxmlformats.org/drawingml/2006/table">
            <a:tbl>
              <a:tblPr firstRow="1" firstCol="1" bandRow="1">
                <a:tableStyleId>{5940675A-B579-460E-94D1-54222C63F5DA}</a:tableStyleId>
              </a:tblPr>
              <a:tblGrid>
                <a:gridCol w="976923">
                  <a:extLst>
                    <a:ext uri="{9D8B030D-6E8A-4147-A177-3AD203B41FA5}">
                      <a16:colId xmlns:a16="http://schemas.microsoft.com/office/drawing/2014/main" val="20001"/>
                    </a:ext>
                  </a:extLst>
                </a:gridCol>
                <a:gridCol w="851877">
                  <a:extLst>
                    <a:ext uri="{9D8B030D-6E8A-4147-A177-3AD203B41FA5}">
                      <a16:colId xmlns:a16="http://schemas.microsoft.com/office/drawing/2014/main" val="20008"/>
                    </a:ext>
                  </a:extLst>
                </a:gridCol>
                <a:gridCol w="7152906">
                  <a:extLst>
                    <a:ext uri="{9D8B030D-6E8A-4147-A177-3AD203B41FA5}">
                      <a16:colId xmlns:a16="http://schemas.microsoft.com/office/drawing/2014/main" val="276152256"/>
                    </a:ext>
                  </a:extLst>
                </a:gridCol>
              </a:tblGrid>
              <a:tr h="406605">
                <a:tc>
                  <a:txBody>
                    <a:bodyPr/>
                    <a:lstStyle/>
                    <a:p>
                      <a:pPr algn="ctr"/>
                      <a:r>
                        <a:rPr lang="en-GB" sz="1000" dirty="0">
                          <a:latin typeface="+mn-lt"/>
                        </a:rPr>
                        <a:t>National Grid</a:t>
                      </a:r>
                    </a:p>
                  </a:txBody>
                  <a:tcPr marL="6350" marR="6350" marT="6350" marB="0" anchor="ctr"/>
                </a:tc>
                <a:tc>
                  <a:txBody>
                    <a:bodyPr/>
                    <a:lstStyle/>
                    <a:p>
                      <a:pPr algn="ctr">
                        <a:lnSpc>
                          <a:spcPct val="115000"/>
                        </a:lnSpc>
                        <a:spcAft>
                          <a:spcPts val="0"/>
                        </a:spcAft>
                      </a:pPr>
                      <a:r>
                        <a:rPr lang="en-GB" sz="1000" kern="1200" dirty="0">
                          <a:solidFill>
                            <a:schemeClr val="tx1"/>
                          </a:solidFill>
                          <a:effectLst/>
                          <a:latin typeface="+mn-lt"/>
                          <a:ea typeface="+mn-ea"/>
                          <a:cs typeface="+mn-cs"/>
                        </a:rPr>
                        <a:t>Comments</a:t>
                      </a:r>
                    </a:p>
                  </a:txBody>
                  <a:tcPr marL="59044" marR="59044" marT="0" marB="0" anchor="ctr"/>
                </a:tc>
                <a:tc>
                  <a:txBody>
                    <a:bodyPr/>
                    <a:lstStyle/>
                    <a:p>
                      <a:pPr>
                        <a:lnSpc>
                          <a:spcPct val="115000"/>
                        </a:lnSpc>
                        <a:spcAft>
                          <a:spcPts val="0"/>
                        </a:spcAft>
                      </a:pPr>
                      <a:r>
                        <a:rPr lang="en-GB" sz="1000" dirty="0">
                          <a:effectLst/>
                          <a:latin typeface="+mn-lt"/>
                          <a:ea typeface="Times New Roman" panose="02020603050405020304" pitchFamily="18" charset="0"/>
                          <a:cs typeface="Times New Roman" panose="02020603050405020304" pitchFamily="18" charset="0"/>
                        </a:rPr>
                        <a:t>7 comments received which Xoserve has accepted/will provide clarification to National Grid</a:t>
                      </a:r>
                    </a:p>
                  </a:txBody>
                  <a:tcPr marL="68580" marR="68580" marT="0" marB="0" anchor="ctr"/>
                </a:tc>
                <a:extLst>
                  <a:ext uri="{0D108BD9-81ED-4DB2-BD59-A6C34878D82A}">
                    <a16:rowId xmlns:a16="http://schemas.microsoft.com/office/drawing/2014/main" val="941584291"/>
                  </a:ext>
                </a:extLst>
              </a:tr>
            </a:tbl>
          </a:graphicData>
        </a:graphic>
      </p:graphicFrame>
      <p:sp>
        <p:nvSpPr>
          <p:cNvPr id="3" name="TextBox 2">
            <a:extLst>
              <a:ext uri="{FF2B5EF4-FFF2-40B4-BE49-F238E27FC236}">
                <a16:creationId xmlns:a16="http://schemas.microsoft.com/office/drawing/2014/main" id="{E993F3B7-9CC4-4D77-A276-C18BE878A6B8}"/>
              </a:ext>
            </a:extLst>
          </p:cNvPr>
          <p:cNvSpPr txBox="1"/>
          <p:nvPr/>
        </p:nvSpPr>
        <p:spPr>
          <a:xfrm>
            <a:off x="54708" y="4354890"/>
            <a:ext cx="579036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a:ea typeface="+mn-ea"/>
                <a:cs typeface="+mn-cs"/>
              </a:rPr>
              <a:t>Note: </a:t>
            </a:r>
            <a:r>
              <a:rPr kumimoji="0" lang="en-GB" sz="1000" b="0" i="0" u="none" strike="noStrike" kern="1200" cap="none" spc="0" normalizeH="0" baseline="0" noProof="0" dirty="0">
                <a:ln>
                  <a:noFill/>
                </a:ln>
                <a:solidFill>
                  <a:prstClr val="black"/>
                </a:solidFill>
                <a:effectLst/>
                <a:uLnTx/>
                <a:uFillTx/>
                <a:latin typeface="Arial"/>
                <a:ea typeface="+mn-ea"/>
                <a:cs typeface="+mn-cs"/>
              </a:rPr>
              <a:t>Due to the commercially sensitive nature of some representations, these will not be published</a:t>
            </a:r>
          </a:p>
        </p:txBody>
      </p:sp>
    </p:spTree>
    <p:extLst>
      <p:ext uri="{BB962C8B-B14F-4D97-AF65-F5344CB8AC3E}">
        <p14:creationId xmlns:p14="http://schemas.microsoft.com/office/powerpoint/2010/main" val="133241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6" y="33246"/>
            <a:ext cx="9028601" cy="813490"/>
          </a:xfrm>
        </p:spPr>
        <p:txBody>
          <a:bodyPr>
            <a:noAutofit/>
          </a:bodyPr>
          <a:lstStyle/>
          <a:p>
            <a:r>
              <a:rPr lang="en-US" sz="1800" dirty="0"/>
              <a:t>XRN4922 CSSC Shipper BRD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3919133639"/>
              </p:ext>
            </p:extLst>
          </p:nvPr>
        </p:nvGraphicFramePr>
        <p:xfrm>
          <a:off x="115398" y="1038912"/>
          <a:ext cx="8913199" cy="899796"/>
        </p:xfrm>
        <a:graphic>
          <a:graphicData uri="http://schemas.openxmlformats.org/drawingml/2006/table">
            <a:tbl>
              <a:tblPr firstRow="1" bandRow="1">
                <a:tableStyleId>{2D5ABB26-0587-4C30-8999-92F81FD0307C}</a:tableStyleId>
              </a:tblPr>
              <a:tblGrid>
                <a:gridCol w="1200784">
                  <a:extLst>
                    <a:ext uri="{9D8B030D-6E8A-4147-A177-3AD203B41FA5}">
                      <a16:colId xmlns:a16="http://schemas.microsoft.com/office/drawing/2014/main" val="1006639987"/>
                    </a:ext>
                  </a:extLst>
                </a:gridCol>
                <a:gridCol w="706582">
                  <a:extLst>
                    <a:ext uri="{9D8B030D-6E8A-4147-A177-3AD203B41FA5}">
                      <a16:colId xmlns:a16="http://schemas.microsoft.com/office/drawing/2014/main" val="4080995352"/>
                    </a:ext>
                  </a:extLst>
                </a:gridCol>
                <a:gridCol w="1738745">
                  <a:extLst>
                    <a:ext uri="{9D8B030D-6E8A-4147-A177-3AD203B41FA5}">
                      <a16:colId xmlns:a16="http://schemas.microsoft.com/office/drawing/2014/main" val="965499758"/>
                    </a:ext>
                  </a:extLst>
                </a:gridCol>
                <a:gridCol w="1745673">
                  <a:extLst>
                    <a:ext uri="{9D8B030D-6E8A-4147-A177-3AD203B41FA5}">
                      <a16:colId xmlns:a16="http://schemas.microsoft.com/office/drawing/2014/main" val="2553637847"/>
                    </a:ext>
                  </a:extLst>
                </a:gridCol>
                <a:gridCol w="893381">
                  <a:extLst>
                    <a:ext uri="{9D8B030D-6E8A-4147-A177-3AD203B41FA5}">
                      <a16:colId xmlns:a16="http://schemas.microsoft.com/office/drawing/2014/main" val="201100273"/>
                    </a:ext>
                  </a:extLst>
                </a:gridCol>
                <a:gridCol w="904120">
                  <a:extLst>
                    <a:ext uri="{9D8B030D-6E8A-4147-A177-3AD203B41FA5}">
                      <a16:colId xmlns:a16="http://schemas.microsoft.com/office/drawing/2014/main" val="174316984"/>
                    </a:ext>
                  </a:extLst>
                </a:gridCol>
                <a:gridCol w="904120">
                  <a:extLst>
                    <a:ext uri="{9D8B030D-6E8A-4147-A177-3AD203B41FA5}">
                      <a16:colId xmlns:a16="http://schemas.microsoft.com/office/drawing/2014/main" val="614572945"/>
                    </a:ext>
                  </a:extLst>
                </a:gridCol>
                <a:gridCol w="819794">
                  <a:extLst>
                    <a:ext uri="{9D8B030D-6E8A-4147-A177-3AD203B41FA5}">
                      <a16:colId xmlns:a16="http://schemas.microsoft.com/office/drawing/2014/main" val="2798237816"/>
                    </a:ext>
                  </a:extLst>
                </a:gridCol>
              </a:tblGrid>
              <a:tr h="247111">
                <a:tc rowSpan="2">
                  <a:txBody>
                    <a:bodyPr/>
                    <a:lstStyle/>
                    <a:p>
                      <a:r>
                        <a:rPr lang="en-GB" sz="1000" dirty="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dirty="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dirty="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dirty="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accent4"/>
                          </a:solidFill>
                          <a:effectLst/>
                          <a:latin typeface="+mn-lt"/>
                          <a:ea typeface="+mn-ea"/>
                          <a:cs typeface="+mn-cs"/>
                          <a:hlinkClick r:id="rId3"/>
                        </a:rPr>
                        <a:t>2989.1 - MT - PO</a:t>
                      </a:r>
                      <a:endParaRPr lang="en-GB" sz="1000" u="none" kern="1200" dirty="0">
                        <a:solidFill>
                          <a:schemeClr val="accent4"/>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CSSC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Shipper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N/A – High Level BRD Approved </a:t>
                      </a: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accent4"/>
                          </a:solidFill>
                          <a:latin typeface="+mn-lt"/>
                          <a:ea typeface="+mn-ea"/>
                          <a:cs typeface="+mn-cs"/>
                          <a:hlinkClick r:id="rId4"/>
                        </a:rPr>
                        <a:t>CP</a:t>
                      </a:r>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a:solidFill>
                            <a:schemeClr val="accent4"/>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nvGraphicFramePr>
        <p:xfrm>
          <a:off x="115398" y="2567960"/>
          <a:ext cx="8913200" cy="978670"/>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dirty="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dirty="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dirty="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endParaRPr lang="en-GB" sz="900" dirty="0"/>
                    </a:p>
                  </a:txBody>
                  <a:tcPr marL="6350" marR="6350" marT="6350" marB="0" anchor="ctr"/>
                </a:tc>
                <a:tc>
                  <a:txBody>
                    <a:bodyPr/>
                    <a:lstStyle/>
                    <a:p>
                      <a:pPr algn="ctr">
                        <a:lnSpc>
                          <a:spcPct val="115000"/>
                        </a:lnSpc>
                        <a:spcAft>
                          <a:spcPts val="0"/>
                        </a:spcAft>
                      </a:pPr>
                      <a:endParaRPr lang="en-GB" sz="900" kern="1200" dirty="0">
                        <a:solidFill>
                          <a:schemeClr val="tx1"/>
                        </a:solidFill>
                        <a:effectLst/>
                        <a:latin typeface="+mn-lt"/>
                        <a:ea typeface="+mn-ea"/>
                        <a:cs typeface="+mn-cs"/>
                      </a:endParaRPr>
                    </a:p>
                  </a:txBody>
                  <a:tcPr marL="59044" marR="59044" marT="0" marB="0" anchor="ctr"/>
                </a:tc>
                <a:tc>
                  <a:txBody>
                    <a:bodyPr/>
                    <a:lstStyle/>
                    <a:p>
                      <a:r>
                        <a:rPr lang="en-GB" sz="1100" b="1" dirty="0">
                          <a:solidFill>
                            <a:schemeClr val="tx1"/>
                          </a:solidFill>
                        </a:rPr>
                        <a:t>No Reps Received </a:t>
                      </a:r>
                    </a:p>
                  </a:txBody>
                  <a:tcPr marL="6350" marR="6350" marT="635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1059251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6" y="33246"/>
            <a:ext cx="9028601" cy="813490"/>
          </a:xfrm>
        </p:spPr>
        <p:txBody>
          <a:bodyPr>
            <a:noAutofit/>
          </a:bodyPr>
          <a:lstStyle/>
          <a:p>
            <a:r>
              <a:rPr lang="en-US" sz="1800" dirty="0"/>
              <a:t>Non-CSS to and from CSS Supply Meter Point Switching Process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2139454568"/>
              </p:ext>
            </p:extLst>
          </p:nvPr>
        </p:nvGraphicFramePr>
        <p:xfrm>
          <a:off x="115398" y="1038912"/>
          <a:ext cx="8913201" cy="890461"/>
        </p:xfrm>
        <a:graphic>
          <a:graphicData uri="http://schemas.openxmlformats.org/drawingml/2006/table">
            <a:tbl>
              <a:tblPr firstRow="1" bandRow="1">
                <a:tableStyleId>{2D5ABB26-0587-4C30-8999-92F81FD0307C}</a:tableStyleId>
              </a:tblPr>
              <a:tblGrid>
                <a:gridCol w="1181337">
                  <a:extLst>
                    <a:ext uri="{9D8B030D-6E8A-4147-A177-3AD203B41FA5}">
                      <a16:colId xmlns:a16="http://schemas.microsoft.com/office/drawing/2014/main" val="1006639987"/>
                    </a:ext>
                  </a:extLst>
                </a:gridCol>
                <a:gridCol w="760801">
                  <a:extLst>
                    <a:ext uri="{9D8B030D-6E8A-4147-A177-3AD203B41FA5}">
                      <a16:colId xmlns:a16="http://schemas.microsoft.com/office/drawing/2014/main" val="4080995352"/>
                    </a:ext>
                  </a:extLst>
                </a:gridCol>
                <a:gridCol w="1882431">
                  <a:extLst>
                    <a:ext uri="{9D8B030D-6E8A-4147-A177-3AD203B41FA5}">
                      <a16:colId xmlns:a16="http://schemas.microsoft.com/office/drawing/2014/main" val="965499758"/>
                    </a:ext>
                  </a:extLst>
                </a:gridCol>
                <a:gridCol w="2130533">
                  <a:extLst>
                    <a:ext uri="{9D8B030D-6E8A-4147-A177-3AD203B41FA5}">
                      <a16:colId xmlns:a16="http://schemas.microsoft.com/office/drawing/2014/main" val="2553637847"/>
                    </a:ext>
                  </a:extLst>
                </a:gridCol>
                <a:gridCol w="1017672">
                  <a:extLst>
                    <a:ext uri="{9D8B030D-6E8A-4147-A177-3AD203B41FA5}">
                      <a16:colId xmlns:a16="http://schemas.microsoft.com/office/drawing/2014/main" val="174316984"/>
                    </a:ext>
                  </a:extLst>
                </a:gridCol>
                <a:gridCol w="1017672">
                  <a:extLst>
                    <a:ext uri="{9D8B030D-6E8A-4147-A177-3AD203B41FA5}">
                      <a16:colId xmlns:a16="http://schemas.microsoft.com/office/drawing/2014/main" val="614572945"/>
                    </a:ext>
                  </a:extLst>
                </a:gridCol>
                <a:gridCol w="922755">
                  <a:extLst>
                    <a:ext uri="{9D8B030D-6E8A-4147-A177-3AD203B41FA5}">
                      <a16:colId xmlns:a16="http://schemas.microsoft.com/office/drawing/2014/main" val="2798237816"/>
                    </a:ext>
                  </a:extLst>
                </a:gridCol>
              </a:tblGrid>
              <a:tr h="247111">
                <a:tc rowSpan="2">
                  <a:txBody>
                    <a:bodyPr/>
                    <a:lstStyle/>
                    <a:p>
                      <a:r>
                        <a:rPr lang="en-GB" sz="1000" dirty="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dirty="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dirty="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dirty="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dirty="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dirty="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dirty="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accent4"/>
                          </a:solidFill>
                          <a:effectLst/>
                          <a:latin typeface="+mn-lt"/>
                          <a:ea typeface="+mn-ea"/>
                          <a:cs typeface="+mn-cs"/>
                          <a:hlinkClick r:id="rId3"/>
                        </a:rPr>
                        <a:t>2989.2 - MT - PO</a:t>
                      </a:r>
                      <a:endParaRPr lang="en-GB" sz="1000" u="none" kern="1200" dirty="0">
                        <a:solidFill>
                          <a:schemeClr val="accent4"/>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CSSC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Shipper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Adhoc: CSS Implementation Date </a:t>
                      </a: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dirty="0">
                          <a:solidFill>
                            <a:schemeClr val="accent4"/>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nvGraphicFramePr>
        <p:xfrm>
          <a:off x="115398" y="2567960"/>
          <a:ext cx="8913200" cy="978670"/>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dirty="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dirty="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dirty="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endParaRPr lang="en-GB" sz="900" dirty="0"/>
                    </a:p>
                  </a:txBody>
                  <a:tcPr marL="6350" marR="6350" marT="6350" marB="0" anchor="ctr"/>
                </a:tc>
                <a:tc>
                  <a:txBody>
                    <a:bodyPr/>
                    <a:lstStyle/>
                    <a:p>
                      <a:pPr algn="ctr">
                        <a:lnSpc>
                          <a:spcPct val="115000"/>
                        </a:lnSpc>
                        <a:spcAft>
                          <a:spcPts val="0"/>
                        </a:spcAft>
                      </a:pPr>
                      <a:endParaRPr lang="en-GB" sz="900" kern="1200" dirty="0">
                        <a:solidFill>
                          <a:schemeClr val="tx1"/>
                        </a:solidFill>
                        <a:effectLst/>
                        <a:latin typeface="+mn-lt"/>
                        <a:ea typeface="+mn-ea"/>
                        <a:cs typeface="+mn-cs"/>
                      </a:endParaRPr>
                    </a:p>
                  </a:txBody>
                  <a:tcPr marL="59044" marR="59044" marT="0" marB="0" anchor="ctr"/>
                </a:tc>
                <a:tc>
                  <a:txBody>
                    <a:bodyPr/>
                    <a:lstStyle/>
                    <a:p>
                      <a:r>
                        <a:rPr lang="en-GB" sz="1100" b="1" dirty="0">
                          <a:solidFill>
                            <a:schemeClr val="tx1"/>
                          </a:solidFill>
                        </a:rPr>
                        <a:t>No Reps Received </a:t>
                      </a:r>
                    </a:p>
                  </a:txBody>
                  <a:tcPr marL="6350" marR="6350" marT="635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617335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100362"/>
            <a:ext cx="8229600" cy="637580"/>
          </a:xfrm>
        </p:spPr>
        <p:txBody>
          <a:bodyPr>
            <a:noAutofit/>
          </a:bodyPr>
          <a:lstStyle/>
          <a:p>
            <a:r>
              <a:rPr lang="en-GB" sz="2000" dirty="0"/>
              <a:t>Standalone Change Documents for Approval (BER, CCR, EQR)</a:t>
            </a:r>
            <a:endParaRPr lang="en-GB" sz="1400" dirty="0">
              <a:latin typeface="Arial"/>
              <a:cs typeface="Arial"/>
            </a:endParaRPr>
          </a:p>
        </p:txBody>
      </p:sp>
      <p:sp>
        <p:nvSpPr>
          <p:cNvPr id="3" name="Content Placeholder 2">
            <a:extLst>
              <a:ext uri="{FF2B5EF4-FFF2-40B4-BE49-F238E27FC236}">
                <a16:creationId xmlns:a16="http://schemas.microsoft.com/office/drawing/2014/main" id="{46664FD0-4BE7-4B08-81D6-8FB1EF60F749}"/>
              </a:ext>
            </a:extLst>
          </p:cNvPr>
          <p:cNvSpPr>
            <a:spLocks noGrp="1"/>
          </p:cNvSpPr>
          <p:nvPr>
            <p:ph idx="1"/>
          </p:nvPr>
        </p:nvSpPr>
        <p:spPr>
          <a:xfrm>
            <a:off x="239408" y="495633"/>
            <a:ext cx="7688179" cy="4443364"/>
          </a:xfrm>
        </p:spPr>
        <p:txBody>
          <a:bodyPr>
            <a:normAutofit/>
          </a:bodyPr>
          <a:lstStyle/>
          <a:p>
            <a:pPr marL="0" indent="0">
              <a:buNone/>
            </a:pPr>
            <a:r>
              <a:rPr lang="en-GB" sz="1800" dirty="0">
                <a:solidFill>
                  <a:schemeClr val="accent4"/>
                </a:solidFill>
              </a:rPr>
              <a:t>			</a:t>
            </a:r>
          </a:p>
          <a:p>
            <a:r>
              <a:rPr lang="en-GB" sz="2000" dirty="0"/>
              <a:t>BER for XRN5368 - Gemini Change Programme Sustain </a:t>
            </a:r>
            <a:r>
              <a:rPr lang="en-US" sz="1400" dirty="0"/>
              <a:t> </a:t>
            </a:r>
          </a:p>
          <a:p>
            <a:pPr>
              <a:buFontTx/>
              <a:buChar char="-"/>
            </a:pPr>
            <a:r>
              <a:rPr lang="en-GB" sz="1400" dirty="0"/>
              <a:t>Voting: NGT</a:t>
            </a:r>
          </a:p>
          <a:p>
            <a:pPr marL="0" indent="0">
              <a:buNone/>
            </a:pPr>
            <a:endParaRPr lang="en-GB" sz="1400" dirty="0"/>
          </a:p>
          <a:p>
            <a:r>
              <a:rPr lang="en-GB" sz="2000" dirty="0"/>
              <a:t>CCR for XRN4550 - Gemini Re-platform </a:t>
            </a:r>
          </a:p>
          <a:p>
            <a:pPr>
              <a:buFontTx/>
              <a:buChar char="-"/>
            </a:pPr>
            <a:r>
              <a:rPr lang="en-GB" sz="1400" dirty="0"/>
              <a:t>Voting: NGT</a:t>
            </a:r>
          </a:p>
          <a:p>
            <a:pPr marL="0" indent="0">
              <a:buNone/>
            </a:pPr>
            <a:endParaRPr lang="en-GB" sz="1400" dirty="0"/>
          </a:p>
          <a:p>
            <a:r>
              <a:rPr lang="en-GB" sz="2000" dirty="0"/>
              <a:t>CCR for XRN5450 </a:t>
            </a:r>
            <a:r>
              <a:rPr lang="en-US" sz="2000" dirty="0"/>
              <a:t>- Demand tool to support Urgent Modification 0788 - </a:t>
            </a:r>
            <a:r>
              <a:rPr lang="en-US" sz="2000" dirty="0" err="1"/>
              <a:t>Minimising</a:t>
            </a:r>
            <a:r>
              <a:rPr lang="en-US" sz="2000" dirty="0"/>
              <a:t> the market impacts of ‘Supplier Undertaking’ operation </a:t>
            </a:r>
          </a:p>
          <a:p>
            <a:pPr>
              <a:buFontTx/>
              <a:buChar char="-"/>
            </a:pPr>
            <a:r>
              <a:rPr lang="en-GB" sz="1400" dirty="0"/>
              <a:t>Voting: NGT, Shipper</a:t>
            </a:r>
          </a:p>
          <a:p>
            <a:pPr marL="0" indent="0">
              <a:buNone/>
            </a:pPr>
            <a:endParaRPr lang="en-GB" sz="1400" dirty="0"/>
          </a:p>
          <a:p>
            <a:r>
              <a:rPr lang="en-GB" sz="2000" dirty="0"/>
              <a:t>CCR for XRN5253 – June 21 Release</a:t>
            </a:r>
          </a:p>
          <a:p>
            <a:pPr>
              <a:buFontTx/>
              <a:buChar char="-"/>
            </a:pPr>
            <a:r>
              <a:rPr lang="en-GB" sz="1400" dirty="0"/>
              <a:t>Voting: IGT, Shipper, DNO</a:t>
            </a:r>
          </a:p>
          <a:p>
            <a:pPr marL="0" indent="0">
              <a:buNone/>
            </a:pPr>
            <a:endParaRPr lang="en-GB" sz="1400" dirty="0"/>
          </a:p>
          <a:p>
            <a:pPr marL="0" indent="0">
              <a:buNone/>
            </a:pPr>
            <a:endParaRPr lang="en-GB" sz="1400" dirty="0"/>
          </a:p>
        </p:txBody>
      </p:sp>
      <p:graphicFrame>
        <p:nvGraphicFramePr>
          <p:cNvPr id="11" name="Object 10">
            <a:extLst>
              <a:ext uri="{FF2B5EF4-FFF2-40B4-BE49-F238E27FC236}">
                <a16:creationId xmlns:a16="http://schemas.microsoft.com/office/drawing/2014/main" id="{09C24E46-978F-4CE2-94A1-908E352CE097}"/>
              </a:ext>
            </a:extLst>
          </p:cNvPr>
          <p:cNvGraphicFramePr>
            <a:graphicFrameLocks noChangeAspect="1"/>
          </p:cNvGraphicFramePr>
          <p:nvPr>
            <p:extLst>
              <p:ext uri="{D42A27DB-BD31-4B8C-83A1-F6EECF244321}">
                <p14:modId xmlns:p14="http://schemas.microsoft.com/office/powerpoint/2010/main" val="39186022"/>
              </p:ext>
            </p:extLst>
          </p:nvPr>
        </p:nvGraphicFramePr>
        <p:xfrm>
          <a:off x="7849994" y="804545"/>
          <a:ext cx="914400" cy="806450"/>
        </p:xfrm>
        <a:graphic>
          <a:graphicData uri="http://schemas.openxmlformats.org/presentationml/2006/ole">
            <mc:AlternateContent xmlns:mc="http://schemas.openxmlformats.org/markup-compatibility/2006">
              <mc:Choice xmlns:v="urn:schemas-microsoft-com:vml" Requires="v">
                <p:oleObj spid="_x0000_s2054" name="Document" showAsIcon="1" r:id="rId4" imgW="914400" imgH="806400" progId="Word.Document.12">
                  <p:embed/>
                </p:oleObj>
              </mc:Choice>
              <mc:Fallback>
                <p:oleObj name="Document" showAsIcon="1" r:id="rId4" imgW="914400" imgH="806400" progId="Word.Document.12">
                  <p:embed/>
                  <p:pic>
                    <p:nvPicPr>
                      <p:cNvPr id="11" name="Object 10">
                        <a:extLst>
                          <a:ext uri="{FF2B5EF4-FFF2-40B4-BE49-F238E27FC236}">
                            <a16:creationId xmlns:a16="http://schemas.microsoft.com/office/drawing/2014/main" id="{09C24E46-978F-4CE2-94A1-908E352CE097}"/>
                          </a:ext>
                        </a:extLst>
                      </p:cNvPr>
                      <p:cNvPicPr/>
                      <p:nvPr/>
                    </p:nvPicPr>
                    <p:blipFill>
                      <a:blip r:embed="rId5"/>
                      <a:stretch>
                        <a:fillRect/>
                      </a:stretch>
                    </p:blipFill>
                    <p:spPr>
                      <a:xfrm>
                        <a:off x="7849994" y="804545"/>
                        <a:ext cx="914400" cy="80645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953F9A34-799A-4811-8F8B-2BC7790DC278}"/>
              </a:ext>
            </a:extLst>
          </p:cNvPr>
          <p:cNvGraphicFramePr>
            <a:graphicFrameLocks noChangeAspect="1"/>
          </p:cNvGraphicFramePr>
          <p:nvPr>
            <p:extLst>
              <p:ext uri="{D42A27DB-BD31-4B8C-83A1-F6EECF244321}">
                <p14:modId xmlns:p14="http://schemas.microsoft.com/office/powerpoint/2010/main" val="745907406"/>
              </p:ext>
            </p:extLst>
          </p:nvPr>
        </p:nvGraphicFramePr>
        <p:xfrm>
          <a:off x="7849994" y="1677598"/>
          <a:ext cx="914400" cy="806450"/>
        </p:xfrm>
        <a:graphic>
          <a:graphicData uri="http://schemas.openxmlformats.org/presentationml/2006/ole">
            <mc:AlternateContent xmlns:mc="http://schemas.openxmlformats.org/markup-compatibility/2006">
              <mc:Choice xmlns:v="urn:schemas-microsoft-com:vml" Requires="v">
                <p:oleObj spid="_x0000_s2055" name="Document" showAsIcon="1" r:id="rId6" imgW="914400" imgH="806400" progId="Word.Document.12">
                  <p:embed/>
                </p:oleObj>
              </mc:Choice>
              <mc:Fallback>
                <p:oleObj name="Document" showAsIcon="1" r:id="rId6" imgW="914400" imgH="806400" progId="Word.Document.12">
                  <p:embed/>
                  <p:pic>
                    <p:nvPicPr>
                      <p:cNvPr id="12" name="Object 11">
                        <a:extLst>
                          <a:ext uri="{FF2B5EF4-FFF2-40B4-BE49-F238E27FC236}">
                            <a16:creationId xmlns:a16="http://schemas.microsoft.com/office/drawing/2014/main" id="{953F9A34-799A-4811-8F8B-2BC7790DC278}"/>
                          </a:ext>
                        </a:extLst>
                      </p:cNvPr>
                      <p:cNvPicPr/>
                      <p:nvPr/>
                    </p:nvPicPr>
                    <p:blipFill>
                      <a:blip r:embed="rId7"/>
                      <a:stretch>
                        <a:fillRect/>
                      </a:stretch>
                    </p:blipFill>
                    <p:spPr>
                      <a:xfrm>
                        <a:off x="7849994" y="1677598"/>
                        <a:ext cx="914400" cy="80645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19BB07E8-F1EC-4FBA-B15E-46BB50661DFE}"/>
              </a:ext>
            </a:extLst>
          </p:cNvPr>
          <p:cNvGraphicFramePr>
            <a:graphicFrameLocks noChangeAspect="1"/>
          </p:cNvGraphicFramePr>
          <p:nvPr>
            <p:extLst>
              <p:ext uri="{D42A27DB-BD31-4B8C-83A1-F6EECF244321}">
                <p14:modId xmlns:p14="http://schemas.microsoft.com/office/powerpoint/2010/main" val="651913760"/>
              </p:ext>
            </p:extLst>
          </p:nvPr>
        </p:nvGraphicFramePr>
        <p:xfrm>
          <a:off x="7849994" y="3935730"/>
          <a:ext cx="914400" cy="806450"/>
        </p:xfrm>
        <a:graphic>
          <a:graphicData uri="http://schemas.openxmlformats.org/presentationml/2006/ole">
            <mc:AlternateContent xmlns:mc="http://schemas.openxmlformats.org/markup-compatibility/2006">
              <mc:Choice xmlns:v="urn:schemas-microsoft-com:vml" Requires="v">
                <p:oleObj spid="_x0000_s2056" name="Document" showAsIcon="1" r:id="rId8" imgW="914400" imgH="806400" progId="Word.Document.12">
                  <p:embed/>
                </p:oleObj>
              </mc:Choice>
              <mc:Fallback>
                <p:oleObj name="Document" showAsIcon="1" r:id="rId8" imgW="914400" imgH="806400" progId="Word.Document.12">
                  <p:embed/>
                  <p:pic>
                    <p:nvPicPr>
                      <p:cNvPr id="16" name="Object 15">
                        <a:extLst>
                          <a:ext uri="{FF2B5EF4-FFF2-40B4-BE49-F238E27FC236}">
                            <a16:creationId xmlns:a16="http://schemas.microsoft.com/office/drawing/2014/main" id="{19BB07E8-F1EC-4FBA-B15E-46BB50661DFE}"/>
                          </a:ext>
                        </a:extLst>
                      </p:cNvPr>
                      <p:cNvPicPr/>
                      <p:nvPr/>
                    </p:nvPicPr>
                    <p:blipFill>
                      <a:blip r:embed="rId9"/>
                      <a:stretch>
                        <a:fillRect/>
                      </a:stretch>
                    </p:blipFill>
                    <p:spPr>
                      <a:xfrm>
                        <a:off x="7849994" y="3935730"/>
                        <a:ext cx="914400" cy="80645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26E0A447-83B5-4C7B-B49C-CEB4B898012B}"/>
              </a:ext>
            </a:extLst>
          </p:cNvPr>
          <p:cNvGraphicFramePr>
            <a:graphicFrameLocks noChangeAspect="1"/>
          </p:cNvGraphicFramePr>
          <p:nvPr>
            <p:extLst>
              <p:ext uri="{D42A27DB-BD31-4B8C-83A1-F6EECF244321}">
                <p14:modId xmlns:p14="http://schemas.microsoft.com/office/powerpoint/2010/main" val="1542164144"/>
              </p:ext>
            </p:extLst>
          </p:nvPr>
        </p:nvGraphicFramePr>
        <p:xfrm>
          <a:off x="7849994" y="2813807"/>
          <a:ext cx="914400" cy="792163"/>
        </p:xfrm>
        <a:graphic>
          <a:graphicData uri="http://schemas.openxmlformats.org/presentationml/2006/ole">
            <mc:AlternateContent xmlns:mc="http://schemas.openxmlformats.org/markup-compatibility/2006">
              <mc:Choice xmlns:v="urn:schemas-microsoft-com:vml" Requires="v">
                <p:oleObj spid="_x0000_s2057" name="Document" showAsIcon="1" r:id="rId10" imgW="914400" imgH="792360" progId="Word.Document.12">
                  <p:embed/>
                </p:oleObj>
              </mc:Choice>
              <mc:Fallback>
                <p:oleObj name="Document" showAsIcon="1" r:id="rId10" imgW="914400" imgH="792360" progId="Word.Document.12">
                  <p:embed/>
                  <p:pic>
                    <p:nvPicPr>
                      <p:cNvPr id="5" name="Object 4">
                        <a:extLst>
                          <a:ext uri="{FF2B5EF4-FFF2-40B4-BE49-F238E27FC236}">
                            <a16:creationId xmlns:a16="http://schemas.microsoft.com/office/drawing/2014/main" id="{26E0A447-83B5-4C7B-B49C-CEB4B898012B}"/>
                          </a:ext>
                        </a:extLst>
                      </p:cNvPr>
                      <p:cNvPicPr/>
                      <p:nvPr/>
                    </p:nvPicPr>
                    <p:blipFill>
                      <a:blip r:embed="rId11"/>
                      <a:stretch>
                        <a:fillRect/>
                      </a:stretch>
                    </p:blipFill>
                    <p:spPr>
                      <a:xfrm>
                        <a:off x="7849994" y="2813807"/>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6080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dirty="0">
                <a:highlight>
                  <a:srgbClr val="FFFFFF"/>
                </a:highlight>
              </a:rPr>
              <a:t>December 21 - April 22 Changes in Design Update</a:t>
            </a:r>
            <a:endParaRPr lang="en-GB" dirty="0">
              <a:highlight>
                <a:srgbClr val="FFFFFF"/>
              </a:highlight>
            </a:endParaRPr>
          </a:p>
        </p:txBody>
      </p:sp>
    </p:spTree>
    <p:extLst>
      <p:ext uri="{BB962C8B-B14F-4D97-AF65-F5344CB8AC3E}">
        <p14:creationId xmlns:p14="http://schemas.microsoft.com/office/powerpoint/2010/main" val="2860258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Arial"/>
                <a:cs typeface="Arial"/>
              </a:rPr>
              <a:t>Section 2: DSC Change Budget &amp; Horizon Planning</a:t>
            </a:r>
            <a:endParaRPr lang="en-GB" sz="3600" dirty="0">
              <a:latin typeface="Arial"/>
              <a:cs typeface="Arial"/>
            </a:endParaRPr>
          </a:p>
        </p:txBody>
      </p:sp>
    </p:spTree>
    <p:extLst>
      <p:ext uri="{BB962C8B-B14F-4D97-AF65-F5344CB8AC3E}">
        <p14:creationId xmlns:p14="http://schemas.microsoft.com/office/powerpoint/2010/main" val="361429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198522" y="495673"/>
          <a:ext cx="8765004" cy="4310017"/>
        </p:xfrm>
        <a:graphic>
          <a:graphicData uri="http://schemas.openxmlformats.org/drawingml/2006/table">
            <a:tbl>
              <a:tblPr firstRow="1" bandRow="1"/>
              <a:tblGrid>
                <a:gridCol w="1838825">
                  <a:extLst>
                    <a:ext uri="{9D8B030D-6E8A-4147-A177-3AD203B41FA5}">
                      <a16:colId xmlns:a16="http://schemas.microsoft.com/office/drawing/2014/main" val="2847750447"/>
                    </a:ext>
                  </a:extLst>
                </a:gridCol>
                <a:gridCol w="1194501">
                  <a:extLst>
                    <a:ext uri="{9D8B030D-6E8A-4147-A177-3AD203B41FA5}">
                      <a16:colId xmlns:a16="http://schemas.microsoft.com/office/drawing/2014/main" val="3558775724"/>
                    </a:ext>
                  </a:extLst>
                </a:gridCol>
                <a:gridCol w="2162628">
                  <a:extLst>
                    <a:ext uri="{9D8B030D-6E8A-4147-A177-3AD203B41FA5}">
                      <a16:colId xmlns:a16="http://schemas.microsoft.com/office/drawing/2014/main" val="2515456850"/>
                    </a:ext>
                  </a:extLst>
                </a:gridCol>
                <a:gridCol w="739625">
                  <a:extLst>
                    <a:ext uri="{9D8B030D-6E8A-4147-A177-3AD203B41FA5}">
                      <a16:colId xmlns:a16="http://schemas.microsoft.com/office/drawing/2014/main" val="1654760590"/>
                    </a:ext>
                  </a:extLst>
                </a:gridCol>
                <a:gridCol w="2829425">
                  <a:extLst>
                    <a:ext uri="{9D8B030D-6E8A-4147-A177-3AD203B41FA5}">
                      <a16:colId xmlns:a16="http://schemas.microsoft.com/office/drawing/2014/main" val="20003"/>
                    </a:ext>
                  </a:extLst>
                </a:gridCol>
              </a:tblGrid>
              <a:tr h="401237">
                <a:tc>
                  <a:txBody>
                    <a:bodyPr/>
                    <a:lstStyle/>
                    <a:p>
                      <a:pPr algn="ctr"/>
                      <a:r>
                        <a:rPr lang="en-GB" sz="1050" b="1" dirty="0">
                          <a:solidFill>
                            <a:schemeClr val="bg1"/>
                          </a:solidFill>
                          <a:latin typeface="+mn-lt"/>
                          <a:cs typeface="Arial"/>
                        </a:rPr>
                        <a:t>XRN Title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050" b="1" dirty="0">
                          <a:solidFill>
                            <a:schemeClr val="bg1"/>
                          </a:solidFill>
                          <a:latin typeface="+mn-lt"/>
                          <a:cs typeface="Arial"/>
                        </a:rPr>
                        <a:t>Target Detailed Design Date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dirty="0">
                          <a:solidFill>
                            <a:schemeClr val="bg1"/>
                          </a:solidFill>
                          <a:latin typeface="+mn-lt"/>
                          <a:cs typeface="Arial"/>
                        </a:rPr>
                        <a:t>Risk &amp; Issues /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dirty="0">
                          <a:solidFill>
                            <a:schemeClr val="bg1"/>
                          </a:solidFill>
                          <a:latin typeface="+mn-lt"/>
                          <a:cs typeface="Arial"/>
                        </a:rPr>
                        <a:t>Cost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Key Messaging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608495">
                <a:tc>
                  <a:txBody>
                    <a:bodyPr/>
                    <a:lstStyle/>
                    <a:p>
                      <a:pPr marL="0" marR="0" lvl="0" indent="0" algn="l" rtl="0" eaLnBrk="1" fontAlgn="auto" latinLnBrk="0" hangingPunct="1">
                        <a:lnSpc>
                          <a:spcPct val="100000"/>
                        </a:lnSpc>
                        <a:spcBef>
                          <a:spcPts val="0"/>
                        </a:spcBef>
                        <a:spcAft>
                          <a:spcPts val="0"/>
                        </a:spcAft>
                        <a:buClrTx/>
                        <a:buSzTx/>
                        <a:buFontTx/>
                        <a:buNone/>
                      </a:pPr>
                      <a:r>
                        <a:rPr lang="en-GB" sz="900" dirty="0">
                          <a:solidFill>
                            <a:schemeClr val="tx1"/>
                          </a:solidFill>
                        </a:rPr>
                        <a:t>XRN4978 - </a:t>
                      </a:r>
                      <a:r>
                        <a:rPr lang="en-US" sz="900" dirty="0">
                          <a:solidFill>
                            <a:schemeClr val="tx1"/>
                          </a:solidFill>
                        </a:rPr>
                        <a:t>Notification of Rolling AQ Value (following Transfer of Ownership between M-5 and M) </a:t>
                      </a:r>
                      <a:endParaRPr lang="en-GB" sz="900" dirty="0">
                        <a:solidFill>
                          <a:schemeClr val="tx1"/>
                        </a:solidFill>
                      </a:endParaRPr>
                    </a:p>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GB" sz="900" kern="1200" dirty="0">
                          <a:solidFill>
                            <a:schemeClr val="tx1"/>
                          </a:solidFill>
                          <a:latin typeface="+mn-lt"/>
                          <a:ea typeface="+mn-ea"/>
                          <a:cs typeface="+mn-cs"/>
                        </a:rPr>
                        <a:t>As per scope recommendation slide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latin typeface="+mn-lt"/>
                          <a:ea typeface="+mn-ea"/>
                          <a:cs typeface="+mn-cs"/>
                        </a:rPr>
                        <a:t>Detailed Requirements baselined</a:t>
                      </a:r>
                    </a:p>
                    <a:p>
                      <a:pPr marL="171450" indent="-171450">
                        <a:buFont typeface="Arial" panose="020B0604020202020204" pitchFamily="34" charset="0"/>
                        <a:buChar char="•"/>
                      </a:pPr>
                      <a:r>
                        <a:rPr lang="en-GB" sz="900" kern="1200" dirty="0">
                          <a:solidFill>
                            <a:schemeClr val="tx1"/>
                          </a:solidFill>
                          <a:latin typeface="+mn-lt"/>
                          <a:ea typeface="+mn-ea"/>
                          <a:cs typeface="+mn-cs"/>
                        </a:rPr>
                        <a:t>Detailed Design baselined</a:t>
                      </a:r>
                    </a:p>
                    <a:p>
                      <a:pPr marL="171450" indent="-171450">
                        <a:buFont typeface="Arial" panose="020B0604020202020204" pitchFamily="34" charset="0"/>
                        <a:buChar char="•"/>
                      </a:pPr>
                      <a:r>
                        <a:rPr lang="en-GB" sz="900" kern="1200" dirty="0">
                          <a:solidFill>
                            <a:schemeClr val="tx1"/>
                          </a:solidFill>
                          <a:latin typeface="+mn-lt"/>
                          <a:ea typeface="+mn-ea"/>
                          <a:cs typeface="+mn-cs"/>
                        </a:rPr>
                        <a:t>Change Packs to be ready to be issued to ChMC on 19/04/22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94165"/>
                  </a:ext>
                </a:extLst>
              </a:tr>
              <a:tr h="713677">
                <a:tc>
                  <a:txBody>
                    <a:bodyPr/>
                    <a:lstStyle/>
                    <a:p>
                      <a:pPr marL="0" marR="0" lvl="0" indent="0" algn="l" rtl="0" eaLnBrk="1" fontAlgn="auto" latinLnBrk="0" hangingPunct="1">
                        <a:lnSpc>
                          <a:spcPct val="100000"/>
                        </a:lnSpc>
                        <a:spcBef>
                          <a:spcPts val="0"/>
                        </a:spcBef>
                        <a:spcAft>
                          <a:spcPts val="0"/>
                        </a:spcAft>
                        <a:buClrTx/>
                        <a:buSzTx/>
                        <a:buFontTx/>
                        <a:buNone/>
                      </a:pPr>
                      <a:r>
                        <a:rPr lang="en-GB" sz="900" kern="1200" dirty="0">
                          <a:solidFill>
                            <a:schemeClr val="tx1"/>
                          </a:solidFill>
                          <a:latin typeface="+mn-lt"/>
                          <a:ea typeface="+mn-ea"/>
                          <a:cs typeface="+mn-cs"/>
                        </a:rPr>
                        <a:t>XRN4990 - </a:t>
                      </a:r>
                      <a:r>
                        <a:rPr lang="en-US" sz="900" kern="1200" dirty="0">
                          <a:solidFill>
                            <a:schemeClr val="tx1"/>
                          </a:solidFill>
                          <a:latin typeface="+mn-lt"/>
                          <a:ea typeface="+mn-ea"/>
                          <a:cs typeface="+mn-cs"/>
                        </a:rPr>
                        <a:t>Transfer of Sites with Low Read Submission Performance from Class 2 and 3 into Class 4 (MOD0664) </a:t>
                      </a:r>
                      <a:endParaRPr lang="en-GB" sz="900" kern="1200" dirty="0">
                        <a:solidFill>
                          <a:schemeClr val="tx1"/>
                        </a:solidFill>
                        <a:latin typeface="+mn-lt"/>
                        <a:ea typeface="+mn-ea"/>
                        <a:cs typeface="+mn-cs"/>
                      </a:endParaRPr>
                    </a:p>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GB" sz="900" kern="1200" dirty="0">
                          <a:solidFill>
                            <a:schemeClr val="tx1"/>
                          </a:solidFill>
                          <a:latin typeface="+mn-lt"/>
                          <a:ea typeface="+mn-ea"/>
                          <a:cs typeface="+mn-cs"/>
                        </a:rPr>
                        <a:t>As per scope recommendation slide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GB" sz="900" b="0" kern="1200" dirty="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latin typeface="+mn-lt"/>
                          <a:ea typeface="+mn-ea"/>
                          <a:cs typeface="+mn-cs"/>
                        </a:rPr>
                        <a:t>Detailed Requirements baselined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latin typeface="+mn-lt"/>
                          <a:ea typeface="+mn-ea"/>
                          <a:cs typeface="+mn-cs"/>
                        </a:rPr>
                        <a:t>Detailed Design scheduled to be baselined 08/04/22</a:t>
                      </a:r>
                    </a:p>
                    <a:p>
                      <a:pPr marL="171450" indent="-171450">
                        <a:buFont typeface="Arial" panose="020B0604020202020204" pitchFamily="34" charset="0"/>
                        <a:buChar char="•"/>
                      </a:pPr>
                      <a:r>
                        <a:rPr lang="en-GB" sz="900" kern="1200" dirty="0">
                          <a:solidFill>
                            <a:schemeClr val="tx1"/>
                          </a:solidFill>
                          <a:latin typeface="+mn-lt"/>
                          <a:ea typeface="+mn-ea"/>
                          <a:cs typeface="+mn-cs"/>
                        </a:rPr>
                        <a:t>Change Packs to be ready to be issued to ChMC on 19/04/22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251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latin typeface="+mn-lt"/>
                          <a:ea typeface="+mn-ea"/>
                          <a:cs typeface="+mn-cs"/>
                        </a:rPr>
                        <a:t>XRN4992B - </a:t>
                      </a:r>
                      <a:r>
                        <a:rPr lang="en-US" sz="900" kern="1200" dirty="0">
                          <a:solidFill>
                            <a:schemeClr val="tx1"/>
                          </a:solidFill>
                          <a:latin typeface="+mn-lt"/>
                          <a:ea typeface="+mn-ea"/>
                          <a:cs typeface="+mn-cs"/>
                        </a:rPr>
                        <a:t>Modification 0687 Clarification of Supplier of Last Resort (SoLR) Cost Recovery Process </a:t>
                      </a:r>
                      <a:endParaRPr lang="en-GB" sz="900" kern="1200" dirty="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GB" sz="900" kern="1200" dirty="0">
                          <a:solidFill>
                            <a:schemeClr val="tx1"/>
                          </a:solidFill>
                          <a:latin typeface="+mn-lt"/>
                          <a:ea typeface="+mn-ea"/>
                          <a:cs typeface="+mn-cs"/>
                        </a:rPr>
                        <a:t>As per scope recommendation slide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r>
                        <a:rPr lang="en-US" sz="700" b="0" i="0" u="none" strike="noStrike" kern="1200" cap="none" normalizeH="0" baseline="0" dirty="0">
                          <a:ln>
                            <a:noFill/>
                          </a:ln>
                          <a:solidFill>
                            <a:schemeClr val="tx1"/>
                          </a:solidFill>
                          <a:effectLst/>
                          <a:latin typeface="+mn-lt"/>
                          <a:ea typeface="+mn-ea"/>
                          <a:cs typeface="+mn-cs"/>
                        </a:rPr>
                        <a:t>Risk ID 67431: There is a risk that a MOD may be raised to include IGT sites into SoLR charging. This will cause a scope change and as different charge rates will be required for IGT sites; unknown impact to design.</a:t>
                      </a:r>
                    </a:p>
                    <a:p>
                      <a:pPr marL="0" indent="0" algn="l">
                        <a:buNone/>
                      </a:pPr>
                      <a:r>
                        <a:rPr lang="en-US" sz="700" b="0" i="0" u="none" strike="noStrike" kern="1200" cap="none" normalizeH="0" baseline="0" dirty="0">
                          <a:ln>
                            <a:noFill/>
                          </a:ln>
                          <a:solidFill>
                            <a:schemeClr val="tx1"/>
                          </a:solidFill>
                          <a:effectLst/>
                          <a:latin typeface="+mn-lt"/>
                          <a:ea typeface="+mn-ea"/>
                          <a:cs typeface="+mn-cs"/>
                        </a:rPr>
                        <a:t>Mitigation: Accept risk. Design will be completed prior to a Mod being approved. Decision will be taken at ChMC in May whether this will be taken into delivery for Nov22. </a:t>
                      </a: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latin typeface="+mn-lt"/>
                          <a:ea typeface="+mn-ea"/>
                          <a:cs typeface="+mn-cs"/>
                        </a:rPr>
                        <a:t>Detailed Requirements baselined </a:t>
                      </a:r>
                    </a:p>
                    <a:p>
                      <a:pPr marL="171450" indent="-171450">
                        <a:buFont typeface="Arial" panose="020B0604020202020204" pitchFamily="34" charset="0"/>
                        <a:buChar char="•"/>
                      </a:pPr>
                      <a:r>
                        <a:rPr lang="en-GB" sz="900" kern="1200" dirty="0">
                          <a:solidFill>
                            <a:schemeClr val="tx1"/>
                          </a:solidFill>
                          <a:latin typeface="+mn-lt"/>
                          <a:ea typeface="+mn-ea"/>
                          <a:cs typeface="+mn-cs"/>
                        </a:rPr>
                        <a:t>Detailed Design scheduled to be baselined on 08/04/22</a:t>
                      </a:r>
                    </a:p>
                    <a:p>
                      <a:pPr marL="171450" indent="-171450">
                        <a:buFont typeface="Arial" panose="020B0604020202020204" pitchFamily="34" charset="0"/>
                        <a:buChar char="•"/>
                      </a:pPr>
                      <a:r>
                        <a:rPr lang="en-GB" sz="900" kern="1200" dirty="0">
                          <a:solidFill>
                            <a:schemeClr val="tx1"/>
                          </a:solidFill>
                          <a:latin typeface="+mn-lt"/>
                          <a:ea typeface="+mn-ea"/>
                          <a:cs typeface="+mn-cs"/>
                        </a:rPr>
                        <a:t>Change Packs to be ready to be issued to ChMC on 19/04/22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8825474"/>
                  </a:ext>
                </a:extLst>
              </a:tr>
              <a:tr h="3288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latin typeface="+mn-lt"/>
                          <a:ea typeface="+mn-ea"/>
                          <a:cs typeface="+mn-cs"/>
                        </a:rPr>
                        <a:t>XRN5091 - </a:t>
                      </a:r>
                      <a:r>
                        <a:rPr lang="en-US" sz="900" kern="1200" dirty="0">
                          <a:solidFill>
                            <a:schemeClr val="tx1"/>
                          </a:solidFill>
                          <a:latin typeface="+mn-lt"/>
                          <a:ea typeface="+mn-ea"/>
                          <a:cs typeface="+mn-cs"/>
                        </a:rPr>
                        <a:t>Deferral of creation of Class change reads at transfer of ownership </a:t>
                      </a:r>
                      <a:endParaRPr lang="en-GB" sz="900" kern="1200" dirty="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GB" sz="900" kern="1200" dirty="0">
                          <a:solidFill>
                            <a:schemeClr val="tx1"/>
                          </a:solidFill>
                          <a:latin typeface="+mn-lt"/>
                          <a:ea typeface="+mn-ea"/>
                          <a:cs typeface="+mn-cs"/>
                        </a:rPr>
                        <a:t>As per scope recommendation slide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latin typeface="+mn-lt"/>
                          <a:ea typeface="+mn-ea"/>
                          <a:cs typeface="+mn-cs"/>
                        </a:rPr>
                        <a:t>Detailed Requirements baselined</a:t>
                      </a:r>
                    </a:p>
                    <a:p>
                      <a:pPr marL="171450" indent="-171450">
                        <a:buFont typeface="Arial" panose="020B0604020202020204" pitchFamily="34" charset="0"/>
                        <a:buChar char="•"/>
                      </a:pPr>
                      <a:r>
                        <a:rPr lang="en-GB" sz="900" kern="1200" dirty="0">
                          <a:solidFill>
                            <a:schemeClr val="tx1"/>
                          </a:solidFill>
                          <a:latin typeface="+mn-lt"/>
                          <a:ea typeface="+mn-ea"/>
                          <a:cs typeface="+mn-cs"/>
                        </a:rPr>
                        <a:t>Detailed Design scheduled to be baselined on 08/04/22</a:t>
                      </a:r>
                    </a:p>
                    <a:p>
                      <a:pPr marL="171450" indent="-171450">
                        <a:buFont typeface="Arial" panose="020B0604020202020204" pitchFamily="34" charset="0"/>
                        <a:buChar char="•"/>
                      </a:pPr>
                      <a:r>
                        <a:rPr lang="en-GB" sz="900" kern="1200" dirty="0">
                          <a:solidFill>
                            <a:schemeClr val="tx1"/>
                          </a:solidFill>
                          <a:latin typeface="+mn-lt"/>
                          <a:ea typeface="+mn-ea"/>
                          <a:cs typeface="+mn-cs"/>
                        </a:rPr>
                        <a:t>Change Packs to be ready to be issued to ChMC on 19/04/22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0692173"/>
                  </a:ext>
                </a:extLst>
              </a:tr>
              <a:tr h="7236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latin typeface="+mn-lt"/>
                          <a:ea typeface="+mn-ea"/>
                          <a:cs typeface="+mn-cs"/>
                        </a:rPr>
                        <a:t>XRN5186 - </a:t>
                      </a:r>
                      <a:r>
                        <a:rPr lang="en-US" sz="900" kern="1200" dirty="0">
                          <a:solidFill>
                            <a:schemeClr val="tx1"/>
                          </a:solidFill>
                          <a:latin typeface="+mn-lt"/>
                          <a:ea typeface="+mn-ea"/>
                          <a:cs typeface="+mn-cs"/>
                        </a:rPr>
                        <a:t>MOD0701 - Aligning Capacity booking under the UNC and arrangements set out in relevant NEXAs</a:t>
                      </a:r>
                      <a:endParaRPr lang="en-GB" sz="900" kern="1200" dirty="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GB" sz="900" kern="1200" dirty="0">
                          <a:solidFill>
                            <a:schemeClr val="tx1"/>
                          </a:solidFill>
                          <a:latin typeface="+mn-lt"/>
                          <a:ea typeface="+mn-ea"/>
                          <a:cs typeface="+mn-cs"/>
                        </a:rPr>
                        <a:t>As per scope recommendation slide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latin typeface="+mn-lt"/>
                          <a:ea typeface="+mn-ea"/>
                          <a:cs typeface="+mn-cs"/>
                        </a:rPr>
                        <a:t>Detailed Requirements baselined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latin typeface="+mn-lt"/>
                          <a:ea typeface="+mn-ea"/>
                          <a:cs typeface="+mn-cs"/>
                        </a:rPr>
                        <a:t>Detailed Design scheduled to be baselined on 08/04/22</a:t>
                      </a:r>
                    </a:p>
                    <a:p>
                      <a:pPr marL="171450" indent="-171450">
                        <a:buFont typeface="Arial" panose="020B0604020202020204" pitchFamily="34" charset="0"/>
                        <a:buChar char="•"/>
                      </a:pPr>
                      <a:r>
                        <a:rPr lang="en-GB" sz="900" kern="1200" dirty="0">
                          <a:solidFill>
                            <a:schemeClr val="tx1"/>
                          </a:solidFill>
                          <a:latin typeface="+mn-lt"/>
                          <a:ea typeface="+mn-ea"/>
                          <a:cs typeface="+mn-cs"/>
                        </a:rPr>
                        <a:t>Change Packs to be ready to be issued to ChMC on 19/04/22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3855772"/>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dirty="0">
                <a:latin typeface="Arial"/>
                <a:cs typeface="Arial"/>
              </a:rPr>
              <a:t>Dec 21 - April 22 Changes in Design – Shipper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435008" cy="200055"/>
          </a:xfrm>
          <a:prstGeom prst="rect">
            <a:avLst/>
          </a:prstGeom>
          <a:noFill/>
        </p:spPr>
        <p:txBody>
          <a:bodyPr wrap="none" lIns="91440" tIns="45720" rIns="91440" bIns="45720" rtlCol="0" anchor="t">
            <a:spAutoFit/>
          </a:bodyPr>
          <a:lstStyle/>
          <a:p>
            <a:r>
              <a:rPr lang="en-GB" sz="700" dirty="0"/>
              <a:t>Slide updated on 4th April 2022</a:t>
            </a:r>
            <a:endParaRPr lang="en-GB" dirty="0"/>
          </a:p>
        </p:txBody>
      </p:sp>
    </p:spTree>
    <p:extLst>
      <p:ext uri="{BB962C8B-B14F-4D97-AF65-F5344CB8AC3E}">
        <p14:creationId xmlns:p14="http://schemas.microsoft.com/office/powerpoint/2010/main" val="1257978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193682" y="495673"/>
          <a:ext cx="8756635" cy="3650642"/>
        </p:xfrm>
        <a:graphic>
          <a:graphicData uri="http://schemas.openxmlformats.org/drawingml/2006/table">
            <a:tbl>
              <a:tblPr firstRow="1" bandRow="1"/>
              <a:tblGrid>
                <a:gridCol w="1838825">
                  <a:extLst>
                    <a:ext uri="{9D8B030D-6E8A-4147-A177-3AD203B41FA5}">
                      <a16:colId xmlns:a16="http://schemas.microsoft.com/office/drawing/2014/main" val="2847750447"/>
                    </a:ext>
                  </a:extLst>
                </a:gridCol>
                <a:gridCol w="1199339">
                  <a:extLst>
                    <a:ext uri="{9D8B030D-6E8A-4147-A177-3AD203B41FA5}">
                      <a16:colId xmlns:a16="http://schemas.microsoft.com/office/drawing/2014/main" val="3558775724"/>
                    </a:ext>
                  </a:extLst>
                </a:gridCol>
                <a:gridCol w="1933199">
                  <a:extLst>
                    <a:ext uri="{9D8B030D-6E8A-4147-A177-3AD203B41FA5}">
                      <a16:colId xmlns:a16="http://schemas.microsoft.com/office/drawing/2014/main" val="2515456850"/>
                    </a:ext>
                  </a:extLst>
                </a:gridCol>
                <a:gridCol w="964216">
                  <a:extLst>
                    <a:ext uri="{9D8B030D-6E8A-4147-A177-3AD203B41FA5}">
                      <a16:colId xmlns:a16="http://schemas.microsoft.com/office/drawing/2014/main" val="1654760590"/>
                    </a:ext>
                  </a:extLst>
                </a:gridCol>
                <a:gridCol w="2821056">
                  <a:extLst>
                    <a:ext uri="{9D8B030D-6E8A-4147-A177-3AD203B41FA5}">
                      <a16:colId xmlns:a16="http://schemas.microsoft.com/office/drawing/2014/main" val="20003"/>
                    </a:ext>
                  </a:extLst>
                </a:gridCol>
              </a:tblGrid>
              <a:tr h="518990">
                <a:tc>
                  <a:txBody>
                    <a:bodyPr/>
                    <a:lstStyle/>
                    <a:p>
                      <a:pPr algn="ctr"/>
                      <a:r>
                        <a:rPr lang="en-GB" sz="1050" b="1" dirty="0">
                          <a:solidFill>
                            <a:schemeClr val="bg1"/>
                          </a:solidFill>
                          <a:latin typeface="+mn-lt"/>
                          <a:cs typeface="Arial"/>
                        </a:rPr>
                        <a:t>XRN Title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050" b="1" dirty="0">
                          <a:solidFill>
                            <a:schemeClr val="bg1"/>
                          </a:solidFill>
                          <a:latin typeface="+mn-lt"/>
                          <a:cs typeface="Arial"/>
                        </a:rPr>
                        <a:t>Target Detailed Design Date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dirty="0">
                          <a:solidFill>
                            <a:schemeClr val="bg1"/>
                          </a:solidFill>
                          <a:latin typeface="+mn-lt"/>
                          <a:cs typeface="Arial"/>
                        </a:rPr>
                        <a:t>Risk &amp; Issues /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dirty="0">
                          <a:solidFill>
                            <a:schemeClr val="bg1"/>
                          </a:solidFill>
                          <a:latin typeface="+mn-lt"/>
                          <a:cs typeface="Arial"/>
                        </a:rPr>
                        <a:t>Cost RAG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Key Messaging</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608495">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kern="1200" noProof="0" dirty="0">
                          <a:solidFill>
                            <a:schemeClr val="tx1"/>
                          </a:solidFill>
                          <a:latin typeface="+mn-lt"/>
                          <a:ea typeface="+mn-ea"/>
                          <a:cs typeface="+mn-cs"/>
                        </a:rPr>
                        <a:t>XRN4900 - Biomethane/Propane Reduction</a:t>
                      </a:r>
                    </a:p>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GB" sz="900" kern="1200" dirty="0">
                          <a:solidFill>
                            <a:schemeClr val="tx1"/>
                          </a:solidFill>
                          <a:latin typeface="+mn-lt"/>
                          <a:ea typeface="+mn-ea"/>
                          <a:cs typeface="+mn-cs"/>
                        </a:rPr>
                        <a:t>As per scope recommendation slide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r>
                        <a:rPr lang="en-GB" sz="700" b="0" i="0" u="none" strike="noStrike" kern="1200" cap="none" normalizeH="0" baseline="0" dirty="0">
                          <a:ln>
                            <a:noFill/>
                          </a:ln>
                          <a:solidFill>
                            <a:schemeClr val="tx1"/>
                          </a:solidFill>
                          <a:effectLst/>
                          <a:latin typeface="+mn-lt"/>
                          <a:ea typeface="+mn-ea"/>
                          <a:cs typeface="+mn-cs"/>
                        </a:rPr>
                        <a:t>Risk ID 67731: There is a risk that the physical works required on Customer site will not be completed in line with a Nov 22 Release Date. </a:t>
                      </a:r>
                      <a:br>
                        <a:rPr lang="en-GB" sz="700" b="0" i="0" u="none" strike="noStrike" kern="1200" cap="none" normalizeH="0" baseline="0" dirty="0">
                          <a:ln>
                            <a:noFill/>
                          </a:ln>
                          <a:solidFill>
                            <a:srgbClr val="000000"/>
                          </a:solidFill>
                          <a:effectLst/>
                          <a:latin typeface="+mn-lt"/>
                          <a:ea typeface="+mn-ea"/>
                          <a:cs typeface="+mn-cs"/>
                        </a:rPr>
                      </a:br>
                      <a:r>
                        <a:rPr lang="en-GB" sz="700" b="0" i="0" u="none" strike="noStrike" kern="1200" cap="none" normalizeH="0" baseline="0" dirty="0">
                          <a:ln>
                            <a:noFill/>
                          </a:ln>
                          <a:solidFill>
                            <a:schemeClr val="tx1"/>
                          </a:solidFill>
                          <a:effectLst/>
                          <a:latin typeface="+mn-lt"/>
                          <a:ea typeface="+mn-ea"/>
                          <a:cs typeface="+mn-cs"/>
                        </a:rPr>
                        <a:t>Mitigation: Align to a future release post Nov22 release if works cannot be completed on time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latin typeface="+mn-lt"/>
                          <a:ea typeface="+mn-ea"/>
                          <a:cs typeface="+mn-cs"/>
                        </a:rPr>
                        <a:t>Detailed Requirements baselined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latin typeface="+mn-lt"/>
                          <a:ea typeface="+mn-ea"/>
                          <a:cs typeface="+mn-cs"/>
                        </a:rPr>
                        <a:t>Detailed Design scheduled to be baselined on 08/04/22</a:t>
                      </a:r>
                    </a:p>
                    <a:p>
                      <a:pPr marL="171450" indent="-171450">
                        <a:buFont typeface="Arial" panose="020B0604020202020204" pitchFamily="34" charset="0"/>
                        <a:buChar char="•"/>
                      </a:pPr>
                      <a:r>
                        <a:rPr lang="en-GB" sz="900" kern="1200" dirty="0">
                          <a:solidFill>
                            <a:schemeClr val="tx1"/>
                          </a:solidFill>
                          <a:latin typeface="+mn-lt"/>
                          <a:ea typeface="+mn-ea"/>
                          <a:cs typeface="+mn-cs"/>
                        </a:rPr>
                        <a:t>Change Packs to be ready to be issued to ChMC on 19/04/22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8894165"/>
                  </a:ext>
                </a:extLst>
              </a:tr>
              <a:tr h="7136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latin typeface="+mn-lt"/>
                          <a:ea typeface="+mn-ea"/>
                          <a:cs typeface="+mn-cs"/>
                        </a:rPr>
                        <a:t>XRN5186 - </a:t>
                      </a:r>
                      <a:r>
                        <a:rPr lang="en-US" sz="900" kern="1200" dirty="0">
                          <a:solidFill>
                            <a:schemeClr val="tx1"/>
                          </a:solidFill>
                          <a:latin typeface="+mn-lt"/>
                          <a:ea typeface="+mn-ea"/>
                          <a:cs typeface="+mn-cs"/>
                        </a:rPr>
                        <a:t>MOD0701 - Aligning Capacity booking under the UNC and arrangements set out in relevant NEXAs</a:t>
                      </a:r>
                      <a:endParaRPr lang="en-GB" sz="900" kern="1200" dirty="0">
                        <a:solidFill>
                          <a:schemeClr val="tx1"/>
                        </a:solidFill>
                        <a:latin typeface="+mn-lt"/>
                        <a:ea typeface="+mn-ea"/>
                        <a:cs typeface="+mn-cs"/>
                      </a:endParaRPr>
                    </a:p>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GB" sz="900" kern="1200" dirty="0">
                          <a:solidFill>
                            <a:schemeClr val="tx1"/>
                          </a:solidFill>
                          <a:latin typeface="+mn-lt"/>
                          <a:ea typeface="+mn-ea"/>
                          <a:cs typeface="+mn-cs"/>
                        </a:rPr>
                        <a:t>As per scope recommendation slide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latin typeface="+mn-lt"/>
                          <a:ea typeface="+mn-ea"/>
                          <a:cs typeface="+mn-cs"/>
                        </a:rPr>
                        <a:t>Detailed Requirements baselined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latin typeface="+mn-lt"/>
                          <a:ea typeface="+mn-ea"/>
                          <a:cs typeface="+mn-cs"/>
                        </a:rPr>
                        <a:t>Detailed Design scheduled to be baselined on 08/04/22</a:t>
                      </a:r>
                    </a:p>
                    <a:p>
                      <a:pPr marL="171450" indent="-171450">
                        <a:buFont typeface="Arial" panose="020B0604020202020204" pitchFamily="34" charset="0"/>
                        <a:buChar char="•"/>
                      </a:pPr>
                      <a:r>
                        <a:rPr lang="en-GB" sz="900" kern="1200" dirty="0">
                          <a:solidFill>
                            <a:schemeClr val="tx1"/>
                          </a:solidFill>
                          <a:latin typeface="+mn-lt"/>
                          <a:ea typeface="+mn-ea"/>
                          <a:cs typeface="+mn-cs"/>
                        </a:rPr>
                        <a:t>Change Packs to be ready to be issued to ChMC on 19/04/22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073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latin typeface="+mn-lt"/>
                          <a:ea typeface="+mn-ea"/>
                          <a:cs typeface="+mn-cs"/>
                        </a:rPr>
                        <a:t>XRN5298 - </a:t>
                      </a:r>
                      <a:r>
                        <a:rPr lang="en-US" sz="900" kern="1200" dirty="0">
                          <a:solidFill>
                            <a:schemeClr val="tx1"/>
                          </a:solidFill>
                          <a:latin typeface="+mn-lt"/>
                          <a:ea typeface="+mn-ea"/>
                          <a:cs typeface="+mn-cs"/>
                        </a:rPr>
                        <a:t>H100 Fife Project – Hydrogen Network Trial </a:t>
                      </a:r>
                      <a:endParaRPr lang="en-GB" sz="900" kern="1200" dirty="0">
                        <a:solidFill>
                          <a:schemeClr val="tx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None/>
                      </a:pPr>
                      <a:r>
                        <a:rPr lang="en-GB" sz="900" kern="1200" dirty="0">
                          <a:solidFill>
                            <a:schemeClr val="tx1"/>
                          </a:solidFill>
                          <a:latin typeface="+mn-lt"/>
                          <a:ea typeface="+mn-ea"/>
                          <a:cs typeface="+mn-cs"/>
                        </a:rPr>
                        <a:t>As per scope recommendation slide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r>
                        <a:rPr lang="en-US" sz="700" b="0" i="0" u="none" strike="noStrike" kern="1200" cap="none" normalizeH="0" baseline="0" dirty="0">
                          <a:ln>
                            <a:noFill/>
                          </a:ln>
                          <a:solidFill>
                            <a:schemeClr val="tx1"/>
                          </a:solidFill>
                          <a:effectLst/>
                          <a:latin typeface="+mn-lt"/>
                          <a:ea typeface="+mn-ea"/>
                          <a:cs typeface="+mn-cs"/>
                        </a:rPr>
                        <a:t>Risk ID 67645: There is a risk that the detailed design change pack will not be approved if MOD0799 is still outstanding​</a:t>
                      </a:r>
                    </a:p>
                    <a:p>
                      <a:pPr marL="0" indent="0" algn="l">
                        <a:buNone/>
                      </a:pPr>
                      <a:r>
                        <a:rPr lang="en-US" sz="700" b="0" i="0" u="none" strike="noStrike" kern="1200" cap="none" normalizeH="0" baseline="0" dirty="0">
                          <a:ln>
                            <a:noFill/>
                          </a:ln>
                          <a:solidFill>
                            <a:schemeClr val="tx1"/>
                          </a:solidFill>
                          <a:effectLst/>
                          <a:latin typeface="+mn-lt"/>
                          <a:ea typeface="+mn-ea"/>
                          <a:cs typeface="+mn-cs"/>
                        </a:rPr>
                        <a:t>Mitigation: Accept risk. Complete Design. Decision will be taken at ChMC in May whether this will be taken into delivery for Nov22. </a:t>
                      </a:r>
                    </a:p>
                    <a:p>
                      <a:pPr marL="0" indent="0" algn="l">
                        <a:buNone/>
                      </a:pPr>
                      <a:r>
                        <a:rPr lang="en-US" sz="700" b="0" i="0" u="none" strike="noStrike" kern="1200" cap="none" normalizeH="0" baseline="0" dirty="0">
                          <a:ln>
                            <a:noFill/>
                          </a:ln>
                          <a:solidFill>
                            <a:schemeClr val="tx1"/>
                          </a:solidFill>
                          <a:effectLst/>
                          <a:latin typeface="+mn-lt"/>
                          <a:ea typeface="+mn-ea"/>
                          <a:cs typeface="+mn-cs"/>
                        </a:rPr>
                        <a:t>Risk ID 67482: There is a risk that the CV range will not be updated for hydrogen because a change is required to Gemini leading to the CV for hydrogen being rejected</a:t>
                      </a:r>
                    </a:p>
                    <a:p>
                      <a:pPr marL="0" indent="0" algn="l">
                        <a:buNone/>
                      </a:pPr>
                      <a:r>
                        <a:rPr lang="en-US" sz="700" b="0" i="0" u="none" strike="noStrike" kern="1200" cap="none" normalizeH="0" baseline="0" dirty="0">
                          <a:ln>
                            <a:noFill/>
                          </a:ln>
                          <a:solidFill>
                            <a:schemeClr val="tx1"/>
                          </a:solidFill>
                          <a:effectLst/>
                          <a:latin typeface="+mn-lt"/>
                          <a:ea typeface="+mn-ea"/>
                          <a:cs typeface="+mn-cs"/>
                        </a:rPr>
                        <a:t>Mitigation: Monitor change request to be raised by SGN and align to implementation release for this change. </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indent="0" algn="l">
                        <a:buNone/>
                      </a:pPr>
                      <a:endParaRPr lang="en-GB" sz="70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latin typeface="+mn-lt"/>
                          <a:ea typeface="+mn-ea"/>
                          <a:cs typeface="+mn-cs"/>
                        </a:rPr>
                        <a:t>Detailed Requirements baselined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latin typeface="+mn-lt"/>
                          <a:ea typeface="+mn-ea"/>
                          <a:cs typeface="+mn-cs"/>
                        </a:rPr>
                        <a:t>Detailed Design scheduled to be baselined on 08/04/22</a:t>
                      </a:r>
                    </a:p>
                    <a:p>
                      <a:pPr marL="171450" indent="-171450">
                        <a:buFont typeface="Arial" panose="020B0604020202020204" pitchFamily="34" charset="0"/>
                        <a:buChar char="•"/>
                      </a:pPr>
                      <a:r>
                        <a:rPr lang="en-GB" sz="900" kern="1200" dirty="0">
                          <a:solidFill>
                            <a:schemeClr val="tx1"/>
                          </a:solidFill>
                          <a:latin typeface="+mn-lt"/>
                          <a:ea typeface="+mn-ea"/>
                          <a:cs typeface="+mn-cs"/>
                        </a:rPr>
                        <a:t>Change Packs to be ready to be issued to ChMC on 19/04/22</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8825474"/>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dirty="0">
                <a:latin typeface="Arial"/>
                <a:cs typeface="Arial"/>
              </a:rPr>
              <a:t>Dec 21 - April 22 Changes in Design – DN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435008" cy="200055"/>
          </a:xfrm>
          <a:prstGeom prst="rect">
            <a:avLst/>
          </a:prstGeom>
          <a:noFill/>
        </p:spPr>
        <p:txBody>
          <a:bodyPr wrap="none" lIns="91440" tIns="45720" rIns="91440" bIns="45720" rtlCol="0" anchor="t">
            <a:spAutoFit/>
          </a:bodyPr>
          <a:lstStyle/>
          <a:p>
            <a:r>
              <a:rPr lang="en-GB" sz="700" dirty="0"/>
              <a:t>Slide updated on 4th April 2022</a:t>
            </a:r>
            <a:endParaRPr lang="en-GB" dirty="0"/>
          </a:p>
        </p:txBody>
      </p:sp>
    </p:spTree>
    <p:extLst>
      <p:ext uri="{BB962C8B-B14F-4D97-AF65-F5344CB8AC3E}">
        <p14:creationId xmlns:p14="http://schemas.microsoft.com/office/powerpoint/2010/main" val="998598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CC0C-6A43-492C-87F0-21944FBAC77A}"/>
              </a:ext>
            </a:extLst>
          </p:cNvPr>
          <p:cNvSpPr>
            <a:spLocks noGrp="1"/>
          </p:cNvSpPr>
          <p:nvPr>
            <p:ph type="ctrTitle"/>
          </p:nvPr>
        </p:nvSpPr>
        <p:spPr>
          <a:xfrm>
            <a:off x="685800" y="1850624"/>
            <a:ext cx="7772400" cy="1102519"/>
          </a:xfrm>
        </p:spPr>
        <p:txBody>
          <a:bodyPr>
            <a:normAutofit fontScale="90000"/>
          </a:bodyPr>
          <a:lstStyle/>
          <a:p>
            <a:br>
              <a:rPr lang="en-GB" dirty="0">
                <a:latin typeface="Poppins Light"/>
                <a:cs typeface="Poppins Light"/>
              </a:rPr>
            </a:br>
            <a:br>
              <a:rPr lang="en-GB" dirty="0">
                <a:latin typeface="Poppins Light"/>
                <a:cs typeface="Poppins Light"/>
              </a:rPr>
            </a:br>
            <a:br>
              <a:rPr lang="en-GB" dirty="0">
                <a:latin typeface="+mn-lt"/>
                <a:cs typeface="Poppins Light"/>
              </a:rPr>
            </a:br>
            <a:r>
              <a:rPr lang="en-GB" dirty="0">
                <a:latin typeface="+mn-lt"/>
                <a:cs typeface="Poppins Light"/>
              </a:rPr>
              <a:t>Dec 21 – Apr 22 Design Bundle </a:t>
            </a:r>
            <a:br>
              <a:rPr lang="en-GB" dirty="0">
                <a:latin typeface="+mn-lt"/>
                <a:cs typeface="Poppins Light"/>
              </a:rPr>
            </a:br>
            <a:br>
              <a:rPr lang="en-GB" dirty="0">
                <a:latin typeface="+mn-lt"/>
                <a:cs typeface="Poppins Light"/>
              </a:rPr>
            </a:br>
            <a:r>
              <a:rPr lang="en-GB" dirty="0">
                <a:latin typeface="+mn-lt"/>
                <a:cs typeface="Poppins Light"/>
              </a:rPr>
              <a:t>Change Pack Plan and </a:t>
            </a:r>
            <a:br>
              <a:rPr lang="en-GB" dirty="0">
                <a:latin typeface="+mn-lt"/>
                <a:cs typeface="Poppins Light"/>
              </a:rPr>
            </a:br>
            <a:r>
              <a:rPr lang="en-GB" dirty="0">
                <a:latin typeface="+mn-lt"/>
                <a:cs typeface="Poppins Light"/>
              </a:rPr>
              <a:t>Delivery Release Options</a:t>
            </a:r>
            <a:br>
              <a:rPr lang="en-GB" dirty="0">
                <a:latin typeface="+mn-lt"/>
              </a:rPr>
            </a:br>
            <a:endParaRPr lang="en-GB" dirty="0">
              <a:latin typeface="+mn-lt"/>
            </a:endParaRPr>
          </a:p>
        </p:txBody>
      </p:sp>
    </p:spTree>
    <p:extLst>
      <p:ext uri="{BB962C8B-B14F-4D97-AF65-F5344CB8AC3E}">
        <p14:creationId xmlns:p14="http://schemas.microsoft.com/office/powerpoint/2010/main" val="4229988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p:txBody>
          <a:bodyPr>
            <a:normAutofit/>
          </a:bodyPr>
          <a:lstStyle/>
          <a:p>
            <a:r>
              <a:rPr lang="en-GB" dirty="0">
                <a:latin typeface="Arial"/>
                <a:cs typeface="Arial"/>
              </a:rPr>
              <a:t>Purpose of </a:t>
            </a:r>
            <a:r>
              <a:rPr lang="en-GB" dirty="0" err="1">
                <a:latin typeface="Arial"/>
                <a:cs typeface="Arial"/>
              </a:rPr>
              <a:t>ChMC</a:t>
            </a:r>
            <a:r>
              <a:rPr lang="en-GB" dirty="0">
                <a:latin typeface="Arial"/>
                <a:cs typeface="Arial"/>
              </a:rPr>
              <a:t> Update</a:t>
            </a:r>
            <a:endParaRPr lang="en-GB" dirty="0"/>
          </a:p>
        </p:txBody>
      </p:sp>
      <p:sp>
        <p:nvSpPr>
          <p:cNvPr id="3" name="Content Placeholder 2">
            <a:extLst>
              <a:ext uri="{FF2B5EF4-FFF2-40B4-BE49-F238E27FC236}">
                <a16:creationId xmlns:a16="http://schemas.microsoft.com/office/drawing/2014/main" id="{2F0289D2-D04C-4F0F-9BBD-22F701DD362D}"/>
              </a:ext>
            </a:extLst>
          </p:cNvPr>
          <p:cNvSpPr>
            <a:spLocks noGrp="1"/>
          </p:cNvSpPr>
          <p:nvPr>
            <p:ph idx="1"/>
          </p:nvPr>
        </p:nvSpPr>
        <p:spPr/>
        <p:txBody>
          <a:bodyPr vert="horz" lIns="91440" tIns="45720" rIns="91440" bIns="45720" rtlCol="0" anchor="t">
            <a:normAutofit/>
          </a:bodyPr>
          <a:lstStyle/>
          <a:p>
            <a:pPr marL="161925" indent="-149860">
              <a:spcBef>
                <a:spcPts val="100"/>
              </a:spcBef>
              <a:buFontTx/>
              <a:buChar char="•"/>
              <a:tabLst>
                <a:tab pos="162560" algn="l"/>
              </a:tabLst>
            </a:pPr>
            <a:r>
              <a:rPr lang="en-GB" sz="1200" dirty="0">
                <a:latin typeface="+mn-lt"/>
                <a:cs typeface="Poppins Medium"/>
              </a:rPr>
              <a:t>Confirm the changes that we are proposing to issue in April and May Change Pack for consultation</a:t>
            </a:r>
          </a:p>
          <a:p>
            <a:pPr marL="161925" indent="-149860">
              <a:spcBef>
                <a:spcPts val="100"/>
              </a:spcBef>
              <a:buFontTx/>
              <a:buChar char="•"/>
              <a:tabLst>
                <a:tab pos="162560" algn="l"/>
              </a:tabLst>
            </a:pPr>
            <a:endParaRPr lang="en-GB" sz="1200" dirty="0">
              <a:latin typeface="+mn-lt"/>
              <a:cs typeface="Poppins Medium"/>
            </a:endParaRPr>
          </a:p>
          <a:p>
            <a:pPr marL="161925" indent="-149860">
              <a:spcBef>
                <a:spcPts val="100"/>
              </a:spcBef>
              <a:buFontTx/>
              <a:buChar char="•"/>
              <a:tabLst>
                <a:tab pos="162560" algn="l"/>
              </a:tabLst>
            </a:pPr>
            <a:r>
              <a:rPr lang="en-GB" sz="1200" dirty="0">
                <a:latin typeface="+mn-lt"/>
                <a:cs typeface="Poppins Medium"/>
              </a:rPr>
              <a:t>Share assessment of Release options for delivery of the changes in the Dec 21 – Apr 22 Design Bundle</a:t>
            </a:r>
          </a:p>
          <a:p>
            <a:pPr marL="12065" indent="0">
              <a:spcBef>
                <a:spcPts val="100"/>
              </a:spcBef>
              <a:buNone/>
              <a:tabLst>
                <a:tab pos="162560" algn="l"/>
              </a:tabLst>
            </a:pPr>
            <a:endParaRPr lang="en-GB" sz="1200" dirty="0">
              <a:latin typeface="+mn-lt"/>
              <a:cs typeface="Poppins Medium"/>
            </a:endParaRPr>
          </a:p>
          <a:p>
            <a:pPr marL="161925" indent="-149860">
              <a:spcBef>
                <a:spcPts val="100"/>
              </a:spcBef>
              <a:buFontTx/>
              <a:buChar char="•"/>
              <a:tabLst>
                <a:tab pos="162560" algn="l"/>
              </a:tabLst>
            </a:pPr>
            <a:r>
              <a:rPr lang="en-GB" sz="1200" dirty="0">
                <a:latin typeface="+mn-lt"/>
                <a:cs typeface="Poppins Medium"/>
              </a:rPr>
              <a:t>Propose the next steps </a:t>
            </a:r>
          </a:p>
          <a:p>
            <a:pPr marL="161925" indent="-149860">
              <a:spcBef>
                <a:spcPts val="100"/>
              </a:spcBef>
              <a:buFontTx/>
              <a:buChar char="•"/>
              <a:tabLst>
                <a:tab pos="162560" algn="l"/>
              </a:tabLst>
            </a:pPr>
            <a:endParaRPr lang="en-GB" sz="1200" dirty="0">
              <a:latin typeface="+mn-lt"/>
              <a:cs typeface="Poppins Medium"/>
            </a:endParaRPr>
          </a:p>
          <a:p>
            <a:pPr marL="161925" indent="-149860">
              <a:spcBef>
                <a:spcPts val="100"/>
              </a:spcBef>
              <a:buFontTx/>
              <a:buChar char="•"/>
              <a:tabLst>
                <a:tab pos="162560" algn="l"/>
              </a:tabLst>
            </a:pPr>
            <a:r>
              <a:rPr lang="en-GB" sz="1200" dirty="0">
                <a:latin typeface="+mn-lt"/>
                <a:cs typeface="Poppins Medium"/>
              </a:rPr>
              <a:t>Appendices: Evidence the impact assessment that has been performed on each change as part of Release optioneering</a:t>
            </a:r>
            <a:r>
              <a:rPr lang="en-GB" sz="1200" dirty="0">
                <a:latin typeface="Poppins Medium"/>
                <a:cs typeface="Poppins Medium"/>
              </a:rPr>
              <a:t> </a:t>
            </a:r>
          </a:p>
          <a:p>
            <a:pPr marL="161925" indent="-149860">
              <a:spcBef>
                <a:spcPts val="100"/>
              </a:spcBef>
              <a:buFontTx/>
              <a:buChar char="•"/>
              <a:tabLst>
                <a:tab pos="162560" algn="l"/>
              </a:tabLst>
            </a:pPr>
            <a:endParaRPr lang="en-GB" sz="1200" dirty="0">
              <a:latin typeface="Poppins Medium"/>
              <a:cs typeface="Poppins Medium"/>
            </a:endParaRPr>
          </a:p>
        </p:txBody>
      </p:sp>
    </p:spTree>
    <p:extLst>
      <p:ext uri="{BB962C8B-B14F-4D97-AF65-F5344CB8AC3E}">
        <p14:creationId xmlns:p14="http://schemas.microsoft.com/office/powerpoint/2010/main" val="4247919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p:txBody>
          <a:bodyPr>
            <a:normAutofit/>
          </a:bodyPr>
          <a:lstStyle/>
          <a:p>
            <a:r>
              <a:rPr lang="en-GB" dirty="0"/>
              <a:t>Proposed Change Pack Content for April / May</a:t>
            </a:r>
          </a:p>
        </p:txBody>
      </p:sp>
      <p:sp>
        <p:nvSpPr>
          <p:cNvPr id="3" name="Content Placeholder 2">
            <a:extLst>
              <a:ext uri="{FF2B5EF4-FFF2-40B4-BE49-F238E27FC236}">
                <a16:creationId xmlns:a16="http://schemas.microsoft.com/office/drawing/2014/main" id="{2F0289D2-D04C-4F0F-9BBD-22F701DD362D}"/>
              </a:ext>
            </a:extLst>
          </p:cNvPr>
          <p:cNvSpPr>
            <a:spLocks noGrp="1"/>
          </p:cNvSpPr>
          <p:nvPr>
            <p:ph idx="1"/>
          </p:nvPr>
        </p:nvSpPr>
        <p:spPr/>
        <p:txBody>
          <a:bodyPr vert="horz" lIns="91440" tIns="45720" rIns="91440" bIns="45720" rtlCol="0" anchor="t">
            <a:normAutofit/>
          </a:bodyPr>
          <a:lstStyle/>
          <a:p>
            <a:pPr marL="161925" indent="-149860">
              <a:spcBef>
                <a:spcPts val="100"/>
              </a:spcBef>
              <a:buFontTx/>
              <a:buChar char="•"/>
              <a:tabLst>
                <a:tab pos="162560" algn="l"/>
              </a:tabLst>
            </a:pPr>
            <a:r>
              <a:rPr lang="en-GB" sz="1200" dirty="0">
                <a:latin typeface="+mn-lt"/>
                <a:cs typeface="Poppins Medium"/>
              </a:rPr>
              <a:t>Following the completion of our Detailed Design activities we are proposing to issue the following changes for Industry consultation in both the April and May Change Pack Consultation process</a:t>
            </a:r>
          </a:p>
          <a:p>
            <a:pPr marL="161925" indent="-149860">
              <a:spcBef>
                <a:spcPts val="100"/>
              </a:spcBef>
              <a:buFontTx/>
              <a:buChar char="•"/>
              <a:tabLst>
                <a:tab pos="162560" algn="l"/>
              </a:tabLst>
            </a:pPr>
            <a:endParaRPr lang="en-GB" sz="1200" dirty="0">
              <a:latin typeface="+mn-lt"/>
              <a:cs typeface="Poppins Medium"/>
            </a:endParaRPr>
          </a:p>
          <a:p>
            <a:pPr marL="12065" indent="0">
              <a:spcBef>
                <a:spcPts val="100"/>
              </a:spcBef>
              <a:buNone/>
              <a:tabLst>
                <a:tab pos="162560" algn="l"/>
              </a:tabLst>
            </a:pPr>
            <a:endParaRPr lang="en-GB" sz="1200" u="sng" dirty="0">
              <a:latin typeface="+mn-lt"/>
              <a:cs typeface="Poppins Medium"/>
            </a:endParaRPr>
          </a:p>
          <a:p>
            <a:pPr marL="12065" indent="0">
              <a:spcBef>
                <a:spcPts val="100"/>
              </a:spcBef>
              <a:buNone/>
              <a:tabLst>
                <a:tab pos="162560" algn="l"/>
              </a:tabLst>
            </a:pPr>
            <a:r>
              <a:rPr lang="en-GB" sz="1200" u="sng" dirty="0">
                <a:latin typeface="+mn-lt"/>
                <a:cs typeface="Poppins Medium"/>
              </a:rPr>
              <a:t>April 2022 </a:t>
            </a:r>
            <a:r>
              <a:rPr lang="en-GB" sz="1100" u="sng" dirty="0">
                <a:latin typeface="+mn-lt"/>
                <a:cs typeface="Poppins Medium"/>
              </a:rPr>
              <a:t>- issued to customers on 19th April for 10 working day consultation</a:t>
            </a:r>
            <a:endParaRPr lang="en-GB" dirty="0">
              <a:latin typeface="+mn-lt"/>
            </a:endParaRPr>
          </a:p>
          <a:p>
            <a:pPr marL="561975" lvl="1" indent="-149860">
              <a:spcBef>
                <a:spcPts val="100"/>
              </a:spcBef>
              <a:buFontTx/>
              <a:buChar char="•"/>
              <a:tabLst>
                <a:tab pos="162560" algn="l"/>
              </a:tabLst>
            </a:pPr>
            <a:r>
              <a:rPr lang="en-GB" sz="1000" dirty="0">
                <a:latin typeface="+mn-lt"/>
                <a:cs typeface="Poppins Medium"/>
              </a:rPr>
              <a:t>XRN4978 - </a:t>
            </a:r>
            <a:r>
              <a:rPr lang="en-US" sz="1000" dirty="0">
                <a:latin typeface="+mn-lt"/>
                <a:cs typeface="Poppins Medium"/>
              </a:rPr>
              <a:t>Notification of Rolling AQ Value (following Transfer of Ownership between M-5 and M) </a:t>
            </a:r>
            <a:endParaRPr lang="en-GB" sz="1000" dirty="0">
              <a:latin typeface="+mn-lt"/>
              <a:cs typeface="Poppins Medium"/>
            </a:endParaRPr>
          </a:p>
          <a:p>
            <a:pPr marL="561975" lvl="1" indent="-149860">
              <a:spcBef>
                <a:spcPts val="100"/>
              </a:spcBef>
              <a:buFontTx/>
              <a:buChar char="•"/>
              <a:tabLst>
                <a:tab pos="162560" algn="l"/>
              </a:tabLst>
            </a:pPr>
            <a:r>
              <a:rPr lang="en-GB" sz="1000" dirty="0">
                <a:latin typeface="+mn-lt"/>
                <a:cs typeface="Poppins Medium"/>
              </a:rPr>
              <a:t>XRN4990 - </a:t>
            </a:r>
            <a:r>
              <a:rPr lang="en-US" sz="1000" dirty="0">
                <a:latin typeface="+mn-lt"/>
                <a:cs typeface="Poppins Medium"/>
              </a:rPr>
              <a:t>Transfer of Sites with Low Read Submission Performance from Class 2 and 3 into Class 4 (MOD0664) </a:t>
            </a:r>
            <a:endParaRPr lang="en-GB" sz="1000" dirty="0">
              <a:latin typeface="+mn-lt"/>
              <a:cs typeface="Poppins Medium"/>
            </a:endParaRPr>
          </a:p>
          <a:p>
            <a:pPr marL="561975" lvl="1" indent="-149860">
              <a:spcBef>
                <a:spcPts val="100"/>
              </a:spcBef>
              <a:buFontTx/>
              <a:buChar char="•"/>
              <a:tabLst>
                <a:tab pos="162560" algn="l"/>
              </a:tabLst>
            </a:pPr>
            <a:r>
              <a:rPr lang="en-GB" sz="1000" dirty="0">
                <a:latin typeface="+mn-lt"/>
                <a:cs typeface="Poppins Medium"/>
              </a:rPr>
              <a:t>XRN5298 - </a:t>
            </a:r>
            <a:r>
              <a:rPr lang="en-US" sz="1000" dirty="0">
                <a:latin typeface="+mn-lt"/>
                <a:cs typeface="Poppins Medium"/>
              </a:rPr>
              <a:t> H100 Fife Project – Hydrogen Network Trial</a:t>
            </a:r>
            <a:endParaRPr lang="en-GB" sz="1000" dirty="0">
              <a:latin typeface="+mn-lt"/>
              <a:cs typeface="Poppins Medium"/>
            </a:endParaRPr>
          </a:p>
          <a:p>
            <a:pPr marL="561975" lvl="1" indent="-149860">
              <a:spcBef>
                <a:spcPts val="100"/>
              </a:spcBef>
              <a:buFontTx/>
              <a:buChar char="•"/>
              <a:tabLst>
                <a:tab pos="162560" algn="l"/>
              </a:tabLst>
            </a:pPr>
            <a:endParaRPr lang="en-GB" sz="1000" dirty="0">
              <a:latin typeface="+mn-lt"/>
              <a:cs typeface="Poppins Medium"/>
            </a:endParaRPr>
          </a:p>
          <a:p>
            <a:pPr marL="12065" indent="0">
              <a:spcBef>
                <a:spcPts val="100"/>
              </a:spcBef>
              <a:buNone/>
              <a:tabLst>
                <a:tab pos="162560" algn="l"/>
              </a:tabLst>
            </a:pPr>
            <a:endParaRPr lang="en-GB" sz="1200" u="sng" dirty="0">
              <a:latin typeface="+mn-lt"/>
              <a:cs typeface="Poppins Medium"/>
            </a:endParaRPr>
          </a:p>
          <a:p>
            <a:pPr marL="12065" indent="0">
              <a:spcBef>
                <a:spcPts val="100"/>
              </a:spcBef>
              <a:buNone/>
              <a:tabLst>
                <a:tab pos="162560" algn="l"/>
              </a:tabLst>
            </a:pPr>
            <a:r>
              <a:rPr lang="en-GB" sz="1200" u="sng" dirty="0">
                <a:latin typeface="+mn-lt"/>
                <a:cs typeface="Poppins Medium"/>
              </a:rPr>
              <a:t>May 2022 </a:t>
            </a:r>
            <a:r>
              <a:rPr lang="en-GB" sz="1100" u="sng" dirty="0">
                <a:latin typeface="+mn-lt"/>
                <a:cs typeface="Poppins Medium"/>
              </a:rPr>
              <a:t>– issued to customers on 16th May for 10 working day consultation</a:t>
            </a:r>
            <a:endParaRPr lang="en-GB" dirty="0">
              <a:latin typeface="+mn-lt"/>
            </a:endParaRPr>
          </a:p>
          <a:p>
            <a:pPr marL="561975" lvl="1" indent="-149860">
              <a:spcBef>
                <a:spcPts val="100"/>
              </a:spcBef>
              <a:buFontTx/>
              <a:buChar char="•"/>
              <a:tabLst>
                <a:tab pos="162560" algn="l"/>
              </a:tabLst>
            </a:pPr>
            <a:r>
              <a:rPr lang="en-GB" sz="1000" dirty="0">
                <a:latin typeface="+mn-lt"/>
                <a:cs typeface="Poppins Medium"/>
              </a:rPr>
              <a:t>XRN4900 - Biomethane/Propane Reduction</a:t>
            </a:r>
          </a:p>
          <a:p>
            <a:pPr marL="561975" lvl="1" indent="-149860">
              <a:spcBef>
                <a:spcPts val="100"/>
              </a:spcBef>
              <a:buFontTx/>
              <a:buChar char="•"/>
              <a:tabLst>
                <a:tab pos="162560" algn="l"/>
              </a:tabLst>
            </a:pPr>
            <a:r>
              <a:rPr lang="en-GB" sz="1000" dirty="0">
                <a:latin typeface="+mn-lt"/>
                <a:cs typeface="Poppins Medium"/>
              </a:rPr>
              <a:t>XRN4992B - </a:t>
            </a:r>
            <a:r>
              <a:rPr lang="en-US" sz="1000" dirty="0">
                <a:latin typeface="+mn-lt"/>
                <a:cs typeface="Poppins Medium"/>
              </a:rPr>
              <a:t>Modification 0687 Clarification of Supplier of Last Resort (</a:t>
            </a:r>
            <a:r>
              <a:rPr lang="en-US" sz="1000" dirty="0" err="1">
                <a:latin typeface="+mn-lt"/>
                <a:cs typeface="Poppins Medium"/>
              </a:rPr>
              <a:t>SoLR</a:t>
            </a:r>
            <a:r>
              <a:rPr lang="en-US" sz="1000" dirty="0">
                <a:latin typeface="+mn-lt"/>
                <a:cs typeface="Poppins Medium"/>
              </a:rPr>
              <a:t>) Cost Recovery Process </a:t>
            </a:r>
            <a:endParaRPr lang="en-GB" sz="1000" dirty="0">
              <a:latin typeface="+mn-lt"/>
              <a:cs typeface="Poppins Medium"/>
            </a:endParaRPr>
          </a:p>
          <a:p>
            <a:pPr marL="561975" lvl="1" indent="-149860">
              <a:spcBef>
                <a:spcPts val="100"/>
              </a:spcBef>
              <a:buFontTx/>
              <a:buChar char="•"/>
              <a:tabLst>
                <a:tab pos="162560" algn="l"/>
              </a:tabLst>
            </a:pPr>
            <a:r>
              <a:rPr lang="en-GB" sz="1000" dirty="0">
                <a:latin typeface="+mn-lt"/>
                <a:cs typeface="Poppins Medium"/>
              </a:rPr>
              <a:t>XRN5091 - </a:t>
            </a:r>
            <a:r>
              <a:rPr lang="en-US" sz="1000" dirty="0">
                <a:latin typeface="+mn-lt"/>
                <a:cs typeface="Poppins Medium"/>
              </a:rPr>
              <a:t>Deferral of creation of Class change reads at transfer of ownership </a:t>
            </a:r>
            <a:endParaRPr lang="en-GB" sz="1000" dirty="0">
              <a:latin typeface="+mn-lt"/>
              <a:cs typeface="Poppins Medium"/>
            </a:endParaRPr>
          </a:p>
          <a:p>
            <a:pPr marL="561975" lvl="1" indent="-149860">
              <a:spcBef>
                <a:spcPts val="100"/>
              </a:spcBef>
              <a:buFontTx/>
              <a:buChar char="•"/>
              <a:tabLst>
                <a:tab pos="162560" algn="l"/>
              </a:tabLst>
            </a:pPr>
            <a:r>
              <a:rPr lang="en-GB" sz="1000" dirty="0">
                <a:latin typeface="+mn-lt"/>
                <a:cs typeface="Poppins Medium"/>
              </a:rPr>
              <a:t>XRN5186 - </a:t>
            </a:r>
            <a:r>
              <a:rPr lang="en-US" sz="1000" dirty="0">
                <a:latin typeface="+mn-lt"/>
                <a:cs typeface="Poppins Medium"/>
              </a:rPr>
              <a:t>MOD0701 - Aligning Capacity booking under the UNC and arrangements set out in relevant NEXAs</a:t>
            </a:r>
            <a:endParaRPr lang="en-GB" sz="1000" dirty="0">
              <a:latin typeface="+mn-lt"/>
              <a:cs typeface="Poppins Medium"/>
            </a:endParaRPr>
          </a:p>
        </p:txBody>
      </p:sp>
    </p:spTree>
    <p:extLst>
      <p:ext uri="{BB962C8B-B14F-4D97-AF65-F5344CB8AC3E}">
        <p14:creationId xmlns:p14="http://schemas.microsoft.com/office/powerpoint/2010/main" val="2535799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7">
            <a:extLst>
              <a:ext uri="{FF2B5EF4-FFF2-40B4-BE49-F238E27FC236}">
                <a16:creationId xmlns:a16="http://schemas.microsoft.com/office/drawing/2014/main" id="{7AB21284-6314-4ABA-B0AE-FDAF88F36B19}"/>
              </a:ext>
            </a:extLst>
          </p:cNvPr>
          <p:cNvGraphicFramePr>
            <a:graphicFrameLocks noGrp="1"/>
          </p:cNvGraphicFramePr>
          <p:nvPr/>
        </p:nvGraphicFramePr>
        <p:xfrm>
          <a:off x="60142" y="890475"/>
          <a:ext cx="3625517" cy="1845167"/>
        </p:xfrm>
        <a:graphic>
          <a:graphicData uri="http://schemas.openxmlformats.org/drawingml/2006/table">
            <a:tbl>
              <a:tblPr firstRow="1" bandRow="1">
                <a:tableStyleId>{5C22544A-7EE6-4342-B048-85BDC9FD1C3A}</a:tableStyleId>
              </a:tblPr>
              <a:tblGrid>
                <a:gridCol w="747930">
                  <a:extLst>
                    <a:ext uri="{9D8B030D-6E8A-4147-A177-3AD203B41FA5}">
                      <a16:colId xmlns:a16="http://schemas.microsoft.com/office/drawing/2014/main" val="3491806455"/>
                    </a:ext>
                  </a:extLst>
                </a:gridCol>
                <a:gridCol w="421471">
                  <a:extLst>
                    <a:ext uri="{9D8B030D-6E8A-4147-A177-3AD203B41FA5}">
                      <a16:colId xmlns:a16="http://schemas.microsoft.com/office/drawing/2014/main" val="1510371491"/>
                    </a:ext>
                  </a:extLst>
                </a:gridCol>
                <a:gridCol w="834117">
                  <a:extLst>
                    <a:ext uri="{9D8B030D-6E8A-4147-A177-3AD203B41FA5}">
                      <a16:colId xmlns:a16="http://schemas.microsoft.com/office/drawing/2014/main" val="332836473"/>
                    </a:ext>
                  </a:extLst>
                </a:gridCol>
                <a:gridCol w="433414">
                  <a:extLst>
                    <a:ext uri="{9D8B030D-6E8A-4147-A177-3AD203B41FA5}">
                      <a16:colId xmlns:a16="http://schemas.microsoft.com/office/drawing/2014/main" val="3028482250"/>
                    </a:ext>
                  </a:extLst>
                </a:gridCol>
                <a:gridCol w="773115">
                  <a:extLst>
                    <a:ext uri="{9D8B030D-6E8A-4147-A177-3AD203B41FA5}">
                      <a16:colId xmlns:a16="http://schemas.microsoft.com/office/drawing/2014/main" val="1657732983"/>
                    </a:ext>
                  </a:extLst>
                </a:gridCol>
                <a:gridCol w="415470">
                  <a:extLst>
                    <a:ext uri="{9D8B030D-6E8A-4147-A177-3AD203B41FA5}">
                      <a16:colId xmlns:a16="http://schemas.microsoft.com/office/drawing/2014/main" val="2902018643"/>
                    </a:ext>
                  </a:extLst>
                </a:gridCol>
              </a:tblGrid>
              <a:tr h="395751">
                <a:tc>
                  <a:txBody>
                    <a:bodyPr/>
                    <a:lstStyle/>
                    <a:p>
                      <a:r>
                        <a:rPr lang="en-GB" sz="900">
                          <a:solidFill>
                            <a:schemeClr val="bg1"/>
                          </a:solidFill>
                        </a:rPr>
                        <a:t>Nov 22 Release</a:t>
                      </a:r>
                    </a:p>
                  </a:txBody>
                  <a:tcPr marL="91327" marR="91327" marT="45664" marB="45664"/>
                </a:tc>
                <a:tc>
                  <a:txBody>
                    <a:bodyPr/>
                    <a:lstStyle/>
                    <a:p>
                      <a:r>
                        <a:rPr lang="en-GB" sz="900">
                          <a:solidFill>
                            <a:schemeClr val="bg1"/>
                          </a:solidFill>
                        </a:rPr>
                        <a:t>Pts</a:t>
                      </a:r>
                    </a:p>
                  </a:txBody>
                  <a:tcPr marL="91327" marR="91327" marT="45664" marB="45664"/>
                </a:tc>
                <a:tc>
                  <a:txBody>
                    <a:bodyPr/>
                    <a:lstStyle/>
                    <a:p>
                      <a:r>
                        <a:rPr lang="en-GB" sz="900">
                          <a:solidFill>
                            <a:schemeClr val="bg1"/>
                          </a:solidFill>
                        </a:rPr>
                        <a:t>Feb23 Release</a:t>
                      </a:r>
                    </a:p>
                  </a:txBody>
                  <a:tcPr marL="91327" marR="91327" marT="45664" marB="45664"/>
                </a:tc>
                <a:tc>
                  <a:txBody>
                    <a:bodyPr/>
                    <a:lstStyle/>
                    <a:p>
                      <a:r>
                        <a:rPr lang="en-GB" sz="900">
                          <a:solidFill>
                            <a:schemeClr val="bg1"/>
                          </a:solidFill>
                        </a:rPr>
                        <a:t>Pts</a:t>
                      </a:r>
                    </a:p>
                  </a:txBody>
                  <a:tcPr marL="91327" marR="91327" marT="45664" marB="45664"/>
                </a:tc>
                <a:tc>
                  <a:txBody>
                    <a:bodyPr/>
                    <a:lstStyle/>
                    <a:p>
                      <a:r>
                        <a:rPr lang="en-GB" sz="900">
                          <a:solidFill>
                            <a:schemeClr val="bg1"/>
                          </a:solidFill>
                        </a:rPr>
                        <a:t>Jun23* Release</a:t>
                      </a:r>
                    </a:p>
                  </a:txBody>
                  <a:tcPr marL="91327" marR="91327" marT="45664" marB="45664"/>
                </a:tc>
                <a:tc>
                  <a:txBody>
                    <a:bodyPr/>
                    <a:lstStyle/>
                    <a:p>
                      <a:r>
                        <a:rPr lang="en-GB" sz="900">
                          <a:solidFill>
                            <a:schemeClr val="bg1"/>
                          </a:solidFill>
                        </a:rPr>
                        <a:t>Pts</a:t>
                      </a:r>
                    </a:p>
                  </a:txBody>
                  <a:tcPr marL="91327" marR="91327" marT="45664" marB="45664"/>
                </a:tc>
                <a:extLst>
                  <a:ext uri="{0D108BD9-81ED-4DB2-BD59-A6C34878D82A}">
                    <a16:rowId xmlns:a16="http://schemas.microsoft.com/office/drawing/2014/main" val="1442412533"/>
                  </a:ext>
                </a:extLst>
              </a:tr>
              <a:tr h="362354">
                <a:tc>
                  <a:txBody>
                    <a:bodyPr/>
                    <a:lstStyle/>
                    <a:p>
                      <a:pPr marL="0" eaLnBrk="1" hangingPunct="1"/>
                      <a:r>
                        <a:rPr lang="en-GB" sz="900">
                          <a:solidFill>
                            <a:srgbClr val="1E1246"/>
                          </a:solidFill>
                          <a:latin typeface="+mn-lt"/>
                          <a:ea typeface="+mn-ea"/>
                          <a:cs typeface="+mn-cs"/>
                        </a:rPr>
                        <a:t>XRN4978 </a:t>
                      </a:r>
                    </a:p>
                  </a:txBody>
                  <a:tcPr marL="91327" marR="91327" marT="45664" marB="45664"/>
                </a:tc>
                <a:tc>
                  <a:txBody>
                    <a:bodyPr/>
                    <a:lstStyle/>
                    <a:p>
                      <a:pPr marL="0" eaLnBrk="1" hangingPunct="1"/>
                      <a:r>
                        <a:rPr lang="en-GB" sz="900">
                          <a:solidFill>
                            <a:srgbClr val="1E1246"/>
                          </a:solidFill>
                          <a:latin typeface="+mn-lt"/>
                          <a:ea typeface="+mn-ea"/>
                          <a:cs typeface="+mn-cs"/>
                        </a:rPr>
                        <a:t>8</a:t>
                      </a:r>
                    </a:p>
                  </a:txBody>
                  <a:tcPr marL="91327" marR="91327" marT="45664" marB="45664"/>
                </a:tc>
                <a:tc>
                  <a:txBody>
                    <a:bodyPr/>
                    <a:lstStyle/>
                    <a:p>
                      <a:r>
                        <a:rPr lang="en-GB" sz="900">
                          <a:solidFill>
                            <a:srgbClr val="1E1246"/>
                          </a:solidFill>
                        </a:rPr>
                        <a:t>XRN4900 </a:t>
                      </a:r>
                    </a:p>
                  </a:txBody>
                  <a:tcPr marL="91327" marR="91327" marT="45664" marB="45664"/>
                </a:tc>
                <a:tc>
                  <a:txBody>
                    <a:bodyPr/>
                    <a:lstStyle/>
                    <a:p>
                      <a:r>
                        <a:rPr lang="en-GB" sz="900">
                          <a:solidFill>
                            <a:srgbClr val="1E1246"/>
                          </a:solidFill>
                        </a:rPr>
                        <a:t>21</a:t>
                      </a: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dirty="0">
                          <a:solidFill>
                            <a:srgbClr val="1E1246"/>
                          </a:solidFill>
                          <a:latin typeface="+mn-lt"/>
                          <a:ea typeface="+mn-ea"/>
                          <a:cs typeface="+mn-cs"/>
                        </a:rPr>
                        <a:t>XRN5091</a:t>
                      </a: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a:solidFill>
                            <a:srgbClr val="1E1246"/>
                          </a:solidFill>
                          <a:latin typeface="+mn-lt"/>
                          <a:ea typeface="+mn-ea"/>
                          <a:cs typeface="+mn-cs"/>
                        </a:rPr>
                        <a:t>21</a:t>
                      </a:r>
                    </a:p>
                  </a:txBody>
                  <a:tcPr marL="91327" marR="91327" marT="45664" marB="45664"/>
                </a:tc>
                <a:extLst>
                  <a:ext uri="{0D108BD9-81ED-4DB2-BD59-A6C34878D82A}">
                    <a16:rowId xmlns:a16="http://schemas.microsoft.com/office/drawing/2014/main" val="856506423"/>
                  </a:ext>
                </a:extLst>
              </a:tr>
              <a:tr h="362354">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a:solidFill>
                            <a:srgbClr val="1E1246"/>
                          </a:solidFill>
                          <a:latin typeface="+mn-lt"/>
                          <a:ea typeface="+mn-ea"/>
                          <a:cs typeface="+mn-cs"/>
                        </a:rPr>
                        <a:t>XRN4990 </a:t>
                      </a: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a:solidFill>
                            <a:srgbClr val="1E1246"/>
                          </a:solidFill>
                          <a:latin typeface="+mn-lt"/>
                          <a:ea typeface="+mn-ea"/>
                          <a:cs typeface="+mn-cs"/>
                        </a:rPr>
                        <a:t>8</a:t>
                      </a: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a:solidFill>
                            <a:srgbClr val="1E1246"/>
                          </a:solidFill>
                          <a:latin typeface="+mn-lt"/>
                          <a:ea typeface="+mn-ea"/>
                          <a:cs typeface="+mn-cs"/>
                        </a:rPr>
                        <a:t>XRN4992B </a:t>
                      </a: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a:solidFill>
                            <a:srgbClr val="1E1246"/>
                          </a:solidFill>
                          <a:latin typeface="+mn-lt"/>
                          <a:ea typeface="+mn-ea"/>
                          <a:cs typeface="+mn-cs"/>
                        </a:rPr>
                        <a:t>13</a:t>
                      </a: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a:solidFill>
                            <a:srgbClr val="1E1246"/>
                          </a:solidFill>
                          <a:latin typeface="+mn-lt"/>
                          <a:ea typeface="+mn-ea"/>
                          <a:cs typeface="+mn-cs"/>
                        </a:rPr>
                        <a:t>XRN5186</a:t>
                      </a: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a:solidFill>
                            <a:srgbClr val="1E1246"/>
                          </a:solidFill>
                          <a:latin typeface="+mn-lt"/>
                          <a:ea typeface="+mn-ea"/>
                          <a:cs typeface="+mn-cs"/>
                        </a:rPr>
                        <a:t>13</a:t>
                      </a:r>
                    </a:p>
                  </a:txBody>
                  <a:tcPr marL="91327" marR="91327" marT="45664" marB="45664"/>
                </a:tc>
                <a:extLst>
                  <a:ext uri="{0D108BD9-81ED-4DB2-BD59-A6C34878D82A}">
                    <a16:rowId xmlns:a16="http://schemas.microsoft.com/office/drawing/2014/main" val="3037680764"/>
                  </a:ext>
                </a:extLst>
              </a:tr>
              <a:tr h="362354">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a:solidFill>
                            <a:srgbClr val="1E1246"/>
                          </a:solidFill>
                          <a:latin typeface="+mn-lt"/>
                          <a:ea typeface="+mn-ea"/>
                          <a:cs typeface="+mn-cs"/>
                        </a:rPr>
                        <a:t>XRN5298 </a:t>
                      </a: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a:solidFill>
                            <a:srgbClr val="1E1246"/>
                          </a:solidFill>
                          <a:latin typeface="+mn-lt"/>
                          <a:ea typeface="+mn-ea"/>
                          <a:cs typeface="+mn-cs"/>
                        </a:rPr>
                        <a:t>8</a:t>
                      </a:r>
                    </a:p>
                  </a:txBody>
                  <a:tcPr marL="91327" marR="91327" marT="45664" marB="45664"/>
                </a:tc>
                <a:tc>
                  <a:txBody>
                    <a:bodyPr/>
                    <a:lstStyle/>
                    <a:p>
                      <a:endParaRPr lang="en-GB" sz="900">
                        <a:solidFill>
                          <a:srgbClr val="1E1246"/>
                        </a:solidFill>
                        <a:latin typeface="+mn-lt"/>
                        <a:ea typeface="+mn-ea"/>
                        <a:cs typeface="+mn-cs"/>
                      </a:endParaRPr>
                    </a:p>
                  </a:txBody>
                  <a:tcPr marL="91327" marR="91327" marT="45664" marB="45664"/>
                </a:tc>
                <a:tc>
                  <a:txBody>
                    <a:bodyPr/>
                    <a:lstStyle/>
                    <a:p>
                      <a:endParaRPr lang="en-GB" sz="900">
                        <a:solidFill>
                          <a:srgbClr val="1E1246"/>
                        </a:solidFill>
                        <a:latin typeface="+mn-lt"/>
                        <a:ea typeface="+mn-ea"/>
                        <a:cs typeface="+mn-cs"/>
                      </a:endParaRPr>
                    </a:p>
                  </a:txBody>
                  <a:tcPr marL="91327" marR="91327" marT="45664" marB="45664"/>
                </a:tc>
                <a:tc>
                  <a:txBody>
                    <a:bodyPr/>
                    <a:lstStyle/>
                    <a:p>
                      <a:endParaRPr lang="en-GB" sz="900">
                        <a:solidFill>
                          <a:srgbClr val="1E1246"/>
                        </a:solidFill>
                        <a:latin typeface="+mn-lt"/>
                        <a:ea typeface="+mn-ea"/>
                        <a:cs typeface="+mn-cs"/>
                      </a:endParaRPr>
                    </a:p>
                  </a:txBody>
                  <a:tcPr marL="91327" marR="91327" marT="45664" marB="45664"/>
                </a:tc>
                <a:tc>
                  <a:txBody>
                    <a:bodyPr/>
                    <a:lstStyle/>
                    <a:p>
                      <a:endParaRPr lang="en-GB" sz="900">
                        <a:solidFill>
                          <a:srgbClr val="1E1246"/>
                        </a:solidFill>
                        <a:latin typeface="+mn-lt"/>
                        <a:ea typeface="+mn-ea"/>
                        <a:cs typeface="+mn-cs"/>
                      </a:endParaRPr>
                    </a:p>
                  </a:txBody>
                  <a:tcPr marL="91327" marR="91327" marT="45664" marB="45664"/>
                </a:tc>
                <a:extLst>
                  <a:ext uri="{0D108BD9-81ED-4DB2-BD59-A6C34878D82A}">
                    <a16:rowId xmlns:a16="http://schemas.microsoft.com/office/drawing/2014/main" val="2726418378"/>
                  </a:ext>
                </a:extLst>
              </a:tr>
              <a:tr h="362354">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900" b="1">
                          <a:solidFill>
                            <a:srgbClr val="1E1246"/>
                          </a:solidFill>
                          <a:latin typeface="+mn-lt"/>
                          <a:ea typeface="+mn-ea"/>
                          <a:cs typeface="+mn-cs"/>
                        </a:rPr>
                        <a:t>Total Pts</a:t>
                      </a:r>
                    </a:p>
                  </a:txBody>
                  <a:tcPr marL="91327" marR="91327" marT="45664" marB="45664"/>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900" b="1">
                          <a:solidFill>
                            <a:srgbClr val="1E1246"/>
                          </a:solidFill>
                          <a:latin typeface="+mn-lt"/>
                          <a:ea typeface="+mn-ea"/>
                          <a:cs typeface="+mn-cs"/>
                        </a:rPr>
                        <a:t>24</a:t>
                      </a:r>
                    </a:p>
                  </a:txBody>
                  <a:tcPr marL="91327" marR="91327" marT="45664" marB="45664"/>
                </a:tc>
                <a:tc>
                  <a:txBody>
                    <a:bodyPr/>
                    <a:lstStyle/>
                    <a:p>
                      <a:pPr algn="r"/>
                      <a:endParaRPr lang="en-GB" sz="900" b="1">
                        <a:solidFill>
                          <a:srgbClr val="1E1246"/>
                        </a:solidFill>
                        <a:latin typeface="+mn-lt"/>
                        <a:ea typeface="+mn-ea"/>
                        <a:cs typeface="+mn-cs"/>
                      </a:endParaRPr>
                    </a:p>
                  </a:txBody>
                  <a:tcPr marL="91327" marR="91327" marT="45664" marB="45664"/>
                </a:tc>
                <a:tc>
                  <a:txBody>
                    <a:bodyPr/>
                    <a:lstStyle/>
                    <a:p>
                      <a:pPr algn="l"/>
                      <a:r>
                        <a:rPr lang="en-GB" sz="900" b="1">
                          <a:solidFill>
                            <a:srgbClr val="1E1246"/>
                          </a:solidFill>
                          <a:latin typeface="+mn-lt"/>
                          <a:ea typeface="+mn-ea"/>
                          <a:cs typeface="+mn-cs"/>
                        </a:rPr>
                        <a:t>34</a:t>
                      </a:r>
                    </a:p>
                  </a:txBody>
                  <a:tcPr marL="91327" marR="91327" marT="45664" marB="45664"/>
                </a:tc>
                <a:tc>
                  <a:txBody>
                    <a:bodyPr/>
                    <a:lstStyle/>
                    <a:p>
                      <a:pPr algn="r"/>
                      <a:endParaRPr lang="en-GB" sz="900" b="1">
                        <a:solidFill>
                          <a:srgbClr val="1E1246"/>
                        </a:solidFill>
                        <a:latin typeface="+mn-lt"/>
                        <a:ea typeface="+mn-ea"/>
                        <a:cs typeface="+mn-cs"/>
                      </a:endParaRPr>
                    </a:p>
                  </a:txBody>
                  <a:tcPr marL="91327" marR="91327" marT="45664" marB="45664"/>
                </a:tc>
                <a:tc>
                  <a:txBody>
                    <a:bodyPr/>
                    <a:lstStyle/>
                    <a:p>
                      <a:pPr algn="l"/>
                      <a:r>
                        <a:rPr lang="en-GB" sz="900" b="1" dirty="0">
                          <a:solidFill>
                            <a:srgbClr val="1E1246"/>
                          </a:solidFill>
                          <a:latin typeface="+mn-lt"/>
                          <a:ea typeface="+mn-ea"/>
                          <a:cs typeface="+mn-cs"/>
                        </a:rPr>
                        <a:t>34</a:t>
                      </a:r>
                    </a:p>
                  </a:txBody>
                  <a:tcPr marL="91327" marR="91327" marT="45664" marB="45664"/>
                </a:tc>
                <a:extLst>
                  <a:ext uri="{0D108BD9-81ED-4DB2-BD59-A6C34878D82A}">
                    <a16:rowId xmlns:a16="http://schemas.microsoft.com/office/drawing/2014/main" val="286098361"/>
                  </a:ext>
                </a:extLst>
              </a:tr>
            </a:tbl>
          </a:graphicData>
        </a:graphic>
      </p:graphicFrame>
      <p:sp>
        <p:nvSpPr>
          <p:cNvPr id="9" name="Text Placeholder 1">
            <a:extLst>
              <a:ext uri="{FF2B5EF4-FFF2-40B4-BE49-F238E27FC236}">
                <a16:creationId xmlns:a16="http://schemas.microsoft.com/office/drawing/2014/main" id="{799B6521-6DAD-4600-A38E-B0BB98FFE269}"/>
              </a:ext>
            </a:extLst>
          </p:cNvPr>
          <p:cNvSpPr txBox="1">
            <a:spLocks/>
          </p:cNvSpPr>
          <p:nvPr/>
        </p:nvSpPr>
        <p:spPr>
          <a:xfrm>
            <a:off x="-797131" y="616713"/>
            <a:ext cx="2476549" cy="276999"/>
          </a:xfrm>
          <a:prstGeom prst="rect">
            <a:avLst/>
          </a:prstGeom>
        </p:spPr>
        <p:txBody>
          <a:bodyPr wrap="square">
            <a:spAutoFit/>
          </a:bodyPr>
          <a:lstStyle>
            <a:lvl1pPr marL="0" algn="ctr" eaLnBrk="1" hangingPunct="1">
              <a:defRPr kumimoji="0" lang="en-GB" sz="2600"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GB" sz="1200" b="1">
                <a:solidFill>
                  <a:schemeClr val="tx1"/>
                </a:solidFill>
              </a:rPr>
              <a:t>Option 1</a:t>
            </a:r>
          </a:p>
        </p:txBody>
      </p:sp>
      <p:graphicFrame>
        <p:nvGraphicFramePr>
          <p:cNvPr id="10" name="Table 7">
            <a:extLst>
              <a:ext uri="{FF2B5EF4-FFF2-40B4-BE49-F238E27FC236}">
                <a16:creationId xmlns:a16="http://schemas.microsoft.com/office/drawing/2014/main" id="{528D4507-AED7-4E76-9FA7-AC45ECDEB1A5}"/>
              </a:ext>
            </a:extLst>
          </p:cNvPr>
          <p:cNvGraphicFramePr>
            <a:graphicFrameLocks noGrp="1"/>
          </p:cNvGraphicFramePr>
          <p:nvPr/>
        </p:nvGraphicFramePr>
        <p:xfrm>
          <a:off x="4018811" y="879238"/>
          <a:ext cx="3484884" cy="2557005"/>
        </p:xfrm>
        <a:graphic>
          <a:graphicData uri="http://schemas.openxmlformats.org/drawingml/2006/table">
            <a:tbl>
              <a:tblPr firstRow="1" bandRow="1">
                <a:tableStyleId>{5C22544A-7EE6-4342-B048-85BDC9FD1C3A}</a:tableStyleId>
              </a:tblPr>
              <a:tblGrid>
                <a:gridCol w="725066">
                  <a:extLst>
                    <a:ext uri="{9D8B030D-6E8A-4147-A177-3AD203B41FA5}">
                      <a16:colId xmlns:a16="http://schemas.microsoft.com/office/drawing/2014/main" val="3491806455"/>
                    </a:ext>
                  </a:extLst>
                </a:gridCol>
                <a:gridCol w="381576">
                  <a:extLst>
                    <a:ext uri="{9D8B030D-6E8A-4147-A177-3AD203B41FA5}">
                      <a16:colId xmlns:a16="http://schemas.microsoft.com/office/drawing/2014/main" val="2653766188"/>
                    </a:ext>
                  </a:extLst>
                </a:gridCol>
                <a:gridCol w="866135">
                  <a:extLst>
                    <a:ext uri="{9D8B030D-6E8A-4147-A177-3AD203B41FA5}">
                      <a16:colId xmlns:a16="http://schemas.microsoft.com/office/drawing/2014/main" val="332836473"/>
                    </a:ext>
                  </a:extLst>
                </a:gridCol>
                <a:gridCol w="444739">
                  <a:extLst>
                    <a:ext uri="{9D8B030D-6E8A-4147-A177-3AD203B41FA5}">
                      <a16:colId xmlns:a16="http://schemas.microsoft.com/office/drawing/2014/main" val="4171014689"/>
                    </a:ext>
                  </a:extLst>
                </a:gridCol>
                <a:gridCol w="698399">
                  <a:extLst>
                    <a:ext uri="{9D8B030D-6E8A-4147-A177-3AD203B41FA5}">
                      <a16:colId xmlns:a16="http://schemas.microsoft.com/office/drawing/2014/main" val="1657732983"/>
                    </a:ext>
                  </a:extLst>
                </a:gridCol>
                <a:gridCol w="368969">
                  <a:extLst>
                    <a:ext uri="{9D8B030D-6E8A-4147-A177-3AD203B41FA5}">
                      <a16:colId xmlns:a16="http://schemas.microsoft.com/office/drawing/2014/main" val="3498467429"/>
                    </a:ext>
                  </a:extLst>
                </a:gridCol>
              </a:tblGrid>
              <a:tr h="395751">
                <a:tc>
                  <a:txBody>
                    <a:bodyPr/>
                    <a:lstStyle/>
                    <a:p>
                      <a:r>
                        <a:rPr lang="en-GB" sz="900">
                          <a:solidFill>
                            <a:schemeClr val="bg1"/>
                          </a:solidFill>
                        </a:rPr>
                        <a:t>Nov 22 Release</a:t>
                      </a:r>
                    </a:p>
                  </a:txBody>
                  <a:tcPr marL="91327" marR="91327" marT="45664" marB="45664"/>
                </a:tc>
                <a:tc>
                  <a:txBody>
                    <a:bodyPr/>
                    <a:lstStyle/>
                    <a:p>
                      <a:r>
                        <a:rPr lang="en-GB" sz="900">
                          <a:solidFill>
                            <a:schemeClr val="bg1"/>
                          </a:solidFill>
                        </a:rPr>
                        <a:t>Pts</a:t>
                      </a:r>
                    </a:p>
                  </a:txBody>
                  <a:tcPr marL="91327" marR="91327" marT="45664" marB="45664"/>
                </a:tc>
                <a:tc>
                  <a:txBody>
                    <a:bodyPr/>
                    <a:lstStyle/>
                    <a:p>
                      <a:r>
                        <a:rPr lang="en-GB" sz="900">
                          <a:solidFill>
                            <a:schemeClr val="bg1"/>
                          </a:solidFill>
                        </a:rPr>
                        <a:t>Feb23 Release</a:t>
                      </a:r>
                    </a:p>
                  </a:txBody>
                  <a:tcPr marL="91327" marR="91327" marT="45664" marB="45664"/>
                </a:tc>
                <a:tc>
                  <a:txBody>
                    <a:bodyPr/>
                    <a:lstStyle/>
                    <a:p>
                      <a:r>
                        <a:rPr lang="en-GB" sz="900">
                          <a:solidFill>
                            <a:schemeClr val="bg1"/>
                          </a:solidFill>
                        </a:rPr>
                        <a:t>Pts</a:t>
                      </a:r>
                    </a:p>
                  </a:txBody>
                  <a:tcPr marL="91327" marR="91327" marT="45664" marB="45664"/>
                </a:tc>
                <a:tc>
                  <a:txBody>
                    <a:bodyPr/>
                    <a:lstStyle/>
                    <a:p>
                      <a:r>
                        <a:rPr lang="en-GB" sz="900">
                          <a:solidFill>
                            <a:schemeClr val="bg1"/>
                          </a:solidFill>
                        </a:rPr>
                        <a:t>Jun23* Release</a:t>
                      </a:r>
                    </a:p>
                  </a:txBody>
                  <a:tcPr marL="91327" marR="91327" marT="45664" marB="45664"/>
                </a:tc>
                <a:tc>
                  <a:txBody>
                    <a:bodyPr/>
                    <a:lstStyle/>
                    <a:p>
                      <a:r>
                        <a:rPr lang="en-GB" sz="900">
                          <a:solidFill>
                            <a:schemeClr val="bg1"/>
                          </a:solidFill>
                        </a:rPr>
                        <a:t>Pts</a:t>
                      </a:r>
                    </a:p>
                  </a:txBody>
                  <a:tcPr marL="91327" marR="91327" marT="45664" marB="45664"/>
                </a:tc>
                <a:extLst>
                  <a:ext uri="{0D108BD9-81ED-4DB2-BD59-A6C34878D82A}">
                    <a16:rowId xmlns:a16="http://schemas.microsoft.com/office/drawing/2014/main" val="1442412533"/>
                  </a:ext>
                </a:extLst>
              </a:tr>
              <a:tr h="360209">
                <a:tc>
                  <a:txBody>
                    <a:bodyPr/>
                    <a:lstStyle/>
                    <a:p>
                      <a:pPr marL="0" eaLnBrk="1" hangingPunct="1"/>
                      <a:endParaRPr lang="en-GB" sz="900">
                        <a:solidFill>
                          <a:srgbClr val="1E1246"/>
                        </a:solidFill>
                        <a:latin typeface="+mn-lt"/>
                        <a:ea typeface="+mn-ea"/>
                        <a:cs typeface="+mn-cs"/>
                      </a:endParaRPr>
                    </a:p>
                  </a:txBody>
                  <a:tcPr marL="91327" marR="91327" marT="45664" marB="45664"/>
                </a:tc>
                <a:tc>
                  <a:txBody>
                    <a:bodyPr/>
                    <a:lstStyle/>
                    <a:p>
                      <a:pPr marL="0" eaLnBrk="1" hangingPunct="1"/>
                      <a:endParaRPr lang="en-GB" sz="900">
                        <a:solidFill>
                          <a:srgbClr val="1E1246"/>
                        </a:solidFill>
                        <a:latin typeface="+mn-lt"/>
                        <a:ea typeface="+mn-ea"/>
                        <a:cs typeface="+mn-cs"/>
                      </a:endParaRPr>
                    </a:p>
                  </a:txBody>
                  <a:tcPr marL="91327" marR="91327" marT="45664" marB="45664"/>
                </a:tc>
                <a:tc>
                  <a:txBody>
                    <a:bodyPr/>
                    <a:lstStyle/>
                    <a:p>
                      <a:r>
                        <a:rPr lang="en-GB" sz="900">
                          <a:solidFill>
                            <a:srgbClr val="1E1246"/>
                          </a:solidFill>
                        </a:rPr>
                        <a:t>XRN4900</a:t>
                      </a:r>
                    </a:p>
                  </a:txBody>
                  <a:tcPr marL="91327" marR="91327" marT="45664" marB="45664"/>
                </a:tc>
                <a:tc>
                  <a:txBody>
                    <a:bodyPr/>
                    <a:lstStyle/>
                    <a:p>
                      <a:r>
                        <a:rPr lang="en-GB" sz="900">
                          <a:solidFill>
                            <a:srgbClr val="1E1246"/>
                          </a:solidFill>
                        </a:rPr>
                        <a:t>21</a:t>
                      </a: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a:solidFill>
                            <a:srgbClr val="1E1246"/>
                          </a:solidFill>
                          <a:latin typeface="+mn-lt"/>
                          <a:ea typeface="+mn-ea"/>
                          <a:cs typeface="+mn-cs"/>
                        </a:rPr>
                        <a:t>XRN5091</a:t>
                      </a: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a:solidFill>
                            <a:srgbClr val="1E1246"/>
                          </a:solidFill>
                          <a:latin typeface="+mn-lt"/>
                          <a:ea typeface="+mn-ea"/>
                          <a:cs typeface="+mn-cs"/>
                        </a:rPr>
                        <a:t>21</a:t>
                      </a:r>
                    </a:p>
                  </a:txBody>
                  <a:tcPr marL="91327" marR="91327" marT="45664" marB="45664"/>
                </a:tc>
                <a:extLst>
                  <a:ext uri="{0D108BD9-81ED-4DB2-BD59-A6C34878D82A}">
                    <a16:rowId xmlns:a16="http://schemas.microsoft.com/office/drawing/2014/main" val="856506423"/>
                  </a:ext>
                </a:extLst>
              </a:tr>
              <a:tr h="360209">
                <a:tc>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GB" sz="900">
                        <a:solidFill>
                          <a:srgbClr val="1E1246"/>
                        </a:solidFill>
                        <a:latin typeface="+mn-lt"/>
                        <a:ea typeface="+mn-ea"/>
                        <a:cs typeface="+mn-cs"/>
                      </a:endParaRP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GB" sz="900">
                        <a:solidFill>
                          <a:srgbClr val="1E1246"/>
                        </a:solidFill>
                        <a:latin typeface="+mn-lt"/>
                        <a:ea typeface="+mn-ea"/>
                        <a:cs typeface="+mn-cs"/>
                      </a:endParaRP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a:solidFill>
                            <a:srgbClr val="1E1246"/>
                          </a:solidFill>
                          <a:latin typeface="+mn-lt"/>
                          <a:ea typeface="+mn-ea"/>
                          <a:cs typeface="+mn-cs"/>
                        </a:rPr>
                        <a:t>XRN4992B</a:t>
                      </a: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a:solidFill>
                            <a:srgbClr val="1E1246"/>
                          </a:solidFill>
                          <a:latin typeface="+mn-lt"/>
                          <a:ea typeface="+mn-ea"/>
                          <a:cs typeface="+mn-cs"/>
                        </a:rPr>
                        <a:t>13</a:t>
                      </a: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a:solidFill>
                            <a:srgbClr val="1E1246"/>
                          </a:solidFill>
                          <a:latin typeface="+mn-lt"/>
                          <a:ea typeface="+mn-ea"/>
                          <a:cs typeface="+mn-cs"/>
                        </a:rPr>
                        <a:t>XRN5186</a:t>
                      </a: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a:solidFill>
                            <a:srgbClr val="1E1246"/>
                          </a:solidFill>
                          <a:latin typeface="+mn-lt"/>
                          <a:ea typeface="+mn-ea"/>
                          <a:cs typeface="+mn-cs"/>
                        </a:rPr>
                        <a:t>13</a:t>
                      </a:r>
                    </a:p>
                  </a:txBody>
                  <a:tcPr marL="91327" marR="91327" marT="45664" marB="45664"/>
                </a:tc>
                <a:extLst>
                  <a:ext uri="{0D108BD9-81ED-4DB2-BD59-A6C34878D82A}">
                    <a16:rowId xmlns:a16="http://schemas.microsoft.com/office/drawing/2014/main" val="3037680764"/>
                  </a:ext>
                </a:extLst>
              </a:tr>
              <a:tr h="360209">
                <a:tc>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GB" sz="900">
                        <a:solidFill>
                          <a:srgbClr val="1E1246"/>
                        </a:solidFill>
                        <a:latin typeface="+mn-lt"/>
                        <a:ea typeface="+mn-ea"/>
                        <a:cs typeface="+mn-cs"/>
                      </a:endParaRP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GB" sz="900">
                        <a:solidFill>
                          <a:srgbClr val="1E1246"/>
                        </a:solidFill>
                        <a:latin typeface="+mn-lt"/>
                        <a:ea typeface="+mn-ea"/>
                        <a:cs typeface="+mn-cs"/>
                      </a:endParaRP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a:solidFill>
                            <a:srgbClr val="1E1246"/>
                          </a:solidFill>
                          <a:latin typeface="+mn-lt"/>
                          <a:ea typeface="+mn-ea"/>
                          <a:cs typeface="+mn-cs"/>
                        </a:rPr>
                        <a:t>XRN4990</a:t>
                      </a: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a:solidFill>
                            <a:srgbClr val="1E1246"/>
                          </a:solidFill>
                          <a:latin typeface="+mn-lt"/>
                          <a:ea typeface="+mn-ea"/>
                          <a:cs typeface="+mn-cs"/>
                        </a:rPr>
                        <a:t>8</a:t>
                      </a: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GB" sz="900">
                        <a:solidFill>
                          <a:srgbClr val="1E1246"/>
                        </a:solidFill>
                        <a:latin typeface="+mn-lt"/>
                        <a:ea typeface="+mn-ea"/>
                        <a:cs typeface="+mn-cs"/>
                      </a:endParaRP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GB" sz="900">
                        <a:solidFill>
                          <a:srgbClr val="1E1246"/>
                        </a:solidFill>
                        <a:latin typeface="+mn-lt"/>
                        <a:ea typeface="+mn-ea"/>
                        <a:cs typeface="+mn-cs"/>
                      </a:endParaRPr>
                    </a:p>
                  </a:txBody>
                  <a:tcPr marL="91327" marR="91327" marT="45664" marB="45664"/>
                </a:tc>
                <a:extLst>
                  <a:ext uri="{0D108BD9-81ED-4DB2-BD59-A6C34878D82A}">
                    <a16:rowId xmlns:a16="http://schemas.microsoft.com/office/drawing/2014/main" val="2726418378"/>
                  </a:ext>
                </a:extLst>
              </a:tr>
              <a:tr h="360209">
                <a:tc>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GB" sz="900">
                        <a:solidFill>
                          <a:srgbClr val="1E1246"/>
                        </a:solidFill>
                        <a:latin typeface="+mn-lt"/>
                        <a:ea typeface="+mn-ea"/>
                        <a:cs typeface="+mn-cs"/>
                      </a:endParaRP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GB" sz="900">
                        <a:solidFill>
                          <a:srgbClr val="1E1246"/>
                        </a:solidFill>
                        <a:latin typeface="+mn-lt"/>
                        <a:ea typeface="+mn-ea"/>
                        <a:cs typeface="+mn-cs"/>
                      </a:endParaRP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a:solidFill>
                            <a:srgbClr val="1E1246"/>
                          </a:solidFill>
                          <a:latin typeface="+mn-lt"/>
                          <a:ea typeface="+mn-ea"/>
                          <a:cs typeface="+mn-cs"/>
                        </a:rPr>
                        <a:t>XRN5298</a:t>
                      </a: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a:solidFill>
                            <a:srgbClr val="1E1246"/>
                          </a:solidFill>
                          <a:latin typeface="+mn-lt"/>
                          <a:ea typeface="+mn-ea"/>
                          <a:cs typeface="+mn-cs"/>
                        </a:rPr>
                        <a:t>8</a:t>
                      </a: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GB" sz="900">
                        <a:solidFill>
                          <a:srgbClr val="1E1246"/>
                        </a:solidFill>
                        <a:latin typeface="+mn-lt"/>
                        <a:ea typeface="+mn-ea"/>
                        <a:cs typeface="+mn-cs"/>
                      </a:endParaRP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GB" sz="900">
                        <a:solidFill>
                          <a:srgbClr val="1E1246"/>
                        </a:solidFill>
                        <a:latin typeface="+mn-lt"/>
                        <a:ea typeface="+mn-ea"/>
                        <a:cs typeface="+mn-cs"/>
                      </a:endParaRPr>
                    </a:p>
                  </a:txBody>
                  <a:tcPr marL="91327" marR="91327" marT="45664" marB="45664"/>
                </a:tc>
                <a:extLst>
                  <a:ext uri="{0D108BD9-81ED-4DB2-BD59-A6C34878D82A}">
                    <a16:rowId xmlns:a16="http://schemas.microsoft.com/office/drawing/2014/main" val="1367314403"/>
                  </a:ext>
                </a:extLst>
              </a:tr>
              <a:tr h="360209">
                <a:tc>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GB" sz="900">
                        <a:solidFill>
                          <a:srgbClr val="1E1246"/>
                        </a:solidFill>
                        <a:latin typeface="+mn-lt"/>
                        <a:ea typeface="+mn-ea"/>
                        <a:cs typeface="+mn-cs"/>
                      </a:endParaRP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GB" sz="900">
                        <a:solidFill>
                          <a:srgbClr val="1E1246"/>
                        </a:solidFill>
                        <a:latin typeface="+mn-lt"/>
                        <a:ea typeface="+mn-ea"/>
                        <a:cs typeface="+mn-cs"/>
                      </a:endParaRPr>
                    </a:p>
                  </a:txBody>
                  <a:tcPr marL="91327" marR="91327" marT="45664" marB="4566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rgbClr val="1E1246"/>
                          </a:solidFill>
                          <a:latin typeface="+mn-lt"/>
                          <a:ea typeface="+mn-ea"/>
                          <a:cs typeface="+mn-cs"/>
                        </a:rPr>
                        <a:t>XRN4978</a:t>
                      </a:r>
                    </a:p>
                  </a:txBody>
                  <a:tcPr marL="91327" marR="91327" marT="45664" marB="4566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rgbClr val="1E1246"/>
                          </a:solidFill>
                          <a:latin typeface="+mn-lt"/>
                          <a:ea typeface="+mn-ea"/>
                          <a:cs typeface="+mn-cs"/>
                        </a:rPr>
                        <a:t>8</a:t>
                      </a: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GB" sz="900">
                        <a:solidFill>
                          <a:srgbClr val="1E1246"/>
                        </a:solidFill>
                        <a:latin typeface="+mn-lt"/>
                        <a:ea typeface="+mn-ea"/>
                        <a:cs typeface="+mn-cs"/>
                      </a:endParaRP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GB" sz="900">
                        <a:solidFill>
                          <a:srgbClr val="1E1246"/>
                        </a:solidFill>
                        <a:latin typeface="+mn-lt"/>
                        <a:ea typeface="+mn-ea"/>
                        <a:cs typeface="+mn-cs"/>
                      </a:endParaRPr>
                    </a:p>
                  </a:txBody>
                  <a:tcPr marL="91327" marR="91327" marT="45664" marB="45664"/>
                </a:tc>
                <a:extLst>
                  <a:ext uri="{0D108BD9-81ED-4DB2-BD59-A6C34878D82A}">
                    <a16:rowId xmlns:a16="http://schemas.microsoft.com/office/drawing/2014/main" val="4236562779"/>
                  </a:ext>
                </a:extLst>
              </a:tr>
              <a:tr h="360209">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b="1">
                          <a:solidFill>
                            <a:srgbClr val="1E1246"/>
                          </a:solidFill>
                          <a:latin typeface="+mn-lt"/>
                          <a:ea typeface="+mn-ea"/>
                          <a:cs typeface="+mn-cs"/>
                        </a:rPr>
                        <a:t>Total Pts</a:t>
                      </a: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b="1">
                          <a:solidFill>
                            <a:srgbClr val="1E1246"/>
                          </a:solidFill>
                          <a:latin typeface="+mn-lt"/>
                          <a:ea typeface="+mn-ea"/>
                          <a:cs typeface="+mn-cs"/>
                        </a:rPr>
                        <a:t>0</a:t>
                      </a: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GB" sz="900" b="1">
                        <a:solidFill>
                          <a:srgbClr val="1E1246"/>
                        </a:solidFill>
                        <a:latin typeface="+mn-lt"/>
                        <a:ea typeface="+mn-ea"/>
                        <a:cs typeface="+mn-cs"/>
                      </a:endParaRP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b="1">
                          <a:solidFill>
                            <a:srgbClr val="1E1246"/>
                          </a:solidFill>
                          <a:latin typeface="+mn-lt"/>
                          <a:ea typeface="+mn-ea"/>
                          <a:cs typeface="+mn-cs"/>
                        </a:rPr>
                        <a:t>58</a:t>
                      </a: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GB" sz="900" b="1">
                        <a:solidFill>
                          <a:srgbClr val="1E1246"/>
                        </a:solidFill>
                        <a:latin typeface="+mn-lt"/>
                        <a:ea typeface="+mn-ea"/>
                        <a:cs typeface="+mn-cs"/>
                      </a:endParaRP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b="1">
                          <a:solidFill>
                            <a:srgbClr val="1E1246"/>
                          </a:solidFill>
                          <a:latin typeface="+mn-lt"/>
                          <a:ea typeface="+mn-ea"/>
                          <a:cs typeface="+mn-cs"/>
                        </a:rPr>
                        <a:t>34</a:t>
                      </a:r>
                    </a:p>
                  </a:txBody>
                  <a:tcPr marL="91327" marR="91327" marT="45664" marB="45664"/>
                </a:tc>
                <a:extLst>
                  <a:ext uri="{0D108BD9-81ED-4DB2-BD59-A6C34878D82A}">
                    <a16:rowId xmlns:a16="http://schemas.microsoft.com/office/drawing/2014/main" val="3674869298"/>
                  </a:ext>
                </a:extLst>
              </a:tr>
            </a:tbl>
          </a:graphicData>
        </a:graphic>
      </p:graphicFrame>
      <p:sp>
        <p:nvSpPr>
          <p:cNvPr id="11" name="Text Placeholder 1">
            <a:extLst>
              <a:ext uri="{FF2B5EF4-FFF2-40B4-BE49-F238E27FC236}">
                <a16:creationId xmlns:a16="http://schemas.microsoft.com/office/drawing/2014/main" id="{CE4F5536-0C74-4363-A546-3DC976BCD728}"/>
              </a:ext>
            </a:extLst>
          </p:cNvPr>
          <p:cNvSpPr txBox="1">
            <a:spLocks/>
          </p:cNvSpPr>
          <p:nvPr/>
        </p:nvSpPr>
        <p:spPr>
          <a:xfrm>
            <a:off x="2883841" y="616712"/>
            <a:ext cx="2825772" cy="276999"/>
          </a:xfrm>
          <a:prstGeom prst="rect">
            <a:avLst/>
          </a:prstGeom>
        </p:spPr>
        <p:txBody>
          <a:bodyPr wrap="square">
            <a:spAutoFit/>
          </a:bodyPr>
          <a:lstStyle>
            <a:lvl1pPr marL="0" algn="ctr" eaLnBrk="1" hangingPunct="1">
              <a:defRPr kumimoji="0" lang="en-GB" sz="2600"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GB" sz="1200" b="1">
                <a:solidFill>
                  <a:schemeClr val="tx1"/>
                </a:solidFill>
              </a:rPr>
              <a:t>Option 2</a:t>
            </a:r>
          </a:p>
        </p:txBody>
      </p:sp>
      <p:graphicFrame>
        <p:nvGraphicFramePr>
          <p:cNvPr id="12" name="Table 7">
            <a:extLst>
              <a:ext uri="{FF2B5EF4-FFF2-40B4-BE49-F238E27FC236}">
                <a16:creationId xmlns:a16="http://schemas.microsoft.com/office/drawing/2014/main" id="{5F390E3D-74CB-4CEA-A507-7A4E628FE759}"/>
              </a:ext>
            </a:extLst>
          </p:cNvPr>
          <p:cNvGraphicFramePr>
            <a:graphicFrameLocks noGrp="1"/>
          </p:cNvGraphicFramePr>
          <p:nvPr/>
        </p:nvGraphicFramePr>
        <p:xfrm>
          <a:off x="60141" y="3542231"/>
          <a:ext cx="3625517" cy="1268381"/>
        </p:xfrm>
        <a:graphic>
          <a:graphicData uri="http://schemas.openxmlformats.org/drawingml/2006/table">
            <a:tbl>
              <a:tblPr firstRow="1" bandRow="1">
                <a:tableStyleId>{5C22544A-7EE6-4342-B048-85BDC9FD1C3A}</a:tableStyleId>
              </a:tblPr>
              <a:tblGrid>
                <a:gridCol w="551844">
                  <a:extLst>
                    <a:ext uri="{9D8B030D-6E8A-4147-A177-3AD203B41FA5}">
                      <a16:colId xmlns:a16="http://schemas.microsoft.com/office/drawing/2014/main" val="3491806455"/>
                    </a:ext>
                  </a:extLst>
                </a:gridCol>
                <a:gridCol w="3073673">
                  <a:extLst>
                    <a:ext uri="{9D8B030D-6E8A-4147-A177-3AD203B41FA5}">
                      <a16:colId xmlns:a16="http://schemas.microsoft.com/office/drawing/2014/main" val="332836473"/>
                    </a:ext>
                  </a:extLst>
                </a:gridCol>
              </a:tblGrid>
              <a:tr h="324666">
                <a:tc gridSpan="2">
                  <a:txBody>
                    <a:bodyPr/>
                    <a:lstStyle/>
                    <a:p>
                      <a:pPr marL="0" eaLnBrk="1" hangingPunct="1"/>
                      <a:r>
                        <a:rPr lang="en-GB" sz="900">
                          <a:solidFill>
                            <a:schemeClr val="bg1"/>
                          </a:solidFill>
                          <a:latin typeface="+mn-lt"/>
                          <a:ea typeface="+mn-ea"/>
                          <a:cs typeface="+mn-cs"/>
                        </a:rPr>
                        <a:t>Option 1 Release Option Summary</a:t>
                      </a:r>
                    </a:p>
                  </a:txBody>
                  <a:tcPr marL="91327" marR="91327" marT="45664" marB="45664"/>
                </a:tc>
                <a:tc hMerge="1">
                  <a:txBody>
                    <a:bodyPr/>
                    <a:lstStyle/>
                    <a:p>
                      <a:endParaRPr lang="en-GB" sz="1000">
                        <a:solidFill>
                          <a:srgbClr val="1E1246"/>
                        </a:solidFill>
                      </a:endParaRPr>
                    </a:p>
                  </a:txBody>
                  <a:tcPr/>
                </a:tc>
                <a:extLst>
                  <a:ext uri="{0D108BD9-81ED-4DB2-BD59-A6C34878D82A}">
                    <a16:rowId xmlns:a16="http://schemas.microsoft.com/office/drawing/2014/main" val="856506423"/>
                  </a:ext>
                </a:extLst>
              </a:tr>
              <a:tr h="547964">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a:solidFill>
                            <a:srgbClr val="1E1246"/>
                          </a:solidFill>
                          <a:latin typeface="+mn-lt"/>
                          <a:ea typeface="+mn-ea"/>
                          <a:cs typeface="+mn-cs"/>
                        </a:rPr>
                        <a:t>Pros</a:t>
                      </a:r>
                    </a:p>
                  </a:txBody>
                  <a:tcPr marL="91327" marR="91327" marT="45664" marB="45664"/>
                </a:tc>
                <a:tc>
                  <a:txBody>
                    <a:bodyPr/>
                    <a:lstStyle/>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lang="en-GB" sz="900">
                          <a:solidFill>
                            <a:srgbClr val="1E1246"/>
                          </a:solidFill>
                          <a:latin typeface="+mn-lt"/>
                          <a:ea typeface="+mn-ea"/>
                          <a:cs typeface="+mn-cs"/>
                        </a:rPr>
                        <a:t>Smoothens profile of changes being delivered</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lang="en-GB" sz="900">
                          <a:solidFill>
                            <a:srgbClr val="1E1246"/>
                          </a:solidFill>
                          <a:latin typeface="+mn-lt"/>
                          <a:ea typeface="+mn-ea"/>
                          <a:cs typeface="+mn-cs"/>
                        </a:rPr>
                        <a:t>Delivers XRN5298 to the proposed timescales</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endParaRPr lang="en-GB" sz="900">
                        <a:solidFill>
                          <a:srgbClr val="1E1246"/>
                        </a:solidFill>
                        <a:latin typeface="+mn-lt"/>
                        <a:ea typeface="+mn-ea"/>
                        <a:cs typeface="+mn-cs"/>
                      </a:endParaRPr>
                    </a:p>
                  </a:txBody>
                  <a:tcPr marL="91327" marR="91327" marT="45664" marB="45664"/>
                </a:tc>
                <a:extLst>
                  <a:ext uri="{0D108BD9-81ED-4DB2-BD59-A6C34878D82A}">
                    <a16:rowId xmlns:a16="http://schemas.microsoft.com/office/drawing/2014/main" val="3037680764"/>
                  </a:ext>
                </a:extLst>
              </a:tr>
              <a:tr h="395751">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a:solidFill>
                            <a:srgbClr val="1E1246"/>
                          </a:solidFill>
                          <a:latin typeface="+mn-lt"/>
                          <a:ea typeface="+mn-ea"/>
                          <a:cs typeface="+mn-cs"/>
                        </a:rPr>
                        <a:t>Cons</a:t>
                      </a:r>
                    </a:p>
                  </a:txBody>
                  <a:tcPr marL="91327" marR="91327" marT="45664" marB="45664"/>
                </a:tc>
                <a:tc>
                  <a:txBody>
                    <a:bodyPr/>
                    <a:lstStyle/>
                    <a:p>
                      <a:pPr marL="228600" indent="-228600">
                        <a:buFont typeface="+mj-lt"/>
                        <a:buAutoNum type="arabicPeriod"/>
                      </a:pPr>
                      <a:r>
                        <a:rPr lang="en-GB" sz="900">
                          <a:solidFill>
                            <a:srgbClr val="1E1246"/>
                          </a:solidFill>
                          <a:latin typeface="+mn-lt"/>
                          <a:ea typeface="+mn-ea"/>
                          <a:cs typeface="+mn-cs"/>
                        </a:rPr>
                        <a:t>Reduces cost effectiveness as not fully utilising the Major Release bandwidth</a:t>
                      </a:r>
                    </a:p>
                  </a:txBody>
                  <a:tcPr marL="91327" marR="91327" marT="45664" marB="45664"/>
                </a:tc>
                <a:extLst>
                  <a:ext uri="{0D108BD9-81ED-4DB2-BD59-A6C34878D82A}">
                    <a16:rowId xmlns:a16="http://schemas.microsoft.com/office/drawing/2014/main" val="2726418378"/>
                  </a:ext>
                </a:extLst>
              </a:tr>
            </a:tbl>
          </a:graphicData>
        </a:graphic>
      </p:graphicFrame>
      <p:sp>
        <p:nvSpPr>
          <p:cNvPr id="15" name="Title 1">
            <a:extLst>
              <a:ext uri="{FF2B5EF4-FFF2-40B4-BE49-F238E27FC236}">
                <a16:creationId xmlns:a16="http://schemas.microsoft.com/office/drawing/2014/main" id="{A99AD57B-72FA-4A49-96E5-9F6A54AAD939}"/>
              </a:ext>
            </a:extLst>
          </p:cNvPr>
          <p:cNvSpPr txBox="1">
            <a:spLocks/>
          </p:cNvSpPr>
          <p:nvPr/>
        </p:nvSpPr>
        <p:spPr>
          <a:xfrm>
            <a:off x="597568" y="89129"/>
            <a:ext cx="8229600" cy="63758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dirty="0"/>
              <a:t>Delivery Release Options</a:t>
            </a:r>
          </a:p>
        </p:txBody>
      </p:sp>
      <p:graphicFrame>
        <p:nvGraphicFramePr>
          <p:cNvPr id="16" name="Table 7">
            <a:extLst>
              <a:ext uri="{FF2B5EF4-FFF2-40B4-BE49-F238E27FC236}">
                <a16:creationId xmlns:a16="http://schemas.microsoft.com/office/drawing/2014/main" id="{1F057F8E-F070-4C6C-BB72-6871E2AC45EE}"/>
              </a:ext>
            </a:extLst>
          </p:cNvPr>
          <p:cNvGraphicFramePr>
            <a:graphicFrameLocks noGrp="1"/>
          </p:cNvGraphicFramePr>
          <p:nvPr/>
        </p:nvGraphicFramePr>
        <p:xfrm>
          <a:off x="4018810" y="3542231"/>
          <a:ext cx="3484884" cy="1467442"/>
        </p:xfrm>
        <a:graphic>
          <a:graphicData uri="http://schemas.openxmlformats.org/drawingml/2006/table">
            <a:tbl>
              <a:tblPr firstRow="1" bandRow="1">
                <a:tableStyleId>{5C22544A-7EE6-4342-B048-85BDC9FD1C3A}</a:tableStyleId>
              </a:tblPr>
              <a:tblGrid>
                <a:gridCol w="612818">
                  <a:extLst>
                    <a:ext uri="{9D8B030D-6E8A-4147-A177-3AD203B41FA5}">
                      <a16:colId xmlns:a16="http://schemas.microsoft.com/office/drawing/2014/main" val="3491806455"/>
                    </a:ext>
                  </a:extLst>
                </a:gridCol>
                <a:gridCol w="2872066">
                  <a:extLst>
                    <a:ext uri="{9D8B030D-6E8A-4147-A177-3AD203B41FA5}">
                      <a16:colId xmlns:a16="http://schemas.microsoft.com/office/drawing/2014/main" val="332836473"/>
                    </a:ext>
                  </a:extLst>
                </a:gridCol>
              </a:tblGrid>
              <a:tr h="324666">
                <a:tc gridSpan="2">
                  <a:txBody>
                    <a:bodyPr/>
                    <a:lstStyle/>
                    <a:p>
                      <a:pPr marL="0" eaLnBrk="1" hangingPunct="1"/>
                      <a:r>
                        <a:rPr lang="en-GB" sz="900">
                          <a:solidFill>
                            <a:schemeClr val="bg1"/>
                          </a:solidFill>
                          <a:latin typeface="+mn-lt"/>
                          <a:ea typeface="+mn-ea"/>
                          <a:cs typeface="+mn-cs"/>
                        </a:rPr>
                        <a:t>Option 2 Release Option Summary</a:t>
                      </a:r>
                    </a:p>
                  </a:txBody>
                  <a:tcPr marL="91327" marR="91327" marT="45664" marB="45664"/>
                </a:tc>
                <a:tc hMerge="1">
                  <a:txBody>
                    <a:bodyPr/>
                    <a:lstStyle/>
                    <a:p>
                      <a:endParaRPr lang="en-GB" sz="1000">
                        <a:solidFill>
                          <a:srgbClr val="1E1246"/>
                        </a:solidFill>
                      </a:endParaRPr>
                    </a:p>
                  </a:txBody>
                  <a:tcPr/>
                </a:tc>
                <a:extLst>
                  <a:ext uri="{0D108BD9-81ED-4DB2-BD59-A6C34878D82A}">
                    <a16:rowId xmlns:a16="http://schemas.microsoft.com/office/drawing/2014/main" val="856506423"/>
                  </a:ext>
                </a:extLst>
              </a:tr>
              <a:tr h="547964">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a:solidFill>
                            <a:srgbClr val="1E1246"/>
                          </a:solidFill>
                          <a:latin typeface="+mn-lt"/>
                          <a:ea typeface="+mn-ea"/>
                          <a:cs typeface="+mn-cs"/>
                        </a:rPr>
                        <a:t>Pros</a:t>
                      </a:r>
                    </a:p>
                  </a:txBody>
                  <a:tcPr marL="91327" marR="91327" marT="45664" marB="45664"/>
                </a:tc>
                <a:tc>
                  <a:txBody>
                    <a:bodyPr/>
                    <a:lstStyle/>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lang="en-US" sz="900">
                          <a:solidFill>
                            <a:srgbClr val="1E1246"/>
                          </a:solidFill>
                          <a:latin typeface="+mn-lt"/>
                          <a:ea typeface="+mn-ea"/>
                          <a:cs typeface="+mn-cs"/>
                        </a:rPr>
                        <a:t>Reduces Customer and Xoserve effort whilst CSSC is a priority</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lang="en-US" sz="900">
                          <a:solidFill>
                            <a:srgbClr val="1E1246"/>
                          </a:solidFill>
                          <a:latin typeface="+mn-lt"/>
                          <a:ea typeface="+mn-ea"/>
                          <a:cs typeface="+mn-cs"/>
                        </a:rPr>
                        <a:t>Better utilizes the bandwidth of a Major Release, more cost effective to Customers</a:t>
                      </a:r>
                    </a:p>
                  </a:txBody>
                  <a:tcPr marL="91327" marR="91327" marT="45664" marB="45664"/>
                </a:tc>
                <a:extLst>
                  <a:ext uri="{0D108BD9-81ED-4DB2-BD59-A6C34878D82A}">
                    <a16:rowId xmlns:a16="http://schemas.microsoft.com/office/drawing/2014/main" val="3037680764"/>
                  </a:ext>
                </a:extLst>
              </a:tr>
              <a:tr h="395751">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a:solidFill>
                            <a:srgbClr val="1E1246"/>
                          </a:solidFill>
                          <a:latin typeface="+mn-lt"/>
                          <a:ea typeface="+mn-ea"/>
                          <a:cs typeface="+mn-cs"/>
                        </a:rPr>
                        <a:t>Cons</a:t>
                      </a:r>
                    </a:p>
                  </a:txBody>
                  <a:tcPr marL="91327" marR="91327" marT="45664" marB="45664"/>
                </a:tc>
                <a:tc>
                  <a:txBody>
                    <a:bodyPr/>
                    <a:lstStyle/>
                    <a:p>
                      <a:pPr marL="228600" indent="-228600">
                        <a:buFont typeface="+mj-lt"/>
                        <a:buAutoNum type="arabicPeriod"/>
                      </a:pPr>
                      <a:r>
                        <a:rPr lang="en-GB" sz="900">
                          <a:solidFill>
                            <a:srgbClr val="1E1246"/>
                          </a:solidFill>
                          <a:latin typeface="+mn-lt"/>
                          <a:ea typeface="+mn-ea"/>
                          <a:cs typeface="+mn-cs"/>
                        </a:rPr>
                        <a:t>Delays the realisation of the objectives for XRN4978, XRN4990 and XRN5298 by approximately 4 months</a:t>
                      </a:r>
                    </a:p>
                  </a:txBody>
                  <a:tcPr marL="91327" marR="91327" marT="45664" marB="45664"/>
                </a:tc>
                <a:extLst>
                  <a:ext uri="{0D108BD9-81ED-4DB2-BD59-A6C34878D82A}">
                    <a16:rowId xmlns:a16="http://schemas.microsoft.com/office/drawing/2014/main" val="2726418378"/>
                  </a:ext>
                </a:extLst>
              </a:tr>
            </a:tbl>
          </a:graphicData>
        </a:graphic>
      </p:graphicFrame>
      <p:graphicFrame>
        <p:nvGraphicFramePr>
          <p:cNvPr id="2" name="Table 2">
            <a:extLst>
              <a:ext uri="{FF2B5EF4-FFF2-40B4-BE49-F238E27FC236}">
                <a16:creationId xmlns:a16="http://schemas.microsoft.com/office/drawing/2014/main" id="{F39C3815-F21E-4499-8BE6-F7DC4D197EEA}"/>
              </a:ext>
            </a:extLst>
          </p:cNvPr>
          <p:cNvGraphicFramePr>
            <a:graphicFrameLocks noGrp="1"/>
          </p:cNvGraphicFramePr>
          <p:nvPr/>
        </p:nvGraphicFramePr>
        <p:xfrm>
          <a:off x="7950380" y="1754395"/>
          <a:ext cx="1077315" cy="1609654"/>
        </p:xfrm>
        <a:graphic>
          <a:graphicData uri="http://schemas.openxmlformats.org/drawingml/2006/table">
            <a:tbl>
              <a:tblPr firstRow="1" bandRow="1">
                <a:tableStyleId>{5C22544A-7EE6-4342-B048-85BDC9FD1C3A}</a:tableStyleId>
              </a:tblPr>
              <a:tblGrid>
                <a:gridCol w="644994">
                  <a:extLst>
                    <a:ext uri="{9D8B030D-6E8A-4147-A177-3AD203B41FA5}">
                      <a16:colId xmlns:a16="http://schemas.microsoft.com/office/drawing/2014/main" val="2677857701"/>
                    </a:ext>
                  </a:extLst>
                </a:gridCol>
                <a:gridCol w="432321">
                  <a:extLst>
                    <a:ext uri="{9D8B030D-6E8A-4147-A177-3AD203B41FA5}">
                      <a16:colId xmlns:a16="http://schemas.microsoft.com/office/drawing/2014/main" val="2036639223"/>
                    </a:ext>
                  </a:extLst>
                </a:gridCol>
              </a:tblGrid>
              <a:tr h="2666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1" kern="1200">
                          <a:solidFill>
                            <a:schemeClr val="bg1"/>
                          </a:solidFill>
                          <a:latin typeface="+mn-lt"/>
                          <a:ea typeface="+mn-ea"/>
                          <a:cs typeface="+mn-cs"/>
                        </a:rPr>
                        <a:t>Change Size</a:t>
                      </a:r>
                    </a:p>
                  </a:txBody>
                  <a:tcPr/>
                </a:tc>
                <a:tc>
                  <a:txBody>
                    <a:bodyPr/>
                    <a:lstStyle/>
                    <a:p>
                      <a:pPr marL="0" algn="l" defTabSz="914400" rtl="0" eaLnBrk="1" latinLnBrk="0" hangingPunct="1"/>
                      <a:r>
                        <a:rPr lang="en-GB" sz="600" b="1" kern="1200">
                          <a:solidFill>
                            <a:schemeClr val="bg1"/>
                          </a:solidFill>
                          <a:latin typeface="+mn-lt"/>
                          <a:ea typeface="+mn-ea"/>
                          <a:cs typeface="+mn-cs"/>
                        </a:rPr>
                        <a:t>Points (Pts)</a:t>
                      </a:r>
                    </a:p>
                  </a:txBody>
                  <a:tcPr/>
                </a:tc>
                <a:extLst>
                  <a:ext uri="{0D108BD9-81ED-4DB2-BD59-A6C34878D82A}">
                    <a16:rowId xmlns:a16="http://schemas.microsoft.com/office/drawing/2014/main" val="2206007925"/>
                  </a:ext>
                </a:extLst>
              </a:tr>
              <a:tr h="249586">
                <a:tc>
                  <a:txBody>
                    <a:bodyPr/>
                    <a:lstStyle/>
                    <a:p>
                      <a:r>
                        <a:rPr lang="en-GB" sz="600" kern="1200">
                          <a:solidFill>
                            <a:srgbClr val="1E1246"/>
                          </a:solidFill>
                          <a:latin typeface="+mn-lt"/>
                          <a:ea typeface="+mn-ea"/>
                          <a:cs typeface="+mn-cs"/>
                        </a:rPr>
                        <a:t>X Large</a:t>
                      </a:r>
                    </a:p>
                  </a:txBody>
                  <a:tcPr/>
                </a:tc>
                <a:tc>
                  <a:txBody>
                    <a:bodyPr/>
                    <a:lstStyle/>
                    <a:p>
                      <a:r>
                        <a:rPr lang="en-GB" sz="600"/>
                        <a:t>21</a:t>
                      </a:r>
                    </a:p>
                  </a:txBody>
                  <a:tcPr/>
                </a:tc>
                <a:extLst>
                  <a:ext uri="{0D108BD9-81ED-4DB2-BD59-A6C34878D82A}">
                    <a16:rowId xmlns:a16="http://schemas.microsoft.com/office/drawing/2014/main" val="1817926060"/>
                  </a:ext>
                </a:extLst>
              </a:tr>
              <a:tr h="312256">
                <a:tc>
                  <a:txBody>
                    <a:bodyPr/>
                    <a:lstStyle/>
                    <a:p>
                      <a:r>
                        <a:rPr lang="en-GB" sz="600"/>
                        <a:t>Large</a:t>
                      </a:r>
                    </a:p>
                  </a:txBody>
                  <a:tcPr/>
                </a:tc>
                <a:tc>
                  <a:txBody>
                    <a:bodyPr/>
                    <a:lstStyle/>
                    <a:p>
                      <a:r>
                        <a:rPr lang="en-GB" sz="600"/>
                        <a:t>13</a:t>
                      </a:r>
                    </a:p>
                  </a:txBody>
                  <a:tcPr/>
                </a:tc>
                <a:extLst>
                  <a:ext uri="{0D108BD9-81ED-4DB2-BD59-A6C34878D82A}">
                    <a16:rowId xmlns:a16="http://schemas.microsoft.com/office/drawing/2014/main" val="292062599"/>
                  </a:ext>
                </a:extLst>
              </a:tr>
              <a:tr h="249586">
                <a:tc>
                  <a:txBody>
                    <a:bodyPr/>
                    <a:lstStyle/>
                    <a:p>
                      <a:r>
                        <a:rPr lang="en-GB" sz="600"/>
                        <a:t>Medium</a:t>
                      </a:r>
                    </a:p>
                  </a:txBody>
                  <a:tcPr/>
                </a:tc>
                <a:tc>
                  <a:txBody>
                    <a:bodyPr/>
                    <a:lstStyle/>
                    <a:p>
                      <a:r>
                        <a:rPr lang="en-GB" sz="600"/>
                        <a:t>8</a:t>
                      </a:r>
                    </a:p>
                  </a:txBody>
                  <a:tcPr/>
                </a:tc>
                <a:extLst>
                  <a:ext uri="{0D108BD9-81ED-4DB2-BD59-A6C34878D82A}">
                    <a16:rowId xmlns:a16="http://schemas.microsoft.com/office/drawing/2014/main" val="241097873"/>
                  </a:ext>
                </a:extLst>
              </a:tr>
              <a:tr h="249586">
                <a:tc>
                  <a:txBody>
                    <a:bodyPr/>
                    <a:lstStyle/>
                    <a:p>
                      <a:r>
                        <a:rPr lang="en-GB" sz="600"/>
                        <a:t>Small</a:t>
                      </a:r>
                    </a:p>
                  </a:txBody>
                  <a:tcPr/>
                </a:tc>
                <a:tc>
                  <a:txBody>
                    <a:bodyPr/>
                    <a:lstStyle/>
                    <a:p>
                      <a:r>
                        <a:rPr lang="en-GB" sz="600"/>
                        <a:t>5</a:t>
                      </a:r>
                    </a:p>
                  </a:txBody>
                  <a:tcPr/>
                </a:tc>
                <a:extLst>
                  <a:ext uri="{0D108BD9-81ED-4DB2-BD59-A6C34878D82A}">
                    <a16:rowId xmlns:a16="http://schemas.microsoft.com/office/drawing/2014/main" val="1313939394"/>
                  </a:ext>
                </a:extLst>
              </a:tr>
              <a:tr h="266681">
                <a:tc>
                  <a:txBody>
                    <a:bodyPr/>
                    <a:lstStyle/>
                    <a:p>
                      <a:r>
                        <a:rPr lang="en-GB" sz="600"/>
                        <a:t>Major Release</a:t>
                      </a:r>
                    </a:p>
                  </a:txBody>
                  <a:tcPr/>
                </a:tc>
                <a:tc>
                  <a:txBody>
                    <a:bodyPr/>
                    <a:lstStyle/>
                    <a:p>
                      <a:r>
                        <a:rPr lang="en-GB" sz="600"/>
                        <a:t>90</a:t>
                      </a:r>
                    </a:p>
                  </a:txBody>
                  <a:tcPr/>
                </a:tc>
                <a:extLst>
                  <a:ext uri="{0D108BD9-81ED-4DB2-BD59-A6C34878D82A}">
                    <a16:rowId xmlns:a16="http://schemas.microsoft.com/office/drawing/2014/main" val="1679017317"/>
                  </a:ext>
                </a:extLst>
              </a:tr>
            </a:tbl>
          </a:graphicData>
        </a:graphic>
      </p:graphicFrame>
      <p:sp>
        <p:nvSpPr>
          <p:cNvPr id="13" name="Text Placeholder 1">
            <a:extLst>
              <a:ext uri="{FF2B5EF4-FFF2-40B4-BE49-F238E27FC236}">
                <a16:creationId xmlns:a16="http://schemas.microsoft.com/office/drawing/2014/main" id="{B436A952-CE0B-43FD-B3FA-5DF5B97DEE7A}"/>
              </a:ext>
            </a:extLst>
          </p:cNvPr>
          <p:cNvSpPr txBox="1">
            <a:spLocks/>
          </p:cNvSpPr>
          <p:nvPr/>
        </p:nvSpPr>
        <p:spPr>
          <a:xfrm>
            <a:off x="6697122" y="1585798"/>
            <a:ext cx="2825772" cy="184666"/>
          </a:xfrm>
          <a:prstGeom prst="rect">
            <a:avLst/>
          </a:prstGeom>
        </p:spPr>
        <p:txBody>
          <a:bodyPr wrap="square">
            <a:spAutoFit/>
          </a:bodyPr>
          <a:lstStyle>
            <a:lvl1pPr marL="0" algn="ctr" eaLnBrk="1" hangingPunct="1">
              <a:defRPr kumimoji="0" lang="en-GB" sz="2600"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GB" sz="600">
                <a:solidFill>
                  <a:schemeClr val="tx1"/>
                </a:solidFill>
              </a:rPr>
              <a:t>Sizing Key</a:t>
            </a:r>
          </a:p>
        </p:txBody>
      </p:sp>
      <p:sp>
        <p:nvSpPr>
          <p:cNvPr id="3" name="TextBox 2">
            <a:extLst>
              <a:ext uri="{FF2B5EF4-FFF2-40B4-BE49-F238E27FC236}">
                <a16:creationId xmlns:a16="http://schemas.microsoft.com/office/drawing/2014/main" id="{AE01D04D-5E79-4C4B-A8C0-96A99F4BC6C4}"/>
              </a:ext>
            </a:extLst>
          </p:cNvPr>
          <p:cNvSpPr txBox="1"/>
          <p:nvPr/>
        </p:nvSpPr>
        <p:spPr>
          <a:xfrm>
            <a:off x="7561883" y="4469596"/>
            <a:ext cx="1640306" cy="584775"/>
          </a:xfrm>
          <a:prstGeom prst="rect">
            <a:avLst/>
          </a:prstGeom>
          <a:noFill/>
        </p:spPr>
        <p:txBody>
          <a:bodyPr wrap="square" rtlCol="0">
            <a:spAutoFit/>
          </a:bodyPr>
          <a:lstStyle/>
          <a:p>
            <a:r>
              <a:rPr lang="en-GB" sz="800" dirty="0"/>
              <a:t>*</a:t>
            </a:r>
            <a:r>
              <a:rPr lang="en-US" sz="800" dirty="0"/>
              <a:t>May also include additional changes that have not gone through change development as yet</a:t>
            </a:r>
            <a:endParaRPr lang="en-GB" sz="800" dirty="0"/>
          </a:p>
        </p:txBody>
      </p:sp>
    </p:spTree>
    <p:extLst>
      <p:ext uri="{BB962C8B-B14F-4D97-AF65-F5344CB8AC3E}">
        <p14:creationId xmlns:p14="http://schemas.microsoft.com/office/powerpoint/2010/main" val="1329987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p:txBody>
          <a:bodyPr>
            <a:normAutofit/>
          </a:bodyPr>
          <a:lstStyle/>
          <a:p>
            <a:r>
              <a:rPr lang="en-GB" dirty="0"/>
              <a:t>Proposed Next Steps</a:t>
            </a:r>
          </a:p>
        </p:txBody>
      </p:sp>
      <p:sp>
        <p:nvSpPr>
          <p:cNvPr id="3" name="Content Placeholder 2">
            <a:extLst>
              <a:ext uri="{FF2B5EF4-FFF2-40B4-BE49-F238E27FC236}">
                <a16:creationId xmlns:a16="http://schemas.microsoft.com/office/drawing/2014/main" id="{2F0289D2-D04C-4F0F-9BBD-22F701DD362D}"/>
              </a:ext>
            </a:extLst>
          </p:cNvPr>
          <p:cNvSpPr>
            <a:spLocks noGrp="1"/>
          </p:cNvSpPr>
          <p:nvPr>
            <p:ph idx="1"/>
          </p:nvPr>
        </p:nvSpPr>
        <p:spPr/>
        <p:txBody>
          <a:bodyPr vert="horz" lIns="91440" tIns="45720" rIns="91440" bIns="45720" rtlCol="0" anchor="t">
            <a:normAutofit/>
          </a:bodyPr>
          <a:lstStyle/>
          <a:p>
            <a:pPr marL="161925" indent="-149860">
              <a:spcBef>
                <a:spcPts val="100"/>
              </a:spcBef>
              <a:buFontTx/>
              <a:buChar char="•"/>
              <a:tabLst>
                <a:tab pos="162560" algn="l"/>
              </a:tabLst>
            </a:pPr>
            <a:r>
              <a:rPr lang="en-GB" sz="1200" dirty="0">
                <a:latin typeface="+mn-lt"/>
                <a:cs typeface="Poppins Medium"/>
              </a:rPr>
              <a:t>Issue the Change Packs as described for consultation in April </a:t>
            </a:r>
          </a:p>
          <a:p>
            <a:pPr marL="161925" indent="-149860">
              <a:spcBef>
                <a:spcPts val="100"/>
              </a:spcBef>
              <a:buFontTx/>
              <a:buChar char="•"/>
              <a:tabLst>
                <a:tab pos="162560" algn="l"/>
              </a:tabLst>
            </a:pPr>
            <a:endParaRPr lang="en-GB" sz="1200" dirty="0">
              <a:latin typeface="+mn-lt"/>
              <a:cs typeface="Poppins Medium"/>
            </a:endParaRPr>
          </a:p>
          <a:p>
            <a:pPr marL="161925" indent="-149860">
              <a:spcBef>
                <a:spcPts val="100"/>
              </a:spcBef>
              <a:buFontTx/>
              <a:buChar char="•"/>
              <a:tabLst>
                <a:tab pos="162560" algn="l"/>
              </a:tabLst>
            </a:pPr>
            <a:r>
              <a:rPr lang="en-GB" sz="1200" dirty="0">
                <a:latin typeface="+mn-lt"/>
                <a:cs typeface="Poppins Medium"/>
              </a:rPr>
              <a:t>Present the April Change Packs to DSG on Monday 25</a:t>
            </a:r>
            <a:r>
              <a:rPr lang="en-GB" sz="1200" baseline="30000" dirty="0">
                <a:latin typeface="+mn-lt"/>
                <a:cs typeface="Poppins Medium"/>
              </a:rPr>
              <a:t>th</a:t>
            </a:r>
            <a:r>
              <a:rPr lang="en-GB" sz="1200" dirty="0">
                <a:latin typeface="+mn-lt"/>
                <a:cs typeface="Poppins Medium"/>
              </a:rPr>
              <a:t> April</a:t>
            </a:r>
          </a:p>
          <a:p>
            <a:pPr marL="161925" indent="-149860">
              <a:spcBef>
                <a:spcPts val="100"/>
              </a:spcBef>
              <a:buFontTx/>
              <a:buChar char="•"/>
              <a:tabLst>
                <a:tab pos="162560" algn="l"/>
              </a:tabLst>
            </a:pPr>
            <a:endParaRPr lang="en-GB" sz="1200" dirty="0">
              <a:latin typeface="+mn-lt"/>
              <a:cs typeface="Poppins Medium"/>
            </a:endParaRPr>
          </a:p>
          <a:p>
            <a:pPr marL="161925" indent="-149860">
              <a:spcBef>
                <a:spcPts val="100"/>
              </a:spcBef>
              <a:buFontTx/>
              <a:buChar char="•"/>
              <a:tabLst>
                <a:tab pos="162560" algn="l"/>
              </a:tabLst>
            </a:pPr>
            <a:r>
              <a:rPr lang="en-GB" sz="1200" dirty="0">
                <a:latin typeface="+mn-lt"/>
                <a:cs typeface="Poppins Medium"/>
              </a:rPr>
              <a:t>Seek approval of Change Packs at May </a:t>
            </a:r>
            <a:r>
              <a:rPr lang="en-GB" sz="1200" dirty="0" err="1">
                <a:latin typeface="+mn-lt"/>
                <a:cs typeface="Poppins Medium"/>
              </a:rPr>
              <a:t>ChMC</a:t>
            </a:r>
            <a:r>
              <a:rPr lang="en-GB" sz="1200" dirty="0">
                <a:latin typeface="+mn-lt"/>
                <a:cs typeface="Poppins Medium"/>
              </a:rPr>
              <a:t> and June </a:t>
            </a:r>
            <a:r>
              <a:rPr lang="en-GB" sz="1200" dirty="0" err="1">
                <a:latin typeface="+mn-lt"/>
                <a:cs typeface="Poppins Medium"/>
              </a:rPr>
              <a:t>ChMC</a:t>
            </a:r>
            <a:endParaRPr lang="en-GB" sz="1200" dirty="0">
              <a:latin typeface="+mn-lt"/>
              <a:cs typeface="Poppins Medium"/>
            </a:endParaRPr>
          </a:p>
          <a:p>
            <a:pPr marL="161925" indent="-149860">
              <a:spcBef>
                <a:spcPts val="100"/>
              </a:spcBef>
              <a:buFontTx/>
              <a:buChar char="•"/>
              <a:tabLst>
                <a:tab pos="162560" algn="l"/>
              </a:tabLst>
            </a:pPr>
            <a:endParaRPr lang="en-GB" sz="1200" dirty="0">
              <a:latin typeface="+mn-lt"/>
              <a:cs typeface="Poppins Medium"/>
            </a:endParaRPr>
          </a:p>
          <a:p>
            <a:pPr marL="161925" indent="-149860">
              <a:spcBef>
                <a:spcPts val="100"/>
              </a:spcBef>
              <a:buFontTx/>
              <a:buChar char="•"/>
              <a:tabLst>
                <a:tab pos="162560" algn="l"/>
              </a:tabLst>
            </a:pPr>
            <a:r>
              <a:rPr lang="en-GB" sz="1200" dirty="0">
                <a:latin typeface="+mn-lt"/>
                <a:cs typeface="Poppins Medium"/>
              </a:rPr>
              <a:t>Present BERs for approval to cover off both Release options at </a:t>
            </a:r>
            <a:r>
              <a:rPr lang="en-GB" sz="1200" dirty="0" err="1">
                <a:latin typeface="+mn-lt"/>
                <a:cs typeface="Poppins Medium"/>
              </a:rPr>
              <a:t>ChMC</a:t>
            </a:r>
            <a:r>
              <a:rPr lang="en-GB" sz="1200" dirty="0">
                <a:latin typeface="+mn-lt"/>
                <a:cs typeface="Poppins Medium"/>
              </a:rPr>
              <a:t> in May</a:t>
            </a:r>
            <a:r>
              <a:rPr lang="en-GB" sz="1200" dirty="0">
                <a:latin typeface="Poppins Medium"/>
                <a:cs typeface="Poppins Medium"/>
              </a:rPr>
              <a:t> </a:t>
            </a:r>
          </a:p>
          <a:p>
            <a:pPr marL="161925" indent="-149860">
              <a:spcBef>
                <a:spcPts val="100"/>
              </a:spcBef>
              <a:buFontTx/>
              <a:buChar char="•"/>
              <a:tabLst>
                <a:tab pos="162560" algn="l"/>
              </a:tabLst>
            </a:pPr>
            <a:endParaRPr lang="en-GB" sz="1200" dirty="0">
              <a:latin typeface="Poppins Medium"/>
              <a:cs typeface="Poppins Medium"/>
            </a:endParaRPr>
          </a:p>
          <a:p>
            <a:pPr marL="12065" indent="0">
              <a:spcBef>
                <a:spcPts val="100"/>
              </a:spcBef>
              <a:buNone/>
              <a:tabLst>
                <a:tab pos="162560" algn="l"/>
              </a:tabLst>
            </a:pPr>
            <a:endParaRPr lang="en-GB" sz="1200" dirty="0">
              <a:latin typeface="Poppins Medium"/>
              <a:cs typeface="Poppins Medium"/>
            </a:endParaRPr>
          </a:p>
          <a:p>
            <a:pPr marL="161925" indent="-149860">
              <a:spcBef>
                <a:spcPts val="100"/>
              </a:spcBef>
              <a:buFontTx/>
              <a:buChar char="•"/>
              <a:tabLst>
                <a:tab pos="162560" algn="l"/>
              </a:tabLst>
            </a:pPr>
            <a:endParaRPr lang="en-GB" sz="1200" dirty="0">
              <a:latin typeface="Poppins Medium"/>
              <a:cs typeface="Poppins Medium"/>
            </a:endParaRPr>
          </a:p>
        </p:txBody>
      </p:sp>
    </p:spTree>
    <p:extLst>
      <p:ext uri="{BB962C8B-B14F-4D97-AF65-F5344CB8AC3E}">
        <p14:creationId xmlns:p14="http://schemas.microsoft.com/office/powerpoint/2010/main" val="1791243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6DAEB-C4E2-46AD-B63F-85022E7CF6B2}"/>
              </a:ext>
            </a:extLst>
          </p:cNvPr>
          <p:cNvSpPr>
            <a:spLocks noGrp="1"/>
          </p:cNvSpPr>
          <p:nvPr>
            <p:ph type="title"/>
          </p:nvPr>
        </p:nvSpPr>
        <p:spPr>
          <a:xfrm>
            <a:off x="376518" y="2140537"/>
            <a:ext cx="8229600" cy="637580"/>
          </a:xfrm>
        </p:spPr>
        <p:txBody>
          <a:bodyPr/>
          <a:lstStyle/>
          <a:p>
            <a:r>
              <a:rPr lang="en-GB" dirty="0"/>
              <a:t>Appendices for Information</a:t>
            </a:r>
          </a:p>
        </p:txBody>
      </p:sp>
    </p:spTree>
    <p:extLst>
      <p:ext uri="{BB962C8B-B14F-4D97-AF65-F5344CB8AC3E}">
        <p14:creationId xmlns:p14="http://schemas.microsoft.com/office/powerpoint/2010/main" val="736818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E281EB8D-BA41-4B2A-8C7C-E254204142D8}"/>
              </a:ext>
            </a:extLst>
          </p:cNvPr>
          <p:cNvGraphicFramePr>
            <a:graphicFrameLocks noGrp="1"/>
          </p:cNvGraphicFramePr>
          <p:nvPr/>
        </p:nvGraphicFramePr>
        <p:xfrm>
          <a:off x="143830" y="792347"/>
          <a:ext cx="8856340" cy="4083760"/>
        </p:xfrm>
        <a:graphic>
          <a:graphicData uri="http://schemas.openxmlformats.org/drawingml/2006/table">
            <a:tbl>
              <a:tblPr firstRow="1" bandRow="1">
                <a:tableStyleId>{5C22544A-7EE6-4342-B048-85BDC9FD1C3A}</a:tableStyleId>
              </a:tblPr>
              <a:tblGrid>
                <a:gridCol w="861200">
                  <a:extLst>
                    <a:ext uri="{9D8B030D-6E8A-4147-A177-3AD203B41FA5}">
                      <a16:colId xmlns:a16="http://schemas.microsoft.com/office/drawing/2014/main" val="2430138948"/>
                    </a:ext>
                  </a:extLst>
                </a:gridCol>
                <a:gridCol w="1009407">
                  <a:extLst>
                    <a:ext uri="{9D8B030D-6E8A-4147-A177-3AD203B41FA5}">
                      <a16:colId xmlns:a16="http://schemas.microsoft.com/office/drawing/2014/main" val="122889759"/>
                    </a:ext>
                  </a:extLst>
                </a:gridCol>
                <a:gridCol w="1233719">
                  <a:extLst>
                    <a:ext uri="{9D8B030D-6E8A-4147-A177-3AD203B41FA5}">
                      <a16:colId xmlns:a16="http://schemas.microsoft.com/office/drawing/2014/main" val="2930360576"/>
                    </a:ext>
                  </a:extLst>
                </a:gridCol>
                <a:gridCol w="1213691">
                  <a:extLst>
                    <a:ext uri="{9D8B030D-6E8A-4147-A177-3AD203B41FA5}">
                      <a16:colId xmlns:a16="http://schemas.microsoft.com/office/drawing/2014/main" val="2973928872"/>
                    </a:ext>
                  </a:extLst>
                </a:gridCol>
                <a:gridCol w="4538323">
                  <a:extLst>
                    <a:ext uri="{9D8B030D-6E8A-4147-A177-3AD203B41FA5}">
                      <a16:colId xmlns:a16="http://schemas.microsoft.com/office/drawing/2014/main" val="1723011710"/>
                    </a:ext>
                  </a:extLst>
                </a:gridCol>
              </a:tblGrid>
              <a:tr h="547964">
                <a:tc>
                  <a:txBody>
                    <a:bodyPr/>
                    <a:lstStyle/>
                    <a:p>
                      <a:r>
                        <a:rPr lang="en-GB" sz="1000">
                          <a:solidFill>
                            <a:schemeClr val="bg1"/>
                          </a:solidFill>
                        </a:rPr>
                        <a:t>Change</a:t>
                      </a:r>
                    </a:p>
                  </a:txBody>
                  <a:tcPr marL="91327" marR="91327" marT="45664" marB="45664"/>
                </a:tc>
                <a:tc>
                  <a:txBody>
                    <a:bodyPr/>
                    <a:lstStyle/>
                    <a:p>
                      <a:r>
                        <a:rPr lang="en-GB" sz="1000">
                          <a:solidFill>
                            <a:schemeClr val="bg1"/>
                          </a:solidFill>
                        </a:rPr>
                        <a:t>Size of Change</a:t>
                      </a:r>
                    </a:p>
                  </a:txBody>
                  <a:tcPr marL="91327" marR="91327" marT="45664" marB="45664"/>
                </a:tc>
                <a:tc>
                  <a:txBody>
                    <a:bodyPr/>
                    <a:lstStyle/>
                    <a:p>
                      <a:r>
                        <a:rPr lang="en-GB" sz="1000">
                          <a:solidFill>
                            <a:schemeClr val="bg1"/>
                          </a:solidFill>
                        </a:rPr>
                        <a:t>Recommended Design Change Pack Approval</a:t>
                      </a:r>
                    </a:p>
                  </a:txBody>
                  <a:tcPr marL="91327" marR="91327" marT="45664" marB="45664"/>
                </a:tc>
                <a:tc>
                  <a:txBody>
                    <a:bodyPr/>
                    <a:lstStyle/>
                    <a:p>
                      <a:r>
                        <a:rPr lang="en-GB" sz="1000">
                          <a:solidFill>
                            <a:schemeClr val="bg1"/>
                          </a:solidFill>
                        </a:rPr>
                        <a:t>Recommended Release for Delivery</a:t>
                      </a:r>
                    </a:p>
                  </a:txBody>
                  <a:tcPr marL="91327" marR="91327" marT="45664" marB="45664"/>
                </a:tc>
                <a:tc>
                  <a:txBody>
                    <a:bodyPr/>
                    <a:lstStyle/>
                    <a:p>
                      <a:r>
                        <a:rPr lang="en-GB" sz="1000">
                          <a:solidFill>
                            <a:schemeClr val="bg1"/>
                          </a:solidFill>
                        </a:rPr>
                        <a:t>Recommendation Comments</a:t>
                      </a:r>
                    </a:p>
                  </a:txBody>
                  <a:tcPr marL="91327" marR="91327" marT="45664" marB="45664"/>
                </a:tc>
                <a:extLst>
                  <a:ext uri="{0D108BD9-81ED-4DB2-BD59-A6C34878D82A}">
                    <a16:rowId xmlns:a16="http://schemas.microsoft.com/office/drawing/2014/main" val="3569938092"/>
                  </a:ext>
                </a:extLst>
              </a:tr>
              <a:tr h="700176">
                <a:tc>
                  <a:txBody>
                    <a:bodyPr/>
                    <a:lstStyle/>
                    <a:p>
                      <a:r>
                        <a:rPr lang="en-GB" sz="1000">
                          <a:solidFill>
                            <a:srgbClr val="1E1246"/>
                          </a:solidFill>
                        </a:rPr>
                        <a:t>XRN4900</a:t>
                      </a:r>
                    </a:p>
                  </a:txBody>
                  <a:tcPr marL="91327" marR="91327" marT="45664" marB="4566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1E1246"/>
                          </a:solidFill>
                          <a:latin typeface="+mn-lt"/>
                          <a:ea typeface="+mn-ea"/>
                          <a:cs typeface="+mn-cs"/>
                        </a:rPr>
                        <a:t>X-Large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rgbClr val="1E1246"/>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rgbClr val="1E1246"/>
                        </a:solidFill>
                        <a:latin typeface="+mn-lt"/>
                        <a:ea typeface="+mn-ea"/>
                        <a:cs typeface="+mn-cs"/>
                      </a:endParaRPr>
                    </a:p>
                  </a:txBody>
                  <a:tcPr marL="91327" marR="91327" marT="45664" marB="4566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1E1246"/>
                          </a:solidFill>
                          <a:latin typeface="+mn-lt"/>
                          <a:ea typeface="+mn-ea"/>
                          <a:cs typeface="+mn-cs"/>
                        </a:rPr>
                        <a:t>May</a:t>
                      </a:r>
                    </a:p>
                  </a:txBody>
                  <a:tcPr marL="91327" marR="91327" marT="45664" marB="45664"/>
                </a:tc>
                <a:tc>
                  <a:txBody>
                    <a:bodyPr/>
                    <a:lstStyle/>
                    <a:p>
                      <a:r>
                        <a:rPr lang="en-GB" sz="1000">
                          <a:solidFill>
                            <a:srgbClr val="1E1246"/>
                          </a:solidFill>
                          <a:latin typeface="+mn-lt"/>
                          <a:ea typeface="+mn-ea"/>
                          <a:cs typeface="+mn-cs"/>
                        </a:rPr>
                        <a:t>Feb23</a:t>
                      </a:r>
                    </a:p>
                  </a:txBody>
                  <a:tcPr marL="91327" marR="91327" marT="45664" marB="45664"/>
                </a:tc>
                <a:tc>
                  <a:txBody>
                    <a:bodyPr/>
                    <a:lstStyle/>
                    <a:p>
                      <a:pPr marL="228600" indent="-228600">
                        <a:buAutoNum type="arabicPeriod"/>
                      </a:pPr>
                      <a:r>
                        <a:rPr lang="en-US" sz="800" dirty="0">
                          <a:solidFill>
                            <a:srgbClr val="1E1246"/>
                          </a:solidFill>
                          <a:latin typeface="+mn-lt"/>
                          <a:ea typeface="+mn-ea"/>
                          <a:cs typeface="+mn-cs"/>
                        </a:rPr>
                        <a:t>In order to meet a Nov22 release  timeline, the physical works and associated changes to systems will need to be completed in advance of System Integration Testing (SIT) in July 2022</a:t>
                      </a:r>
                    </a:p>
                    <a:p>
                      <a:pPr marL="228600" indent="-228600">
                        <a:buAutoNum type="arabicPeriod"/>
                      </a:pPr>
                      <a:r>
                        <a:rPr lang="en-US" sz="800" dirty="0">
                          <a:solidFill>
                            <a:srgbClr val="1E1246"/>
                          </a:solidFill>
                          <a:latin typeface="+mn-lt"/>
                          <a:ea typeface="+mn-ea"/>
                          <a:cs typeface="+mn-cs"/>
                        </a:rPr>
                        <a:t>Feb23 release is the earliest release after the above dependency can be met</a:t>
                      </a:r>
                    </a:p>
                    <a:p>
                      <a:pPr marL="228600" indent="-228600">
                        <a:buAutoNum type="arabicPeriod"/>
                      </a:pPr>
                      <a:r>
                        <a:rPr lang="en-US" sz="800" dirty="0">
                          <a:solidFill>
                            <a:srgbClr val="1E1246"/>
                          </a:solidFill>
                          <a:latin typeface="+mn-lt"/>
                          <a:ea typeface="+mn-ea"/>
                          <a:cs typeface="+mn-cs"/>
                        </a:rPr>
                        <a:t>This change is not suitable for a minor release due to its size</a:t>
                      </a:r>
                    </a:p>
                  </a:txBody>
                  <a:tcPr marL="91327" marR="91327" marT="45664" marB="45664"/>
                </a:tc>
                <a:extLst>
                  <a:ext uri="{0D108BD9-81ED-4DB2-BD59-A6C34878D82A}">
                    <a16:rowId xmlns:a16="http://schemas.microsoft.com/office/drawing/2014/main" val="3149315289"/>
                  </a:ext>
                </a:extLst>
              </a:tr>
              <a:tr h="943715">
                <a:tc>
                  <a:txBody>
                    <a:bodyPr/>
                    <a:lstStyle/>
                    <a:p>
                      <a:pPr marL="0" eaLnBrk="1" hangingPunct="1"/>
                      <a:r>
                        <a:rPr lang="en-GB" sz="1000">
                          <a:solidFill>
                            <a:srgbClr val="1E1246"/>
                          </a:solidFill>
                          <a:latin typeface="+mn-lt"/>
                          <a:ea typeface="+mn-ea"/>
                          <a:cs typeface="+mn-cs"/>
                        </a:rPr>
                        <a:t>XRN4978</a:t>
                      </a:r>
                    </a:p>
                  </a:txBody>
                  <a:tcPr marL="91327" marR="91327" marT="45664" marB="4566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1E1246"/>
                          </a:solidFill>
                          <a:latin typeface="+mn-lt"/>
                          <a:ea typeface="+mn-ea"/>
                          <a:cs typeface="+mn-cs"/>
                        </a:rPr>
                        <a:t>Medium</a:t>
                      </a:r>
                    </a:p>
                  </a:txBody>
                  <a:tcPr marL="91327" marR="91327" marT="45664" marB="4566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1E1246"/>
                          </a:solidFill>
                          <a:latin typeface="+mn-lt"/>
                          <a:ea typeface="+mn-ea"/>
                          <a:cs typeface="+mn-cs"/>
                        </a:rPr>
                        <a:t>April </a:t>
                      </a:r>
                    </a:p>
                  </a:txBody>
                  <a:tcPr marL="91327" marR="91327" marT="45664" marB="45664"/>
                </a:tc>
                <a:tc>
                  <a:txBody>
                    <a:bodyPr/>
                    <a:lstStyle/>
                    <a:p>
                      <a:r>
                        <a:rPr lang="en-GB" sz="1000">
                          <a:solidFill>
                            <a:srgbClr val="1E1246"/>
                          </a:solidFill>
                          <a:latin typeface="+mn-lt"/>
                          <a:ea typeface="+mn-ea"/>
                          <a:cs typeface="+mn-cs"/>
                        </a:rPr>
                        <a:t>See Options (slide 4)</a:t>
                      </a:r>
                    </a:p>
                  </a:txBody>
                  <a:tcPr marL="91327" marR="91327" marT="45664" marB="45664"/>
                </a:tc>
                <a:tc>
                  <a:txBody>
                    <a:bodyPr/>
                    <a:lstStyle/>
                    <a:p>
                      <a:pPr marL="228600" marR="0" lvl="0" indent="-228600" eaLnBrk="1" fontAlgn="auto" latinLnBrk="0" hangingPunct="1">
                        <a:lnSpc>
                          <a:spcPct val="100000"/>
                        </a:lnSpc>
                        <a:spcBef>
                          <a:spcPts val="0"/>
                        </a:spcBef>
                        <a:spcAft>
                          <a:spcPts val="0"/>
                        </a:spcAft>
                        <a:buClrTx/>
                        <a:buSzTx/>
                        <a:buFontTx/>
                        <a:buAutoNum type="arabicPeriod"/>
                      </a:pPr>
                      <a:r>
                        <a:rPr lang="en-GB" sz="800" noProof="0">
                          <a:solidFill>
                            <a:srgbClr val="1E1246"/>
                          </a:solidFill>
                          <a:latin typeface="+mn-lt"/>
                          <a:ea typeface="+mn-ea"/>
                          <a:cs typeface="+mn-cs"/>
                        </a:rPr>
                        <a:t>This change is not suitable for a Minor Release </a:t>
                      </a:r>
                      <a:r>
                        <a:rPr lang="en-US" sz="800" noProof="0">
                          <a:solidFill>
                            <a:srgbClr val="1E1246"/>
                          </a:solidFill>
                          <a:latin typeface="+mn-lt"/>
                          <a:ea typeface="+mn-ea"/>
                          <a:cs typeface="+mn-cs"/>
                        </a:rPr>
                        <a:t>as extensive Performance Testing involved due to changes in NRL file. Build and Test effort is not sufficient in the Minor Release implementation window. Extended PIS is required to capture First Usage monitoring</a:t>
                      </a:r>
                    </a:p>
                    <a:p>
                      <a:pPr marL="228600" marR="0" lvl="0" indent="-228600" eaLnBrk="1" fontAlgn="auto" latinLnBrk="0" hangingPunct="1">
                        <a:lnSpc>
                          <a:spcPct val="100000"/>
                        </a:lnSpc>
                        <a:spcBef>
                          <a:spcPts val="0"/>
                        </a:spcBef>
                        <a:spcAft>
                          <a:spcPts val="0"/>
                        </a:spcAft>
                        <a:buClrTx/>
                        <a:buSzTx/>
                        <a:buFontTx/>
                        <a:buAutoNum type="arabicPeriod"/>
                      </a:pPr>
                      <a:r>
                        <a:rPr lang="en-GB" sz="800">
                          <a:solidFill>
                            <a:srgbClr val="1E1246"/>
                          </a:solidFill>
                          <a:latin typeface="+mn-lt"/>
                          <a:ea typeface="+mn-ea"/>
                          <a:cs typeface="+mn-cs"/>
                        </a:rPr>
                        <a:t>Nov22 is the earliest major release which can incorporate the delivery of this change and the realisation of Customer benefits. A later release  can be utilised but will delay the realisation of those benefits</a:t>
                      </a:r>
                    </a:p>
                    <a:p>
                      <a:pPr marL="0" marR="0" lvl="0" indent="0" eaLnBrk="1" fontAlgn="auto" latinLnBrk="0" hangingPunct="1">
                        <a:lnSpc>
                          <a:spcPct val="100000"/>
                        </a:lnSpc>
                        <a:spcBef>
                          <a:spcPts val="0"/>
                        </a:spcBef>
                        <a:spcAft>
                          <a:spcPts val="0"/>
                        </a:spcAft>
                        <a:buClrTx/>
                        <a:buSzTx/>
                        <a:buFontTx/>
                        <a:buNone/>
                      </a:pPr>
                      <a:endParaRPr lang="en-GB" sz="800" noProof="0">
                        <a:solidFill>
                          <a:srgbClr val="1E1246"/>
                        </a:solidFill>
                        <a:latin typeface="+mn-lt"/>
                        <a:ea typeface="+mn-ea"/>
                        <a:cs typeface="+mn-cs"/>
                      </a:endParaRPr>
                    </a:p>
                  </a:txBody>
                  <a:tcPr marL="91327" marR="91327" marT="45664" marB="45664"/>
                </a:tc>
                <a:extLst>
                  <a:ext uri="{0D108BD9-81ED-4DB2-BD59-A6C34878D82A}">
                    <a16:rowId xmlns:a16="http://schemas.microsoft.com/office/drawing/2014/main" val="1847432000"/>
                  </a:ext>
                </a:extLst>
              </a:tr>
              <a:tr h="1065485">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000">
                          <a:solidFill>
                            <a:srgbClr val="1E1246"/>
                          </a:solidFill>
                          <a:latin typeface="+mn-lt"/>
                          <a:ea typeface="+mn-ea"/>
                          <a:cs typeface="+mn-cs"/>
                        </a:rPr>
                        <a:t>XRN4990</a:t>
                      </a:r>
                    </a:p>
                  </a:txBody>
                  <a:tcPr marL="91327" marR="91327" marT="45664" marB="4566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1E1246"/>
                          </a:solidFill>
                          <a:latin typeface="+mn-lt"/>
                          <a:ea typeface="+mn-ea"/>
                          <a:cs typeface="+mn-cs"/>
                        </a:rPr>
                        <a:t>Medium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rgbClr val="1E1246"/>
                        </a:solidFill>
                        <a:latin typeface="+mn-lt"/>
                        <a:ea typeface="+mn-ea"/>
                        <a:cs typeface="+mn-cs"/>
                      </a:endParaRPr>
                    </a:p>
                  </a:txBody>
                  <a:tcPr marL="91327" marR="91327" marT="45664" marB="4566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1E1246"/>
                          </a:solidFill>
                          <a:latin typeface="+mn-lt"/>
                          <a:ea typeface="+mn-ea"/>
                          <a:cs typeface="+mn-cs"/>
                        </a:rPr>
                        <a:t>April</a:t>
                      </a:r>
                    </a:p>
                  </a:txBody>
                  <a:tcPr marL="91327" marR="91327" marT="45664" marB="45664"/>
                </a:tc>
                <a:tc>
                  <a:txBody>
                    <a:bodyPr/>
                    <a:lstStyle/>
                    <a:p>
                      <a:r>
                        <a:rPr lang="en-GB" sz="1000">
                          <a:solidFill>
                            <a:srgbClr val="1E1246"/>
                          </a:solidFill>
                          <a:latin typeface="+mn-lt"/>
                          <a:ea typeface="+mn-ea"/>
                          <a:cs typeface="+mn-cs"/>
                        </a:rPr>
                        <a:t>See Options (slide 4)</a:t>
                      </a:r>
                    </a:p>
                    <a:p>
                      <a:endParaRPr lang="en-GB" sz="1000">
                        <a:solidFill>
                          <a:srgbClr val="1E1246"/>
                        </a:solidFill>
                        <a:latin typeface="+mn-lt"/>
                        <a:ea typeface="+mn-ea"/>
                        <a:cs typeface="+mn-cs"/>
                      </a:endParaRPr>
                    </a:p>
                  </a:txBody>
                  <a:tcPr marL="91327" marR="91327" marT="45664" marB="45664"/>
                </a:tc>
                <a:tc>
                  <a:txBody>
                    <a:bodyPr/>
                    <a:lstStyle/>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lang="en-GB" sz="800">
                          <a:solidFill>
                            <a:srgbClr val="1E1246"/>
                          </a:solidFill>
                          <a:latin typeface="+mn-lt"/>
                          <a:ea typeface="+mn-ea"/>
                          <a:cs typeface="+mn-cs"/>
                        </a:rPr>
                        <a:t>This is not suited to a Minor Release as </a:t>
                      </a:r>
                      <a:r>
                        <a:rPr lang="en-US" sz="800">
                          <a:solidFill>
                            <a:srgbClr val="1E1246"/>
                          </a:solidFill>
                          <a:latin typeface="+mn-lt"/>
                          <a:ea typeface="+mn-ea"/>
                          <a:cs typeface="+mn-cs"/>
                        </a:rPr>
                        <a:t>extensive Performance Testing involved due to the New batch job introduction to change the Class 2 and Class 3 sites to Class 4. A New channel/enhancement is needed to establish the connectivity with DDP system with UK link. Build and test efforts are not sufficient in the Minor Release implementation window. Extended PIS window needed to capture the First usage monitoring</a:t>
                      </a: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lang="en-GB" sz="800">
                          <a:solidFill>
                            <a:srgbClr val="1E1246"/>
                          </a:solidFill>
                          <a:latin typeface="+mn-lt"/>
                          <a:ea typeface="+mn-ea"/>
                          <a:cs typeface="+mn-cs"/>
                        </a:rPr>
                        <a:t>Nov22 is the earliest major release which can incorporate the delivery of this change and meet UNC MOD0664. This is the earliest opportunity the benefits stated in the UNC MOD can be achieved</a:t>
                      </a:r>
                    </a:p>
                  </a:txBody>
                  <a:tcPr marL="91327" marR="91327" marT="45664" marB="45664"/>
                </a:tc>
                <a:extLst>
                  <a:ext uri="{0D108BD9-81ED-4DB2-BD59-A6C34878D82A}">
                    <a16:rowId xmlns:a16="http://schemas.microsoft.com/office/drawing/2014/main" val="47595912"/>
                  </a:ext>
                </a:extLst>
              </a:tr>
              <a:tr h="821945">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000">
                          <a:solidFill>
                            <a:srgbClr val="1E1246"/>
                          </a:solidFill>
                          <a:latin typeface="+mn-lt"/>
                          <a:ea typeface="+mn-ea"/>
                          <a:cs typeface="+mn-cs"/>
                        </a:rPr>
                        <a:t>XRN4992B</a:t>
                      </a:r>
                    </a:p>
                  </a:txBody>
                  <a:tcPr marL="91327" marR="91327" marT="45664" marB="4566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1E1246"/>
                          </a:solidFill>
                          <a:latin typeface="+mn-lt"/>
                          <a:ea typeface="+mn-ea"/>
                          <a:cs typeface="+mn-cs"/>
                        </a:rPr>
                        <a:t>Medium / Large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rgbClr val="1E1246"/>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solidFill>
                          <a:srgbClr val="1E1246"/>
                        </a:solidFill>
                        <a:latin typeface="+mn-lt"/>
                        <a:ea typeface="+mn-ea"/>
                        <a:cs typeface="+mn-cs"/>
                      </a:endParaRPr>
                    </a:p>
                  </a:txBody>
                  <a:tcPr marL="91327" marR="91327" marT="45664" marB="4566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1E1246"/>
                          </a:solidFill>
                          <a:latin typeface="+mn-lt"/>
                          <a:ea typeface="+mn-ea"/>
                          <a:cs typeface="+mn-cs"/>
                        </a:rPr>
                        <a:t>May</a:t>
                      </a:r>
                    </a:p>
                  </a:txBody>
                  <a:tcPr marL="91327" marR="91327" marT="45664" marB="45664"/>
                </a:tc>
                <a:tc>
                  <a:txBody>
                    <a:bodyPr/>
                    <a:lstStyle/>
                    <a:p>
                      <a:r>
                        <a:rPr lang="en-GB" sz="1000">
                          <a:solidFill>
                            <a:srgbClr val="1E1246"/>
                          </a:solidFill>
                          <a:latin typeface="+mn-lt"/>
                          <a:ea typeface="+mn-ea"/>
                          <a:cs typeface="+mn-cs"/>
                        </a:rPr>
                        <a:t>Feb23</a:t>
                      </a:r>
                    </a:p>
                  </a:txBody>
                  <a:tcPr marL="91327" marR="91327" marT="45664" marB="45664"/>
                </a:tc>
                <a:tc>
                  <a:txBody>
                    <a:bodyPr/>
                    <a:lstStyle/>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lang="en-GB" sz="800" dirty="0">
                          <a:solidFill>
                            <a:schemeClr val="tx1"/>
                          </a:solidFill>
                          <a:latin typeface="+mn-lt"/>
                          <a:ea typeface="+mn-ea"/>
                          <a:cs typeface="+mn-cs"/>
                        </a:rPr>
                        <a:t>This is not suited to a Minor Release due to the extensive level of Testing required particularly around Capacity invoicing. </a:t>
                      </a:r>
                      <a:r>
                        <a:rPr lang="en-US" sz="800" dirty="0">
                          <a:solidFill>
                            <a:schemeClr val="tx1"/>
                          </a:solidFill>
                          <a:latin typeface="+mn-lt"/>
                          <a:ea typeface="+mn-ea"/>
                          <a:cs typeface="+mn-cs"/>
                        </a:rPr>
                        <a:t>Extended PIS window is needed to capture the First usage monitoring.</a:t>
                      </a:r>
                      <a:endParaRPr lang="en-GB" sz="800" dirty="0">
                        <a:solidFill>
                          <a:schemeClr val="tx1"/>
                        </a:solidFill>
                        <a:latin typeface="+mn-lt"/>
                        <a:ea typeface="+mn-ea"/>
                        <a:cs typeface="+mn-cs"/>
                      </a:endParaRP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lang="en-GB" sz="800" dirty="0">
                          <a:solidFill>
                            <a:schemeClr val="tx1"/>
                          </a:solidFill>
                          <a:latin typeface="+mn-lt"/>
                          <a:ea typeface="+mn-ea"/>
                          <a:cs typeface="+mn-cs"/>
                        </a:rPr>
                        <a:t>In order to include </a:t>
                      </a:r>
                      <a:r>
                        <a:rPr lang="en-GB" sz="800" dirty="0" err="1">
                          <a:solidFill>
                            <a:schemeClr val="tx1"/>
                          </a:solidFill>
                          <a:latin typeface="+mn-lt"/>
                          <a:ea typeface="+mn-ea"/>
                          <a:cs typeface="+mn-cs"/>
                        </a:rPr>
                        <a:t>iGTs</a:t>
                      </a:r>
                      <a:r>
                        <a:rPr lang="en-GB" sz="800" dirty="0">
                          <a:solidFill>
                            <a:schemeClr val="tx1"/>
                          </a:solidFill>
                          <a:latin typeface="+mn-lt"/>
                          <a:ea typeface="+mn-ea"/>
                          <a:cs typeface="+mn-cs"/>
                        </a:rPr>
                        <a:t> into solution and the introduction of a New Mod with an April Go Live expected, Feb23 is the first major release where the changes can be incorporated in advance of first usage in the May 2023 invoicing run.</a:t>
                      </a:r>
                    </a:p>
                  </a:txBody>
                  <a:tcPr marL="91327" marR="91327" marT="45664" marB="45664"/>
                </a:tc>
                <a:extLst>
                  <a:ext uri="{0D108BD9-81ED-4DB2-BD59-A6C34878D82A}">
                    <a16:rowId xmlns:a16="http://schemas.microsoft.com/office/drawing/2014/main" val="1553590659"/>
                  </a:ext>
                </a:extLst>
              </a:tr>
            </a:tbl>
          </a:graphicData>
        </a:graphic>
      </p:graphicFrame>
      <p:sp>
        <p:nvSpPr>
          <p:cNvPr id="4" name="Title 1">
            <a:extLst>
              <a:ext uri="{FF2B5EF4-FFF2-40B4-BE49-F238E27FC236}">
                <a16:creationId xmlns:a16="http://schemas.microsoft.com/office/drawing/2014/main" id="{A6E645CD-9CFE-4317-A1A4-BE5CAA7ED985}"/>
              </a:ext>
            </a:extLst>
          </p:cNvPr>
          <p:cNvSpPr txBox="1">
            <a:spLocks/>
          </p:cNvSpPr>
          <p:nvPr/>
        </p:nvSpPr>
        <p:spPr>
          <a:xfrm>
            <a:off x="457200" y="154767"/>
            <a:ext cx="8229600" cy="63758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a:t>Release Recommendation for Changes Part  1</a:t>
            </a:r>
          </a:p>
        </p:txBody>
      </p:sp>
    </p:spTree>
    <p:extLst>
      <p:ext uri="{BB962C8B-B14F-4D97-AF65-F5344CB8AC3E}">
        <p14:creationId xmlns:p14="http://schemas.microsoft.com/office/powerpoint/2010/main" val="4184551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E281EB8D-BA41-4B2A-8C7C-E254204142D8}"/>
              </a:ext>
            </a:extLst>
          </p:cNvPr>
          <p:cNvGraphicFramePr>
            <a:graphicFrameLocks noGrp="1"/>
          </p:cNvGraphicFramePr>
          <p:nvPr/>
        </p:nvGraphicFramePr>
        <p:xfrm>
          <a:off x="347339" y="1086494"/>
          <a:ext cx="8589620" cy="3260912"/>
        </p:xfrm>
        <a:graphic>
          <a:graphicData uri="http://schemas.openxmlformats.org/drawingml/2006/table">
            <a:tbl>
              <a:tblPr firstRow="1" bandRow="1">
                <a:tableStyleId>{5C22544A-7EE6-4342-B048-85BDC9FD1C3A}</a:tableStyleId>
              </a:tblPr>
              <a:tblGrid>
                <a:gridCol w="1150041">
                  <a:extLst>
                    <a:ext uri="{9D8B030D-6E8A-4147-A177-3AD203B41FA5}">
                      <a16:colId xmlns:a16="http://schemas.microsoft.com/office/drawing/2014/main" val="2430138948"/>
                    </a:ext>
                  </a:extLst>
                </a:gridCol>
                <a:gridCol w="1235596">
                  <a:extLst>
                    <a:ext uri="{9D8B030D-6E8A-4147-A177-3AD203B41FA5}">
                      <a16:colId xmlns:a16="http://schemas.microsoft.com/office/drawing/2014/main" val="1469943135"/>
                    </a:ext>
                  </a:extLst>
                </a:gridCol>
                <a:gridCol w="1235596">
                  <a:extLst>
                    <a:ext uri="{9D8B030D-6E8A-4147-A177-3AD203B41FA5}">
                      <a16:colId xmlns:a16="http://schemas.microsoft.com/office/drawing/2014/main" val="2930360576"/>
                    </a:ext>
                  </a:extLst>
                </a:gridCol>
                <a:gridCol w="1217446">
                  <a:extLst>
                    <a:ext uri="{9D8B030D-6E8A-4147-A177-3AD203B41FA5}">
                      <a16:colId xmlns:a16="http://schemas.microsoft.com/office/drawing/2014/main" val="2973928872"/>
                    </a:ext>
                  </a:extLst>
                </a:gridCol>
                <a:gridCol w="3750941">
                  <a:extLst>
                    <a:ext uri="{9D8B030D-6E8A-4147-A177-3AD203B41FA5}">
                      <a16:colId xmlns:a16="http://schemas.microsoft.com/office/drawing/2014/main" val="1723011710"/>
                    </a:ext>
                  </a:extLst>
                </a:gridCol>
              </a:tblGrid>
              <a:tr h="547964">
                <a:tc>
                  <a:txBody>
                    <a:bodyPr/>
                    <a:lstStyle/>
                    <a:p>
                      <a:r>
                        <a:rPr lang="en-GB" sz="1000">
                          <a:solidFill>
                            <a:schemeClr val="bg1"/>
                          </a:solidFill>
                        </a:rPr>
                        <a:t>Change</a:t>
                      </a:r>
                    </a:p>
                  </a:txBody>
                  <a:tcPr marL="91327" marR="91327" marT="45664" marB="45664"/>
                </a:tc>
                <a:tc>
                  <a:txBody>
                    <a:bodyPr/>
                    <a:lstStyle/>
                    <a:p>
                      <a:r>
                        <a:rPr lang="en-GB" sz="1000">
                          <a:solidFill>
                            <a:schemeClr val="bg1"/>
                          </a:solidFill>
                        </a:rPr>
                        <a:t>Size of Change</a:t>
                      </a:r>
                    </a:p>
                  </a:txBody>
                  <a:tcPr marL="91327" marR="91327" marT="45664" marB="45664"/>
                </a:tc>
                <a:tc>
                  <a:txBody>
                    <a:bodyPr/>
                    <a:lstStyle/>
                    <a:p>
                      <a:r>
                        <a:rPr lang="en-GB" sz="1000">
                          <a:solidFill>
                            <a:schemeClr val="bg1"/>
                          </a:solidFill>
                        </a:rPr>
                        <a:t>Recommended Design Change Pack Approval</a:t>
                      </a:r>
                    </a:p>
                  </a:txBody>
                  <a:tcPr marL="91327" marR="91327" marT="45664" marB="45664"/>
                </a:tc>
                <a:tc>
                  <a:txBody>
                    <a:bodyPr/>
                    <a:lstStyle/>
                    <a:p>
                      <a:r>
                        <a:rPr lang="en-GB" sz="1000">
                          <a:solidFill>
                            <a:schemeClr val="bg1"/>
                          </a:solidFill>
                        </a:rPr>
                        <a:t>Recommended Release for Delivery</a:t>
                      </a:r>
                    </a:p>
                  </a:txBody>
                  <a:tcPr marL="91327" marR="91327" marT="45664" marB="45664"/>
                </a:tc>
                <a:tc>
                  <a:txBody>
                    <a:bodyPr/>
                    <a:lstStyle/>
                    <a:p>
                      <a:r>
                        <a:rPr lang="en-GB" sz="1000">
                          <a:solidFill>
                            <a:schemeClr val="bg1"/>
                          </a:solidFill>
                        </a:rPr>
                        <a:t>Recommendation Comments</a:t>
                      </a:r>
                    </a:p>
                  </a:txBody>
                  <a:tcPr marL="91327" marR="91327" marT="45664" marB="45664"/>
                </a:tc>
                <a:extLst>
                  <a:ext uri="{0D108BD9-81ED-4DB2-BD59-A6C34878D82A}">
                    <a16:rowId xmlns:a16="http://schemas.microsoft.com/office/drawing/2014/main" val="3569938092"/>
                  </a:ext>
                </a:extLst>
              </a:tr>
              <a:tr h="943715">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000">
                          <a:solidFill>
                            <a:schemeClr val="tx1"/>
                          </a:solidFill>
                          <a:latin typeface="+mn-lt"/>
                          <a:ea typeface="+mn-ea"/>
                          <a:cs typeface="+mn-cs"/>
                        </a:rPr>
                        <a:t>XRN5091</a:t>
                      </a:r>
                    </a:p>
                  </a:txBody>
                  <a:tcPr marL="91327" marR="91327" marT="45664" marB="4566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mn-lt"/>
                          <a:ea typeface="+mn-ea"/>
                          <a:cs typeface="+mn-cs"/>
                        </a:rPr>
                        <a:t>X- Large</a:t>
                      </a:r>
                    </a:p>
                  </a:txBody>
                  <a:tcPr marL="91327" marR="91327" marT="45664" marB="4566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mn-lt"/>
                          <a:ea typeface="+mn-ea"/>
                          <a:cs typeface="+mn-cs"/>
                        </a:rPr>
                        <a:t>May</a:t>
                      </a:r>
                    </a:p>
                  </a:txBody>
                  <a:tcPr marL="91327" marR="91327" marT="45664" marB="45664"/>
                </a:tc>
                <a:tc>
                  <a:txBody>
                    <a:bodyPr/>
                    <a:lstStyle/>
                    <a:p>
                      <a:r>
                        <a:rPr lang="en-GB" sz="1000">
                          <a:solidFill>
                            <a:schemeClr val="tx1"/>
                          </a:solidFill>
                          <a:latin typeface="+mn-lt"/>
                          <a:ea typeface="+mn-ea"/>
                          <a:cs typeface="+mn-cs"/>
                        </a:rPr>
                        <a:t>Jun23</a:t>
                      </a:r>
                    </a:p>
                  </a:txBody>
                  <a:tcPr marL="91327" marR="91327" marT="45664" marB="45664"/>
                </a:tc>
                <a:tc>
                  <a:txBody>
                    <a:bodyPr/>
                    <a:lstStyle/>
                    <a:p>
                      <a:pPr marL="228600" indent="-228600">
                        <a:buAutoNum type="arabicPeriod"/>
                      </a:pPr>
                      <a:r>
                        <a:rPr lang="en-GB" sz="800">
                          <a:solidFill>
                            <a:schemeClr val="tx1"/>
                          </a:solidFill>
                          <a:latin typeface="+mn-lt"/>
                          <a:ea typeface="+mn-ea"/>
                          <a:cs typeface="+mn-cs"/>
                        </a:rPr>
                        <a:t>Large complex change which impacts on CSSC code. Therefore this is not recommended for either a Nov22 or Feb23 release</a:t>
                      </a:r>
                    </a:p>
                    <a:p>
                      <a:pPr marL="228600" indent="-228600">
                        <a:buAutoNum type="arabicPeriod"/>
                      </a:pPr>
                      <a:r>
                        <a:rPr lang="en-US" sz="800">
                          <a:solidFill>
                            <a:schemeClr val="tx1"/>
                          </a:solidFill>
                          <a:latin typeface="+mn-lt"/>
                          <a:ea typeface="+mn-ea"/>
                          <a:cs typeface="+mn-cs"/>
                        </a:rPr>
                        <a:t>Jun23 allows stability following the exit of CSSC from Project Implementation Support (PIS)</a:t>
                      </a:r>
                      <a:endParaRPr lang="en-GB" sz="800">
                        <a:solidFill>
                          <a:schemeClr val="tx1"/>
                        </a:solidFill>
                        <a:latin typeface="+mn-lt"/>
                        <a:ea typeface="+mn-ea"/>
                        <a:cs typeface="+mn-cs"/>
                      </a:endParaRPr>
                    </a:p>
                    <a:p>
                      <a:pPr marL="0" indent="0">
                        <a:buNone/>
                      </a:pPr>
                      <a:br>
                        <a:rPr lang="en-GB" sz="800">
                          <a:solidFill>
                            <a:schemeClr val="tx1"/>
                          </a:solidFill>
                          <a:latin typeface="+mn-lt"/>
                          <a:ea typeface="+mn-ea"/>
                          <a:cs typeface="+mn-cs"/>
                        </a:rPr>
                      </a:br>
                      <a:r>
                        <a:rPr lang="en-GB" sz="800" b="1">
                          <a:solidFill>
                            <a:schemeClr val="tx1"/>
                          </a:solidFill>
                          <a:latin typeface="+mn-lt"/>
                          <a:ea typeface="+mn-ea"/>
                          <a:cs typeface="+mn-cs"/>
                        </a:rPr>
                        <a:t>Update: see slide 9 for more detail on the impacts of a Nov22 or Feb23 release</a:t>
                      </a:r>
                    </a:p>
                  </a:txBody>
                  <a:tcPr marL="91327" marR="91327" marT="45664" marB="45664"/>
                </a:tc>
                <a:extLst>
                  <a:ext uri="{0D108BD9-81ED-4DB2-BD59-A6C34878D82A}">
                    <a16:rowId xmlns:a16="http://schemas.microsoft.com/office/drawing/2014/main" val="327913747"/>
                  </a:ext>
                </a:extLst>
              </a:tr>
              <a:tr h="943715">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000">
                          <a:solidFill>
                            <a:schemeClr val="tx1"/>
                          </a:solidFill>
                          <a:latin typeface="+mn-lt"/>
                          <a:ea typeface="+mn-ea"/>
                          <a:cs typeface="+mn-cs"/>
                        </a:rPr>
                        <a:t>XRN5186</a:t>
                      </a:r>
                    </a:p>
                  </a:txBody>
                  <a:tcPr marL="91327" marR="91327" marT="45664" marB="4566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mn-lt"/>
                          <a:ea typeface="+mn-ea"/>
                          <a:cs typeface="+mn-cs"/>
                        </a:rPr>
                        <a:t>Large</a:t>
                      </a:r>
                    </a:p>
                  </a:txBody>
                  <a:tcPr marL="91327" marR="91327" marT="45664" marB="4566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mn-lt"/>
                          <a:ea typeface="+mn-ea"/>
                          <a:cs typeface="+mn-cs"/>
                        </a:rPr>
                        <a:t>May</a:t>
                      </a:r>
                    </a:p>
                  </a:txBody>
                  <a:tcPr marL="91327" marR="91327" marT="45664" marB="45664"/>
                </a:tc>
                <a:tc>
                  <a:txBody>
                    <a:bodyPr/>
                    <a:lstStyle/>
                    <a:p>
                      <a:r>
                        <a:rPr lang="en-GB" sz="1000">
                          <a:solidFill>
                            <a:schemeClr val="tx1"/>
                          </a:solidFill>
                          <a:latin typeface="+mn-lt"/>
                          <a:ea typeface="+mn-ea"/>
                          <a:cs typeface="+mn-cs"/>
                        </a:rPr>
                        <a:t>Jun23</a:t>
                      </a:r>
                    </a:p>
                  </a:txBody>
                  <a:tcPr marL="91327" marR="91327" marT="45664" marB="45664"/>
                </a:tc>
                <a:tc>
                  <a:txBody>
                    <a:bodyPr/>
                    <a:lstStyle/>
                    <a:p>
                      <a:pPr marL="228600" indent="-228600">
                        <a:buAutoNum type="arabicPeriod"/>
                      </a:pPr>
                      <a:r>
                        <a:rPr lang="en-GB" sz="800">
                          <a:solidFill>
                            <a:schemeClr val="tx1"/>
                          </a:solidFill>
                          <a:latin typeface="+mn-lt"/>
                          <a:ea typeface="+mn-ea"/>
                          <a:cs typeface="+mn-cs"/>
                        </a:rPr>
                        <a:t>Large complex change which impacts on CSSC code. Therefore this is not recommended for either a Nov22 or Feb23 release</a:t>
                      </a:r>
                    </a:p>
                    <a:p>
                      <a:pPr marL="228600" indent="-228600">
                        <a:buAutoNum type="arabicPeriod"/>
                      </a:pPr>
                      <a:r>
                        <a:rPr lang="en-US" sz="800">
                          <a:solidFill>
                            <a:schemeClr val="tx1"/>
                          </a:solidFill>
                          <a:latin typeface="+mn-lt"/>
                          <a:ea typeface="+mn-ea"/>
                          <a:cs typeface="+mn-cs"/>
                        </a:rPr>
                        <a:t>Jun23 allows stability following the exit of CSSC from Project Implementation Support (PIS)</a:t>
                      </a:r>
                      <a:endParaRPr lang="en-GB" sz="800">
                        <a:solidFill>
                          <a:schemeClr val="tx1"/>
                        </a:solidFill>
                        <a:latin typeface="+mn-lt"/>
                        <a:ea typeface="+mn-ea"/>
                        <a:cs typeface="+mn-cs"/>
                      </a:endParaRPr>
                    </a:p>
                    <a:p>
                      <a:pPr marL="0" indent="0">
                        <a:buNone/>
                      </a:pPr>
                      <a:br>
                        <a:rPr lang="en-GB" sz="800">
                          <a:solidFill>
                            <a:schemeClr val="tx1"/>
                          </a:solidFill>
                          <a:latin typeface="+mn-lt"/>
                          <a:ea typeface="+mn-ea"/>
                          <a:cs typeface="+mn-cs"/>
                        </a:rPr>
                      </a:br>
                      <a:r>
                        <a:rPr lang="en-GB" sz="800" b="1">
                          <a:solidFill>
                            <a:schemeClr val="tx1"/>
                          </a:solidFill>
                          <a:latin typeface="+mn-lt"/>
                          <a:ea typeface="+mn-ea"/>
                          <a:cs typeface="+mn-cs"/>
                        </a:rPr>
                        <a:t>Update: see slide 10 for more detail on the impacts of a Nov22 or Feb23 release</a:t>
                      </a:r>
                    </a:p>
                  </a:txBody>
                  <a:tcPr marL="91327" marR="91327" marT="45664" marB="45664"/>
                </a:tc>
                <a:extLst>
                  <a:ext uri="{0D108BD9-81ED-4DB2-BD59-A6C34878D82A}">
                    <a16:rowId xmlns:a16="http://schemas.microsoft.com/office/drawing/2014/main" val="1679255381"/>
                  </a:ext>
                </a:extLst>
              </a:tr>
              <a:tr h="821945">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000">
                          <a:solidFill>
                            <a:schemeClr val="tx1"/>
                          </a:solidFill>
                          <a:latin typeface="+mn-lt"/>
                          <a:ea typeface="+mn-ea"/>
                          <a:cs typeface="+mn-cs"/>
                        </a:rPr>
                        <a:t>XRN5298</a:t>
                      </a:r>
                    </a:p>
                  </a:txBody>
                  <a:tcPr marL="91327" marR="91327" marT="45664" marB="4566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mn-lt"/>
                          <a:ea typeface="+mn-ea"/>
                          <a:cs typeface="+mn-cs"/>
                        </a:rPr>
                        <a:t>Medium</a:t>
                      </a:r>
                    </a:p>
                  </a:txBody>
                  <a:tcPr marL="91327" marR="91327" marT="45664" marB="4566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latin typeface="+mn-lt"/>
                          <a:ea typeface="+mn-ea"/>
                          <a:cs typeface="+mn-cs"/>
                        </a:rPr>
                        <a:t>April</a:t>
                      </a:r>
                    </a:p>
                  </a:txBody>
                  <a:tcPr marL="91327" marR="91327" marT="45664" marB="45664"/>
                </a:tc>
                <a:tc>
                  <a:txBody>
                    <a:bodyPr/>
                    <a:lstStyle/>
                    <a:p>
                      <a:r>
                        <a:rPr lang="en-GB" sz="1000">
                          <a:solidFill>
                            <a:schemeClr val="tx1"/>
                          </a:solidFill>
                          <a:latin typeface="+mn-lt"/>
                          <a:ea typeface="+mn-ea"/>
                          <a:cs typeface="+mn-cs"/>
                        </a:rPr>
                        <a:t>See Options (slide 4)</a:t>
                      </a:r>
                    </a:p>
                  </a:txBody>
                  <a:tcPr marL="91327" marR="91327" marT="45664" marB="45664"/>
                </a:tc>
                <a:tc>
                  <a:txBody>
                    <a:bodyPr/>
                    <a:lstStyle/>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lang="en-GB" sz="800">
                          <a:solidFill>
                            <a:schemeClr val="tx1"/>
                          </a:solidFill>
                          <a:latin typeface="+mn-lt"/>
                          <a:ea typeface="+mn-ea"/>
                          <a:cs typeface="+mn-cs"/>
                        </a:rPr>
                        <a:t>This is not suited to a Minor Release </a:t>
                      </a:r>
                      <a:r>
                        <a:rPr lang="en-US" sz="800">
                          <a:solidFill>
                            <a:schemeClr val="tx1"/>
                          </a:solidFill>
                          <a:latin typeface="+mn-lt"/>
                          <a:ea typeface="+mn-ea"/>
                          <a:cs typeface="+mn-cs"/>
                        </a:rPr>
                        <a:t>due to the Build and Test effort in introducing  the Password protection logic in emails in SAP PO utilising JAVA. Extended PIS window needed to capture the First usage monitoring. Security testing likely to be required. </a:t>
                      </a:r>
                      <a:endParaRPr lang="en-GB" sz="800">
                        <a:solidFill>
                          <a:schemeClr val="tx1"/>
                        </a:solidFill>
                        <a:latin typeface="+mn-lt"/>
                        <a:ea typeface="+mn-ea"/>
                        <a:cs typeface="+mn-cs"/>
                      </a:endParaRPr>
                    </a:p>
                    <a:p>
                      <a:pPr marL="228600" indent="-228600" eaLnBrk="1" hangingPunct="1">
                        <a:buAutoNum type="arabicPeriod"/>
                      </a:pPr>
                      <a:r>
                        <a:rPr lang="en-US" sz="800">
                          <a:solidFill>
                            <a:schemeClr val="tx1"/>
                          </a:solidFill>
                          <a:latin typeface="+mn-lt"/>
                          <a:ea typeface="+mn-ea"/>
                          <a:cs typeface="+mn-cs"/>
                        </a:rPr>
                        <a:t>MOD0799 adds risk as the change will not be approved in time for delivery and may specify differences to Design</a:t>
                      </a:r>
                    </a:p>
                  </a:txBody>
                  <a:tcPr marL="91327" marR="91327" marT="45664" marB="45664"/>
                </a:tc>
                <a:extLst>
                  <a:ext uri="{0D108BD9-81ED-4DB2-BD59-A6C34878D82A}">
                    <a16:rowId xmlns:a16="http://schemas.microsoft.com/office/drawing/2014/main" val="858675682"/>
                  </a:ext>
                </a:extLst>
              </a:tr>
            </a:tbl>
          </a:graphicData>
        </a:graphic>
      </p:graphicFrame>
      <p:sp>
        <p:nvSpPr>
          <p:cNvPr id="7" name="Title 1">
            <a:extLst>
              <a:ext uri="{FF2B5EF4-FFF2-40B4-BE49-F238E27FC236}">
                <a16:creationId xmlns:a16="http://schemas.microsoft.com/office/drawing/2014/main" id="{5A02B318-3A75-4132-AAE4-7F5A3956A51B}"/>
              </a:ext>
            </a:extLst>
          </p:cNvPr>
          <p:cNvSpPr txBox="1">
            <a:spLocks/>
          </p:cNvSpPr>
          <p:nvPr/>
        </p:nvSpPr>
        <p:spPr>
          <a:xfrm>
            <a:off x="457200" y="154767"/>
            <a:ext cx="8229600" cy="63758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a:t>Release Recommendation for Changes Part  2</a:t>
            </a:r>
          </a:p>
        </p:txBody>
      </p:sp>
    </p:spTree>
    <p:extLst>
      <p:ext uri="{BB962C8B-B14F-4D97-AF65-F5344CB8AC3E}">
        <p14:creationId xmlns:p14="http://schemas.microsoft.com/office/powerpoint/2010/main" val="2339396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dirty="0">
                <a:latin typeface="Arial"/>
                <a:cs typeface="Arial"/>
              </a:rPr>
              <a:t>DSC Change Budget 21/22 YTD</a:t>
            </a:r>
            <a:endParaRPr lang="en-GB" sz="3600" dirty="0">
              <a:latin typeface="Arial"/>
              <a:cs typeface="Arial"/>
            </a:endParaRPr>
          </a:p>
        </p:txBody>
      </p:sp>
    </p:spTree>
    <p:extLst>
      <p:ext uri="{BB962C8B-B14F-4D97-AF65-F5344CB8AC3E}">
        <p14:creationId xmlns:p14="http://schemas.microsoft.com/office/powerpoint/2010/main" val="974907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651F5CD-F618-406D-A2C7-1F8371826652}"/>
              </a:ext>
            </a:extLst>
          </p:cNvPr>
          <p:cNvGraphicFramePr>
            <a:graphicFrameLocks noGrp="1"/>
          </p:cNvGraphicFramePr>
          <p:nvPr/>
        </p:nvGraphicFramePr>
        <p:xfrm>
          <a:off x="38254" y="1111174"/>
          <a:ext cx="9067492" cy="3242682"/>
        </p:xfrm>
        <a:graphic>
          <a:graphicData uri="http://schemas.openxmlformats.org/drawingml/2006/table">
            <a:tbl>
              <a:tblPr firstRow="1" bandRow="1">
                <a:tableStyleId>{5C22544A-7EE6-4342-B048-85BDC9FD1C3A}</a:tableStyleId>
              </a:tblPr>
              <a:tblGrid>
                <a:gridCol w="864347">
                  <a:extLst>
                    <a:ext uri="{9D8B030D-6E8A-4147-A177-3AD203B41FA5}">
                      <a16:colId xmlns:a16="http://schemas.microsoft.com/office/drawing/2014/main" val="1593565384"/>
                    </a:ext>
                  </a:extLst>
                </a:gridCol>
                <a:gridCol w="521871">
                  <a:extLst>
                    <a:ext uri="{9D8B030D-6E8A-4147-A177-3AD203B41FA5}">
                      <a16:colId xmlns:a16="http://schemas.microsoft.com/office/drawing/2014/main" val="1812440525"/>
                    </a:ext>
                  </a:extLst>
                </a:gridCol>
                <a:gridCol w="587103">
                  <a:extLst>
                    <a:ext uri="{9D8B030D-6E8A-4147-A177-3AD203B41FA5}">
                      <a16:colId xmlns:a16="http://schemas.microsoft.com/office/drawing/2014/main" val="299986921"/>
                    </a:ext>
                  </a:extLst>
                </a:gridCol>
                <a:gridCol w="1051894">
                  <a:extLst>
                    <a:ext uri="{9D8B030D-6E8A-4147-A177-3AD203B41FA5}">
                      <a16:colId xmlns:a16="http://schemas.microsoft.com/office/drawing/2014/main" val="1067720000"/>
                    </a:ext>
                  </a:extLst>
                </a:gridCol>
                <a:gridCol w="799113">
                  <a:extLst>
                    <a:ext uri="{9D8B030D-6E8A-4147-A177-3AD203B41FA5}">
                      <a16:colId xmlns:a16="http://schemas.microsoft.com/office/drawing/2014/main" val="1730927898"/>
                    </a:ext>
                  </a:extLst>
                </a:gridCol>
                <a:gridCol w="611566">
                  <a:extLst>
                    <a:ext uri="{9D8B030D-6E8A-4147-A177-3AD203B41FA5}">
                      <a16:colId xmlns:a16="http://schemas.microsoft.com/office/drawing/2014/main" val="2990456771"/>
                    </a:ext>
                  </a:extLst>
                </a:gridCol>
                <a:gridCol w="1198670">
                  <a:extLst>
                    <a:ext uri="{9D8B030D-6E8A-4147-A177-3AD203B41FA5}">
                      <a16:colId xmlns:a16="http://schemas.microsoft.com/office/drawing/2014/main" val="1093493087"/>
                    </a:ext>
                  </a:extLst>
                </a:gridCol>
                <a:gridCol w="766497">
                  <a:extLst>
                    <a:ext uri="{9D8B030D-6E8A-4147-A177-3AD203B41FA5}">
                      <a16:colId xmlns:a16="http://schemas.microsoft.com/office/drawing/2014/main" val="912341622"/>
                    </a:ext>
                  </a:extLst>
                </a:gridCol>
                <a:gridCol w="652338">
                  <a:extLst>
                    <a:ext uri="{9D8B030D-6E8A-4147-A177-3AD203B41FA5}">
                      <a16:colId xmlns:a16="http://schemas.microsoft.com/office/drawing/2014/main" val="2140567650"/>
                    </a:ext>
                  </a:extLst>
                </a:gridCol>
                <a:gridCol w="2014093">
                  <a:extLst>
                    <a:ext uri="{9D8B030D-6E8A-4147-A177-3AD203B41FA5}">
                      <a16:colId xmlns:a16="http://schemas.microsoft.com/office/drawing/2014/main" val="4146425378"/>
                    </a:ext>
                  </a:extLst>
                </a:gridCol>
              </a:tblGrid>
              <a:tr h="547964">
                <a:tc>
                  <a:txBody>
                    <a:bodyPr/>
                    <a:lstStyle/>
                    <a:p>
                      <a:pPr algn="ctr"/>
                      <a:r>
                        <a:rPr lang="en-GB" sz="1000">
                          <a:solidFill>
                            <a:schemeClr val="bg1"/>
                          </a:solidFill>
                        </a:rPr>
                        <a:t>Change </a:t>
                      </a:r>
                    </a:p>
                  </a:txBody>
                  <a:tcPr marL="91327" marR="91327" marT="45664" marB="45664"/>
                </a:tc>
                <a:tc>
                  <a:txBody>
                    <a:bodyPr/>
                    <a:lstStyle/>
                    <a:p>
                      <a:pPr algn="ctr"/>
                      <a:r>
                        <a:rPr lang="en-GB" sz="1000">
                          <a:solidFill>
                            <a:schemeClr val="bg1"/>
                          </a:solidFill>
                        </a:rPr>
                        <a:t>Nov 2022</a:t>
                      </a:r>
                    </a:p>
                  </a:txBody>
                  <a:tcPr marL="91327" marR="91327" marT="45664" marB="45664"/>
                </a:tc>
                <a:tc>
                  <a:txBody>
                    <a:bodyPr/>
                    <a:lstStyle/>
                    <a:p>
                      <a:pPr algn="ctr"/>
                      <a:r>
                        <a:rPr lang="en-GB" sz="1000">
                          <a:solidFill>
                            <a:schemeClr val="bg1"/>
                          </a:solidFill>
                        </a:rPr>
                        <a:t>Feb 2023 </a:t>
                      </a:r>
                    </a:p>
                  </a:txBody>
                  <a:tcPr marL="91327" marR="91327" marT="45664" marB="45664"/>
                </a:tc>
                <a:tc>
                  <a:txBody>
                    <a:bodyPr/>
                    <a:lstStyle/>
                    <a:p>
                      <a:pPr algn="ctr"/>
                      <a:r>
                        <a:rPr lang="en-GB" sz="1000">
                          <a:solidFill>
                            <a:schemeClr val="bg1"/>
                          </a:solidFill>
                        </a:rPr>
                        <a:t>Functionality change</a:t>
                      </a:r>
                    </a:p>
                  </a:txBody>
                  <a:tcPr marL="91327" marR="91327" marT="45664" marB="45664"/>
                </a:tc>
                <a:tc>
                  <a:txBody>
                    <a:bodyPr/>
                    <a:lstStyle/>
                    <a:p>
                      <a:pPr algn="ctr"/>
                      <a:r>
                        <a:rPr lang="en-GB" sz="1000">
                          <a:solidFill>
                            <a:schemeClr val="bg1"/>
                          </a:solidFill>
                        </a:rPr>
                        <a:t>CSSC</a:t>
                      </a:r>
                    </a:p>
                  </a:txBody>
                  <a:tcPr marL="91327" marR="91327" marT="45664" marB="45664"/>
                </a:tc>
                <a:tc>
                  <a:txBody>
                    <a:bodyPr/>
                    <a:lstStyle/>
                    <a:p>
                      <a:pPr algn="ctr"/>
                      <a:r>
                        <a:rPr lang="en-GB" sz="1000">
                          <a:solidFill>
                            <a:schemeClr val="bg1"/>
                          </a:solidFill>
                        </a:rPr>
                        <a:t>Code Complexity</a:t>
                      </a:r>
                    </a:p>
                  </a:txBody>
                  <a:tcPr marL="91327" marR="91327" marT="45664" marB="45664"/>
                </a:tc>
                <a:tc>
                  <a:txBody>
                    <a:bodyPr/>
                    <a:lstStyle/>
                    <a:p>
                      <a:pPr algn="ctr"/>
                      <a:r>
                        <a:rPr lang="en-GB" sz="1000">
                          <a:solidFill>
                            <a:schemeClr val="bg1"/>
                          </a:solidFill>
                        </a:rPr>
                        <a:t>Build</a:t>
                      </a:r>
                    </a:p>
                  </a:txBody>
                  <a:tcPr marL="91327" marR="91327" marT="45664" marB="45664"/>
                </a:tc>
                <a:tc>
                  <a:txBody>
                    <a:bodyPr/>
                    <a:lstStyle/>
                    <a:p>
                      <a:pPr algn="ctr"/>
                      <a:r>
                        <a:rPr lang="en-GB" sz="1000">
                          <a:solidFill>
                            <a:schemeClr val="bg1"/>
                          </a:solidFill>
                        </a:rPr>
                        <a:t>Testing </a:t>
                      </a:r>
                    </a:p>
                  </a:txBody>
                  <a:tcPr marL="91327" marR="91327" marT="45664" marB="45664"/>
                </a:tc>
                <a:tc>
                  <a:txBody>
                    <a:bodyPr/>
                    <a:lstStyle/>
                    <a:p>
                      <a:pPr algn="ctr"/>
                      <a:r>
                        <a:rPr lang="en-GB" sz="1000">
                          <a:solidFill>
                            <a:schemeClr val="bg1"/>
                          </a:solidFill>
                        </a:rPr>
                        <a:t>PT</a:t>
                      </a:r>
                    </a:p>
                  </a:txBody>
                  <a:tcPr marL="91327" marR="91327" marT="45664" marB="45664"/>
                </a:tc>
                <a:tc>
                  <a:txBody>
                    <a:bodyPr/>
                    <a:lstStyle/>
                    <a:p>
                      <a:pPr algn="ctr"/>
                      <a:r>
                        <a:rPr lang="en-GB" sz="1000">
                          <a:solidFill>
                            <a:schemeClr val="bg1"/>
                          </a:solidFill>
                        </a:rPr>
                        <a:t>Rework if Delivered Earlier than June 2023</a:t>
                      </a:r>
                    </a:p>
                  </a:txBody>
                  <a:tcPr marL="91327" marR="91327" marT="45664" marB="45664"/>
                </a:tc>
                <a:extLst>
                  <a:ext uri="{0D108BD9-81ED-4DB2-BD59-A6C34878D82A}">
                    <a16:rowId xmlns:a16="http://schemas.microsoft.com/office/drawing/2014/main" val="55735839"/>
                  </a:ext>
                </a:extLst>
              </a:tr>
              <a:tr h="2694154">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900">
                          <a:solidFill>
                            <a:schemeClr val="tx1"/>
                          </a:solidFill>
                          <a:latin typeface="+mn-lt"/>
                          <a:ea typeface="+mn-ea"/>
                          <a:cs typeface="+mn-cs"/>
                        </a:rPr>
                        <a:t>XRN5091 - Deferral of creation of Class change reads at transfer of ownership</a:t>
                      </a:r>
                      <a:endParaRPr lang="en-GB" sz="900">
                        <a:solidFill>
                          <a:schemeClr val="tx1"/>
                        </a:solidFill>
                        <a:latin typeface="+mn-lt"/>
                        <a:ea typeface="+mn-ea"/>
                        <a:cs typeface="+mn-cs"/>
                      </a:endParaRPr>
                    </a:p>
                  </a:txBody>
                  <a:tcPr marL="91327" marR="91327" marT="45664" marB="45664"/>
                </a:tc>
                <a:tc>
                  <a:txBody>
                    <a:bodyPr/>
                    <a:lstStyle/>
                    <a:p>
                      <a:r>
                        <a:rPr lang="en-GB" sz="900">
                          <a:solidFill>
                            <a:srgbClr val="FF0000"/>
                          </a:solidFill>
                        </a:rPr>
                        <a:t>Red </a:t>
                      </a:r>
                    </a:p>
                  </a:txBody>
                  <a:tcPr marL="91327" marR="91327" marT="45664" marB="45664"/>
                </a:tc>
                <a:tc>
                  <a:txBody>
                    <a:bodyPr/>
                    <a:lstStyle/>
                    <a:p>
                      <a:r>
                        <a:rPr lang="en-GB" sz="900">
                          <a:solidFill>
                            <a:schemeClr val="accent2">
                              <a:lumMod val="75000"/>
                            </a:schemeClr>
                          </a:solidFill>
                        </a:rPr>
                        <a:t>Amber/Red</a:t>
                      </a:r>
                    </a:p>
                  </a:txBody>
                  <a:tcPr marL="91327" marR="91327" marT="45664" marB="45664"/>
                </a:tc>
                <a:tc>
                  <a:txBody>
                    <a:bodyPr/>
                    <a:lstStyle/>
                    <a:p>
                      <a:r>
                        <a:rPr lang="en-GB" sz="900">
                          <a:solidFill>
                            <a:schemeClr val="tx1"/>
                          </a:solidFill>
                        </a:rPr>
                        <a:t>SPA (all workflows CONF, change shipper and Supplier), Metering (UMR, UBR reads, AQI, Must Reads), RGMA</a:t>
                      </a:r>
                    </a:p>
                    <a:p>
                      <a:endParaRPr lang="en-GB" sz="900">
                        <a:solidFill>
                          <a:schemeClr val="tx1"/>
                        </a:solidFill>
                      </a:endParaRPr>
                    </a:p>
                  </a:txBody>
                  <a:tcPr marL="91327" marR="91327" marT="45664" marB="45664"/>
                </a:tc>
                <a:tc>
                  <a:txBody>
                    <a:bodyPr/>
                    <a:lstStyle/>
                    <a:p>
                      <a:r>
                        <a:rPr lang="en-GB" sz="900">
                          <a:solidFill>
                            <a:schemeClr val="tx1"/>
                          </a:solidFill>
                        </a:rPr>
                        <a:t>Common code/functionality with CSSC is: SPA, Reads (UMR, UBR), RGMA</a:t>
                      </a:r>
                    </a:p>
                  </a:txBody>
                  <a:tcPr marL="91327" marR="91327" marT="45664" marB="45664"/>
                </a:tc>
                <a:tc>
                  <a:txBody>
                    <a:bodyPr/>
                    <a:lstStyle/>
                    <a:p>
                      <a:r>
                        <a:rPr lang="en-GB" sz="900">
                          <a:solidFill>
                            <a:schemeClr val="tx1"/>
                          </a:solidFill>
                        </a:rPr>
                        <a:t>Very High</a:t>
                      </a: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a:solidFill>
                            <a:schemeClr val="tx1"/>
                          </a:solidFill>
                        </a:rPr>
                        <a:t>Potential of rework is high</a:t>
                      </a:r>
                    </a:p>
                    <a:p>
                      <a:endParaRPr lang="en-GB" sz="900">
                        <a:solidFill>
                          <a:schemeClr val="tx1"/>
                        </a:solidFill>
                      </a:endParaRPr>
                    </a:p>
                    <a:p>
                      <a:r>
                        <a:rPr lang="en-GB" sz="900">
                          <a:solidFill>
                            <a:schemeClr val="tx1"/>
                          </a:solidFill>
                        </a:rPr>
                        <a:t>For Nov22 release  – Build completes before CSSC Go Live</a:t>
                      </a:r>
                    </a:p>
                    <a:p>
                      <a:endParaRPr lang="en-GB" sz="900">
                        <a:solidFill>
                          <a:schemeClr val="tx1"/>
                        </a:solidFill>
                      </a:endParaRPr>
                    </a:p>
                    <a:p>
                      <a:r>
                        <a:rPr lang="en-GB" sz="900">
                          <a:solidFill>
                            <a:schemeClr val="tx1"/>
                          </a:solidFill>
                        </a:rPr>
                        <a:t>For Feb23 release – Build completes early PIS period. </a:t>
                      </a:r>
                    </a:p>
                    <a:p>
                      <a:endParaRPr lang="en-GB" sz="900">
                        <a:solidFill>
                          <a:schemeClr val="tx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900">
                        <a:solidFill>
                          <a:schemeClr val="tx1"/>
                        </a:solidFill>
                      </a:endParaRPr>
                    </a:p>
                  </a:txBody>
                  <a:tcPr marL="91327" marR="91327" marT="45664" marB="45664"/>
                </a:tc>
                <a:tc>
                  <a:txBody>
                    <a:bodyPr/>
                    <a:lstStyle/>
                    <a:p>
                      <a:r>
                        <a:rPr lang="en-GB" sz="900">
                          <a:solidFill>
                            <a:schemeClr val="tx1"/>
                          </a:solidFill>
                        </a:rPr>
                        <a:t>For Nov22 release  – UT, ST/SIT &amp; UAT  complete before CSSC go Live</a:t>
                      </a:r>
                    </a:p>
                    <a:p>
                      <a:endParaRPr lang="en-GB" sz="900">
                        <a:solidFill>
                          <a:schemeClr val="tx1"/>
                        </a:solidFill>
                      </a:endParaRPr>
                    </a:p>
                    <a:p>
                      <a:r>
                        <a:rPr lang="en-GB" sz="900">
                          <a:solidFill>
                            <a:schemeClr val="tx1"/>
                          </a:solidFill>
                        </a:rPr>
                        <a:t>For Feb23 release – UT/ST/SIT Testing  in CSSC PIS </a:t>
                      </a:r>
                    </a:p>
                  </a:txBody>
                  <a:tcPr marL="91327" marR="91327" marT="45664" marB="45664"/>
                </a:tc>
                <a:tc>
                  <a:txBody>
                    <a:bodyPr/>
                    <a:lstStyle/>
                    <a:p>
                      <a:r>
                        <a:rPr lang="en-GB" sz="900">
                          <a:solidFill>
                            <a:schemeClr val="tx1"/>
                          </a:solidFill>
                        </a:rPr>
                        <a:t>PT required for XRN 5091 and will clash with </a:t>
                      </a:r>
                      <a:endParaRPr lang="en-US"/>
                    </a:p>
                    <a:p>
                      <a:pPr lvl="0">
                        <a:buNone/>
                      </a:pPr>
                      <a:r>
                        <a:rPr lang="en-GB" sz="900">
                          <a:solidFill>
                            <a:schemeClr val="tx1"/>
                          </a:solidFill>
                        </a:rPr>
                        <a:t>CSSC PIS</a:t>
                      </a: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a:solidFill>
                            <a:schemeClr val="tx1"/>
                          </a:solidFill>
                        </a:rPr>
                        <a:t>Yes – High potential for rebuild and retesting as a result of Defect Detection and Change Requests. This poses a risk by requiring multiple rounds of retesting (UAT/Regression) and possible slippage of plans</a:t>
                      </a:r>
                    </a:p>
                    <a:p>
                      <a:endParaRPr lang="en-GB" sz="900">
                        <a:solidFill>
                          <a:schemeClr val="tx1"/>
                        </a:solidFill>
                      </a:endParaRPr>
                    </a:p>
                    <a:p>
                      <a:r>
                        <a:rPr lang="en-GB" sz="900">
                          <a:solidFill>
                            <a:schemeClr val="tx1"/>
                          </a:solidFill>
                        </a:rPr>
                        <a:t>XRN5091 also has extensive UAT and regression phases which may extend/need retesting due to any potential CSSC defects and/or CRs</a:t>
                      </a:r>
                    </a:p>
                  </a:txBody>
                  <a:tcPr marL="91327" marR="91327" marT="45664" marB="45664"/>
                </a:tc>
                <a:extLst>
                  <a:ext uri="{0D108BD9-81ED-4DB2-BD59-A6C34878D82A}">
                    <a16:rowId xmlns:a16="http://schemas.microsoft.com/office/drawing/2014/main" val="2987426435"/>
                  </a:ext>
                </a:extLst>
              </a:tr>
            </a:tbl>
          </a:graphicData>
        </a:graphic>
      </p:graphicFrame>
      <p:sp>
        <p:nvSpPr>
          <p:cNvPr id="6" name="Title 1">
            <a:extLst>
              <a:ext uri="{FF2B5EF4-FFF2-40B4-BE49-F238E27FC236}">
                <a16:creationId xmlns:a16="http://schemas.microsoft.com/office/drawing/2014/main" id="{6421B9F5-D8EC-4059-A134-B797C239EBFB}"/>
              </a:ext>
            </a:extLst>
          </p:cNvPr>
          <p:cNvSpPr txBox="1">
            <a:spLocks/>
          </p:cNvSpPr>
          <p:nvPr/>
        </p:nvSpPr>
        <p:spPr>
          <a:xfrm>
            <a:off x="457200" y="287114"/>
            <a:ext cx="8229600" cy="637580"/>
          </a:xfrm>
          <a:prstGeom prst="rect">
            <a:avLst/>
          </a:prstGeom>
        </p:spPr>
        <p:txBody>
          <a:bodyPr>
            <a:normAutofit fontScale="77500" lnSpcReduction="2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dirty="0"/>
              <a:t>Impact and risk of inclusion of XRN5091 in Nov22 and Feb23 Release</a:t>
            </a:r>
          </a:p>
        </p:txBody>
      </p:sp>
    </p:spTree>
    <p:extLst>
      <p:ext uri="{BB962C8B-B14F-4D97-AF65-F5344CB8AC3E}">
        <p14:creationId xmlns:p14="http://schemas.microsoft.com/office/powerpoint/2010/main" val="89415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651F5CD-F618-406D-A2C7-1F8371826652}"/>
              </a:ext>
            </a:extLst>
          </p:cNvPr>
          <p:cNvGraphicFramePr>
            <a:graphicFrameLocks noGrp="1"/>
          </p:cNvGraphicFramePr>
          <p:nvPr/>
        </p:nvGraphicFramePr>
        <p:xfrm>
          <a:off x="70870" y="1151945"/>
          <a:ext cx="9067492" cy="3242682"/>
        </p:xfrm>
        <a:graphic>
          <a:graphicData uri="http://schemas.openxmlformats.org/drawingml/2006/table">
            <a:tbl>
              <a:tblPr firstRow="1" bandRow="1">
                <a:tableStyleId>{5C22544A-7EE6-4342-B048-85BDC9FD1C3A}</a:tableStyleId>
              </a:tblPr>
              <a:tblGrid>
                <a:gridCol w="864347">
                  <a:extLst>
                    <a:ext uri="{9D8B030D-6E8A-4147-A177-3AD203B41FA5}">
                      <a16:colId xmlns:a16="http://schemas.microsoft.com/office/drawing/2014/main" val="1593565384"/>
                    </a:ext>
                  </a:extLst>
                </a:gridCol>
                <a:gridCol w="521871">
                  <a:extLst>
                    <a:ext uri="{9D8B030D-6E8A-4147-A177-3AD203B41FA5}">
                      <a16:colId xmlns:a16="http://schemas.microsoft.com/office/drawing/2014/main" val="1812440525"/>
                    </a:ext>
                  </a:extLst>
                </a:gridCol>
                <a:gridCol w="587103">
                  <a:extLst>
                    <a:ext uri="{9D8B030D-6E8A-4147-A177-3AD203B41FA5}">
                      <a16:colId xmlns:a16="http://schemas.microsoft.com/office/drawing/2014/main" val="299986921"/>
                    </a:ext>
                  </a:extLst>
                </a:gridCol>
                <a:gridCol w="1051894">
                  <a:extLst>
                    <a:ext uri="{9D8B030D-6E8A-4147-A177-3AD203B41FA5}">
                      <a16:colId xmlns:a16="http://schemas.microsoft.com/office/drawing/2014/main" val="1067720000"/>
                    </a:ext>
                  </a:extLst>
                </a:gridCol>
                <a:gridCol w="799113">
                  <a:extLst>
                    <a:ext uri="{9D8B030D-6E8A-4147-A177-3AD203B41FA5}">
                      <a16:colId xmlns:a16="http://schemas.microsoft.com/office/drawing/2014/main" val="1730927898"/>
                    </a:ext>
                  </a:extLst>
                </a:gridCol>
                <a:gridCol w="611566">
                  <a:extLst>
                    <a:ext uri="{9D8B030D-6E8A-4147-A177-3AD203B41FA5}">
                      <a16:colId xmlns:a16="http://schemas.microsoft.com/office/drawing/2014/main" val="2990456771"/>
                    </a:ext>
                  </a:extLst>
                </a:gridCol>
                <a:gridCol w="1198670">
                  <a:extLst>
                    <a:ext uri="{9D8B030D-6E8A-4147-A177-3AD203B41FA5}">
                      <a16:colId xmlns:a16="http://schemas.microsoft.com/office/drawing/2014/main" val="1093493087"/>
                    </a:ext>
                  </a:extLst>
                </a:gridCol>
                <a:gridCol w="766497">
                  <a:extLst>
                    <a:ext uri="{9D8B030D-6E8A-4147-A177-3AD203B41FA5}">
                      <a16:colId xmlns:a16="http://schemas.microsoft.com/office/drawing/2014/main" val="912341622"/>
                    </a:ext>
                  </a:extLst>
                </a:gridCol>
                <a:gridCol w="652338">
                  <a:extLst>
                    <a:ext uri="{9D8B030D-6E8A-4147-A177-3AD203B41FA5}">
                      <a16:colId xmlns:a16="http://schemas.microsoft.com/office/drawing/2014/main" val="2140567650"/>
                    </a:ext>
                  </a:extLst>
                </a:gridCol>
                <a:gridCol w="2014093">
                  <a:extLst>
                    <a:ext uri="{9D8B030D-6E8A-4147-A177-3AD203B41FA5}">
                      <a16:colId xmlns:a16="http://schemas.microsoft.com/office/drawing/2014/main" val="4146425378"/>
                    </a:ext>
                  </a:extLst>
                </a:gridCol>
              </a:tblGrid>
              <a:tr h="547964">
                <a:tc>
                  <a:txBody>
                    <a:bodyPr/>
                    <a:lstStyle/>
                    <a:p>
                      <a:pPr algn="ctr"/>
                      <a:r>
                        <a:rPr lang="en-GB" sz="1000">
                          <a:solidFill>
                            <a:schemeClr val="bg1"/>
                          </a:solidFill>
                        </a:rPr>
                        <a:t>Change </a:t>
                      </a:r>
                    </a:p>
                  </a:txBody>
                  <a:tcPr marL="91327" marR="91327" marT="45664" marB="45664"/>
                </a:tc>
                <a:tc>
                  <a:txBody>
                    <a:bodyPr/>
                    <a:lstStyle/>
                    <a:p>
                      <a:pPr algn="ctr"/>
                      <a:r>
                        <a:rPr lang="en-GB" sz="1000">
                          <a:solidFill>
                            <a:schemeClr val="bg1"/>
                          </a:solidFill>
                        </a:rPr>
                        <a:t>Nov 2022</a:t>
                      </a:r>
                    </a:p>
                  </a:txBody>
                  <a:tcPr marL="91327" marR="91327" marT="45664" marB="45664"/>
                </a:tc>
                <a:tc>
                  <a:txBody>
                    <a:bodyPr/>
                    <a:lstStyle/>
                    <a:p>
                      <a:pPr algn="ctr"/>
                      <a:r>
                        <a:rPr lang="en-GB" sz="1000">
                          <a:solidFill>
                            <a:schemeClr val="bg1"/>
                          </a:solidFill>
                        </a:rPr>
                        <a:t>Feb 2023 </a:t>
                      </a:r>
                    </a:p>
                  </a:txBody>
                  <a:tcPr marL="91327" marR="91327" marT="45664" marB="45664"/>
                </a:tc>
                <a:tc>
                  <a:txBody>
                    <a:bodyPr/>
                    <a:lstStyle/>
                    <a:p>
                      <a:pPr algn="ctr"/>
                      <a:r>
                        <a:rPr lang="en-GB" sz="1000">
                          <a:solidFill>
                            <a:schemeClr val="bg1"/>
                          </a:solidFill>
                        </a:rPr>
                        <a:t>Functionality change</a:t>
                      </a:r>
                    </a:p>
                  </a:txBody>
                  <a:tcPr marL="91327" marR="91327" marT="45664" marB="45664"/>
                </a:tc>
                <a:tc>
                  <a:txBody>
                    <a:bodyPr/>
                    <a:lstStyle/>
                    <a:p>
                      <a:pPr algn="ctr"/>
                      <a:r>
                        <a:rPr lang="en-GB" sz="1000">
                          <a:solidFill>
                            <a:schemeClr val="bg1"/>
                          </a:solidFill>
                        </a:rPr>
                        <a:t>CSSC</a:t>
                      </a:r>
                    </a:p>
                  </a:txBody>
                  <a:tcPr marL="91327" marR="91327" marT="45664" marB="45664"/>
                </a:tc>
                <a:tc>
                  <a:txBody>
                    <a:bodyPr/>
                    <a:lstStyle/>
                    <a:p>
                      <a:pPr algn="ctr"/>
                      <a:r>
                        <a:rPr lang="en-GB" sz="1000">
                          <a:solidFill>
                            <a:schemeClr val="bg1"/>
                          </a:solidFill>
                        </a:rPr>
                        <a:t>Code Complexity</a:t>
                      </a:r>
                    </a:p>
                  </a:txBody>
                  <a:tcPr marL="91327" marR="91327" marT="45664" marB="45664"/>
                </a:tc>
                <a:tc>
                  <a:txBody>
                    <a:bodyPr/>
                    <a:lstStyle/>
                    <a:p>
                      <a:pPr algn="ctr"/>
                      <a:r>
                        <a:rPr lang="en-GB" sz="1000">
                          <a:solidFill>
                            <a:schemeClr val="bg1"/>
                          </a:solidFill>
                        </a:rPr>
                        <a:t>Build</a:t>
                      </a:r>
                    </a:p>
                  </a:txBody>
                  <a:tcPr marL="91327" marR="91327" marT="45664" marB="45664"/>
                </a:tc>
                <a:tc>
                  <a:txBody>
                    <a:bodyPr/>
                    <a:lstStyle/>
                    <a:p>
                      <a:pPr algn="ctr"/>
                      <a:r>
                        <a:rPr lang="en-GB" sz="1000">
                          <a:solidFill>
                            <a:schemeClr val="bg1"/>
                          </a:solidFill>
                        </a:rPr>
                        <a:t>Testing </a:t>
                      </a:r>
                    </a:p>
                  </a:txBody>
                  <a:tcPr marL="91327" marR="91327" marT="45664" marB="45664"/>
                </a:tc>
                <a:tc>
                  <a:txBody>
                    <a:bodyPr/>
                    <a:lstStyle/>
                    <a:p>
                      <a:pPr algn="ctr"/>
                      <a:r>
                        <a:rPr lang="en-GB" sz="1000">
                          <a:solidFill>
                            <a:schemeClr val="bg1"/>
                          </a:solidFill>
                        </a:rPr>
                        <a:t>PT</a:t>
                      </a:r>
                    </a:p>
                  </a:txBody>
                  <a:tcPr marL="91327" marR="91327" marT="45664" marB="45664"/>
                </a:tc>
                <a:tc>
                  <a:txBody>
                    <a:bodyPr/>
                    <a:lstStyle/>
                    <a:p>
                      <a:pPr algn="ctr"/>
                      <a:r>
                        <a:rPr lang="en-GB" sz="1000">
                          <a:solidFill>
                            <a:schemeClr val="bg1"/>
                          </a:solidFill>
                        </a:rPr>
                        <a:t>Rework</a:t>
                      </a:r>
                    </a:p>
                  </a:txBody>
                  <a:tcPr marL="91327" marR="91327" marT="45664" marB="45664"/>
                </a:tc>
                <a:extLst>
                  <a:ext uri="{0D108BD9-81ED-4DB2-BD59-A6C34878D82A}">
                    <a16:rowId xmlns:a16="http://schemas.microsoft.com/office/drawing/2014/main" val="55735839"/>
                  </a:ext>
                </a:extLst>
              </a:tr>
              <a:tr h="2694154">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900">
                          <a:solidFill>
                            <a:schemeClr val="tx1"/>
                          </a:solidFill>
                          <a:latin typeface="+mn-lt"/>
                          <a:ea typeface="+mn-ea"/>
                          <a:cs typeface="+mn-cs"/>
                        </a:rPr>
                        <a:t>XRN5186 MOD0701 - Aligning Capacity booking under the UNC and arrangements set out in relevant NEXAs Detailed Design</a:t>
                      </a:r>
                    </a:p>
                  </a:txBody>
                  <a:tcPr marL="91327" marR="91327" marT="45664" marB="45664"/>
                </a:tc>
                <a:tc>
                  <a:txBody>
                    <a:bodyPr/>
                    <a:lstStyle/>
                    <a:p>
                      <a:r>
                        <a:rPr lang="en-GB" sz="900">
                          <a:solidFill>
                            <a:srgbClr val="FF0000"/>
                          </a:solidFill>
                        </a:rPr>
                        <a:t>Red </a:t>
                      </a:r>
                    </a:p>
                  </a:txBody>
                  <a:tcPr marL="91327" marR="91327" marT="45664" marB="45664"/>
                </a:tc>
                <a:tc>
                  <a:txBody>
                    <a:bodyPr/>
                    <a:lstStyle/>
                    <a:p>
                      <a:r>
                        <a:rPr lang="en-GB" sz="900">
                          <a:solidFill>
                            <a:srgbClr val="FF0000"/>
                          </a:solidFill>
                        </a:rPr>
                        <a:t>Red</a:t>
                      </a:r>
                    </a:p>
                  </a:txBody>
                  <a:tcPr marL="91327" marR="91327" marT="45664" marB="45664"/>
                </a:tc>
                <a:tc>
                  <a:txBody>
                    <a:bodyPr/>
                    <a:lstStyle/>
                    <a:p>
                      <a:r>
                        <a:rPr lang="en-GB" sz="900" dirty="0">
                          <a:solidFill>
                            <a:schemeClr val="tx1"/>
                          </a:solidFill>
                        </a:rPr>
                        <a:t>A number of key processes are undergoing change : Registration( Nom, Change of Supplier, Shipper change, Ratchets) </a:t>
                      </a:r>
                    </a:p>
                    <a:p>
                      <a:endParaRPr lang="en-GB" sz="900" dirty="0">
                        <a:solidFill>
                          <a:schemeClr val="tx1"/>
                        </a:solidFill>
                      </a:endParaRP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a:solidFill>
                            <a:schemeClr val="tx1"/>
                          </a:solidFill>
                        </a:rPr>
                        <a:t>Touches large part of CSSC code</a:t>
                      </a:r>
                    </a:p>
                    <a:p>
                      <a:endParaRPr lang="en-GB" sz="900">
                        <a:solidFill>
                          <a:schemeClr val="tx1"/>
                        </a:solidFill>
                      </a:endParaRPr>
                    </a:p>
                    <a:p>
                      <a:r>
                        <a:rPr lang="en-GB" sz="900">
                          <a:solidFill>
                            <a:schemeClr val="tx1"/>
                          </a:solidFill>
                        </a:rPr>
                        <a:t>Change touches Nomination/BRN </a:t>
                      </a:r>
                    </a:p>
                    <a:p>
                      <a:endParaRPr lang="en-GB" sz="900">
                        <a:solidFill>
                          <a:schemeClr val="tx1"/>
                        </a:solidFill>
                      </a:endParaRPr>
                    </a:p>
                  </a:txBody>
                  <a:tcPr marL="91327" marR="91327" marT="45664" marB="45664"/>
                </a:tc>
                <a:tc>
                  <a:txBody>
                    <a:bodyPr/>
                    <a:lstStyle/>
                    <a:p>
                      <a:r>
                        <a:rPr lang="en-GB" sz="900">
                          <a:solidFill>
                            <a:schemeClr val="tx1"/>
                          </a:solidFill>
                        </a:rPr>
                        <a:t>High</a:t>
                      </a:r>
                    </a:p>
                    <a:p>
                      <a:endParaRPr lang="en-GB" sz="900">
                        <a:solidFill>
                          <a:schemeClr val="tx1"/>
                        </a:solidFill>
                      </a:endParaRP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a:solidFill>
                            <a:schemeClr val="tx1"/>
                          </a:solidFill>
                        </a:rPr>
                        <a:t>Potential of rework is high</a:t>
                      </a:r>
                    </a:p>
                    <a:p>
                      <a:endParaRPr lang="en-GB" sz="900">
                        <a:solidFill>
                          <a:schemeClr val="tx1"/>
                        </a:solidFill>
                      </a:endParaRPr>
                    </a:p>
                    <a:p>
                      <a:r>
                        <a:rPr lang="en-GB" sz="900">
                          <a:solidFill>
                            <a:schemeClr val="tx1"/>
                          </a:solidFill>
                        </a:rPr>
                        <a:t>For Nov22 release  – Build completes before CSSC Go Live</a:t>
                      </a:r>
                    </a:p>
                    <a:p>
                      <a:endParaRPr lang="en-GB" sz="900">
                        <a:solidFill>
                          <a:schemeClr val="tx1"/>
                        </a:solidFill>
                      </a:endParaRPr>
                    </a:p>
                    <a:p>
                      <a:r>
                        <a:rPr lang="en-GB" sz="900">
                          <a:solidFill>
                            <a:schemeClr val="tx1"/>
                          </a:solidFill>
                        </a:rPr>
                        <a:t>For Feb23 release – Build completes early PIS period. </a:t>
                      </a:r>
                    </a:p>
                    <a:p>
                      <a:endParaRPr lang="en-GB" sz="900">
                        <a:solidFill>
                          <a:schemeClr val="tx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GB" sz="900">
                        <a:solidFill>
                          <a:schemeClr val="tx1"/>
                        </a:solidFill>
                      </a:endParaRPr>
                    </a:p>
                  </a:txBody>
                  <a:tcPr marL="91327" marR="91327" marT="45664" marB="45664"/>
                </a:tc>
                <a:tc>
                  <a:txBody>
                    <a:bodyPr/>
                    <a:lstStyle/>
                    <a:p>
                      <a:r>
                        <a:rPr lang="en-GB" sz="900">
                          <a:solidFill>
                            <a:schemeClr val="tx1"/>
                          </a:solidFill>
                        </a:rPr>
                        <a:t>For Nov22 release  – UT, ST/SIT &amp; UAT  complete before CSSC go Live</a:t>
                      </a:r>
                    </a:p>
                    <a:p>
                      <a:endParaRPr lang="en-GB" sz="900">
                        <a:solidFill>
                          <a:schemeClr val="tx1"/>
                        </a:solidFill>
                      </a:endParaRPr>
                    </a:p>
                    <a:p>
                      <a:r>
                        <a:rPr lang="en-GB" sz="900">
                          <a:solidFill>
                            <a:schemeClr val="tx1"/>
                          </a:solidFill>
                        </a:rPr>
                        <a:t>For Feb23 release – UT/ST/SIT Testing  in CSSC PIS </a:t>
                      </a:r>
                    </a:p>
                  </a:txBody>
                  <a:tcPr marL="91327" marR="91327" marT="45664" marB="45664"/>
                </a:tc>
                <a:tc>
                  <a:txBody>
                    <a:bodyPr/>
                    <a:lstStyle/>
                    <a:p>
                      <a:r>
                        <a:rPr lang="en-GB" sz="900">
                          <a:solidFill>
                            <a:schemeClr val="tx1"/>
                          </a:solidFill>
                        </a:rPr>
                        <a:t>PT required and will clash with CSSC PIS</a:t>
                      </a:r>
                    </a:p>
                  </a:txBody>
                  <a:tcPr marL="91327" marR="91327" marT="45664" marB="45664"/>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900" dirty="0">
                          <a:solidFill>
                            <a:schemeClr val="tx1"/>
                          </a:solidFill>
                        </a:rPr>
                        <a:t>Yes – High potential for rebuild and retesting as a result of Defect Detection and Change Requests. This poses a risk by requiring multiple rounds of retesting (UAT/Regression) and possible slippage of plans</a:t>
                      </a:r>
                    </a:p>
                    <a:p>
                      <a:endParaRPr lang="en-GB" sz="900" dirty="0">
                        <a:solidFill>
                          <a:schemeClr val="tx1"/>
                        </a:solidFill>
                      </a:endParaRPr>
                    </a:p>
                    <a:p>
                      <a:r>
                        <a:rPr lang="en-GB" sz="900" dirty="0">
                          <a:solidFill>
                            <a:schemeClr val="tx1"/>
                          </a:solidFill>
                        </a:rPr>
                        <a:t>Workflow defects in CSSC may need some code changes for 5186</a:t>
                      </a:r>
                    </a:p>
                  </a:txBody>
                  <a:tcPr marL="91327" marR="91327" marT="45664" marB="45664"/>
                </a:tc>
                <a:extLst>
                  <a:ext uri="{0D108BD9-81ED-4DB2-BD59-A6C34878D82A}">
                    <a16:rowId xmlns:a16="http://schemas.microsoft.com/office/drawing/2014/main" val="2987426435"/>
                  </a:ext>
                </a:extLst>
              </a:tr>
            </a:tbl>
          </a:graphicData>
        </a:graphic>
      </p:graphicFrame>
      <p:sp>
        <p:nvSpPr>
          <p:cNvPr id="6" name="Title 1">
            <a:extLst>
              <a:ext uri="{FF2B5EF4-FFF2-40B4-BE49-F238E27FC236}">
                <a16:creationId xmlns:a16="http://schemas.microsoft.com/office/drawing/2014/main" id="{A500C502-1CF9-412C-84CE-140D69FBBF1E}"/>
              </a:ext>
            </a:extLst>
          </p:cNvPr>
          <p:cNvSpPr txBox="1">
            <a:spLocks/>
          </p:cNvSpPr>
          <p:nvPr/>
        </p:nvSpPr>
        <p:spPr>
          <a:xfrm>
            <a:off x="457200" y="287114"/>
            <a:ext cx="8229600" cy="637580"/>
          </a:xfrm>
          <a:prstGeom prst="rect">
            <a:avLst/>
          </a:prstGeom>
        </p:spPr>
        <p:txBody>
          <a:bodyPr>
            <a:normAutofit fontScale="77500" lnSpcReduction="2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dirty="0"/>
              <a:t>Impact and risk of inclusion of XRN5186 in Nov22 and Feb23 Release</a:t>
            </a:r>
          </a:p>
        </p:txBody>
      </p:sp>
    </p:spTree>
    <p:extLst>
      <p:ext uri="{BB962C8B-B14F-4D97-AF65-F5344CB8AC3E}">
        <p14:creationId xmlns:p14="http://schemas.microsoft.com/office/powerpoint/2010/main" val="2207923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dirty="0"/>
              <a:t>November 2021 Major Release</a:t>
            </a:r>
            <a:endParaRPr lang="en-GB" dirty="0"/>
          </a:p>
        </p:txBody>
      </p:sp>
    </p:spTree>
    <p:extLst>
      <p:ext uri="{BB962C8B-B14F-4D97-AF65-F5344CB8AC3E}">
        <p14:creationId xmlns:p14="http://schemas.microsoft.com/office/powerpoint/2010/main" val="1976727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162370" y="372136"/>
          <a:ext cx="8756232" cy="4605493"/>
        </p:xfrm>
        <a:graphic>
          <a:graphicData uri="http://schemas.openxmlformats.org/drawingml/2006/table">
            <a:tbl>
              <a:tblPr firstRow="1" bandRow="1"/>
              <a:tblGrid>
                <a:gridCol w="1705070">
                  <a:extLst>
                    <a:ext uri="{9D8B030D-6E8A-4147-A177-3AD203B41FA5}">
                      <a16:colId xmlns:a16="http://schemas.microsoft.com/office/drawing/2014/main" val="20000"/>
                    </a:ext>
                  </a:extLst>
                </a:gridCol>
                <a:gridCol w="2273444">
                  <a:extLst>
                    <a:ext uri="{9D8B030D-6E8A-4147-A177-3AD203B41FA5}">
                      <a16:colId xmlns:a16="http://schemas.microsoft.com/office/drawing/2014/main" val="20001"/>
                    </a:ext>
                  </a:extLst>
                </a:gridCol>
                <a:gridCol w="183287">
                  <a:extLst>
                    <a:ext uri="{9D8B030D-6E8A-4147-A177-3AD203B41FA5}">
                      <a16:colId xmlns:a16="http://schemas.microsoft.com/office/drawing/2014/main" val="20002"/>
                    </a:ext>
                  </a:extLst>
                </a:gridCol>
                <a:gridCol w="2185309">
                  <a:extLst>
                    <a:ext uri="{9D8B030D-6E8A-4147-A177-3AD203B41FA5}">
                      <a16:colId xmlns:a16="http://schemas.microsoft.com/office/drawing/2014/main" val="2880710429"/>
                    </a:ext>
                  </a:extLst>
                </a:gridCol>
                <a:gridCol w="2409122">
                  <a:extLst>
                    <a:ext uri="{9D8B030D-6E8A-4147-A177-3AD203B41FA5}">
                      <a16:colId xmlns:a16="http://schemas.microsoft.com/office/drawing/2014/main" val="20003"/>
                    </a:ext>
                  </a:extLst>
                </a:gridCol>
              </a:tblGrid>
              <a:tr h="252599">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dirty="0">
                          <a:solidFill>
                            <a:srgbClr val="FFFFFF"/>
                          </a:solidFill>
                          <a:latin typeface="+mn-lt"/>
                          <a:cs typeface="Arial"/>
                        </a:rPr>
                        <a:t>Overall</a:t>
                      </a:r>
                      <a:r>
                        <a:rPr lang="en-GB" sz="1050" b="1" i="0" baseline="0" dirty="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04228">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0428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195873">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                                             Status</a:t>
                      </a:r>
                      <a:r>
                        <a:rPr lang="en-GB" sz="1050" b="1" baseline="0" dirty="0">
                          <a:solidFill>
                            <a:schemeClr val="bg1"/>
                          </a:solidFill>
                          <a:latin typeface="+mn-lt"/>
                          <a:cs typeface="Arial"/>
                        </a:rPr>
                        <a:t> Justification</a:t>
                      </a:r>
                      <a:endParaRPr lang="en-GB"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95752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indent="0" algn="l">
                        <a:buClr>
                          <a:srgbClr val="000000"/>
                        </a:buClr>
                        <a:buFont typeface="Arial,Sans-Serif" panose="020B0604020202020204" pitchFamily="34" charset="0"/>
                        <a:buNone/>
                      </a:pPr>
                      <a:r>
                        <a:rPr lang="en-US" sz="700" b="1" i="0" u="none" strike="noStrike" noProof="0" dirty="0">
                          <a:latin typeface="+mn-lt"/>
                        </a:rPr>
                        <a:t>Deferred Changes:</a:t>
                      </a:r>
                    </a:p>
                    <a:p>
                      <a:pPr marL="171450" lvl="0" indent="-171450" algn="l">
                        <a:buFont typeface="Arial" panose="020B0604020202020204" pitchFamily="34" charset="0"/>
                        <a:buChar char="•"/>
                      </a:pPr>
                      <a:r>
                        <a:rPr lang="en-US" sz="700" dirty="0">
                          <a:latin typeface="+mn-lt"/>
                        </a:rPr>
                        <a:t>Post Implementation Support exit agreed for XRN’s 4941, 5007, 5072 &amp; 5180</a:t>
                      </a:r>
                    </a:p>
                    <a:p>
                      <a:pPr marL="171450" lvl="0" indent="-171450" algn="l">
                        <a:buFont typeface="Arial" panose="020B0604020202020204" pitchFamily="34" charset="0"/>
                        <a:buChar char="•"/>
                      </a:pPr>
                      <a:r>
                        <a:rPr lang="en-US" sz="700" dirty="0">
                          <a:latin typeface="+mn-lt"/>
                        </a:rPr>
                        <a:t>XRN4780C to remain in Post Implementation Support as per plan </a:t>
                      </a:r>
                    </a:p>
                    <a:p>
                      <a:pPr marL="171450" lvl="0" indent="-171450" algn="l">
                        <a:buFont typeface="Arial" panose="020B0604020202020204" pitchFamily="34" charset="0"/>
                        <a:buChar char="•"/>
                      </a:pPr>
                      <a:r>
                        <a:rPr lang="en-US" sz="700" dirty="0">
                          <a:latin typeface="+mn-lt"/>
                        </a:rPr>
                        <a:t>Data cleanse for XRN5007 complete, cleanses for XRN’s 54941 &amp; 5072 progressing to plan</a:t>
                      </a:r>
                    </a:p>
                    <a:p>
                      <a:pPr marL="0" indent="0" algn="l">
                        <a:buFont typeface="Arial" panose="020B0604020202020204" pitchFamily="34" charset="0"/>
                        <a:buNone/>
                      </a:pPr>
                      <a:r>
                        <a:rPr lang="en-US" sz="700" b="1" dirty="0">
                          <a:latin typeface="+mn-lt"/>
                        </a:rPr>
                        <a:t>XRN4992a:</a:t>
                      </a:r>
                    </a:p>
                    <a:p>
                      <a:pPr marL="171450" indent="-171450" algn="l">
                        <a:buFont typeface="Arial" panose="020B0604020202020204" pitchFamily="34" charset="0"/>
                        <a:buChar char="•"/>
                      </a:pPr>
                      <a:r>
                        <a:rPr lang="en-US" sz="700" dirty="0">
                          <a:latin typeface="+mn-lt"/>
                        </a:rPr>
                        <a:t>Test is in progress</a:t>
                      </a:r>
                    </a:p>
                    <a:p>
                      <a:pPr marL="171450" indent="-171450" algn="l">
                        <a:buFont typeface="Arial" panose="020B0604020202020204" pitchFamily="34" charset="0"/>
                        <a:buChar char="•"/>
                      </a:pPr>
                      <a:r>
                        <a:rPr lang="en-US" sz="700" dirty="0">
                          <a:latin typeface="+mn-lt"/>
                        </a:rPr>
                        <a:t>Overall plan in final stages of approval prior to baselining</a:t>
                      </a:r>
                    </a:p>
                    <a:p>
                      <a:pPr marL="0" lvl="0" indent="0" algn="l">
                        <a:buNone/>
                      </a:pPr>
                      <a:r>
                        <a:rPr lang="en-US" sz="700" b="1" dirty="0">
                          <a:latin typeface="+mn-lt"/>
                        </a:rPr>
                        <a:t>XRN5188b:</a:t>
                      </a:r>
                    </a:p>
                    <a:p>
                      <a:pPr marL="171450" indent="-171450" algn="l">
                        <a:buFont typeface="Arial" panose="020B0604020202020204" pitchFamily="34" charset="0"/>
                        <a:buChar char="•"/>
                      </a:pPr>
                      <a:r>
                        <a:rPr lang="en-US" sz="700" dirty="0">
                          <a:latin typeface="+mn-lt"/>
                        </a:rPr>
                        <a:t>Test is in progress</a:t>
                      </a:r>
                    </a:p>
                    <a:p>
                      <a:pPr marL="171450" indent="-171450" algn="l">
                        <a:buFont typeface="Arial" panose="020B0604020202020204" pitchFamily="34" charset="0"/>
                        <a:buChar char="•"/>
                      </a:pPr>
                      <a:r>
                        <a:rPr lang="en-US" sz="700" dirty="0">
                          <a:latin typeface="+mn-lt"/>
                        </a:rPr>
                        <a:t>MAP ID data requested from MAPs for interim data load </a:t>
                      </a:r>
                    </a:p>
                    <a:p>
                      <a:pPr marL="171450" indent="-171450" algn="l">
                        <a:buFont typeface="Arial" panose="020B0604020202020204" pitchFamily="34" charset="0"/>
                        <a:buChar char="•"/>
                      </a:pPr>
                      <a:r>
                        <a:rPr lang="en-US" sz="700" dirty="0">
                          <a:latin typeface="+mn-lt"/>
                        </a:rPr>
                        <a:t>Overall plan in final stages of approval prior to baselining</a:t>
                      </a:r>
                    </a:p>
                    <a:p>
                      <a:pPr marL="0" lvl="0" indent="0" algn="l">
                        <a:buFont typeface="Arial" panose="020B0604020202020204" pitchFamily="34" charset="0"/>
                        <a:buNone/>
                      </a:pPr>
                      <a:endParaRPr lang="en-US" sz="700" dirty="0">
                        <a:latin typeface="+mn-lt"/>
                      </a:endParaRPr>
                    </a:p>
                    <a:p>
                      <a:pPr marL="0" indent="0" algn="l">
                        <a:buNone/>
                      </a:pPr>
                      <a:r>
                        <a:rPr lang="en-GB" sz="700" b="1" i="0" u="none" strike="noStrike" kern="1200" cap="none" normalizeH="0" baseline="0" dirty="0">
                          <a:ln>
                            <a:noFill/>
                          </a:ln>
                          <a:solidFill>
                            <a:schemeClr val="tx1"/>
                          </a:solidFill>
                          <a:effectLst/>
                          <a:latin typeface="+mn-lt"/>
                          <a:ea typeface="+mn-ea"/>
                          <a:cs typeface="+mn-cs"/>
                        </a:rPr>
                        <a:t>Decision in April ChMC</a:t>
                      </a:r>
                      <a:r>
                        <a:rPr lang="en-GB" sz="700" b="0" i="0" u="none" strike="noStrike" kern="1200" cap="none" normalizeH="0" baseline="0" dirty="0">
                          <a:ln>
                            <a:noFill/>
                          </a:ln>
                          <a:solidFill>
                            <a:schemeClr val="tx1"/>
                          </a:solidFill>
                          <a:effectLst/>
                          <a:latin typeface="+mn-lt"/>
                          <a:ea typeface="+mn-ea"/>
                          <a:cs typeface="+mn-cs"/>
                        </a:rPr>
                        <a:t>: None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0" indent="0" algn="l">
                        <a:buNone/>
                      </a:pPr>
                      <a:r>
                        <a:rPr lang="en-US" sz="800" dirty="0"/>
                        <a:t>XRN5289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dirty="0"/>
                    </a:p>
                    <a:p>
                      <a:pPr marL="0" indent="0" algn="l">
                        <a:buFont typeface="Arial" panose="020B0604020202020204" pitchFamily="34" charset="0"/>
                        <a:buNone/>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0" indent="0" algn="l">
                        <a:buFont typeface="Arial" panose="020B0604020202020204" pitchFamily="34" charset="0"/>
                        <a:buNone/>
                      </a:pPr>
                      <a:endParaRPr lang="en-US" sz="800"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20021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indent="0" algn="l">
                        <a:buFont typeface="Arial" panose="020B0604020202020204" pitchFamily="34" charset="0"/>
                        <a:buNone/>
                      </a:pPr>
                      <a:r>
                        <a:rPr lang="en-US" sz="700" dirty="0">
                          <a:latin typeface="+mn-lt"/>
                        </a:rPr>
                        <a:t>None</a:t>
                      </a:r>
                      <a:endParaRPr lang="en-GB" sz="700" b="1" i="0" u="none" strike="noStrike" kern="1200" cap="none" normalizeH="0" baseline="0" dirty="0">
                        <a:ln>
                          <a:noFill/>
                        </a:ln>
                        <a:solidFill>
                          <a:schemeClr val="tx1"/>
                        </a:solidFill>
                        <a:effectLst/>
                        <a:highlight>
                          <a:srgbClr val="FFFF00"/>
                        </a:highligh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1496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lvl="0" indent="0">
                        <a:buNone/>
                      </a:pPr>
                      <a:r>
                        <a:rPr lang="en-US" sz="700" b="0" i="0" u="none" strike="noStrike" kern="1200" noProof="0" dirty="0">
                          <a:solidFill>
                            <a:schemeClr val="tx1"/>
                          </a:solidFill>
                          <a:effectLst/>
                          <a:latin typeface="Arial"/>
                        </a:rPr>
                        <a:t>Forecast to complete delivery against approved BER </a:t>
                      </a:r>
                      <a:endParaRPr kumimoji="0" lang="en-US" sz="700"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1114730">
                <a:tc>
                  <a:txBody>
                    <a:bodyPr/>
                    <a:lstStyle/>
                    <a:p>
                      <a:pPr algn="ctr"/>
                      <a:r>
                        <a:rPr lang="en-GB" sz="105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600" b="1" i="0" u="none" strike="noStrike" kern="1200" dirty="0">
                          <a:solidFill>
                            <a:schemeClr val="tx1"/>
                          </a:solidFill>
                          <a:effectLst/>
                          <a:latin typeface="+mn-lt"/>
                          <a:ea typeface="+mn-ea"/>
                          <a:cs typeface="+mn-cs"/>
                        </a:rPr>
                        <a:t>In Scope - XRN4941 - </a:t>
                      </a:r>
                      <a:r>
                        <a:rPr lang="en-US" sz="600" b="0" i="0" u="none" strike="noStrike" kern="1200" dirty="0">
                          <a:solidFill>
                            <a:schemeClr val="tx1"/>
                          </a:solidFill>
                          <a:effectLst/>
                          <a:latin typeface="+mn-lt"/>
                          <a:ea typeface="+mn-ea"/>
                          <a:cs typeface="+mn-cs"/>
                        </a:rPr>
                        <a:t>MOD0692 - Auto updates to meter read frequency</a:t>
                      </a:r>
                    </a:p>
                    <a:p>
                      <a:pPr rtl="0" fontAlgn="base"/>
                      <a:r>
                        <a:rPr lang="en-US" sz="600" b="1" i="0" u="none" strike="noStrike" kern="1200" dirty="0">
                          <a:solidFill>
                            <a:schemeClr val="tx1"/>
                          </a:solidFill>
                          <a:effectLst/>
                          <a:latin typeface="+mn-lt"/>
                          <a:ea typeface="+mn-ea"/>
                          <a:cs typeface="+mn-cs"/>
                        </a:rPr>
                        <a:t>In scope - XRN5007 - </a:t>
                      </a:r>
                      <a:r>
                        <a:rPr lang="en-US" sz="600" b="0" i="0" u="none" strike="noStrike" kern="1200" dirty="0">
                          <a:solidFill>
                            <a:schemeClr val="tx1"/>
                          </a:solidFill>
                          <a:effectLst/>
                          <a:latin typeface="+mn-lt"/>
                          <a:ea typeface="+mn-ea"/>
                          <a:cs typeface="+mn-cs"/>
                        </a:rPr>
                        <a:t>Enhancement to reconciliation process where prevailing volume is zero</a:t>
                      </a:r>
                      <a:r>
                        <a:rPr lang="en-US" sz="600" b="0" i="0" kern="1200" dirty="0">
                          <a:solidFill>
                            <a:schemeClr val="tx1"/>
                          </a:solidFill>
                          <a:effectLst/>
                          <a:latin typeface="+mn-lt"/>
                          <a:ea typeface="+mn-ea"/>
                          <a:cs typeface="+mn-cs"/>
                        </a:rPr>
                        <a:t>​</a:t>
                      </a:r>
                    </a:p>
                    <a:p>
                      <a:pPr rtl="0" fontAlgn="base"/>
                      <a:r>
                        <a:rPr lang="en-US" sz="600" b="1" i="0" u="none" strike="noStrike" kern="1200" dirty="0">
                          <a:solidFill>
                            <a:schemeClr val="tx1"/>
                          </a:solidFill>
                          <a:effectLst/>
                          <a:latin typeface="+mn-lt"/>
                          <a:ea typeface="+mn-ea"/>
                          <a:cs typeface="+mn-cs"/>
                        </a:rPr>
                        <a:t>In Scope - XRN5072 - </a:t>
                      </a:r>
                      <a:r>
                        <a:rPr lang="en-US" sz="600" b="0" i="0" u="none" strike="noStrike" kern="1200" dirty="0">
                          <a:solidFill>
                            <a:schemeClr val="tx1"/>
                          </a:solidFill>
                          <a:effectLst/>
                          <a:latin typeface="+mn-lt"/>
                          <a:ea typeface="+mn-ea"/>
                          <a:cs typeface="+mn-cs"/>
                        </a:rPr>
                        <a:t>Application and derivation of TTZ indicator and calculation of volume and energy – all classes</a:t>
                      </a:r>
                      <a:r>
                        <a:rPr lang="en-US" sz="600" b="0" i="0" kern="1200" dirty="0">
                          <a:solidFill>
                            <a:schemeClr val="tx1"/>
                          </a:solidFill>
                          <a:effectLst/>
                          <a:latin typeface="+mn-lt"/>
                          <a:ea typeface="+mn-ea"/>
                          <a:cs typeface="+mn-cs"/>
                        </a:rPr>
                        <a:t>​</a:t>
                      </a:r>
                    </a:p>
                    <a:p>
                      <a:pPr rtl="0" fontAlgn="base"/>
                      <a:r>
                        <a:rPr lang="en-US" sz="600" b="1" i="0" u="none" strike="noStrike" kern="1200" dirty="0">
                          <a:solidFill>
                            <a:schemeClr val="tx1"/>
                          </a:solidFill>
                          <a:effectLst/>
                          <a:latin typeface="+mn-lt"/>
                          <a:ea typeface="+mn-ea"/>
                          <a:cs typeface="+mn-cs"/>
                        </a:rPr>
                        <a:t>In Scope - XRN5142 - </a:t>
                      </a:r>
                      <a:r>
                        <a:rPr lang="en-US" sz="600" b="0" i="0" u="none" strike="noStrike" kern="1200" dirty="0">
                          <a:solidFill>
                            <a:schemeClr val="tx1"/>
                          </a:solidFill>
                          <a:effectLst/>
                          <a:latin typeface="+mn-lt"/>
                          <a:ea typeface="+mn-ea"/>
                          <a:cs typeface="+mn-cs"/>
                        </a:rPr>
                        <a:t>New allowable values for DCC Service Flag in DXI File from DCC</a:t>
                      </a:r>
                      <a:r>
                        <a:rPr lang="en-US" sz="600" b="0" i="0" kern="1200" dirty="0">
                          <a:solidFill>
                            <a:schemeClr val="tx1"/>
                          </a:solidFill>
                          <a:effectLst/>
                          <a:latin typeface="+mn-lt"/>
                          <a:ea typeface="+mn-ea"/>
                          <a:cs typeface="+mn-cs"/>
                        </a:rPr>
                        <a:t>​</a:t>
                      </a:r>
                    </a:p>
                    <a:p>
                      <a:pPr rtl="0" fontAlgn="base"/>
                      <a:r>
                        <a:rPr lang="en-US" sz="600" b="1" i="0" u="none" strike="noStrike" kern="1200" dirty="0">
                          <a:solidFill>
                            <a:schemeClr val="tx1"/>
                          </a:solidFill>
                          <a:effectLst/>
                          <a:latin typeface="+mn-lt"/>
                          <a:ea typeface="+mn-ea"/>
                          <a:cs typeface="+mn-cs"/>
                        </a:rPr>
                        <a:t>In Scope - XRN5180 - </a:t>
                      </a:r>
                      <a:r>
                        <a:rPr lang="en-US" sz="600" b="0" i="0" u="none" strike="noStrike" kern="1200" dirty="0">
                          <a:solidFill>
                            <a:schemeClr val="tx1"/>
                          </a:solidFill>
                          <a:effectLst/>
                          <a:latin typeface="+mn-lt"/>
                          <a:ea typeface="+mn-ea"/>
                          <a:cs typeface="+mn-cs"/>
                        </a:rPr>
                        <a:t>Inner tolerance validation for replacement reads and read insertions</a:t>
                      </a:r>
                      <a:r>
                        <a:rPr lang="en-US" sz="600" b="0" i="0" kern="1200" dirty="0">
                          <a:solidFill>
                            <a:schemeClr val="tx1"/>
                          </a:solidFill>
                          <a:effectLst/>
                          <a:latin typeface="+mn-lt"/>
                          <a:ea typeface="+mn-ea"/>
                          <a:cs typeface="+mn-cs"/>
                        </a:rPr>
                        <a:t>​</a:t>
                      </a:r>
                    </a:p>
                    <a:p>
                      <a:pPr rtl="0" fontAlgn="base"/>
                      <a:r>
                        <a:rPr lang="en-US" sz="600" b="1" i="0" kern="1200" dirty="0">
                          <a:solidFill>
                            <a:schemeClr val="tx1"/>
                          </a:solidFill>
                          <a:effectLst/>
                          <a:latin typeface="+mn-lt"/>
                          <a:ea typeface="+mn-ea"/>
                          <a:cs typeface="+mn-cs"/>
                        </a:rPr>
                        <a:t>In Scope - XRN4780C </a:t>
                      </a:r>
                      <a:r>
                        <a:rPr lang="en-US" sz="600" b="0" i="0" kern="1200" dirty="0">
                          <a:solidFill>
                            <a:schemeClr val="tx1"/>
                          </a:solidFill>
                          <a:effectLst/>
                          <a:latin typeface="+mn-lt"/>
                          <a:ea typeface="+mn-ea"/>
                          <a:cs typeface="+mn-cs"/>
                        </a:rPr>
                        <a:t>– Inclusion of Meter Asset Provider Identity (MAP Id) in the UK Link system (CSS Consequential Change)</a:t>
                      </a:r>
                    </a:p>
                    <a:p>
                      <a:pPr lvl="0">
                        <a:buNone/>
                      </a:pPr>
                      <a:r>
                        <a:rPr lang="en-US" sz="600" b="1" i="0" kern="1200" dirty="0">
                          <a:solidFill>
                            <a:schemeClr val="tx1"/>
                          </a:solidFill>
                          <a:effectLst/>
                          <a:latin typeface="+mn-lt"/>
                          <a:ea typeface="+mn-ea"/>
                          <a:cs typeface="+mn-cs"/>
                        </a:rPr>
                        <a:t>In Scope - XRN4992a</a:t>
                      </a:r>
                      <a:r>
                        <a:rPr lang="en-US" sz="600" b="0" i="0" kern="1200" dirty="0">
                          <a:solidFill>
                            <a:schemeClr val="tx1"/>
                          </a:solidFill>
                          <a:effectLst/>
                          <a:latin typeface="+mn-lt"/>
                          <a:ea typeface="+mn-ea"/>
                          <a:cs typeface="+mn-cs"/>
                        </a:rPr>
                        <a:t> - Modification 0687 Clarification of Supplier of Last Resort (SoLR) Cost Recovery Process</a:t>
                      </a:r>
                    </a:p>
                    <a:p>
                      <a:pPr lvl="0">
                        <a:buNone/>
                      </a:pPr>
                      <a:r>
                        <a:rPr lang="en-US" sz="600" b="1" i="0" kern="1200" dirty="0">
                          <a:solidFill>
                            <a:schemeClr val="tx1"/>
                          </a:solidFill>
                          <a:effectLst/>
                          <a:latin typeface="+mn-lt"/>
                          <a:ea typeface="+mn-ea"/>
                          <a:cs typeface="+mn-cs"/>
                        </a:rPr>
                        <a:t>In Scope - XRN5188b  </a:t>
                      </a:r>
                      <a:r>
                        <a:rPr lang="en-US" sz="600" b="0" i="0" kern="1200" dirty="0">
                          <a:solidFill>
                            <a:schemeClr val="tx1"/>
                          </a:solidFill>
                          <a:effectLst/>
                          <a:latin typeface="+mn-lt"/>
                          <a:ea typeface="+mn-ea"/>
                          <a:cs typeface="+mn-cs"/>
                        </a:rPr>
                        <a:t>- </a:t>
                      </a:r>
                      <a:r>
                        <a:rPr lang="en-GB" sz="600" kern="1200" dirty="0">
                          <a:solidFill>
                            <a:schemeClr val="tx1"/>
                          </a:solidFill>
                          <a:effectLst/>
                          <a:latin typeface="+mn-lt"/>
                          <a:ea typeface="+mn-ea"/>
                          <a:cs typeface="+mn-cs"/>
                        </a:rPr>
                        <a:t>Interim Data Loads of MAP Id into UK Link</a:t>
                      </a:r>
                      <a:endParaRPr lang="en-US" sz="600" b="0" i="0" kern="1200" dirty="0">
                        <a:solidFill>
                          <a:schemeClr val="tx1"/>
                        </a:solidFill>
                        <a:effectLst/>
                        <a:latin typeface="+mn-lt"/>
                        <a:ea typeface="+mn-ea"/>
                        <a:cs typeface="+mn-cs"/>
                      </a:endParaRPr>
                    </a:p>
                    <a:p>
                      <a:pPr rtl="0" fontAlgn="base"/>
                      <a:r>
                        <a:rPr lang="en-US" sz="600" b="1" i="0" u="none" strike="noStrike" kern="1200" dirty="0">
                          <a:solidFill>
                            <a:schemeClr val="tx1"/>
                          </a:solidFill>
                          <a:effectLst/>
                          <a:latin typeface="+mn-lt"/>
                          <a:ea typeface="+mn-ea"/>
                          <a:cs typeface="+mn-cs"/>
                        </a:rPr>
                        <a:t>Descoped - XRN5091 - </a:t>
                      </a:r>
                      <a:r>
                        <a:rPr lang="en-US" sz="600" b="0" i="0" u="none" strike="noStrike" kern="1200" dirty="0">
                          <a:solidFill>
                            <a:schemeClr val="tx1"/>
                          </a:solidFill>
                          <a:effectLst/>
                          <a:latin typeface="+mn-lt"/>
                          <a:ea typeface="+mn-ea"/>
                          <a:cs typeface="+mn-cs"/>
                        </a:rPr>
                        <a:t>Deferral of creation of Class change reads at transfer of ownership</a:t>
                      </a:r>
                      <a:r>
                        <a:rPr lang="en-US" sz="600" b="0" i="0" kern="1200" dirty="0">
                          <a:solidFill>
                            <a:schemeClr val="tx1"/>
                          </a:solidFill>
                          <a:effectLst/>
                          <a:latin typeface="+mn-lt"/>
                          <a:ea typeface="+mn-ea"/>
                          <a:cs typeface="+mn-cs"/>
                        </a:rPr>
                        <a:t>​</a:t>
                      </a:r>
                    </a:p>
                    <a:p>
                      <a:pPr rtl="0" fontAlgn="base"/>
                      <a:r>
                        <a:rPr lang="en-US" sz="600" b="1" i="0" u="none" strike="noStrike" kern="1200" dirty="0">
                          <a:solidFill>
                            <a:schemeClr val="tx1"/>
                          </a:solidFill>
                          <a:effectLst/>
                          <a:latin typeface="+mn-lt"/>
                          <a:ea typeface="+mn-ea"/>
                          <a:cs typeface="+mn-cs"/>
                        </a:rPr>
                        <a:t>Descoped - XRN5186 </a:t>
                      </a:r>
                      <a:r>
                        <a:rPr lang="en-US" sz="600" b="0" i="0" u="none" strike="noStrike" kern="1200" dirty="0">
                          <a:solidFill>
                            <a:schemeClr val="tx1"/>
                          </a:solidFill>
                          <a:effectLst/>
                          <a:latin typeface="+mn-lt"/>
                          <a:ea typeface="+mn-ea"/>
                          <a:cs typeface="+mn-cs"/>
                        </a:rPr>
                        <a:t>MOD0701 – Aligning capacity booking under the UNC and arrangements set out in relevant </a:t>
                      </a:r>
                      <a:r>
                        <a:rPr lang="en-US" sz="600" b="0" i="0" u="none" strike="noStrike" kern="1200" dirty="0" err="1">
                          <a:solidFill>
                            <a:schemeClr val="tx1"/>
                          </a:solidFill>
                          <a:effectLst/>
                          <a:latin typeface="+mn-lt"/>
                          <a:ea typeface="+mn-ea"/>
                          <a:cs typeface="+mn-cs"/>
                        </a:rPr>
                        <a:t>NExAs</a:t>
                      </a:r>
                      <a:r>
                        <a:rPr lang="en-US" sz="600" b="0" i="0" kern="1200" dirty="0">
                          <a:solidFill>
                            <a:schemeClr val="tx1"/>
                          </a:solidFill>
                          <a:effectLst/>
                          <a:latin typeface="+mn-lt"/>
                          <a:ea typeface="+mn-ea"/>
                          <a:cs typeface="+mn-cs"/>
                        </a:rPr>
                        <a:t>​</a:t>
                      </a:r>
                    </a:p>
                    <a:p>
                      <a:pPr rtl="0" fontAlgn="base"/>
                      <a:r>
                        <a:rPr lang="en-US" sz="600" b="1" i="0" u="none" strike="noStrike" kern="1200" dirty="0">
                          <a:solidFill>
                            <a:schemeClr val="tx1"/>
                          </a:solidFill>
                          <a:effectLst/>
                          <a:latin typeface="+mn-lt"/>
                          <a:ea typeface="+mn-ea"/>
                          <a:cs typeface="+mn-cs"/>
                        </a:rPr>
                        <a:t>Descoped - XRN5187 </a:t>
                      </a:r>
                      <a:r>
                        <a:rPr lang="en-US" sz="600" b="0" i="0" u="none" strike="noStrike" kern="1200" dirty="0">
                          <a:solidFill>
                            <a:schemeClr val="tx1"/>
                          </a:solidFill>
                          <a:effectLst/>
                          <a:latin typeface="+mn-lt"/>
                          <a:ea typeface="+mn-ea"/>
                          <a:cs typeface="+mn-cs"/>
                        </a:rPr>
                        <a:t>MOD0696 – Addressing inequalities between capacity booking under the UNC and arrangements set out in the relevant </a:t>
                      </a:r>
                      <a:r>
                        <a:rPr lang="en-US" sz="600" b="0" i="0" u="none" strike="noStrike" kern="1200" dirty="0" err="1">
                          <a:solidFill>
                            <a:schemeClr val="tx1"/>
                          </a:solidFill>
                          <a:effectLst/>
                          <a:latin typeface="+mn-lt"/>
                          <a:ea typeface="+mn-ea"/>
                          <a:cs typeface="+mn-cs"/>
                        </a:rPr>
                        <a:t>NExAs</a:t>
                      </a:r>
                      <a:endParaRPr lang="en-GB" sz="600" b="0" i="0" kern="1200" dirty="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XRN5289 – November 21 Major Release -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406154" cy="200055"/>
          </a:xfrm>
          <a:prstGeom prst="rect">
            <a:avLst/>
          </a:prstGeom>
          <a:noFill/>
        </p:spPr>
        <p:txBody>
          <a:bodyPr wrap="none" lIns="91440" tIns="45720" rIns="91440" bIns="45720" rtlCol="0" anchor="t">
            <a:spAutoFit/>
          </a:bodyPr>
          <a:lstStyle/>
          <a:p>
            <a:r>
              <a:rPr lang="en-GB" sz="700" dirty="0"/>
              <a:t>Slide updated on 1</a:t>
            </a:r>
            <a:r>
              <a:rPr lang="en-GB" sz="700" baseline="30000" dirty="0"/>
              <a:t>st</a:t>
            </a:r>
            <a:r>
              <a:rPr lang="en-GB" sz="700" dirty="0"/>
              <a:t> April 2022</a:t>
            </a:r>
            <a:endParaRPr lang="en-GB" dirty="0"/>
          </a:p>
        </p:txBody>
      </p:sp>
      <p:grpSp>
        <p:nvGrpSpPr>
          <p:cNvPr id="21" name="Group 20">
            <a:extLst>
              <a:ext uri="{FF2B5EF4-FFF2-40B4-BE49-F238E27FC236}">
                <a16:creationId xmlns:a16="http://schemas.microsoft.com/office/drawing/2014/main" id="{7F69C754-A2B7-42E7-A95D-34326B9ADA63}"/>
              </a:ext>
            </a:extLst>
          </p:cNvPr>
          <p:cNvGrpSpPr/>
          <p:nvPr/>
        </p:nvGrpSpPr>
        <p:grpSpPr>
          <a:xfrm>
            <a:off x="5121784" y="3148777"/>
            <a:ext cx="3796818" cy="200055"/>
            <a:chOff x="4309575" y="3517379"/>
            <a:chExt cx="3796818" cy="200055"/>
          </a:xfrm>
        </p:grpSpPr>
        <p:grpSp>
          <p:nvGrpSpPr>
            <p:cNvPr id="6" name="Group 5">
              <a:extLst>
                <a:ext uri="{FF2B5EF4-FFF2-40B4-BE49-F238E27FC236}">
                  <a16:creationId xmlns:a16="http://schemas.microsoft.com/office/drawing/2014/main" id="{C00F5C7A-7DE9-4E56-920B-E5E147C6EBD4}"/>
                </a:ext>
              </a:extLst>
            </p:cNvPr>
            <p:cNvGrpSpPr/>
            <p:nvPr/>
          </p:nvGrpSpPr>
          <p:grpSpPr>
            <a:xfrm>
              <a:off x="4309575" y="3517379"/>
              <a:ext cx="741910" cy="200055"/>
              <a:chOff x="4089862" y="3477140"/>
              <a:chExt cx="741910" cy="200055"/>
            </a:xfrm>
          </p:grpSpPr>
          <p:sp>
            <p:nvSpPr>
              <p:cNvPr id="7" name="Oval 6">
                <a:extLst>
                  <a:ext uri="{FF2B5EF4-FFF2-40B4-BE49-F238E27FC236}">
                    <a16:creationId xmlns:a16="http://schemas.microsoft.com/office/drawing/2014/main" id="{891FDCCB-752F-418A-A9D0-310AC089410C}"/>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7">
                <a:extLst>
                  <a:ext uri="{FF2B5EF4-FFF2-40B4-BE49-F238E27FC236}">
                    <a16:creationId xmlns:a16="http://schemas.microsoft.com/office/drawing/2014/main" id="{D10FF982-1EC8-4484-862D-7340064BDED9}"/>
                  </a:ext>
                </a:extLst>
              </p:cNvPr>
              <p:cNvSpPr txBox="1"/>
              <p:nvPr/>
            </p:nvSpPr>
            <p:spPr>
              <a:xfrm>
                <a:off x="4116878" y="3477140"/>
                <a:ext cx="714894" cy="200055"/>
              </a:xfrm>
              <a:prstGeom prst="rect">
                <a:avLst/>
              </a:prstGeom>
              <a:noFill/>
            </p:spPr>
            <p:txBody>
              <a:bodyPr wrap="square" rtlCol="0">
                <a:spAutoFit/>
              </a:bodyPr>
              <a:lstStyle/>
              <a:p>
                <a:r>
                  <a:rPr lang="en-GB" sz="700" dirty="0"/>
                  <a:t>Complete</a:t>
                </a:r>
              </a:p>
            </p:txBody>
          </p:sp>
        </p:grpSp>
        <p:grpSp>
          <p:nvGrpSpPr>
            <p:cNvPr id="9" name="Group 8">
              <a:extLst>
                <a:ext uri="{FF2B5EF4-FFF2-40B4-BE49-F238E27FC236}">
                  <a16:creationId xmlns:a16="http://schemas.microsoft.com/office/drawing/2014/main" id="{4EC52DCE-2008-4732-9AA5-A47EAAD5CBDF}"/>
                </a:ext>
              </a:extLst>
            </p:cNvPr>
            <p:cNvGrpSpPr/>
            <p:nvPr/>
          </p:nvGrpSpPr>
          <p:grpSpPr>
            <a:xfrm>
              <a:off x="5080579" y="3517379"/>
              <a:ext cx="741910" cy="200055"/>
              <a:chOff x="4089862" y="3477140"/>
              <a:chExt cx="741910" cy="200055"/>
            </a:xfrm>
          </p:grpSpPr>
          <p:sp>
            <p:nvSpPr>
              <p:cNvPr id="10" name="Oval 9">
                <a:extLst>
                  <a:ext uri="{FF2B5EF4-FFF2-40B4-BE49-F238E27FC236}">
                    <a16:creationId xmlns:a16="http://schemas.microsoft.com/office/drawing/2014/main" id="{42C43FFD-9FF3-4EF1-B48C-F3F52EAB4D74}"/>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10">
                <a:extLst>
                  <a:ext uri="{FF2B5EF4-FFF2-40B4-BE49-F238E27FC236}">
                    <a16:creationId xmlns:a16="http://schemas.microsoft.com/office/drawing/2014/main" id="{C11F1660-03A9-4421-90E7-6B9A8D68AEE8}"/>
                  </a:ext>
                </a:extLst>
              </p:cNvPr>
              <p:cNvSpPr txBox="1"/>
              <p:nvPr/>
            </p:nvSpPr>
            <p:spPr>
              <a:xfrm>
                <a:off x="4116878" y="3477140"/>
                <a:ext cx="714894" cy="200055"/>
              </a:xfrm>
              <a:prstGeom prst="rect">
                <a:avLst/>
              </a:prstGeom>
              <a:noFill/>
            </p:spPr>
            <p:txBody>
              <a:bodyPr wrap="square" rtlCol="0">
                <a:spAutoFit/>
              </a:bodyPr>
              <a:lstStyle/>
              <a:p>
                <a:r>
                  <a:rPr lang="en-GB" sz="700"/>
                  <a:t>On Track</a:t>
                </a:r>
              </a:p>
            </p:txBody>
          </p:sp>
        </p:grpSp>
        <p:grpSp>
          <p:nvGrpSpPr>
            <p:cNvPr id="12" name="Group 11">
              <a:extLst>
                <a:ext uri="{FF2B5EF4-FFF2-40B4-BE49-F238E27FC236}">
                  <a16:creationId xmlns:a16="http://schemas.microsoft.com/office/drawing/2014/main" id="{1CBDC873-8ACE-4B55-84C1-36CCD1380D6D}"/>
                </a:ext>
              </a:extLst>
            </p:cNvPr>
            <p:cNvGrpSpPr/>
            <p:nvPr/>
          </p:nvGrpSpPr>
          <p:grpSpPr>
            <a:xfrm>
              <a:off x="5795473" y="3517379"/>
              <a:ext cx="741910" cy="200055"/>
              <a:chOff x="4089862" y="3477140"/>
              <a:chExt cx="741910" cy="200055"/>
            </a:xfrm>
          </p:grpSpPr>
          <p:sp>
            <p:nvSpPr>
              <p:cNvPr id="13" name="Oval 12">
                <a:extLst>
                  <a:ext uri="{FF2B5EF4-FFF2-40B4-BE49-F238E27FC236}">
                    <a16:creationId xmlns:a16="http://schemas.microsoft.com/office/drawing/2014/main" id="{19A3E629-54CF-4D8C-97CB-B2D239AF49B7}"/>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TextBox 13">
                <a:extLst>
                  <a:ext uri="{FF2B5EF4-FFF2-40B4-BE49-F238E27FC236}">
                    <a16:creationId xmlns:a16="http://schemas.microsoft.com/office/drawing/2014/main" id="{586036A5-BDBE-46A6-A94B-1D2E719FA5F1}"/>
                  </a:ext>
                </a:extLst>
              </p:cNvPr>
              <p:cNvSpPr txBox="1"/>
              <p:nvPr/>
            </p:nvSpPr>
            <p:spPr>
              <a:xfrm>
                <a:off x="4116878" y="3477140"/>
                <a:ext cx="714894" cy="200055"/>
              </a:xfrm>
              <a:prstGeom prst="rect">
                <a:avLst/>
              </a:prstGeom>
              <a:noFill/>
            </p:spPr>
            <p:txBody>
              <a:bodyPr wrap="square" rtlCol="0">
                <a:spAutoFit/>
              </a:bodyPr>
              <a:lstStyle/>
              <a:p>
                <a:r>
                  <a:rPr lang="en-GB" sz="700"/>
                  <a:t>At Risk</a:t>
                </a:r>
              </a:p>
            </p:txBody>
          </p:sp>
        </p:grpSp>
        <p:grpSp>
          <p:nvGrpSpPr>
            <p:cNvPr id="15" name="Group 14">
              <a:extLst>
                <a:ext uri="{FF2B5EF4-FFF2-40B4-BE49-F238E27FC236}">
                  <a16:creationId xmlns:a16="http://schemas.microsoft.com/office/drawing/2014/main" id="{5B859870-D5CA-454D-8299-952E351E1D55}"/>
                </a:ext>
              </a:extLst>
            </p:cNvPr>
            <p:cNvGrpSpPr/>
            <p:nvPr/>
          </p:nvGrpSpPr>
          <p:grpSpPr>
            <a:xfrm>
              <a:off x="6429317" y="3517379"/>
              <a:ext cx="741910" cy="200055"/>
              <a:chOff x="4089862" y="3477140"/>
              <a:chExt cx="741910" cy="200055"/>
            </a:xfrm>
          </p:grpSpPr>
          <p:sp>
            <p:nvSpPr>
              <p:cNvPr id="16" name="Oval 15">
                <a:extLst>
                  <a:ext uri="{FF2B5EF4-FFF2-40B4-BE49-F238E27FC236}">
                    <a16:creationId xmlns:a16="http://schemas.microsoft.com/office/drawing/2014/main" id="{95DF9D2D-2684-4464-B881-A3FC48AD853F}"/>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16">
                <a:extLst>
                  <a:ext uri="{FF2B5EF4-FFF2-40B4-BE49-F238E27FC236}">
                    <a16:creationId xmlns:a16="http://schemas.microsoft.com/office/drawing/2014/main" id="{D875BF0E-EAFE-431D-A9BE-CBF56ED4E5D5}"/>
                  </a:ext>
                </a:extLst>
              </p:cNvPr>
              <p:cNvSpPr txBox="1"/>
              <p:nvPr/>
            </p:nvSpPr>
            <p:spPr>
              <a:xfrm>
                <a:off x="4116878" y="3477140"/>
                <a:ext cx="714894" cy="200055"/>
              </a:xfrm>
              <a:prstGeom prst="rect">
                <a:avLst/>
              </a:prstGeom>
              <a:noFill/>
            </p:spPr>
            <p:txBody>
              <a:bodyPr wrap="square" rtlCol="0">
                <a:spAutoFit/>
              </a:bodyPr>
              <a:lstStyle/>
              <a:p>
                <a:r>
                  <a:rPr lang="en-GB" sz="700" dirty="0"/>
                  <a:t>Overdue</a:t>
                </a:r>
              </a:p>
            </p:txBody>
          </p:sp>
        </p:grpSp>
        <p:grpSp>
          <p:nvGrpSpPr>
            <p:cNvPr id="18" name="Group 17">
              <a:extLst>
                <a:ext uri="{FF2B5EF4-FFF2-40B4-BE49-F238E27FC236}">
                  <a16:creationId xmlns:a16="http://schemas.microsoft.com/office/drawing/2014/main" id="{3A76A445-592C-4A52-8970-BCB402108F12}"/>
                </a:ext>
              </a:extLst>
            </p:cNvPr>
            <p:cNvGrpSpPr/>
            <p:nvPr/>
          </p:nvGrpSpPr>
          <p:grpSpPr>
            <a:xfrm>
              <a:off x="7171210" y="3517379"/>
              <a:ext cx="935183" cy="200055"/>
              <a:chOff x="4089862" y="3477140"/>
              <a:chExt cx="741910" cy="200055"/>
            </a:xfrm>
          </p:grpSpPr>
          <p:sp>
            <p:nvSpPr>
              <p:cNvPr id="19" name="Oval 18">
                <a:extLst>
                  <a:ext uri="{FF2B5EF4-FFF2-40B4-BE49-F238E27FC236}">
                    <a16:creationId xmlns:a16="http://schemas.microsoft.com/office/drawing/2014/main" id="{FECCEAD6-2472-4D87-A28E-12684C26B27A}"/>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 name="TextBox 19">
                <a:extLst>
                  <a:ext uri="{FF2B5EF4-FFF2-40B4-BE49-F238E27FC236}">
                    <a16:creationId xmlns:a16="http://schemas.microsoft.com/office/drawing/2014/main" id="{15C02BE8-89DB-4C3B-9770-375E219DAE9D}"/>
                  </a:ext>
                </a:extLst>
              </p:cNvPr>
              <p:cNvSpPr txBox="1"/>
              <p:nvPr/>
            </p:nvSpPr>
            <p:spPr>
              <a:xfrm>
                <a:off x="4116878" y="3477140"/>
                <a:ext cx="714894" cy="200055"/>
              </a:xfrm>
              <a:prstGeom prst="rect">
                <a:avLst/>
              </a:prstGeom>
              <a:noFill/>
            </p:spPr>
            <p:txBody>
              <a:bodyPr wrap="square" rtlCol="0">
                <a:spAutoFit/>
              </a:bodyPr>
              <a:lstStyle/>
              <a:p>
                <a:r>
                  <a:rPr lang="en-GB" sz="700" dirty="0"/>
                  <a:t>Not Baselined</a:t>
                </a:r>
              </a:p>
            </p:txBody>
          </p:sp>
        </p:grpSp>
      </p:grpSp>
      <p:pic>
        <p:nvPicPr>
          <p:cNvPr id="24" name="Picture 23">
            <a:extLst>
              <a:ext uri="{FF2B5EF4-FFF2-40B4-BE49-F238E27FC236}">
                <a16:creationId xmlns:a16="http://schemas.microsoft.com/office/drawing/2014/main" id="{2DEB0C6A-733E-4231-B447-57898EDF019B}"/>
              </a:ext>
            </a:extLst>
          </p:cNvPr>
          <p:cNvPicPr>
            <a:picLocks noChangeAspect="1"/>
          </p:cNvPicPr>
          <p:nvPr/>
        </p:nvPicPr>
        <p:blipFill>
          <a:blip r:embed="rId3"/>
          <a:stretch>
            <a:fillRect/>
          </a:stretch>
        </p:blipFill>
        <p:spPr>
          <a:xfrm>
            <a:off x="5121784" y="1328523"/>
            <a:ext cx="2745435" cy="813205"/>
          </a:xfrm>
          <a:prstGeom prst="rect">
            <a:avLst/>
          </a:prstGeom>
        </p:spPr>
      </p:pic>
      <p:pic>
        <p:nvPicPr>
          <p:cNvPr id="22" name="Picture 21">
            <a:extLst>
              <a:ext uri="{FF2B5EF4-FFF2-40B4-BE49-F238E27FC236}">
                <a16:creationId xmlns:a16="http://schemas.microsoft.com/office/drawing/2014/main" id="{0D912342-F12B-496D-80B0-9022898C146E}"/>
              </a:ext>
            </a:extLst>
          </p:cNvPr>
          <p:cNvPicPr>
            <a:picLocks noChangeAspect="1"/>
          </p:cNvPicPr>
          <p:nvPr/>
        </p:nvPicPr>
        <p:blipFill>
          <a:blip r:embed="rId4"/>
          <a:stretch>
            <a:fillRect/>
          </a:stretch>
        </p:blipFill>
        <p:spPr>
          <a:xfrm>
            <a:off x="4431969" y="2327876"/>
            <a:ext cx="4354675" cy="813205"/>
          </a:xfrm>
          <a:prstGeom prst="rect">
            <a:avLst/>
          </a:prstGeom>
        </p:spPr>
      </p:pic>
      <p:sp>
        <p:nvSpPr>
          <p:cNvPr id="23" name="TextBox 22">
            <a:extLst>
              <a:ext uri="{FF2B5EF4-FFF2-40B4-BE49-F238E27FC236}">
                <a16:creationId xmlns:a16="http://schemas.microsoft.com/office/drawing/2014/main" id="{1CD1174A-C30C-49C3-A514-056C27E5A3DB}"/>
              </a:ext>
            </a:extLst>
          </p:cNvPr>
          <p:cNvSpPr txBox="1"/>
          <p:nvPr/>
        </p:nvSpPr>
        <p:spPr>
          <a:xfrm>
            <a:off x="4364710" y="2249545"/>
            <a:ext cx="749382" cy="215444"/>
          </a:xfrm>
          <a:prstGeom prst="rect">
            <a:avLst/>
          </a:prstGeom>
          <a:noFill/>
        </p:spPr>
        <p:txBody>
          <a:bodyPr wrap="square" rtlCol="0">
            <a:spAutoFit/>
          </a:bodyPr>
          <a:lstStyle/>
          <a:p>
            <a:r>
              <a:rPr lang="en-GB" sz="800" dirty="0"/>
              <a:t>XRN4992a</a:t>
            </a:r>
          </a:p>
        </p:txBody>
      </p:sp>
      <p:sp>
        <p:nvSpPr>
          <p:cNvPr id="25" name="TextBox 24">
            <a:extLst>
              <a:ext uri="{FF2B5EF4-FFF2-40B4-BE49-F238E27FC236}">
                <a16:creationId xmlns:a16="http://schemas.microsoft.com/office/drawing/2014/main" id="{9F600A31-846C-4936-B173-CABFE0516BDB}"/>
              </a:ext>
            </a:extLst>
          </p:cNvPr>
          <p:cNvSpPr txBox="1"/>
          <p:nvPr/>
        </p:nvSpPr>
        <p:spPr>
          <a:xfrm>
            <a:off x="6805568" y="2249111"/>
            <a:ext cx="749382" cy="215444"/>
          </a:xfrm>
          <a:prstGeom prst="rect">
            <a:avLst/>
          </a:prstGeom>
          <a:noFill/>
        </p:spPr>
        <p:txBody>
          <a:bodyPr wrap="square" rtlCol="0">
            <a:spAutoFit/>
          </a:bodyPr>
          <a:lstStyle/>
          <a:p>
            <a:r>
              <a:rPr lang="en-GB" sz="800" dirty="0"/>
              <a:t>XRN5188b</a:t>
            </a:r>
          </a:p>
        </p:txBody>
      </p:sp>
    </p:spTree>
    <p:extLst>
      <p:ext uri="{BB962C8B-B14F-4D97-AF65-F5344CB8AC3E}">
        <p14:creationId xmlns:p14="http://schemas.microsoft.com/office/powerpoint/2010/main" val="416191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dirty="0"/>
              <a:t>XRN5231 Flow Weighted Average CV</a:t>
            </a:r>
            <a:endParaRPr lang="en-GB" dirty="0"/>
          </a:p>
        </p:txBody>
      </p:sp>
    </p:spTree>
    <p:extLst>
      <p:ext uri="{BB962C8B-B14F-4D97-AF65-F5344CB8AC3E}">
        <p14:creationId xmlns:p14="http://schemas.microsoft.com/office/powerpoint/2010/main" val="1726742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632937" y="72956"/>
            <a:ext cx="8229600" cy="338554"/>
          </a:xfrm>
        </p:spPr>
        <p:txBody>
          <a:bodyPr>
            <a:normAutofit/>
          </a:bodyPr>
          <a:lstStyle/>
          <a:p>
            <a:r>
              <a:rPr lang="en-GB" sz="1000" dirty="0">
                <a:latin typeface="Arial"/>
                <a:cs typeface="Arial"/>
              </a:rPr>
              <a:t>XRN5231 Flow Weighted Average CV</a:t>
            </a:r>
          </a:p>
        </p:txBody>
      </p:sp>
      <p:graphicFrame>
        <p:nvGraphicFramePr>
          <p:cNvPr id="23" name="Content Placeholder 3">
            <a:extLst>
              <a:ext uri="{FF2B5EF4-FFF2-40B4-BE49-F238E27FC236}">
                <a16:creationId xmlns:a16="http://schemas.microsoft.com/office/drawing/2014/main" id="{E606C19D-1D53-4565-BE7B-DF0199607E94}"/>
              </a:ext>
            </a:extLst>
          </p:cNvPr>
          <p:cNvGraphicFramePr>
            <a:graphicFrameLocks/>
          </p:cNvGraphicFramePr>
          <p:nvPr/>
        </p:nvGraphicFramePr>
        <p:xfrm>
          <a:off x="71500" y="335905"/>
          <a:ext cx="9001000" cy="4688854"/>
        </p:xfrm>
        <a:graphic>
          <a:graphicData uri="http://schemas.openxmlformats.org/drawingml/2006/table">
            <a:tbl>
              <a:tblPr firstRow="1" bandRow="1"/>
              <a:tblGrid>
                <a:gridCol w="662764">
                  <a:extLst>
                    <a:ext uri="{9D8B030D-6E8A-4147-A177-3AD203B41FA5}">
                      <a16:colId xmlns:a16="http://schemas.microsoft.com/office/drawing/2014/main" val="20000"/>
                    </a:ext>
                  </a:extLst>
                </a:gridCol>
                <a:gridCol w="710364">
                  <a:extLst>
                    <a:ext uri="{9D8B030D-6E8A-4147-A177-3AD203B41FA5}">
                      <a16:colId xmlns:a16="http://schemas.microsoft.com/office/drawing/2014/main" val="989119420"/>
                    </a:ext>
                  </a:extLst>
                </a:gridCol>
                <a:gridCol w="2565075">
                  <a:extLst>
                    <a:ext uri="{9D8B030D-6E8A-4147-A177-3AD203B41FA5}">
                      <a16:colId xmlns:a16="http://schemas.microsoft.com/office/drawing/2014/main" val="20001"/>
                    </a:ext>
                  </a:extLst>
                </a:gridCol>
                <a:gridCol w="1030349">
                  <a:extLst>
                    <a:ext uri="{9D8B030D-6E8A-4147-A177-3AD203B41FA5}">
                      <a16:colId xmlns:a16="http://schemas.microsoft.com/office/drawing/2014/main" val="20002"/>
                    </a:ext>
                  </a:extLst>
                </a:gridCol>
                <a:gridCol w="1479578">
                  <a:extLst>
                    <a:ext uri="{9D8B030D-6E8A-4147-A177-3AD203B41FA5}">
                      <a16:colId xmlns:a16="http://schemas.microsoft.com/office/drawing/2014/main" val="2953417103"/>
                    </a:ext>
                  </a:extLst>
                </a:gridCol>
                <a:gridCol w="2552870">
                  <a:extLst>
                    <a:ext uri="{9D8B030D-6E8A-4147-A177-3AD203B41FA5}">
                      <a16:colId xmlns:a16="http://schemas.microsoft.com/office/drawing/2014/main" val="20003"/>
                    </a:ext>
                  </a:extLst>
                </a:gridCol>
              </a:tblGrid>
              <a:tr h="207300">
                <a:tc rowSpan="2"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800" kern="1200" baseline="0">
                          <a:solidFill>
                            <a:schemeClr val="bg1"/>
                          </a:solidFill>
                          <a:latin typeface="Arial"/>
                          <a:ea typeface="+mn-ea"/>
                          <a:cs typeface="Arial"/>
                        </a:rPr>
                        <a:t>April 2022 </a:t>
                      </a:r>
                    </a:p>
                    <a:p>
                      <a:pPr algn="ctr"/>
                      <a:r>
                        <a:rPr lang="en-GB" sz="800" kern="1200" baseline="0">
                          <a:solidFill>
                            <a:schemeClr val="bg1"/>
                          </a:solidFill>
                          <a:latin typeface="Arial"/>
                          <a:ea typeface="+mn-ea"/>
                          <a:cs typeface="Arial"/>
                        </a:rPr>
                        <a:t>ChMC Dashboard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hMerge="1">
                  <a:txBody>
                    <a:bodyPr/>
                    <a:lstStyle/>
                    <a:p>
                      <a:pPr algn="ctr"/>
                      <a:endParaRPr lang="en-GB" sz="80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800" b="1" i="0">
                          <a:solidFill>
                            <a:srgbClr val="FFFFFF"/>
                          </a:solidFill>
                          <a:latin typeface="Arial"/>
                          <a:cs typeface="Arial"/>
                        </a:rPr>
                        <a:t>Overall</a:t>
                      </a:r>
                      <a:r>
                        <a:rPr lang="en-GB" sz="800" b="1" i="0" baseline="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185806">
                <a:tc gridSpan="2"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GB"/>
                    </a:p>
                  </a:txBody>
                  <a:tcPr/>
                </a:tc>
                <a:tc>
                  <a:txBody>
                    <a:bodyPr/>
                    <a:lstStyle/>
                    <a:p>
                      <a:pPr algn="ctr"/>
                      <a:r>
                        <a:rPr lang="en-GB" sz="800" b="1">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185806">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RAG</a:t>
                      </a:r>
                      <a:r>
                        <a:rPr lang="en-GB" sz="800" b="1" baseline="0">
                          <a:solidFill>
                            <a:schemeClr val="bg1"/>
                          </a:solidFill>
                          <a:latin typeface="Arial"/>
                          <a:cs typeface="Arial"/>
                        </a:rPr>
                        <a:t> Status</a:t>
                      </a:r>
                      <a:endParaRPr lang="en-GB" sz="80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80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80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80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hMerge="1">
                  <a:txBody>
                    <a:body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80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2"/>
                  </a:ext>
                </a:extLst>
              </a:tr>
              <a:tr h="200674">
                <a:tc gridSpan="6">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900" b="1">
                          <a:solidFill>
                            <a:schemeClr val="bg1"/>
                          </a:solidFill>
                          <a:latin typeface="+mn-lt"/>
                          <a:cs typeface="Arial"/>
                        </a:rPr>
                        <a:t>                                            </a:t>
                      </a:r>
                      <a:r>
                        <a:rPr lang="en-GB" sz="800" b="1">
                          <a:solidFill>
                            <a:schemeClr val="bg1"/>
                          </a:solidFill>
                          <a:latin typeface="+mn-lt"/>
                          <a:cs typeface="Arial"/>
                        </a:rPr>
                        <a:t> Status</a:t>
                      </a:r>
                      <a:r>
                        <a:rPr lang="en-GB" sz="800" b="1" baseline="0">
                          <a:solidFill>
                            <a:schemeClr val="bg1"/>
                          </a:solidFill>
                          <a:latin typeface="+mn-lt"/>
                          <a:cs typeface="Arial"/>
                        </a:rPr>
                        <a:t> Justification</a:t>
                      </a:r>
                      <a:endParaRPr lang="en-GB" sz="8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pPr algn="ct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5796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b="1" kern="1200" baseline="0">
                          <a:solidFill>
                            <a:schemeClr val="bg1"/>
                          </a:solidFill>
                          <a:latin typeface="Arial"/>
                          <a:ea typeface="+mn-ea"/>
                          <a:cs typeface="Arial"/>
                        </a:rPr>
                        <a:t>Schedule</a:t>
                      </a:r>
                    </a:p>
                    <a:p>
                      <a:pPr algn="ctr"/>
                      <a:endParaRPr lang="en-GB" sz="90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l">
                        <a:lnSpc>
                          <a:spcPct val="100000"/>
                        </a:lnSpc>
                        <a:spcBef>
                          <a:spcPts val="0"/>
                        </a:spcBef>
                        <a:spcAft>
                          <a:spcPts val="0"/>
                        </a:spcAft>
                        <a:buClrTx/>
                        <a:buSzTx/>
                        <a:buFont typeface="Arial" panose="020B0604020202020204" pitchFamily="34" charset="0"/>
                        <a:buNone/>
                      </a:pPr>
                      <a:r>
                        <a:rPr lang="en-GB" sz="650" b="0" i="0" u="none" strike="noStrike" kern="1200" cap="none" normalizeH="0" baseline="0" dirty="0">
                          <a:ln>
                            <a:noFill/>
                          </a:ln>
                          <a:solidFill>
                            <a:schemeClr val="tx1"/>
                          </a:solidFill>
                          <a:effectLst/>
                          <a:latin typeface="+mn-lt"/>
                          <a:ea typeface="+mn-ea"/>
                          <a:cs typeface="+mn-cs"/>
                        </a:rPr>
                        <a:t>Overall RAG status is tracking at </a:t>
                      </a:r>
                      <a:r>
                        <a:rPr lang="en-GB" sz="650" b="1" i="0" u="none" strike="noStrike" kern="1200" cap="none" normalizeH="0" baseline="0" dirty="0">
                          <a:ln>
                            <a:noFill/>
                          </a:ln>
                          <a:solidFill>
                            <a:srgbClr val="7030A0"/>
                          </a:solidFill>
                          <a:effectLst/>
                          <a:latin typeface="+mn-lt"/>
                          <a:ea typeface="+mn-ea"/>
                          <a:cs typeface="+mn-cs"/>
                        </a:rPr>
                        <a:t>purple.</a:t>
                      </a:r>
                      <a:r>
                        <a:rPr lang="en-GB" sz="650" b="0" i="0" u="none" strike="noStrike" kern="1200" cap="none" normalizeH="0" baseline="0" dirty="0">
                          <a:ln>
                            <a:noFill/>
                          </a:ln>
                          <a:solidFill>
                            <a:schemeClr val="tx1"/>
                          </a:solidFill>
                          <a:effectLst/>
                          <a:latin typeface="+mn-lt"/>
                          <a:ea typeface="+mn-ea"/>
                          <a:cs typeface="+mn-cs"/>
                        </a:rPr>
                        <a:t> Project is in re-plan due to the issue that 1</a:t>
                      </a:r>
                      <a:r>
                        <a:rPr lang="en-GB" sz="650" b="0" i="0" u="none" strike="noStrike" kern="1200" cap="none" normalizeH="0" baseline="30000" dirty="0">
                          <a:ln>
                            <a:noFill/>
                          </a:ln>
                          <a:solidFill>
                            <a:schemeClr val="tx1"/>
                          </a:solidFill>
                          <a:effectLst/>
                          <a:latin typeface="+mn-lt"/>
                          <a:ea typeface="+mn-ea"/>
                          <a:cs typeface="+mn-cs"/>
                        </a:rPr>
                        <a:t>st</a:t>
                      </a:r>
                      <a:r>
                        <a:rPr lang="en-GB" sz="650" b="0" i="0" u="none" strike="noStrike" kern="1200" cap="none" normalizeH="0" baseline="0" dirty="0">
                          <a:ln>
                            <a:noFill/>
                          </a:ln>
                          <a:solidFill>
                            <a:schemeClr val="tx1"/>
                          </a:solidFill>
                          <a:effectLst/>
                          <a:latin typeface="+mn-lt"/>
                          <a:ea typeface="+mn-ea"/>
                          <a:cs typeface="+mn-cs"/>
                        </a:rPr>
                        <a:t> April 22 implementation date was not met. The project has continued with its planned activities alongside the replan for the FWACV service &amp; Gemini consequential changes.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50" b="0" i="0" u="none" strike="noStrike" kern="1200" cap="none" normalizeH="0" baseline="0" dirty="0">
                          <a:ln>
                            <a:noFill/>
                          </a:ln>
                          <a:solidFill>
                            <a:schemeClr val="tx1"/>
                          </a:solidFill>
                          <a:effectLst/>
                          <a:latin typeface="+mn-lt"/>
                          <a:ea typeface="+mn-ea"/>
                          <a:cs typeface="+mn-cs"/>
                        </a:rPr>
                        <a:t>Several clarifications are still being discussed in conjunction with Xoserve &amp; Customers alongside the Change Pack. Change Pack consultation closed on 28/03; review of reps completed, and this will be submitted for approval at the April ChMC to rebaseline the scope, plan and BER of the project.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50" b="0" i="0" u="none" strike="noStrike" kern="1200" cap="none" normalizeH="0" baseline="0" dirty="0">
                          <a:ln>
                            <a:noFill/>
                          </a:ln>
                          <a:solidFill>
                            <a:schemeClr val="tx1"/>
                          </a:solidFill>
                          <a:effectLst/>
                          <a:latin typeface="+mn-lt"/>
                          <a:ea typeface="+mn-ea"/>
                          <a:cs typeface="+mn-cs"/>
                        </a:rPr>
                        <a:t>UAT continues to make progress with the assurance of test cases not impacted by scope change. Blocked test cases will be completed as part of the replan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50" b="0" i="0" u="none" strike="noStrike" kern="1200" cap="none" normalizeH="0" baseline="0" dirty="0">
                          <a:ln>
                            <a:noFill/>
                          </a:ln>
                          <a:solidFill>
                            <a:schemeClr val="tx1"/>
                          </a:solidFill>
                          <a:effectLst/>
                          <a:latin typeface="+mn-lt"/>
                          <a:ea typeface="+mn-ea"/>
                          <a:cs typeface="+mn-cs"/>
                        </a:rPr>
                        <a:t>Dual Run Phase 2 commenced but lack of full DN connectivity to provide daily files is now causing an issue for having the files/data to validate to the existing NG service. Only NG &amp; NGN are fully connected with NGN providing the required daily files. Issue raised at the Focus Group on 29/03. This is now an issue as the phase 2 plan is not giving the confidence planned.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50" b="0" i="0" u="none" strike="noStrike" kern="1200" cap="none" normalizeH="0" baseline="0" dirty="0">
                          <a:ln>
                            <a:noFill/>
                          </a:ln>
                          <a:solidFill>
                            <a:schemeClr val="tx1"/>
                          </a:solidFill>
                          <a:effectLst/>
                          <a:latin typeface="+mn-lt"/>
                          <a:ea typeface="+mn-ea"/>
                          <a:cs typeface="+mn-cs"/>
                        </a:rPr>
                        <a:t>Re-plan in progress to include full impact assessment. Revised supplier costs received and in review. MTB cost assessment of the additional requirements to support manual processes are drafted and are being assessed to confirm MTB uplift required.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50" b="0" i="0" u="none" strike="noStrike" kern="1200" cap="none" normalizeH="0" baseline="0" dirty="0">
                          <a:ln>
                            <a:noFill/>
                          </a:ln>
                          <a:solidFill>
                            <a:schemeClr val="tx1"/>
                          </a:solidFill>
                          <a:effectLst/>
                          <a:latin typeface="+mn-lt"/>
                          <a:ea typeface="+mn-ea"/>
                          <a:cs typeface="+mn-cs"/>
                        </a:rPr>
                        <a:t>Gemini consequential changes assessment defined and is part of the re-plan and revised 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650" b="0" i="0" u="none" strike="noStrike" kern="1200" cap="none" normalizeH="0" baseline="0" dirty="0">
                          <a:ln>
                            <a:noFill/>
                          </a:ln>
                          <a:solidFill>
                            <a:schemeClr val="tx1"/>
                          </a:solidFill>
                          <a:effectLst/>
                          <a:latin typeface="+mn-lt"/>
                          <a:ea typeface="+mn-ea"/>
                          <a:cs typeface="+mn-cs"/>
                        </a:rPr>
                        <a:t>Business Readiness and Service Transition work continues as per the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650" b="0" i="0" u="none" strike="noStrike" kern="1200" cap="none" normalizeH="0" baseline="0" dirty="0">
                          <a:ln>
                            <a:noFill/>
                          </a:ln>
                          <a:solidFill>
                            <a:schemeClr val="tx1"/>
                          </a:solidFill>
                          <a:effectLst/>
                          <a:latin typeface="+mn-lt"/>
                          <a:ea typeface="+mn-ea"/>
                          <a:cs typeface="+mn-cs"/>
                        </a:rPr>
                        <a:t>Risk of FWACV Imp to CSSC assessment completed and confirmed that no risk to CSSC Transition &amp; Cutover plans if implemented in June 2022</a:t>
                      </a:r>
                      <a:endParaRPr lang="en-US" sz="650" b="0" i="0" u="none" strike="noStrike" kern="1200" cap="none" normalizeH="0" baseline="0" dirty="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650" b="1" i="0" u="none" strike="noStrike" kern="1200" cap="none" normalizeH="0" baseline="0" dirty="0">
                          <a:ln>
                            <a:noFill/>
                          </a:ln>
                          <a:solidFill>
                            <a:schemeClr val="tx1"/>
                          </a:solidFill>
                          <a:effectLst/>
                          <a:latin typeface="+mn-lt"/>
                          <a:ea typeface="+mn-ea"/>
                          <a:cs typeface="+mn-cs"/>
                        </a:rPr>
                        <a:t>Next Steps:</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dirty="0">
                          <a:ln>
                            <a:noFill/>
                          </a:ln>
                          <a:solidFill>
                            <a:schemeClr val="tx1"/>
                          </a:solidFill>
                          <a:effectLst/>
                          <a:highlight>
                            <a:srgbClr val="FFFFFF"/>
                          </a:highlight>
                          <a:latin typeface="+mn-lt"/>
                          <a:ea typeface="+mn-ea"/>
                          <a:cs typeface="+mn-cs"/>
                        </a:rPr>
                        <a:t>Finalise full re-plan from the changes to scope and requirements to define the revised plan and BER</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dirty="0">
                          <a:ln>
                            <a:noFill/>
                          </a:ln>
                          <a:solidFill>
                            <a:schemeClr val="tx1"/>
                          </a:solidFill>
                          <a:effectLst/>
                          <a:highlight>
                            <a:srgbClr val="FFFFFF"/>
                          </a:highlight>
                          <a:latin typeface="+mn-lt"/>
                          <a:ea typeface="+mn-ea"/>
                          <a:cs typeface="+mn-cs"/>
                        </a:rPr>
                        <a:t>Change pack consultation reps to be approved at the April ChMC</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dirty="0">
                          <a:ln>
                            <a:noFill/>
                          </a:ln>
                          <a:solidFill>
                            <a:schemeClr val="tx1"/>
                          </a:solidFill>
                          <a:effectLst/>
                          <a:highlight>
                            <a:srgbClr val="FFFFFF"/>
                          </a:highlight>
                          <a:latin typeface="+mn-lt"/>
                          <a:ea typeface="+mn-ea"/>
                          <a:cs typeface="+mn-cs"/>
                        </a:rPr>
                        <a:t>Continue Cutover &amp; Transition scenarios with NG and DNs to define scope, plan and acceptance criteria</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dirty="0">
                          <a:ln>
                            <a:noFill/>
                          </a:ln>
                          <a:solidFill>
                            <a:schemeClr val="tx1"/>
                          </a:solidFill>
                          <a:effectLst/>
                          <a:highlight>
                            <a:srgbClr val="FFFFFF"/>
                          </a:highlight>
                          <a:latin typeface="+mn-lt"/>
                          <a:ea typeface="+mn-ea"/>
                          <a:cs typeface="+mn-cs"/>
                        </a:rPr>
                        <a:t>Outstanding DNs to complete End To End connectivity to provide daily files to remove issue with DR/MT plan</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dirty="0">
                          <a:ln>
                            <a:noFill/>
                          </a:ln>
                          <a:solidFill>
                            <a:schemeClr val="tx1"/>
                          </a:solidFill>
                          <a:effectLst/>
                          <a:highlight>
                            <a:srgbClr val="FFFFFF"/>
                          </a:highlight>
                          <a:latin typeface="+mn-lt"/>
                          <a:ea typeface="+mn-ea"/>
                          <a:cs typeface="+mn-cs"/>
                        </a:rPr>
                        <a:t>Continue with UAT assurance, DR/MT and Business Change planned activities</a:t>
                      </a:r>
                    </a:p>
                    <a:p>
                      <a:pPr marL="171450" marR="0" lvl="0" indent="-171450" algn="l">
                        <a:lnSpc>
                          <a:spcPct val="100000"/>
                        </a:lnSpc>
                        <a:spcBef>
                          <a:spcPts val="0"/>
                        </a:spcBef>
                        <a:spcAft>
                          <a:spcPts val="0"/>
                        </a:spcAft>
                        <a:buClrTx/>
                        <a:buSzTx/>
                        <a:buFont typeface="Arial" panose="020B0604020202020204" pitchFamily="34" charset="0"/>
                        <a:buChar char="•"/>
                      </a:pPr>
                      <a:r>
                        <a:rPr lang="en-GB" sz="650" b="0" i="0" u="none" strike="noStrike" kern="1200" cap="none" normalizeH="0" baseline="0" dirty="0">
                          <a:ln>
                            <a:noFill/>
                          </a:ln>
                          <a:solidFill>
                            <a:schemeClr val="tx1"/>
                          </a:solidFill>
                          <a:effectLst/>
                          <a:latin typeface="+mn-lt"/>
                          <a:ea typeface="+mn-ea"/>
                          <a:cs typeface="+mn-cs"/>
                        </a:rPr>
                        <a:t>Revised BER from re-plan to be approved at an extraordinary ChMC (to be </a:t>
                      </a:r>
                      <a:r>
                        <a:rPr lang="en-GB" sz="650" b="0" i="0" u="none" strike="noStrike" kern="1200" cap="none" normalizeH="0" baseline="0">
                          <a:ln>
                            <a:noFill/>
                          </a:ln>
                          <a:solidFill>
                            <a:schemeClr val="tx1"/>
                          </a:solidFill>
                          <a:effectLst/>
                          <a:latin typeface="+mn-lt"/>
                          <a:ea typeface="+mn-ea"/>
                          <a:cs typeface="+mn-cs"/>
                        </a:rPr>
                        <a:t>agreed)</a:t>
                      </a:r>
                      <a:endParaRPr lang="en-GB" sz="650" b="0" i="0" u="none" strike="noStrike" kern="1200" cap="none" normalizeH="0" baseline="0" dirty="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a:lnSpc>
                          <a:spcPct val="100000"/>
                        </a:lnSpc>
                        <a:spcBef>
                          <a:spcPts val="0"/>
                        </a:spcBef>
                        <a:spcAft>
                          <a:spcPts val="0"/>
                        </a:spcAft>
                        <a:buClrTx/>
                        <a:buSzTx/>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RAG status is tracking at </a:t>
                      </a:r>
                      <a:r>
                        <a:rPr lang="en-GB" sz="700" b="1" i="0" u="none" strike="noStrike" kern="1200" cap="none" normalizeH="0" baseline="0">
                          <a:ln>
                            <a:noFill/>
                          </a:ln>
                          <a:solidFill>
                            <a:srgbClr val="7030A0"/>
                          </a:solidFill>
                          <a:effectLst/>
                          <a:latin typeface="+mn-lt"/>
                          <a:ea typeface="+mn-ea"/>
                          <a:cs typeface="+mn-cs"/>
                        </a:rPr>
                        <a:t>Purple</a:t>
                      </a:r>
                      <a:r>
                        <a:rPr lang="en-GB" sz="700" b="0" i="0" u="none" strike="noStrike" kern="1200" cap="none" normalizeH="0" baseline="0">
                          <a:ln>
                            <a:noFill/>
                          </a:ln>
                          <a:solidFill>
                            <a:schemeClr val="tx1"/>
                          </a:solidFill>
                          <a:effectLst/>
                          <a:latin typeface="+mn-lt"/>
                          <a:ea typeface="+mn-ea"/>
                          <a:cs typeface="+mn-cs"/>
                        </a:rPr>
                        <a:t> as project is now in re-planning phase due to the position that we will not be able to implement by 1</a:t>
                      </a:r>
                      <a:r>
                        <a:rPr lang="en-GB" sz="700" b="0" i="0" u="none" strike="noStrike" kern="1200" cap="none" normalizeH="0" baseline="30000">
                          <a:ln>
                            <a:noFill/>
                          </a:ln>
                          <a:solidFill>
                            <a:schemeClr val="tx1"/>
                          </a:solidFill>
                          <a:effectLst/>
                          <a:latin typeface="+mn-lt"/>
                          <a:ea typeface="+mn-ea"/>
                          <a:cs typeface="+mn-cs"/>
                        </a:rPr>
                        <a:t>st</a:t>
                      </a:r>
                      <a:r>
                        <a:rPr lang="en-GB" sz="700" b="0" i="0" u="none" strike="noStrike" kern="1200" cap="none" normalizeH="0" baseline="0">
                          <a:ln>
                            <a:noFill/>
                          </a:ln>
                          <a:solidFill>
                            <a:schemeClr val="tx1"/>
                          </a:solidFill>
                          <a:effectLst/>
                          <a:latin typeface="+mn-lt"/>
                          <a:ea typeface="+mn-ea"/>
                          <a:cs typeface="+mn-cs"/>
                        </a:rPr>
                        <a:t> April 22.  The project has continued with its planned activities alongside the replan.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i="0" u="none" strike="noStrike" kern="1200" cap="none" normalizeH="0" baseline="0">
                          <a:ln>
                            <a:noFill/>
                          </a:ln>
                          <a:solidFill>
                            <a:schemeClr val="tx1"/>
                          </a:solidFill>
                          <a:effectLst/>
                          <a:latin typeface="+mn-lt"/>
                          <a:ea typeface="+mn-ea"/>
                          <a:cs typeface="+mn-cs"/>
                        </a:rPr>
                        <a:t>To support the re-plan activity the project is conducting a Gap Analysis exercise on the defined requirements to ensure we have a baselined position for Day 1 Implementation. An Impact Assessment will then be conducted against the change variations to support the re-plan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i="0" u="none" strike="noStrike" kern="1200" cap="none" normalizeH="0" baseline="0">
                          <a:ln>
                            <a:noFill/>
                          </a:ln>
                          <a:solidFill>
                            <a:schemeClr val="tx1"/>
                          </a:solidFill>
                          <a:effectLst/>
                          <a:highlight>
                            <a:srgbClr val="FFFFFF"/>
                          </a:highlight>
                          <a:latin typeface="+mn-lt"/>
                          <a:ea typeface="+mn-ea"/>
                          <a:cs typeface="+mn-cs"/>
                        </a:rPr>
                        <a:t>UAT execution and assurance is in progress, revised completion date to be confirmed as part of re-plan</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Dual Run Preparation continues with Connectivity Testing and Master Data Readiness. Resolution of the Master Data Issue is a significant step forward to support Dual Run Testing and Data Migration approach for cutover</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Re-planning to be completed post completion of Gap Analysis activity with the intention to agree revised plan in March and present updated BER for approval at April ChMC</a:t>
                      </a:r>
                      <a:endParaRPr lang="en-GB" sz="700" b="0" i="0" u="none" strike="noStrike" kern="1200" cap="none" normalizeH="0" baseline="0">
                        <a:ln>
                          <a:noFill/>
                        </a:ln>
                        <a:solidFill>
                          <a:schemeClr val="tx1"/>
                        </a:solidFill>
                        <a:effectLst/>
                        <a:highlight>
                          <a:srgbClr val="FFFFFF"/>
                        </a:highligh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700" b="1" i="0" u="none" strike="noStrike" kern="1200" cap="none" normalizeH="0" baseline="0">
                          <a:ln>
                            <a:noFill/>
                          </a:ln>
                          <a:solidFill>
                            <a:schemeClr val="tx1"/>
                          </a:solidFill>
                          <a:effectLst/>
                          <a:latin typeface="+mn-lt"/>
                          <a:ea typeface="+mn-ea"/>
                          <a:cs typeface="+mn-cs"/>
                        </a:rPr>
                        <a:t>Next Steps: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Finalise Gap Analysis exercise with DNs and National Grid to agree Day 1 Must Have requirements &amp; any decisions in order to meet a proposed Go Live date (Mid June 22)</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Define full re-plan based on Gap Analysis Impact Assessment and Business Readiness requirements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Target to issue revised BER from replan for approval at the April 22 ChMC</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Risk of FWACV Imp to CSSC is in assessment, this is deemed low risk as there is no code conflict</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50" b="1">
                        <a:solidFill>
                          <a:srgbClr val="FF0000"/>
                        </a:solidFill>
                      </a:endParaRPr>
                    </a:p>
                    <a:p>
                      <a:endParaRPr lang="en-GB" sz="1050" b="1">
                        <a:solidFill>
                          <a:srgbClr val="FF0000"/>
                        </a:solidFill>
                      </a:endParaRPr>
                    </a:p>
                    <a:p>
                      <a:endParaRPr lang="en-GB" sz="1050" b="1">
                        <a:solidFill>
                          <a:srgbClr val="FF0000"/>
                        </a:solidFill>
                      </a:endParaRPr>
                    </a:p>
                    <a:p>
                      <a:endParaRPr lang="en-GB" sz="1050" b="1">
                        <a:solidFill>
                          <a:srgbClr val="FF0000"/>
                        </a:solidFill>
                      </a:endParaRPr>
                    </a:p>
                    <a:p>
                      <a:endParaRPr lang="en-GB" sz="1050" b="1">
                        <a:solidFill>
                          <a:srgbClr val="FF0000"/>
                        </a:solidFill>
                      </a:endParaRPr>
                    </a:p>
                    <a:p>
                      <a:endParaRPr lang="en-GB" sz="800" b="1">
                        <a:solidFill>
                          <a:srgbClr val="FF0000"/>
                        </a:solidFill>
                      </a:endParaRPr>
                    </a:p>
                    <a:p>
                      <a:endParaRPr lang="en-GB" sz="800" b="1">
                        <a:solidFill>
                          <a:srgbClr val="FF0000"/>
                        </a:solidFill>
                      </a:endParaRPr>
                    </a:p>
                    <a:p>
                      <a:endParaRPr lang="en-GB" sz="800" b="1">
                        <a:solidFill>
                          <a:srgbClr val="FF0000"/>
                        </a:solidFill>
                      </a:endParaRPr>
                    </a:p>
                    <a:p>
                      <a:endParaRPr lang="en-GB" sz="800" b="1">
                        <a:solidFill>
                          <a:srgbClr val="FF0000"/>
                        </a:solidFill>
                      </a:endParaRPr>
                    </a:p>
                    <a:p>
                      <a:endParaRPr lang="en-GB" sz="800" b="1">
                        <a:solidFill>
                          <a:srgbClr val="FF0000"/>
                        </a:solidFill>
                      </a:endParaRPr>
                    </a:p>
                    <a:p>
                      <a:endParaRPr lang="en-GB" sz="800" b="1">
                        <a:solidFill>
                          <a:srgbClr val="FF0000"/>
                        </a:solidFill>
                      </a:endParaRPr>
                    </a:p>
                    <a:p>
                      <a:r>
                        <a:rPr lang="en-GB" sz="800" b="1">
                          <a:solidFill>
                            <a:srgbClr val="FF0000"/>
                          </a:solidFill>
                        </a:rPr>
                        <a:t>Replan in progress to finalise the revised dates of the project.  The project continues to progress key phases/activities (eg UAT assurance, DR/MT, Business Change (inc External Training) and Cutover &amp; Transition planning)</a:t>
                      </a:r>
                      <a:endParaRPr lang="en-GB" sz="1000" b="1">
                        <a:solidFill>
                          <a:srgbClr val="FF0000"/>
                        </a:solidFil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74338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650" b="0" i="0">
                          <a:solidFill>
                            <a:schemeClr val="tx1"/>
                          </a:solidFill>
                          <a:effectLst/>
                          <a:latin typeface="+mj-lt"/>
                          <a:ea typeface="+mn-ea"/>
                          <a:cs typeface="Poppins"/>
                        </a:rPr>
                        <a:t>There is an issue that NG and DNs do not understand the consequential changes with the removal of the FWACV service from NG and the impact to existing business processes – </a:t>
                      </a:r>
                      <a:r>
                        <a:rPr lang="en-US" sz="650" b="1" i="0" kern="1200">
                          <a:solidFill>
                            <a:schemeClr val="tx1"/>
                          </a:solidFill>
                          <a:effectLst/>
                          <a:highlight>
                            <a:srgbClr val="FFFFFF"/>
                          </a:highlight>
                          <a:latin typeface="+mn-lt"/>
                          <a:ea typeface="+mn-ea"/>
                          <a:cs typeface="Poppins"/>
                        </a:rPr>
                        <a:t>Update – </a:t>
                      </a:r>
                      <a:r>
                        <a:rPr lang="en-US" sz="650" b="0" i="0" kern="1200">
                          <a:solidFill>
                            <a:schemeClr val="tx1"/>
                          </a:solidFill>
                          <a:effectLst/>
                          <a:highlight>
                            <a:srgbClr val="FFFFFF"/>
                          </a:highlight>
                          <a:latin typeface="+mn-lt"/>
                          <a:ea typeface="+mn-ea"/>
                          <a:cs typeface="Poppins"/>
                        </a:rPr>
                        <a:t>Action for NG &amp; DNs to review the consequences of the FWACV service moving from NG to Xoserve.  This is key to understand any impacts to business/system processes as part of individual </a:t>
                      </a:r>
                      <a:r>
                        <a:rPr lang="en-US" sz="650" b="0" i="0" kern="1200" err="1">
                          <a:solidFill>
                            <a:schemeClr val="tx1"/>
                          </a:solidFill>
                          <a:effectLst/>
                          <a:highlight>
                            <a:srgbClr val="FFFFFF"/>
                          </a:highlight>
                          <a:latin typeface="+mn-lt"/>
                          <a:ea typeface="+mn-ea"/>
                          <a:cs typeface="Poppins"/>
                        </a:rPr>
                        <a:t>organisation</a:t>
                      </a:r>
                      <a:r>
                        <a:rPr lang="en-US" sz="650" b="0" i="0" kern="1200">
                          <a:solidFill>
                            <a:schemeClr val="tx1"/>
                          </a:solidFill>
                          <a:effectLst/>
                          <a:highlight>
                            <a:srgbClr val="FFFFFF"/>
                          </a:highlight>
                          <a:latin typeface="+mn-lt"/>
                          <a:ea typeface="+mn-ea"/>
                          <a:cs typeface="Poppins"/>
                        </a:rPr>
                        <a:t> Business Readiness plans</a:t>
                      </a:r>
                      <a:endParaRPr lang="en-US" sz="650" b="0" i="0">
                        <a:solidFill>
                          <a:schemeClr val="tx1"/>
                        </a:solidFill>
                        <a:effectLst/>
                        <a:latin typeface="+mj-lt"/>
                        <a:ea typeface="+mn-ea"/>
                        <a:cs typeface="Poppin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650" b="0" i="0">
                          <a:solidFill>
                            <a:schemeClr val="tx1"/>
                          </a:solidFill>
                          <a:effectLst/>
                          <a:highlight>
                            <a:srgbClr val="FFFFFF"/>
                          </a:highlight>
                          <a:latin typeface="+mj-lt"/>
                          <a:ea typeface="+mn-ea"/>
                          <a:cs typeface="Poppins"/>
                        </a:rPr>
                        <a:t>There is a risk that changes to the approved scope and requirements and subsequent </a:t>
                      </a:r>
                      <a:r>
                        <a:rPr lang="en-US" sz="650" b="0" i="0" err="1">
                          <a:solidFill>
                            <a:schemeClr val="tx1"/>
                          </a:solidFill>
                          <a:effectLst/>
                          <a:highlight>
                            <a:srgbClr val="FFFFFF"/>
                          </a:highlight>
                          <a:latin typeface="+mj-lt"/>
                          <a:ea typeface="+mn-ea"/>
                          <a:cs typeface="Poppins"/>
                        </a:rPr>
                        <a:t>replan</a:t>
                      </a:r>
                      <a:r>
                        <a:rPr lang="en-US" sz="650" b="0" i="0">
                          <a:solidFill>
                            <a:schemeClr val="tx1"/>
                          </a:solidFill>
                          <a:effectLst/>
                          <a:highlight>
                            <a:srgbClr val="FFFFFF"/>
                          </a:highlight>
                          <a:latin typeface="+mj-lt"/>
                          <a:ea typeface="+mn-ea"/>
                          <a:cs typeface="Poppins"/>
                        </a:rPr>
                        <a:t> may put at risk a Mid June 2022 Go Live of the new Xoserve service – </a:t>
                      </a:r>
                      <a:r>
                        <a:rPr lang="en-US" sz="650" b="1" i="0">
                          <a:solidFill>
                            <a:schemeClr val="tx1"/>
                          </a:solidFill>
                          <a:effectLst/>
                          <a:highlight>
                            <a:srgbClr val="FFFFFF"/>
                          </a:highlight>
                          <a:latin typeface="+mj-lt"/>
                          <a:ea typeface="+mn-ea"/>
                          <a:cs typeface="Poppins"/>
                        </a:rPr>
                        <a:t>Update</a:t>
                      </a:r>
                      <a:r>
                        <a:rPr lang="en-US" sz="650" b="0" i="0">
                          <a:solidFill>
                            <a:schemeClr val="tx1"/>
                          </a:solidFill>
                          <a:effectLst/>
                          <a:highlight>
                            <a:srgbClr val="FFFFFF"/>
                          </a:highlight>
                          <a:latin typeface="+mj-lt"/>
                          <a:ea typeface="+mn-ea"/>
                          <a:cs typeface="Poppins"/>
                        </a:rPr>
                        <a:t> – </a:t>
                      </a:r>
                      <a:r>
                        <a:rPr lang="en-US" sz="650" b="0" i="0" err="1">
                          <a:solidFill>
                            <a:schemeClr val="tx1"/>
                          </a:solidFill>
                          <a:effectLst/>
                          <a:highlight>
                            <a:srgbClr val="FFFFFF"/>
                          </a:highlight>
                          <a:latin typeface="+mj-lt"/>
                          <a:ea typeface="+mn-ea"/>
                          <a:cs typeface="Poppins"/>
                        </a:rPr>
                        <a:t>Replan</a:t>
                      </a:r>
                      <a:r>
                        <a:rPr lang="en-US" sz="650" b="0" i="0">
                          <a:solidFill>
                            <a:schemeClr val="tx1"/>
                          </a:solidFill>
                          <a:effectLst/>
                          <a:highlight>
                            <a:srgbClr val="FFFFFF"/>
                          </a:highlight>
                          <a:latin typeface="+mj-lt"/>
                          <a:ea typeface="+mn-ea"/>
                          <a:cs typeface="Poppins"/>
                        </a:rPr>
                        <a:t> in progress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650" b="0" i="0">
                          <a:solidFill>
                            <a:schemeClr val="tx1"/>
                          </a:solidFill>
                          <a:effectLst/>
                          <a:highlight>
                            <a:srgbClr val="FFFFFF"/>
                          </a:highlight>
                          <a:latin typeface="+mj-lt"/>
                          <a:ea typeface="+mn-ea"/>
                          <a:cs typeface="Poppins" panose="020B0604020202020204" charset="0"/>
                        </a:rPr>
                        <a:t>There is an issue with Dual Run/Market Trials phase that only 1 DN is fully connected to provide daily files, this is now causing an issue with transactional date being out of synch due to only 1 DNs providing daily files to compare to NGs service running in production – </a:t>
                      </a:r>
                      <a:r>
                        <a:rPr lang="en-US" sz="650" b="1" i="0">
                          <a:solidFill>
                            <a:schemeClr val="tx1"/>
                          </a:solidFill>
                          <a:effectLst/>
                          <a:highlight>
                            <a:srgbClr val="FFFFFF"/>
                          </a:highlight>
                          <a:latin typeface="+mj-lt"/>
                          <a:ea typeface="+mn-ea"/>
                          <a:cs typeface="Poppins" panose="020B0604020202020204" charset="0"/>
                        </a:rPr>
                        <a:t>Update</a:t>
                      </a:r>
                      <a:r>
                        <a:rPr lang="en-US" sz="650" b="0" i="0">
                          <a:solidFill>
                            <a:schemeClr val="tx1"/>
                          </a:solidFill>
                          <a:effectLst/>
                          <a:highlight>
                            <a:srgbClr val="FFFFFF"/>
                          </a:highlight>
                          <a:latin typeface="+mj-lt"/>
                          <a:ea typeface="+mn-ea"/>
                          <a:cs typeface="Poppins" panose="020B0604020202020204" charset="0"/>
                        </a:rPr>
                        <a:t> – Continued engagement to work through connectivity is being progressed with impacted DNs and NG to provide support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650" b="0" i="0" baseline="0">
                          <a:solidFill>
                            <a:schemeClr val="tx1"/>
                          </a:solidFill>
                          <a:effectLst/>
                          <a:highlight>
                            <a:srgbClr val="FFFFFF"/>
                          </a:highlight>
                          <a:latin typeface="+mj-lt"/>
                          <a:ea typeface="+mn-ea"/>
                          <a:cs typeface="Poppins" panose="020B0604020202020204" charset="0"/>
                        </a:rPr>
                        <a:t>There is a risk that changes to the baselined scope and requirements will increase the costs of the new FWACV service in extending the project and manual process being identified – </a:t>
                      </a:r>
                      <a:r>
                        <a:rPr lang="en-US" sz="650" b="1" i="0" baseline="0">
                          <a:solidFill>
                            <a:schemeClr val="tx1"/>
                          </a:solidFill>
                          <a:effectLst/>
                          <a:highlight>
                            <a:srgbClr val="FFFFFF"/>
                          </a:highlight>
                          <a:latin typeface="+mj-lt"/>
                          <a:ea typeface="+mn-ea"/>
                          <a:cs typeface="Poppins" panose="020B0604020202020204" charset="0"/>
                        </a:rPr>
                        <a:t>Update</a:t>
                      </a:r>
                      <a:r>
                        <a:rPr lang="en-US" sz="650" b="0" i="0" baseline="0">
                          <a:solidFill>
                            <a:schemeClr val="tx1"/>
                          </a:solidFill>
                          <a:effectLst/>
                          <a:highlight>
                            <a:srgbClr val="FFFFFF"/>
                          </a:highlight>
                          <a:latin typeface="+mj-lt"/>
                          <a:ea typeface="+mn-ea"/>
                          <a:cs typeface="Poppins" panose="020B0604020202020204" charset="0"/>
                        </a:rPr>
                        <a:t> – The impact assessment to define the re-plan and revised business case is in progress to conclude the revised BER for review &amp; approval with customers</a:t>
                      </a:r>
                      <a:endParaRPr lang="en-GB" sz="650" b="1" baseline="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a:solidFill>
                            <a:schemeClr val="tx1"/>
                          </a:solidFill>
                          <a:effectLst/>
                          <a:highlight>
                            <a:srgbClr val="FFFFFF"/>
                          </a:highlight>
                          <a:latin typeface="+mj-lt"/>
                          <a:ea typeface="+mn-ea"/>
                          <a:cs typeface="Poppins"/>
                        </a:rPr>
                        <a:t>The dependencies for NG to provide Master data and DNs connectivity details for Dual Run/MT have not been provided as per the plan defined in the approach leading to a delay to this phase of testing</a:t>
                      </a:r>
                      <a:r>
                        <a:rPr lang="en-US" sz="700" b="0" i="0" kern="1200">
                          <a:solidFill>
                            <a:schemeClr val="tx1"/>
                          </a:solidFill>
                          <a:effectLst/>
                          <a:highlight>
                            <a:srgbClr val="FFFFFF"/>
                          </a:highlight>
                          <a:latin typeface="+mj-lt"/>
                          <a:ea typeface="+mn-ea"/>
                          <a:cs typeface="+mn-cs"/>
                        </a:rPr>
                        <a:t> </a:t>
                      </a:r>
                      <a:r>
                        <a:rPr lang="en-US" sz="700" b="1" i="0">
                          <a:solidFill>
                            <a:schemeClr val="tx1"/>
                          </a:solidFill>
                          <a:effectLst/>
                          <a:highlight>
                            <a:srgbClr val="FFFFFF"/>
                          </a:highlight>
                          <a:latin typeface="+mj-lt"/>
                          <a:ea typeface="+mn-ea"/>
                          <a:cs typeface="Poppins"/>
                        </a:rPr>
                        <a:t>Update:</a:t>
                      </a:r>
                      <a:r>
                        <a:rPr lang="en-US" sz="700" b="0" i="0">
                          <a:solidFill>
                            <a:schemeClr val="tx1"/>
                          </a:solidFill>
                          <a:effectLst/>
                          <a:highlight>
                            <a:srgbClr val="FFFFFF"/>
                          </a:highlight>
                          <a:latin typeface="+mj-lt"/>
                          <a:ea typeface="+mn-ea"/>
                          <a:cs typeface="Poppins"/>
                        </a:rPr>
                        <a:t> A plan was defined to mitigate this issue through validating and cross-checking data with National Grid and Distribution Networks (DNs). Plan is nearing completion with final checks now being completed by DNs. Issue to be closed once Data loaded to testing environment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a:solidFill>
                            <a:schemeClr val="tx1"/>
                          </a:solidFill>
                          <a:effectLst/>
                          <a:highlight>
                            <a:srgbClr val="FFFFFF"/>
                          </a:highlight>
                          <a:latin typeface="+mj-lt"/>
                          <a:ea typeface="+mn-ea"/>
                          <a:cs typeface="Poppins" panose="020B0604020202020204" charset="0"/>
                        </a:rPr>
                        <a:t>The Project is not able to meet its planned Implementation Date of 1st April due to delays to the start of Dual Run, volume of parallel activity required prior to the planned implementation and identification of gaps in the As Is and To Be processes that could lead to further changes to approved solution </a:t>
                      </a:r>
                      <a:r>
                        <a:rPr lang="en-US" sz="700" b="1" i="0">
                          <a:solidFill>
                            <a:schemeClr val="tx1"/>
                          </a:solidFill>
                          <a:effectLst/>
                          <a:highlight>
                            <a:srgbClr val="FFFFFF"/>
                          </a:highlight>
                          <a:latin typeface="+mj-lt"/>
                          <a:ea typeface="+mn-ea"/>
                          <a:cs typeface="Poppins" panose="020B0604020202020204" charset="0"/>
                        </a:rPr>
                        <a:t>Update: </a:t>
                      </a:r>
                      <a:r>
                        <a:rPr lang="en-US" sz="700" b="0" i="0">
                          <a:solidFill>
                            <a:schemeClr val="tx1"/>
                          </a:solidFill>
                          <a:effectLst/>
                          <a:highlight>
                            <a:srgbClr val="FFFFFF"/>
                          </a:highlight>
                          <a:latin typeface="+mj-lt"/>
                          <a:ea typeface="+mn-ea"/>
                          <a:cs typeface="Poppins" panose="020B0604020202020204" charset="0"/>
                        </a:rPr>
                        <a:t>The project is carrying out a re-plan activity with the priority being to complete Analysis on approved scope/processes to confirm Day 1 must have requirements. The plan and activities has been agreed with Xoserve, NG and DNs on 22/02 and the activities are tracking to plan</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1858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algn="l"/>
                      <a:r>
                        <a:rPr kumimoji="0" lang="en-US" sz="650" b="0" i="0" u="none" strike="noStrike" kern="1200" cap="none" normalizeH="0" baseline="0">
                          <a:ln>
                            <a:noFill/>
                          </a:ln>
                          <a:solidFill>
                            <a:schemeClr val="tx1"/>
                          </a:solidFill>
                          <a:effectLst/>
                          <a:latin typeface="Arial"/>
                          <a:ea typeface="Verdana"/>
                          <a:cs typeface="Arial"/>
                        </a:rPr>
                        <a:t>Forecast costs tracking to approved BER costs</a:t>
                      </a:r>
                      <a:r>
                        <a:rPr lang="en-US" sz="650" b="0" i="0" u="none" strike="noStrike" kern="1200" cap="none" normalizeH="0" baseline="0">
                          <a:ln>
                            <a:noFill/>
                          </a:ln>
                          <a:solidFill>
                            <a:schemeClr val="tx1"/>
                          </a:solidFill>
                          <a:effectLst/>
                          <a:latin typeface="Arial"/>
                          <a:ea typeface="Verdana"/>
                          <a:cs typeface="Arial"/>
                        </a:rPr>
                        <a:t> at present. Revised plan options will lead to updated costs which will be agreed in a revised BER for review &amp; approval</a:t>
                      </a:r>
                      <a:endParaRPr lang="en-GB" sz="650" b="1" baseline="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lvl="0" indent="-171450">
                        <a:buFont typeface="Arial" panose="020B0604020202020204" pitchFamily="34" charset="0"/>
                        <a:buChar char="•"/>
                      </a:pPr>
                      <a:r>
                        <a:rPr kumimoji="0" lang="en-US" sz="700" b="0" i="0" u="none" strike="noStrike" kern="1200" cap="none" normalizeH="0" baseline="0">
                          <a:ln>
                            <a:noFill/>
                          </a:ln>
                          <a:solidFill>
                            <a:schemeClr val="tx1"/>
                          </a:solidFill>
                          <a:effectLst/>
                          <a:latin typeface="Arial"/>
                          <a:ea typeface="Verdana"/>
                          <a:cs typeface="Arial"/>
                        </a:rPr>
                        <a:t>Forecast costs tracking to approved BER costs</a:t>
                      </a:r>
                      <a:r>
                        <a:rPr lang="en-US" sz="700" b="0" i="0" u="none" strike="noStrike" kern="1200" cap="none" normalizeH="0" baseline="0">
                          <a:ln>
                            <a:noFill/>
                          </a:ln>
                          <a:solidFill>
                            <a:schemeClr val="tx1"/>
                          </a:solidFill>
                          <a:effectLst/>
                          <a:latin typeface="Arial"/>
                          <a:ea typeface="Verdana"/>
                          <a:cs typeface="Arial"/>
                        </a:rPr>
                        <a:t> at present. Revised plan options will require a full cost assessment to be completed on the replan position for Day 1</a:t>
                      </a:r>
                      <a:endParaRPr kumimoji="0" lang="en-US" sz="700" b="0" i="0" u="none" strike="noStrike" kern="1200" cap="none" normalizeH="0" baseline="0">
                        <a:ln>
                          <a:noFill/>
                        </a:ln>
                        <a:solidFill>
                          <a:schemeClr val="tx1"/>
                        </a:solidFill>
                        <a:effectLst/>
                        <a:latin typeface="Arial"/>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298510">
                <a:tc>
                  <a:txBody>
                    <a:bodyPr/>
                    <a:lstStyle/>
                    <a:p>
                      <a:pPr algn="ctr"/>
                      <a:r>
                        <a:rPr lang="en-GB" sz="80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lvl="0"/>
                      <a:r>
                        <a:rPr lang="en-US" sz="650" b="1" i="0" u="none" strike="noStrike" kern="1200" cap="none" normalizeH="0" baseline="0" dirty="0">
                          <a:ln>
                            <a:noFill/>
                          </a:ln>
                          <a:solidFill>
                            <a:schemeClr val="tx1"/>
                          </a:solidFill>
                          <a:effectLst/>
                          <a:latin typeface="+mn-lt"/>
                          <a:ea typeface="Verdana"/>
                          <a:cs typeface="Arial"/>
                        </a:rPr>
                        <a:t>XRN5231 Flow Weighted Average (CV)</a:t>
                      </a:r>
                      <a:r>
                        <a:rPr lang="en-GB" sz="650" b="1" kern="1200" dirty="0">
                          <a:solidFill>
                            <a:schemeClr val="tx1"/>
                          </a:solidFill>
                          <a:effectLst/>
                          <a:latin typeface="+mn-lt"/>
                          <a:ea typeface="+mn-ea"/>
                          <a:cs typeface="+mn-cs"/>
                        </a:rPr>
                        <a:t> </a:t>
                      </a:r>
                      <a:r>
                        <a:rPr lang="en-GB" sz="650" b="0" kern="1200" dirty="0">
                          <a:solidFill>
                            <a:schemeClr val="tx1"/>
                          </a:solidFill>
                          <a:effectLst/>
                          <a:latin typeface="+mn-lt"/>
                          <a:ea typeface="+mn-ea"/>
                          <a:cs typeface="+mn-cs"/>
                        </a:rPr>
                        <a:t>– Change to scope and requirements in impact assessment</a:t>
                      </a:r>
                    </a:p>
                    <a:p>
                      <a:pPr lvl="0"/>
                      <a:r>
                        <a:rPr lang="en-GB" sz="650" b="1" kern="1200" dirty="0">
                          <a:solidFill>
                            <a:schemeClr val="tx1"/>
                          </a:solidFill>
                          <a:effectLst/>
                          <a:latin typeface="+mn-lt"/>
                          <a:ea typeface="+mn-ea"/>
                          <a:cs typeface="+mn-cs"/>
                        </a:rPr>
                        <a:t>Gemini consequential change parts A &amp; B -  </a:t>
                      </a:r>
                      <a:r>
                        <a:rPr lang="en-GB" sz="650" b="0" kern="1200" dirty="0">
                          <a:solidFill>
                            <a:schemeClr val="tx1"/>
                          </a:solidFill>
                          <a:effectLst/>
                          <a:latin typeface="+mn-lt"/>
                          <a:ea typeface="+mn-ea"/>
                          <a:cs typeface="+mn-cs"/>
                        </a:rPr>
                        <a:t>A - PRCMS validation/processing &amp; Part B - LDZ Stock Change and Embedded LDZ Unique Sites</a:t>
                      </a:r>
                      <a:endParaRPr lang="en-GB" sz="650" b="0" baseline="0" dirty="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r>
                        <a:rPr lang="en-US" sz="700" b="1" i="0" u="none" strike="noStrike" kern="1200" cap="none" normalizeH="0" baseline="0">
                          <a:ln>
                            <a:noFill/>
                          </a:ln>
                          <a:solidFill>
                            <a:schemeClr val="tx1"/>
                          </a:solidFill>
                          <a:effectLst/>
                          <a:latin typeface="+mn-lt"/>
                          <a:ea typeface="Verdana"/>
                          <a:cs typeface="Arial"/>
                        </a:rPr>
                        <a:t>XRN5231 Flow Weighted Average (CV)</a:t>
                      </a:r>
                      <a:r>
                        <a:rPr lang="en-GB" sz="700" kern="1200">
                          <a:solidFill>
                            <a:schemeClr val="tx1"/>
                          </a:solidFill>
                          <a:effectLst/>
                          <a:latin typeface="+mn-lt"/>
                          <a:ea typeface="+mn-ea"/>
                          <a:cs typeface="+mn-cs"/>
                        </a:rPr>
                        <a:t> </a:t>
                      </a:r>
                    </a:p>
                    <a:p>
                      <a:pPr lvl="0"/>
                      <a:r>
                        <a:rPr lang="en-GB" sz="700" kern="1200">
                          <a:solidFill>
                            <a:schemeClr val="tx1"/>
                          </a:solidFill>
                          <a:effectLst/>
                          <a:latin typeface="+mn-lt"/>
                          <a:ea typeface="+mn-ea"/>
                          <a:cs typeface="+mn-cs"/>
                        </a:rPr>
                        <a:t>Gemini consequential change part A - PRCMS validation/processing</a:t>
                      </a:r>
                    </a:p>
                    <a:p>
                      <a:pPr lvl="0"/>
                      <a:r>
                        <a:rPr lang="en-GB" sz="700" kern="1200">
                          <a:solidFill>
                            <a:schemeClr val="tx1"/>
                          </a:solidFill>
                          <a:effectLst/>
                          <a:latin typeface="+mn-lt"/>
                          <a:ea typeface="+mn-ea"/>
                          <a:cs typeface="+mn-cs"/>
                        </a:rPr>
                        <a:t>Gemini consequential change part B - LDZ Stock Change and Embedded LDZ Unique Sites</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pic>
        <p:nvPicPr>
          <p:cNvPr id="8" name="Picture 7">
            <a:extLst>
              <a:ext uri="{FF2B5EF4-FFF2-40B4-BE49-F238E27FC236}">
                <a16:creationId xmlns:a16="http://schemas.microsoft.com/office/drawing/2014/main" id="{1E318601-E8E3-454B-8B90-02BCD87262F3}"/>
              </a:ext>
            </a:extLst>
          </p:cNvPr>
          <p:cNvPicPr>
            <a:picLocks noChangeAspect="1"/>
          </p:cNvPicPr>
          <p:nvPr/>
        </p:nvPicPr>
        <p:blipFill>
          <a:blip r:embed="rId3"/>
          <a:stretch>
            <a:fillRect/>
          </a:stretch>
        </p:blipFill>
        <p:spPr>
          <a:xfrm>
            <a:off x="5098252" y="1275607"/>
            <a:ext cx="3794228" cy="1656184"/>
          </a:xfrm>
          <a:prstGeom prst="rect">
            <a:avLst/>
          </a:prstGeom>
        </p:spPr>
      </p:pic>
    </p:spTree>
    <p:extLst>
      <p:ext uri="{BB962C8B-B14F-4D97-AF65-F5344CB8AC3E}">
        <p14:creationId xmlns:p14="http://schemas.microsoft.com/office/powerpoint/2010/main" val="6846856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p:txBody>
          <a:bodyPr>
            <a:normAutofit fontScale="90000"/>
          </a:bodyPr>
          <a:lstStyle/>
          <a:p>
            <a:pPr>
              <a:lnSpc>
                <a:spcPct val="100000"/>
              </a:lnSpc>
            </a:pPr>
            <a:r>
              <a:rPr lang="en-US" dirty="0">
                <a:cs typeface="Poppins Black" panose="00000A00000000000000" pitchFamily="2" charset="0"/>
              </a:rPr>
              <a:t>NG TRANSMISSION CHANGE HORIZON PLAN </a:t>
            </a:r>
            <a:br>
              <a:rPr lang="en-US" dirty="0">
                <a:cs typeface="Poppins Black" panose="00000A00000000000000" pitchFamily="2" charset="0"/>
              </a:rPr>
            </a:br>
            <a:r>
              <a:rPr lang="en-US" sz="2400" dirty="0"/>
              <a:t>0 - 2 YEARS MAR 2022 – MAR 2024</a:t>
            </a:r>
            <a:endParaRPr lang="en-GB" sz="2400" dirty="0"/>
          </a:p>
        </p:txBody>
      </p:sp>
      <p:sp>
        <p:nvSpPr>
          <p:cNvPr id="3" name="Subtitle 2">
            <a:extLst>
              <a:ext uri="{FF2B5EF4-FFF2-40B4-BE49-F238E27FC236}">
                <a16:creationId xmlns:a16="http://schemas.microsoft.com/office/drawing/2014/main" id="{C2F2002D-02D2-4812-BCBA-469506040EAD}"/>
              </a:ext>
            </a:extLst>
          </p:cNvPr>
          <p:cNvSpPr>
            <a:spLocks noGrp="1"/>
          </p:cNvSpPr>
          <p:nvPr>
            <p:ph type="subTitle" idx="1"/>
          </p:nvPr>
        </p:nvSpPr>
        <p:spPr/>
        <p:txBody>
          <a:bodyPr vert="horz" lIns="91440" tIns="45720" rIns="91440" bIns="45720" rtlCol="0" anchor="t">
            <a:normAutofit/>
          </a:bodyPr>
          <a:lstStyle/>
          <a:p>
            <a:r>
              <a:rPr lang="en-US" dirty="0"/>
              <a:t>MARCH 2022</a:t>
            </a:r>
          </a:p>
        </p:txBody>
      </p:sp>
    </p:spTree>
    <p:extLst>
      <p:ext uri="{BB962C8B-B14F-4D97-AF65-F5344CB8AC3E}">
        <p14:creationId xmlns:p14="http://schemas.microsoft.com/office/powerpoint/2010/main" val="19247997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40099D2-B496-4865-BD41-470137A28D8B}"/>
              </a:ext>
            </a:extLst>
          </p:cNvPr>
          <p:cNvGraphicFramePr>
            <a:graphicFrameLocks noGrp="1"/>
          </p:cNvGraphicFramePr>
          <p:nvPr/>
        </p:nvGraphicFramePr>
        <p:xfrm>
          <a:off x="24007" y="369500"/>
          <a:ext cx="9073010" cy="4795818"/>
        </p:xfrm>
        <a:graphic>
          <a:graphicData uri="http://schemas.openxmlformats.org/drawingml/2006/table">
            <a:tbl>
              <a:tblPr firstRow="1" bandRow="1">
                <a:tableStyleId>{5C22544A-7EE6-4342-B048-85BDC9FD1C3A}</a:tableStyleId>
              </a:tblPr>
              <a:tblGrid>
                <a:gridCol w="795785">
                  <a:extLst>
                    <a:ext uri="{9D8B030D-6E8A-4147-A177-3AD203B41FA5}">
                      <a16:colId xmlns:a16="http://schemas.microsoft.com/office/drawing/2014/main" val="542809358"/>
                    </a:ext>
                  </a:extLst>
                </a:gridCol>
                <a:gridCol w="636877">
                  <a:extLst>
                    <a:ext uri="{9D8B030D-6E8A-4147-A177-3AD203B41FA5}">
                      <a16:colId xmlns:a16="http://schemas.microsoft.com/office/drawing/2014/main" val="4028384899"/>
                    </a:ext>
                  </a:extLst>
                </a:gridCol>
                <a:gridCol w="477526">
                  <a:extLst>
                    <a:ext uri="{9D8B030D-6E8A-4147-A177-3AD203B41FA5}">
                      <a16:colId xmlns:a16="http://schemas.microsoft.com/office/drawing/2014/main" val="1892519651"/>
                    </a:ext>
                  </a:extLst>
                </a:gridCol>
                <a:gridCol w="693589">
                  <a:extLst>
                    <a:ext uri="{9D8B030D-6E8A-4147-A177-3AD203B41FA5}">
                      <a16:colId xmlns:a16="http://schemas.microsoft.com/office/drawing/2014/main" val="2539976336"/>
                    </a:ext>
                  </a:extLst>
                </a:gridCol>
                <a:gridCol w="738993">
                  <a:extLst>
                    <a:ext uri="{9D8B030D-6E8A-4147-A177-3AD203B41FA5}">
                      <a16:colId xmlns:a16="http://schemas.microsoft.com/office/drawing/2014/main" val="1723559071"/>
                    </a:ext>
                  </a:extLst>
                </a:gridCol>
                <a:gridCol w="668538">
                  <a:extLst>
                    <a:ext uri="{9D8B030D-6E8A-4147-A177-3AD203B41FA5}">
                      <a16:colId xmlns:a16="http://schemas.microsoft.com/office/drawing/2014/main" val="590344273"/>
                    </a:ext>
                  </a:extLst>
                </a:gridCol>
                <a:gridCol w="573032">
                  <a:extLst>
                    <a:ext uri="{9D8B030D-6E8A-4147-A177-3AD203B41FA5}">
                      <a16:colId xmlns:a16="http://schemas.microsoft.com/office/drawing/2014/main" val="4205172266"/>
                    </a:ext>
                  </a:extLst>
                </a:gridCol>
                <a:gridCol w="573032">
                  <a:extLst>
                    <a:ext uri="{9D8B030D-6E8A-4147-A177-3AD203B41FA5}">
                      <a16:colId xmlns:a16="http://schemas.microsoft.com/office/drawing/2014/main" val="3637608218"/>
                    </a:ext>
                  </a:extLst>
                </a:gridCol>
                <a:gridCol w="573032">
                  <a:extLst>
                    <a:ext uri="{9D8B030D-6E8A-4147-A177-3AD203B41FA5}">
                      <a16:colId xmlns:a16="http://schemas.microsoft.com/office/drawing/2014/main" val="778720455"/>
                    </a:ext>
                  </a:extLst>
                </a:gridCol>
                <a:gridCol w="573032">
                  <a:extLst>
                    <a:ext uri="{9D8B030D-6E8A-4147-A177-3AD203B41FA5}">
                      <a16:colId xmlns:a16="http://schemas.microsoft.com/office/drawing/2014/main" val="133251688"/>
                    </a:ext>
                  </a:extLst>
                </a:gridCol>
                <a:gridCol w="573032">
                  <a:extLst>
                    <a:ext uri="{9D8B030D-6E8A-4147-A177-3AD203B41FA5}">
                      <a16:colId xmlns:a16="http://schemas.microsoft.com/office/drawing/2014/main" val="101972404"/>
                    </a:ext>
                  </a:extLst>
                </a:gridCol>
                <a:gridCol w="477526">
                  <a:extLst>
                    <a:ext uri="{9D8B030D-6E8A-4147-A177-3AD203B41FA5}">
                      <a16:colId xmlns:a16="http://schemas.microsoft.com/office/drawing/2014/main" val="935912634"/>
                    </a:ext>
                  </a:extLst>
                </a:gridCol>
                <a:gridCol w="573032">
                  <a:extLst>
                    <a:ext uri="{9D8B030D-6E8A-4147-A177-3AD203B41FA5}">
                      <a16:colId xmlns:a16="http://schemas.microsoft.com/office/drawing/2014/main" val="4150331701"/>
                    </a:ext>
                  </a:extLst>
                </a:gridCol>
                <a:gridCol w="573032">
                  <a:extLst>
                    <a:ext uri="{9D8B030D-6E8A-4147-A177-3AD203B41FA5}">
                      <a16:colId xmlns:a16="http://schemas.microsoft.com/office/drawing/2014/main" val="772316818"/>
                    </a:ext>
                  </a:extLst>
                </a:gridCol>
                <a:gridCol w="572952">
                  <a:extLst>
                    <a:ext uri="{9D8B030D-6E8A-4147-A177-3AD203B41FA5}">
                      <a16:colId xmlns:a16="http://schemas.microsoft.com/office/drawing/2014/main" val="323130426"/>
                    </a:ext>
                  </a:extLst>
                </a:gridCol>
              </a:tblGrid>
              <a:tr h="298008">
                <a:tc rowSpan="2" gridSpan="4">
                  <a:txBody>
                    <a:bodyPr/>
                    <a:lstStyle/>
                    <a:p>
                      <a:pPr algn="ctr"/>
                      <a:r>
                        <a:rPr lang="en-GB" sz="800" dirty="0">
                          <a:latin typeface="Arial" panose="020B0604020202020204" pitchFamily="34" charset="0"/>
                          <a:cs typeface="Arial" panose="020B0604020202020204" pitchFamily="34" charset="0"/>
                        </a:rPr>
                        <a:t>Programmes &amp; Projects </a:t>
                      </a:r>
                    </a:p>
                    <a:p>
                      <a:pPr algn="ctr"/>
                      <a:r>
                        <a:rPr lang="en-GB" sz="800" dirty="0">
                          <a:latin typeface="Arial" panose="020B0604020202020204" pitchFamily="34" charset="0"/>
                          <a:cs typeface="Arial" panose="020B0604020202020204" pitchFamily="34" charset="0"/>
                        </a:rPr>
                        <a:t>2022-2024</a:t>
                      </a:r>
                    </a:p>
                    <a:p>
                      <a:pPr algn="ctr"/>
                      <a:endParaRPr lang="en-GB" sz="800" dirty="0">
                        <a:latin typeface="+mn-lt"/>
                      </a:endParaRPr>
                    </a:p>
                  </a:txBody>
                  <a:tcPr marL="83127" marR="83127" anchor="ctr">
                    <a:solidFill>
                      <a:schemeClr val="accent1">
                        <a:lumMod val="75000"/>
                      </a:schemeClr>
                    </a:solidFill>
                  </a:tcPr>
                </a:tc>
                <a:tc rowSpan="2" hMerge="1">
                  <a:txBody>
                    <a:bodyPr/>
                    <a:lstStyle/>
                    <a:p>
                      <a:endParaRPr lang="en-GB" sz="600" dirty="0">
                        <a:latin typeface="+mj-lt"/>
                      </a:endParaRPr>
                    </a:p>
                  </a:txBody>
                  <a:tcPr anchor="ctr">
                    <a:solidFill>
                      <a:srgbClr val="0070C0"/>
                    </a:solidFill>
                  </a:tcPr>
                </a:tc>
                <a:tc rowSpan="2" hMerge="1">
                  <a:txBody>
                    <a:bodyPr/>
                    <a:lstStyle/>
                    <a:p>
                      <a:endParaRPr lang="en-GB"/>
                    </a:p>
                  </a:txBody>
                  <a:tcPr/>
                </a:tc>
                <a:tc rowSpan="2" hMerge="1">
                  <a:txBody>
                    <a:bodyPr/>
                    <a:lstStyle/>
                    <a:p>
                      <a:endParaRPr lang="en-GB" sz="600" dirty="0">
                        <a:latin typeface="+mj-lt"/>
                      </a:endParaRPr>
                    </a:p>
                  </a:txBody>
                  <a:tcPr anchor="ctr">
                    <a:solidFill>
                      <a:srgbClr val="0070C0"/>
                    </a:solidFill>
                  </a:tcPr>
                </a:tc>
                <a:tc gridSpan="10">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hMerge="1">
                  <a:txBody>
                    <a:bodyPr/>
                    <a:lstStyle/>
                    <a:p>
                      <a:endParaRPr lang="en-GB" sz="600" dirty="0">
                        <a:latin typeface="+mj-lt"/>
                      </a:endParaRPr>
                    </a:p>
                  </a:txBody>
                  <a:tcPr anchor="ctr"/>
                </a:tc>
                <a:tc>
                  <a:txBody>
                    <a:bodyPr/>
                    <a:lstStyle/>
                    <a:p>
                      <a:pPr algn="ctr"/>
                      <a:r>
                        <a:rPr lang="en-GB" sz="500">
                          <a:latin typeface="+mj-lt"/>
                        </a:rPr>
                        <a:t>2023</a:t>
                      </a:r>
                      <a:endParaRPr lang="en-GB" sz="500" dirty="0">
                        <a:latin typeface="+mj-lt"/>
                      </a:endParaRPr>
                    </a:p>
                  </a:txBody>
                  <a:tcPr anchor="ctr">
                    <a:solidFill>
                      <a:schemeClr val="accent1">
                        <a:lumMod val="75000"/>
                      </a:schemeClr>
                    </a:solidFill>
                  </a:tcPr>
                </a:tc>
                <a:extLst>
                  <a:ext uri="{0D108BD9-81ED-4DB2-BD59-A6C34878D82A}">
                    <a16:rowId xmlns:a16="http://schemas.microsoft.com/office/drawing/2014/main" val="2910095581"/>
                  </a:ext>
                </a:extLst>
              </a:tr>
              <a:tr h="321456">
                <a:tc gridSpan="4" vMerge="1">
                  <a:txBody>
                    <a:bodyPr/>
                    <a:lstStyle/>
                    <a:p>
                      <a:pPr algn="ctr"/>
                      <a:endParaRPr lang="en-GB" sz="800" dirty="0">
                        <a:latin typeface="+mn-lt"/>
                      </a:endParaRPr>
                    </a:p>
                  </a:txBody>
                  <a:tcPr marL="83127" marR="83127" anchor="ctr">
                    <a:solidFill>
                      <a:schemeClr val="accent1">
                        <a:lumMod val="75000"/>
                      </a:schemeClr>
                    </a:solidFill>
                  </a:tcPr>
                </a:tc>
                <a:tc hMerge="1" vMerge="1">
                  <a:txBody>
                    <a:bodyPr/>
                    <a:lstStyle/>
                    <a:p>
                      <a:endParaRPr lang="en-GB"/>
                    </a:p>
                  </a:txBody>
                  <a:tcPr/>
                </a:tc>
                <a:tc hMerge="1" vMerge="1">
                  <a:txBody>
                    <a:bodyPr/>
                    <a:lstStyle/>
                    <a:p>
                      <a:endParaRPr lang="en-GB"/>
                    </a:p>
                  </a:txBody>
                  <a:tcPr/>
                </a:tc>
                <a:tc hMerge="1" vMerge="1">
                  <a:txBody>
                    <a:bodyPr/>
                    <a:lstStyle/>
                    <a:p>
                      <a:endParaRPr lang="en-GB" sz="600" dirty="0">
                        <a:latin typeface="+mj-lt"/>
                      </a:endParaRPr>
                    </a:p>
                  </a:txBody>
                  <a:tcPr anchor="ctr"/>
                </a:tc>
                <a:tc>
                  <a:txBody>
                    <a:bodyPr/>
                    <a:lstStyle/>
                    <a:p>
                      <a:pPr algn="ctr"/>
                      <a:r>
                        <a:rPr lang="en-GB" sz="500" b="1" dirty="0">
                          <a:solidFill>
                            <a:schemeClr val="bg1"/>
                          </a:solidFill>
                          <a:latin typeface="+mn-lt"/>
                        </a:rPr>
                        <a:t>Mar</a:t>
                      </a:r>
                    </a:p>
                  </a:txBody>
                  <a:tcPr anchor="ctr">
                    <a:solidFill>
                      <a:schemeClr val="bg1">
                        <a:lumMod val="65000"/>
                      </a:schemeClr>
                    </a:solidFill>
                  </a:tcPr>
                </a:tc>
                <a:tc>
                  <a:txBody>
                    <a:bodyPr/>
                    <a:lstStyle/>
                    <a:p>
                      <a:pPr algn="ctr"/>
                      <a:r>
                        <a:rPr lang="en-GB" sz="500" b="1">
                          <a:solidFill>
                            <a:schemeClr val="bg1"/>
                          </a:solidFill>
                          <a:latin typeface="+mn-lt"/>
                        </a:rPr>
                        <a:t>Apr </a:t>
                      </a:r>
                      <a:endParaRPr lang="en-GB" sz="500" b="1" dirty="0">
                        <a:solidFill>
                          <a:schemeClr val="bg1"/>
                        </a:solidFill>
                        <a:latin typeface="+mn-lt"/>
                      </a:endParaRPr>
                    </a:p>
                  </a:txBody>
                  <a:tcPr anchor="ctr">
                    <a:solidFill>
                      <a:schemeClr val="bg1">
                        <a:lumMod val="65000"/>
                      </a:schemeClr>
                    </a:solidFill>
                  </a:tcPr>
                </a:tc>
                <a:tc>
                  <a:txBody>
                    <a:bodyPr/>
                    <a:lstStyle/>
                    <a:p>
                      <a:pPr algn="ctr"/>
                      <a:r>
                        <a:rPr lang="en-GB" sz="500" b="1">
                          <a:solidFill>
                            <a:schemeClr val="bg1"/>
                          </a:solidFill>
                          <a:latin typeface="+mn-lt"/>
                        </a:rPr>
                        <a:t>May </a:t>
                      </a:r>
                      <a:endParaRPr lang="en-GB" sz="500" b="1" dirty="0">
                        <a:solidFill>
                          <a:schemeClr val="bg1"/>
                        </a:solidFill>
                        <a:latin typeface="+mn-lt"/>
                      </a:endParaRPr>
                    </a:p>
                  </a:txBody>
                  <a:tcPr anchor="ctr">
                    <a:solidFill>
                      <a:schemeClr val="bg1">
                        <a:lumMod val="65000"/>
                      </a:schemeClr>
                    </a:solidFill>
                  </a:tcPr>
                </a:tc>
                <a:tc>
                  <a:txBody>
                    <a:bodyPr/>
                    <a:lstStyle/>
                    <a:p>
                      <a:pPr algn="ctr"/>
                      <a:r>
                        <a:rPr lang="en-GB" sz="500" b="1" dirty="0">
                          <a:solidFill>
                            <a:schemeClr val="bg1"/>
                          </a:solidFill>
                          <a:latin typeface="+mn-lt"/>
                        </a:rPr>
                        <a:t>Jun </a:t>
                      </a:r>
                    </a:p>
                  </a:txBody>
                  <a:tcPr anchor="ctr">
                    <a:solidFill>
                      <a:schemeClr val="bg1">
                        <a:lumMod val="65000"/>
                      </a:schemeClr>
                    </a:solidFill>
                  </a:tcPr>
                </a:tc>
                <a:tc>
                  <a:txBody>
                    <a:bodyPr/>
                    <a:lstStyle/>
                    <a:p>
                      <a:pPr algn="ctr"/>
                      <a:r>
                        <a:rPr lang="en-GB" sz="500" b="1">
                          <a:solidFill>
                            <a:schemeClr val="bg1"/>
                          </a:solidFill>
                          <a:latin typeface="+mn-lt"/>
                        </a:rPr>
                        <a:t>July </a:t>
                      </a:r>
                      <a:endParaRPr lang="en-GB" sz="500" b="1" dirty="0">
                        <a:solidFill>
                          <a:schemeClr val="bg1"/>
                        </a:solidFill>
                        <a:latin typeface="+mn-lt"/>
                      </a:endParaRPr>
                    </a:p>
                  </a:txBody>
                  <a:tcPr anchor="ctr">
                    <a:solidFill>
                      <a:schemeClr val="bg1">
                        <a:lumMod val="65000"/>
                      </a:schemeClr>
                    </a:solidFill>
                  </a:tcPr>
                </a:tc>
                <a:tc>
                  <a:txBody>
                    <a:bodyPr/>
                    <a:lstStyle/>
                    <a:p>
                      <a:pPr algn="ctr"/>
                      <a:r>
                        <a:rPr lang="en-GB" sz="500" b="1">
                          <a:solidFill>
                            <a:schemeClr val="bg1"/>
                          </a:solidFill>
                          <a:latin typeface="+mn-lt"/>
                        </a:rPr>
                        <a:t>Aug</a:t>
                      </a:r>
                      <a:endParaRPr lang="en-GB" sz="500" b="1" dirty="0">
                        <a:solidFill>
                          <a:schemeClr val="bg1"/>
                        </a:solidFill>
                        <a:latin typeface="+mn-lt"/>
                      </a:endParaRPr>
                    </a:p>
                  </a:txBody>
                  <a:tcPr anchor="ctr">
                    <a:solidFill>
                      <a:schemeClr val="bg1">
                        <a:lumMod val="65000"/>
                      </a:schemeClr>
                    </a:solidFill>
                  </a:tcPr>
                </a:tc>
                <a:tc>
                  <a:txBody>
                    <a:bodyPr/>
                    <a:lstStyle/>
                    <a:p>
                      <a:pPr algn="ctr"/>
                      <a:r>
                        <a:rPr lang="en-GB" sz="500" b="1">
                          <a:solidFill>
                            <a:schemeClr val="bg1"/>
                          </a:solidFill>
                          <a:latin typeface="+mn-lt"/>
                        </a:rPr>
                        <a:t>Sept </a:t>
                      </a:r>
                      <a:endParaRPr lang="en-GB" sz="500" b="1" dirty="0">
                        <a:solidFill>
                          <a:schemeClr val="bg1"/>
                        </a:solidFill>
                        <a:latin typeface="+mn-lt"/>
                      </a:endParaRPr>
                    </a:p>
                  </a:txBody>
                  <a:tcPr anchor="ctr">
                    <a:solidFill>
                      <a:schemeClr val="bg1">
                        <a:lumMod val="65000"/>
                      </a:schemeClr>
                    </a:solidFill>
                  </a:tcPr>
                </a:tc>
                <a:tc>
                  <a:txBody>
                    <a:bodyPr/>
                    <a:lstStyle/>
                    <a:p>
                      <a:pPr algn="ctr"/>
                      <a:r>
                        <a:rPr lang="en-GB" sz="500" b="1">
                          <a:solidFill>
                            <a:schemeClr val="bg1"/>
                          </a:solidFill>
                          <a:latin typeface="+mn-lt"/>
                        </a:rPr>
                        <a:t>Oct </a:t>
                      </a:r>
                      <a:endParaRPr lang="en-GB" sz="500" b="1" dirty="0">
                        <a:solidFill>
                          <a:schemeClr val="bg1"/>
                        </a:solidFill>
                        <a:latin typeface="+mn-lt"/>
                      </a:endParaRPr>
                    </a:p>
                  </a:txBody>
                  <a:tcPr anchor="ctr">
                    <a:solidFill>
                      <a:schemeClr val="bg1">
                        <a:lumMod val="65000"/>
                      </a:schemeClr>
                    </a:solidFill>
                  </a:tcPr>
                </a:tc>
                <a:tc>
                  <a:txBody>
                    <a:bodyPr/>
                    <a:lstStyle/>
                    <a:p>
                      <a:pPr algn="ctr"/>
                      <a:r>
                        <a:rPr lang="en-GB" sz="500" b="1">
                          <a:solidFill>
                            <a:schemeClr val="bg1"/>
                          </a:solidFill>
                          <a:latin typeface="+mn-lt"/>
                        </a:rPr>
                        <a:t>Nov </a:t>
                      </a:r>
                      <a:endParaRPr lang="en-GB" sz="500" b="1" dirty="0">
                        <a:solidFill>
                          <a:schemeClr val="bg1"/>
                        </a:solidFill>
                        <a:latin typeface="+mn-lt"/>
                      </a:endParaRPr>
                    </a:p>
                  </a:txBody>
                  <a:tcPr anchor="ctr">
                    <a:solidFill>
                      <a:schemeClr val="bg1">
                        <a:lumMod val="65000"/>
                      </a:schemeClr>
                    </a:solidFill>
                  </a:tcPr>
                </a:tc>
                <a:tc>
                  <a:txBody>
                    <a:bodyPr/>
                    <a:lstStyle/>
                    <a:p>
                      <a:pPr algn="ctr"/>
                      <a:r>
                        <a:rPr lang="en-GB" sz="500" b="1" dirty="0">
                          <a:solidFill>
                            <a:schemeClr val="bg1"/>
                          </a:solidFill>
                          <a:latin typeface="+mn-lt"/>
                        </a:rPr>
                        <a:t>Dec </a:t>
                      </a:r>
                    </a:p>
                  </a:txBody>
                  <a:tcPr anchor="ctr">
                    <a:solidFill>
                      <a:schemeClr val="bg1">
                        <a:lumMod val="65000"/>
                      </a:schemeClr>
                    </a:solidFill>
                  </a:tcPr>
                </a:tc>
                <a:tc>
                  <a:txBody>
                    <a:bodyPr/>
                    <a:lstStyle/>
                    <a:p>
                      <a:pPr algn="ctr"/>
                      <a:r>
                        <a:rPr lang="en-GB" sz="500" dirty="0">
                          <a:solidFill>
                            <a:schemeClr val="bg1"/>
                          </a:solidFill>
                          <a:latin typeface="+mn-lt"/>
                        </a:rPr>
                        <a:t>Jan </a:t>
                      </a:r>
                    </a:p>
                  </a:txBody>
                  <a:tcPr anchor="ctr">
                    <a:solidFill>
                      <a:schemeClr val="bg1">
                        <a:lumMod val="65000"/>
                      </a:schemeClr>
                    </a:solidFill>
                  </a:tcPr>
                </a:tc>
                <a:extLst>
                  <a:ext uri="{0D108BD9-81ED-4DB2-BD59-A6C34878D82A}">
                    <a16:rowId xmlns:a16="http://schemas.microsoft.com/office/drawing/2014/main" val="1160549859"/>
                  </a:ext>
                </a:extLst>
              </a:tr>
              <a:tr h="841376">
                <a:tc rowSpan="6">
                  <a:txBody>
                    <a:bodyPr/>
                    <a:lstStyle/>
                    <a:p>
                      <a:pPr algn="ctr"/>
                      <a:endParaRPr lang="en-GB" sz="1100" b="1" dirty="0">
                        <a:solidFill>
                          <a:schemeClr val="bg1"/>
                        </a:solidFill>
                        <a:latin typeface="+mj-lt"/>
                      </a:endParaRPr>
                    </a:p>
                    <a:p>
                      <a:pPr algn="ctr"/>
                      <a:r>
                        <a:rPr lang="en-GB" sz="1100" b="1" dirty="0">
                          <a:solidFill>
                            <a:schemeClr val="bg1"/>
                          </a:solidFill>
                          <a:latin typeface="+mj-lt"/>
                        </a:rPr>
                        <a:t>MAJOR RELEASES</a:t>
                      </a:r>
                    </a:p>
                  </a:txBody>
                  <a:tcPr marL="83127" marR="83127" vert="vert270">
                    <a:solidFill>
                      <a:schemeClr val="accent1">
                        <a:lumMod val="75000"/>
                      </a:schemeClr>
                    </a:solidFill>
                  </a:tcPr>
                </a:tc>
                <a:tc>
                  <a:txBody>
                    <a:bodyPr/>
                    <a:lstStyle/>
                    <a:p>
                      <a:pPr algn="ctr"/>
                      <a:r>
                        <a:rPr lang="en-GB" sz="500" dirty="0">
                          <a:solidFill>
                            <a:schemeClr val="bg1"/>
                          </a:solidFill>
                          <a:latin typeface="Arial" panose="020B0604020202020204" pitchFamily="34" charset="0"/>
                          <a:cs typeface="Arial" panose="020B0604020202020204" pitchFamily="34" charset="0"/>
                        </a:rPr>
                        <a:t>Regulatory / Customer Requested Change </a:t>
                      </a:r>
                    </a:p>
                    <a:p>
                      <a:pPr algn="ctr"/>
                      <a:endParaRPr lang="en-GB" sz="500" dirty="0">
                        <a:solidFill>
                          <a:schemeClr val="bg1"/>
                        </a:solidFill>
                        <a:latin typeface="Arial" panose="020B0604020202020204" pitchFamily="34" charset="0"/>
                        <a:cs typeface="Arial" panose="020B0604020202020204" pitchFamily="34" charset="0"/>
                      </a:endParaRPr>
                    </a:p>
                  </a:txBody>
                  <a:tcPr marL="83127" marR="83127" vert="vert270" anchor="ctr">
                    <a:solidFill>
                      <a:schemeClr val="tx2">
                        <a:lumMod val="75000"/>
                      </a:schemeClr>
                    </a:solidFill>
                  </a:tcPr>
                </a:tc>
                <a:tc>
                  <a:txBody>
                    <a:bodyPr/>
                    <a:lstStyle/>
                    <a:p>
                      <a:pPr algn="ctr"/>
                      <a:r>
                        <a:rPr lang="en-GB" sz="500" b="1" dirty="0">
                          <a:solidFill>
                            <a:schemeClr val="bg1"/>
                          </a:solidFill>
                          <a:latin typeface="Arial" panose="020B0604020202020204" pitchFamily="34" charset="0"/>
                          <a:cs typeface="Arial" panose="020B0604020202020204" pitchFamily="34" charset="0"/>
                        </a:rPr>
                        <a:t>PM </a:t>
                      </a:r>
                    </a:p>
                    <a:p>
                      <a:pPr algn="ctr"/>
                      <a:r>
                        <a:rPr lang="en-GB" sz="500" b="1" dirty="0">
                          <a:solidFill>
                            <a:schemeClr val="bg1"/>
                          </a:solidFill>
                          <a:latin typeface="Arial" panose="020B0604020202020204" pitchFamily="34" charset="0"/>
                          <a:cs typeface="Arial" panose="020B0604020202020204" pitchFamily="34" charset="0"/>
                        </a:rPr>
                        <a:t>Matthew Rider </a:t>
                      </a:r>
                    </a:p>
                    <a:p>
                      <a:pPr algn="ctr"/>
                      <a:endParaRPr lang="en-GB" sz="400" b="1" dirty="0">
                        <a:solidFill>
                          <a:schemeClr val="bg1"/>
                        </a:solidFill>
                        <a:latin typeface="Arial" panose="020B0604020202020204" pitchFamily="34" charset="0"/>
                        <a:cs typeface="Arial" panose="020B0604020202020204" pitchFamily="34" charset="0"/>
                      </a:endParaRPr>
                    </a:p>
                  </a:txBody>
                  <a:tcPr marL="83127" marR="83127" vert="vert270" anchor="ctr">
                    <a:solidFill>
                      <a:schemeClr val="bg1">
                        <a:lumMod val="50000"/>
                      </a:schemeClr>
                    </a:solidFill>
                  </a:tcPr>
                </a:tc>
                <a:tc>
                  <a:txBody>
                    <a:bodyPr/>
                    <a:lstStyle/>
                    <a:p>
                      <a:pPr algn="ctr"/>
                      <a:r>
                        <a:rPr lang="en-US" sz="420" b="0" dirty="0">
                          <a:solidFill>
                            <a:schemeClr val="bg1"/>
                          </a:solidFill>
                          <a:latin typeface="Arial" panose="020B0604020202020204" pitchFamily="34" charset="0"/>
                          <a:cs typeface="Arial" panose="020B0604020202020204" pitchFamily="34" charset="0"/>
                        </a:rPr>
                        <a:t>XRN5393 </a:t>
                      </a:r>
                    </a:p>
                    <a:p>
                      <a:pPr algn="ctr"/>
                      <a:r>
                        <a:rPr lang="en-US" sz="420" b="0" dirty="0">
                          <a:solidFill>
                            <a:schemeClr val="bg1"/>
                          </a:solidFill>
                          <a:latin typeface="Arial" panose="020B0604020202020204" pitchFamily="34" charset="0"/>
                          <a:cs typeface="Arial" panose="020B0604020202020204" pitchFamily="34" charset="0"/>
                        </a:rPr>
                        <a:t> Gemini Spring 22 Release </a:t>
                      </a:r>
                      <a:endParaRPr lang="en-GB" sz="42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endParaRPr lang="en-GB" sz="600" dirty="0">
                        <a:latin typeface="+mj-lt"/>
                      </a:endParaRPr>
                    </a:p>
                    <a:p>
                      <a:endParaRPr lang="en-GB" sz="600" dirty="0">
                        <a:latin typeface="+mj-lt"/>
                      </a:endParaRPr>
                    </a:p>
                    <a:p>
                      <a:endParaRPr lang="en-GB" sz="600" dirty="0">
                        <a:latin typeface="+mj-lt"/>
                      </a:endParaRPr>
                    </a:p>
                    <a:p>
                      <a:endParaRPr lang="en-GB" sz="600" dirty="0">
                        <a:latin typeface="+mj-lt"/>
                      </a:endParaRPr>
                    </a:p>
                    <a:p>
                      <a:endParaRPr lang="en-GB" sz="600" dirty="0">
                        <a:latin typeface="+mj-lt"/>
                      </a:endParaRPr>
                    </a:p>
                    <a:p>
                      <a:endParaRPr lang="en-GB" sz="600" dirty="0">
                        <a:latin typeface="+mj-lt"/>
                      </a:endParaRPr>
                    </a:p>
                    <a:p>
                      <a:endParaRPr lang="en-GB" sz="600" dirty="0">
                        <a:latin typeface="+mj-lt"/>
                      </a:endParaRPr>
                    </a:p>
                    <a:p>
                      <a:endParaRPr lang="en-GB" sz="600" dirty="0">
                        <a:latin typeface="+mj-lt"/>
                      </a:endParaRPr>
                    </a:p>
                    <a:p>
                      <a:endParaRPr lang="en-GB" sz="600" dirty="0">
                        <a:latin typeface="+mj-lt"/>
                      </a:endParaRPr>
                    </a:p>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tc>
                  <a:txBody>
                    <a:bodyPr/>
                    <a:lstStyle/>
                    <a:p>
                      <a:endParaRPr lang="en-GB" sz="600" dirty="0">
                        <a:latin typeface="+mj-lt"/>
                      </a:endParaRPr>
                    </a:p>
                  </a:txBody>
                  <a:tcPr>
                    <a:solidFill>
                      <a:schemeClr val="accent1">
                        <a:lumMod val="20000"/>
                        <a:lumOff val="80000"/>
                      </a:schemeClr>
                    </a:solidFill>
                  </a:tcPr>
                </a:tc>
                <a:extLst>
                  <a:ext uri="{0D108BD9-81ED-4DB2-BD59-A6C34878D82A}">
                    <a16:rowId xmlns:a16="http://schemas.microsoft.com/office/drawing/2014/main" val="141634101"/>
                  </a:ext>
                </a:extLst>
              </a:tr>
              <a:tr h="882362">
                <a:tc vMerge="1">
                  <a:txBody>
                    <a:bodyPr/>
                    <a:lstStyle/>
                    <a:p>
                      <a:endParaRPr lang="en-GB" sz="600" dirty="0">
                        <a:latin typeface="+mj-lt"/>
                      </a:endParaRPr>
                    </a:p>
                  </a:txBody>
                  <a:tcPr/>
                </a:tc>
                <a:tc>
                  <a:txBody>
                    <a:bodyPr/>
                    <a:lstStyle/>
                    <a:p>
                      <a:pPr algn="ctr"/>
                      <a:r>
                        <a:rPr lang="en-GB" sz="500" b="0" i="0" u="none" strike="noStrike" baseline="0" dirty="0">
                          <a:solidFill>
                            <a:schemeClr val="bg1"/>
                          </a:solidFill>
                          <a:latin typeface="Arial" panose="020B0604020202020204" pitchFamily="34" charset="0"/>
                          <a:ea typeface="+mn-ea"/>
                          <a:cs typeface="Arial" panose="020B0604020202020204" pitchFamily="34" charset="0"/>
                        </a:rPr>
                        <a:t>UK Link Consequential Changes</a:t>
                      </a:r>
                      <a:endParaRPr lang="en-GB" sz="50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pPr algn="ctr"/>
                      <a:r>
                        <a:rPr lang="en-GB" sz="500" b="1" dirty="0">
                          <a:solidFill>
                            <a:schemeClr val="bg1"/>
                          </a:solidFill>
                          <a:latin typeface="Arial" panose="020B0604020202020204" pitchFamily="34" charset="0"/>
                          <a:cs typeface="Arial" panose="020B0604020202020204" pitchFamily="34" charset="0"/>
                        </a:rPr>
                        <a:t>PM</a:t>
                      </a:r>
                    </a:p>
                    <a:p>
                      <a:pPr algn="ctr"/>
                      <a:r>
                        <a:rPr lang="en-GB" sz="500" b="1" dirty="0">
                          <a:solidFill>
                            <a:schemeClr val="bg1"/>
                          </a:solidFill>
                          <a:latin typeface="Arial" panose="020B0604020202020204" pitchFamily="34" charset="0"/>
                          <a:cs typeface="Arial" panose="020B0604020202020204" pitchFamily="34" charset="0"/>
                        </a:rPr>
                        <a:t>Hannah Reddy</a:t>
                      </a:r>
                    </a:p>
                  </a:txBody>
                  <a:tcPr vert="vert270">
                    <a:solidFill>
                      <a:schemeClr val="bg1">
                        <a:lumMod val="50000"/>
                      </a:schemeClr>
                    </a:solidFill>
                  </a:tcPr>
                </a:tc>
                <a:tc>
                  <a:txBody>
                    <a:bodyPr/>
                    <a:lstStyle/>
                    <a:p>
                      <a:pPr algn="ctr"/>
                      <a:r>
                        <a:rPr lang="en-GB" sz="300" b="1" dirty="0">
                          <a:solidFill>
                            <a:schemeClr val="bg1"/>
                          </a:solidFill>
                          <a:latin typeface="Arial" panose="020B0604020202020204" pitchFamily="34" charset="0"/>
                          <a:cs typeface="Arial" panose="020B0604020202020204" pitchFamily="34" charset="0"/>
                        </a:rPr>
                        <a:t>XRN5231</a:t>
                      </a:r>
                    </a:p>
                    <a:p>
                      <a:pPr algn="ctr"/>
                      <a:r>
                        <a:rPr lang="en-GB" sz="420" b="0" dirty="0">
                          <a:solidFill>
                            <a:schemeClr val="bg1"/>
                          </a:solidFill>
                          <a:latin typeface="Arial" panose="020B0604020202020204" pitchFamily="34" charset="0"/>
                          <a:cs typeface="Arial" panose="020B0604020202020204" pitchFamily="34" charset="0"/>
                        </a:rPr>
                        <a:t>Flow Weighted Average CV</a:t>
                      </a:r>
                    </a:p>
                    <a:p>
                      <a:pPr algn="ctr"/>
                      <a:r>
                        <a:rPr lang="en-GB" sz="420" b="0" dirty="0">
                          <a:solidFill>
                            <a:schemeClr val="bg1"/>
                          </a:solidFill>
                          <a:latin typeface="Arial" panose="020B0604020202020204" pitchFamily="34" charset="0"/>
                          <a:cs typeface="Arial" panose="020B0604020202020204" pitchFamily="34" charset="0"/>
                        </a:rPr>
                        <a:t>FWACV</a:t>
                      </a:r>
                      <a:endParaRPr lang="en-GB" sz="500" b="0" dirty="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extLst>
                  <a:ext uri="{0D108BD9-81ED-4DB2-BD59-A6C34878D82A}">
                    <a16:rowId xmlns:a16="http://schemas.microsoft.com/office/drawing/2014/main" val="1860452353"/>
                  </a:ext>
                </a:extLst>
              </a:tr>
              <a:tr h="558745">
                <a:tc vMerge="1">
                  <a:txBody>
                    <a:bodyPr/>
                    <a:lstStyle/>
                    <a:p>
                      <a:endParaRPr lang="en-GB" sz="600" dirty="0">
                        <a:latin typeface="+mj-lt"/>
                      </a:endParaRPr>
                    </a:p>
                  </a:txBody>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0" dirty="0">
                          <a:solidFill>
                            <a:schemeClr val="bg1"/>
                          </a:solidFill>
                          <a:latin typeface="Arial" panose="020B0604020202020204" pitchFamily="34" charset="0"/>
                          <a:cs typeface="Arial" panose="020B0604020202020204" pitchFamily="34" charset="0"/>
                        </a:rPr>
                        <a:t>Gemini Change Programme Sustain</a:t>
                      </a:r>
                    </a:p>
                    <a:p>
                      <a:pPr algn="ctr"/>
                      <a:endParaRPr lang="en-GB" sz="500" b="0" dirty="0">
                        <a:solidFill>
                          <a:schemeClr val="bg1"/>
                        </a:solidFill>
                        <a:latin typeface="Arial" panose="020B0604020202020204" pitchFamily="34" charset="0"/>
                        <a:cs typeface="Arial" panose="020B0604020202020204" pitchFamily="34" charset="0"/>
                      </a:endParaRPr>
                    </a:p>
                  </a:txBody>
                  <a:tcPr marL="83127" marR="83127" vert="vert270" anchor="ctr">
                    <a:solidFill>
                      <a:schemeClr val="tx2">
                        <a:lumMod val="75000"/>
                      </a:schemeClr>
                    </a:solidFill>
                  </a:tcPr>
                </a:tc>
                <a:tc rowSpan="4">
                  <a:txBody>
                    <a:bodyPr/>
                    <a:lstStyle/>
                    <a:p>
                      <a:pPr algn="ctr"/>
                      <a:r>
                        <a:rPr lang="en-GB" sz="500" b="1" dirty="0">
                          <a:solidFill>
                            <a:schemeClr val="bg1"/>
                          </a:solidFill>
                          <a:latin typeface="Arial" panose="020B0604020202020204" pitchFamily="34" charset="0"/>
                          <a:cs typeface="Arial" panose="020B0604020202020204" pitchFamily="34" charset="0"/>
                        </a:rPr>
                        <a:t>PM</a:t>
                      </a:r>
                    </a:p>
                    <a:p>
                      <a:pPr algn="ctr"/>
                      <a:r>
                        <a:rPr lang="en-GB" sz="500" b="1" dirty="0">
                          <a:solidFill>
                            <a:schemeClr val="bg1"/>
                          </a:solidFill>
                          <a:latin typeface="Arial" panose="020B0604020202020204" pitchFamily="34" charset="0"/>
                          <a:cs typeface="Arial" panose="020B0604020202020204" pitchFamily="34" charset="0"/>
                        </a:rPr>
                        <a:t>Emma Catton </a:t>
                      </a:r>
                    </a:p>
                  </a:txBody>
                  <a:tcPr marL="83127" marR="83127" vert="vert270">
                    <a:solidFill>
                      <a:schemeClr val="bg1">
                        <a:lumMod val="50000"/>
                      </a:schemeClr>
                    </a:solidFill>
                  </a:tcPr>
                </a:tc>
                <a:tc>
                  <a:txBody>
                    <a:bodyPr/>
                    <a:lstStyle/>
                    <a:p>
                      <a:pPr algn="ctr"/>
                      <a:r>
                        <a:rPr lang="en-GB" sz="300" b="1" dirty="0">
                          <a:solidFill>
                            <a:schemeClr val="bg1"/>
                          </a:solidFill>
                          <a:latin typeface="Arial" panose="020B0604020202020204" pitchFamily="34" charset="0"/>
                          <a:cs typeface="Arial" panose="020B0604020202020204" pitchFamily="34" charset="0"/>
                        </a:rPr>
                        <a:t>XRN5368.2</a:t>
                      </a:r>
                    </a:p>
                    <a:p>
                      <a:pPr algn="ctr"/>
                      <a:r>
                        <a:rPr lang="en-GB" sz="420" b="0" dirty="0">
                          <a:solidFill>
                            <a:schemeClr val="bg1"/>
                          </a:solidFill>
                          <a:latin typeface="Arial" panose="020B0604020202020204" pitchFamily="34" charset="0"/>
                          <a:cs typeface="Arial" panose="020B0604020202020204" pitchFamily="34" charset="0"/>
                        </a:rPr>
                        <a:t>Single Sign on Experience</a:t>
                      </a:r>
                    </a:p>
                  </a:txBody>
                  <a:tcPr vert="vert270" anchor="ctr">
                    <a:solidFill>
                      <a:schemeClr val="tx2">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extLst>
                  <a:ext uri="{0D108BD9-81ED-4DB2-BD59-A6C34878D82A}">
                    <a16:rowId xmlns:a16="http://schemas.microsoft.com/office/drawing/2014/main" val="2311386642"/>
                  </a:ext>
                </a:extLst>
              </a:tr>
              <a:tr h="620864">
                <a:tc vMerge="1">
                  <a:txBody>
                    <a:bodyPr/>
                    <a:lstStyle/>
                    <a:p>
                      <a:pPr algn="ctr"/>
                      <a:endParaRPr lang="en-GB" sz="1100" b="1" dirty="0">
                        <a:solidFill>
                          <a:schemeClr val="bg1"/>
                        </a:solidFill>
                        <a:latin typeface="+mj-lt"/>
                      </a:endParaRPr>
                    </a:p>
                  </a:txBody>
                  <a:tcPr marL="83127" marR="83127" vert="vert270">
                    <a:solidFill>
                      <a:schemeClr val="accent1">
                        <a:lumMod val="75000"/>
                      </a:schemeClr>
                    </a:solidFill>
                  </a:tcPr>
                </a:tc>
                <a:tc vMerge="1">
                  <a:txBody>
                    <a:bodyPr/>
                    <a:lstStyle/>
                    <a:p>
                      <a:pPr algn="ctr"/>
                      <a:endParaRPr lang="en-GB" sz="500" b="0" dirty="0">
                        <a:solidFill>
                          <a:schemeClr val="bg1"/>
                        </a:solidFill>
                        <a:latin typeface="Arial" panose="020B0604020202020204" pitchFamily="34" charset="0"/>
                        <a:cs typeface="Arial" panose="020B0604020202020204" pitchFamily="34" charset="0"/>
                      </a:endParaRPr>
                    </a:p>
                  </a:txBody>
                  <a:tcPr marL="83127" marR="83127" vert="vert270" anchor="ctr">
                    <a:solidFill>
                      <a:schemeClr val="tx2">
                        <a:lumMod val="75000"/>
                      </a:schemeClr>
                    </a:solidFill>
                  </a:tcPr>
                </a:tc>
                <a:tc vMerge="1">
                  <a:txBody>
                    <a:bodyPr/>
                    <a:lstStyle/>
                    <a:p>
                      <a:pPr algn="ctr"/>
                      <a:endParaRPr lang="en-GB" sz="500" b="1" dirty="0">
                        <a:solidFill>
                          <a:schemeClr val="bg1"/>
                        </a:solidFill>
                        <a:latin typeface="Arial" panose="020B0604020202020204" pitchFamily="34" charset="0"/>
                        <a:cs typeface="Arial" panose="020B0604020202020204" pitchFamily="34" charset="0"/>
                      </a:endParaRPr>
                    </a:p>
                  </a:txBody>
                  <a:tcPr marL="83127" marR="83127" vert="vert270">
                    <a:solidFill>
                      <a:schemeClr val="bg1">
                        <a:lumMod val="50000"/>
                      </a:schemeClr>
                    </a:solidFill>
                  </a:tcPr>
                </a:tc>
                <a:tc>
                  <a:txBody>
                    <a:bodyPr/>
                    <a:lstStyle/>
                    <a:p>
                      <a:pPr algn="ctr"/>
                      <a:r>
                        <a:rPr lang="en-GB" sz="300" b="1" dirty="0">
                          <a:solidFill>
                            <a:schemeClr val="bg1"/>
                          </a:solidFill>
                          <a:latin typeface="Arial" panose="020B0604020202020204" pitchFamily="34" charset="0"/>
                          <a:cs typeface="Arial" panose="020B0604020202020204" pitchFamily="34" charset="0"/>
                        </a:rPr>
                        <a:t>XRN5368.3</a:t>
                      </a:r>
                    </a:p>
                    <a:p>
                      <a:pPr algn="ctr"/>
                      <a:r>
                        <a:rPr lang="en-GB" sz="420" b="0" dirty="0">
                          <a:solidFill>
                            <a:schemeClr val="bg1"/>
                          </a:solidFill>
                          <a:latin typeface="Arial" panose="020B0604020202020204" pitchFamily="34" charset="0"/>
                          <a:cs typeface="Arial" panose="020B0604020202020204" pitchFamily="34" charset="0"/>
                        </a:rPr>
                        <a:t>API </a:t>
                      </a:r>
                      <a:r>
                        <a:rPr lang="en-GB" sz="350" b="0" dirty="0">
                          <a:solidFill>
                            <a:schemeClr val="bg1"/>
                          </a:solidFill>
                          <a:latin typeface="Arial" panose="020B0604020202020204" pitchFamily="34" charset="0"/>
                          <a:cs typeface="Arial" panose="020B0604020202020204" pitchFamily="34" charset="0"/>
                        </a:rPr>
                        <a:t>Enhancements</a:t>
                      </a:r>
                    </a:p>
                  </a:txBody>
                  <a:tcPr vert="vert270" anchor="ctr">
                    <a:solidFill>
                      <a:schemeClr val="tx2">
                        <a:lumMod val="7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extLst>
                  <a:ext uri="{0D108BD9-81ED-4DB2-BD59-A6C34878D82A}">
                    <a16:rowId xmlns:a16="http://schemas.microsoft.com/office/drawing/2014/main" val="2919218581"/>
                  </a:ext>
                </a:extLst>
              </a:tr>
              <a:tr h="620864">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r>
                        <a:rPr lang="en-GB" sz="300" b="1" dirty="0">
                          <a:solidFill>
                            <a:schemeClr val="bg1"/>
                          </a:solidFill>
                          <a:latin typeface="Arial" panose="020B0604020202020204" pitchFamily="34" charset="0"/>
                          <a:cs typeface="Arial" panose="020B0604020202020204" pitchFamily="34" charset="0"/>
                        </a:rPr>
                        <a:t>XRN5368.1</a:t>
                      </a:r>
                    </a:p>
                    <a:p>
                      <a:pPr algn="ctr"/>
                      <a:r>
                        <a:rPr lang="en-GB" sz="350" b="0" dirty="0">
                          <a:solidFill>
                            <a:schemeClr val="bg1"/>
                          </a:solidFill>
                          <a:latin typeface="Arial" panose="020B0604020202020204" pitchFamily="34" charset="0"/>
                          <a:cs typeface="Arial" panose="020B0604020202020204" pitchFamily="34" charset="0"/>
                        </a:rPr>
                        <a:t>Control M </a:t>
                      </a:r>
                    </a:p>
                    <a:p>
                      <a:pPr algn="ctr"/>
                      <a:r>
                        <a:rPr lang="en-GB" sz="350" b="0" dirty="0">
                          <a:solidFill>
                            <a:schemeClr val="bg1"/>
                          </a:solidFill>
                          <a:latin typeface="Arial" panose="020B0604020202020204" pitchFamily="34" charset="0"/>
                          <a:cs typeface="Arial" panose="020B0604020202020204" pitchFamily="34" charset="0"/>
                        </a:rPr>
                        <a:t>and</a:t>
                      </a:r>
                    </a:p>
                    <a:p>
                      <a:pPr algn="ctr"/>
                      <a:r>
                        <a:rPr lang="en-GB" sz="350" b="0" dirty="0">
                          <a:solidFill>
                            <a:schemeClr val="bg1"/>
                          </a:solidFill>
                          <a:latin typeface="Arial" panose="020B0604020202020204" pitchFamily="34" charset="0"/>
                          <a:cs typeface="Arial" panose="020B0604020202020204" pitchFamily="34" charset="0"/>
                        </a:rPr>
                        <a:t> Batch Processing </a:t>
                      </a:r>
                    </a:p>
                  </a:txBody>
                  <a:tcPr vert="vert270" anchor="ctr">
                    <a:solidFill>
                      <a:schemeClr val="tx2">
                        <a:lumMod val="75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tc>
                  <a:txBody>
                    <a:bodyPr/>
                    <a:lstStyle/>
                    <a:p>
                      <a:pPr marL="0" algn="l" defTabSz="914400" rtl="0" eaLnBrk="1" latinLnBrk="0" hangingPunct="1"/>
                      <a:endParaRPr lang="en-GB" sz="600" kern="1200" dirty="0">
                        <a:solidFill>
                          <a:schemeClr val="dk1"/>
                        </a:solidFill>
                        <a:latin typeface="+mj-lt"/>
                        <a:ea typeface="+mn-ea"/>
                        <a:cs typeface="+mn-cs"/>
                      </a:endParaRPr>
                    </a:p>
                  </a:txBody>
                  <a:tcPr>
                    <a:solidFill>
                      <a:schemeClr val="accent1">
                        <a:lumMod val="20000"/>
                        <a:lumOff val="80000"/>
                      </a:schemeClr>
                    </a:solidFill>
                  </a:tcPr>
                </a:tc>
                <a:extLst>
                  <a:ext uri="{0D108BD9-81ED-4DB2-BD59-A6C34878D82A}">
                    <a16:rowId xmlns:a16="http://schemas.microsoft.com/office/drawing/2014/main" val="23065743"/>
                  </a:ext>
                </a:extLst>
              </a:tr>
              <a:tr h="487679">
                <a:tc vMerge="1">
                  <a:txBody>
                    <a:bodyPr/>
                    <a:lstStyle/>
                    <a:p>
                      <a:pPr algn="ctr"/>
                      <a:endParaRPr lang="en-GB" sz="1100" b="1" dirty="0">
                        <a:solidFill>
                          <a:schemeClr val="bg1"/>
                        </a:solidFill>
                        <a:latin typeface="+mj-lt"/>
                      </a:endParaRPr>
                    </a:p>
                  </a:txBody>
                  <a:tcPr marL="83127" marR="83127" vert="vert270">
                    <a:solidFill>
                      <a:schemeClr val="accent1">
                        <a:lumMod val="75000"/>
                      </a:schemeClr>
                    </a:solidFill>
                  </a:tcPr>
                </a:tc>
                <a:tc vMerge="1">
                  <a:txBody>
                    <a:bodyPr/>
                    <a:lstStyle/>
                    <a:p>
                      <a:pPr algn="ctr"/>
                      <a:endParaRPr lang="en-GB" sz="500" b="0" dirty="0">
                        <a:solidFill>
                          <a:schemeClr val="bg1"/>
                        </a:solidFill>
                        <a:latin typeface="Arial" panose="020B0604020202020204" pitchFamily="34" charset="0"/>
                        <a:cs typeface="Arial" panose="020B0604020202020204" pitchFamily="34" charset="0"/>
                      </a:endParaRPr>
                    </a:p>
                  </a:txBody>
                  <a:tcPr marL="83127" marR="83127" vert="vert270" anchor="ctr">
                    <a:solidFill>
                      <a:schemeClr val="tx2">
                        <a:lumMod val="75000"/>
                      </a:schemeClr>
                    </a:solidFill>
                  </a:tcPr>
                </a:tc>
                <a:tc vMerge="1">
                  <a:txBody>
                    <a:bodyPr/>
                    <a:lstStyle/>
                    <a:p>
                      <a:pPr algn="ctr"/>
                      <a:endParaRPr lang="en-GB" sz="500" b="1" dirty="0">
                        <a:solidFill>
                          <a:schemeClr val="bg1"/>
                        </a:solidFill>
                        <a:latin typeface="Arial" panose="020B0604020202020204" pitchFamily="34" charset="0"/>
                        <a:cs typeface="Arial" panose="020B0604020202020204" pitchFamily="34" charset="0"/>
                      </a:endParaRPr>
                    </a:p>
                  </a:txBody>
                  <a:tcPr marL="83127" marR="83127" vert="vert270">
                    <a:solidFill>
                      <a:schemeClr val="bg1">
                        <a:lumMod val="50000"/>
                      </a:schemeClr>
                    </a:solidFill>
                  </a:tcPr>
                </a:tc>
                <a:tc>
                  <a:txBody>
                    <a:bodyPr/>
                    <a:lstStyle/>
                    <a:p>
                      <a:pPr algn="ctr"/>
                      <a:r>
                        <a:rPr lang="en-GB" sz="300" b="1" dirty="0">
                          <a:solidFill>
                            <a:schemeClr val="bg1"/>
                          </a:solidFill>
                          <a:latin typeface="Arial" panose="020B0604020202020204" pitchFamily="34" charset="0"/>
                          <a:cs typeface="Arial" panose="020B0604020202020204" pitchFamily="34" charset="0"/>
                        </a:rPr>
                        <a:t>XRN5368.5</a:t>
                      </a:r>
                    </a:p>
                    <a:p>
                      <a:pPr algn="ctr"/>
                      <a:r>
                        <a:rPr lang="en-GB" sz="420" b="0" dirty="0">
                          <a:solidFill>
                            <a:schemeClr val="bg1"/>
                          </a:solidFill>
                          <a:latin typeface="Arial" panose="020B0604020202020204" pitchFamily="34" charset="0"/>
                          <a:cs typeface="Arial" panose="020B0604020202020204" pitchFamily="34" charset="0"/>
                        </a:rPr>
                        <a:t>Site Minder  Upgrade</a:t>
                      </a:r>
                    </a:p>
                  </a:txBody>
                  <a:tcPr vert="vert270" anchor="ctr">
                    <a:solidFill>
                      <a:schemeClr val="tx2">
                        <a:lumMod val="7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tc>
                  <a:txBody>
                    <a:bodyPr/>
                    <a:lstStyle/>
                    <a:p>
                      <a:endParaRPr lang="en-GB" sz="600" dirty="0">
                        <a:latin typeface="+mj-lt"/>
                      </a:endParaRPr>
                    </a:p>
                  </a:txBody>
                  <a:tcPr>
                    <a:solidFill>
                      <a:schemeClr val="bg1">
                        <a:lumMod val="85000"/>
                      </a:schemeClr>
                    </a:solidFill>
                  </a:tcPr>
                </a:tc>
                <a:extLst>
                  <a:ext uri="{0D108BD9-81ED-4DB2-BD59-A6C34878D82A}">
                    <a16:rowId xmlns:a16="http://schemas.microsoft.com/office/drawing/2014/main" val="3524241504"/>
                  </a:ext>
                </a:extLst>
              </a:tr>
            </a:tbl>
          </a:graphicData>
        </a:graphic>
      </p:graphicFrame>
      <p:sp>
        <p:nvSpPr>
          <p:cNvPr id="5" name="Rectangle 4">
            <a:extLst>
              <a:ext uri="{FF2B5EF4-FFF2-40B4-BE49-F238E27FC236}">
                <a16:creationId xmlns:a16="http://schemas.microsoft.com/office/drawing/2014/main" id="{A474353F-EDC7-4969-87B1-C6D685F1162F}"/>
              </a:ext>
            </a:extLst>
          </p:cNvPr>
          <p:cNvSpPr/>
          <p:nvPr/>
        </p:nvSpPr>
        <p:spPr>
          <a:xfrm>
            <a:off x="24008" y="128468"/>
            <a:ext cx="9073010" cy="288032"/>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mj-lt"/>
              </a:rPr>
              <a:t>NG TRANSMISSION CHANGE HORIZON PLAN 0-2 YEARS MAR 2022 – MAR 2024</a:t>
            </a:r>
          </a:p>
        </p:txBody>
      </p:sp>
      <p:sp>
        <p:nvSpPr>
          <p:cNvPr id="43" name="Rectangle 42">
            <a:extLst>
              <a:ext uri="{FF2B5EF4-FFF2-40B4-BE49-F238E27FC236}">
                <a16:creationId xmlns:a16="http://schemas.microsoft.com/office/drawing/2014/main" id="{BA61673A-256D-413A-82BD-8F093CCF4BC8}"/>
              </a:ext>
            </a:extLst>
          </p:cNvPr>
          <p:cNvSpPr/>
          <p:nvPr/>
        </p:nvSpPr>
        <p:spPr>
          <a:xfrm>
            <a:off x="2633055" y="4846106"/>
            <a:ext cx="2535452" cy="183909"/>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Design to PIS -Dec 21 to June  22</a:t>
            </a:r>
          </a:p>
        </p:txBody>
      </p:sp>
      <p:sp>
        <p:nvSpPr>
          <p:cNvPr id="44" name="Rectangle 43">
            <a:extLst>
              <a:ext uri="{FF2B5EF4-FFF2-40B4-BE49-F238E27FC236}">
                <a16:creationId xmlns:a16="http://schemas.microsoft.com/office/drawing/2014/main" id="{AE361444-8B3D-4C24-9726-C4C09CA06D03}"/>
              </a:ext>
            </a:extLst>
          </p:cNvPr>
          <p:cNvSpPr/>
          <p:nvPr/>
        </p:nvSpPr>
        <p:spPr>
          <a:xfrm>
            <a:off x="2633054" y="3103903"/>
            <a:ext cx="2535452" cy="207204"/>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Design to PIS – Sept 21 to June 22</a:t>
            </a:r>
          </a:p>
        </p:txBody>
      </p:sp>
      <p:sp>
        <p:nvSpPr>
          <p:cNvPr id="52" name="Rectangle 51">
            <a:extLst>
              <a:ext uri="{FF2B5EF4-FFF2-40B4-BE49-F238E27FC236}">
                <a16:creationId xmlns:a16="http://schemas.microsoft.com/office/drawing/2014/main" id="{35215CD8-EA37-406B-9E2D-E8E3DBBA6E56}"/>
              </a:ext>
            </a:extLst>
          </p:cNvPr>
          <p:cNvSpPr/>
          <p:nvPr/>
        </p:nvSpPr>
        <p:spPr>
          <a:xfrm>
            <a:off x="2633054" y="3621845"/>
            <a:ext cx="1978369" cy="211937"/>
          </a:xfrm>
          <a:prstGeom prst="rect">
            <a:avLst/>
          </a:prstGeom>
          <a:solidFill>
            <a:schemeClr val="accent6">
              <a:lumMod val="75000"/>
            </a:schemeClr>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API - Design to PIS – Jan 22 to May  22</a:t>
            </a:r>
          </a:p>
        </p:txBody>
      </p:sp>
      <p:graphicFrame>
        <p:nvGraphicFramePr>
          <p:cNvPr id="54" name="Table 53">
            <a:extLst>
              <a:ext uri="{FF2B5EF4-FFF2-40B4-BE49-F238E27FC236}">
                <a16:creationId xmlns:a16="http://schemas.microsoft.com/office/drawing/2014/main" id="{56320471-0392-42C8-80C2-930D61A0B79C}"/>
              </a:ext>
            </a:extLst>
          </p:cNvPr>
          <p:cNvGraphicFramePr>
            <a:graphicFrameLocks noGrp="1"/>
          </p:cNvGraphicFramePr>
          <p:nvPr/>
        </p:nvGraphicFramePr>
        <p:xfrm>
          <a:off x="7409402" y="2736875"/>
          <a:ext cx="1403401" cy="1250364"/>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316339">
                  <a:extLst>
                    <a:ext uri="{9D8B030D-6E8A-4147-A177-3AD203B41FA5}">
                      <a16:colId xmlns:a16="http://schemas.microsoft.com/office/drawing/2014/main" val="1815604966"/>
                    </a:ext>
                  </a:extLst>
                </a:gridCol>
                <a:gridCol w="1087062">
                  <a:extLst>
                    <a:ext uri="{9D8B030D-6E8A-4147-A177-3AD203B41FA5}">
                      <a16:colId xmlns:a16="http://schemas.microsoft.com/office/drawing/2014/main" val="4201395258"/>
                    </a:ext>
                  </a:extLst>
                </a:gridCol>
              </a:tblGrid>
              <a:tr h="208394">
                <a:tc gridSpan="2">
                  <a:txBody>
                    <a:bodyPr/>
                    <a:lstStyle/>
                    <a:p>
                      <a:pPr algn="ctr"/>
                      <a:r>
                        <a:rPr lang="en-US" sz="500" dirty="0"/>
                        <a:t>KEY RISK &amp; % = Certainty of Scope </a:t>
                      </a:r>
                    </a:p>
                  </a:txBody>
                  <a:tcPr>
                    <a:solidFill>
                      <a:schemeClr val="tx2"/>
                    </a:solidFill>
                  </a:tcPr>
                </a:tc>
                <a:tc hMerge="1">
                  <a:txBody>
                    <a:bodyPr/>
                    <a:lstStyle/>
                    <a:p>
                      <a:endParaRPr lang="en-GB" sz="800"/>
                    </a:p>
                  </a:txBody>
                  <a:tcPr>
                    <a:solidFill>
                      <a:schemeClr val="tx2"/>
                    </a:solidFill>
                  </a:tcPr>
                </a:tc>
                <a:extLst>
                  <a:ext uri="{0D108BD9-81ED-4DB2-BD59-A6C34878D82A}">
                    <a16:rowId xmlns:a16="http://schemas.microsoft.com/office/drawing/2014/main" val="1796567122"/>
                  </a:ext>
                </a:extLst>
              </a:tr>
              <a:tr h="208394">
                <a:tc>
                  <a:txBody>
                    <a:bodyPr/>
                    <a:lstStyle/>
                    <a:p>
                      <a:endParaRPr lang="en-GB" sz="400" dirty="0"/>
                    </a:p>
                  </a:txBody>
                  <a:tcPr>
                    <a:solidFill>
                      <a:schemeClr val="bg1">
                        <a:lumMod val="75000"/>
                      </a:schemeClr>
                    </a:solidFill>
                  </a:tcPr>
                </a:tc>
                <a:tc>
                  <a:txBody>
                    <a:bodyPr/>
                    <a:lstStyle/>
                    <a:p>
                      <a:pPr algn="l"/>
                      <a:r>
                        <a:rPr lang="en-GB" sz="400" b="1" dirty="0">
                          <a:solidFill>
                            <a:schemeClr val="tx1"/>
                          </a:solidFill>
                          <a:latin typeface="+mn-lt"/>
                        </a:rPr>
                        <a:t>Approved on Track </a:t>
                      </a:r>
                    </a:p>
                  </a:txBody>
                  <a:tcPr anchor="ctr">
                    <a:solidFill>
                      <a:schemeClr val="bg1">
                        <a:lumMod val="75000"/>
                      </a:schemeClr>
                    </a:solidFill>
                  </a:tcPr>
                </a:tc>
                <a:extLst>
                  <a:ext uri="{0D108BD9-81ED-4DB2-BD59-A6C34878D82A}">
                    <a16:rowId xmlns:a16="http://schemas.microsoft.com/office/drawing/2014/main" val="3092666656"/>
                  </a:ext>
                </a:extLst>
              </a:tr>
              <a:tr h="208394">
                <a:tc>
                  <a:txBody>
                    <a:bodyPr/>
                    <a:lstStyle/>
                    <a:p>
                      <a:endParaRPr lang="en-GB" sz="400" dirty="0"/>
                    </a:p>
                  </a:txBody>
                  <a:tcPr/>
                </a:tc>
                <a:tc>
                  <a:txBody>
                    <a:bodyPr/>
                    <a:lstStyle/>
                    <a:p>
                      <a:pPr algn="l"/>
                      <a:r>
                        <a:rPr lang="en-GB" sz="400" b="1" dirty="0">
                          <a:solidFill>
                            <a:schemeClr val="tx1"/>
                          </a:solidFill>
                          <a:latin typeface="+mn-lt"/>
                        </a:rPr>
                        <a:t>Approved</a:t>
                      </a:r>
                    </a:p>
                  </a:txBody>
                  <a:tcPr anchor="ctr"/>
                </a:tc>
                <a:extLst>
                  <a:ext uri="{0D108BD9-81ED-4DB2-BD59-A6C34878D82A}">
                    <a16:rowId xmlns:a16="http://schemas.microsoft.com/office/drawing/2014/main" val="1287734681"/>
                  </a:ext>
                </a:extLst>
              </a:tr>
              <a:tr h="208394">
                <a:tc>
                  <a:txBody>
                    <a:bodyPr/>
                    <a:lstStyle/>
                    <a:p>
                      <a:endParaRPr lang="en-GB" sz="400" dirty="0"/>
                    </a:p>
                  </a:txBody>
                  <a:tcPr>
                    <a:solidFill>
                      <a:schemeClr val="bg1">
                        <a:lumMod val="65000"/>
                      </a:schemeClr>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400" b="1" dirty="0">
                          <a:solidFill>
                            <a:schemeClr val="tx1"/>
                          </a:solidFill>
                          <a:latin typeface="+mn-lt"/>
                        </a:rPr>
                        <a:t>Approval at Risk </a:t>
                      </a:r>
                    </a:p>
                  </a:txBody>
                  <a:tcPr anchor="ctr">
                    <a:solidFill>
                      <a:schemeClr val="bg1">
                        <a:lumMod val="65000"/>
                      </a:schemeClr>
                    </a:solidFill>
                  </a:tcPr>
                </a:tc>
                <a:extLst>
                  <a:ext uri="{0D108BD9-81ED-4DB2-BD59-A6C34878D82A}">
                    <a16:rowId xmlns:a16="http://schemas.microsoft.com/office/drawing/2014/main" val="293690063"/>
                  </a:ext>
                </a:extLst>
              </a:tr>
              <a:tr h="208394">
                <a:tc>
                  <a:txBody>
                    <a:bodyPr/>
                    <a:lstStyle/>
                    <a:p>
                      <a:endParaRPr lang="en-GB" sz="400" dirty="0"/>
                    </a:p>
                  </a:txBody>
                  <a:tcPr/>
                </a:tc>
                <a:tc>
                  <a:txBody>
                    <a:bodyPr/>
                    <a:lstStyle/>
                    <a:p>
                      <a:pPr algn="l"/>
                      <a:r>
                        <a:rPr lang="en-GB" sz="400" b="1" dirty="0">
                          <a:solidFill>
                            <a:schemeClr val="tx1"/>
                          </a:solidFill>
                          <a:latin typeface="+mn-lt"/>
                        </a:rPr>
                        <a:t>Change Completion Report </a:t>
                      </a:r>
                    </a:p>
                  </a:txBody>
                  <a:tcPr anchor="ctr"/>
                </a:tc>
                <a:extLst>
                  <a:ext uri="{0D108BD9-81ED-4DB2-BD59-A6C34878D82A}">
                    <a16:rowId xmlns:a16="http://schemas.microsoft.com/office/drawing/2014/main" val="4085179281"/>
                  </a:ext>
                </a:extLst>
              </a:tr>
              <a:tr h="208394">
                <a:tc>
                  <a:txBody>
                    <a:bodyPr/>
                    <a:lstStyle/>
                    <a:p>
                      <a:endParaRPr lang="en-GB" sz="400" dirty="0"/>
                    </a:p>
                  </a:txBody>
                  <a:tcPr>
                    <a:solidFill>
                      <a:schemeClr val="bg1">
                        <a:lumMod val="65000"/>
                      </a:schemeClr>
                    </a:solidFill>
                  </a:tcPr>
                </a:tc>
                <a:tc>
                  <a:txBody>
                    <a:bodyPr/>
                    <a:lstStyle/>
                    <a:p>
                      <a:pPr algn="l"/>
                      <a:r>
                        <a:rPr lang="en-GB" sz="400" b="1" dirty="0">
                          <a:solidFill>
                            <a:schemeClr val="tx1"/>
                          </a:solidFill>
                          <a:latin typeface="+mn-lt"/>
                        </a:rPr>
                        <a:t>External User Activity </a:t>
                      </a:r>
                    </a:p>
                  </a:txBody>
                  <a:tcPr anchor="ctr">
                    <a:solidFill>
                      <a:schemeClr val="bg1">
                        <a:lumMod val="65000"/>
                      </a:schemeClr>
                    </a:solidFill>
                  </a:tcPr>
                </a:tc>
                <a:extLst>
                  <a:ext uri="{0D108BD9-81ED-4DB2-BD59-A6C34878D82A}">
                    <a16:rowId xmlns:a16="http://schemas.microsoft.com/office/drawing/2014/main" val="4240801272"/>
                  </a:ext>
                </a:extLst>
              </a:tr>
            </a:tbl>
          </a:graphicData>
        </a:graphic>
      </p:graphicFrame>
      <p:graphicFrame>
        <p:nvGraphicFramePr>
          <p:cNvPr id="57" name="Table 56">
            <a:extLst>
              <a:ext uri="{FF2B5EF4-FFF2-40B4-BE49-F238E27FC236}">
                <a16:creationId xmlns:a16="http://schemas.microsoft.com/office/drawing/2014/main" id="{352DAE3A-84FB-450B-A7C4-6647B0C834A2}"/>
              </a:ext>
            </a:extLst>
          </p:cNvPr>
          <p:cNvGraphicFramePr>
            <a:graphicFrameLocks noGrp="1"/>
          </p:cNvGraphicFramePr>
          <p:nvPr/>
        </p:nvGraphicFramePr>
        <p:xfrm>
          <a:off x="7409402" y="4028455"/>
          <a:ext cx="1400035" cy="937525"/>
        </p:xfrm>
        <a:graphic>
          <a:graphicData uri="http://schemas.openxmlformats.org/drawingml/2006/table">
            <a:tbl>
              <a:tblPr firstRow="1" bandRow="1">
                <a:effectLst>
                  <a:innerShdw blurRad="63500" dist="50800" dir="13500000">
                    <a:prstClr val="black">
                      <a:alpha val="50000"/>
                    </a:prstClr>
                  </a:innerShdw>
                </a:effectLst>
                <a:tableStyleId>{5C22544A-7EE6-4342-B048-85BDC9FD1C3A}</a:tableStyleId>
              </a:tblPr>
              <a:tblGrid>
                <a:gridCol w="1400035">
                  <a:extLst>
                    <a:ext uri="{9D8B030D-6E8A-4147-A177-3AD203B41FA5}">
                      <a16:colId xmlns:a16="http://schemas.microsoft.com/office/drawing/2014/main" val="1815604966"/>
                    </a:ext>
                  </a:extLst>
                </a:gridCol>
              </a:tblGrid>
              <a:tr h="192685">
                <a:tc>
                  <a:txBody>
                    <a:bodyPr/>
                    <a:lstStyle/>
                    <a:p>
                      <a:pPr algn="ctr"/>
                      <a:r>
                        <a:rPr lang="en-GB" sz="500" dirty="0"/>
                        <a:t>KEY – Project Status</a:t>
                      </a:r>
                    </a:p>
                  </a:txBody>
                  <a:tcPr>
                    <a:solidFill>
                      <a:schemeClr val="tx2"/>
                    </a:solidFill>
                  </a:tcPr>
                </a:tc>
                <a:extLst>
                  <a:ext uri="{0D108BD9-81ED-4DB2-BD59-A6C34878D82A}">
                    <a16:rowId xmlns:a16="http://schemas.microsoft.com/office/drawing/2014/main" val="1796567122"/>
                  </a:ext>
                </a:extLst>
              </a:tr>
              <a:tr h="186210">
                <a:tc>
                  <a:txBody>
                    <a:bodyPr/>
                    <a:lstStyle/>
                    <a:p>
                      <a:pPr algn="ctr"/>
                      <a:r>
                        <a:rPr lang="en-GB" sz="400" b="1" dirty="0">
                          <a:solidFill>
                            <a:schemeClr val="tx1"/>
                          </a:solidFill>
                          <a:latin typeface="+mn-lt"/>
                        </a:rPr>
                        <a:t>On Track </a:t>
                      </a:r>
                    </a:p>
                  </a:txBody>
                  <a:tcPr>
                    <a:solidFill>
                      <a:srgbClr val="00B050"/>
                    </a:solidFill>
                  </a:tcPr>
                </a:tc>
                <a:extLst>
                  <a:ext uri="{0D108BD9-81ED-4DB2-BD59-A6C34878D82A}">
                    <a16:rowId xmlns:a16="http://schemas.microsoft.com/office/drawing/2014/main" val="3092666656"/>
                  </a:ext>
                </a:extLst>
              </a:tr>
              <a:tr h="186210">
                <a:tc>
                  <a:txBody>
                    <a:bodyPr/>
                    <a:lstStyle/>
                    <a:p>
                      <a:pPr algn="ctr"/>
                      <a:r>
                        <a:rPr lang="en-GB" sz="400" b="1" dirty="0">
                          <a:solidFill>
                            <a:schemeClr val="tx1"/>
                          </a:solidFill>
                          <a:latin typeface="+mn-lt"/>
                        </a:rPr>
                        <a:t>Complete </a:t>
                      </a:r>
                    </a:p>
                  </a:txBody>
                  <a:tcPr>
                    <a:solidFill>
                      <a:schemeClr val="accent5">
                        <a:lumMod val="75000"/>
                      </a:schemeClr>
                    </a:solidFill>
                  </a:tcPr>
                </a:tc>
                <a:extLst>
                  <a:ext uri="{0D108BD9-81ED-4DB2-BD59-A6C34878D82A}">
                    <a16:rowId xmlns:a16="http://schemas.microsoft.com/office/drawing/2014/main" val="1287734681"/>
                  </a:ext>
                </a:extLst>
              </a:tr>
              <a:tr h="186210">
                <a:tc>
                  <a:txBody>
                    <a:bodyPr/>
                    <a:lstStyle/>
                    <a:p>
                      <a:pPr algn="ctr"/>
                      <a:r>
                        <a:rPr lang="en-GB" sz="400" b="1" dirty="0">
                          <a:solidFill>
                            <a:schemeClr val="tx1"/>
                          </a:solidFill>
                          <a:latin typeface="+mn-lt"/>
                        </a:rPr>
                        <a:t>Potential Risk to Plan </a:t>
                      </a:r>
                    </a:p>
                  </a:txBody>
                  <a:tcPr>
                    <a:solidFill>
                      <a:schemeClr val="accent6">
                        <a:lumMod val="75000"/>
                      </a:schemeClr>
                    </a:solidFill>
                  </a:tcPr>
                </a:tc>
                <a:extLst>
                  <a:ext uri="{0D108BD9-81ED-4DB2-BD59-A6C34878D82A}">
                    <a16:rowId xmlns:a16="http://schemas.microsoft.com/office/drawing/2014/main" val="293690063"/>
                  </a:ext>
                </a:extLst>
              </a:tr>
              <a:tr h="186210">
                <a:tc>
                  <a:txBody>
                    <a:bodyPr/>
                    <a:lstStyle/>
                    <a:p>
                      <a:pPr algn="ctr"/>
                      <a:r>
                        <a:rPr lang="en-GB" sz="400" b="1" dirty="0">
                          <a:solidFill>
                            <a:schemeClr val="bg1"/>
                          </a:solidFill>
                          <a:latin typeface="+mn-lt"/>
                        </a:rPr>
                        <a:t>Plan at Risk </a:t>
                      </a:r>
                    </a:p>
                  </a:txBody>
                  <a:tcPr>
                    <a:solidFill>
                      <a:srgbClr val="C00000"/>
                    </a:solidFill>
                  </a:tcPr>
                </a:tc>
                <a:extLst>
                  <a:ext uri="{0D108BD9-81ED-4DB2-BD59-A6C34878D82A}">
                    <a16:rowId xmlns:a16="http://schemas.microsoft.com/office/drawing/2014/main" val="4085179281"/>
                  </a:ext>
                </a:extLst>
              </a:tr>
            </a:tbl>
          </a:graphicData>
        </a:graphic>
      </p:graphicFrame>
      <p:sp>
        <p:nvSpPr>
          <p:cNvPr id="58" name="Star: 5 Points 57">
            <a:extLst>
              <a:ext uri="{FF2B5EF4-FFF2-40B4-BE49-F238E27FC236}">
                <a16:creationId xmlns:a16="http://schemas.microsoft.com/office/drawing/2014/main" id="{4BC17333-2C2E-4E3A-8C27-B3D1B942EC0D}"/>
              </a:ext>
            </a:extLst>
          </p:cNvPr>
          <p:cNvSpPr/>
          <p:nvPr/>
        </p:nvSpPr>
        <p:spPr>
          <a:xfrm>
            <a:off x="7467715" y="2964004"/>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Star: 5 Points 58">
            <a:extLst>
              <a:ext uri="{FF2B5EF4-FFF2-40B4-BE49-F238E27FC236}">
                <a16:creationId xmlns:a16="http://schemas.microsoft.com/office/drawing/2014/main" id="{A17F2A54-F8C1-40F3-8151-D5E675A5371D}"/>
              </a:ext>
            </a:extLst>
          </p:cNvPr>
          <p:cNvSpPr/>
          <p:nvPr/>
        </p:nvSpPr>
        <p:spPr>
          <a:xfrm>
            <a:off x="7453438" y="3161147"/>
            <a:ext cx="216316" cy="188665"/>
          </a:xfrm>
          <a:prstGeom prst="star5">
            <a:avLst/>
          </a:prstGeom>
          <a:solidFill>
            <a:schemeClr val="accent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Star: 5 Points 59">
            <a:extLst>
              <a:ext uri="{FF2B5EF4-FFF2-40B4-BE49-F238E27FC236}">
                <a16:creationId xmlns:a16="http://schemas.microsoft.com/office/drawing/2014/main" id="{BCFC7EA0-D5E9-4397-87AC-991ED7A2D58F}"/>
              </a:ext>
            </a:extLst>
          </p:cNvPr>
          <p:cNvSpPr/>
          <p:nvPr/>
        </p:nvSpPr>
        <p:spPr>
          <a:xfrm>
            <a:off x="7461286" y="3387674"/>
            <a:ext cx="215987" cy="157044"/>
          </a:xfrm>
          <a:prstGeom prst="star5">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Star: 5 Points 60">
            <a:extLst>
              <a:ext uri="{FF2B5EF4-FFF2-40B4-BE49-F238E27FC236}">
                <a16:creationId xmlns:a16="http://schemas.microsoft.com/office/drawing/2014/main" id="{B01990A3-2FF7-4868-B085-F6F13A61FAC8}"/>
              </a:ext>
            </a:extLst>
          </p:cNvPr>
          <p:cNvSpPr/>
          <p:nvPr/>
        </p:nvSpPr>
        <p:spPr>
          <a:xfrm>
            <a:off x="7503843" y="3613874"/>
            <a:ext cx="130872" cy="109302"/>
          </a:xfrm>
          <a:prstGeom prst="star5">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Star: 5 Points 61">
            <a:extLst>
              <a:ext uri="{FF2B5EF4-FFF2-40B4-BE49-F238E27FC236}">
                <a16:creationId xmlns:a16="http://schemas.microsoft.com/office/drawing/2014/main" id="{D86AF04A-D5AB-48EA-BB53-7CD5E5069BD2}"/>
              </a:ext>
            </a:extLst>
          </p:cNvPr>
          <p:cNvSpPr/>
          <p:nvPr/>
        </p:nvSpPr>
        <p:spPr>
          <a:xfrm>
            <a:off x="7454609" y="3778775"/>
            <a:ext cx="216316" cy="188665"/>
          </a:xfrm>
          <a:prstGeom prst="star5">
            <a:avLst>
              <a:gd name="adj" fmla="val 16054"/>
              <a:gd name="hf" fmla="val 105146"/>
              <a:gd name="vf" fmla="val 110557"/>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Star: 5 Points 76">
            <a:extLst>
              <a:ext uri="{FF2B5EF4-FFF2-40B4-BE49-F238E27FC236}">
                <a16:creationId xmlns:a16="http://schemas.microsoft.com/office/drawing/2014/main" id="{2E4731D2-B74D-4086-9A80-36BEF629DC26}"/>
              </a:ext>
            </a:extLst>
          </p:cNvPr>
          <p:cNvSpPr/>
          <p:nvPr/>
        </p:nvSpPr>
        <p:spPr>
          <a:xfrm>
            <a:off x="5071323" y="4846106"/>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1E6098C4-2EA1-4124-899D-71EFD67A17F9}"/>
              </a:ext>
            </a:extLst>
          </p:cNvPr>
          <p:cNvSpPr/>
          <p:nvPr/>
        </p:nvSpPr>
        <p:spPr>
          <a:xfrm>
            <a:off x="2634864" y="1096732"/>
            <a:ext cx="705448" cy="188870"/>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Testing – Dec 21 to Mar 22</a:t>
            </a:r>
          </a:p>
        </p:txBody>
      </p:sp>
      <p:sp>
        <p:nvSpPr>
          <p:cNvPr id="26" name="Rectangle 25">
            <a:extLst>
              <a:ext uri="{FF2B5EF4-FFF2-40B4-BE49-F238E27FC236}">
                <a16:creationId xmlns:a16="http://schemas.microsoft.com/office/drawing/2014/main" id="{E46A208D-CA0C-4245-AF27-A3FB96D5D69C}"/>
              </a:ext>
            </a:extLst>
          </p:cNvPr>
          <p:cNvSpPr/>
          <p:nvPr/>
        </p:nvSpPr>
        <p:spPr>
          <a:xfrm>
            <a:off x="3364464" y="1741762"/>
            <a:ext cx="1804042" cy="202771"/>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PIS – From Apr 22 to Jun 22</a:t>
            </a:r>
          </a:p>
        </p:txBody>
      </p:sp>
      <p:sp>
        <p:nvSpPr>
          <p:cNvPr id="27" name="Rectangle 26">
            <a:extLst>
              <a:ext uri="{FF2B5EF4-FFF2-40B4-BE49-F238E27FC236}">
                <a16:creationId xmlns:a16="http://schemas.microsoft.com/office/drawing/2014/main" id="{A22ED7C9-2F66-4638-BBCD-C5B74E832A98}"/>
              </a:ext>
            </a:extLst>
          </p:cNvPr>
          <p:cNvSpPr/>
          <p:nvPr/>
        </p:nvSpPr>
        <p:spPr>
          <a:xfrm>
            <a:off x="3361112" y="1516581"/>
            <a:ext cx="687633" cy="205511"/>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Change Deployment </a:t>
            </a:r>
          </a:p>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Apr 22</a:t>
            </a:r>
          </a:p>
        </p:txBody>
      </p:sp>
      <p:sp>
        <p:nvSpPr>
          <p:cNvPr id="28" name="Rectangle 27">
            <a:extLst>
              <a:ext uri="{FF2B5EF4-FFF2-40B4-BE49-F238E27FC236}">
                <a16:creationId xmlns:a16="http://schemas.microsoft.com/office/drawing/2014/main" id="{CFD43E61-176D-4D86-97EB-AC3734FCD54D}"/>
              </a:ext>
            </a:extLst>
          </p:cNvPr>
          <p:cNvSpPr/>
          <p:nvPr/>
        </p:nvSpPr>
        <p:spPr>
          <a:xfrm>
            <a:off x="2633054" y="1307502"/>
            <a:ext cx="1408549" cy="188870"/>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Pre-implementation/IDR  </a:t>
            </a:r>
          </a:p>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Mar 22 to Apr 22</a:t>
            </a:r>
          </a:p>
        </p:txBody>
      </p:sp>
      <p:sp>
        <p:nvSpPr>
          <p:cNvPr id="35" name="Star: 5 Points 34">
            <a:extLst>
              <a:ext uri="{FF2B5EF4-FFF2-40B4-BE49-F238E27FC236}">
                <a16:creationId xmlns:a16="http://schemas.microsoft.com/office/drawing/2014/main" id="{A104AE0E-A11F-4965-826A-B81DC6EA08B5}"/>
              </a:ext>
            </a:extLst>
          </p:cNvPr>
          <p:cNvSpPr/>
          <p:nvPr/>
        </p:nvSpPr>
        <p:spPr>
          <a:xfrm>
            <a:off x="3938882" y="1535085"/>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Star: 5 Points 35">
            <a:extLst>
              <a:ext uri="{FF2B5EF4-FFF2-40B4-BE49-F238E27FC236}">
                <a16:creationId xmlns:a16="http://schemas.microsoft.com/office/drawing/2014/main" id="{5C9462F1-999D-4BA2-9F51-B1BB44A4400C}"/>
              </a:ext>
            </a:extLst>
          </p:cNvPr>
          <p:cNvSpPr/>
          <p:nvPr/>
        </p:nvSpPr>
        <p:spPr>
          <a:xfrm>
            <a:off x="3938882" y="1336970"/>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C39F9791-B8C4-4BF7-99A0-BAEFDB72DF6F}"/>
              </a:ext>
            </a:extLst>
          </p:cNvPr>
          <p:cNvSpPr/>
          <p:nvPr/>
        </p:nvSpPr>
        <p:spPr>
          <a:xfrm>
            <a:off x="2633054" y="2308055"/>
            <a:ext cx="3124658" cy="205511"/>
          </a:xfrm>
          <a:prstGeom prst="rect">
            <a:avLst/>
          </a:prstGeom>
          <a:solidFill>
            <a:schemeClr val="accent6">
              <a:lumMod val="75000"/>
            </a:schemeClr>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 Design to PIS - Nov 21  to Jul  22 </a:t>
            </a:r>
            <a:endParaRPr lang="en-US" sz="400" b="1" u="sng"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73" name="Star: 5 Points 72">
            <a:extLst>
              <a:ext uri="{FF2B5EF4-FFF2-40B4-BE49-F238E27FC236}">
                <a16:creationId xmlns:a16="http://schemas.microsoft.com/office/drawing/2014/main" id="{EF46DF4E-7292-4C3D-9F94-E83C63576EF5}"/>
              </a:ext>
            </a:extLst>
          </p:cNvPr>
          <p:cNvSpPr/>
          <p:nvPr/>
        </p:nvSpPr>
        <p:spPr>
          <a:xfrm>
            <a:off x="5044534" y="3128280"/>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lowchart: Connector 2">
            <a:extLst>
              <a:ext uri="{FF2B5EF4-FFF2-40B4-BE49-F238E27FC236}">
                <a16:creationId xmlns:a16="http://schemas.microsoft.com/office/drawing/2014/main" id="{3DE9488B-5893-4DDC-BF1D-B633F1C2EA02}"/>
              </a:ext>
            </a:extLst>
          </p:cNvPr>
          <p:cNvSpPr/>
          <p:nvPr/>
        </p:nvSpPr>
        <p:spPr>
          <a:xfrm>
            <a:off x="3503718" y="3406506"/>
            <a:ext cx="332181" cy="283414"/>
          </a:xfrm>
          <a:prstGeom prst="flowChartConnector">
            <a:avLst/>
          </a:prstGeom>
          <a:solidFill>
            <a:schemeClr val="tx2"/>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00" b="1" dirty="0">
                <a:solidFill>
                  <a:schemeClr val="bg1"/>
                </a:solidFill>
              </a:rPr>
              <a:t>Go Live</a:t>
            </a:r>
          </a:p>
          <a:p>
            <a:pPr algn="ctr"/>
            <a:r>
              <a:rPr lang="en-GB" sz="300" b="1" dirty="0">
                <a:solidFill>
                  <a:schemeClr val="bg1"/>
                </a:solidFill>
              </a:rPr>
              <a:t>29th Apr</a:t>
            </a:r>
          </a:p>
        </p:txBody>
      </p:sp>
      <p:sp>
        <p:nvSpPr>
          <p:cNvPr id="31" name="Flowchart: Connector 30">
            <a:extLst>
              <a:ext uri="{FF2B5EF4-FFF2-40B4-BE49-F238E27FC236}">
                <a16:creationId xmlns:a16="http://schemas.microsoft.com/office/drawing/2014/main" id="{2AC8455C-4FB3-4106-BDCD-EAB1B95F4821}"/>
              </a:ext>
            </a:extLst>
          </p:cNvPr>
          <p:cNvSpPr/>
          <p:nvPr/>
        </p:nvSpPr>
        <p:spPr>
          <a:xfrm>
            <a:off x="4712353" y="2086565"/>
            <a:ext cx="332181" cy="283414"/>
          </a:xfrm>
          <a:prstGeom prst="flowChartConnector">
            <a:avLst/>
          </a:prstGeom>
          <a:solidFill>
            <a:schemeClr val="tx2"/>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00" b="1" dirty="0">
                <a:solidFill>
                  <a:schemeClr val="bg1"/>
                </a:solidFill>
              </a:rPr>
              <a:t>Go Live</a:t>
            </a:r>
          </a:p>
          <a:p>
            <a:pPr algn="ctr"/>
            <a:r>
              <a:rPr lang="en-GB" sz="300" b="1" dirty="0">
                <a:solidFill>
                  <a:schemeClr val="bg1"/>
                </a:solidFill>
              </a:rPr>
              <a:t>30</a:t>
            </a:r>
            <a:r>
              <a:rPr lang="en-GB" sz="300" b="1" baseline="30000" dirty="0">
                <a:solidFill>
                  <a:schemeClr val="bg1"/>
                </a:solidFill>
              </a:rPr>
              <a:t>th</a:t>
            </a:r>
            <a:r>
              <a:rPr lang="en-GB" sz="300" b="1" dirty="0">
                <a:solidFill>
                  <a:schemeClr val="bg1"/>
                </a:solidFill>
              </a:rPr>
              <a:t> Jun </a:t>
            </a:r>
          </a:p>
        </p:txBody>
      </p:sp>
      <p:sp>
        <p:nvSpPr>
          <p:cNvPr id="38" name="Flowchart: Connector 37">
            <a:extLst>
              <a:ext uri="{FF2B5EF4-FFF2-40B4-BE49-F238E27FC236}">
                <a16:creationId xmlns:a16="http://schemas.microsoft.com/office/drawing/2014/main" id="{2049FC66-53E9-4299-ABC2-10242BD51A66}"/>
              </a:ext>
            </a:extLst>
          </p:cNvPr>
          <p:cNvSpPr/>
          <p:nvPr/>
        </p:nvSpPr>
        <p:spPr>
          <a:xfrm>
            <a:off x="3483153" y="2846940"/>
            <a:ext cx="332181" cy="283414"/>
          </a:xfrm>
          <a:prstGeom prst="flowChartConnector">
            <a:avLst/>
          </a:prstGeom>
          <a:solidFill>
            <a:schemeClr val="tx2"/>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00" b="1" dirty="0">
                <a:solidFill>
                  <a:schemeClr val="bg1"/>
                </a:solidFill>
              </a:rPr>
              <a:t>Go Live</a:t>
            </a:r>
          </a:p>
          <a:p>
            <a:pPr algn="ctr"/>
            <a:r>
              <a:rPr lang="en-GB" sz="300" b="1" dirty="0">
                <a:solidFill>
                  <a:schemeClr val="bg1"/>
                </a:solidFill>
              </a:rPr>
              <a:t>29</a:t>
            </a:r>
            <a:r>
              <a:rPr lang="en-GB" sz="300" b="1" baseline="30000" dirty="0">
                <a:solidFill>
                  <a:schemeClr val="bg1"/>
                </a:solidFill>
              </a:rPr>
              <a:t>th</a:t>
            </a:r>
            <a:r>
              <a:rPr lang="en-GB" sz="300" b="1" dirty="0">
                <a:solidFill>
                  <a:schemeClr val="bg1"/>
                </a:solidFill>
              </a:rPr>
              <a:t> May </a:t>
            </a:r>
          </a:p>
        </p:txBody>
      </p:sp>
      <p:sp>
        <p:nvSpPr>
          <p:cNvPr id="40" name="Rectangle 39">
            <a:extLst>
              <a:ext uri="{FF2B5EF4-FFF2-40B4-BE49-F238E27FC236}">
                <a16:creationId xmlns:a16="http://schemas.microsoft.com/office/drawing/2014/main" id="{F12ED018-8395-4DE5-B169-458C297E495A}"/>
              </a:ext>
            </a:extLst>
          </p:cNvPr>
          <p:cNvSpPr/>
          <p:nvPr/>
        </p:nvSpPr>
        <p:spPr>
          <a:xfrm>
            <a:off x="2624744" y="4278665"/>
            <a:ext cx="1400035" cy="207204"/>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400" b="1" dirty="0">
                <a:solidFill>
                  <a:schemeClr val="bg1"/>
                </a:solidFill>
                <a:latin typeface="Arial" panose="020B0604020202020204" pitchFamily="34" charset="0"/>
                <a:ea typeface="Verdana" panose="020B0604030504040204" pitchFamily="34" charset="0"/>
                <a:cs typeface="Arial" panose="020B0604020202020204" pitchFamily="34" charset="0"/>
              </a:rPr>
              <a:t>Control M - Design to PIS – Jan 22 to Apr 22</a:t>
            </a:r>
          </a:p>
        </p:txBody>
      </p:sp>
      <p:sp>
        <p:nvSpPr>
          <p:cNvPr id="75" name="Star: 5 Points 74">
            <a:extLst>
              <a:ext uri="{FF2B5EF4-FFF2-40B4-BE49-F238E27FC236}">
                <a16:creationId xmlns:a16="http://schemas.microsoft.com/office/drawing/2014/main" id="{46BE2BA7-799C-4D78-904F-1473ECADBE06}"/>
              </a:ext>
            </a:extLst>
          </p:cNvPr>
          <p:cNvSpPr/>
          <p:nvPr/>
        </p:nvSpPr>
        <p:spPr>
          <a:xfrm>
            <a:off x="3931592" y="4335543"/>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Star: 5 Points 75">
            <a:extLst>
              <a:ext uri="{FF2B5EF4-FFF2-40B4-BE49-F238E27FC236}">
                <a16:creationId xmlns:a16="http://schemas.microsoft.com/office/drawing/2014/main" id="{D41975AC-282D-4975-9865-E29E1E8F3E54}"/>
              </a:ext>
            </a:extLst>
          </p:cNvPr>
          <p:cNvSpPr/>
          <p:nvPr/>
        </p:nvSpPr>
        <p:spPr>
          <a:xfrm>
            <a:off x="4508124" y="3655628"/>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lowchart: Connector 41">
            <a:extLst>
              <a:ext uri="{FF2B5EF4-FFF2-40B4-BE49-F238E27FC236}">
                <a16:creationId xmlns:a16="http://schemas.microsoft.com/office/drawing/2014/main" id="{8D3F6E85-C2BA-4C6E-B9E3-9CD806A0F0FA}"/>
              </a:ext>
            </a:extLst>
          </p:cNvPr>
          <p:cNvSpPr/>
          <p:nvPr/>
        </p:nvSpPr>
        <p:spPr>
          <a:xfrm>
            <a:off x="4041603" y="4606020"/>
            <a:ext cx="332181" cy="283414"/>
          </a:xfrm>
          <a:prstGeom prst="flowChartConnector">
            <a:avLst/>
          </a:prstGeom>
          <a:solidFill>
            <a:schemeClr val="tx2"/>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00" b="1" dirty="0">
                <a:solidFill>
                  <a:schemeClr val="bg1"/>
                </a:solidFill>
              </a:rPr>
              <a:t>Go Live</a:t>
            </a:r>
          </a:p>
          <a:p>
            <a:pPr algn="ctr"/>
            <a:r>
              <a:rPr lang="en-GB" sz="300" b="1" dirty="0">
                <a:solidFill>
                  <a:schemeClr val="bg1"/>
                </a:solidFill>
              </a:rPr>
              <a:t>8</a:t>
            </a:r>
            <a:r>
              <a:rPr lang="en-GB" sz="300" b="1" baseline="30000" dirty="0">
                <a:solidFill>
                  <a:schemeClr val="bg1"/>
                </a:solidFill>
              </a:rPr>
              <a:t>th</a:t>
            </a:r>
            <a:r>
              <a:rPr lang="en-GB" sz="300" b="1" dirty="0">
                <a:solidFill>
                  <a:schemeClr val="bg1"/>
                </a:solidFill>
              </a:rPr>
              <a:t>  May </a:t>
            </a:r>
          </a:p>
          <a:p>
            <a:pPr algn="ctr"/>
            <a:r>
              <a:rPr lang="en-GB" sz="300" b="1" dirty="0">
                <a:solidFill>
                  <a:schemeClr val="bg1"/>
                </a:solidFill>
              </a:rPr>
              <a:t>Prod ChG 1</a:t>
            </a:r>
          </a:p>
        </p:txBody>
      </p:sp>
      <p:sp>
        <p:nvSpPr>
          <p:cNvPr id="49" name="Flowchart: Connector 48">
            <a:extLst>
              <a:ext uri="{FF2B5EF4-FFF2-40B4-BE49-F238E27FC236}">
                <a16:creationId xmlns:a16="http://schemas.microsoft.com/office/drawing/2014/main" id="{3DD6B5CE-C787-4FB7-9462-EBD5EF09660D}"/>
              </a:ext>
            </a:extLst>
          </p:cNvPr>
          <p:cNvSpPr/>
          <p:nvPr/>
        </p:nvSpPr>
        <p:spPr>
          <a:xfrm>
            <a:off x="3047226" y="4028455"/>
            <a:ext cx="332181" cy="283414"/>
          </a:xfrm>
          <a:prstGeom prst="flowChartConnector">
            <a:avLst/>
          </a:prstGeom>
          <a:solidFill>
            <a:schemeClr val="tx2"/>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00" b="1" dirty="0">
                <a:solidFill>
                  <a:schemeClr val="bg1"/>
                </a:solidFill>
              </a:rPr>
              <a:t>Go Live</a:t>
            </a:r>
          </a:p>
          <a:p>
            <a:pPr algn="ctr"/>
            <a:r>
              <a:rPr lang="en-GB" sz="300" b="1" dirty="0">
                <a:solidFill>
                  <a:schemeClr val="bg1"/>
                </a:solidFill>
              </a:rPr>
              <a:t>15</a:t>
            </a:r>
            <a:r>
              <a:rPr lang="en-GB" sz="300" b="1" baseline="30000" dirty="0">
                <a:solidFill>
                  <a:schemeClr val="bg1"/>
                </a:solidFill>
              </a:rPr>
              <a:t>th</a:t>
            </a:r>
            <a:r>
              <a:rPr lang="en-GB" sz="300" b="1" dirty="0">
                <a:solidFill>
                  <a:schemeClr val="bg1"/>
                </a:solidFill>
              </a:rPr>
              <a:t> Mar</a:t>
            </a:r>
          </a:p>
          <a:p>
            <a:pPr algn="ctr"/>
            <a:r>
              <a:rPr lang="en-GB" sz="300" b="1" dirty="0">
                <a:solidFill>
                  <a:schemeClr val="bg1"/>
                </a:solidFill>
              </a:rPr>
              <a:t>ChG 2</a:t>
            </a:r>
          </a:p>
        </p:txBody>
      </p:sp>
      <p:sp>
        <p:nvSpPr>
          <p:cNvPr id="50" name="Flowchart: Connector 49">
            <a:extLst>
              <a:ext uri="{FF2B5EF4-FFF2-40B4-BE49-F238E27FC236}">
                <a16:creationId xmlns:a16="http://schemas.microsoft.com/office/drawing/2014/main" id="{E0733915-6C68-4561-AD95-290E0997B9EC}"/>
              </a:ext>
            </a:extLst>
          </p:cNvPr>
          <p:cNvSpPr/>
          <p:nvPr/>
        </p:nvSpPr>
        <p:spPr>
          <a:xfrm>
            <a:off x="2739604" y="4033142"/>
            <a:ext cx="332181" cy="283414"/>
          </a:xfrm>
          <a:prstGeom prst="flowChartConnector">
            <a:avLst/>
          </a:prstGeom>
          <a:solidFill>
            <a:schemeClr val="tx2"/>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00" b="1" dirty="0">
                <a:solidFill>
                  <a:schemeClr val="bg1"/>
                </a:solidFill>
              </a:rPr>
              <a:t>Go Live</a:t>
            </a:r>
          </a:p>
          <a:p>
            <a:pPr algn="ctr"/>
            <a:r>
              <a:rPr lang="en-GB" sz="300" b="1" dirty="0">
                <a:solidFill>
                  <a:schemeClr val="bg1"/>
                </a:solidFill>
              </a:rPr>
              <a:t>1</a:t>
            </a:r>
            <a:r>
              <a:rPr lang="en-GB" sz="300" b="1" baseline="30000" dirty="0">
                <a:solidFill>
                  <a:schemeClr val="bg1"/>
                </a:solidFill>
              </a:rPr>
              <a:t>st</a:t>
            </a:r>
            <a:r>
              <a:rPr lang="en-GB" sz="300" b="1" dirty="0">
                <a:solidFill>
                  <a:schemeClr val="bg1"/>
                </a:solidFill>
              </a:rPr>
              <a:t> Mar</a:t>
            </a:r>
          </a:p>
          <a:p>
            <a:pPr algn="ctr"/>
            <a:r>
              <a:rPr lang="en-GB" sz="300" b="1" dirty="0">
                <a:solidFill>
                  <a:schemeClr val="bg1"/>
                </a:solidFill>
              </a:rPr>
              <a:t>ChG 1</a:t>
            </a:r>
          </a:p>
        </p:txBody>
      </p:sp>
      <p:sp>
        <p:nvSpPr>
          <p:cNvPr id="34" name="Star: 5 Points 33">
            <a:extLst>
              <a:ext uri="{FF2B5EF4-FFF2-40B4-BE49-F238E27FC236}">
                <a16:creationId xmlns:a16="http://schemas.microsoft.com/office/drawing/2014/main" id="{886092FA-4030-4BDC-9254-67B60184B344}"/>
              </a:ext>
            </a:extLst>
          </p:cNvPr>
          <p:cNvSpPr/>
          <p:nvPr/>
        </p:nvSpPr>
        <p:spPr>
          <a:xfrm>
            <a:off x="5652120" y="2308055"/>
            <a:ext cx="196651" cy="155922"/>
          </a:xfrm>
          <a:prstGeom prst="star5">
            <a:avLst>
              <a:gd name="adj" fmla="val 15414"/>
              <a:gd name="hf" fmla="val 105146"/>
              <a:gd name="vf" fmla="val 110557"/>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Flowchart: Connector 62">
            <a:extLst>
              <a:ext uri="{FF2B5EF4-FFF2-40B4-BE49-F238E27FC236}">
                <a16:creationId xmlns:a16="http://schemas.microsoft.com/office/drawing/2014/main" id="{8640462A-D75F-4EBE-AF01-552E98BDDBBB}"/>
              </a:ext>
            </a:extLst>
          </p:cNvPr>
          <p:cNvSpPr/>
          <p:nvPr/>
        </p:nvSpPr>
        <p:spPr>
          <a:xfrm>
            <a:off x="3738275" y="2841176"/>
            <a:ext cx="332181" cy="283414"/>
          </a:xfrm>
          <a:prstGeom prst="flowChartConnector">
            <a:avLst/>
          </a:prstGeom>
          <a:solidFill>
            <a:schemeClr val="tx2">
              <a:lumMod val="60000"/>
              <a:lumOff val="40000"/>
            </a:schemeClr>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00" b="1" dirty="0">
                <a:solidFill>
                  <a:schemeClr val="bg1"/>
                </a:solidFill>
              </a:rPr>
              <a:t>Contingency</a:t>
            </a:r>
          </a:p>
          <a:p>
            <a:pPr algn="ctr"/>
            <a:r>
              <a:rPr lang="en-GB" sz="300" b="1" dirty="0">
                <a:solidFill>
                  <a:schemeClr val="bg1"/>
                </a:solidFill>
              </a:rPr>
              <a:t>12</a:t>
            </a:r>
            <a:r>
              <a:rPr lang="en-GB" sz="300" b="1" baseline="30000" dirty="0">
                <a:solidFill>
                  <a:schemeClr val="bg1"/>
                </a:solidFill>
              </a:rPr>
              <a:t>th</a:t>
            </a:r>
            <a:r>
              <a:rPr lang="en-GB" sz="300" b="1" dirty="0">
                <a:solidFill>
                  <a:schemeClr val="bg1"/>
                </a:solidFill>
              </a:rPr>
              <a:t> Jun</a:t>
            </a:r>
          </a:p>
        </p:txBody>
      </p:sp>
      <p:sp>
        <p:nvSpPr>
          <p:cNvPr id="64" name="Flowchart: Connector 63">
            <a:extLst>
              <a:ext uri="{FF2B5EF4-FFF2-40B4-BE49-F238E27FC236}">
                <a16:creationId xmlns:a16="http://schemas.microsoft.com/office/drawing/2014/main" id="{72298F40-6D2C-4FE7-A979-1885BE8A912C}"/>
              </a:ext>
            </a:extLst>
          </p:cNvPr>
          <p:cNvSpPr/>
          <p:nvPr/>
        </p:nvSpPr>
        <p:spPr>
          <a:xfrm>
            <a:off x="4342034" y="4600064"/>
            <a:ext cx="332181" cy="283414"/>
          </a:xfrm>
          <a:prstGeom prst="flowChartConnector">
            <a:avLst/>
          </a:prstGeom>
          <a:solidFill>
            <a:schemeClr val="tx2"/>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300" b="1" dirty="0">
                <a:solidFill>
                  <a:schemeClr val="bg1"/>
                </a:solidFill>
              </a:rPr>
              <a:t>Go Live </a:t>
            </a:r>
          </a:p>
          <a:p>
            <a:pPr algn="ctr"/>
            <a:r>
              <a:rPr lang="en-GB" sz="300" b="1" dirty="0">
                <a:solidFill>
                  <a:schemeClr val="bg1"/>
                </a:solidFill>
              </a:rPr>
              <a:t>18</a:t>
            </a:r>
            <a:r>
              <a:rPr lang="en-GB" sz="300" b="1" baseline="30000" dirty="0">
                <a:solidFill>
                  <a:schemeClr val="bg1"/>
                </a:solidFill>
              </a:rPr>
              <a:t>th</a:t>
            </a:r>
            <a:r>
              <a:rPr lang="en-GB" sz="300" b="1" dirty="0">
                <a:solidFill>
                  <a:schemeClr val="bg1"/>
                </a:solidFill>
              </a:rPr>
              <a:t>  May </a:t>
            </a:r>
          </a:p>
          <a:p>
            <a:pPr algn="ctr"/>
            <a:r>
              <a:rPr lang="en-GB" sz="300" b="1" dirty="0">
                <a:solidFill>
                  <a:schemeClr val="bg1"/>
                </a:solidFill>
              </a:rPr>
              <a:t>Prod ChG 2</a:t>
            </a:r>
          </a:p>
        </p:txBody>
      </p:sp>
      <p:sp>
        <p:nvSpPr>
          <p:cNvPr id="71" name="Flowchart: Connector 70">
            <a:extLst>
              <a:ext uri="{FF2B5EF4-FFF2-40B4-BE49-F238E27FC236}">
                <a16:creationId xmlns:a16="http://schemas.microsoft.com/office/drawing/2014/main" id="{09129026-3870-4D0B-B481-AF2506C5EA1F}"/>
              </a:ext>
            </a:extLst>
          </p:cNvPr>
          <p:cNvSpPr/>
          <p:nvPr/>
        </p:nvSpPr>
        <p:spPr>
          <a:xfrm>
            <a:off x="3389500" y="1067056"/>
            <a:ext cx="332181" cy="283414"/>
          </a:xfrm>
          <a:prstGeom prst="flowChartConnector">
            <a:avLst/>
          </a:prstGeom>
          <a:solidFill>
            <a:schemeClr val="tx2"/>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250" b="1" dirty="0">
                <a:solidFill>
                  <a:schemeClr val="bg1"/>
                </a:solidFill>
              </a:rPr>
              <a:t>Go Live</a:t>
            </a:r>
          </a:p>
          <a:p>
            <a:pPr algn="ctr"/>
            <a:r>
              <a:rPr lang="en-GB" sz="250" b="1" dirty="0">
                <a:solidFill>
                  <a:schemeClr val="bg1"/>
                </a:solidFill>
              </a:rPr>
              <a:t>3</a:t>
            </a:r>
            <a:r>
              <a:rPr lang="en-GB" sz="250" b="1" baseline="30000" dirty="0">
                <a:solidFill>
                  <a:schemeClr val="bg1"/>
                </a:solidFill>
              </a:rPr>
              <a:t>rd</a:t>
            </a:r>
            <a:r>
              <a:rPr lang="en-GB" sz="250" b="1" dirty="0">
                <a:solidFill>
                  <a:schemeClr val="bg1"/>
                </a:solidFill>
              </a:rPr>
              <a:t> Apr – Part B</a:t>
            </a:r>
          </a:p>
        </p:txBody>
      </p:sp>
      <p:sp>
        <p:nvSpPr>
          <p:cNvPr id="72" name="Flowchart: Connector 71">
            <a:extLst>
              <a:ext uri="{FF2B5EF4-FFF2-40B4-BE49-F238E27FC236}">
                <a16:creationId xmlns:a16="http://schemas.microsoft.com/office/drawing/2014/main" id="{CEF8BE06-E09F-4DB1-B49E-80D2E4E02371}"/>
              </a:ext>
            </a:extLst>
          </p:cNvPr>
          <p:cNvSpPr/>
          <p:nvPr/>
        </p:nvSpPr>
        <p:spPr>
          <a:xfrm>
            <a:off x="3666791" y="1055281"/>
            <a:ext cx="332181" cy="280639"/>
          </a:xfrm>
          <a:prstGeom prst="flowChartConnector">
            <a:avLst/>
          </a:prstGeom>
          <a:solidFill>
            <a:schemeClr val="tx2">
              <a:lumMod val="60000"/>
              <a:lumOff val="40000"/>
            </a:schemeClr>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none" rtlCol="0" anchor="t"/>
          <a:lstStyle/>
          <a:p>
            <a:pPr algn="ctr"/>
            <a:r>
              <a:rPr lang="en-GB" sz="250" b="1" dirty="0">
                <a:solidFill>
                  <a:schemeClr val="bg1"/>
                </a:solidFill>
              </a:rPr>
              <a:t>Contingency</a:t>
            </a:r>
          </a:p>
          <a:p>
            <a:pPr algn="ctr"/>
            <a:r>
              <a:rPr lang="en-GB" sz="250" b="1" dirty="0">
                <a:solidFill>
                  <a:schemeClr val="bg1"/>
                </a:solidFill>
              </a:rPr>
              <a:t>10</a:t>
            </a:r>
            <a:r>
              <a:rPr lang="en-GB" sz="250" b="1" baseline="30000" dirty="0">
                <a:solidFill>
                  <a:schemeClr val="bg1"/>
                </a:solidFill>
              </a:rPr>
              <a:t>th</a:t>
            </a:r>
            <a:r>
              <a:rPr lang="en-GB" sz="250" b="1" dirty="0">
                <a:solidFill>
                  <a:schemeClr val="bg1"/>
                </a:solidFill>
              </a:rPr>
              <a:t> Apr – Part B</a:t>
            </a:r>
          </a:p>
        </p:txBody>
      </p:sp>
      <p:sp>
        <p:nvSpPr>
          <p:cNvPr id="74" name="Star: 5 Points 73">
            <a:extLst>
              <a:ext uri="{FF2B5EF4-FFF2-40B4-BE49-F238E27FC236}">
                <a16:creationId xmlns:a16="http://schemas.microsoft.com/office/drawing/2014/main" id="{2F76406B-757E-4E6B-B7F2-4C2F6950D925}"/>
              </a:ext>
            </a:extLst>
          </p:cNvPr>
          <p:cNvSpPr/>
          <p:nvPr/>
        </p:nvSpPr>
        <p:spPr>
          <a:xfrm>
            <a:off x="5142859" y="3122442"/>
            <a:ext cx="216316" cy="188665"/>
          </a:xfrm>
          <a:prstGeom prst="star5">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Star: 5 Points 77">
            <a:extLst>
              <a:ext uri="{FF2B5EF4-FFF2-40B4-BE49-F238E27FC236}">
                <a16:creationId xmlns:a16="http://schemas.microsoft.com/office/drawing/2014/main" id="{5E6C532E-DCE6-4B13-A810-B06B923B9083}"/>
              </a:ext>
            </a:extLst>
          </p:cNvPr>
          <p:cNvSpPr/>
          <p:nvPr/>
        </p:nvSpPr>
        <p:spPr>
          <a:xfrm>
            <a:off x="5070181" y="1744100"/>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Star: 5 Points 32">
            <a:extLst>
              <a:ext uri="{FF2B5EF4-FFF2-40B4-BE49-F238E27FC236}">
                <a16:creationId xmlns:a16="http://schemas.microsoft.com/office/drawing/2014/main" id="{41BDB267-CA31-46AF-9B28-806A6957E091}"/>
              </a:ext>
            </a:extLst>
          </p:cNvPr>
          <p:cNvSpPr/>
          <p:nvPr/>
        </p:nvSpPr>
        <p:spPr>
          <a:xfrm>
            <a:off x="3246382" y="1002339"/>
            <a:ext cx="196651" cy="155922"/>
          </a:xfrm>
          <a:prstGeom prst="star5">
            <a:avLst/>
          </a:prstGeom>
          <a:solidFill>
            <a:srgbClr val="84B8DA"/>
          </a:solidFill>
          <a:ln w="31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7517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dirty="0">
                <a:latin typeface="Arial"/>
                <a:cs typeface="Arial"/>
              </a:rPr>
              <a:t>Section 5: Non-DSC Change Budget Impacting Programmes </a:t>
            </a:r>
            <a:br>
              <a:rPr lang="en-GB" sz="3100" dirty="0">
                <a:latin typeface="Arial"/>
                <a:cs typeface="Arial"/>
              </a:rPr>
            </a:b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33294381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April 2022</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97984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35" y="114056"/>
            <a:ext cx="8820472" cy="416011"/>
          </a:xfrm>
        </p:spPr>
        <p:txBody>
          <a:bodyPr>
            <a:noAutofit/>
          </a:bodyPr>
          <a:lstStyle/>
          <a:p>
            <a:r>
              <a:rPr lang="en-GB" sz="2000" dirty="0"/>
              <a:t>FYE Budget v Committed Spend BP21/22</a:t>
            </a:r>
          </a:p>
        </p:txBody>
      </p:sp>
      <p:sp>
        <p:nvSpPr>
          <p:cNvPr id="3" name="TextBox 2">
            <a:extLst>
              <a:ext uri="{FF2B5EF4-FFF2-40B4-BE49-F238E27FC236}">
                <a16:creationId xmlns:a16="http://schemas.microsoft.com/office/drawing/2014/main" id="{609AC967-D295-4EB5-8156-5F6765360120}"/>
              </a:ext>
            </a:extLst>
          </p:cNvPr>
          <p:cNvSpPr txBox="1"/>
          <p:nvPr/>
        </p:nvSpPr>
        <p:spPr>
          <a:xfrm>
            <a:off x="7572468" y="2456524"/>
            <a:ext cx="1403648" cy="553998"/>
          </a:xfrm>
          <a:prstGeom prst="rect">
            <a:avLst/>
          </a:prstGeom>
          <a:noFill/>
        </p:spPr>
        <p:txBody>
          <a:bodyPr wrap="square" rtlCol="0">
            <a:spAutoFit/>
          </a:bodyPr>
          <a:lstStyle/>
          <a:p>
            <a:endParaRPr lang="en-GB" sz="1000" dirty="0"/>
          </a:p>
          <a:p>
            <a:pPr marL="171450" indent="-171450">
              <a:buFont typeface="Arial" panose="020B0604020202020204" pitchFamily="34" charset="0"/>
              <a:buChar char="•"/>
            </a:pPr>
            <a:r>
              <a:rPr lang="en-GB" sz="1000" dirty="0"/>
              <a:t>Full view of budget </a:t>
            </a:r>
            <a:r>
              <a:rPr lang="en-GB" sz="1000" dirty="0">
                <a:hlinkClick r:id="rId2"/>
              </a:rPr>
              <a:t>here</a:t>
            </a:r>
            <a:endParaRPr lang="en-GB" sz="1000" dirty="0"/>
          </a:p>
        </p:txBody>
      </p:sp>
      <p:graphicFrame>
        <p:nvGraphicFramePr>
          <p:cNvPr id="18" name="Chart 17">
            <a:extLst>
              <a:ext uri="{FF2B5EF4-FFF2-40B4-BE49-F238E27FC236}">
                <a16:creationId xmlns:a16="http://schemas.microsoft.com/office/drawing/2014/main" id="{D1F122F2-340C-47D6-AD91-04EFE5240224}"/>
              </a:ext>
            </a:extLst>
          </p:cNvPr>
          <p:cNvGraphicFramePr>
            <a:graphicFrameLocks/>
          </p:cNvGraphicFramePr>
          <p:nvPr/>
        </p:nvGraphicFramePr>
        <p:xfrm>
          <a:off x="2150939" y="699542"/>
          <a:ext cx="1643119" cy="13681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62E272D9-3FAE-41BC-A64E-4B603F103DC3}"/>
              </a:ext>
            </a:extLst>
          </p:cNvPr>
          <p:cNvGraphicFramePr>
            <a:graphicFrameLocks/>
          </p:cNvGraphicFramePr>
          <p:nvPr/>
        </p:nvGraphicFramePr>
        <p:xfrm>
          <a:off x="4104674" y="719727"/>
          <a:ext cx="1643119" cy="1368152"/>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0C7B00BC-D987-4E76-9438-36E751DDC91D}"/>
              </a:ext>
            </a:extLst>
          </p:cNvPr>
          <p:cNvSpPr txBox="1"/>
          <p:nvPr/>
        </p:nvSpPr>
        <p:spPr>
          <a:xfrm>
            <a:off x="7585937" y="699542"/>
            <a:ext cx="1403648" cy="1169551"/>
          </a:xfrm>
          <a:prstGeom prst="rect">
            <a:avLst/>
          </a:prstGeom>
          <a:noFill/>
        </p:spPr>
        <p:txBody>
          <a:bodyPr wrap="square" rtlCol="0">
            <a:spAutoFit/>
          </a:bodyPr>
          <a:lstStyle/>
          <a:p>
            <a:pPr marL="171450" indent="-171450">
              <a:buFont typeface="Arial" panose="020B0604020202020204" pitchFamily="34" charset="0"/>
              <a:buChar char="•"/>
            </a:pPr>
            <a:r>
              <a:rPr lang="en-GB" sz="1000" dirty="0"/>
              <a:t>21/22 Committed Spend </a:t>
            </a:r>
          </a:p>
          <a:p>
            <a:pPr marL="171450" indent="-171450">
              <a:buFont typeface="Arial" panose="020B0604020202020204" pitchFamily="34" charset="0"/>
              <a:buChar char="•"/>
            </a:pPr>
            <a:r>
              <a:rPr lang="en-GB" sz="1000" dirty="0"/>
              <a:t>Total 75% </a:t>
            </a:r>
          </a:p>
          <a:p>
            <a:pPr marL="171450" indent="-171450">
              <a:buFont typeface="Arial" panose="020B0604020202020204" pitchFamily="34" charset="0"/>
              <a:buChar char="•"/>
            </a:pPr>
            <a:r>
              <a:rPr lang="en-GB" sz="1000" dirty="0"/>
              <a:t>Shippers 67</a:t>
            </a:r>
          </a:p>
          <a:p>
            <a:pPr marL="171450" indent="-171450">
              <a:buFont typeface="Arial" panose="020B0604020202020204" pitchFamily="34" charset="0"/>
              <a:buChar char="•"/>
            </a:pPr>
            <a:r>
              <a:rPr lang="en-GB" sz="1000" dirty="0"/>
              <a:t>DNs 100%</a:t>
            </a:r>
          </a:p>
          <a:p>
            <a:pPr marL="171450" indent="-171450">
              <a:buFont typeface="Arial" panose="020B0604020202020204" pitchFamily="34" charset="0"/>
              <a:buChar char="•"/>
            </a:pPr>
            <a:r>
              <a:rPr lang="en-GB" sz="1000" dirty="0"/>
              <a:t>IGTs 17% </a:t>
            </a:r>
          </a:p>
          <a:p>
            <a:pPr marL="171450" indent="-171450">
              <a:buFont typeface="Arial" panose="020B0604020202020204" pitchFamily="34" charset="0"/>
              <a:buChar char="•"/>
            </a:pPr>
            <a:r>
              <a:rPr lang="en-GB" sz="1000" dirty="0"/>
              <a:t>NTS 28%</a:t>
            </a:r>
          </a:p>
        </p:txBody>
      </p:sp>
      <p:graphicFrame>
        <p:nvGraphicFramePr>
          <p:cNvPr id="11" name="Chart 10">
            <a:extLst>
              <a:ext uri="{FF2B5EF4-FFF2-40B4-BE49-F238E27FC236}">
                <a16:creationId xmlns:a16="http://schemas.microsoft.com/office/drawing/2014/main" id="{A5BE5B15-0C7E-48D6-A56C-6A746E46C6FC}"/>
              </a:ext>
            </a:extLst>
          </p:cNvPr>
          <p:cNvGraphicFramePr>
            <a:graphicFrameLocks/>
          </p:cNvGraphicFramePr>
          <p:nvPr/>
        </p:nvGraphicFramePr>
        <p:xfrm>
          <a:off x="267422" y="2216042"/>
          <a:ext cx="7112889" cy="24884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a16="http://schemas.microsoft.com/office/drawing/2014/main" id="{A29864BA-670A-4A40-A473-66D6D57502E4}"/>
              </a:ext>
            </a:extLst>
          </p:cNvPr>
          <p:cNvGraphicFramePr>
            <a:graphicFrameLocks/>
          </p:cNvGraphicFramePr>
          <p:nvPr/>
        </p:nvGraphicFramePr>
        <p:xfrm>
          <a:off x="323528" y="719727"/>
          <a:ext cx="1827411" cy="120395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a:extLst>
              <a:ext uri="{FF2B5EF4-FFF2-40B4-BE49-F238E27FC236}">
                <a16:creationId xmlns:a16="http://schemas.microsoft.com/office/drawing/2014/main" id="{1B794E5D-1D49-45F7-86D6-58797F52E6F7}"/>
              </a:ext>
            </a:extLst>
          </p:cNvPr>
          <p:cNvGraphicFramePr>
            <a:graphicFrameLocks/>
          </p:cNvGraphicFramePr>
          <p:nvPr/>
        </p:nvGraphicFramePr>
        <p:xfrm>
          <a:off x="5702421" y="719728"/>
          <a:ext cx="1818674" cy="136815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52492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1088" y="36562"/>
          <a:ext cx="9036000" cy="486859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92375">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highlight>
                          <a:srgbClr val="CED1E2"/>
                        </a:highlight>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215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rowSpan="4"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is reflective of a Green Status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We continue to closely monitor joint dependencies with the Move To Cloud Programme.  Contingency planning is complete.  Move to Cloud is on track to Go Live for it’s planned date.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The bulk data cut for transition stage 1 has been issued to the CSSP ahead of the milestone date.  The CSSP have acknowledged receipt and will now commence reconciliation activities.</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215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215032">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773180">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33372">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824567">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Potential Mismatch Between CSS &amp; UK Link &amp; Gemini</a:t>
                      </a:r>
                      <a:endParaRPr lang="en-GB" sz="900" b="0" i="0" u="none" strike="noStrike" kern="1200" baseline="0" dirty="0">
                        <a:solidFill>
                          <a:schemeClr val="tx1"/>
                        </a:solidFill>
                        <a:latin typeface="+mn-lt"/>
                        <a:ea typeface="+mn-ea"/>
                        <a:cs typeface="+mn-cs"/>
                      </a:endParaRPr>
                    </a:p>
                    <a:p>
                      <a:pPr marL="0" marR="0" lvl="0" indent="0" algn="l">
                        <a:lnSpc>
                          <a:spcPct val="100000"/>
                        </a:lnSpc>
                        <a:spcBef>
                          <a:spcPts val="0"/>
                        </a:spcBef>
                        <a:spcAft>
                          <a:spcPts val="0"/>
                        </a:spcAft>
                        <a:buFont typeface="Arial" panose="020B0604020202020204" pitchFamily="34" charset="0"/>
                        <a:buNone/>
                      </a:pPr>
                      <a:endParaRPr lang="en-GB" sz="900" b="0" i="0" u="none" strike="noStrike" kern="1200" baseline="0" dirty="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We are continuing to liaise with the Central Programme for CR-D130 and CR-D129. This week we have had a session with DCC to understand the CSSP process and functionality at gate closure.  We were given some comfort during this session and now understand that the system will be fully monitored during gate closure especially during PIS in order to monitor and meet NFR’s and this will be undertaken on a daily basis.</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DCC are supportive of the CR we are raising in order have the capability to request the ‘re-send’ of a secured active message.  We are pushing to receive this ability during early life support as this will help mitigate should we see missing messages at Gate Closure.</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CR-D129 was presented at the Ofgem Design Forum this week.  This CR will be moved forward into the REC Governance process for a post Programme CR to be delivered within the REC releases.</a:t>
                      </a:r>
                    </a:p>
                    <a:p>
                      <a:pPr marL="0" marR="0" lvl="0" indent="0" algn="l">
                        <a:lnSpc>
                          <a:spcPct val="100000"/>
                        </a:lnSpc>
                        <a:spcBef>
                          <a:spcPts val="0"/>
                        </a:spcBef>
                        <a:spcAft>
                          <a:spcPts val="0"/>
                        </a:spcAft>
                        <a:buFont typeface="Arial" panose="020B0604020202020204" pitchFamily="34" charset="0"/>
                        <a:buNone/>
                      </a:pPr>
                      <a:endParaRPr lang="en-GB" sz="900" b="0" i="0" u="none" strike="noStrike" kern="1200" baseline="0" dirty="0">
                        <a:solidFill>
                          <a:schemeClr val="tx1"/>
                        </a:solidFill>
                        <a:latin typeface="+mn-lt"/>
                        <a:ea typeface="+mn-ea"/>
                        <a:cs typeface="+mn-cs"/>
                      </a:endParaRPr>
                    </a:p>
                    <a:p>
                      <a:pPr marL="0" marR="0" lvl="0" indent="0" algn="l">
                        <a:lnSpc>
                          <a:spcPct val="100000"/>
                        </a:lnSpc>
                        <a:spcBef>
                          <a:spcPts val="0"/>
                        </a:spcBef>
                        <a:spcAft>
                          <a:spcPts val="0"/>
                        </a:spcAft>
                        <a:buFont typeface="Arial" panose="020B0604020202020204" pitchFamily="34" charset="0"/>
                        <a:buNone/>
                      </a:pPr>
                      <a:r>
                        <a:rPr lang="en-GB" sz="900" b="0" i="0" u="none" strike="noStrike" kern="1200" baseline="0" dirty="0">
                          <a:solidFill>
                            <a:schemeClr val="tx1"/>
                          </a:solidFill>
                          <a:latin typeface="+mn-lt"/>
                          <a:ea typeface="+mn-ea"/>
                          <a:cs typeface="+mn-cs"/>
                        </a:rPr>
                        <a:t>The design issues we have raised over the past couple of months have still not been responded to.  We have escalated and will continue to monitor and escalate.</a:t>
                      </a:r>
                    </a:p>
                    <a:p>
                      <a:pPr marL="0" marR="0" lvl="0" indent="0" algn="l">
                        <a:lnSpc>
                          <a:spcPct val="100000"/>
                        </a:lnSpc>
                        <a:spcBef>
                          <a:spcPts val="0"/>
                        </a:spcBef>
                        <a:spcAft>
                          <a:spcPts val="0"/>
                        </a:spcAft>
                        <a:buFont typeface="Arial" panose="020B0604020202020204" pitchFamily="34" charset="0"/>
                        <a:buNone/>
                      </a:pPr>
                      <a:endParaRPr lang="en-US" sz="900" b="0" dirty="0">
                        <a:solidFill>
                          <a:schemeClr val="tx1"/>
                        </a:solidFill>
                      </a:endParaRPr>
                    </a:p>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900" b="0" kern="1200" dirty="0">
                          <a:solidFill>
                            <a:schemeClr val="tx1"/>
                          </a:solidFill>
                          <a:effectLst/>
                          <a:latin typeface="+mn-lt"/>
                          <a:ea typeface="+mn-ea"/>
                          <a:cs typeface="+mn-cs"/>
                        </a:rPr>
                        <a:t>We will now commence engagement in relation to the workaround process should we any issues with missing messages at the appropriate governance groups.  Please note we are not expecting this to happen in normal day to day processing this would be an exceptional circumstance.</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Internal Stage Gate D has been approved during the last two weeks.  This stage gate is the closure of Testing and the commencement of Transition</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1"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Commencement  and planning refinement for the Transition Stage 2 activities (2</a:t>
                      </a:r>
                      <a:r>
                        <a:rPr lang="en-GB" sz="1000" b="0" i="0" u="none" strike="noStrike" kern="1200" baseline="30000" dirty="0">
                          <a:solidFill>
                            <a:schemeClr val="tx1"/>
                          </a:solidFill>
                          <a:effectLst/>
                          <a:latin typeface="+mn-lt"/>
                          <a:ea typeface="+mn-ea"/>
                          <a:cs typeface="+mn-cs"/>
                        </a:rPr>
                        <a:t>nd</a:t>
                      </a:r>
                      <a:r>
                        <a:rPr lang="en-GB" sz="1000" b="0" i="0" u="none" strike="noStrike" kern="1200" dirty="0">
                          <a:solidFill>
                            <a:schemeClr val="tx1"/>
                          </a:solidFill>
                          <a:effectLst/>
                          <a:latin typeface="+mn-lt"/>
                          <a:ea typeface="+mn-ea"/>
                          <a:cs typeface="+mn-cs"/>
                        </a:rPr>
                        <a:t> May)</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Continued OAT Testing</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Continued Business Change activities</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395829"/>
          </a:xfrm>
          <a:prstGeom prst="rect">
            <a:avLst/>
          </a:prstGeom>
        </p:spPr>
        <p:txBody>
          <a:bodyPr>
            <a:normAutofit fontScale="92500"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e</a:t>
            </a:r>
          </a:p>
        </p:txBody>
      </p:sp>
    </p:spTree>
    <p:extLst>
      <p:ext uri="{BB962C8B-B14F-4D97-AF65-F5344CB8AC3E}">
        <p14:creationId xmlns:p14="http://schemas.microsoft.com/office/powerpoint/2010/main" val="326600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Move to Cloud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a:bodyPr>
          <a:lstStyle/>
          <a:p>
            <a:endParaRPr lang="en-GB" dirty="0"/>
          </a:p>
          <a:p>
            <a:r>
              <a:rPr lang="en-GB" dirty="0">
                <a:latin typeface="Arial"/>
                <a:cs typeface="Arial"/>
              </a:rPr>
              <a:t>April 2022</a:t>
            </a:r>
          </a:p>
        </p:txBody>
      </p:sp>
    </p:spTree>
    <p:extLst>
      <p:ext uri="{BB962C8B-B14F-4D97-AF65-F5344CB8AC3E}">
        <p14:creationId xmlns:p14="http://schemas.microsoft.com/office/powerpoint/2010/main" val="3324695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88525197"/>
              </p:ext>
            </p:extLst>
          </p:nvPr>
        </p:nvGraphicFramePr>
        <p:xfrm>
          <a:off x="61088" y="36562"/>
          <a:ext cx="9036000" cy="5000951"/>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401377">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highlight>
                          <a:srgbClr val="CED1E2"/>
                        </a:highlight>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2199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dirty="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9F0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9F0E"/>
                    </a:solidFill>
                  </a:tcPr>
                </a:tc>
                <a:tc rowSpan="4"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is reflective of an Amber status due to the timescales in the plan and the lack of contingency to deliver prior to CSSC transition start.</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UK Link move to cloud project under the programme has successfully completed a second dress rehearsal in order to validate the original timescales outlined within the change pack. Go Live readiness is on track to complete for the 15</a:t>
                      </a:r>
                      <a:r>
                        <a:rPr lang="en-GB" sz="900" b="0" kern="1200" baseline="30000" dirty="0">
                          <a:solidFill>
                            <a:schemeClr val="tx1"/>
                          </a:solidFill>
                          <a:latin typeface="+mn-lt"/>
                          <a:ea typeface="+mn-ea"/>
                          <a:cs typeface="Arial"/>
                        </a:rPr>
                        <a:t>th</a:t>
                      </a:r>
                      <a:r>
                        <a:rPr lang="en-GB" sz="900" b="0" kern="1200" baseline="0" dirty="0">
                          <a:solidFill>
                            <a:schemeClr val="tx1"/>
                          </a:solidFill>
                          <a:latin typeface="+mn-lt"/>
                          <a:ea typeface="+mn-ea"/>
                          <a:cs typeface="Arial"/>
                        </a:rPr>
                        <a:t> April extended outage commencement. Some high scoring risks are being tracked to ensure any impact on the project’s ability to progress with cut over have been assessed. These are on track to be mitigated ahead of cut over commencement on 15</a:t>
                      </a:r>
                      <a:r>
                        <a:rPr lang="en-GB" sz="900" b="0" kern="1200" baseline="30000" dirty="0">
                          <a:solidFill>
                            <a:schemeClr val="tx1"/>
                          </a:solidFill>
                          <a:latin typeface="+mn-lt"/>
                          <a:ea typeface="+mn-ea"/>
                          <a:cs typeface="Arial"/>
                        </a:rPr>
                        <a:t>th</a:t>
                      </a:r>
                      <a:r>
                        <a:rPr lang="en-GB" sz="900" b="0" kern="1200" baseline="0" dirty="0">
                          <a:solidFill>
                            <a:schemeClr val="tx1"/>
                          </a:solidFill>
                          <a:latin typeface="+mn-lt"/>
                          <a:ea typeface="+mn-ea"/>
                          <a:cs typeface="Arial"/>
                        </a:rPr>
                        <a:t> April prior to returning to green.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Portal Go Live previously planned for 9</a:t>
                      </a:r>
                      <a:r>
                        <a:rPr lang="en-US" sz="900" b="0" kern="1200" baseline="30000" dirty="0">
                          <a:solidFill>
                            <a:schemeClr val="tx1"/>
                          </a:solidFill>
                          <a:latin typeface="+mn-lt"/>
                          <a:ea typeface="+mn-ea"/>
                          <a:cs typeface="Arial"/>
                        </a:rPr>
                        <a:t>th</a:t>
                      </a:r>
                      <a:r>
                        <a:rPr lang="en-US" sz="900" b="0" kern="1200" baseline="0" dirty="0">
                          <a:solidFill>
                            <a:schemeClr val="tx1"/>
                          </a:solidFill>
                          <a:latin typeface="+mn-lt"/>
                          <a:ea typeface="+mn-ea"/>
                          <a:cs typeface="Arial"/>
                        </a:rPr>
                        <a:t> May has been re-planned for 18</a:t>
                      </a:r>
                      <a:r>
                        <a:rPr lang="en-US" sz="900" b="0" kern="1200" baseline="30000" dirty="0">
                          <a:solidFill>
                            <a:schemeClr val="tx1"/>
                          </a:solidFill>
                          <a:latin typeface="+mn-lt"/>
                          <a:ea typeface="+mn-ea"/>
                          <a:cs typeface="Arial"/>
                        </a:rPr>
                        <a:t>th</a:t>
                      </a:r>
                      <a:r>
                        <a:rPr lang="en-US" sz="900" b="0" kern="1200" baseline="0" dirty="0">
                          <a:solidFill>
                            <a:schemeClr val="tx1"/>
                          </a:solidFill>
                          <a:latin typeface="+mn-lt"/>
                          <a:ea typeface="+mn-ea"/>
                          <a:cs typeface="Arial"/>
                        </a:rPr>
                        <a:t> June. An updated change pack will be shared 19</a:t>
                      </a:r>
                      <a:r>
                        <a:rPr lang="en-US" sz="900" b="0" kern="1200" baseline="30000" dirty="0">
                          <a:solidFill>
                            <a:schemeClr val="tx1"/>
                          </a:solidFill>
                          <a:latin typeface="+mn-lt"/>
                          <a:ea typeface="+mn-ea"/>
                          <a:cs typeface="Arial"/>
                        </a:rPr>
                        <a:t>th</a:t>
                      </a:r>
                      <a:r>
                        <a:rPr lang="en-US" sz="900" b="0" kern="1200" baseline="0" dirty="0">
                          <a:solidFill>
                            <a:schemeClr val="tx1"/>
                          </a:solidFill>
                          <a:latin typeface="+mn-lt"/>
                          <a:ea typeface="+mn-ea"/>
                          <a:cs typeface="Arial"/>
                        </a:rPr>
                        <a:t> April.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2199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dirty="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9F0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09F0E"/>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219965">
                <a:tc>
                  <a:txBody>
                    <a:bodyPr/>
                    <a:lstStyle/>
                    <a:p>
                      <a:pPr marL="0" marR="0" indent="0" algn="l" rtl="0" eaLnBrk="1" fontAlgn="auto" latinLnBrk="0" hangingPunct="1">
                        <a:lnSpc>
                          <a:spcPct val="100000"/>
                        </a:lnSpc>
                        <a:spcBef>
                          <a:spcPts val="0"/>
                        </a:spcBef>
                        <a:spcAft>
                          <a:spcPts val="0"/>
                        </a:spcAft>
                        <a:buFontTx/>
                        <a:buNone/>
                      </a:pPr>
                      <a:r>
                        <a:rPr lang="en-GB" sz="700" b="1" kern="1200" dirty="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chemeClr val="dk1"/>
                          </a:solidFill>
                          <a:effectLst/>
                          <a:uLnTx/>
                          <a:uFillTx/>
                          <a:latin typeface="+mn-lt"/>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790918">
                <a:tc>
                  <a:txBody>
                    <a:bodyPr/>
                    <a:lstStyle/>
                    <a:p>
                      <a:pPr marL="0" marR="0" indent="0" algn="l" rtl="0" eaLnBrk="1" fontAlgn="auto" latinLnBrk="0" hangingPunct="1">
                        <a:lnSpc>
                          <a:spcPct val="100000"/>
                        </a:lnSpc>
                        <a:spcBef>
                          <a:spcPts val="0"/>
                        </a:spcBef>
                        <a:spcAft>
                          <a:spcPts val="0"/>
                        </a:spcAft>
                        <a:buFontTx/>
                        <a:buNone/>
                      </a:pPr>
                      <a:r>
                        <a:rPr lang="en-GB" sz="700" b="1" kern="1200" dirty="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38725">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780089">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UK Link Move to Cloud stream activities:</a:t>
                      </a:r>
                    </a:p>
                    <a:p>
                      <a:pPr marL="0" marR="0" lvl="0" indent="0" algn="l">
                        <a:lnSpc>
                          <a:spcPct val="100000"/>
                        </a:lnSpc>
                        <a:spcBef>
                          <a:spcPts val="0"/>
                        </a:spcBef>
                        <a:spcAft>
                          <a:spcPts val="0"/>
                        </a:spcAft>
                        <a:buFont typeface="Arial" panose="020B0604020202020204" pitchFamily="34" charset="0"/>
                        <a:buNone/>
                      </a:pPr>
                      <a:endParaRPr lang="en-GB" sz="900" b="0" kern="1200" baseline="0" dirty="0">
                        <a:solidFill>
                          <a:schemeClr val="tx1"/>
                        </a:solidFill>
                        <a:latin typeface="+mn-lt"/>
                        <a:ea typeface="+mn-ea"/>
                        <a:cs typeface="Arial"/>
                      </a:endParaRP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kern="1200" baseline="0" dirty="0">
                          <a:solidFill>
                            <a:schemeClr val="tx1"/>
                          </a:solidFill>
                          <a:latin typeface="+mn-lt"/>
                          <a:ea typeface="+mn-ea"/>
                          <a:cs typeface="Arial"/>
                        </a:rPr>
                        <a:t>The final round of test cycles have now been completed in our target production environment. These include functional, UAT, performance, penetration, extended gas day and DR testing. Final results are now being reviewed prior to stakeholder approval to enter cutover.. </a:t>
                      </a:r>
                    </a:p>
                    <a:p>
                      <a:pPr marL="171450" marR="0" lvl="0" indent="-171450" algn="l">
                        <a:lnSpc>
                          <a:spcPct val="100000"/>
                        </a:lnSpc>
                        <a:spcBef>
                          <a:spcPts val="0"/>
                        </a:spcBef>
                        <a:spcAft>
                          <a:spcPts val="0"/>
                        </a:spcAft>
                        <a:buFont typeface="Arial" panose="020B0604020202020204" pitchFamily="34" charset="0"/>
                        <a:buChar char="•"/>
                      </a:pPr>
                      <a:endParaRPr lang="en-GB" sz="900" b="0" kern="1200" baseline="0" dirty="0">
                        <a:solidFill>
                          <a:schemeClr val="tx1"/>
                        </a:solidFill>
                        <a:latin typeface="+mn-lt"/>
                        <a:ea typeface="+mn-ea"/>
                        <a:cs typeface="Arial"/>
                      </a:endParaRPr>
                    </a:p>
                    <a:p>
                      <a:pPr marL="171450" marR="0" lvl="0" indent="-171450" algn="l">
                        <a:lnSpc>
                          <a:spcPct val="100000"/>
                        </a:lnSpc>
                        <a:spcBef>
                          <a:spcPts val="0"/>
                        </a:spcBef>
                        <a:spcAft>
                          <a:spcPts val="0"/>
                        </a:spcAft>
                        <a:buFont typeface="Arial" panose="020B0604020202020204" pitchFamily="34" charset="0"/>
                        <a:buChar char="•"/>
                      </a:pPr>
                      <a:r>
                        <a:rPr lang="en-GB" sz="900" b="0" kern="1200" baseline="0" dirty="0">
                          <a:solidFill>
                            <a:schemeClr val="tx1"/>
                          </a:solidFill>
                          <a:latin typeface="+mn-lt"/>
                          <a:ea typeface="+mn-ea"/>
                          <a:cs typeface="Arial"/>
                        </a:rPr>
                        <a:t>As part of this stream, phased delivery of some of the lower environments and associated infrastructure has been delivered within BAU successfully and these are now operational which was a big milestone for the delivery team. </a:t>
                      </a:r>
                    </a:p>
                    <a:p>
                      <a:pPr marL="171450" marR="0" lvl="0" indent="-171450" algn="l">
                        <a:lnSpc>
                          <a:spcPct val="100000"/>
                        </a:lnSpc>
                        <a:spcBef>
                          <a:spcPts val="0"/>
                        </a:spcBef>
                        <a:spcAft>
                          <a:spcPts val="0"/>
                        </a:spcAft>
                        <a:buFont typeface="Arial" panose="020B0604020202020204" pitchFamily="34" charset="0"/>
                        <a:buChar char="•"/>
                      </a:pPr>
                      <a:endParaRPr lang="en-GB" sz="900" b="0" kern="1200" baseline="0" dirty="0">
                        <a:solidFill>
                          <a:schemeClr val="tx1"/>
                        </a:solidFill>
                        <a:latin typeface="+mn-lt"/>
                        <a:ea typeface="+mn-ea"/>
                        <a:cs typeface="Arial"/>
                      </a:endParaRPr>
                    </a:p>
                    <a:p>
                      <a:pPr marL="171450" marR="0" lvl="0" indent="-171450" algn="l">
                        <a:lnSpc>
                          <a:spcPct val="100000"/>
                        </a:lnSpc>
                        <a:spcBef>
                          <a:spcPts val="0"/>
                        </a:spcBef>
                        <a:spcAft>
                          <a:spcPts val="0"/>
                        </a:spcAft>
                        <a:buFont typeface="Arial" panose="020B0604020202020204" pitchFamily="34" charset="0"/>
                        <a:buChar char="•"/>
                      </a:pPr>
                      <a:r>
                        <a:rPr lang="en-GB" sz="900" b="0" kern="1200" baseline="0" dirty="0">
                          <a:solidFill>
                            <a:schemeClr val="tx1"/>
                          </a:solidFill>
                          <a:latin typeface="+mn-lt"/>
                          <a:ea typeface="+mn-ea"/>
                          <a:cs typeface="Arial"/>
                        </a:rPr>
                        <a:t>Second IDR was also completed successfully on 11</a:t>
                      </a:r>
                      <a:r>
                        <a:rPr lang="en-GB" sz="900" b="0" kern="1200" baseline="30000" dirty="0">
                          <a:solidFill>
                            <a:schemeClr val="tx1"/>
                          </a:solidFill>
                          <a:latin typeface="+mn-lt"/>
                          <a:ea typeface="+mn-ea"/>
                          <a:cs typeface="Arial"/>
                        </a:rPr>
                        <a:t>th</a:t>
                      </a:r>
                      <a:r>
                        <a:rPr lang="en-GB" sz="900" b="0" kern="1200" baseline="0" dirty="0">
                          <a:solidFill>
                            <a:schemeClr val="tx1"/>
                          </a:solidFill>
                          <a:latin typeface="+mn-lt"/>
                          <a:ea typeface="+mn-ea"/>
                          <a:cs typeface="Arial"/>
                        </a:rPr>
                        <a:t> March. As part of this, data integrity was re-validated along with other infrastructure related scenarios executed to ensure final cut over plan has incorporated all learnings.  Combination of these two activities have provided the project team with the confidence in our ability to complete cut over activities over the Easter weekend. Go live planning and readiness activities are now underway. </a:t>
                      </a:r>
                    </a:p>
                    <a:p>
                      <a:pPr marL="171450" marR="0" lvl="0" indent="-171450" algn="l">
                        <a:lnSpc>
                          <a:spcPct val="100000"/>
                        </a:lnSpc>
                        <a:spcBef>
                          <a:spcPts val="0"/>
                        </a:spcBef>
                        <a:spcAft>
                          <a:spcPts val="0"/>
                        </a:spcAft>
                        <a:buFont typeface="Arial" panose="020B0604020202020204" pitchFamily="34" charset="0"/>
                        <a:buChar char="•"/>
                      </a:pPr>
                      <a:endParaRPr lang="en-GB" sz="900" b="0" kern="1200" baseline="0" dirty="0">
                        <a:solidFill>
                          <a:schemeClr val="tx1"/>
                        </a:solidFill>
                        <a:latin typeface="+mn-lt"/>
                        <a:ea typeface="+mn-ea"/>
                        <a:cs typeface="Arial"/>
                      </a:endParaRPr>
                    </a:p>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Portal Go Live activities:  </a:t>
                      </a:r>
                    </a:p>
                    <a:p>
                      <a:pPr marL="0" marR="0" lvl="0" indent="0" algn="l">
                        <a:lnSpc>
                          <a:spcPct val="100000"/>
                        </a:lnSpc>
                        <a:spcBef>
                          <a:spcPts val="0"/>
                        </a:spcBef>
                        <a:spcAft>
                          <a:spcPts val="0"/>
                        </a:spcAft>
                        <a:buFont typeface="Arial" panose="020B0604020202020204" pitchFamily="34" charset="0"/>
                        <a:buNone/>
                      </a:pPr>
                      <a:endParaRPr lang="en-GB" sz="900" b="1" kern="1200" baseline="0" dirty="0">
                        <a:solidFill>
                          <a:schemeClr val="tx1"/>
                        </a:solidFill>
                        <a:latin typeface="+mn-lt"/>
                        <a:ea typeface="+mn-ea"/>
                        <a:cs typeface="Arial"/>
                      </a:endParaRP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kern="1200" baseline="0" dirty="0">
                          <a:solidFill>
                            <a:schemeClr val="tx1"/>
                          </a:solidFill>
                          <a:latin typeface="+mn-lt"/>
                          <a:ea typeface="+mn-ea"/>
                          <a:cs typeface="Arial"/>
                        </a:rPr>
                        <a:t>The portal go live which was originally planned for 9</a:t>
                      </a:r>
                      <a:r>
                        <a:rPr lang="en-GB" sz="900" b="0" kern="1200" baseline="30000" dirty="0">
                          <a:solidFill>
                            <a:schemeClr val="tx1"/>
                          </a:solidFill>
                          <a:latin typeface="+mn-lt"/>
                          <a:ea typeface="+mn-ea"/>
                          <a:cs typeface="Arial"/>
                        </a:rPr>
                        <a:t>th</a:t>
                      </a:r>
                      <a:r>
                        <a:rPr lang="en-GB" sz="900" b="0" kern="1200" baseline="0" dirty="0">
                          <a:solidFill>
                            <a:schemeClr val="tx1"/>
                          </a:solidFill>
                          <a:latin typeface="+mn-lt"/>
                          <a:ea typeface="+mn-ea"/>
                          <a:cs typeface="Arial"/>
                        </a:rPr>
                        <a:t> May has been re-scheduled to 18</a:t>
                      </a:r>
                      <a:r>
                        <a:rPr lang="en-GB" sz="900" b="0" kern="1200" baseline="30000" dirty="0">
                          <a:solidFill>
                            <a:schemeClr val="tx1"/>
                          </a:solidFill>
                          <a:latin typeface="+mn-lt"/>
                          <a:ea typeface="+mn-ea"/>
                          <a:cs typeface="Arial"/>
                        </a:rPr>
                        <a:t>th</a:t>
                      </a:r>
                      <a:r>
                        <a:rPr lang="en-GB" sz="900" b="0" kern="1200" baseline="0" dirty="0">
                          <a:solidFill>
                            <a:schemeClr val="tx1"/>
                          </a:solidFill>
                          <a:latin typeface="+mn-lt"/>
                          <a:ea typeface="+mn-ea"/>
                          <a:cs typeface="Arial"/>
                        </a:rPr>
                        <a:t> June to minimise the impact to users and ensure better alignment with CSSC/DES deliveries.</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kern="1200" baseline="0" dirty="0">
                          <a:solidFill>
                            <a:schemeClr val="tx1"/>
                          </a:solidFill>
                          <a:latin typeface="+mn-lt"/>
                          <a:ea typeface="+mn-ea"/>
                          <a:cs typeface="Arial"/>
                        </a:rPr>
                        <a:t>Final test cycles (penetration and DR tests) of the upgraded portal are underway.</a:t>
                      </a:r>
                      <a:endParaRPr lang="en-US" sz="9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Start of cutover cycle</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Entry into Post Implementation Support (PIS) </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Decommissioning Planning </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Portal solution test completion </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Portal solution IDRs &amp; Implementation planning </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dirty="0">
                        <a:solidFill>
                          <a:schemeClr val="tx1"/>
                        </a:solidFill>
                        <a:effectLst/>
                        <a:highlight>
                          <a:srgbClr val="FFFF00"/>
                        </a:highligh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395829"/>
          </a:xfrm>
          <a:prstGeom prst="rect">
            <a:avLst/>
          </a:prstGeom>
        </p:spPr>
        <p:txBody>
          <a:bodyPr>
            <a:normAutofit fontScale="92500"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e</a:t>
            </a:r>
          </a:p>
        </p:txBody>
      </p:sp>
    </p:spTree>
    <p:extLst>
      <p:ext uri="{BB962C8B-B14F-4D97-AF65-F5344CB8AC3E}">
        <p14:creationId xmlns:p14="http://schemas.microsoft.com/office/powerpoint/2010/main" val="35712041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3E9A5C-F313-7347-A4CE-5A39AEB36954}"/>
              </a:ext>
            </a:extLst>
          </p:cNvPr>
          <p:cNvSpPr>
            <a:spLocks noGrp="1"/>
          </p:cNvSpPr>
          <p:nvPr>
            <p:ph type="ctrTitle"/>
          </p:nvPr>
        </p:nvSpPr>
        <p:spPr/>
        <p:txBody>
          <a:bodyPr/>
          <a:lstStyle/>
          <a:p>
            <a:r>
              <a:rPr lang="en-US" dirty="0"/>
              <a:t>CMS Rebuild April Update </a:t>
            </a:r>
          </a:p>
        </p:txBody>
      </p:sp>
      <p:sp>
        <p:nvSpPr>
          <p:cNvPr id="5" name="Subtitle 4">
            <a:extLst>
              <a:ext uri="{FF2B5EF4-FFF2-40B4-BE49-F238E27FC236}">
                <a16:creationId xmlns:a16="http://schemas.microsoft.com/office/drawing/2014/main" id="{2AFC198D-9768-CF4C-8B47-AD7C3A484540}"/>
              </a:ext>
            </a:extLst>
          </p:cNvPr>
          <p:cNvSpPr>
            <a:spLocks noGrp="1"/>
          </p:cNvSpPr>
          <p:nvPr>
            <p:ph type="subTitle" idx="1"/>
          </p:nvPr>
        </p:nvSpPr>
        <p:spPr/>
        <p:txBody>
          <a:bodyPr/>
          <a:lstStyle/>
          <a:p>
            <a:r>
              <a:rPr lang="en-US" dirty="0"/>
              <a:t>Update </a:t>
            </a:r>
          </a:p>
        </p:txBody>
      </p:sp>
    </p:spTree>
    <p:extLst>
      <p:ext uri="{BB962C8B-B14F-4D97-AF65-F5344CB8AC3E}">
        <p14:creationId xmlns:p14="http://schemas.microsoft.com/office/powerpoint/2010/main" val="17100577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C39CB-0BEC-574D-AB42-02DEDD509EA9}"/>
              </a:ext>
            </a:extLst>
          </p:cNvPr>
          <p:cNvSpPr>
            <a:spLocks noGrp="1"/>
          </p:cNvSpPr>
          <p:nvPr>
            <p:ph type="title"/>
          </p:nvPr>
        </p:nvSpPr>
        <p:spPr/>
        <p:txBody>
          <a:bodyPr/>
          <a:lstStyle/>
          <a:p>
            <a:r>
              <a:rPr lang="en-US" dirty="0"/>
              <a:t>Progress to Date</a:t>
            </a:r>
          </a:p>
        </p:txBody>
      </p:sp>
      <p:sp>
        <p:nvSpPr>
          <p:cNvPr id="3" name="Content Placeholder 2">
            <a:extLst>
              <a:ext uri="{FF2B5EF4-FFF2-40B4-BE49-F238E27FC236}">
                <a16:creationId xmlns:a16="http://schemas.microsoft.com/office/drawing/2014/main" id="{F6455E3C-0B4E-FD48-BAAC-73087A795611}"/>
              </a:ext>
            </a:extLst>
          </p:cNvPr>
          <p:cNvSpPr>
            <a:spLocks noGrp="1"/>
          </p:cNvSpPr>
          <p:nvPr>
            <p:ph idx="1"/>
          </p:nvPr>
        </p:nvSpPr>
        <p:spPr>
          <a:xfrm>
            <a:off x="457200" y="761058"/>
            <a:ext cx="8229600" cy="4382442"/>
          </a:xfrm>
        </p:spPr>
        <p:txBody>
          <a:bodyPr vert="horz" lIns="68580" tIns="34290" rIns="68580" bIns="34290" rtlCol="0" anchor="t">
            <a:normAutofit fontScale="77500" lnSpcReduction="20000"/>
          </a:bodyPr>
          <a:lstStyle/>
          <a:p>
            <a:pPr marL="342424" indent="-342424"/>
            <a:endParaRPr lang="en-US" sz="1200" dirty="0">
              <a:latin typeface="Arial"/>
              <a:cs typeface="Arial"/>
            </a:endParaRPr>
          </a:p>
          <a:p>
            <a:pPr marL="342424" indent="-342424"/>
            <a:r>
              <a:rPr lang="en-US" sz="1200" dirty="0">
                <a:latin typeface="Arial"/>
                <a:cs typeface="Arial"/>
              </a:rPr>
              <a:t>The CMS Rebuild Team have commenced Sprint 1 and are now building out the foundations of the new CMS and the Shipper raised MNC (Meter Number Creation) Process.</a:t>
            </a:r>
          </a:p>
          <a:p>
            <a:pPr marL="342424" indent="-342424"/>
            <a:endParaRPr lang="en-US" sz="1200" dirty="0">
              <a:latin typeface="Arial"/>
              <a:cs typeface="Arial"/>
            </a:endParaRPr>
          </a:p>
          <a:p>
            <a:pPr marL="342424" indent="-342424"/>
            <a:r>
              <a:rPr lang="en-US" sz="1200" dirty="0">
                <a:latin typeface="Arial"/>
                <a:cs typeface="Arial"/>
              </a:rPr>
              <a:t>The Customer Focus Groups have now been set up and communicated out. </a:t>
            </a:r>
            <a:r>
              <a:rPr lang="en-GB" sz="1200" dirty="0">
                <a:latin typeface="Arial"/>
                <a:cs typeface="Arial"/>
              </a:rPr>
              <a:t>The first Customer Focus Group will cover a recap, objectives for these sessions and the ability to ask any questions on progress to date or the future development. In subsequent sessions we will ensure we have translated your requirements into our development, provide updates on progress, demos where appropriate, discuss any customer impacts and agree where change packs will be produced alongside agreeing the testing approach. We will provide the agenda at least 7 days ahead of the meeting so that you can ensure your relevant subject matters experts can attend where possible.</a:t>
            </a:r>
            <a:endParaRPr lang="en-US" sz="1200" dirty="0">
              <a:latin typeface="Arial"/>
              <a:cs typeface="Arial"/>
            </a:endParaRPr>
          </a:p>
          <a:p>
            <a:endParaRPr lang="en-US" sz="1200" dirty="0"/>
          </a:p>
          <a:p>
            <a:endParaRPr lang="en-US" sz="1200" dirty="0"/>
          </a:p>
          <a:p>
            <a:endParaRPr lang="en-US" sz="1200" dirty="0"/>
          </a:p>
          <a:p>
            <a:endParaRPr lang="en-US" sz="1200" dirty="0"/>
          </a:p>
          <a:p>
            <a:endParaRPr lang="en-US" sz="1200" dirty="0"/>
          </a:p>
          <a:p>
            <a:pPr marL="342424" indent="-342424"/>
            <a:endParaRPr lang="en-US" sz="1200" dirty="0">
              <a:latin typeface="Arial"/>
              <a:cs typeface="Arial"/>
            </a:endParaRPr>
          </a:p>
          <a:p>
            <a:pPr marL="342424" indent="-342424"/>
            <a:endParaRPr lang="en-US" sz="1200" dirty="0">
              <a:latin typeface="Arial"/>
              <a:cs typeface="Arial"/>
            </a:endParaRPr>
          </a:p>
          <a:p>
            <a:pPr marL="342424" indent="-342424"/>
            <a:endParaRPr lang="en-US" sz="1200" dirty="0">
              <a:latin typeface="Arial"/>
              <a:cs typeface="Arial"/>
            </a:endParaRPr>
          </a:p>
          <a:p>
            <a:pPr marL="342424" indent="-342424"/>
            <a:endParaRPr lang="en-US" sz="1200" dirty="0">
              <a:latin typeface="Arial"/>
              <a:cs typeface="Arial"/>
            </a:endParaRPr>
          </a:p>
          <a:p>
            <a:pPr marL="342424" indent="-342424"/>
            <a:endParaRPr lang="en-US" sz="1200" dirty="0">
              <a:latin typeface="Arial"/>
              <a:cs typeface="Arial"/>
            </a:endParaRPr>
          </a:p>
          <a:p>
            <a:pPr marL="342424" indent="-342424"/>
            <a:endParaRPr lang="en-US" sz="1200" dirty="0">
              <a:latin typeface="Arial"/>
              <a:cs typeface="Arial"/>
            </a:endParaRPr>
          </a:p>
          <a:p>
            <a:pPr marL="342424" indent="-342424"/>
            <a:endParaRPr lang="en-US" sz="1200" dirty="0">
              <a:latin typeface="Arial"/>
              <a:cs typeface="Arial"/>
            </a:endParaRPr>
          </a:p>
          <a:p>
            <a:pPr marL="342424" indent="-342424"/>
            <a:endParaRPr lang="en-US" sz="1200" dirty="0">
              <a:latin typeface="Arial"/>
              <a:cs typeface="Arial"/>
            </a:endParaRPr>
          </a:p>
          <a:p>
            <a:pPr marL="342424" indent="-342424"/>
            <a:endParaRPr lang="en-US" sz="1200" dirty="0">
              <a:latin typeface="Arial"/>
              <a:cs typeface="Arial"/>
            </a:endParaRPr>
          </a:p>
          <a:p>
            <a:pPr marL="342424" indent="-342424"/>
            <a:endParaRPr lang="en-US" sz="1200" dirty="0">
              <a:latin typeface="Arial"/>
              <a:cs typeface="Arial"/>
            </a:endParaRPr>
          </a:p>
          <a:p>
            <a:pPr marL="342424" indent="-342424"/>
            <a:endParaRPr lang="en-US" sz="1200" dirty="0">
              <a:latin typeface="Arial"/>
              <a:cs typeface="Arial"/>
            </a:endParaRPr>
          </a:p>
          <a:p>
            <a:pPr marL="342424" indent="-342424"/>
            <a:endParaRPr lang="en-US" sz="1200" dirty="0">
              <a:latin typeface="Arial"/>
              <a:cs typeface="Arial"/>
            </a:endParaRPr>
          </a:p>
          <a:p>
            <a:pPr marL="342424" indent="-342424"/>
            <a:r>
              <a:rPr lang="en-US" sz="1200" dirty="0">
                <a:latin typeface="Arial"/>
                <a:cs typeface="Arial"/>
              </a:rPr>
              <a:t>The Team are continuing the sizing exercise to determine what can be delivered in Q4 2022 alongside the Shipper raised MNC and the </a:t>
            </a:r>
            <a:r>
              <a:rPr lang="en-US" sz="1200" dirty="0" err="1">
                <a:latin typeface="Arial"/>
                <a:cs typeface="Arial"/>
              </a:rPr>
              <a:t>ToG</a:t>
            </a:r>
            <a:r>
              <a:rPr lang="en-US" sz="1200" dirty="0">
                <a:latin typeface="Arial"/>
                <a:cs typeface="Arial"/>
              </a:rPr>
              <a:t> Modification processes. As delivery will follow an Agile Framework, there is an option to deliver a Minimum Viable Product (MVP) initially with future releases improving the end-to-end functionality of that process.</a:t>
            </a:r>
          </a:p>
          <a:p>
            <a:pPr marL="342424" indent="-342424"/>
            <a:endParaRPr lang="en-US" sz="1200" dirty="0">
              <a:latin typeface="Arial"/>
              <a:cs typeface="Arial"/>
            </a:endParaRPr>
          </a:p>
          <a:p>
            <a:pPr marL="342424" indent="-342424"/>
            <a:r>
              <a:rPr lang="en-US" sz="1200" dirty="0"/>
              <a:t>Further updates will be provided in May </a:t>
            </a:r>
            <a:r>
              <a:rPr lang="en-US" sz="1200" dirty="0" err="1"/>
              <a:t>ChMC</a:t>
            </a:r>
            <a:r>
              <a:rPr lang="en-US" sz="1200" dirty="0"/>
              <a:t>.</a:t>
            </a:r>
          </a:p>
        </p:txBody>
      </p:sp>
      <p:graphicFrame>
        <p:nvGraphicFramePr>
          <p:cNvPr id="4" name="Table 3">
            <a:extLst>
              <a:ext uri="{FF2B5EF4-FFF2-40B4-BE49-F238E27FC236}">
                <a16:creationId xmlns:a16="http://schemas.microsoft.com/office/drawing/2014/main" id="{4F80F9FA-0A23-C047-B9AD-D41A91C9BEC5}"/>
              </a:ext>
            </a:extLst>
          </p:cNvPr>
          <p:cNvGraphicFramePr>
            <a:graphicFrameLocks noGrp="1"/>
          </p:cNvGraphicFramePr>
          <p:nvPr/>
        </p:nvGraphicFramePr>
        <p:xfrm>
          <a:off x="3331029" y="1961679"/>
          <a:ext cx="1857375" cy="1981200"/>
        </p:xfrm>
        <a:graphic>
          <a:graphicData uri="http://schemas.openxmlformats.org/drawingml/2006/table">
            <a:tbl>
              <a:tblPr>
                <a:tableStyleId>{5C22544A-7EE6-4342-B048-85BDC9FD1C3A}</a:tableStyleId>
              </a:tblPr>
              <a:tblGrid>
                <a:gridCol w="619125">
                  <a:extLst>
                    <a:ext uri="{9D8B030D-6E8A-4147-A177-3AD203B41FA5}">
                      <a16:colId xmlns:a16="http://schemas.microsoft.com/office/drawing/2014/main" val="2578991102"/>
                    </a:ext>
                  </a:extLst>
                </a:gridCol>
                <a:gridCol w="619125">
                  <a:extLst>
                    <a:ext uri="{9D8B030D-6E8A-4147-A177-3AD203B41FA5}">
                      <a16:colId xmlns:a16="http://schemas.microsoft.com/office/drawing/2014/main" val="1846843008"/>
                    </a:ext>
                  </a:extLst>
                </a:gridCol>
                <a:gridCol w="619125">
                  <a:extLst>
                    <a:ext uri="{9D8B030D-6E8A-4147-A177-3AD203B41FA5}">
                      <a16:colId xmlns:a16="http://schemas.microsoft.com/office/drawing/2014/main" val="1323656476"/>
                    </a:ext>
                  </a:extLst>
                </a:gridCol>
              </a:tblGrid>
              <a:tr h="152400">
                <a:tc>
                  <a:txBody>
                    <a:bodyPr/>
                    <a:lstStyle/>
                    <a:p>
                      <a:pPr algn="l" fontAlgn="b"/>
                      <a:r>
                        <a:rPr lang="en-GB" sz="900" u="none" strike="noStrike">
                          <a:effectLst/>
                        </a:rPr>
                        <a:t>Date</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900" u="none" strike="noStrike">
                          <a:effectLst/>
                        </a:rPr>
                        <a:t>Time Start</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900" u="none" strike="noStrike" dirty="0">
                          <a:effectLst/>
                        </a:rPr>
                        <a:t>Time end</a:t>
                      </a:r>
                      <a:endParaRPr lang="en-GB" sz="9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0822136"/>
                  </a:ext>
                </a:extLst>
              </a:tr>
              <a:tr h="152400">
                <a:tc>
                  <a:txBody>
                    <a:bodyPr/>
                    <a:lstStyle/>
                    <a:p>
                      <a:pPr algn="r" fontAlgn="b"/>
                      <a:r>
                        <a:rPr lang="en-GB" sz="900" u="none" strike="noStrike">
                          <a:effectLst/>
                        </a:rPr>
                        <a:t>06/04/2022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11:00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2239373"/>
                  </a:ext>
                </a:extLst>
              </a:tr>
              <a:tr h="152400">
                <a:tc>
                  <a:txBody>
                    <a:bodyPr/>
                    <a:lstStyle/>
                    <a:p>
                      <a:pPr algn="r" fontAlgn="b"/>
                      <a:r>
                        <a:rPr lang="en-GB" sz="900" u="none" strike="noStrike">
                          <a:effectLst/>
                        </a:rPr>
                        <a:t>04/05/2022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dirty="0">
                          <a:effectLst/>
                        </a:rPr>
                        <a:t>11:00</a:t>
                      </a:r>
                      <a:endParaRPr lang="en-GB" sz="9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2100372"/>
                  </a:ext>
                </a:extLst>
              </a:tr>
              <a:tr h="152400">
                <a:tc>
                  <a:txBody>
                    <a:bodyPr/>
                    <a:lstStyle/>
                    <a:p>
                      <a:pPr algn="r" fontAlgn="b"/>
                      <a:r>
                        <a:rPr lang="en-GB" sz="900" u="none" strike="noStrike">
                          <a:effectLst/>
                        </a:rPr>
                        <a:t>10/06/2022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11:00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7026614"/>
                  </a:ext>
                </a:extLst>
              </a:tr>
              <a:tr h="152400">
                <a:tc>
                  <a:txBody>
                    <a:bodyPr/>
                    <a:lstStyle/>
                    <a:p>
                      <a:pPr algn="r" fontAlgn="b"/>
                      <a:r>
                        <a:rPr lang="en-GB" sz="900" u="none" strike="noStrike">
                          <a:effectLst/>
                        </a:rPr>
                        <a:t>06/07/2022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2699151"/>
                  </a:ext>
                </a:extLst>
              </a:tr>
              <a:tr h="152400">
                <a:tc>
                  <a:txBody>
                    <a:bodyPr/>
                    <a:lstStyle/>
                    <a:p>
                      <a:pPr algn="r" fontAlgn="b"/>
                      <a:r>
                        <a:rPr lang="en-GB" sz="900" u="none" strike="noStrike">
                          <a:effectLst/>
                        </a:rPr>
                        <a:t>09/08/2022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2467639"/>
                  </a:ext>
                </a:extLst>
              </a:tr>
              <a:tr h="152400">
                <a:tc>
                  <a:txBody>
                    <a:bodyPr/>
                    <a:lstStyle/>
                    <a:p>
                      <a:pPr algn="r" fontAlgn="b"/>
                      <a:r>
                        <a:rPr lang="en-GB" sz="900" u="none" strike="noStrike">
                          <a:effectLst/>
                        </a:rPr>
                        <a:t>09/09/2022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3734864"/>
                  </a:ext>
                </a:extLst>
              </a:tr>
              <a:tr h="152400">
                <a:tc>
                  <a:txBody>
                    <a:bodyPr/>
                    <a:lstStyle/>
                    <a:p>
                      <a:pPr algn="r" fontAlgn="b"/>
                      <a:r>
                        <a:rPr lang="en-GB" sz="900" u="none" strike="noStrike">
                          <a:effectLst/>
                        </a:rPr>
                        <a:t>14/10/2022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146168"/>
                  </a:ext>
                </a:extLst>
              </a:tr>
              <a:tr h="152400">
                <a:tc>
                  <a:txBody>
                    <a:bodyPr/>
                    <a:lstStyle/>
                    <a:p>
                      <a:pPr algn="r" fontAlgn="b"/>
                      <a:r>
                        <a:rPr lang="en-GB" sz="900" u="none" strike="noStrike">
                          <a:effectLst/>
                        </a:rPr>
                        <a:t>08/11/2022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dirty="0">
                          <a:effectLst/>
                        </a:rPr>
                        <a:t>12:00</a:t>
                      </a:r>
                      <a:endParaRPr lang="en-GB" sz="9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130427"/>
                  </a:ext>
                </a:extLst>
              </a:tr>
              <a:tr h="152400">
                <a:tc>
                  <a:txBody>
                    <a:bodyPr/>
                    <a:lstStyle/>
                    <a:p>
                      <a:pPr algn="r" fontAlgn="b"/>
                      <a:r>
                        <a:rPr lang="en-GB" sz="900" u="none" strike="noStrike">
                          <a:effectLst/>
                        </a:rPr>
                        <a:t>09/12/2022</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dirty="0">
                          <a:effectLst/>
                        </a:rPr>
                        <a:t>12:00</a:t>
                      </a:r>
                      <a:endParaRPr lang="en-GB" sz="9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585115"/>
                  </a:ext>
                </a:extLst>
              </a:tr>
              <a:tr h="152400">
                <a:tc>
                  <a:txBody>
                    <a:bodyPr/>
                    <a:lstStyle/>
                    <a:p>
                      <a:pPr algn="r" fontAlgn="b"/>
                      <a:r>
                        <a:rPr lang="en-GB" sz="900" u="none" strike="noStrike">
                          <a:effectLst/>
                        </a:rPr>
                        <a:t>10/01/2023</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1450457"/>
                  </a:ext>
                </a:extLst>
              </a:tr>
              <a:tr h="152400">
                <a:tc>
                  <a:txBody>
                    <a:bodyPr/>
                    <a:lstStyle/>
                    <a:p>
                      <a:pPr algn="r" fontAlgn="b"/>
                      <a:r>
                        <a:rPr lang="en-GB" sz="900" u="none" strike="noStrike">
                          <a:effectLst/>
                        </a:rPr>
                        <a:t>07/02/2023</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12:00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4795467"/>
                  </a:ext>
                </a:extLst>
              </a:tr>
              <a:tr h="152400">
                <a:tc>
                  <a:txBody>
                    <a:bodyPr/>
                    <a:lstStyle/>
                    <a:p>
                      <a:pPr algn="r" fontAlgn="b"/>
                      <a:r>
                        <a:rPr lang="en-GB" sz="900" u="none" strike="noStrike">
                          <a:effectLst/>
                        </a:rPr>
                        <a:t>07/03/2023</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a:effectLst/>
                        </a:rPr>
                        <a:t>10:00</a:t>
                      </a:r>
                      <a:endParaRPr lang="en-GB" sz="9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900" u="none" strike="noStrike" dirty="0">
                          <a:effectLst/>
                        </a:rPr>
                        <a:t>12:00</a:t>
                      </a:r>
                      <a:endParaRPr lang="en-GB" sz="9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3943979"/>
                  </a:ext>
                </a:extLst>
              </a:tr>
            </a:tbl>
          </a:graphicData>
        </a:graphic>
      </p:graphicFrame>
    </p:spTree>
    <p:extLst>
      <p:ext uri="{BB962C8B-B14F-4D97-AF65-F5344CB8AC3E}">
        <p14:creationId xmlns:p14="http://schemas.microsoft.com/office/powerpoint/2010/main" val="14407040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dirty="0">
                <a:latin typeface="Arial"/>
                <a:cs typeface="Arial"/>
              </a:rPr>
              <a:t>Section 6: </a:t>
            </a:r>
            <a:r>
              <a:rPr lang="en-GB" sz="3100" dirty="0" err="1">
                <a:latin typeface="Arial"/>
                <a:cs typeface="Arial"/>
              </a:rPr>
              <a:t>AnY</a:t>
            </a:r>
            <a:r>
              <a:rPr lang="en-GB" sz="3100" dirty="0">
                <a:latin typeface="Arial"/>
                <a:cs typeface="Arial"/>
              </a:rPr>
              <a:t> Other Business</a:t>
            </a:r>
            <a:br>
              <a:rPr lang="en-GB" sz="3100" dirty="0">
                <a:latin typeface="Arial"/>
                <a:cs typeface="Arial"/>
              </a:rPr>
            </a:b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15816679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APPENDIX</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24820863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99FAB-B12E-4E8E-B575-883DF6DB81A4}"/>
              </a:ext>
            </a:extLst>
          </p:cNvPr>
          <p:cNvSpPr>
            <a:spLocks noGrp="1"/>
          </p:cNvSpPr>
          <p:nvPr>
            <p:ph type="title"/>
          </p:nvPr>
        </p:nvSpPr>
        <p:spPr>
          <a:xfrm>
            <a:off x="457200" y="362018"/>
            <a:ext cx="8229600" cy="637580"/>
          </a:xfrm>
        </p:spPr>
        <p:txBody>
          <a:bodyPr/>
          <a:lstStyle/>
          <a:p>
            <a:r>
              <a:rPr lang="en-GB" dirty="0">
                <a:highlight>
                  <a:srgbClr val="FFFFFF"/>
                </a:highlight>
              </a:rPr>
              <a:t>Portfolio POAP</a:t>
            </a:r>
          </a:p>
        </p:txBody>
      </p:sp>
      <p:graphicFrame>
        <p:nvGraphicFramePr>
          <p:cNvPr id="3" name="Object 2">
            <a:extLst>
              <a:ext uri="{FF2B5EF4-FFF2-40B4-BE49-F238E27FC236}">
                <a16:creationId xmlns:a16="http://schemas.microsoft.com/office/drawing/2014/main" id="{2D2FDA1D-708D-44A4-993C-F8BA94F5AF3F}"/>
              </a:ext>
            </a:extLst>
          </p:cNvPr>
          <p:cNvGraphicFramePr>
            <a:graphicFrameLocks noChangeAspect="1"/>
          </p:cNvGraphicFramePr>
          <p:nvPr>
            <p:extLst>
              <p:ext uri="{D42A27DB-BD31-4B8C-83A1-F6EECF244321}">
                <p14:modId xmlns:p14="http://schemas.microsoft.com/office/powerpoint/2010/main" val="3794536489"/>
              </p:ext>
            </p:extLst>
          </p:nvPr>
        </p:nvGraphicFramePr>
        <p:xfrm>
          <a:off x="3762955" y="1858217"/>
          <a:ext cx="1618090" cy="1427065"/>
        </p:xfrm>
        <a:graphic>
          <a:graphicData uri="http://schemas.openxmlformats.org/presentationml/2006/ole">
            <mc:AlternateContent xmlns:mc="http://schemas.openxmlformats.org/markup-compatibility/2006">
              <mc:Choice xmlns:v="urn:schemas-microsoft-com:vml" Requires="v">
                <p:oleObj spid="_x0000_s3075" name="Acrobat Document" showAsIcon="1" r:id="rId3" imgW="914400" imgH="806400" progId="AcroExch.Document.DC">
                  <p:embed/>
                </p:oleObj>
              </mc:Choice>
              <mc:Fallback>
                <p:oleObj name="Acrobat Document" showAsIcon="1" r:id="rId3" imgW="914400" imgH="806400" progId="AcroExch.Document.DC">
                  <p:embed/>
                  <p:pic>
                    <p:nvPicPr>
                      <p:cNvPr id="3" name="Object 2">
                        <a:extLst>
                          <a:ext uri="{FF2B5EF4-FFF2-40B4-BE49-F238E27FC236}">
                            <a16:creationId xmlns:a16="http://schemas.microsoft.com/office/drawing/2014/main" id="{2D2FDA1D-708D-44A4-993C-F8BA94F5AF3F}"/>
                          </a:ext>
                        </a:extLst>
                      </p:cNvPr>
                      <p:cNvPicPr/>
                      <p:nvPr/>
                    </p:nvPicPr>
                    <p:blipFill>
                      <a:blip r:embed="rId4"/>
                      <a:stretch>
                        <a:fillRect/>
                      </a:stretch>
                    </p:blipFill>
                    <p:spPr>
                      <a:xfrm>
                        <a:off x="3762955" y="1858217"/>
                        <a:ext cx="1618090" cy="1427065"/>
                      </a:xfrm>
                      <a:prstGeom prst="rect">
                        <a:avLst/>
                      </a:prstGeom>
                    </p:spPr>
                  </p:pic>
                </p:oleObj>
              </mc:Fallback>
            </mc:AlternateContent>
          </a:graphicData>
        </a:graphic>
      </p:graphicFrame>
    </p:spTree>
    <p:extLst>
      <p:ext uri="{BB962C8B-B14F-4D97-AF65-F5344CB8AC3E}">
        <p14:creationId xmlns:p14="http://schemas.microsoft.com/office/powerpoint/2010/main" val="12916258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AB9AD-DBC4-49BB-84C3-893A069405D4}"/>
              </a:ext>
            </a:extLst>
          </p:cNvPr>
          <p:cNvSpPr>
            <a:spLocks noGrp="1"/>
          </p:cNvSpPr>
          <p:nvPr>
            <p:ph type="title"/>
          </p:nvPr>
        </p:nvSpPr>
        <p:spPr>
          <a:xfrm>
            <a:off x="451021" y="6374"/>
            <a:ext cx="8229600" cy="465223"/>
          </a:xfrm>
        </p:spPr>
        <p:txBody>
          <a:bodyPr>
            <a:normAutofit/>
          </a:bodyPr>
          <a:lstStyle/>
          <a:p>
            <a:r>
              <a:rPr lang="en-GB" sz="2000" dirty="0"/>
              <a:t>Outages</a:t>
            </a:r>
          </a:p>
        </p:txBody>
      </p:sp>
      <p:graphicFrame>
        <p:nvGraphicFramePr>
          <p:cNvPr id="4" name="Table 3">
            <a:extLst>
              <a:ext uri="{FF2B5EF4-FFF2-40B4-BE49-F238E27FC236}">
                <a16:creationId xmlns:a16="http://schemas.microsoft.com/office/drawing/2014/main" id="{880110BF-85AF-4FB3-864B-5E11A4526F36}"/>
              </a:ext>
            </a:extLst>
          </p:cNvPr>
          <p:cNvGraphicFramePr>
            <a:graphicFrameLocks noGrp="1"/>
          </p:cNvGraphicFramePr>
          <p:nvPr>
            <p:extLst>
              <p:ext uri="{D42A27DB-BD31-4B8C-83A1-F6EECF244321}">
                <p14:modId xmlns:p14="http://schemas.microsoft.com/office/powerpoint/2010/main" val="346281355"/>
              </p:ext>
            </p:extLst>
          </p:nvPr>
        </p:nvGraphicFramePr>
        <p:xfrm>
          <a:off x="71562" y="443266"/>
          <a:ext cx="8849773" cy="4300454"/>
        </p:xfrm>
        <a:graphic>
          <a:graphicData uri="http://schemas.openxmlformats.org/drawingml/2006/table">
            <a:tbl>
              <a:tblPr firstRow="1" firstCol="1" bandRow="1"/>
              <a:tblGrid>
                <a:gridCol w="621671">
                  <a:extLst>
                    <a:ext uri="{9D8B030D-6E8A-4147-A177-3AD203B41FA5}">
                      <a16:colId xmlns:a16="http://schemas.microsoft.com/office/drawing/2014/main" val="449541743"/>
                    </a:ext>
                  </a:extLst>
                </a:gridCol>
                <a:gridCol w="463923">
                  <a:extLst>
                    <a:ext uri="{9D8B030D-6E8A-4147-A177-3AD203B41FA5}">
                      <a16:colId xmlns:a16="http://schemas.microsoft.com/office/drawing/2014/main" val="551277779"/>
                    </a:ext>
                  </a:extLst>
                </a:gridCol>
                <a:gridCol w="576897">
                  <a:extLst>
                    <a:ext uri="{9D8B030D-6E8A-4147-A177-3AD203B41FA5}">
                      <a16:colId xmlns:a16="http://schemas.microsoft.com/office/drawing/2014/main" val="2368100654"/>
                    </a:ext>
                  </a:extLst>
                </a:gridCol>
                <a:gridCol w="425851">
                  <a:extLst>
                    <a:ext uri="{9D8B030D-6E8A-4147-A177-3AD203B41FA5}">
                      <a16:colId xmlns:a16="http://schemas.microsoft.com/office/drawing/2014/main" val="903762624"/>
                    </a:ext>
                  </a:extLst>
                </a:gridCol>
                <a:gridCol w="576897">
                  <a:extLst>
                    <a:ext uri="{9D8B030D-6E8A-4147-A177-3AD203B41FA5}">
                      <a16:colId xmlns:a16="http://schemas.microsoft.com/office/drawing/2014/main" val="3035098530"/>
                    </a:ext>
                  </a:extLst>
                </a:gridCol>
                <a:gridCol w="402202">
                  <a:extLst>
                    <a:ext uri="{9D8B030D-6E8A-4147-A177-3AD203B41FA5}">
                      <a16:colId xmlns:a16="http://schemas.microsoft.com/office/drawing/2014/main" val="2766131516"/>
                    </a:ext>
                  </a:extLst>
                </a:gridCol>
                <a:gridCol w="5204971">
                  <a:extLst>
                    <a:ext uri="{9D8B030D-6E8A-4147-A177-3AD203B41FA5}">
                      <a16:colId xmlns:a16="http://schemas.microsoft.com/office/drawing/2014/main" val="521849592"/>
                    </a:ext>
                  </a:extLst>
                </a:gridCol>
                <a:gridCol w="577361">
                  <a:extLst>
                    <a:ext uri="{9D8B030D-6E8A-4147-A177-3AD203B41FA5}">
                      <a16:colId xmlns:a16="http://schemas.microsoft.com/office/drawing/2014/main" val="4065274453"/>
                    </a:ext>
                  </a:extLst>
                </a:gridCol>
              </a:tblGrid>
              <a:tr h="130105">
                <a:tc gridSpan="8">
                  <a:txBody>
                    <a:bodyPr/>
                    <a:lstStyle/>
                    <a:p>
                      <a:pPr algn="ctr">
                        <a:spcAft>
                          <a:spcPts val="0"/>
                        </a:spcAft>
                      </a:pPr>
                      <a:r>
                        <a:rPr lang="en-GB" sz="600" b="1">
                          <a:solidFill>
                            <a:srgbClr val="000000"/>
                          </a:solidFill>
                          <a:effectLst/>
                          <a:latin typeface="Arial" panose="020B0604020202020204" pitchFamily="34" charset="0"/>
                          <a:ea typeface="Calibri" panose="020F0502020204030204" pitchFamily="34" charset="0"/>
                        </a:rPr>
                        <a:t>Outages</a:t>
                      </a:r>
                      <a:endParaRPr lang="en-GB" sz="600" dirty="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74881103"/>
                  </a:ext>
                </a:extLst>
              </a:tr>
              <a:tr h="112021">
                <a:tc rowSpan="2">
                  <a:txBody>
                    <a:bodyPr/>
                    <a:lstStyle/>
                    <a:p>
                      <a:pPr algn="ctr">
                        <a:spcAft>
                          <a:spcPts val="0"/>
                        </a:spcAft>
                      </a:pPr>
                      <a:r>
                        <a:rPr lang="en-GB" sz="650">
                          <a:solidFill>
                            <a:srgbClr val="000000"/>
                          </a:solidFill>
                          <a:effectLst/>
                          <a:latin typeface="Arial" panose="020B0604020202020204" pitchFamily="34" charset="0"/>
                          <a:ea typeface="Calibri" panose="020F0502020204030204" pitchFamily="34" charset="0"/>
                        </a:rPr>
                        <a:t>Change Request Number</a:t>
                      </a:r>
                      <a:endParaRPr lang="en-GB" sz="650" dirty="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rowSpan="2">
                  <a:txBody>
                    <a:bodyPr/>
                    <a:lstStyle/>
                    <a:p>
                      <a:pPr algn="ctr">
                        <a:spcAft>
                          <a:spcPts val="0"/>
                        </a:spcAft>
                      </a:pPr>
                      <a:r>
                        <a:rPr lang="en-GB" sz="650">
                          <a:solidFill>
                            <a:srgbClr val="000000"/>
                          </a:solidFill>
                          <a:effectLst/>
                          <a:latin typeface="Arial" panose="020B0604020202020204" pitchFamily="34" charset="0"/>
                          <a:ea typeface="Calibri" panose="020F0502020204030204" pitchFamily="34" charset="0"/>
                        </a:rPr>
                        <a:t>Impacted System</a:t>
                      </a:r>
                      <a:endParaRPr lang="en-GB" sz="65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gridSpan="5">
                  <a:txBody>
                    <a:bodyPr/>
                    <a:lstStyle/>
                    <a:p>
                      <a:pPr algn="ctr">
                        <a:spcAft>
                          <a:spcPts val="0"/>
                        </a:spcAft>
                      </a:pPr>
                      <a:r>
                        <a:rPr lang="en-GB" sz="600">
                          <a:solidFill>
                            <a:srgbClr val="000000"/>
                          </a:solidFill>
                          <a:effectLst/>
                          <a:latin typeface="Arial" panose="020B0604020202020204" pitchFamily="34" charset="0"/>
                          <a:ea typeface="Calibri" panose="020F0502020204030204" pitchFamily="34" charset="0"/>
                        </a:rPr>
                        <a:t>Outage Duration</a:t>
                      </a:r>
                      <a:endParaRPr lang="en-GB" sz="60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a:spcAft>
                          <a:spcPts val="0"/>
                        </a:spcAft>
                      </a:pPr>
                      <a:r>
                        <a:rPr lang="en-GB" sz="600">
                          <a:solidFill>
                            <a:srgbClr val="000000"/>
                          </a:solidFill>
                          <a:effectLst/>
                          <a:latin typeface="Arial" panose="020B0604020202020204" pitchFamily="34" charset="0"/>
                          <a:ea typeface="Calibri" panose="020F0502020204030204" pitchFamily="34" charset="0"/>
                        </a:rPr>
                        <a:t>Committee Notified Date</a:t>
                      </a:r>
                      <a:endParaRPr lang="en-GB" sz="60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1187626994"/>
                  </a:ext>
                </a:extLst>
              </a:tr>
              <a:tr h="214615">
                <a:tc vMerge="1">
                  <a:txBody>
                    <a:bodyPr/>
                    <a:lstStyle/>
                    <a:p>
                      <a:endParaRPr lang="en-GB"/>
                    </a:p>
                  </a:txBody>
                  <a:tcPr/>
                </a:tc>
                <a:tc vMerge="1">
                  <a:txBody>
                    <a:bodyPr/>
                    <a:lstStyle/>
                    <a:p>
                      <a:endParaRPr lang="en-GB"/>
                    </a:p>
                  </a:txBody>
                  <a:tcPr/>
                </a:tc>
                <a:tc>
                  <a:txBody>
                    <a:bodyPr/>
                    <a:lstStyle/>
                    <a:p>
                      <a:pPr algn="ctr">
                        <a:spcAft>
                          <a:spcPts val="0"/>
                        </a:spcAft>
                      </a:pPr>
                      <a:r>
                        <a:rPr lang="en-GB" sz="600">
                          <a:solidFill>
                            <a:srgbClr val="000000"/>
                          </a:solidFill>
                          <a:effectLst/>
                          <a:latin typeface="Arial" panose="020B0604020202020204" pitchFamily="34" charset="0"/>
                          <a:ea typeface="Calibri" panose="020F0502020204030204" pitchFamily="34" charset="0"/>
                        </a:rPr>
                        <a:t>Start Date</a:t>
                      </a:r>
                      <a:endParaRPr lang="en-GB" sz="60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spcAft>
                          <a:spcPts val="0"/>
                        </a:spcAft>
                      </a:pPr>
                      <a:r>
                        <a:rPr lang="en-GB" sz="600">
                          <a:solidFill>
                            <a:srgbClr val="000000"/>
                          </a:solidFill>
                          <a:effectLst/>
                          <a:latin typeface="Arial" panose="020B0604020202020204" pitchFamily="34" charset="0"/>
                          <a:ea typeface="Calibri" panose="020F0502020204030204" pitchFamily="34" charset="0"/>
                        </a:rPr>
                        <a:t>Start Time</a:t>
                      </a:r>
                      <a:endParaRPr lang="en-GB" sz="600" dirty="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spcAft>
                          <a:spcPts val="0"/>
                        </a:spcAft>
                      </a:pPr>
                      <a:r>
                        <a:rPr lang="en-GB" sz="600">
                          <a:solidFill>
                            <a:srgbClr val="000000"/>
                          </a:solidFill>
                          <a:effectLst/>
                          <a:latin typeface="Arial" panose="020B0604020202020204" pitchFamily="34" charset="0"/>
                          <a:ea typeface="Calibri" panose="020F0502020204030204" pitchFamily="34" charset="0"/>
                        </a:rPr>
                        <a:t>End Date</a:t>
                      </a:r>
                      <a:endParaRPr lang="en-GB" sz="60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spcAft>
                          <a:spcPts val="0"/>
                        </a:spcAft>
                      </a:pPr>
                      <a:r>
                        <a:rPr lang="en-GB" sz="600">
                          <a:solidFill>
                            <a:srgbClr val="000000"/>
                          </a:solidFill>
                          <a:effectLst/>
                          <a:latin typeface="Arial" panose="020B0604020202020204" pitchFamily="34" charset="0"/>
                          <a:ea typeface="Calibri" panose="020F0502020204030204" pitchFamily="34" charset="0"/>
                        </a:rPr>
                        <a:t>End Time</a:t>
                      </a:r>
                      <a:endParaRPr lang="en-GB" sz="600" dirty="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a:spcAft>
                          <a:spcPts val="0"/>
                        </a:spcAft>
                      </a:pPr>
                      <a:r>
                        <a:rPr lang="en-GB" sz="600">
                          <a:solidFill>
                            <a:srgbClr val="000000"/>
                          </a:solidFill>
                          <a:effectLst/>
                          <a:latin typeface="Arial" panose="020B0604020202020204" pitchFamily="34" charset="0"/>
                          <a:ea typeface="Calibri" panose="020F0502020204030204" pitchFamily="34" charset="0"/>
                        </a:rPr>
                        <a:t>Brief Description</a:t>
                      </a:r>
                      <a:endParaRPr lang="en-GB" sz="600" dirty="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vMerge="1">
                  <a:txBody>
                    <a:bodyPr/>
                    <a:lstStyle/>
                    <a:p>
                      <a:endParaRPr lang="en-GB"/>
                    </a:p>
                  </a:txBody>
                  <a:tcPr/>
                </a:tc>
                <a:extLst>
                  <a:ext uri="{0D108BD9-81ED-4DB2-BD59-A6C34878D82A}">
                    <a16:rowId xmlns:a16="http://schemas.microsoft.com/office/drawing/2014/main" val="1613478640"/>
                  </a:ext>
                </a:extLst>
              </a:tr>
              <a:tr h="683207">
                <a:tc>
                  <a:txBody>
                    <a:bodyPr/>
                    <a:lstStyle/>
                    <a:p>
                      <a:pPr marL="0" algn="ctr" defTabSz="914400" rtl="0" eaLnBrk="1" latinLnBrk="0" hangingPunct="1">
                        <a:spcAft>
                          <a:spcPts val="0"/>
                        </a:spcAft>
                      </a:pPr>
                      <a:r>
                        <a:rPr lang="en-GB" sz="650" kern="1200">
                          <a:solidFill>
                            <a:srgbClr val="000000"/>
                          </a:solidFill>
                          <a:effectLst/>
                          <a:latin typeface="Arial" panose="020B0604020202020204" pitchFamily="34" charset="0"/>
                          <a:ea typeface="Calibri" panose="020F0502020204030204" pitchFamily="34" charset="0"/>
                          <a:cs typeface="+mn-cs"/>
                        </a:rPr>
                        <a:t> XRN 5339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650" kern="1200">
                          <a:solidFill>
                            <a:srgbClr val="000000"/>
                          </a:solidFill>
                          <a:effectLst/>
                          <a:latin typeface="Arial" panose="020B0604020202020204" pitchFamily="34" charset="0"/>
                          <a:ea typeface="Calibri" panose="020F0502020204030204" pitchFamily="34" charset="0"/>
                          <a:cs typeface="+mn-cs"/>
                        </a:rPr>
                        <a:t>EFT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660" kern="1200">
                          <a:solidFill>
                            <a:srgbClr val="000000"/>
                          </a:solidFill>
                          <a:effectLst/>
                          <a:latin typeface="Arial" panose="020B0604020202020204" pitchFamily="34" charset="0"/>
                          <a:ea typeface="Calibri" panose="020F0502020204030204" pitchFamily="34" charset="0"/>
                          <a:cs typeface="+mn-cs"/>
                        </a:rPr>
                        <a:t>02/04/2022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660" kern="1200">
                          <a:solidFill>
                            <a:srgbClr val="000000"/>
                          </a:solidFill>
                          <a:effectLst/>
                          <a:latin typeface="Arial" panose="020B0604020202020204" pitchFamily="34" charset="0"/>
                          <a:ea typeface="Calibri" panose="020F0502020204030204" pitchFamily="34" charset="0"/>
                          <a:cs typeface="+mn-cs"/>
                        </a:rPr>
                        <a:t>3:45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660" kern="1200">
                          <a:solidFill>
                            <a:srgbClr val="000000"/>
                          </a:solidFill>
                          <a:effectLst/>
                          <a:latin typeface="Arial" panose="020B0604020202020204" pitchFamily="34" charset="0"/>
                          <a:ea typeface="Calibri" panose="020F0502020204030204" pitchFamily="34" charset="0"/>
                          <a:cs typeface="+mn-cs"/>
                        </a:rPr>
                        <a:t>02/04/2022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660" kern="1200">
                          <a:solidFill>
                            <a:srgbClr val="000000"/>
                          </a:solidFill>
                          <a:effectLst/>
                          <a:latin typeface="Arial" panose="020B0604020202020204" pitchFamily="34" charset="0"/>
                          <a:ea typeface="Calibri" panose="020F0502020204030204" pitchFamily="34" charset="0"/>
                          <a:cs typeface="+mn-cs"/>
                        </a:rPr>
                        <a:t>08:00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GB" sz="660" kern="1200">
                          <a:solidFill>
                            <a:srgbClr val="000000"/>
                          </a:solidFill>
                          <a:effectLst/>
                          <a:latin typeface="Arial" panose="020B0604020202020204" pitchFamily="34" charset="0"/>
                          <a:ea typeface="Calibri" panose="020F0502020204030204" pitchFamily="34" charset="0"/>
                          <a:cs typeface="+mn-cs"/>
                        </a:rPr>
                        <a:t>This change will be the final upgrade to  EFT PROD to keep the application in support. This extended outage will be on a Saturday and utilise the maintenance window for EFT to cause less impact to the industry.</a:t>
                      </a:r>
                      <a:br>
                        <a:rPr lang="en-GB" sz="660" kern="1200">
                          <a:solidFill>
                            <a:srgbClr val="000000"/>
                          </a:solidFill>
                          <a:effectLst/>
                          <a:latin typeface="Arial" panose="020B0604020202020204" pitchFamily="34" charset="0"/>
                          <a:ea typeface="Calibri" panose="020F0502020204030204" pitchFamily="34" charset="0"/>
                          <a:cs typeface="+mn-cs"/>
                        </a:rPr>
                      </a:br>
                      <a:r>
                        <a:rPr lang="en-GB" sz="660" kern="1200">
                          <a:solidFill>
                            <a:srgbClr val="000000"/>
                          </a:solidFill>
                          <a:effectLst/>
                          <a:latin typeface="Arial" panose="020B0604020202020204" pitchFamily="34" charset="0"/>
                          <a:ea typeface="Calibri" panose="020F0502020204030204" pitchFamily="34" charset="0"/>
                          <a:cs typeface="+mn-cs"/>
                        </a:rPr>
                        <a:t>During the extended outage any files that would be processed by EFT during this window will remain safely in their respective Folders, once EFT is back online, all file transfers will be synced and issued.</a:t>
                      </a:r>
                    </a:p>
                    <a:p>
                      <a:pPr marL="0" algn="l" defTabSz="914400" rtl="0" eaLnBrk="1" latinLnBrk="0" hangingPunct="1">
                        <a:spcAft>
                          <a:spcPts val="0"/>
                        </a:spcAft>
                      </a:pPr>
                      <a:r>
                        <a:rPr lang="en-GB" sz="660" kern="1200">
                          <a:solidFill>
                            <a:srgbClr val="000000"/>
                          </a:solidFill>
                          <a:effectLst/>
                          <a:latin typeface="Arial" panose="020B0604020202020204" pitchFamily="34" charset="0"/>
                          <a:ea typeface="Calibri" panose="020F0502020204030204" pitchFamily="34" charset="0"/>
                          <a:cs typeface="+mn-cs"/>
                        </a:rPr>
                        <a:t>Please be aware that the EFT cutover Contingency Dates will  be carried out on the following weekend, 9th April. </a:t>
                      </a:r>
                      <a:endParaRPr lang="en-GB" sz="660" kern="1200" dirty="0">
                        <a:solidFill>
                          <a:srgbClr val="000000"/>
                        </a:solidFill>
                        <a:effectLst/>
                        <a:latin typeface="Arial" panose="020B0604020202020204" pitchFamily="34" charset="0"/>
                        <a:ea typeface="Calibri" panose="020F0502020204030204" pitchFamily="34"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660" kern="1200">
                          <a:solidFill>
                            <a:srgbClr val="000000"/>
                          </a:solidFill>
                          <a:effectLst/>
                          <a:latin typeface="Arial" panose="020B0604020202020204" pitchFamily="34" charset="0"/>
                          <a:ea typeface="Calibri" panose="020F0502020204030204" pitchFamily="34" charset="0"/>
                          <a:cs typeface="+mn-cs"/>
                        </a:rPr>
                        <a:t>13/09/2021</a:t>
                      </a:r>
                    </a:p>
                    <a:p>
                      <a:pPr marL="0" algn="ctr" defTabSz="914400" rtl="0" eaLnBrk="1" latinLnBrk="0" hangingPunct="1">
                        <a:spcAft>
                          <a:spcPts val="0"/>
                        </a:spcAft>
                      </a:pPr>
                      <a:endParaRPr lang="en-GB" sz="660" kern="1200">
                        <a:solidFill>
                          <a:srgbClr val="000000"/>
                        </a:solidFill>
                        <a:effectLst/>
                        <a:latin typeface="Arial" panose="020B0604020202020204" pitchFamily="34" charset="0"/>
                        <a:ea typeface="Calibri" panose="020F0502020204030204" pitchFamily="34" charset="0"/>
                        <a:cs typeface="+mn-cs"/>
                      </a:endParaRPr>
                    </a:p>
                    <a:p>
                      <a:pPr marL="0" algn="ctr" defTabSz="914400" rtl="0" eaLnBrk="1" latinLnBrk="0" hangingPunct="1">
                        <a:spcAft>
                          <a:spcPts val="0"/>
                        </a:spcAft>
                      </a:pPr>
                      <a:r>
                        <a:rPr lang="en-US" sz="660" b="0" i="0" u="none" strike="noStrike">
                          <a:solidFill>
                            <a:srgbClr val="000000"/>
                          </a:solidFill>
                          <a:effectLst/>
                          <a:latin typeface="Arial" panose="020B0604020202020204" pitchFamily="34" charset="0"/>
                        </a:rPr>
                        <a:t>Times and description updated</a:t>
                      </a:r>
                    </a:p>
                    <a:p>
                      <a:pPr marL="0" algn="ctr" defTabSz="914400" rtl="0" eaLnBrk="1" latinLnBrk="0" hangingPunct="1">
                        <a:spcAft>
                          <a:spcPts val="0"/>
                        </a:spcAft>
                      </a:pPr>
                      <a:r>
                        <a:rPr lang="en-US" sz="660" b="0" i="0" u="none" strike="noStrike" kern="1200">
                          <a:solidFill>
                            <a:srgbClr val="000000"/>
                          </a:solidFill>
                          <a:effectLst/>
                          <a:latin typeface="Arial" panose="020B0604020202020204" pitchFamily="34" charset="0"/>
                          <a:ea typeface="Calibri" panose="020F0502020204030204" pitchFamily="34" charset="0"/>
                          <a:cs typeface="+mn-cs"/>
                        </a:rPr>
                        <a:t>13/04/2022</a:t>
                      </a:r>
                      <a:endParaRPr lang="en-GB" sz="660" kern="1200" dirty="0">
                        <a:solidFill>
                          <a:srgbClr val="000000"/>
                        </a:solidFill>
                        <a:effectLst/>
                        <a:latin typeface="Arial" panose="020B0604020202020204" pitchFamily="34" charset="0"/>
                        <a:ea typeface="Calibri" panose="020F0502020204030204" pitchFamily="34"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1697642"/>
                  </a:ext>
                </a:extLst>
              </a:tr>
              <a:tr h="757251">
                <a:tc>
                  <a:txBody>
                    <a:bodyPr/>
                    <a:lstStyle/>
                    <a:p>
                      <a:pPr marL="0" algn="ctr" defTabSz="914400" rtl="0" eaLnBrk="1" latinLnBrk="0" hangingPunct="1">
                        <a:spcAft>
                          <a:spcPts val="0"/>
                        </a:spcAft>
                      </a:pPr>
                      <a:r>
                        <a:rPr lang="en-GB" sz="650" kern="1200">
                          <a:solidFill>
                            <a:srgbClr val="000000"/>
                          </a:solidFill>
                          <a:effectLst/>
                          <a:latin typeface="Arial" panose="020B0604020202020204" pitchFamily="34" charset="0"/>
                          <a:ea typeface="Calibri" panose="020F0502020204030204" pitchFamily="34" charset="0"/>
                          <a:cs typeface="+mn-cs"/>
                        </a:rPr>
                        <a:t> XRN 5339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650" kern="1200">
                          <a:solidFill>
                            <a:srgbClr val="000000"/>
                          </a:solidFill>
                          <a:effectLst/>
                          <a:latin typeface="Arial" panose="020B0604020202020204" pitchFamily="34" charset="0"/>
                          <a:ea typeface="Calibri" panose="020F0502020204030204" pitchFamily="34" charset="0"/>
                          <a:cs typeface="+mn-cs"/>
                        </a:rPr>
                        <a:t>EFT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660" kern="1200">
                          <a:solidFill>
                            <a:srgbClr val="000000"/>
                          </a:solidFill>
                          <a:effectLst/>
                          <a:latin typeface="Arial" panose="020B0604020202020204" pitchFamily="34" charset="0"/>
                          <a:ea typeface="Calibri" panose="020F0502020204030204" pitchFamily="34" charset="0"/>
                          <a:cs typeface="+mn-cs"/>
                        </a:rPr>
                        <a:t>21/05/2022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660" kern="1200">
                          <a:solidFill>
                            <a:srgbClr val="000000"/>
                          </a:solidFill>
                          <a:effectLst/>
                          <a:latin typeface="Arial" panose="020B0604020202020204" pitchFamily="34" charset="0"/>
                          <a:ea typeface="Calibri" panose="020F0502020204030204" pitchFamily="34" charset="0"/>
                          <a:cs typeface="+mn-cs"/>
                        </a:rPr>
                        <a:t>TBC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660" kern="1200">
                          <a:solidFill>
                            <a:srgbClr val="000000"/>
                          </a:solidFill>
                          <a:effectLst/>
                          <a:latin typeface="Arial" panose="020B0604020202020204" pitchFamily="34" charset="0"/>
                          <a:ea typeface="Calibri" panose="020F0502020204030204" pitchFamily="34" charset="0"/>
                          <a:cs typeface="+mn-cs"/>
                        </a:rPr>
                        <a:t>22/05/2022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660" kern="1200">
                          <a:solidFill>
                            <a:srgbClr val="000000"/>
                          </a:solidFill>
                          <a:effectLst/>
                          <a:latin typeface="Arial" panose="020B0604020202020204" pitchFamily="34" charset="0"/>
                          <a:ea typeface="Calibri" panose="020F0502020204030204" pitchFamily="34" charset="0"/>
                          <a:cs typeface="+mn-cs"/>
                        </a:rPr>
                        <a:t>TBC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GB" sz="660" kern="1200">
                          <a:solidFill>
                            <a:srgbClr val="000000"/>
                          </a:solidFill>
                          <a:effectLst/>
                          <a:latin typeface="Arial" panose="020B0604020202020204" pitchFamily="34" charset="0"/>
                          <a:ea typeface="Calibri" panose="020F0502020204030204" pitchFamily="34" charset="0"/>
                          <a:cs typeface="+mn-cs"/>
                        </a:rPr>
                        <a:t>As part the Enhanced File Transfer (EFT) project we will conduct Disaster Recovery (DR) testing. The EFT DR test will prove and confirm the procedures, resilience and capability of the newly upgrade EFT. As EFT is a multiple site application we will have failed over, then failed back one site on the previous week, to complete the DR testing this weekend we will DR test the remaining site.</a:t>
                      </a:r>
                      <a:br>
                        <a:rPr lang="en-GB" sz="660" kern="1200">
                          <a:solidFill>
                            <a:srgbClr val="000000"/>
                          </a:solidFill>
                          <a:effectLst/>
                          <a:latin typeface="Arial" panose="020B0604020202020204" pitchFamily="34" charset="0"/>
                          <a:ea typeface="Calibri" panose="020F0502020204030204" pitchFamily="34" charset="0"/>
                          <a:cs typeface="+mn-cs"/>
                        </a:rPr>
                      </a:br>
                      <a:r>
                        <a:rPr lang="en-GB" sz="660" kern="1200">
                          <a:solidFill>
                            <a:srgbClr val="000000"/>
                          </a:solidFill>
                          <a:effectLst/>
                          <a:latin typeface="Arial" panose="020B0604020202020204" pitchFamily="34" charset="0"/>
                          <a:ea typeface="Calibri" panose="020F0502020204030204" pitchFamily="34" charset="0"/>
                          <a:cs typeface="+mn-cs"/>
                        </a:rPr>
                        <a:t>Please be aware that the EFT DR Contingency Dates will be carried out on the following weekend.</a:t>
                      </a:r>
                      <a:br>
                        <a:rPr lang="en-GB" sz="660" kern="1200">
                          <a:solidFill>
                            <a:srgbClr val="000000"/>
                          </a:solidFill>
                          <a:effectLst/>
                          <a:latin typeface="Arial" panose="020B0604020202020204" pitchFamily="34" charset="0"/>
                          <a:ea typeface="Calibri" panose="020F0502020204030204" pitchFamily="34" charset="0"/>
                          <a:cs typeface="+mn-cs"/>
                        </a:rPr>
                      </a:br>
                      <a:r>
                        <a:rPr lang="en-GB" sz="660" kern="1200">
                          <a:solidFill>
                            <a:srgbClr val="000000"/>
                          </a:solidFill>
                          <a:effectLst/>
                          <a:latin typeface="Arial" panose="020B0604020202020204" pitchFamily="34" charset="0"/>
                          <a:ea typeface="Calibri" panose="020F0502020204030204" pitchFamily="34" charset="0"/>
                          <a:cs typeface="+mn-cs"/>
                        </a:rPr>
                        <a:t>Any files that would be processed by EFT during this window will remain safely in their respective Folders, once EFT is back online, all file transfers will be synced and issued.</a:t>
                      </a:r>
                      <a:endParaRPr lang="en-GB" sz="660" kern="1200" dirty="0">
                        <a:solidFill>
                          <a:srgbClr val="000000"/>
                        </a:solidFill>
                        <a:effectLst/>
                        <a:latin typeface="Arial" panose="020B0604020202020204" pitchFamily="34" charset="0"/>
                        <a:ea typeface="Calibri" panose="020F0502020204030204" pitchFamily="34"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660" kern="1200">
                          <a:solidFill>
                            <a:srgbClr val="000000"/>
                          </a:solidFill>
                          <a:effectLst/>
                          <a:latin typeface="Arial" panose="020B0604020202020204" pitchFamily="34" charset="0"/>
                          <a:ea typeface="Calibri" panose="020F0502020204030204" pitchFamily="34" charset="0"/>
                          <a:cs typeface="+mn-cs"/>
                        </a:rPr>
                        <a:t>24/03/2022</a:t>
                      </a:r>
                    </a:p>
                    <a:p>
                      <a:pPr marL="0" algn="ctr" defTabSz="914400" rtl="0" eaLnBrk="1" latinLnBrk="0" hangingPunct="1">
                        <a:spcAft>
                          <a:spcPts val="0"/>
                        </a:spcAft>
                      </a:pPr>
                      <a:endParaRPr lang="en-GB" sz="660" kern="1200">
                        <a:solidFill>
                          <a:srgbClr val="000000"/>
                        </a:solidFill>
                        <a:effectLst/>
                        <a:latin typeface="Arial" panose="020B0604020202020204" pitchFamily="34" charset="0"/>
                        <a:ea typeface="Calibri" panose="020F0502020204030204" pitchFamily="34" charset="0"/>
                        <a:cs typeface="+mn-cs"/>
                      </a:endParaRPr>
                    </a:p>
                    <a:p>
                      <a:pPr marL="0" algn="ctr" defTabSz="914400" rtl="0" eaLnBrk="1" latinLnBrk="0" hangingPunct="1">
                        <a:spcAft>
                          <a:spcPts val="0"/>
                        </a:spcAft>
                      </a:pPr>
                      <a:r>
                        <a:rPr lang="en-US" sz="660" b="0" i="0" u="none" strike="noStrike">
                          <a:solidFill>
                            <a:srgbClr val="000000"/>
                          </a:solidFill>
                          <a:effectLst/>
                          <a:latin typeface="Arial" panose="020B0604020202020204" pitchFamily="34" charset="0"/>
                        </a:rPr>
                        <a:t>Times and description updated</a:t>
                      </a:r>
                    </a:p>
                    <a:p>
                      <a:pPr marL="0" algn="ctr" defTabSz="914400" rtl="0" eaLnBrk="1" latinLnBrk="0" hangingPunct="1">
                        <a:spcAft>
                          <a:spcPts val="0"/>
                        </a:spcAft>
                      </a:pPr>
                      <a:r>
                        <a:rPr lang="en-US" sz="660" b="0" i="0" u="none" strike="noStrike" kern="1200">
                          <a:solidFill>
                            <a:srgbClr val="000000"/>
                          </a:solidFill>
                          <a:effectLst/>
                          <a:latin typeface="Arial" panose="020B0604020202020204" pitchFamily="34" charset="0"/>
                          <a:ea typeface="Calibri" panose="020F0502020204030204" pitchFamily="34" charset="0"/>
                          <a:cs typeface="+mn-cs"/>
                        </a:rPr>
                        <a:t>13/04/2022</a:t>
                      </a:r>
                      <a:endParaRPr lang="en-GB" sz="660" kern="1200" dirty="0">
                        <a:solidFill>
                          <a:srgbClr val="000000"/>
                        </a:solidFill>
                        <a:effectLst/>
                        <a:latin typeface="Arial" panose="020B0604020202020204" pitchFamily="34" charset="0"/>
                        <a:ea typeface="Calibri" panose="020F0502020204030204" pitchFamily="34" charset="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7772814"/>
                  </a:ext>
                </a:extLst>
              </a:tr>
              <a:tr h="975229">
                <a:tc>
                  <a:txBody>
                    <a:bodyPr/>
                    <a:lstStyle/>
                    <a:p>
                      <a:pPr algn="ctr">
                        <a:spcAft>
                          <a:spcPts val="0"/>
                        </a:spcAft>
                      </a:pPr>
                      <a:r>
                        <a:rPr lang="en-GB" sz="650">
                          <a:solidFill>
                            <a:srgbClr val="000000"/>
                          </a:solidFill>
                          <a:effectLst/>
                          <a:latin typeface="Arial" panose="020B0604020202020204" pitchFamily="34" charset="0"/>
                          <a:ea typeface="Calibri" panose="020F0502020204030204" pitchFamily="34" charset="0"/>
                        </a:rPr>
                        <a:t> XRN 5245</a:t>
                      </a:r>
                      <a:endParaRPr lang="en-GB" sz="650" dirty="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50">
                          <a:solidFill>
                            <a:srgbClr val="000000"/>
                          </a:solidFill>
                          <a:effectLst/>
                          <a:latin typeface="Arial" panose="020B0604020202020204" pitchFamily="34" charset="0"/>
                          <a:ea typeface="Calibri" panose="020F0502020204030204" pitchFamily="34" charset="0"/>
                        </a:rPr>
                        <a:t>UK Link </a:t>
                      </a:r>
                      <a:endParaRPr lang="en-GB" sz="650" dirty="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60">
                          <a:solidFill>
                            <a:srgbClr val="000000"/>
                          </a:solidFill>
                          <a:effectLst/>
                          <a:latin typeface="Arial" panose="020B0604020202020204" pitchFamily="34" charset="0"/>
                          <a:ea typeface="Calibri" panose="020F0502020204030204" pitchFamily="34" charset="0"/>
                        </a:rPr>
                        <a:t>15/04/2022</a:t>
                      </a:r>
                      <a:endParaRPr lang="en-GB" sz="660" dirty="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60">
                          <a:solidFill>
                            <a:srgbClr val="000000"/>
                          </a:solidFill>
                          <a:effectLst/>
                          <a:latin typeface="Arial" panose="020B0604020202020204" pitchFamily="34" charset="0"/>
                          <a:ea typeface="Calibri" panose="020F0502020204030204" pitchFamily="34" charset="0"/>
                        </a:rPr>
                        <a:t>09:00</a:t>
                      </a:r>
                      <a:endParaRPr lang="en-GB" sz="660" dirty="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60">
                          <a:solidFill>
                            <a:srgbClr val="000000"/>
                          </a:solidFill>
                          <a:effectLst/>
                          <a:latin typeface="Arial" panose="020B0604020202020204" pitchFamily="34" charset="0"/>
                          <a:ea typeface="Calibri" panose="020F0502020204030204" pitchFamily="34" charset="0"/>
                        </a:rPr>
                        <a:t>19/04/2022</a:t>
                      </a:r>
                      <a:endParaRPr lang="en-GB" sz="660" dirty="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60">
                          <a:solidFill>
                            <a:srgbClr val="000000"/>
                          </a:solidFill>
                          <a:effectLst/>
                          <a:latin typeface="Arial" panose="020B0604020202020204" pitchFamily="34" charset="0"/>
                          <a:ea typeface="Calibri" panose="020F0502020204030204" pitchFamily="34" charset="0"/>
                        </a:rPr>
                        <a:t>07:00</a:t>
                      </a:r>
                      <a:endParaRPr lang="en-GB" sz="66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660">
                          <a:solidFill>
                            <a:srgbClr val="000000"/>
                          </a:solidFill>
                          <a:effectLst/>
                          <a:latin typeface="Arial" panose="020B0604020202020204" pitchFamily="34" charset="0"/>
                          <a:ea typeface="Calibri" panose="020F0502020204030204" pitchFamily="34" charset="0"/>
                        </a:rPr>
                        <a:t>As part of UK Link Programme, an extended outage will be required to cutover UK Link system from the current On Premise Data Centres to the Cloud. This extended outage will be over the Easter weekend and therefore utilises Bank Holiday days in order to minimise impact to the Industry. Extended Outage is planned from 15th April 09:00 to 19th April 07:00 BST.</a:t>
                      </a:r>
                      <a:br>
                        <a:rPr lang="en-GB" sz="660">
                          <a:solidFill>
                            <a:srgbClr val="000000"/>
                          </a:solidFill>
                          <a:effectLst/>
                          <a:latin typeface="Arial" panose="020B0604020202020204" pitchFamily="34" charset="0"/>
                          <a:ea typeface="Calibri" panose="020F0502020204030204" pitchFamily="34" charset="0"/>
                        </a:rPr>
                      </a:br>
                      <a:r>
                        <a:rPr lang="en-GB" sz="660">
                          <a:solidFill>
                            <a:srgbClr val="000000"/>
                          </a:solidFill>
                          <a:effectLst/>
                          <a:latin typeface="Arial" panose="020B0604020202020204" pitchFamily="34" charset="0"/>
                          <a:ea typeface="Calibri" panose="020F0502020204030204" pitchFamily="34" charset="0"/>
                        </a:rPr>
                        <a:t>Services will resume at 07:00 on Tuesday 19th April post maintenance schedule.</a:t>
                      </a:r>
                      <a:br>
                        <a:rPr lang="en-GB" sz="660">
                          <a:solidFill>
                            <a:srgbClr val="000000"/>
                          </a:solidFill>
                          <a:effectLst/>
                          <a:latin typeface="Arial" panose="020B0604020202020204" pitchFamily="34" charset="0"/>
                          <a:ea typeface="Calibri" panose="020F0502020204030204" pitchFamily="34" charset="0"/>
                        </a:rPr>
                      </a:br>
                      <a:r>
                        <a:rPr lang="en-GB" sz="660">
                          <a:solidFill>
                            <a:srgbClr val="000000"/>
                          </a:solidFill>
                          <a:effectLst/>
                          <a:latin typeface="Arial" panose="020B0604020202020204" pitchFamily="34" charset="0"/>
                          <a:ea typeface="Calibri" panose="020F0502020204030204" pitchFamily="34" charset="0"/>
                        </a:rPr>
                        <a:t>As a result of this outage all external access to the online screens (via DES / Portal existing platform) will be unavailable during the window mentioned above</a:t>
                      </a:r>
                      <a:br>
                        <a:rPr lang="en-GB" sz="660">
                          <a:solidFill>
                            <a:srgbClr val="000000"/>
                          </a:solidFill>
                          <a:effectLst/>
                          <a:latin typeface="Arial" panose="020B0604020202020204" pitchFamily="34" charset="0"/>
                          <a:ea typeface="Calibri" panose="020F0502020204030204" pitchFamily="34" charset="0"/>
                        </a:rPr>
                      </a:br>
                      <a:r>
                        <a:rPr lang="en-GB" sz="660">
                          <a:solidFill>
                            <a:srgbClr val="000000"/>
                          </a:solidFill>
                          <a:effectLst/>
                          <a:latin typeface="Arial" panose="020B0604020202020204" pitchFamily="34" charset="0"/>
                          <a:ea typeface="Calibri" panose="020F0502020204030204" pitchFamily="34" charset="0"/>
                        </a:rPr>
                        <a:t>Some file flow impacts are anticipated, these </a:t>
                      </a:r>
                      <a:r>
                        <a:rPr lang="en-GB" sz="660">
                          <a:effectLst/>
                          <a:latin typeface="Arial" panose="020B0604020202020204" pitchFamily="34" charset="0"/>
                          <a:ea typeface="Calibri" panose="020F0502020204030204" pitchFamily="34" charset="0"/>
                        </a:rPr>
                        <a:t>have been</a:t>
                      </a:r>
                      <a:r>
                        <a:rPr lang="en-GB" sz="660">
                          <a:solidFill>
                            <a:srgbClr val="000000"/>
                          </a:solidFill>
                          <a:effectLst/>
                          <a:latin typeface="Arial" panose="020B0604020202020204" pitchFamily="34" charset="0"/>
                          <a:ea typeface="Calibri" panose="020F0502020204030204" pitchFamily="34" charset="0"/>
                        </a:rPr>
                        <a:t> communicated via various forums and industry communications. </a:t>
                      </a:r>
                      <a:br>
                        <a:rPr lang="en-GB" sz="660">
                          <a:solidFill>
                            <a:srgbClr val="000000"/>
                          </a:solidFill>
                          <a:effectLst/>
                          <a:latin typeface="Arial" panose="020B0604020202020204" pitchFamily="34" charset="0"/>
                          <a:ea typeface="Calibri" panose="020F0502020204030204" pitchFamily="34" charset="0"/>
                        </a:rPr>
                      </a:br>
                      <a:r>
                        <a:rPr lang="en-GB" sz="660">
                          <a:solidFill>
                            <a:srgbClr val="000000"/>
                          </a:solidFill>
                          <a:effectLst/>
                          <a:latin typeface="Arial" panose="020B0604020202020204" pitchFamily="34" charset="0"/>
                          <a:ea typeface="Calibri" panose="020F0502020204030204" pitchFamily="34" charset="0"/>
                        </a:rPr>
                        <a:t>All inbound files will be held in a queue at our EFT interface to be processed as soon as migration activities are complete as per the details communicated via the Change Pack. </a:t>
                      </a:r>
                      <a:endParaRPr lang="en-GB" sz="660" dirty="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60">
                          <a:solidFill>
                            <a:srgbClr val="000000"/>
                          </a:solidFill>
                          <a:effectLst/>
                          <a:latin typeface="Arial" panose="020B0604020202020204" pitchFamily="34" charset="0"/>
                          <a:ea typeface="Calibri" panose="020F0502020204030204" pitchFamily="34" charset="0"/>
                        </a:rPr>
                        <a:t>09/02/2022</a:t>
                      </a:r>
                      <a:br>
                        <a:rPr lang="en-GB" sz="660">
                          <a:solidFill>
                            <a:srgbClr val="000000"/>
                          </a:solidFill>
                          <a:effectLst/>
                          <a:latin typeface="Arial" panose="020B0604020202020204" pitchFamily="34" charset="0"/>
                          <a:ea typeface="Calibri" panose="020F0502020204030204" pitchFamily="34" charset="0"/>
                        </a:rPr>
                      </a:br>
                      <a:endParaRPr lang="en-GB" sz="660" dirty="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8120565"/>
                  </a:ext>
                </a:extLst>
              </a:tr>
              <a:tr h="329155">
                <a:tc>
                  <a:txBody>
                    <a:bodyPr/>
                    <a:lstStyle/>
                    <a:p>
                      <a:pPr marL="0" algn="ctr" defTabSz="914400" rtl="0" eaLnBrk="1" latinLnBrk="0" hangingPunct="1">
                        <a:spcAft>
                          <a:spcPts val="0"/>
                        </a:spcAft>
                      </a:pPr>
                      <a:r>
                        <a:rPr lang="en-GB" sz="650" kern="1200">
                          <a:solidFill>
                            <a:srgbClr val="000000"/>
                          </a:solidFill>
                          <a:effectLst/>
                          <a:latin typeface="Arial" panose="020B0604020202020204" pitchFamily="34" charset="0"/>
                          <a:ea typeface="Calibri" panose="020F0502020204030204" pitchFamily="34" charset="0"/>
                          <a:cs typeface="+mn-cs"/>
                        </a:rPr>
                        <a:t>XRN 5301</a:t>
                      </a: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650" kern="1200">
                          <a:solidFill>
                            <a:srgbClr val="000000"/>
                          </a:solidFill>
                          <a:effectLst/>
                          <a:latin typeface="Arial" panose="020B0604020202020204" pitchFamily="34" charset="0"/>
                          <a:ea typeface="Calibri" panose="020F0502020204030204" pitchFamily="34" charset="0"/>
                          <a:cs typeface="+mn-cs"/>
                        </a:rPr>
                        <a:t>UKLink Portal</a:t>
                      </a: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660" kern="1200">
                          <a:solidFill>
                            <a:srgbClr val="000000"/>
                          </a:solidFill>
                          <a:effectLst/>
                          <a:latin typeface="Arial" panose="020B0604020202020204" pitchFamily="34" charset="0"/>
                          <a:ea typeface="Calibri" panose="020F0502020204030204" pitchFamily="34" charset="0"/>
                          <a:cs typeface="+mn-cs"/>
                        </a:rPr>
                        <a:t>18/06/2022</a:t>
                      </a: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660" kern="1200">
                          <a:solidFill>
                            <a:srgbClr val="000000"/>
                          </a:solidFill>
                          <a:effectLst/>
                          <a:latin typeface="Arial" panose="020B0604020202020204" pitchFamily="34" charset="0"/>
                          <a:ea typeface="Calibri" panose="020F0502020204030204" pitchFamily="34" charset="0"/>
                          <a:cs typeface="+mn-cs"/>
                        </a:rPr>
                        <a:t>09:00</a:t>
                      </a: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660" kern="1200">
                          <a:solidFill>
                            <a:srgbClr val="000000"/>
                          </a:solidFill>
                          <a:effectLst/>
                          <a:latin typeface="Arial" panose="020B0604020202020204" pitchFamily="34" charset="0"/>
                          <a:ea typeface="Calibri" panose="020F0502020204030204" pitchFamily="34" charset="0"/>
                          <a:cs typeface="+mn-cs"/>
                        </a:rPr>
                        <a:t>20/06/2022</a:t>
                      </a: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660" kern="1200">
                          <a:solidFill>
                            <a:srgbClr val="000000"/>
                          </a:solidFill>
                          <a:effectLst/>
                          <a:latin typeface="Arial" panose="020B0604020202020204" pitchFamily="34" charset="0"/>
                          <a:ea typeface="Calibri" panose="020F0502020204030204" pitchFamily="34" charset="0"/>
                          <a:cs typeface="+mn-cs"/>
                        </a:rPr>
                        <a:t>07:00</a:t>
                      </a: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GB" sz="660" kern="1200">
                          <a:solidFill>
                            <a:srgbClr val="000000"/>
                          </a:solidFill>
                          <a:effectLst/>
                          <a:latin typeface="Arial" panose="020B0604020202020204" pitchFamily="34" charset="0"/>
                          <a:ea typeface="Calibri" panose="020F0502020204030204" pitchFamily="34" charset="0"/>
                          <a:cs typeface="+mn-cs"/>
                        </a:rPr>
                        <a:t>As part of the UK Link move to Cloud Programme, an extended outage will be required to complete implementation and cutover activities for the new DES &amp; Portal screens. </a:t>
                      </a:r>
                      <a:br>
                        <a:rPr lang="en-GB" sz="660" kern="1200">
                          <a:solidFill>
                            <a:srgbClr val="000000"/>
                          </a:solidFill>
                          <a:effectLst/>
                          <a:latin typeface="Arial" panose="020B0604020202020204" pitchFamily="34" charset="0"/>
                          <a:ea typeface="Calibri" panose="020F0502020204030204" pitchFamily="34" charset="0"/>
                          <a:cs typeface="+mn-cs"/>
                        </a:rPr>
                      </a:br>
                      <a:r>
                        <a:rPr lang="en-GB" sz="660" kern="1200">
                          <a:solidFill>
                            <a:srgbClr val="000000"/>
                          </a:solidFill>
                          <a:effectLst/>
                          <a:latin typeface="Arial" panose="020B0604020202020204" pitchFamily="34" charset="0"/>
                          <a:ea typeface="Calibri" panose="020F0502020204030204" pitchFamily="34" charset="0"/>
                          <a:cs typeface="+mn-cs"/>
                        </a:rPr>
                        <a:t>These systems will be unavailable for use from 7th May 09:00 to 9th May 2022 7:00.</a:t>
                      </a:r>
                      <a:endParaRPr lang="en-GB" sz="660" kern="1200" dirty="0">
                        <a:solidFill>
                          <a:srgbClr val="000000"/>
                        </a:solidFill>
                        <a:effectLst/>
                        <a:latin typeface="Arial" panose="020B0604020202020204" pitchFamily="34" charset="0"/>
                        <a:ea typeface="Calibri" panose="020F0502020204030204" pitchFamily="34" charset="0"/>
                        <a:cs typeface="+mn-cs"/>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GB" sz="660" kern="1200">
                          <a:solidFill>
                            <a:srgbClr val="000000"/>
                          </a:solidFill>
                          <a:effectLst/>
                          <a:latin typeface="Arial" panose="020B0604020202020204" pitchFamily="34" charset="0"/>
                          <a:ea typeface="Calibri" panose="020F0502020204030204" pitchFamily="34" charset="0"/>
                          <a:cs typeface="+mn-cs"/>
                        </a:rPr>
                        <a:t>09/02/2022</a:t>
                      </a:r>
                      <a:endParaRPr lang="en-GB" sz="660" kern="1200" dirty="0">
                        <a:solidFill>
                          <a:srgbClr val="000000"/>
                        </a:solidFill>
                        <a:effectLst/>
                        <a:latin typeface="Arial" panose="020B0604020202020204" pitchFamily="34" charset="0"/>
                        <a:ea typeface="Calibri" panose="020F0502020204030204" pitchFamily="34" charset="0"/>
                        <a:cs typeface="+mn-cs"/>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2843443"/>
                  </a:ext>
                </a:extLst>
              </a:tr>
              <a:tr h="522397">
                <a:tc>
                  <a:txBody>
                    <a:bodyPr/>
                    <a:lstStyle/>
                    <a:p>
                      <a:pPr algn="ctr">
                        <a:spcAft>
                          <a:spcPts val="0"/>
                        </a:spcAft>
                      </a:pPr>
                      <a:r>
                        <a:rPr lang="en-GB" sz="650">
                          <a:solidFill>
                            <a:srgbClr val="000000"/>
                          </a:solidFill>
                          <a:effectLst/>
                          <a:latin typeface="Arial" panose="020B0604020202020204" pitchFamily="34" charset="0"/>
                          <a:ea typeface="Calibri" panose="020F0502020204030204" pitchFamily="34" charset="0"/>
                        </a:rPr>
                        <a:t>CHG0033559</a:t>
                      </a:r>
                      <a:endParaRPr lang="en-GB" sz="65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50">
                          <a:solidFill>
                            <a:srgbClr val="000000"/>
                          </a:solidFill>
                          <a:effectLst/>
                          <a:latin typeface="Arial" panose="020B0604020202020204" pitchFamily="34" charset="0"/>
                          <a:ea typeface="Calibri" panose="020F0502020204030204" pitchFamily="34" charset="0"/>
                        </a:rPr>
                        <a:t>Gemini</a:t>
                      </a:r>
                      <a:endParaRPr lang="en-GB" sz="650" dirty="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60">
                          <a:solidFill>
                            <a:srgbClr val="000000"/>
                          </a:solidFill>
                          <a:effectLst/>
                          <a:latin typeface="Arial" panose="020B0604020202020204" pitchFamily="34" charset="0"/>
                          <a:ea typeface="Calibri" panose="020F0502020204030204" pitchFamily="34" charset="0"/>
                        </a:rPr>
                        <a:t>040</a:t>
                      </a:r>
                      <a:r>
                        <a:rPr lang="en-GB" sz="660">
                          <a:effectLst/>
                          <a:latin typeface="Arial" panose="020B0604020202020204" pitchFamily="34" charset="0"/>
                          <a:ea typeface="Calibri" panose="020F0502020204030204" pitchFamily="34" charset="0"/>
                        </a:rPr>
                        <a:t>6</a:t>
                      </a:r>
                      <a:r>
                        <a:rPr lang="en-GB" sz="660">
                          <a:solidFill>
                            <a:srgbClr val="000000"/>
                          </a:solidFill>
                          <a:effectLst/>
                          <a:latin typeface="Arial" panose="020B0604020202020204" pitchFamily="34" charset="0"/>
                          <a:ea typeface="Calibri" panose="020F0502020204030204" pitchFamily="34" charset="0"/>
                        </a:rPr>
                        <a:t>/202</a:t>
                      </a:r>
                      <a:r>
                        <a:rPr lang="en-GB" sz="660">
                          <a:effectLst/>
                          <a:latin typeface="Arial" panose="020B0604020202020204" pitchFamily="34" charset="0"/>
                          <a:ea typeface="Calibri" panose="020F0502020204030204" pitchFamily="34" charset="0"/>
                        </a:rPr>
                        <a:t>2</a:t>
                      </a:r>
                      <a:endParaRPr lang="en-GB" sz="66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60">
                          <a:solidFill>
                            <a:srgbClr val="000000"/>
                          </a:solidFill>
                          <a:effectLst/>
                          <a:latin typeface="Arial" panose="020B0604020202020204" pitchFamily="34" charset="0"/>
                          <a:ea typeface="Calibri" panose="020F0502020204030204" pitchFamily="34" charset="0"/>
                        </a:rPr>
                        <a:t>03:15</a:t>
                      </a:r>
                      <a:endParaRPr lang="en-GB" sz="66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60">
                          <a:solidFill>
                            <a:srgbClr val="000000"/>
                          </a:solidFill>
                          <a:effectLst/>
                          <a:latin typeface="Arial" panose="020B0604020202020204" pitchFamily="34" charset="0"/>
                          <a:ea typeface="Calibri" panose="020F0502020204030204" pitchFamily="34" charset="0"/>
                        </a:rPr>
                        <a:t>04/06/202</a:t>
                      </a:r>
                      <a:r>
                        <a:rPr lang="en-GB" sz="660">
                          <a:effectLst/>
                          <a:latin typeface="Arial" panose="020B0604020202020204" pitchFamily="34" charset="0"/>
                          <a:ea typeface="Calibri" panose="020F0502020204030204" pitchFamily="34" charset="0"/>
                        </a:rPr>
                        <a:t>2</a:t>
                      </a:r>
                      <a:endParaRPr lang="en-GB" sz="66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60">
                          <a:effectLst/>
                          <a:latin typeface="Arial" panose="020B0604020202020204" pitchFamily="34" charset="0"/>
                          <a:ea typeface="Calibri" panose="020F0502020204030204" pitchFamily="34" charset="0"/>
                        </a:rPr>
                        <a:t>07:30</a:t>
                      </a:r>
                      <a:endParaRPr lang="en-GB" sz="66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660" b="1" u="sng">
                          <a:solidFill>
                            <a:srgbClr val="000000"/>
                          </a:solidFill>
                          <a:effectLst/>
                          <a:latin typeface="Arial" panose="020B0604020202020204" pitchFamily="34" charset="0"/>
                          <a:ea typeface="Calibri" panose="020F0502020204030204" pitchFamily="34" charset="0"/>
                        </a:rPr>
                        <a:t>Gemini Disaster Recovery Test 202</a:t>
                      </a:r>
                      <a:r>
                        <a:rPr lang="en-GB" sz="660" b="1" u="sng">
                          <a:effectLst/>
                          <a:latin typeface="Arial" panose="020B0604020202020204" pitchFamily="34" charset="0"/>
                          <a:ea typeface="Calibri" panose="020F0502020204030204" pitchFamily="34" charset="0"/>
                        </a:rPr>
                        <a:t>2</a:t>
                      </a:r>
                      <a:br>
                        <a:rPr lang="en-GB" sz="660" b="1" u="sng">
                          <a:solidFill>
                            <a:srgbClr val="000000"/>
                          </a:solidFill>
                          <a:effectLst/>
                          <a:latin typeface="Arial" panose="020B0604020202020204" pitchFamily="34" charset="0"/>
                          <a:ea typeface="Calibri" panose="020F0502020204030204" pitchFamily="34" charset="0"/>
                        </a:rPr>
                      </a:br>
                      <a:r>
                        <a:rPr lang="en-GB" sz="660">
                          <a:solidFill>
                            <a:srgbClr val="000000"/>
                          </a:solidFill>
                          <a:effectLst/>
                          <a:latin typeface="Arial" panose="020B0604020202020204" pitchFamily="34" charset="0"/>
                          <a:ea typeface="Calibri" panose="020F0502020204030204" pitchFamily="34" charset="0"/>
                        </a:rPr>
                        <a:t>This is an annual activity to confirm Gemini services can be migrated to a secondary data centre location should there be a catastrophic failure within the primary data centre.</a:t>
                      </a:r>
                      <a:br>
                        <a:rPr lang="en-GB" sz="660">
                          <a:solidFill>
                            <a:srgbClr val="000000"/>
                          </a:solidFill>
                          <a:effectLst/>
                          <a:latin typeface="Arial" panose="020B0604020202020204" pitchFamily="34" charset="0"/>
                          <a:ea typeface="Calibri" panose="020F0502020204030204" pitchFamily="34" charset="0"/>
                        </a:rPr>
                      </a:br>
                      <a:r>
                        <a:rPr lang="en-GB" sz="660">
                          <a:solidFill>
                            <a:srgbClr val="000000"/>
                          </a:solidFill>
                          <a:effectLst/>
                          <a:latin typeface="Arial" panose="020B0604020202020204" pitchFamily="34" charset="0"/>
                          <a:ea typeface="Calibri" panose="020F0502020204030204" pitchFamily="34" charset="0"/>
                        </a:rPr>
                        <a:t>During this phase of the test Gemini services will failover from the primary site to the secondary site. </a:t>
                      </a:r>
                      <a:br>
                        <a:rPr lang="en-GB" sz="660">
                          <a:solidFill>
                            <a:srgbClr val="000000"/>
                          </a:solidFill>
                          <a:effectLst/>
                          <a:latin typeface="Arial" panose="020B0604020202020204" pitchFamily="34" charset="0"/>
                          <a:ea typeface="Calibri" panose="020F0502020204030204" pitchFamily="34" charset="0"/>
                        </a:rPr>
                      </a:br>
                      <a:r>
                        <a:rPr lang="en-GB" sz="660">
                          <a:solidFill>
                            <a:srgbClr val="000000"/>
                          </a:solidFill>
                          <a:effectLst/>
                          <a:latin typeface="Arial" panose="020B0604020202020204" pitchFamily="34" charset="0"/>
                          <a:ea typeface="Calibri" panose="020F0502020204030204" pitchFamily="34" charset="0"/>
                        </a:rPr>
                        <a:t>The activity starts within the scheduled maintenance window and the system will operate normally during times where there is no outage. </a:t>
                      </a:r>
                      <a:endParaRPr lang="en-GB" sz="660" dirty="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60">
                          <a:solidFill>
                            <a:srgbClr val="000000"/>
                          </a:solidFill>
                          <a:effectLst/>
                          <a:latin typeface="Arial" panose="020B0604020202020204" pitchFamily="34" charset="0"/>
                          <a:ea typeface="Calibri" panose="020F0502020204030204" pitchFamily="34" charset="0"/>
                        </a:rPr>
                        <a:t>13/04/2022</a:t>
                      </a:r>
                    </a:p>
                    <a:p>
                      <a:pPr algn="ctr">
                        <a:spcAft>
                          <a:spcPts val="0"/>
                        </a:spcAft>
                      </a:pPr>
                      <a:r>
                        <a:rPr lang="en-GB" sz="660">
                          <a:solidFill>
                            <a:srgbClr val="000000"/>
                          </a:solidFill>
                          <a:effectLst/>
                          <a:latin typeface="Arial" panose="020B0604020202020204" pitchFamily="34" charset="0"/>
                          <a:ea typeface="Calibri" panose="020F0502020204030204" pitchFamily="34" charset="0"/>
                        </a:rPr>
                        <a:t>New</a:t>
                      </a:r>
                      <a:endParaRPr lang="en-GB" sz="660" dirty="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9728303"/>
                  </a:ext>
                </a:extLst>
              </a:tr>
              <a:tr h="576474">
                <a:tc>
                  <a:txBody>
                    <a:bodyPr/>
                    <a:lstStyle/>
                    <a:p>
                      <a:pPr algn="ctr">
                        <a:spcAft>
                          <a:spcPts val="0"/>
                        </a:spcAft>
                      </a:pPr>
                      <a:r>
                        <a:rPr lang="en-GB" sz="650">
                          <a:solidFill>
                            <a:srgbClr val="000000"/>
                          </a:solidFill>
                          <a:effectLst/>
                          <a:latin typeface="Arial" panose="020B0604020202020204" pitchFamily="34" charset="0"/>
                          <a:ea typeface="Calibri" panose="020F0502020204030204" pitchFamily="34" charset="0"/>
                        </a:rPr>
                        <a:t>CHG0033559</a:t>
                      </a:r>
                      <a:endParaRPr lang="en-GB" sz="65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50">
                          <a:solidFill>
                            <a:srgbClr val="000000"/>
                          </a:solidFill>
                          <a:effectLst/>
                          <a:latin typeface="Arial" panose="020B0604020202020204" pitchFamily="34" charset="0"/>
                          <a:ea typeface="Calibri" panose="020F0502020204030204" pitchFamily="34" charset="0"/>
                        </a:rPr>
                        <a:t>Gemini</a:t>
                      </a:r>
                      <a:endParaRPr lang="en-GB" sz="650" dirty="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60">
                          <a:effectLst/>
                          <a:latin typeface="Arial" panose="020B0604020202020204" pitchFamily="34" charset="0"/>
                          <a:ea typeface="Calibri" panose="020F0502020204030204" pitchFamily="34" charset="0"/>
                        </a:rPr>
                        <a:t>05</a:t>
                      </a:r>
                      <a:r>
                        <a:rPr lang="en-GB" sz="660">
                          <a:solidFill>
                            <a:srgbClr val="000000"/>
                          </a:solidFill>
                          <a:effectLst/>
                          <a:latin typeface="Arial" panose="020B0604020202020204" pitchFamily="34" charset="0"/>
                          <a:ea typeface="Calibri" panose="020F0502020204030204" pitchFamily="34" charset="0"/>
                        </a:rPr>
                        <a:t>/0</a:t>
                      </a:r>
                      <a:r>
                        <a:rPr lang="en-GB" sz="660">
                          <a:effectLst/>
                          <a:latin typeface="Arial" panose="020B0604020202020204" pitchFamily="34" charset="0"/>
                          <a:ea typeface="Calibri" panose="020F0502020204030204" pitchFamily="34" charset="0"/>
                        </a:rPr>
                        <a:t>6</a:t>
                      </a:r>
                      <a:r>
                        <a:rPr lang="en-GB" sz="660">
                          <a:solidFill>
                            <a:srgbClr val="000000"/>
                          </a:solidFill>
                          <a:effectLst/>
                          <a:latin typeface="Arial" panose="020B0604020202020204" pitchFamily="34" charset="0"/>
                          <a:ea typeface="Calibri" panose="020F0502020204030204" pitchFamily="34" charset="0"/>
                        </a:rPr>
                        <a:t>/202</a:t>
                      </a:r>
                      <a:r>
                        <a:rPr lang="en-GB" sz="660">
                          <a:effectLst/>
                          <a:latin typeface="Arial" panose="020B0604020202020204" pitchFamily="34" charset="0"/>
                          <a:ea typeface="Calibri" panose="020F0502020204030204" pitchFamily="34" charset="0"/>
                        </a:rPr>
                        <a:t>2</a:t>
                      </a:r>
                      <a:endParaRPr lang="en-GB" sz="66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60">
                          <a:solidFill>
                            <a:srgbClr val="000000"/>
                          </a:solidFill>
                          <a:effectLst/>
                          <a:latin typeface="Arial" panose="020B0604020202020204" pitchFamily="34" charset="0"/>
                          <a:ea typeface="Calibri" panose="020F0502020204030204" pitchFamily="34" charset="0"/>
                        </a:rPr>
                        <a:t>03:00</a:t>
                      </a:r>
                      <a:endParaRPr lang="en-GB" sz="66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60">
                          <a:solidFill>
                            <a:srgbClr val="000000"/>
                          </a:solidFill>
                          <a:effectLst/>
                          <a:latin typeface="Arial" panose="020B0604020202020204" pitchFamily="34" charset="0"/>
                          <a:ea typeface="Calibri" panose="020F0502020204030204" pitchFamily="34" charset="0"/>
                        </a:rPr>
                        <a:t>05/06/202</a:t>
                      </a:r>
                      <a:r>
                        <a:rPr lang="en-GB" sz="660">
                          <a:effectLst/>
                          <a:latin typeface="Arial" panose="020B0604020202020204" pitchFamily="34" charset="0"/>
                          <a:ea typeface="Calibri" panose="020F0502020204030204" pitchFamily="34" charset="0"/>
                        </a:rPr>
                        <a:t>2</a:t>
                      </a:r>
                      <a:endParaRPr lang="en-GB" sz="660" dirty="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60">
                          <a:effectLst/>
                          <a:latin typeface="Arial" panose="020B0604020202020204" pitchFamily="34" charset="0"/>
                          <a:ea typeface="Calibri" panose="020F0502020204030204" pitchFamily="34" charset="0"/>
                        </a:rPr>
                        <a:t>07:30</a:t>
                      </a:r>
                      <a:endParaRPr lang="en-GB" sz="66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660" b="1" u="sng">
                          <a:solidFill>
                            <a:srgbClr val="000000"/>
                          </a:solidFill>
                          <a:effectLst/>
                          <a:latin typeface="Arial" panose="020B0604020202020204" pitchFamily="34" charset="0"/>
                          <a:ea typeface="Calibri" panose="020F0502020204030204" pitchFamily="34" charset="0"/>
                        </a:rPr>
                        <a:t>Gemini Disaster Recovery Test 202</a:t>
                      </a:r>
                      <a:r>
                        <a:rPr lang="en-GB" sz="660" b="1" u="sng">
                          <a:effectLst/>
                          <a:latin typeface="Arial" panose="020B0604020202020204" pitchFamily="34" charset="0"/>
                          <a:ea typeface="Calibri" panose="020F0502020204030204" pitchFamily="34" charset="0"/>
                        </a:rPr>
                        <a:t>2</a:t>
                      </a:r>
                      <a:br>
                        <a:rPr lang="en-GB" sz="660" b="1" u="sng">
                          <a:solidFill>
                            <a:srgbClr val="000000"/>
                          </a:solidFill>
                          <a:effectLst/>
                          <a:latin typeface="Arial" panose="020B0604020202020204" pitchFamily="34" charset="0"/>
                          <a:ea typeface="Calibri" panose="020F0502020204030204" pitchFamily="34" charset="0"/>
                        </a:rPr>
                      </a:br>
                      <a:r>
                        <a:rPr lang="en-GB" sz="660">
                          <a:solidFill>
                            <a:srgbClr val="000000"/>
                          </a:solidFill>
                          <a:effectLst/>
                          <a:latin typeface="Arial" panose="020B0604020202020204" pitchFamily="34" charset="0"/>
                          <a:ea typeface="Calibri" panose="020F0502020204030204" pitchFamily="34" charset="0"/>
                        </a:rPr>
                        <a:t>During this phase of the test Gemini services will failback from the secondary site to the primary site.</a:t>
                      </a:r>
                      <a:br>
                        <a:rPr lang="en-GB" sz="660">
                          <a:solidFill>
                            <a:srgbClr val="000000"/>
                          </a:solidFill>
                          <a:effectLst/>
                          <a:latin typeface="Arial" panose="020B0604020202020204" pitchFamily="34" charset="0"/>
                          <a:ea typeface="Calibri" panose="020F0502020204030204" pitchFamily="34" charset="0"/>
                        </a:rPr>
                      </a:br>
                      <a:r>
                        <a:rPr lang="en-GB" sz="660">
                          <a:solidFill>
                            <a:srgbClr val="000000"/>
                          </a:solidFill>
                          <a:effectLst/>
                          <a:latin typeface="Arial" panose="020B0604020202020204" pitchFamily="34" charset="0"/>
                          <a:ea typeface="Calibri" panose="020F0502020204030204" pitchFamily="34" charset="0"/>
                        </a:rPr>
                        <a:t>Again the activity starts within the scheduled maintenance window and the system will operate normally during times where there is no outage.</a:t>
                      </a:r>
                      <a:br>
                        <a:rPr lang="en-GB" sz="660">
                          <a:solidFill>
                            <a:srgbClr val="000000"/>
                          </a:solidFill>
                          <a:effectLst/>
                          <a:latin typeface="Arial" panose="020B0604020202020204" pitchFamily="34" charset="0"/>
                          <a:ea typeface="Calibri" panose="020F0502020204030204" pitchFamily="34" charset="0"/>
                        </a:rPr>
                      </a:br>
                      <a:r>
                        <a:rPr lang="en-GB" sz="660">
                          <a:solidFill>
                            <a:srgbClr val="000000"/>
                          </a:solidFill>
                          <a:effectLst/>
                          <a:latin typeface="Arial" panose="020B0604020202020204" pitchFamily="34" charset="0"/>
                          <a:ea typeface="Calibri" panose="020F0502020204030204" pitchFamily="34" charset="0"/>
                        </a:rPr>
                        <a:t>NOTE: Contingency dates for these activities are </a:t>
                      </a:r>
                      <a:r>
                        <a:rPr lang="en-GB" sz="660">
                          <a:effectLst/>
                          <a:latin typeface="Arial" panose="020B0604020202020204" pitchFamily="34" charset="0"/>
                          <a:ea typeface="Calibri" panose="020F0502020204030204" pitchFamily="34" charset="0"/>
                        </a:rPr>
                        <a:t>18</a:t>
                      </a:r>
                      <a:r>
                        <a:rPr lang="en-GB" sz="660" baseline="30000">
                          <a:effectLst/>
                          <a:latin typeface="Arial" panose="020B0604020202020204" pitchFamily="34" charset="0"/>
                          <a:ea typeface="Calibri" panose="020F0502020204030204" pitchFamily="34" charset="0"/>
                        </a:rPr>
                        <a:t>th</a:t>
                      </a:r>
                      <a:r>
                        <a:rPr lang="en-GB" sz="660">
                          <a:effectLst/>
                          <a:latin typeface="Arial" panose="020B0604020202020204" pitchFamily="34" charset="0"/>
                          <a:ea typeface="Calibri" panose="020F0502020204030204" pitchFamily="34" charset="0"/>
                        </a:rPr>
                        <a:t>/19</a:t>
                      </a:r>
                      <a:r>
                        <a:rPr lang="en-GB" sz="660" baseline="30000">
                          <a:effectLst/>
                          <a:latin typeface="Arial" panose="020B0604020202020204" pitchFamily="34" charset="0"/>
                          <a:ea typeface="Calibri" panose="020F0502020204030204" pitchFamily="34" charset="0"/>
                        </a:rPr>
                        <a:t>th</a:t>
                      </a:r>
                      <a:r>
                        <a:rPr lang="en-GB" sz="660">
                          <a:effectLst/>
                          <a:latin typeface="Arial" panose="020B0604020202020204" pitchFamily="34" charset="0"/>
                          <a:ea typeface="Calibri" panose="020F0502020204030204" pitchFamily="34" charset="0"/>
                        </a:rPr>
                        <a:t> June</a:t>
                      </a:r>
                      <a:endParaRPr lang="en-GB" sz="660" dirty="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660" dirty="0">
                          <a:solidFill>
                            <a:srgbClr val="000000"/>
                          </a:solidFill>
                          <a:effectLst/>
                          <a:latin typeface="Arial" panose="020B0604020202020204" pitchFamily="34" charset="0"/>
                          <a:ea typeface="Calibri" panose="020F0502020204030204" pitchFamily="34" charset="0"/>
                        </a:rPr>
                        <a:t>13/04/2022</a:t>
                      </a:r>
                    </a:p>
                    <a:p>
                      <a:pPr algn="ctr">
                        <a:spcAft>
                          <a:spcPts val="0"/>
                        </a:spcAft>
                      </a:pPr>
                      <a:r>
                        <a:rPr lang="en-GB" sz="660" dirty="0">
                          <a:solidFill>
                            <a:srgbClr val="000000"/>
                          </a:solidFill>
                          <a:effectLst/>
                          <a:latin typeface="Arial" panose="020B0604020202020204" pitchFamily="34" charset="0"/>
                          <a:ea typeface="Calibri" panose="020F0502020204030204" pitchFamily="34" charset="0"/>
                        </a:rPr>
                        <a:t> New</a:t>
                      </a:r>
                      <a:endParaRPr lang="en-GB" sz="660" dirty="0">
                        <a:effectLst/>
                        <a:latin typeface="Calibri" panose="020F0502020204030204" pitchFamily="34" charset="0"/>
                        <a:ea typeface="Calibri" panose="020F0502020204030204" pitchFamily="34" charset="0"/>
                      </a:endParaRPr>
                    </a:p>
                  </a:txBody>
                  <a:tcPr marL="30250" marR="30250" marT="4201" marB="42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8790048"/>
                  </a:ext>
                </a:extLst>
              </a:tr>
            </a:tbl>
          </a:graphicData>
        </a:graphic>
      </p:graphicFrame>
    </p:spTree>
    <p:extLst>
      <p:ext uri="{BB962C8B-B14F-4D97-AF65-F5344CB8AC3E}">
        <p14:creationId xmlns:p14="http://schemas.microsoft.com/office/powerpoint/2010/main" val="5070125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April 2022</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2849835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dirty="0">
                <a:latin typeface="Arial"/>
                <a:cs typeface="Arial"/>
              </a:rPr>
              <a:t>Change Pipeline</a:t>
            </a:r>
          </a:p>
        </p:txBody>
      </p:sp>
    </p:spTree>
    <p:extLst>
      <p:ext uri="{BB962C8B-B14F-4D97-AF65-F5344CB8AC3E}">
        <p14:creationId xmlns:p14="http://schemas.microsoft.com/office/powerpoint/2010/main" val="36575488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1088" y="36562"/>
          <a:ext cx="9036000" cy="486859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92375">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highlight>
                          <a:srgbClr val="CED1E2"/>
                        </a:highlight>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215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rowSpan="4"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is reflective of a Green Status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We continue to closely monitor joint dependencies with the Move To Cloud Programme.  Contingency planning is complete.  Move to Cloud is on track to Go Live for it’s planned date.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The bulk data cut for transition stage 1 has been issued to the CSSP ahead of the milestone date.  The CSSP have acknowledged receipt and will now commence reconciliation activities.</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215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215032">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773180">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33372">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824567">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Potential Mismatch Between CSS &amp; UK Link &amp; Gemini</a:t>
                      </a:r>
                      <a:endParaRPr lang="en-GB" sz="900" b="0" i="0" u="none" strike="noStrike" kern="1200" baseline="0" dirty="0">
                        <a:solidFill>
                          <a:schemeClr val="tx1"/>
                        </a:solidFill>
                        <a:latin typeface="+mn-lt"/>
                        <a:ea typeface="+mn-ea"/>
                        <a:cs typeface="+mn-cs"/>
                      </a:endParaRPr>
                    </a:p>
                    <a:p>
                      <a:pPr marL="0" marR="0" lvl="0" indent="0" algn="l">
                        <a:lnSpc>
                          <a:spcPct val="100000"/>
                        </a:lnSpc>
                        <a:spcBef>
                          <a:spcPts val="0"/>
                        </a:spcBef>
                        <a:spcAft>
                          <a:spcPts val="0"/>
                        </a:spcAft>
                        <a:buFont typeface="Arial" panose="020B0604020202020204" pitchFamily="34" charset="0"/>
                        <a:buNone/>
                      </a:pPr>
                      <a:endParaRPr lang="en-GB" sz="900" b="0" i="0" u="none" strike="noStrike" kern="1200" baseline="0" dirty="0">
                        <a:solidFill>
                          <a:schemeClr val="tx1"/>
                        </a:solidFill>
                        <a:latin typeface="+mn-lt"/>
                        <a:ea typeface="+mn-ea"/>
                        <a:cs typeface="+mn-cs"/>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We are continuing to liaise with the Central Programme for CR-D130 and CR-D129. This week we have had a session with DCC to understand the CSSP process and functionality at gate closure.  We were given some comfort during this session and now understand that the system will be fully monitored during gate closure especially during PIS in order to monitor and meet NFR’s and this will be undertaken on a daily basis.</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DCC are supportive of the CR we are raising in order have the capability to request the ‘re-send’ of a secured active message.  We are pushing to receive this ability during early life support as this will help mitigate should we see missing messages at Gate Closure.</a:t>
                      </a: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CR-D129 was presented at the Ofgem Design Forum this week.  This CR will be moved forward into the REC Governance process for a post Programme CR to be delivered within the REC releases.</a:t>
                      </a:r>
                    </a:p>
                    <a:p>
                      <a:pPr marL="0" marR="0" lvl="0" indent="0" algn="l">
                        <a:lnSpc>
                          <a:spcPct val="100000"/>
                        </a:lnSpc>
                        <a:spcBef>
                          <a:spcPts val="0"/>
                        </a:spcBef>
                        <a:spcAft>
                          <a:spcPts val="0"/>
                        </a:spcAft>
                        <a:buFont typeface="Arial" panose="020B0604020202020204" pitchFamily="34" charset="0"/>
                        <a:buNone/>
                      </a:pPr>
                      <a:endParaRPr lang="en-GB" sz="900" b="0" i="0" u="none" strike="noStrike" kern="1200" baseline="0" dirty="0">
                        <a:solidFill>
                          <a:schemeClr val="tx1"/>
                        </a:solidFill>
                        <a:latin typeface="+mn-lt"/>
                        <a:ea typeface="+mn-ea"/>
                        <a:cs typeface="+mn-cs"/>
                      </a:endParaRPr>
                    </a:p>
                    <a:p>
                      <a:pPr marL="0" marR="0" lvl="0" indent="0" algn="l">
                        <a:lnSpc>
                          <a:spcPct val="100000"/>
                        </a:lnSpc>
                        <a:spcBef>
                          <a:spcPts val="0"/>
                        </a:spcBef>
                        <a:spcAft>
                          <a:spcPts val="0"/>
                        </a:spcAft>
                        <a:buFont typeface="Arial" panose="020B0604020202020204" pitchFamily="34" charset="0"/>
                        <a:buNone/>
                      </a:pPr>
                      <a:r>
                        <a:rPr lang="en-GB" sz="900" b="0" i="0" u="none" strike="noStrike" kern="1200" baseline="0" dirty="0">
                          <a:solidFill>
                            <a:schemeClr val="tx1"/>
                          </a:solidFill>
                          <a:latin typeface="+mn-lt"/>
                          <a:ea typeface="+mn-ea"/>
                          <a:cs typeface="+mn-cs"/>
                        </a:rPr>
                        <a:t>The design issues we have raised over the past couple of months have still not been responded to.  We have escalated and will continue to monitor and escalate.</a:t>
                      </a:r>
                    </a:p>
                    <a:p>
                      <a:pPr marL="0" marR="0" lvl="0" indent="0" algn="l">
                        <a:lnSpc>
                          <a:spcPct val="100000"/>
                        </a:lnSpc>
                        <a:spcBef>
                          <a:spcPts val="0"/>
                        </a:spcBef>
                        <a:spcAft>
                          <a:spcPts val="0"/>
                        </a:spcAft>
                        <a:buFont typeface="Arial" panose="020B0604020202020204" pitchFamily="34" charset="0"/>
                        <a:buNone/>
                      </a:pPr>
                      <a:endParaRPr lang="en-US" sz="900" b="0" dirty="0">
                        <a:solidFill>
                          <a:schemeClr val="tx1"/>
                        </a:solidFill>
                      </a:endParaRPr>
                    </a:p>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900" b="0" kern="1200" dirty="0">
                          <a:solidFill>
                            <a:schemeClr val="tx1"/>
                          </a:solidFill>
                          <a:effectLst/>
                          <a:latin typeface="+mn-lt"/>
                          <a:ea typeface="+mn-ea"/>
                          <a:cs typeface="+mn-cs"/>
                        </a:rPr>
                        <a:t>We will now commence engagement in relation to the workaround process should we any issues with missing messages at the appropriate governance groups.  Please note we are not expecting this to happen in normal day to day processing this would be an exceptional circumstance.</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Internal Stage Gate D has been approved during the last two weeks.  This stage gate is the closure of Testing and the commencement of Transition</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1"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Commencement  and planning refinement for the Transition Stage 2 activities (2</a:t>
                      </a:r>
                      <a:r>
                        <a:rPr lang="en-GB" sz="1000" b="0" i="0" u="none" strike="noStrike" kern="1200" baseline="30000" dirty="0">
                          <a:solidFill>
                            <a:schemeClr val="tx1"/>
                          </a:solidFill>
                          <a:effectLst/>
                          <a:latin typeface="+mn-lt"/>
                          <a:ea typeface="+mn-ea"/>
                          <a:cs typeface="+mn-cs"/>
                        </a:rPr>
                        <a:t>nd</a:t>
                      </a:r>
                      <a:r>
                        <a:rPr lang="en-GB" sz="1000" b="0" i="0" u="none" strike="noStrike" kern="1200" dirty="0">
                          <a:solidFill>
                            <a:schemeClr val="tx1"/>
                          </a:solidFill>
                          <a:effectLst/>
                          <a:latin typeface="+mn-lt"/>
                          <a:ea typeface="+mn-ea"/>
                          <a:cs typeface="+mn-cs"/>
                        </a:rPr>
                        <a:t> May)</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Continued OAT Testing</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i="0" u="none" strike="noStrike" kern="1200" dirty="0">
                          <a:solidFill>
                            <a:schemeClr val="tx1"/>
                          </a:solidFill>
                          <a:effectLst/>
                          <a:latin typeface="+mn-lt"/>
                          <a:ea typeface="+mn-ea"/>
                          <a:cs typeface="+mn-cs"/>
                        </a:rPr>
                        <a:t>Continued Business Change activities</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0" i="0" u="none" strike="noStrike" kern="120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GB" sz="10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395829"/>
          </a:xfrm>
          <a:prstGeom prst="rect">
            <a:avLst/>
          </a:prstGeom>
        </p:spPr>
        <p:txBody>
          <a:bodyPr>
            <a:normAutofit fontScale="92500"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e</a:t>
            </a:r>
          </a:p>
        </p:txBody>
      </p:sp>
    </p:spTree>
    <p:extLst>
      <p:ext uri="{BB962C8B-B14F-4D97-AF65-F5344CB8AC3E}">
        <p14:creationId xmlns:p14="http://schemas.microsoft.com/office/powerpoint/2010/main" val="40370144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nvGraphicFramePr>
        <p:xfrm>
          <a:off x="0" y="446380"/>
          <a:ext cx="9125999" cy="4466502"/>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910223">
                  <a:extLst>
                    <a:ext uri="{9D8B030D-6E8A-4147-A177-3AD203B41FA5}">
                      <a16:colId xmlns:a16="http://schemas.microsoft.com/office/drawing/2014/main" val="20001"/>
                    </a:ext>
                  </a:extLst>
                </a:gridCol>
                <a:gridCol w="7006576">
                  <a:extLst>
                    <a:ext uri="{9D8B030D-6E8A-4147-A177-3AD203B41FA5}">
                      <a16:colId xmlns:a16="http://schemas.microsoft.com/office/drawing/2014/main" val="20002"/>
                    </a:ext>
                  </a:extLst>
                </a:gridCol>
              </a:tblGrid>
              <a:tr h="745500">
                <a:tc>
                  <a:txBody>
                    <a:bodyPr/>
                    <a:lstStyle/>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Previous 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Current months</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44896">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lvl="1"/>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dirty="0">
                          <a:solidFill>
                            <a:schemeClr val="tx1"/>
                          </a:solidFill>
                          <a:latin typeface="+mn-lt"/>
                          <a:ea typeface="+mn-ea"/>
                          <a:cs typeface="+mn-cs"/>
                        </a:rPr>
                        <a:t>Transition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5895" marR="0" lvl="0" indent="-175895" algn="l">
                        <a:lnSpc>
                          <a:spcPct val="107000"/>
                        </a:lnSpc>
                        <a:spcBef>
                          <a:spcPts val="0"/>
                        </a:spcBef>
                        <a:spcAft>
                          <a:spcPts val="0"/>
                        </a:spcAft>
                        <a:buClrTx/>
                        <a:buSzTx/>
                        <a:buFont typeface="Wingdings" panose="05000000000000000000" pitchFamily="2" charset="2"/>
                        <a:buChar char=""/>
                      </a:pPr>
                      <a:r>
                        <a:rPr lang="en-US" sz="750" b="0" i="0" u="none" strike="noStrike" kern="1200" dirty="0">
                          <a:solidFill>
                            <a:schemeClr val="tx1"/>
                          </a:solidFill>
                          <a:latin typeface="+mn-lt"/>
                          <a:ea typeface="+mn-ea"/>
                          <a:cs typeface="+mn-cs"/>
                        </a:rPr>
                        <a:t>Transition stage 1 data migration activities completed, data shared with Landmark 4 days early.</a:t>
                      </a:r>
                    </a:p>
                    <a:p>
                      <a:pPr marL="175895" marR="0" lvl="0" indent="-175895" algn="l">
                        <a:lnSpc>
                          <a:spcPct val="107000"/>
                        </a:lnSpc>
                        <a:spcBef>
                          <a:spcPts val="0"/>
                        </a:spcBef>
                        <a:spcAft>
                          <a:spcPts val="0"/>
                        </a:spcAft>
                        <a:buClrTx/>
                        <a:buSzTx/>
                        <a:buFont typeface="Wingdings" panose="05000000000000000000" pitchFamily="2" charset="2"/>
                        <a:buChar char=""/>
                      </a:pPr>
                      <a:r>
                        <a:rPr lang="en-US" sz="750" b="0" i="0" u="none" strike="noStrike" kern="1200" dirty="0">
                          <a:solidFill>
                            <a:schemeClr val="tx1"/>
                          </a:solidFill>
                          <a:latin typeface="+mn-lt"/>
                          <a:ea typeface="+mn-ea"/>
                          <a:cs typeface="+mn-cs"/>
                        </a:rPr>
                        <a:t>Landmark have returned Reg data, now being validated.</a:t>
                      </a:r>
                    </a:p>
                    <a:p>
                      <a:pPr marL="175895" lvl="0" indent="-175895">
                        <a:lnSpc>
                          <a:spcPct val="107000"/>
                        </a:lnSpc>
                        <a:spcAft>
                          <a:spcPts val="0"/>
                        </a:spcAft>
                        <a:buFont typeface="Wingdings" panose="05000000000000000000" pitchFamily="2" charset="2"/>
                        <a:buChar char=""/>
                      </a:pPr>
                      <a:r>
                        <a:rPr lang="en-US" sz="750" b="0" i="0" u="none" strike="noStrike" kern="1200" dirty="0">
                          <a:solidFill>
                            <a:schemeClr val="tx1"/>
                          </a:solidFill>
                          <a:effectLst/>
                          <a:latin typeface="+mn-lt"/>
                          <a:ea typeface="+mn-ea"/>
                          <a:cs typeface="+mn-cs"/>
                        </a:rPr>
                        <a:t>The CSSC Implementation Approach and CSSC Transition Approach documents have been approved.</a:t>
                      </a:r>
                    </a:p>
                    <a:p>
                      <a:pPr marL="175895" lvl="0" indent="-175895">
                        <a:lnSpc>
                          <a:spcPct val="107000"/>
                        </a:lnSpc>
                        <a:spcAft>
                          <a:spcPts val="0"/>
                        </a:spcAft>
                        <a:buFont typeface="Wingdings" panose="05000000000000000000" pitchFamily="2" charset="2"/>
                        <a:buChar char=""/>
                      </a:pPr>
                      <a:r>
                        <a:rPr lang="en-US" sz="750" b="0" i="0" u="none" strike="noStrike" kern="1200" dirty="0">
                          <a:solidFill>
                            <a:schemeClr val="tx1"/>
                          </a:solidFill>
                          <a:effectLst/>
                          <a:latin typeface="+mn-lt"/>
                          <a:ea typeface="+mn-ea"/>
                          <a:cs typeface="+mn-cs"/>
                        </a:rPr>
                        <a:t>Transition testing assurance ongoing</a:t>
                      </a:r>
                    </a:p>
                    <a:p>
                      <a:pPr marL="175895" lvl="0" indent="-175895">
                        <a:lnSpc>
                          <a:spcPct val="107000"/>
                        </a:lnSpc>
                        <a:spcAft>
                          <a:spcPts val="0"/>
                        </a:spcAft>
                        <a:buFont typeface="Wingdings" panose="05000000000000000000" pitchFamily="2" charset="2"/>
                        <a:buChar char=""/>
                      </a:pPr>
                      <a:r>
                        <a:rPr lang="en-US" sz="750" b="0" i="0" u="none" strike="noStrike" kern="1200" dirty="0">
                          <a:solidFill>
                            <a:schemeClr val="tx1"/>
                          </a:solidFill>
                          <a:effectLst/>
                          <a:latin typeface="+mn-lt"/>
                          <a:ea typeface="+mn-ea"/>
                          <a:cs typeface="+mn-cs"/>
                        </a:rPr>
                        <a:t>Planning continues for stages 2 and 3, a</a:t>
                      </a:r>
                      <a:r>
                        <a:rPr lang="en-US" sz="750" b="0" i="0" u="none" strike="noStrike" kern="1200" noProof="0" dirty="0" err="1">
                          <a:solidFill>
                            <a:schemeClr val="tx1"/>
                          </a:solidFill>
                          <a:effectLst/>
                          <a:latin typeface="+mn-lt"/>
                          <a:ea typeface="+mn-ea"/>
                          <a:cs typeface="+mn-cs"/>
                        </a:rPr>
                        <a:t>ll</a:t>
                      </a:r>
                      <a:r>
                        <a:rPr lang="en-US" sz="750" b="0" i="0" u="none" strike="noStrike" kern="1200" noProof="0" dirty="0">
                          <a:solidFill>
                            <a:schemeClr val="tx1"/>
                          </a:solidFill>
                          <a:effectLst/>
                          <a:latin typeface="+mn-lt"/>
                          <a:ea typeface="+mn-ea"/>
                          <a:cs typeface="+mn-cs"/>
                        </a:rPr>
                        <a:t> workstreams to share their activities for actual transition planning for stages 2 and 3.</a:t>
                      </a:r>
                    </a:p>
                    <a:p>
                      <a:pPr marL="175895" lvl="0" indent="-175895">
                        <a:lnSpc>
                          <a:spcPct val="107000"/>
                        </a:lnSpc>
                        <a:spcAft>
                          <a:spcPts val="0"/>
                        </a:spcAft>
                        <a:buFont typeface="Wingdings" panose="05000000000000000000" pitchFamily="2" charset="2"/>
                        <a:buChar char=""/>
                      </a:pPr>
                      <a:r>
                        <a:rPr lang="en-US" sz="750" b="0" i="0" u="none" strike="noStrike" kern="1200" noProof="0" dirty="0">
                          <a:solidFill>
                            <a:schemeClr val="tx1"/>
                          </a:solidFill>
                          <a:effectLst/>
                          <a:latin typeface="+mn-lt"/>
                          <a:ea typeface="+mn-ea"/>
                          <a:cs typeface="+mn-cs"/>
                        </a:rPr>
                        <a:t>Plan for Transition stage 2 due to be completed by 1st April.</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134791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dirty="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700" b="1" i="0" u="none" strike="noStrike" kern="1200" dirty="0">
                          <a:solidFill>
                            <a:schemeClr val="tx1"/>
                          </a:solidFill>
                          <a:effectLst/>
                          <a:latin typeface="+mn-lt"/>
                          <a:ea typeface="+mn-ea"/>
                          <a:cs typeface="+mn-cs"/>
                        </a:rPr>
                        <a:t>Secondary </a:t>
                      </a:r>
                      <a:r>
                        <a:rPr lang="en-US" sz="700" b="1" kern="1200" dirty="0">
                          <a:solidFill>
                            <a:schemeClr val="tx1"/>
                          </a:solidFill>
                          <a:latin typeface="+mn-lt"/>
                          <a:ea typeface="+mn-ea"/>
                          <a:cs typeface="+mn-cs"/>
                        </a:rPr>
                        <a:t>Portal Functionality</a:t>
                      </a:r>
                      <a:r>
                        <a:rPr lang="en-US" sz="700" b="1" i="0" u="none" strike="noStrike" kern="1200" dirty="0">
                          <a:solidFill>
                            <a:schemeClr val="tx1"/>
                          </a:solidFill>
                          <a:effectLst/>
                          <a:latin typeface="+mn-lt"/>
                          <a:ea typeface="+mn-ea"/>
                          <a:cs typeface="+mn-cs"/>
                        </a:rPr>
                        <a:t> </a:t>
                      </a:r>
                      <a:r>
                        <a:rPr lang="en-US" sz="700" b="0" i="0" u="none" strike="noStrike" kern="1200" dirty="0">
                          <a:solidFill>
                            <a:schemeClr val="tx1"/>
                          </a:solidFill>
                          <a:effectLst/>
                          <a:latin typeface="+mn-lt"/>
                          <a:ea typeface="+mn-ea"/>
                          <a:cs typeface="+mn-cs"/>
                        </a:rPr>
                        <a:t>– Full Secondary Portal functionality handover</a:t>
                      </a:r>
                      <a:r>
                        <a:rPr lang="en-US" sz="700" kern="1200" dirty="0">
                          <a:solidFill>
                            <a:schemeClr val="tx1"/>
                          </a:solidFill>
                          <a:latin typeface="+mn-lt"/>
                          <a:ea typeface="+mn-ea"/>
                          <a:cs typeface="+mn-cs"/>
                        </a:rPr>
                        <a:t> 08/06/22 –DES and API workstream have advised that SIT testing can begin as incremental releases are planned. Meeting to be planned to discuss.</a:t>
                      </a:r>
                      <a:endParaRPr lang="en-US" sz="700" kern="1200" dirty="0">
                        <a:solidFill>
                          <a:schemeClr val="tx1"/>
                        </a:solidFill>
                        <a:latin typeface="+mn-lt"/>
                        <a:ea typeface="+mn-ea"/>
                        <a:cs typeface="Poppins Light"/>
                      </a:endParaRPr>
                    </a:p>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700" b="1" i="0" u="none" strike="noStrike" kern="1200" dirty="0">
                          <a:solidFill>
                            <a:schemeClr val="tx1"/>
                          </a:solidFill>
                          <a:effectLst/>
                          <a:latin typeface="+mn-lt"/>
                          <a:ea typeface="+mn-ea"/>
                          <a:cs typeface="+mn-cs"/>
                        </a:rPr>
                        <a:t>DES4</a:t>
                      </a:r>
                      <a:r>
                        <a:rPr lang="en-US" sz="700" b="1" kern="1200" dirty="0">
                          <a:solidFill>
                            <a:schemeClr val="tx1"/>
                          </a:solidFill>
                          <a:latin typeface="+mn-lt"/>
                          <a:ea typeface="+mn-ea"/>
                          <a:cs typeface="+mn-cs"/>
                        </a:rPr>
                        <a:t> – </a:t>
                      </a:r>
                      <a:r>
                        <a:rPr lang="en-US" sz="700" kern="1200" dirty="0">
                          <a:solidFill>
                            <a:schemeClr val="tx1"/>
                          </a:solidFill>
                          <a:latin typeface="+mn-lt"/>
                          <a:ea typeface="+mn-ea"/>
                          <a:cs typeface="+mn-cs"/>
                        </a:rPr>
                        <a:t>Functionality testing in progress </a:t>
                      </a:r>
                      <a:r>
                        <a:rPr lang="en-US" sz="700" b="0" i="0" u="none" strike="noStrike" kern="1200" dirty="0">
                          <a:solidFill>
                            <a:schemeClr val="tx1"/>
                          </a:solidFill>
                          <a:effectLst/>
                          <a:latin typeface="Poppins Light"/>
                          <a:ea typeface="+mn-ea"/>
                          <a:cs typeface="+mn-cs"/>
                        </a:rPr>
                        <a:t>1 defect outstanding awaiting fix</a:t>
                      </a:r>
                      <a:r>
                        <a:rPr lang="en-US" sz="700" kern="1200" dirty="0">
                          <a:solidFill>
                            <a:srgbClr val="1E1246"/>
                          </a:solidFill>
                          <a:latin typeface="+mn-lt"/>
                          <a:ea typeface="+mn-ea"/>
                          <a:cs typeface="+mn-cs"/>
                        </a:rPr>
                        <a:t>, Lazarus functionality testing is complete.</a:t>
                      </a:r>
                      <a:endParaRPr lang="en-US" sz="700" b="0" i="0" u="none" strike="noStrike" kern="1200" dirty="0">
                        <a:solidFill>
                          <a:srgbClr val="1E1246"/>
                        </a:solidFill>
                        <a:effectLst/>
                        <a:latin typeface="+mn-lt"/>
                        <a:ea typeface="+mn-ea"/>
                        <a:cs typeface="Poppins Light"/>
                      </a:endParaRPr>
                    </a:p>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700" b="1" i="0" u="none" strike="noStrike" kern="1200" dirty="0">
                          <a:solidFill>
                            <a:srgbClr val="1E1246"/>
                          </a:solidFill>
                          <a:effectLst/>
                          <a:latin typeface="+mn-lt"/>
                          <a:ea typeface="+mn-ea"/>
                          <a:cs typeface="+mn-cs"/>
                        </a:rPr>
                        <a:t>External UEPT Test Execution Bespoke E2E </a:t>
                      </a:r>
                      <a:r>
                        <a:rPr lang="en-US" sz="700" b="0" i="0" u="none" strike="noStrike" kern="1200" dirty="0">
                          <a:solidFill>
                            <a:srgbClr val="1E1246"/>
                          </a:solidFill>
                          <a:effectLst/>
                          <a:latin typeface="+mn-lt"/>
                          <a:ea typeface="+mn-ea"/>
                          <a:cs typeface="+mn-cs"/>
                        </a:rPr>
                        <a:t>– External UIT test phase complete, TCR </a:t>
                      </a:r>
                      <a:r>
                        <a:rPr lang="en-US" sz="700" kern="1200" dirty="0">
                          <a:solidFill>
                            <a:srgbClr val="1E1246"/>
                          </a:solidFill>
                          <a:latin typeface="+mn-lt"/>
                          <a:ea typeface="+mn-ea"/>
                          <a:cs typeface="+mn-cs"/>
                        </a:rPr>
                        <a:t>has been signed off by OFGEM</a:t>
                      </a:r>
                      <a:r>
                        <a:rPr lang="en-US" sz="700" b="0" i="0" u="none" strike="noStrike" kern="1200" dirty="0">
                          <a:solidFill>
                            <a:srgbClr val="1E1246"/>
                          </a:solidFill>
                          <a:effectLst/>
                          <a:latin typeface="+mn-lt"/>
                          <a:ea typeface="+mn-ea"/>
                          <a:cs typeface="+mn-cs"/>
                        </a:rPr>
                        <a:t>.</a:t>
                      </a:r>
                      <a:endParaRPr lang="en-US" sz="700" b="0" i="0" u="none" strike="noStrike" kern="1200" dirty="0">
                        <a:solidFill>
                          <a:srgbClr val="1E1246"/>
                        </a:solidFill>
                        <a:effectLst/>
                        <a:latin typeface="+mn-lt"/>
                        <a:ea typeface="+mn-ea"/>
                        <a:cs typeface="Poppins Light"/>
                      </a:endParaRPr>
                    </a:p>
                    <a:p>
                      <a:pPr marL="171450" indent="-171450" defTabSz="389392">
                        <a:spcBef>
                          <a:spcPts val="85"/>
                        </a:spcBef>
                        <a:spcAft>
                          <a:spcPts val="85"/>
                        </a:spcAft>
                        <a:buFont typeface="Wingdings" panose="05000000000000000000" pitchFamily="2" charset="2"/>
                        <a:buChar char="§"/>
                        <a:tabLst>
                          <a:tab pos="225929" algn="l"/>
                        </a:tabLst>
                        <a:defRPr/>
                      </a:pPr>
                      <a:r>
                        <a:rPr lang="en-US" sz="700" b="1" i="0" u="none" strike="noStrike" kern="1200" dirty="0">
                          <a:solidFill>
                            <a:srgbClr val="1E1246"/>
                          </a:solidFill>
                          <a:effectLst/>
                          <a:latin typeface="+mn-lt"/>
                          <a:ea typeface="+mn-ea"/>
                          <a:cs typeface="+mn-cs"/>
                        </a:rPr>
                        <a:t>Transition SIT (Regression) Functional testing </a:t>
                      </a:r>
                      <a:r>
                        <a:rPr lang="en-US" sz="700" b="1" kern="1200" dirty="0">
                          <a:solidFill>
                            <a:srgbClr val="1E1246"/>
                          </a:solidFill>
                          <a:latin typeface="+mn-lt"/>
                          <a:ea typeface="+mn-ea"/>
                          <a:cs typeface="+mn-cs"/>
                        </a:rPr>
                        <a:t>– </a:t>
                      </a:r>
                      <a:r>
                        <a:rPr lang="en-US" sz="700" dirty="0">
                          <a:solidFill>
                            <a:srgbClr val="1E1246"/>
                          </a:solidFill>
                          <a:latin typeface="Poppins Light (Headings)"/>
                        </a:rPr>
                        <a:t>External Test Phase complete, Corella internal testing in progress (2 defects resolved, script retesting in progress), SME’s assurance in progress </a:t>
                      </a:r>
                      <a:r>
                        <a:rPr lang="en-US" sz="700" kern="1200" dirty="0">
                          <a:solidFill>
                            <a:srgbClr val="1E1246"/>
                          </a:solidFill>
                          <a:latin typeface="+mn-lt"/>
                          <a:ea typeface="+mn-ea"/>
                          <a:cs typeface="+mn-cs"/>
                        </a:rPr>
                        <a:t>(Meter reads, billing and invoicing).</a:t>
                      </a:r>
                      <a:endParaRPr lang="en-US" sz="700" b="0" i="0" u="none" strike="noStrike" kern="1200" dirty="0">
                        <a:solidFill>
                          <a:srgbClr val="1E1246"/>
                        </a:solidFill>
                        <a:effectLst/>
                        <a:latin typeface="+mn-lt"/>
                        <a:ea typeface="+mn-ea"/>
                        <a:cs typeface="Poppins Light"/>
                      </a:endParaRPr>
                    </a:p>
                    <a:p>
                      <a:pPr marL="171450" indent="-171450" defTabSz="389392">
                        <a:spcBef>
                          <a:spcPts val="85"/>
                        </a:spcBef>
                        <a:spcAft>
                          <a:spcPts val="85"/>
                        </a:spcAft>
                        <a:buFont typeface="Wingdings" panose="05000000000000000000" pitchFamily="2" charset="2"/>
                        <a:buChar char="§"/>
                        <a:tabLst>
                          <a:tab pos="225929" algn="l"/>
                        </a:tabLst>
                        <a:defRPr/>
                      </a:pPr>
                      <a:r>
                        <a:rPr lang="en-US" sz="700" b="1" i="0" u="none" strike="noStrike" kern="1200" dirty="0">
                          <a:solidFill>
                            <a:srgbClr val="1E1246"/>
                          </a:solidFill>
                          <a:effectLst/>
                          <a:latin typeface="+mn-lt"/>
                          <a:ea typeface="+mn-ea"/>
                          <a:cs typeface="+mn-cs"/>
                        </a:rPr>
                        <a:t>External SIT </a:t>
                      </a:r>
                      <a:r>
                        <a:rPr lang="en-US" sz="700" b="0" i="0" u="none" strike="noStrike" kern="1200" dirty="0">
                          <a:solidFill>
                            <a:srgbClr val="1E1246"/>
                          </a:solidFill>
                          <a:effectLst/>
                          <a:latin typeface="+mn-lt"/>
                          <a:ea typeface="+mn-ea"/>
                          <a:cs typeface="+mn-cs"/>
                        </a:rPr>
                        <a:t>- </a:t>
                      </a:r>
                      <a:r>
                        <a:rPr lang="en-US" sz="700" kern="1200" dirty="0">
                          <a:solidFill>
                            <a:srgbClr val="1E1246"/>
                          </a:solidFill>
                          <a:latin typeface="+mn-lt"/>
                          <a:ea typeface="+mn-ea"/>
                          <a:cs typeface="+mn-cs"/>
                        </a:rPr>
                        <a:t>Supporting SI reporting Test Phase 18.0.4 planned for week commencing 4th April, we are supporting data creation and Retail Meet Point (RMP) status updates. </a:t>
                      </a:r>
                      <a:endParaRPr lang="en-US" sz="700" b="0" i="0" u="none" strike="noStrike" kern="1200" dirty="0">
                        <a:solidFill>
                          <a:srgbClr val="1E1246"/>
                        </a:solidFill>
                        <a:effectLst/>
                        <a:latin typeface="+mn-lt"/>
                        <a:ea typeface="+mn-ea"/>
                        <a:cs typeface="Poppins Light"/>
                      </a:endParaRPr>
                    </a:p>
                    <a:p>
                      <a:pPr marL="171450" indent="-171450" defTabSz="389392" eaLnBrk="0" hangingPunct="0">
                        <a:spcBef>
                          <a:spcPts val="85"/>
                        </a:spcBef>
                        <a:spcAft>
                          <a:spcPts val="85"/>
                        </a:spcAft>
                        <a:buFont typeface="Wingdings" panose="05000000000000000000" pitchFamily="2" charset="2"/>
                        <a:buChar char="§"/>
                        <a:tabLst>
                          <a:tab pos="225929" algn="l"/>
                        </a:tabLst>
                        <a:defRPr/>
                      </a:pPr>
                      <a:r>
                        <a:rPr lang="en-US" sz="700" b="1" i="0" u="none" strike="noStrike" kern="1200" dirty="0">
                          <a:solidFill>
                            <a:srgbClr val="1E1246"/>
                          </a:solidFill>
                          <a:effectLst/>
                          <a:latin typeface="+mn-lt"/>
                          <a:ea typeface="+mn-ea"/>
                          <a:cs typeface="+mn-cs"/>
                        </a:rPr>
                        <a:t>Change Request </a:t>
                      </a:r>
                      <a:r>
                        <a:rPr lang="en-US" sz="700" b="1" kern="1200" dirty="0">
                          <a:solidFill>
                            <a:srgbClr val="1E1246"/>
                          </a:solidFill>
                          <a:latin typeface="+mn-lt"/>
                          <a:ea typeface="+mn-ea"/>
                          <a:cs typeface="+mn-cs"/>
                        </a:rPr>
                        <a:t>–  </a:t>
                      </a:r>
                      <a:r>
                        <a:rPr lang="en-US" sz="700" kern="1200" dirty="0">
                          <a:solidFill>
                            <a:srgbClr val="1E1246"/>
                          </a:solidFill>
                          <a:latin typeface="+mn-lt"/>
                          <a:ea typeface="+mn-ea"/>
                          <a:cs typeface="+mn-cs"/>
                        </a:rPr>
                        <a:t>CR222, CR136, CR95a (additional GEA functionality), and CR172 in progress, Go Live Transition Stage 3 </a:t>
                      </a:r>
                      <a:r>
                        <a:rPr lang="en-US" sz="700" b="0" i="0" u="none" strike="noStrike" kern="1200" dirty="0">
                          <a:solidFill>
                            <a:srgbClr val="1E1246"/>
                          </a:solidFill>
                          <a:effectLst/>
                          <a:latin typeface="+mn-lt"/>
                          <a:ea typeface="+mn-ea"/>
                          <a:cs typeface="+mn-cs"/>
                        </a:rPr>
                        <a:t>critical path CR’s Testing </a:t>
                      </a:r>
                      <a:r>
                        <a:rPr lang="en-US" sz="700" kern="1200" dirty="0">
                          <a:solidFill>
                            <a:srgbClr val="1E1246"/>
                          </a:solidFill>
                          <a:latin typeface="+mn-lt"/>
                          <a:ea typeface="+mn-ea"/>
                          <a:cs typeface="+mn-cs"/>
                        </a:rPr>
                        <a:t>underway</a:t>
                      </a:r>
                      <a:r>
                        <a:rPr lang="en-US" sz="700" b="0" i="0" u="none" strike="noStrike" kern="1200" dirty="0">
                          <a:solidFill>
                            <a:srgbClr val="1E1246"/>
                          </a:solidFill>
                          <a:effectLst/>
                          <a:latin typeface="+mn-lt"/>
                          <a:ea typeface="+mn-ea"/>
                          <a:cs typeface="+mn-cs"/>
                        </a:rPr>
                        <a:t>.</a:t>
                      </a:r>
                      <a:endParaRPr lang="en-US" sz="700" kern="1200" dirty="0">
                        <a:solidFill>
                          <a:srgbClr val="1E1246"/>
                        </a:solidFill>
                        <a:latin typeface="+mn-lt"/>
                        <a:ea typeface="+mn-ea"/>
                        <a:cs typeface="Poppins Light"/>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1556670">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9F0E"/>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dirty="0">
                          <a:solidFill>
                            <a:schemeClr val="tx1"/>
                          </a:solidFill>
                        </a:rPr>
                        <a:t>Non-Functional Test</a:t>
                      </a:r>
                      <a:r>
                        <a:rPr lang="en-GB" sz="800" b="1" dirty="0">
                          <a:solidFill>
                            <a:schemeClr val="tx1"/>
                          </a:solidFill>
                        </a:rPr>
                        <a:t> (Performance, operational acceptance testing and operational testing)</a:t>
                      </a:r>
                    </a:p>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endParaRPr kumimoji="0" lang="en-GB" sz="1000" b="1"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fontAlgn="base"/>
                      <a:r>
                        <a:rPr lang="en-US" sz="800" b="1" u="none" strike="noStrike" kern="1200" dirty="0">
                          <a:solidFill>
                            <a:srgbClr val="1E1246"/>
                          </a:solidFill>
                          <a:effectLst/>
                          <a:latin typeface="+mn-lt"/>
                          <a:ea typeface="+mn-ea"/>
                          <a:cs typeface="+mn-cs"/>
                        </a:rPr>
                        <a:t>Amber trending to Green </a:t>
                      </a:r>
                      <a:r>
                        <a:rPr lang="en-US" sz="800" b="0" u="none" strike="noStrike" kern="1200" dirty="0">
                          <a:solidFill>
                            <a:srgbClr val="1E1246"/>
                          </a:solidFill>
                          <a:effectLst/>
                          <a:latin typeface="+mn-lt"/>
                          <a:ea typeface="+mn-ea"/>
                          <a:cs typeface="+mn-cs"/>
                        </a:rPr>
                        <a:t>– OAT is progressing forward - </a:t>
                      </a:r>
                      <a:r>
                        <a:rPr lang="en-US" sz="800" kern="1200" dirty="0">
                          <a:solidFill>
                            <a:srgbClr val="1E1246"/>
                          </a:solidFill>
                          <a:latin typeface="+mn-lt"/>
                          <a:ea typeface="+mn-ea"/>
                          <a:cs typeface="+mn-cs"/>
                        </a:rPr>
                        <a:t>Stream 1 Security (shared security analyst assigned and defects being progressed). Stream 2 Service management (Delivery expected 17</a:t>
                      </a:r>
                      <a:r>
                        <a:rPr lang="en-US" sz="800" kern="1200" baseline="30000" dirty="0">
                          <a:solidFill>
                            <a:srgbClr val="1E1246"/>
                          </a:solidFill>
                          <a:latin typeface="+mn-lt"/>
                          <a:ea typeface="+mn-ea"/>
                          <a:cs typeface="+mn-cs"/>
                        </a:rPr>
                        <a:t>th</a:t>
                      </a:r>
                      <a:r>
                        <a:rPr lang="en-US" sz="800" kern="1200" dirty="0">
                          <a:solidFill>
                            <a:srgbClr val="1E1246"/>
                          </a:solidFill>
                          <a:latin typeface="+mn-lt"/>
                          <a:ea typeface="+mn-ea"/>
                          <a:cs typeface="+mn-cs"/>
                        </a:rPr>
                        <a:t> May and execution start). Stream 3 Back Up and Restore (align data restoration procedure), Stream 4 (DR) CSS API complete, DES &amp; SEC API in progress. Stage Gate D milestone objectives completed, Integrated Pt to start pending successful SAP PO capacity upgrade retest.</a:t>
                      </a:r>
                    </a:p>
                    <a:p>
                      <a:pPr marL="171450" indent="-171450" fontAlgn="base">
                        <a:buFont typeface="Arial" panose="020B0604020202020204" pitchFamily="34" charset="0"/>
                        <a:buChar char="•"/>
                      </a:pPr>
                      <a:r>
                        <a:rPr lang="en-US" sz="800" b="1" kern="1200" dirty="0">
                          <a:solidFill>
                            <a:srgbClr val="1E1246"/>
                          </a:solidFill>
                          <a:latin typeface="+mn-lt"/>
                          <a:ea typeface="+mn-lt"/>
                          <a:cs typeface="+mn-lt"/>
                        </a:rPr>
                        <a:t>Transition Phase Confidence</a:t>
                      </a:r>
                      <a:r>
                        <a:rPr lang="en-US" sz="800" kern="1200" dirty="0">
                          <a:solidFill>
                            <a:srgbClr val="1E1246"/>
                          </a:solidFill>
                          <a:latin typeface="+mn-lt"/>
                          <a:ea typeface="+mn-lt"/>
                          <a:cs typeface="+mn-lt"/>
                        </a:rPr>
                        <a:t> - 62 Amber OAT due to defects and resource issues. Resolution in progress with limited 1 day/week security resource. Dedicated CSSC security resource recruitment process in progress, required to return to green.</a:t>
                      </a:r>
                      <a:endParaRPr lang="en-US" sz="800" kern="1200" dirty="0">
                        <a:solidFill>
                          <a:srgbClr val="FF0000"/>
                        </a:solidFill>
                        <a:latin typeface="+mn-lt"/>
                        <a:ea typeface="+mn-lt"/>
                        <a:cs typeface="+mn-lt"/>
                      </a:endParaRPr>
                    </a:p>
                    <a:p>
                      <a:pPr marL="171450" indent="-171450" eaLnBrk="0" hangingPunct="0">
                        <a:spcBef>
                          <a:spcPts val="85"/>
                        </a:spcBef>
                        <a:spcAft>
                          <a:spcPts val="85"/>
                        </a:spcAft>
                        <a:buFont typeface="Arial" panose="05000000000000000000" pitchFamily="2" charset="2"/>
                        <a:buChar char="•"/>
                        <a:defRPr/>
                      </a:pPr>
                      <a:r>
                        <a:rPr lang="en-US" sz="800" b="1" i="0" u="none" strike="noStrike" kern="1200" dirty="0">
                          <a:solidFill>
                            <a:srgbClr val="1E1246"/>
                          </a:solidFill>
                          <a:effectLst/>
                          <a:latin typeface="+mn-lt"/>
                          <a:ea typeface="+mn-ea"/>
                          <a:cs typeface="+mn-cs"/>
                        </a:rPr>
                        <a:t>PT – Phase 3 – DES Release 4 </a:t>
                      </a:r>
                      <a:r>
                        <a:rPr lang="en-US" sz="800" b="0" i="0" u="none" strike="noStrike" kern="1200" dirty="0">
                          <a:solidFill>
                            <a:srgbClr val="1E1246"/>
                          </a:solidFill>
                          <a:effectLst/>
                          <a:latin typeface="+mn-lt"/>
                          <a:ea typeface="+mn-ea"/>
                          <a:cs typeface="+mn-cs"/>
                        </a:rPr>
                        <a:t>– Complete.</a:t>
                      </a:r>
                      <a:endParaRPr lang="en-US" sz="800" b="0" i="0" u="none" strike="noStrike" kern="1200" dirty="0">
                        <a:solidFill>
                          <a:srgbClr val="1E1246"/>
                        </a:solidFill>
                        <a:effectLst/>
                        <a:latin typeface="+mn-lt"/>
                        <a:ea typeface="+mn-ea"/>
                        <a:cs typeface="Poppins Light"/>
                      </a:endParaRPr>
                    </a:p>
                    <a:p>
                      <a:pPr marL="171450" indent="-171450" eaLnBrk="0" hangingPunct="0">
                        <a:spcBef>
                          <a:spcPts val="85"/>
                        </a:spcBef>
                        <a:spcAft>
                          <a:spcPts val="85"/>
                        </a:spcAft>
                        <a:buFont typeface="Arial" panose="05000000000000000000" pitchFamily="2" charset="2"/>
                        <a:buChar char="•"/>
                        <a:defRPr/>
                      </a:pPr>
                      <a:r>
                        <a:rPr lang="en-US" sz="800" b="1" i="0" u="none" strike="noStrike" kern="1200" dirty="0">
                          <a:solidFill>
                            <a:srgbClr val="1E1246"/>
                          </a:solidFill>
                          <a:effectLst/>
                          <a:latin typeface="+mn-lt"/>
                          <a:ea typeface="+mn-ea"/>
                          <a:cs typeface="+mn-cs"/>
                        </a:rPr>
                        <a:t>PT – Phase 3 – Secondary APIs </a:t>
                      </a:r>
                      <a:r>
                        <a:rPr lang="en-US" sz="800" b="0" i="0" u="none" strike="noStrike" kern="1200" dirty="0">
                          <a:solidFill>
                            <a:srgbClr val="1E1246"/>
                          </a:solidFill>
                          <a:effectLst/>
                          <a:latin typeface="+mn-lt"/>
                          <a:ea typeface="+mn-ea"/>
                          <a:cs typeface="+mn-cs"/>
                        </a:rPr>
                        <a:t>– </a:t>
                      </a:r>
                      <a:r>
                        <a:rPr lang="en-US" sz="800" kern="1200" dirty="0">
                          <a:solidFill>
                            <a:srgbClr val="1E1246"/>
                          </a:solidFill>
                          <a:latin typeface="+mn-lt"/>
                          <a:ea typeface="+mn-ea"/>
                          <a:cs typeface="+mn-cs"/>
                        </a:rPr>
                        <a:t>Defects outstanding but expect resolve 6</a:t>
                      </a:r>
                      <a:r>
                        <a:rPr lang="en-US" sz="800" kern="1200" baseline="30000" dirty="0">
                          <a:solidFill>
                            <a:srgbClr val="1E1246"/>
                          </a:solidFill>
                          <a:latin typeface="+mn-lt"/>
                          <a:ea typeface="+mn-ea"/>
                          <a:cs typeface="+mn-cs"/>
                        </a:rPr>
                        <a:t>th</a:t>
                      </a:r>
                      <a:r>
                        <a:rPr lang="en-US" sz="800" kern="1200" dirty="0">
                          <a:solidFill>
                            <a:srgbClr val="1E1246"/>
                          </a:solidFill>
                          <a:latin typeface="+mn-lt"/>
                          <a:ea typeface="+mn-ea"/>
                          <a:cs typeface="+mn-cs"/>
                        </a:rPr>
                        <a:t> April.</a:t>
                      </a:r>
                      <a:endParaRPr lang="en-US" sz="800" b="0" i="0" u="none" strike="noStrike" kern="1200" dirty="0">
                        <a:solidFill>
                          <a:srgbClr val="1E1246"/>
                        </a:solidFill>
                        <a:effectLst/>
                        <a:latin typeface="+mn-lt"/>
                        <a:ea typeface="+mn-ea"/>
                        <a:cs typeface="Poppins Light"/>
                      </a:endParaRPr>
                    </a:p>
                    <a:p>
                      <a:pPr marL="171450" indent="-171450">
                        <a:spcBef>
                          <a:spcPts val="85"/>
                        </a:spcBef>
                        <a:spcAft>
                          <a:spcPts val="85"/>
                        </a:spcAft>
                        <a:buFont typeface="Arial" panose="05000000000000000000" pitchFamily="2" charset="2"/>
                        <a:buChar char="•"/>
                        <a:defRPr/>
                      </a:pPr>
                      <a:r>
                        <a:rPr lang="en-US" sz="800" b="1" dirty="0">
                          <a:solidFill>
                            <a:srgbClr val="1E1246"/>
                          </a:solidFill>
                          <a:latin typeface="Poppins-Light"/>
                          <a:ea typeface="+mn-lt"/>
                          <a:cs typeface="+mn-lt"/>
                        </a:rPr>
                        <a:t>PT – Phase 3 – Integrated </a:t>
                      </a:r>
                      <a:r>
                        <a:rPr lang="en-US" sz="800" b="1" dirty="0">
                          <a:solidFill>
                            <a:srgbClr val="1E1246"/>
                          </a:solidFill>
                          <a:latin typeface="Poppins Light"/>
                          <a:ea typeface="+mn-lt"/>
                          <a:cs typeface="+mn-lt"/>
                        </a:rPr>
                        <a:t>PT</a:t>
                      </a:r>
                      <a:r>
                        <a:rPr lang="en-US" sz="800" b="1" dirty="0">
                          <a:solidFill>
                            <a:srgbClr val="1E1246"/>
                          </a:solidFill>
                          <a:ea typeface="+mn-lt"/>
                          <a:cs typeface="+mn-lt"/>
                        </a:rPr>
                        <a:t> </a:t>
                      </a:r>
                      <a:r>
                        <a:rPr lang="en-US" sz="800" dirty="0">
                          <a:solidFill>
                            <a:srgbClr val="1E1246"/>
                          </a:solidFill>
                          <a:latin typeface="Poppins Light"/>
                          <a:ea typeface="+mn-lt"/>
                          <a:cs typeface="+mn-lt"/>
                        </a:rPr>
                        <a:t>– SAP PO blocker resolution is imminent, Test Phase to commence 4</a:t>
                      </a:r>
                      <a:r>
                        <a:rPr lang="en-US" sz="800" baseline="30000" dirty="0">
                          <a:solidFill>
                            <a:srgbClr val="1E1246"/>
                          </a:solidFill>
                          <a:latin typeface="Poppins Light"/>
                          <a:ea typeface="+mn-lt"/>
                          <a:cs typeface="+mn-lt"/>
                        </a:rPr>
                        <a:t>th</a:t>
                      </a:r>
                      <a:r>
                        <a:rPr lang="en-US" sz="800" dirty="0">
                          <a:solidFill>
                            <a:srgbClr val="1E1246"/>
                          </a:solidFill>
                          <a:latin typeface="Poppins Light"/>
                          <a:ea typeface="+mn-lt"/>
                          <a:cs typeface="+mn-lt"/>
                        </a:rPr>
                        <a:t> April.</a:t>
                      </a:r>
                      <a:endParaRPr lang="en-US" sz="800" dirty="0">
                        <a:solidFill>
                          <a:srgbClr val="1E1246"/>
                        </a:solidFill>
                        <a:latin typeface="Poppins Light"/>
                        <a:cs typeface="Poppins Medium"/>
                      </a:endParaRPr>
                    </a:p>
                    <a:p>
                      <a:pPr marL="171450" indent="-171450">
                        <a:spcBef>
                          <a:spcPts val="85"/>
                        </a:spcBef>
                        <a:spcAft>
                          <a:spcPts val="85"/>
                        </a:spcAft>
                        <a:buFont typeface="Arial" panose="05000000000000000000" pitchFamily="2" charset="2"/>
                        <a:buChar char="•"/>
                        <a:defRPr/>
                      </a:pPr>
                      <a:r>
                        <a:rPr lang="en-US" sz="800" b="1" kern="1200" dirty="0">
                          <a:solidFill>
                            <a:srgbClr val="1E1246"/>
                          </a:solidFill>
                          <a:latin typeface="+mn-lt"/>
                          <a:ea typeface="+mn-ea"/>
                          <a:cs typeface="+mn-cs"/>
                        </a:rPr>
                        <a:t>PT – Phase 3 – </a:t>
                      </a:r>
                      <a:r>
                        <a:rPr lang="en-US" sz="800" b="1" kern="1200" dirty="0" err="1">
                          <a:solidFill>
                            <a:srgbClr val="1E1246"/>
                          </a:solidFill>
                          <a:latin typeface="+mn-lt"/>
                          <a:ea typeface="+mn-ea"/>
                          <a:cs typeface="+mn-cs"/>
                        </a:rPr>
                        <a:t>Switchstream</a:t>
                      </a:r>
                      <a:r>
                        <a:rPr lang="en-US" sz="800" b="1" kern="1200" dirty="0">
                          <a:solidFill>
                            <a:srgbClr val="1E1246"/>
                          </a:solidFill>
                          <a:latin typeface="+mn-lt"/>
                          <a:ea typeface="+mn-ea"/>
                          <a:cs typeface="+mn-cs"/>
                        </a:rPr>
                        <a:t> </a:t>
                      </a:r>
                      <a:r>
                        <a:rPr lang="en-US" sz="800" kern="1200" dirty="0">
                          <a:solidFill>
                            <a:srgbClr val="1E1246"/>
                          </a:solidFill>
                          <a:latin typeface="+mn-lt"/>
                          <a:ea typeface="+mn-ea"/>
                          <a:cs typeface="+mn-cs"/>
                        </a:rPr>
                        <a:t>– ETF FOF2 deployment in progress (this section to be moved to </a:t>
                      </a:r>
                      <a:r>
                        <a:rPr lang="en-US" sz="800" kern="1200" dirty="0" err="1">
                          <a:solidFill>
                            <a:srgbClr val="1E1246"/>
                          </a:solidFill>
                          <a:latin typeface="+mn-lt"/>
                          <a:ea typeface="+mn-ea"/>
                          <a:cs typeface="+mn-cs"/>
                        </a:rPr>
                        <a:t>Switchstream</a:t>
                      </a:r>
                      <a:r>
                        <a:rPr lang="en-US" sz="800" kern="1200" dirty="0">
                          <a:solidFill>
                            <a:srgbClr val="1E1246"/>
                          </a:solidFill>
                          <a:latin typeface="+mn-lt"/>
                          <a:ea typeface="+mn-ea"/>
                          <a:cs typeface="+mn-cs"/>
                        </a:rPr>
                        <a:t> HLR) </a:t>
                      </a:r>
                    </a:p>
                    <a:p>
                      <a:pPr marL="0" lvl="0" indent="0">
                        <a:buFont typeface="Arial" panose="020B0604020202020204" pitchFamily="34" charset="0"/>
                        <a:buNone/>
                      </a:pPr>
                      <a:endParaRPr lang="en-GB" sz="800" b="0" dirty="0"/>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Workstream Updates</a:t>
            </a:r>
          </a:p>
        </p:txBody>
      </p:sp>
    </p:spTree>
    <p:extLst>
      <p:ext uri="{BB962C8B-B14F-4D97-AF65-F5344CB8AC3E}">
        <p14:creationId xmlns:p14="http://schemas.microsoft.com/office/powerpoint/2010/main" val="36516245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nvGraphicFramePr>
        <p:xfrm>
          <a:off x="0" y="900020"/>
          <a:ext cx="9125999" cy="4097281"/>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654281">
                <a:tc>
                  <a:txBody>
                    <a:bodyPr/>
                    <a:lstStyle/>
                    <a:p>
                      <a:endParaRPr lang="en-GB" sz="800" dirty="0">
                        <a:latin typeface="+mn-lt"/>
                      </a:endParaRPr>
                    </a:p>
                    <a:p>
                      <a:r>
                        <a:rPr lang="en-GB" sz="800" dirty="0">
                          <a:latin typeface="+mn-lt"/>
                        </a:rPr>
                        <a:t>RAG 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dirty="0"/>
                    </a:p>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current 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509107">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GB" sz="1050" b="1" dirty="0">
                          <a:solidFill>
                            <a:schemeClr val="tx1"/>
                          </a:solidFill>
                        </a:rPr>
                        <a:t>CSSC –</a:t>
                      </a:r>
                      <a:r>
                        <a:rPr lang="en-GB" sz="1050" b="1" baseline="0" dirty="0">
                          <a:solidFill>
                            <a:schemeClr val="tx1"/>
                          </a:solidFill>
                        </a:rPr>
                        <a:t> UK Link</a:t>
                      </a:r>
                      <a:endParaRPr lang="en-GB" sz="1050" b="1" dirty="0">
                        <a:solidFill>
                          <a:schemeClr val="tx1"/>
                        </a:solidFill>
                      </a:endParaRP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US" sz="1050" b="1" kern="1200" baseline="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schemeClr val="tx1"/>
                          </a:solidFill>
                          <a:effectLst/>
                          <a:uLnTx/>
                          <a:uFillTx/>
                          <a:latin typeface="Poppins Light"/>
                          <a:ea typeface="+mn-ea"/>
                          <a:cs typeface="+mn-cs"/>
                        </a:rPr>
                        <a:t>Change requests activities continues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schemeClr val="tx1"/>
                          </a:solidFill>
                          <a:effectLst/>
                          <a:uLnTx/>
                          <a:uFillTx/>
                          <a:latin typeface="Poppins Light"/>
                          <a:ea typeface="+mn-ea"/>
                          <a:cs typeface="+mn-cs"/>
                        </a:rPr>
                        <a:t>System Testing completed for CR0127 Nov21 retrofit release - Stage 2. Deployment of code changes for SIT Testing delayed due to BAU defects identified and issued for SME </a:t>
                      </a:r>
                      <a:r>
                        <a:rPr kumimoji="0" lang="en-US" sz="700" b="0" i="0" u="none" strike="noStrike" kern="1200" cap="none" spc="0" normalizeH="0" baseline="0" noProof="0" dirty="0" err="1">
                          <a:ln>
                            <a:noFill/>
                          </a:ln>
                          <a:solidFill>
                            <a:schemeClr val="tx1"/>
                          </a:solidFill>
                          <a:effectLst/>
                          <a:uLnTx/>
                          <a:uFillTx/>
                          <a:latin typeface="Poppins Light"/>
                          <a:ea typeface="+mn-ea"/>
                          <a:cs typeface="+mn-cs"/>
                        </a:rPr>
                        <a:t>validationSystem</a:t>
                      </a:r>
                      <a:r>
                        <a:rPr kumimoji="0" lang="en-US" sz="700" b="0" i="0" u="none" strike="noStrike" kern="1200" cap="none" spc="0" normalizeH="0" baseline="0" noProof="0" dirty="0">
                          <a:ln>
                            <a:noFill/>
                          </a:ln>
                          <a:solidFill>
                            <a:schemeClr val="tx1"/>
                          </a:solidFill>
                          <a:effectLst/>
                          <a:uLnTx/>
                          <a:uFillTx/>
                          <a:latin typeface="Poppins Light"/>
                          <a:ea typeface="+mn-ea"/>
                          <a:cs typeface="+mn-cs"/>
                        </a:rPr>
                        <a:t> Testing completed for CR0152 -Prime and Sub and deployed into QAS2. Validation of BAU defects identified for this CR underway by SMEs and TCS.</a:t>
                      </a:r>
                      <a:r>
                        <a:rPr kumimoji="0" lang="en-US" sz="700" b="0" i="0" u="none" strike="noStrike" kern="1200" cap="none" spc="0" normalizeH="0" baseline="0" noProof="0" dirty="0">
                          <a:ln>
                            <a:noFill/>
                          </a:ln>
                          <a:solidFill>
                            <a:schemeClr val="tx1"/>
                          </a:solidFill>
                          <a:effectLst/>
                          <a:highlight>
                            <a:srgbClr val="000000"/>
                          </a:highlight>
                          <a:uLnTx/>
                          <a:uFillTx/>
                          <a:latin typeface="Poppins Light"/>
                          <a:ea typeface="+mn-ea"/>
                          <a:cs typeface="+mn-cs"/>
                        </a:rPr>
                        <a: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schemeClr val="tx1"/>
                          </a:solidFill>
                          <a:effectLst/>
                          <a:uLnTx/>
                          <a:uFillTx/>
                          <a:latin typeface="Poppins Light"/>
                          <a:ea typeface="+mn-ea"/>
                          <a:cs typeface="+mn-cs"/>
                        </a:rPr>
                        <a:t>CR0095-GEA Process,CR0110 and CR0215 – Move in Job phase 2 Completed and deployed to QAS2. Testing team to confirm Gas day testing timelines for CR0215</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schemeClr val="tx1"/>
                          </a:solidFill>
                          <a:effectLst/>
                          <a:uLnTx/>
                          <a:uFillTx/>
                          <a:latin typeface="Poppins Light"/>
                          <a:ea typeface="+mn-ea"/>
                          <a:cs typeface="+mn-cs"/>
                        </a:rPr>
                        <a:t>CR0196 Notification of outstanding pending registrations post CSS gate closure on track for completion by 25/04. Session required with SMEs and TCS to finalize solution design queries.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schemeClr val="tx1"/>
                          </a:solidFill>
                          <a:effectLst/>
                          <a:uLnTx/>
                          <a:uFillTx/>
                          <a:latin typeface="Poppins Light"/>
                          <a:ea typeface="+mn-ea"/>
                          <a:cs typeface="+mn-cs"/>
                        </a:rPr>
                        <a:t>AMT have communicated revised release timelines for CSSC AMT IT086 - REL Data to Gas Transporters as 01/</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700" b="0" i="0" u="none" strike="noStrike" kern="1200" cap="none" spc="0" normalizeH="0" baseline="0" noProof="0" dirty="0">
                          <a:ln>
                            <a:noFill/>
                          </a:ln>
                          <a:solidFill>
                            <a:schemeClr val="tx1"/>
                          </a:solidFill>
                          <a:effectLst/>
                          <a:uLnTx/>
                          <a:uFillTx/>
                          <a:latin typeface="Poppins Light"/>
                          <a:ea typeface="+mn-ea"/>
                          <a:cs typeface="+mn-cs"/>
                        </a:rPr>
                        <a:t>Exceptions – Refresher session held with Tech Ops and SMEs on 28/03 to walk through latest position on exceptions. TCS to prepare a summary view of the Business and Technical exceptions collated and issue for Business and Tech Ops approval by 04/04. LWI update is in progress for existing exceptions ETA- 15/04</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193389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9F0E"/>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CSSC –</a:t>
                      </a:r>
                      <a:r>
                        <a:rPr lang="en-GB" sz="1050" b="1" baseline="0" dirty="0">
                          <a:solidFill>
                            <a:schemeClr val="tx1"/>
                          </a:solidFill>
                        </a:rPr>
                        <a:t> API</a:t>
                      </a:r>
                      <a:endParaRPr lang="en-GB" sz="105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ClrTx/>
                        <a:buSzTx/>
                        <a:buFont typeface="Wingdings" panose="05000000000000000000" pitchFamily="2" charset="2"/>
                        <a:buNone/>
                      </a:pPr>
                      <a:r>
                        <a:rPr lang="en-US" sz="800" b="0" i="0" u="none" strike="noStrike" kern="1200" dirty="0">
                          <a:solidFill>
                            <a:schemeClr val="tx1"/>
                          </a:solidFill>
                          <a:effectLst/>
                          <a:latin typeface="+mn-lt"/>
                          <a:ea typeface="+mn-ea"/>
                          <a:cs typeface="+mn-cs"/>
                        </a:rPr>
                        <a:t>APIs continue at Amber  but only due to the ticketing solution build and readiness due to customer onboarding as we have a risk that not all customers have necessarily converted to the new </a:t>
                      </a:r>
                      <a:r>
                        <a:rPr lang="en-US" sz="800" b="0" i="0" u="none" strike="noStrike" kern="1200" dirty="0" err="1">
                          <a:solidFill>
                            <a:schemeClr val="tx1"/>
                          </a:solidFill>
                          <a:effectLst/>
                          <a:latin typeface="+mn-lt"/>
                          <a:ea typeface="+mn-ea"/>
                          <a:cs typeface="+mn-cs"/>
                        </a:rPr>
                        <a:t>solution.We</a:t>
                      </a:r>
                      <a:r>
                        <a:rPr lang="en-US" sz="800" b="0" i="0" u="none" strike="noStrike" kern="1200" dirty="0">
                          <a:solidFill>
                            <a:schemeClr val="tx1"/>
                          </a:solidFill>
                          <a:effectLst/>
                          <a:latin typeface="+mn-lt"/>
                          <a:ea typeface="+mn-ea"/>
                          <a:cs typeface="+mn-cs"/>
                        </a:rPr>
                        <a:t> are working with Customers to get their API’s converted to the new solution and test should they wish in advance of Programme Go Live.</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800" b="0" i="0" u="none" strike="noStrike" kern="1200" dirty="0">
                          <a:solidFill>
                            <a:schemeClr val="tx1"/>
                          </a:solidFill>
                          <a:effectLst/>
                          <a:latin typeface="+mn-lt"/>
                          <a:ea typeface="+mn-ea"/>
                          <a:cs typeface="+mn-cs"/>
                        </a:rPr>
                        <a:t>GAS Supply Switching API CR218  (to add 25 additional data items) has been completed and in SIT. The Developer portal has been updated to reflect the changes. Customers are being notified. </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800" b="0" i="0" u="none" strike="noStrike" kern="1200" dirty="0">
                          <a:solidFill>
                            <a:schemeClr val="tx1"/>
                          </a:solidFill>
                          <a:effectLst/>
                          <a:latin typeface="+mn-lt"/>
                          <a:ea typeface="+mn-ea"/>
                          <a:cs typeface="+mn-cs"/>
                        </a:rPr>
                        <a:t>Automated retry of APIs (Lazarus) continues to be tested</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800" b="0" i="0" u="none" strike="noStrike" kern="1200" dirty="0">
                          <a:solidFill>
                            <a:schemeClr val="tx1"/>
                          </a:solidFill>
                          <a:effectLst/>
                          <a:latin typeface="+mn-lt"/>
                          <a:ea typeface="+mn-ea"/>
                          <a:cs typeface="+mn-cs"/>
                        </a:rPr>
                        <a:t>Incorporation of the revised alerting solution requiring Grafana continues</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800" b="0" i="0" u="none" strike="noStrike" kern="1200" dirty="0">
                          <a:solidFill>
                            <a:schemeClr val="tx1"/>
                          </a:solidFill>
                          <a:effectLst/>
                          <a:latin typeface="+mn-lt"/>
                          <a:ea typeface="+mn-ea"/>
                          <a:cs typeface="+mn-cs"/>
                        </a:rPr>
                        <a:t>As per Des we are building out the ‘ticket’ solution.  Design and planning completed</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800" b="0" i="0" u="none" strike="noStrike" kern="1200" dirty="0">
                          <a:solidFill>
                            <a:schemeClr val="tx1"/>
                          </a:solidFill>
                          <a:effectLst/>
                          <a:latin typeface="+mn-lt"/>
                          <a:ea typeface="+mn-ea"/>
                          <a:cs typeface="+mn-cs"/>
                        </a:rPr>
                        <a:t>General bug fix support continues </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800" b="0" i="0" u="none" strike="noStrike" kern="1200" dirty="0">
                          <a:solidFill>
                            <a:schemeClr val="tx1"/>
                          </a:solidFill>
                          <a:effectLst/>
                          <a:latin typeface="+mn-lt"/>
                          <a:ea typeface="+mn-ea"/>
                          <a:cs typeface="+mn-cs"/>
                        </a:rPr>
                        <a:t>System support documentation ongoing</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800" b="0" i="0" u="none" strike="noStrike" kern="1200" dirty="0">
                          <a:solidFill>
                            <a:schemeClr val="tx1"/>
                          </a:solidFill>
                          <a:effectLst/>
                          <a:latin typeface="+mn-lt"/>
                          <a:ea typeface="+mn-ea"/>
                          <a:cs typeface="+mn-cs"/>
                        </a:rPr>
                        <a:t>Secondary Portal development continues and currently on track to deliver.</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r>
                        <a:rPr lang="en-US" sz="800" b="0" i="0" u="none" strike="noStrike" kern="1200" dirty="0">
                          <a:solidFill>
                            <a:schemeClr val="tx1"/>
                          </a:solidFill>
                          <a:effectLst/>
                          <a:latin typeface="+mn-lt"/>
                          <a:ea typeface="+mn-ea"/>
                          <a:cs typeface="+mn-cs"/>
                        </a:rPr>
                        <a:t>1 Amber Transition Tracking relates to ‘Revised Logging to Replace </a:t>
                      </a:r>
                      <a:r>
                        <a:rPr lang="en-US" sz="800" b="0" i="0" u="none" strike="noStrike" kern="1200" dirty="0" err="1">
                          <a:solidFill>
                            <a:schemeClr val="tx1"/>
                          </a:solidFill>
                          <a:effectLst/>
                          <a:latin typeface="+mn-lt"/>
                          <a:ea typeface="+mn-ea"/>
                          <a:cs typeface="+mn-cs"/>
                        </a:rPr>
                        <a:t>eDoc</a:t>
                      </a:r>
                      <a:r>
                        <a:rPr lang="en-US" sz="800" b="0" i="0" u="none" strike="noStrike" kern="1200" dirty="0">
                          <a:solidFill>
                            <a:schemeClr val="tx1"/>
                          </a:solidFill>
                          <a:effectLst/>
                          <a:latin typeface="+mn-lt"/>
                          <a:ea typeface="+mn-ea"/>
                          <a:cs typeface="+mn-cs"/>
                        </a:rPr>
                        <a:t> Solution</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Workstream Updates</a:t>
            </a:r>
          </a:p>
        </p:txBody>
      </p:sp>
    </p:spTree>
    <p:extLst>
      <p:ext uri="{BB962C8B-B14F-4D97-AF65-F5344CB8AC3E}">
        <p14:creationId xmlns:p14="http://schemas.microsoft.com/office/powerpoint/2010/main" val="13302119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nvGraphicFramePr>
        <p:xfrm>
          <a:off x="0" y="900021"/>
          <a:ext cx="9125999" cy="2271064"/>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594664">
                <a:tc>
                  <a:txBody>
                    <a:bodyPr/>
                    <a:lstStyle/>
                    <a:p>
                      <a:endParaRPr lang="en-GB" sz="800" dirty="0">
                        <a:latin typeface="+mn-lt"/>
                      </a:endParaRPr>
                    </a:p>
                    <a:p>
                      <a:r>
                        <a:rPr lang="en-GB" sz="800" dirty="0">
                          <a:latin typeface="+mn-lt"/>
                        </a:rPr>
                        <a:t>RAG</a:t>
                      </a:r>
                    </a:p>
                    <a:p>
                      <a:r>
                        <a:rPr lang="en-GB" sz="800" dirty="0">
                          <a:latin typeface="+mn-lt"/>
                        </a:rPr>
                        <a:t>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dirty="0"/>
                    </a:p>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current</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months</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52848">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GB" sz="1050" b="1" dirty="0">
                          <a:solidFill>
                            <a:schemeClr val="tx1"/>
                          </a:solidFill>
                        </a:rPr>
                        <a:t>Service Management</a:t>
                      </a: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US" sz="1050" b="1" kern="1200" baseline="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800" b="0" kern="1200" baseline="0" dirty="0">
                          <a:solidFill>
                            <a:schemeClr val="tx1"/>
                          </a:solidFill>
                          <a:latin typeface="+mn-lt"/>
                          <a:ea typeface="+mn-ea"/>
                          <a:cs typeface="Arial"/>
                        </a:rPr>
                        <a:t>Preparations are ongoing and on track for Transition Phase 2</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800" b="0" kern="1200" baseline="0" dirty="0">
                          <a:solidFill>
                            <a:schemeClr val="tx1"/>
                          </a:solidFill>
                          <a:latin typeface="+mn-lt"/>
                          <a:ea typeface="+mn-ea"/>
                          <a:cs typeface="Arial"/>
                        </a:rPr>
                        <a:t>Service Now licences required and procurement is underway</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800" b="0" kern="1200" baseline="0" dirty="0">
                          <a:solidFill>
                            <a:schemeClr val="tx1"/>
                          </a:solidFill>
                          <a:latin typeface="+mn-lt"/>
                          <a:ea typeface="+mn-ea"/>
                          <a:cs typeface="Arial"/>
                        </a:rPr>
                        <a:t>Full engagement with the Switching Programme continues</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800" b="0" kern="1200" baseline="0" dirty="0">
                          <a:solidFill>
                            <a:schemeClr val="tx1"/>
                          </a:solidFill>
                          <a:latin typeface="+mn-lt"/>
                          <a:ea typeface="+mn-ea"/>
                          <a:cs typeface="Arial"/>
                        </a:rPr>
                        <a:t>Questions and knowledge transfer is occurring on a weekly basis via the SI led drop in sessions in readiness for Transition Phase (T1)</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800" b="0" kern="1200" baseline="0" dirty="0">
                          <a:solidFill>
                            <a:schemeClr val="tx1"/>
                          </a:solidFill>
                          <a:latin typeface="+mn-lt"/>
                          <a:ea typeface="+mn-ea"/>
                          <a:cs typeface="Arial"/>
                        </a:rPr>
                        <a:t>Engagement happening with the Service Management Team within Tech Ops to get appropriate resolver groups set up to support T2</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800" b="0" kern="1200" baseline="0" dirty="0">
                          <a:solidFill>
                            <a:schemeClr val="tx1"/>
                          </a:solidFill>
                          <a:latin typeface="+mn-lt"/>
                          <a:ea typeface="+mn-ea"/>
                          <a:cs typeface="Arial"/>
                        </a:rPr>
                        <a:t>Two amber items on Transition Phase Confidence relate to Service Now procurement process but workstream overall at green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57626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Early life support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dirty="0">
                          <a:solidFill>
                            <a:schemeClr val="tx1"/>
                          </a:solidFill>
                          <a:effectLst/>
                          <a:latin typeface="+mn-lt"/>
                          <a:ea typeface="+mn-ea"/>
                          <a:cs typeface="Arial" panose="020B0604020202020204" pitchFamily="34" charset="0"/>
                        </a:rPr>
                        <a:t>PIS readiness ongoing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dirty="0">
                          <a:solidFill>
                            <a:schemeClr val="tx1"/>
                          </a:solidFill>
                          <a:effectLst/>
                          <a:latin typeface="+mn-lt"/>
                          <a:ea typeface="+mn-ea"/>
                          <a:cs typeface="Arial" panose="020B0604020202020204" pitchFamily="34" charset="0"/>
                        </a:rPr>
                        <a:t>Business Continuity Planning continues with the BCM Plan being shared across the wider business for review and approval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kern="1200" baseline="0" dirty="0">
                          <a:solidFill>
                            <a:schemeClr val="tx1"/>
                          </a:solidFill>
                          <a:effectLst/>
                          <a:latin typeface="+mn-lt"/>
                          <a:ea typeface="+mn-ea"/>
                          <a:cs typeface="Arial" panose="020B0604020202020204" pitchFamily="34" charset="0"/>
                        </a:rPr>
                        <a:t>Internal weekly workshop scheduled and on track for all internal business areas</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endParaRPr lang="en-GB" sz="800" b="0"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Workstream Updates</a:t>
            </a:r>
          </a:p>
        </p:txBody>
      </p:sp>
      <p:graphicFrame>
        <p:nvGraphicFramePr>
          <p:cNvPr id="3" name="Table 2">
            <a:extLst>
              <a:ext uri="{FF2B5EF4-FFF2-40B4-BE49-F238E27FC236}">
                <a16:creationId xmlns:a16="http://schemas.microsoft.com/office/drawing/2014/main" id="{F3EE4070-1E0E-43EC-8240-D57C29F44E59}"/>
              </a:ext>
            </a:extLst>
          </p:cNvPr>
          <p:cNvGraphicFramePr>
            <a:graphicFrameLocks noGrp="1"/>
          </p:cNvGraphicFramePr>
          <p:nvPr/>
        </p:nvGraphicFramePr>
        <p:xfrm>
          <a:off x="1912" y="3178821"/>
          <a:ext cx="9125999" cy="821717"/>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893232155"/>
                    </a:ext>
                  </a:extLst>
                </a:gridCol>
                <a:gridCol w="574855">
                  <a:extLst>
                    <a:ext uri="{9D8B030D-6E8A-4147-A177-3AD203B41FA5}">
                      <a16:colId xmlns:a16="http://schemas.microsoft.com/office/drawing/2014/main" val="842102717"/>
                    </a:ext>
                  </a:extLst>
                </a:gridCol>
                <a:gridCol w="1149371">
                  <a:extLst>
                    <a:ext uri="{9D8B030D-6E8A-4147-A177-3AD203B41FA5}">
                      <a16:colId xmlns:a16="http://schemas.microsoft.com/office/drawing/2014/main" val="2676991946"/>
                    </a:ext>
                  </a:extLst>
                </a:gridCol>
                <a:gridCol w="6767428">
                  <a:extLst>
                    <a:ext uri="{9D8B030D-6E8A-4147-A177-3AD203B41FA5}">
                      <a16:colId xmlns:a16="http://schemas.microsoft.com/office/drawing/2014/main" val="1879545216"/>
                    </a:ext>
                  </a:extLst>
                </a:gridCol>
              </a:tblGrid>
              <a:tr h="821717">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Environments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rtl="0" eaLnBrk="0" fontAlgn="auto" latinLnBrk="0" hangingPunct="0">
                        <a:lnSpc>
                          <a:spcPct val="100000"/>
                        </a:lnSpc>
                        <a:spcBef>
                          <a:spcPts val="85"/>
                        </a:spcBef>
                        <a:spcAft>
                          <a:spcPts val="85"/>
                        </a:spcAft>
                        <a:buFont typeface="Wingdings" panose="05000000000000000000" pitchFamily="2" charset="2"/>
                        <a:buChar char="§"/>
                      </a:pPr>
                      <a:r>
                        <a:rPr lang="en-US" sz="800" b="0" i="0" u="none" strike="noStrike" kern="1200" noProof="0" dirty="0">
                          <a:solidFill>
                            <a:schemeClr val="tx1"/>
                          </a:solidFill>
                          <a:effectLst/>
                          <a:latin typeface="+mn-lt"/>
                          <a:ea typeface="+mn-ea"/>
                          <a:cs typeface="Arial"/>
                        </a:rPr>
                        <a:t>The high number of environment issues recently encountered has subsided and all issues fixed</a:t>
                      </a:r>
                      <a:endParaRPr lang="en-US" sz="800" b="0" i="0" u="none" strike="noStrike" kern="1200" dirty="0">
                        <a:solidFill>
                          <a:schemeClr val="tx1"/>
                        </a:solidFill>
                        <a:effectLst/>
                        <a:latin typeface="+mn-lt"/>
                        <a:ea typeface="+mn-ea"/>
                        <a:cs typeface="Arial"/>
                      </a:endParaRPr>
                    </a:p>
                    <a:p>
                      <a:pPr marL="171450" marR="0" lvl="0" indent="-171450" algn="l">
                        <a:lnSpc>
                          <a:spcPct val="100000"/>
                        </a:lnSpc>
                        <a:spcBef>
                          <a:spcPts val="85"/>
                        </a:spcBef>
                        <a:spcAft>
                          <a:spcPts val="85"/>
                        </a:spcAft>
                        <a:buFont typeface="Wingdings" panose="05000000000000000000" pitchFamily="2" charset="2"/>
                        <a:buChar char="§"/>
                      </a:pPr>
                      <a:r>
                        <a:rPr lang="en-US" sz="800" b="0" i="0" u="none" strike="noStrike" kern="1200" noProof="0" dirty="0">
                          <a:solidFill>
                            <a:schemeClr val="tx1"/>
                          </a:solidFill>
                          <a:effectLst/>
                          <a:latin typeface="+mn-lt"/>
                          <a:ea typeface="+mn-ea"/>
                          <a:cs typeface="Arial"/>
                        </a:rPr>
                        <a:t>AMT for PPTE5/Transition has been delivered; EFT configuration in progress.</a:t>
                      </a:r>
                      <a:endParaRPr lang="en-US" sz="800" b="0" i="0" u="none" strike="noStrike" kern="1200" dirty="0">
                        <a:solidFill>
                          <a:schemeClr val="tx1"/>
                        </a:solidFill>
                        <a:effectLst/>
                        <a:latin typeface="+mn-lt"/>
                        <a:ea typeface="+mn-ea"/>
                        <a:cs typeface="Arial"/>
                      </a:endParaRPr>
                    </a:p>
                    <a:p>
                      <a:pPr marL="171450" marR="0" lvl="0" indent="-171450" algn="l" defTabSz="914400" rtl="0" eaLnBrk="0" fontAlgn="auto" latinLnBrk="0" hangingPunct="0">
                        <a:lnSpc>
                          <a:spcPct val="100000"/>
                        </a:lnSpc>
                        <a:spcBef>
                          <a:spcPts val="85"/>
                        </a:spcBef>
                        <a:spcAft>
                          <a:spcPts val="85"/>
                        </a:spcAft>
                        <a:buClrTx/>
                        <a:buSzTx/>
                        <a:buFont typeface="Wingdings" panose="05000000000000000000" pitchFamily="2" charset="2"/>
                        <a:buChar char="§"/>
                        <a:tabLst/>
                        <a:defRPr/>
                      </a:pPr>
                      <a:r>
                        <a:rPr lang="en-US" sz="800" b="0" i="0" u="none" strike="noStrike" kern="1200" dirty="0">
                          <a:solidFill>
                            <a:schemeClr val="tx1"/>
                          </a:solidFill>
                          <a:effectLst/>
                          <a:latin typeface="+mn-lt"/>
                          <a:ea typeface="+mn-ea"/>
                          <a:cs typeface="Arial" panose="020B0604020202020204" pitchFamily="34" charset="0"/>
                        </a:rPr>
                        <a:t>Consolidated Release Schedule is in progress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754692"/>
                  </a:ext>
                </a:extLst>
              </a:tr>
            </a:tbl>
          </a:graphicData>
        </a:graphic>
      </p:graphicFrame>
      <p:graphicFrame>
        <p:nvGraphicFramePr>
          <p:cNvPr id="4" name="Table 3">
            <a:extLst>
              <a:ext uri="{FF2B5EF4-FFF2-40B4-BE49-F238E27FC236}">
                <a16:creationId xmlns:a16="http://schemas.microsoft.com/office/drawing/2014/main" id="{72C5B7DC-B944-44B7-A24B-EB6EA060C945}"/>
              </a:ext>
            </a:extLst>
          </p:cNvPr>
          <p:cNvGraphicFramePr>
            <a:graphicFrameLocks noGrp="1"/>
          </p:cNvGraphicFramePr>
          <p:nvPr/>
        </p:nvGraphicFramePr>
        <p:xfrm>
          <a:off x="3551" y="4000538"/>
          <a:ext cx="9125999" cy="1046480"/>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131464956"/>
                    </a:ext>
                  </a:extLst>
                </a:gridCol>
                <a:gridCol w="574855">
                  <a:extLst>
                    <a:ext uri="{9D8B030D-6E8A-4147-A177-3AD203B41FA5}">
                      <a16:colId xmlns:a16="http://schemas.microsoft.com/office/drawing/2014/main" val="4049484156"/>
                    </a:ext>
                  </a:extLst>
                </a:gridCol>
                <a:gridCol w="1149371">
                  <a:extLst>
                    <a:ext uri="{9D8B030D-6E8A-4147-A177-3AD203B41FA5}">
                      <a16:colId xmlns:a16="http://schemas.microsoft.com/office/drawing/2014/main" val="2385829572"/>
                    </a:ext>
                  </a:extLst>
                </a:gridCol>
                <a:gridCol w="6767428">
                  <a:extLst>
                    <a:ext uri="{9D8B030D-6E8A-4147-A177-3AD203B41FA5}">
                      <a16:colId xmlns:a16="http://schemas.microsoft.com/office/drawing/2014/main" val="3471229608"/>
                    </a:ext>
                  </a:extLst>
                </a:gridCol>
              </a:tblGrid>
              <a:tr h="57626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Batch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b="0" i="0" kern="1200" baseline="0" dirty="0">
                          <a:solidFill>
                            <a:schemeClr val="tx1"/>
                          </a:solidFill>
                          <a:latin typeface="+mn-lt"/>
                          <a:ea typeface="+mn-ea"/>
                          <a:cs typeface="Arial"/>
                        </a:rPr>
                        <a:t>All E2E documents have been drafted, including the evidences and baseline documents these are currently under quality assurance checks ahead of being circulated for formal review</a:t>
                      </a:r>
                    </a:p>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b="0" i="0" kern="1200" baseline="0" dirty="0">
                          <a:solidFill>
                            <a:schemeClr val="tx1"/>
                          </a:solidFill>
                          <a:latin typeface="+mn-lt"/>
                          <a:ea typeface="+mn-ea"/>
                          <a:cs typeface="Arial"/>
                        </a:rPr>
                        <a:t>The team are attending weekly huddles on the EFT Upgrade to obtain updates on the progress of the project and mitigate risk 66113</a:t>
                      </a:r>
                    </a:p>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b="0" i="0" kern="1200" baseline="0" dirty="0">
                          <a:solidFill>
                            <a:schemeClr val="tx1"/>
                          </a:solidFill>
                          <a:latin typeface="+mn-lt"/>
                          <a:ea typeface="+mn-ea"/>
                          <a:cs typeface="Arial"/>
                        </a:rPr>
                        <a:t>The batch jobs for PPTE4 have been configured but the team are awaiting confirmation for when these can be scheduled</a:t>
                      </a:r>
                    </a:p>
                    <a:p>
                      <a:pPr marL="171450" marR="0" lvl="0" indent="-171450" algn="l" defTabSz="389392" rtl="0" eaLnBrk="0" fontAlgn="auto" latinLnBrk="0" hangingPunct="0">
                        <a:lnSpc>
                          <a:spcPct val="100000"/>
                        </a:lnSpc>
                        <a:spcBef>
                          <a:spcPts val="85"/>
                        </a:spcBef>
                        <a:spcAft>
                          <a:spcPts val="85"/>
                        </a:spcAft>
                        <a:buClrTx/>
                        <a:buSzTx/>
                        <a:buFont typeface="Arial" panose="020B0604020202020204" pitchFamily="34" charset="0"/>
                        <a:buChar char="•"/>
                        <a:tabLst>
                          <a:tab pos="225929" algn="l"/>
                        </a:tabLst>
                        <a:defRPr/>
                      </a:pPr>
                      <a:r>
                        <a:rPr lang="en-US" altLang="en-US" sz="800" b="0" i="0" kern="1200" baseline="0" dirty="0">
                          <a:solidFill>
                            <a:schemeClr val="tx1"/>
                          </a:solidFill>
                          <a:latin typeface="+mn-lt"/>
                          <a:ea typeface="+mn-ea"/>
                          <a:cs typeface="Arial"/>
                        </a:rPr>
                        <a:t>The team are waiting for the new EFT FOF environment to be delivered to commence the relevant configuration for PPTE4 Performance testing. An access request </a:t>
                      </a:r>
                      <a:r>
                        <a:rPr lang="en-US" altLang="en-US" sz="800" b="1" i="0" kern="1200" baseline="0" dirty="0">
                          <a:solidFill>
                            <a:schemeClr val="bg1"/>
                          </a:solidFill>
                          <a:latin typeface="+mn-lt"/>
                          <a:ea typeface="+mn-ea"/>
                          <a:cs typeface="Arial"/>
                        </a:rPr>
                        <a:t>for this environment has been raised and completed</a:t>
                      </a:r>
                    </a:p>
                    <a:p>
                      <a:pPr marL="171450" marR="0" lvl="0" indent="-171450" algn="l" rtl="0" eaLnBrk="0" fontAlgn="auto" latinLnBrk="0" hangingPunct="0">
                        <a:lnSpc>
                          <a:spcPct val="100000"/>
                        </a:lnSpc>
                        <a:spcBef>
                          <a:spcPts val="85"/>
                        </a:spcBef>
                        <a:spcAft>
                          <a:spcPts val="85"/>
                        </a:spcAft>
                        <a:buFont typeface="Wingdings" panose="05000000000000000000" pitchFamily="2" charset="2"/>
                        <a:buChar char="§"/>
                      </a:pPr>
                      <a:endParaRPr lang="en-US" sz="800" b="0" i="0" u="none" strike="noStrike" kern="1200" dirty="0">
                        <a:solidFill>
                          <a:schemeClr val="tx1"/>
                        </a:solidFill>
                        <a:effectLst/>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07715"/>
                  </a:ext>
                </a:extLst>
              </a:tr>
            </a:tbl>
          </a:graphicData>
        </a:graphic>
      </p:graphicFrame>
    </p:spTree>
    <p:extLst>
      <p:ext uri="{BB962C8B-B14F-4D97-AF65-F5344CB8AC3E}">
        <p14:creationId xmlns:p14="http://schemas.microsoft.com/office/powerpoint/2010/main" val="21888968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nvGraphicFramePr>
        <p:xfrm>
          <a:off x="9000" y="1027611"/>
          <a:ext cx="9125999" cy="3835012"/>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713646">
                <a:tc>
                  <a:txBody>
                    <a:bodyPr/>
                    <a:lstStyle/>
                    <a:p>
                      <a:pPr algn="l"/>
                      <a:endParaRPr lang="en-GB" sz="800" dirty="0">
                        <a:latin typeface="+mn-lt"/>
                      </a:endParaRPr>
                    </a:p>
                    <a:p>
                      <a:pPr algn="l"/>
                      <a:r>
                        <a:rPr lang="en-GB" sz="800" dirty="0">
                          <a:latin typeface="+mn-lt"/>
                        </a:rPr>
                        <a:t>RAG 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dirty="0"/>
                    </a:p>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Current 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719190">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GB" sz="1050" b="1" dirty="0">
                        <a:solidFill>
                          <a:schemeClr val="tx1"/>
                        </a:solidFill>
                      </a:endParaRP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Business Change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171450" indent="-171450" rtl="0" fontAlgn="base">
                        <a:buFont typeface="Arial" panose="020B0604020202020204" pitchFamily="34" charset="0"/>
                        <a:buChar char="•"/>
                      </a:pPr>
                      <a:r>
                        <a:rPr lang="en-GB" sz="800" b="0" i="0" u="none" strike="noStrike" kern="1200" dirty="0">
                          <a:solidFill>
                            <a:schemeClr val="tx1"/>
                          </a:solidFill>
                          <a:effectLst/>
                          <a:latin typeface="+mn-lt"/>
                          <a:ea typeface="+mn-ea"/>
                          <a:cs typeface="+mn-cs"/>
                        </a:rPr>
                        <a:t>Overall status remains at amber for quality due to </a:t>
                      </a:r>
                      <a:r>
                        <a:rPr lang="en-US" sz="800" b="0" i="0" kern="1200" dirty="0">
                          <a:solidFill>
                            <a:schemeClr val="tx1"/>
                          </a:solidFill>
                          <a:effectLst/>
                          <a:latin typeface="+mn-lt"/>
                          <a:ea typeface="+mn-ea"/>
                          <a:cs typeface="+mn-cs"/>
                        </a:rPr>
                        <a:t>​</a:t>
                      </a:r>
                      <a:r>
                        <a:rPr lang="en-GB" sz="800" b="0" i="0" u="none" strike="noStrike" kern="1200" dirty="0">
                          <a:solidFill>
                            <a:schemeClr val="tx1"/>
                          </a:solidFill>
                          <a:effectLst/>
                          <a:latin typeface="+mn-lt"/>
                          <a:ea typeface="+mn-ea"/>
                          <a:cs typeface="+mn-cs"/>
                        </a:rPr>
                        <a:t>concerns raised by the business over some of the edge cases that may take play (Quality)</a:t>
                      </a:r>
                      <a:r>
                        <a:rPr lang="en-US" sz="800" b="0" i="0" kern="1200" dirty="0">
                          <a:solidFill>
                            <a:schemeClr val="tx1"/>
                          </a:solidFill>
                          <a:effectLst/>
                          <a:latin typeface="+mn-lt"/>
                          <a:ea typeface="+mn-ea"/>
                          <a:cs typeface="+mn-cs"/>
                        </a:rPr>
                        <a:t>​​ This will continue at amber until the first analysis of the unhappy path scenarios.  Discussion ongoing with the Central Programme for these escalations</a:t>
                      </a:r>
                    </a:p>
                    <a:p>
                      <a:pPr marL="171450" indent="-171450" rtl="0" fontAlgn="base">
                        <a:buFont typeface="Arial" panose="020B0604020202020204" pitchFamily="34" charset="0"/>
                        <a:buChar char="•"/>
                      </a:pPr>
                      <a:r>
                        <a:rPr lang="en-US" sz="800" b="0" i="0" kern="1200" dirty="0">
                          <a:solidFill>
                            <a:schemeClr val="tx1"/>
                          </a:solidFill>
                          <a:effectLst/>
                          <a:latin typeface="+mn-lt"/>
                          <a:ea typeface="+mn-ea"/>
                          <a:cs typeface="+mn-cs"/>
                        </a:rPr>
                        <a:t>Unhappy path workaround process to be presented to Industry at External Governance Workgroups</a:t>
                      </a:r>
                    </a:p>
                    <a:p>
                      <a:pPr marL="171450" indent="-171450" rtl="0" fontAlgn="base">
                        <a:buFont typeface="Arial" panose="020B0604020202020204" pitchFamily="34" charset="0"/>
                        <a:buChar char="•"/>
                      </a:pPr>
                      <a:r>
                        <a:rPr lang="en-GB" sz="800" b="0" i="0" u="none" strike="noStrike" kern="1200" dirty="0">
                          <a:solidFill>
                            <a:schemeClr val="tx1"/>
                          </a:solidFill>
                          <a:effectLst/>
                          <a:latin typeface="+mn-lt"/>
                          <a:ea typeface="+mn-ea"/>
                          <a:cs typeface="+mn-cs"/>
                        </a:rPr>
                        <a:t>Exceptions workshops are in flight, these workshops have gone through and reviewed all existing and new exceptions, the final sessions are now around a query raised by the business CR110 and also a new exception that has been raised. The final action which is currently sat with the Business Change workstream is SLA confirmation</a:t>
                      </a:r>
                    </a:p>
                    <a:p>
                      <a:pPr marL="171450" indent="-171450" rtl="0" fontAlgn="base">
                        <a:buFont typeface="Arial" panose="020B0604020202020204" pitchFamily="34" charset="0"/>
                        <a:buChar char="•"/>
                      </a:pPr>
                      <a:r>
                        <a:rPr lang="en-GB" sz="800" b="0" i="0" u="none" strike="noStrike" kern="1200" dirty="0">
                          <a:solidFill>
                            <a:schemeClr val="tx1"/>
                          </a:solidFill>
                          <a:effectLst/>
                          <a:latin typeface="+mn-lt"/>
                          <a:ea typeface="+mn-ea"/>
                          <a:cs typeface="+mn-cs"/>
                        </a:rPr>
                        <a:t>Continue to engage with customers re configuration of the new Switching API in advance of Go Live.  Testing is available via sandbox environment</a:t>
                      </a:r>
                      <a:endParaRPr lang="en-US" sz="8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800" b="0" i="0" u="none" strike="noStrike" kern="1200" dirty="0">
                          <a:solidFill>
                            <a:schemeClr val="tx1"/>
                          </a:solidFill>
                          <a:effectLst/>
                          <a:latin typeface="+mn-lt"/>
                          <a:ea typeface="+mn-ea"/>
                          <a:cs typeface="+mn-cs"/>
                        </a:rPr>
                        <a:t>All activities in the plan have been lined against the relevant transition and ELS stages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1402176">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lvl="1"/>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tx1"/>
                          </a:solidFill>
                        </a:rPr>
                        <a:t>Gemini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1"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i="0" kern="1200" baseline="0" dirty="0">
                          <a:solidFill>
                            <a:schemeClr val="tx1"/>
                          </a:solidFill>
                          <a:latin typeface="+mn-lt"/>
                          <a:ea typeface="+mn-ea"/>
                          <a:cs typeface="Arial"/>
                        </a:rPr>
                        <a:t>Confirmation has been received that the Gemini annual file flow will be tested until EFT during the Performance Testing phase, currently planned for early Match</a:t>
                      </a:r>
                    </a:p>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i="0" kern="1200" baseline="0" dirty="0">
                          <a:solidFill>
                            <a:schemeClr val="tx1"/>
                          </a:solidFill>
                          <a:latin typeface="+mn-lt"/>
                          <a:ea typeface="+mn-ea"/>
                          <a:cs typeface="Arial"/>
                        </a:rPr>
                        <a:t>Awaiting further conversations on late messages to progress with CR0043. If this change goes ahead communications will be planned with internal and external customers due to impacts to other systems</a:t>
                      </a:r>
                    </a:p>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i="0" kern="1200" baseline="0" dirty="0">
                          <a:solidFill>
                            <a:schemeClr val="tx1"/>
                          </a:solidFill>
                          <a:latin typeface="+mn-lt"/>
                          <a:ea typeface="+mn-ea"/>
                          <a:cs typeface="Arial"/>
                        </a:rPr>
                        <a:t>Requests have been raised with the environments team for the relevant code and data to be deployment on to Gemini UT3 environment for Transition Stage 3 </a:t>
                      </a:r>
                    </a:p>
                    <a:p>
                      <a:pPr marL="171450" marR="0" lvl="0" indent="-171450" algn="l" defTabSz="914400" rtl="0" eaLnBrk="0" fontAlgn="auto" latinLnBrk="0" hangingPunct="0">
                        <a:lnSpc>
                          <a:spcPct val="100000"/>
                        </a:lnSpc>
                        <a:spcBef>
                          <a:spcPts val="85"/>
                        </a:spcBef>
                        <a:spcAft>
                          <a:spcPts val="85"/>
                        </a:spcAft>
                        <a:buClrTx/>
                        <a:buSzTx/>
                        <a:buFont typeface="Arial" panose="020B0604020202020204" pitchFamily="34" charset="0"/>
                        <a:buChar char="•"/>
                        <a:tabLst/>
                        <a:defRPr/>
                      </a:pPr>
                      <a:r>
                        <a:rPr lang="en-US" altLang="en-US" sz="800" i="0" kern="1200" baseline="0" dirty="0">
                          <a:solidFill>
                            <a:schemeClr val="tx1"/>
                          </a:solidFill>
                          <a:latin typeface="+mn-lt"/>
                          <a:ea typeface="+mn-ea"/>
                          <a:cs typeface="Arial"/>
                        </a:rPr>
                        <a:t>Connectivity test with UK Link will be planned for next week to ensure connectivity before Transition Testing Go Live</a:t>
                      </a:r>
                    </a:p>
                    <a:p>
                      <a:pPr marL="171450" marR="0" lvl="0" indent="-171450" algn="l" rtl="0" eaLnBrk="0" fontAlgn="auto" latinLnBrk="0" hangingPunct="0">
                        <a:lnSpc>
                          <a:spcPct val="100000"/>
                        </a:lnSpc>
                        <a:spcBef>
                          <a:spcPts val="85"/>
                        </a:spcBef>
                        <a:spcAft>
                          <a:spcPts val="85"/>
                        </a:spcAft>
                        <a:buClrTx/>
                        <a:buSzTx/>
                        <a:buFont typeface="Arial" panose="020B0604020202020204" pitchFamily="34" charset="0"/>
                        <a:buChar char="•"/>
                      </a:pPr>
                      <a:endParaRPr lang="en-GB" sz="800" b="0" kern="120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Workstream Updates</a:t>
            </a:r>
          </a:p>
        </p:txBody>
      </p:sp>
    </p:spTree>
    <p:extLst>
      <p:ext uri="{BB962C8B-B14F-4D97-AF65-F5344CB8AC3E}">
        <p14:creationId xmlns:p14="http://schemas.microsoft.com/office/powerpoint/2010/main" val="41255650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nvGraphicFramePr>
        <p:xfrm>
          <a:off x="9000" y="1027612"/>
          <a:ext cx="9125999" cy="1534464"/>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149371">
                  <a:extLst>
                    <a:ext uri="{9D8B030D-6E8A-4147-A177-3AD203B41FA5}">
                      <a16:colId xmlns:a16="http://schemas.microsoft.com/office/drawing/2014/main" val="20001"/>
                    </a:ext>
                  </a:extLst>
                </a:gridCol>
                <a:gridCol w="6767428">
                  <a:extLst>
                    <a:ext uri="{9D8B030D-6E8A-4147-A177-3AD203B41FA5}">
                      <a16:colId xmlns:a16="http://schemas.microsoft.com/office/drawing/2014/main" val="20002"/>
                    </a:ext>
                  </a:extLst>
                </a:gridCol>
              </a:tblGrid>
              <a:tr h="594664">
                <a:tc>
                  <a:txBody>
                    <a:bodyPr/>
                    <a:lstStyle/>
                    <a:p>
                      <a:endParaRPr lang="en-GB" sz="800" dirty="0">
                        <a:latin typeface="+mn-lt"/>
                      </a:endParaRPr>
                    </a:p>
                    <a:p>
                      <a:r>
                        <a:rPr lang="en-GB" sz="800" dirty="0">
                          <a:latin typeface="+mn-lt"/>
                        </a:rPr>
                        <a:t>RAG previous month</a:t>
                      </a:r>
                    </a:p>
                  </a:txBody>
                  <a:tcP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GB" sz="800" dirty="0"/>
                    </a:p>
                    <a:p>
                      <a:pPr algn="l"/>
                      <a:r>
                        <a:rPr lang="en-GB" sz="800" dirty="0"/>
                        <a:t>RAG</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current</a:t>
                      </a:r>
                    </a:p>
                    <a:p>
                      <a:pPr marL="0" marR="0" lvl="0" indent="0" algn="l" defTabSz="914378" rtl="0" eaLnBrk="1" fontAlgn="auto" latinLnBrk="0" hangingPunct="1">
                        <a:lnSpc>
                          <a:spcPct val="100000"/>
                        </a:lnSpc>
                        <a:spcBef>
                          <a:spcPts val="0"/>
                        </a:spcBef>
                        <a:spcAft>
                          <a:spcPts val="0"/>
                        </a:spcAft>
                        <a:buClrTx/>
                        <a:buSzTx/>
                        <a:buFontTx/>
                        <a:buNone/>
                        <a:tabLst/>
                        <a:defRPr/>
                      </a:pPr>
                      <a:r>
                        <a:rPr lang="en-GB" sz="800" dirty="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 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52848">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endParaRPr lang="en-GB" sz="1050" b="1" dirty="0">
                        <a:solidFill>
                          <a:schemeClr val="tx1"/>
                        </a:solidFill>
                      </a:endParaRP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DES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sz="700" b="0" i="0" u="none" strike="noStrike" kern="1200" dirty="0">
                          <a:solidFill>
                            <a:srgbClr val="1E1246"/>
                          </a:solidFill>
                          <a:effectLst/>
                          <a:latin typeface="+mn-lt"/>
                          <a:ea typeface="+mn-ea"/>
                          <a:cs typeface="+mn-cs"/>
                        </a:rPr>
                        <a:t>Overall DES workstream is Green and on track for Programme Delivery. Scope has turned amber in this period, as these has been a requirement to build an alternate </a:t>
                      </a:r>
                      <a:r>
                        <a:rPr lang="en-US" sz="700" b="0" i="0" u="none" strike="noStrike" kern="1200" dirty="0" err="1">
                          <a:solidFill>
                            <a:srgbClr val="1E1246"/>
                          </a:solidFill>
                          <a:effectLst/>
                          <a:latin typeface="+mn-lt"/>
                          <a:ea typeface="+mn-ea"/>
                          <a:cs typeface="+mn-cs"/>
                        </a:rPr>
                        <a:t>eDOC</a:t>
                      </a:r>
                      <a:r>
                        <a:rPr lang="en-US" sz="700" b="0" i="0" u="none" strike="noStrike" kern="1200" dirty="0">
                          <a:solidFill>
                            <a:srgbClr val="1E1246"/>
                          </a:solidFill>
                          <a:effectLst/>
                          <a:latin typeface="+mn-lt"/>
                          <a:ea typeface="+mn-ea"/>
                          <a:cs typeface="+mn-cs"/>
                        </a:rPr>
                        <a:t> ticket solution.  </a:t>
                      </a:r>
                    </a:p>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endParaRPr lang="en-US" sz="700" b="0" i="0" u="none" strike="noStrike" kern="1200" dirty="0">
                        <a:solidFill>
                          <a:srgbClr val="1E1246"/>
                        </a:solidFill>
                        <a:effectLst/>
                        <a:latin typeface="+mn-lt"/>
                        <a:ea typeface="+mn-ea"/>
                        <a:cs typeface="+mn-cs"/>
                      </a:endParaRPr>
                    </a:p>
                    <a:p>
                      <a:pPr marL="171450" marR="0" lvl="0" indent="-171450" algn="l" defTabSz="389392" rtl="0" eaLnBrk="0" fontAlgn="auto" latinLnBrk="0" hangingPunct="0">
                        <a:lnSpc>
                          <a:spcPct val="100000"/>
                        </a:lnSpc>
                        <a:spcBef>
                          <a:spcPts val="85"/>
                        </a:spcBef>
                        <a:spcAft>
                          <a:spcPts val="85"/>
                        </a:spcAft>
                        <a:buClrTx/>
                        <a:buSzTx/>
                        <a:buFont typeface="Arial" panose="020B0604020202020204" pitchFamily="34" charset="0"/>
                        <a:buChar char="•"/>
                        <a:tabLst>
                          <a:tab pos="225929" algn="l"/>
                        </a:tabLst>
                        <a:defRPr/>
                      </a:pPr>
                      <a:r>
                        <a:rPr lang="en-US" sz="700" b="0" i="0" u="none" strike="noStrike" kern="1200" dirty="0">
                          <a:solidFill>
                            <a:srgbClr val="1E1246"/>
                          </a:solidFill>
                          <a:effectLst/>
                          <a:latin typeface="+mn-lt"/>
                          <a:ea typeface="+mn-ea"/>
                          <a:cs typeface="+mn-cs"/>
                        </a:rPr>
                        <a:t>Design, planning and milestones have been completed to include this solution in the overall plan. This build activity does not impact TS2</a:t>
                      </a:r>
                    </a:p>
                    <a:p>
                      <a:pPr marL="171450" marR="0" lvl="0" indent="-171450" algn="l" defTabSz="389392" rtl="0" eaLnBrk="0" fontAlgn="auto" latinLnBrk="0" hangingPunct="0">
                        <a:lnSpc>
                          <a:spcPct val="100000"/>
                        </a:lnSpc>
                        <a:spcBef>
                          <a:spcPts val="85"/>
                        </a:spcBef>
                        <a:spcAft>
                          <a:spcPts val="85"/>
                        </a:spcAft>
                        <a:buClrTx/>
                        <a:buSzTx/>
                        <a:buFont typeface="Arial" panose="020B0604020202020204" pitchFamily="34" charset="0"/>
                        <a:buChar char="•"/>
                        <a:tabLst>
                          <a:tab pos="225929" algn="l"/>
                        </a:tabLst>
                        <a:defRPr/>
                      </a:pPr>
                      <a:r>
                        <a:rPr lang="en-US" sz="700" b="0" i="0" u="none" strike="noStrike" kern="1200" dirty="0" err="1">
                          <a:solidFill>
                            <a:srgbClr val="1E1246"/>
                          </a:solidFill>
                          <a:effectLst/>
                          <a:latin typeface="+mn-lt"/>
                          <a:ea typeface="+mn-ea"/>
                          <a:cs typeface="+mn-cs"/>
                        </a:rPr>
                        <a:t>Devops</a:t>
                      </a:r>
                      <a:r>
                        <a:rPr lang="en-US" sz="700" b="0" i="0" u="none" strike="noStrike" kern="1200" dirty="0">
                          <a:solidFill>
                            <a:srgbClr val="1E1246"/>
                          </a:solidFill>
                          <a:effectLst/>
                          <a:latin typeface="+mn-lt"/>
                          <a:ea typeface="+mn-ea"/>
                          <a:cs typeface="+mn-cs"/>
                        </a:rPr>
                        <a:t> build of the PREPROD and PROD environments in readiness for TS2 is on </a:t>
                      </a:r>
                      <a:r>
                        <a:rPr lang="en-US" sz="700" b="0" i="0" u="none" strike="noStrike" kern="1200" dirty="0" err="1">
                          <a:solidFill>
                            <a:srgbClr val="1E1246"/>
                          </a:solidFill>
                          <a:effectLst/>
                          <a:latin typeface="+mn-lt"/>
                          <a:ea typeface="+mn-ea"/>
                          <a:cs typeface="+mn-cs"/>
                        </a:rPr>
                        <a:t>tgrack</a:t>
                      </a:r>
                      <a:endParaRPr lang="en-US" sz="700" b="0" i="0" u="none" strike="noStrike" kern="1200" dirty="0">
                        <a:solidFill>
                          <a:srgbClr val="1E1246"/>
                        </a:solidFill>
                        <a:effectLst/>
                        <a:latin typeface="+mn-lt"/>
                        <a:ea typeface="+mn-ea"/>
                        <a:cs typeface="+mn-cs"/>
                      </a:endParaRPr>
                    </a:p>
                    <a:p>
                      <a:pPr marL="171450" marR="0" lvl="0" indent="-171450" algn="l" defTabSz="389392" rtl="0" eaLnBrk="0" fontAlgn="auto" latinLnBrk="0" hangingPunct="0">
                        <a:lnSpc>
                          <a:spcPct val="100000"/>
                        </a:lnSpc>
                        <a:spcBef>
                          <a:spcPts val="85"/>
                        </a:spcBef>
                        <a:spcAft>
                          <a:spcPts val="85"/>
                        </a:spcAft>
                        <a:buClrTx/>
                        <a:buSzTx/>
                        <a:buFont typeface="Arial" panose="020B0604020202020204" pitchFamily="34" charset="0"/>
                        <a:buChar char="•"/>
                        <a:tabLst>
                          <a:tab pos="225929" algn="l"/>
                        </a:tabLst>
                        <a:defRPr/>
                      </a:pPr>
                      <a:r>
                        <a:rPr lang="en-US" sz="700" b="0" i="0" u="none" strike="noStrike" kern="1200" dirty="0">
                          <a:solidFill>
                            <a:srgbClr val="1E1246"/>
                          </a:solidFill>
                          <a:effectLst/>
                          <a:latin typeface="+mn-lt"/>
                          <a:ea typeface="+mn-ea"/>
                          <a:cs typeface="+mn-cs"/>
                        </a:rPr>
                        <a:t>Activities between this workstream and M2C is progressing, however there has been a slight slippage.  This slippage is in relation to the UK Link portal and will not affect M2C Go Live or CSSC Transition Stage 2.</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Workstream Updates</a:t>
            </a:r>
          </a:p>
        </p:txBody>
      </p:sp>
    </p:spTree>
    <p:extLst>
      <p:ext uri="{BB962C8B-B14F-4D97-AF65-F5344CB8AC3E}">
        <p14:creationId xmlns:p14="http://schemas.microsoft.com/office/powerpoint/2010/main" val="41503869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(1/2)</a:t>
            </a:r>
          </a:p>
        </p:txBody>
      </p:sp>
      <p:graphicFrame>
        <p:nvGraphicFramePr>
          <p:cNvPr id="4" name="Table 3">
            <a:extLst>
              <a:ext uri="{FF2B5EF4-FFF2-40B4-BE49-F238E27FC236}">
                <a16:creationId xmlns:a16="http://schemas.microsoft.com/office/drawing/2014/main" id="{E995F62F-2964-4B8F-B8B8-E7B85A14F4E7}"/>
              </a:ext>
            </a:extLst>
          </p:cNvPr>
          <p:cNvGraphicFramePr>
            <a:graphicFrameLocks noGrp="1"/>
          </p:cNvGraphicFramePr>
          <p:nvPr/>
        </p:nvGraphicFramePr>
        <p:xfrm>
          <a:off x="16809" y="637580"/>
          <a:ext cx="9127191" cy="338652"/>
        </p:xfrm>
        <a:graphic>
          <a:graphicData uri="http://schemas.openxmlformats.org/drawingml/2006/table">
            <a:tbl>
              <a:tblPr firstRow="1" bandRow="1">
                <a:tableStyleId>{5C22544A-7EE6-4342-B048-85BDC9FD1C3A}</a:tableStyleId>
              </a:tblPr>
              <a:tblGrid>
                <a:gridCol w="485809">
                  <a:extLst>
                    <a:ext uri="{9D8B030D-6E8A-4147-A177-3AD203B41FA5}">
                      <a16:colId xmlns:a16="http://schemas.microsoft.com/office/drawing/2014/main" val="4143460512"/>
                    </a:ext>
                  </a:extLst>
                </a:gridCol>
                <a:gridCol w="254337">
                  <a:extLst>
                    <a:ext uri="{9D8B030D-6E8A-4147-A177-3AD203B41FA5}">
                      <a16:colId xmlns:a16="http://schemas.microsoft.com/office/drawing/2014/main" val="3886787746"/>
                    </a:ext>
                  </a:extLst>
                </a:gridCol>
                <a:gridCol w="641540">
                  <a:extLst>
                    <a:ext uri="{9D8B030D-6E8A-4147-A177-3AD203B41FA5}">
                      <a16:colId xmlns:a16="http://schemas.microsoft.com/office/drawing/2014/main" val="1615208885"/>
                    </a:ext>
                  </a:extLst>
                </a:gridCol>
                <a:gridCol w="2709956">
                  <a:extLst>
                    <a:ext uri="{9D8B030D-6E8A-4147-A177-3AD203B41FA5}">
                      <a16:colId xmlns:a16="http://schemas.microsoft.com/office/drawing/2014/main" val="2939424069"/>
                    </a:ext>
                  </a:extLst>
                </a:gridCol>
                <a:gridCol w="2361506">
                  <a:extLst>
                    <a:ext uri="{9D8B030D-6E8A-4147-A177-3AD203B41FA5}">
                      <a16:colId xmlns:a16="http://schemas.microsoft.com/office/drawing/2014/main" val="2575209674"/>
                    </a:ext>
                  </a:extLst>
                </a:gridCol>
                <a:gridCol w="1958726">
                  <a:extLst>
                    <a:ext uri="{9D8B030D-6E8A-4147-A177-3AD203B41FA5}">
                      <a16:colId xmlns:a16="http://schemas.microsoft.com/office/drawing/2014/main" val="4262794956"/>
                    </a:ext>
                  </a:extLst>
                </a:gridCol>
                <a:gridCol w="715317">
                  <a:extLst>
                    <a:ext uri="{9D8B030D-6E8A-4147-A177-3AD203B41FA5}">
                      <a16:colId xmlns:a16="http://schemas.microsoft.com/office/drawing/2014/main" val="1738064881"/>
                    </a:ext>
                  </a:extLst>
                </a:gridCol>
              </a:tblGrid>
              <a:tr h="338652">
                <a:tc>
                  <a:txBody>
                    <a:bodyPr/>
                    <a:lstStyle/>
                    <a:p>
                      <a:pPr algn="ctr"/>
                      <a:r>
                        <a:rPr lang="en-GB" sz="700" dirty="0">
                          <a:solidFill>
                            <a:schemeClr val="accent5"/>
                          </a:solidFill>
                        </a:rPr>
                        <a:t>RTC</a:t>
                      </a:r>
                    </a:p>
                  </a:txBody>
                  <a:tcPr marL="36000" marR="36000" marT="36000" marB="3600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RAG</a:t>
                      </a:r>
                    </a:p>
                  </a:txBody>
                  <a:tcPr marL="36000" marR="36000" marT="36000" marB="36000"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accent5"/>
                          </a:solidFill>
                        </a:rPr>
                        <a:t>Workstream</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dirty="0">
                          <a:solidFill>
                            <a:schemeClr val="accent5"/>
                          </a:solidFill>
                        </a:rPr>
                        <a:t>Description</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Mitigation Strategy</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Latest Update</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accent5"/>
                          </a:solidFill>
                        </a:rPr>
                        <a:t>Resolution</a:t>
                      </a:r>
                    </a:p>
                    <a:p>
                      <a:pPr algn="ctr"/>
                      <a:r>
                        <a:rPr lang="en-GB" sz="700" dirty="0">
                          <a:solidFill>
                            <a:schemeClr val="accent5"/>
                          </a:solidFill>
                        </a:rPr>
                        <a:t>Date</a:t>
                      </a:r>
                    </a:p>
                  </a:txBody>
                  <a:tcPr marL="36000" marR="36000" marT="36000" marB="36000"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bl>
          </a:graphicData>
        </a:graphic>
      </p:graphicFrame>
      <p:graphicFrame>
        <p:nvGraphicFramePr>
          <p:cNvPr id="3" name="Table 2">
            <a:extLst>
              <a:ext uri="{FF2B5EF4-FFF2-40B4-BE49-F238E27FC236}">
                <a16:creationId xmlns:a16="http://schemas.microsoft.com/office/drawing/2014/main" id="{D5B527E8-4FB9-4B6B-AD3A-23B388C7596E}"/>
              </a:ext>
            </a:extLst>
          </p:cNvPr>
          <p:cNvGraphicFramePr>
            <a:graphicFrameLocks noGrp="1"/>
          </p:cNvGraphicFramePr>
          <p:nvPr/>
        </p:nvGraphicFramePr>
        <p:xfrm>
          <a:off x="16809" y="976232"/>
          <a:ext cx="9127191" cy="4067914"/>
        </p:xfrm>
        <a:graphic>
          <a:graphicData uri="http://schemas.openxmlformats.org/drawingml/2006/table">
            <a:tbl>
              <a:tblPr firstRow="1" bandRow="1">
                <a:tableStyleId>{5C22544A-7EE6-4342-B048-85BDC9FD1C3A}</a:tableStyleId>
              </a:tblPr>
              <a:tblGrid>
                <a:gridCol w="477461">
                  <a:extLst>
                    <a:ext uri="{9D8B030D-6E8A-4147-A177-3AD203B41FA5}">
                      <a16:colId xmlns:a16="http://schemas.microsoft.com/office/drawing/2014/main" val="2829503204"/>
                    </a:ext>
                  </a:extLst>
                </a:gridCol>
                <a:gridCol w="259492">
                  <a:extLst>
                    <a:ext uri="{9D8B030D-6E8A-4147-A177-3AD203B41FA5}">
                      <a16:colId xmlns:a16="http://schemas.microsoft.com/office/drawing/2014/main" val="2154220820"/>
                    </a:ext>
                  </a:extLst>
                </a:gridCol>
                <a:gridCol w="644733">
                  <a:extLst>
                    <a:ext uri="{9D8B030D-6E8A-4147-A177-3AD203B41FA5}">
                      <a16:colId xmlns:a16="http://schemas.microsoft.com/office/drawing/2014/main" val="1457576149"/>
                    </a:ext>
                  </a:extLst>
                </a:gridCol>
                <a:gridCol w="2703605">
                  <a:extLst>
                    <a:ext uri="{9D8B030D-6E8A-4147-A177-3AD203B41FA5}">
                      <a16:colId xmlns:a16="http://schemas.microsoft.com/office/drawing/2014/main" val="1029585687"/>
                    </a:ext>
                  </a:extLst>
                </a:gridCol>
                <a:gridCol w="2367857">
                  <a:extLst>
                    <a:ext uri="{9D8B030D-6E8A-4147-A177-3AD203B41FA5}">
                      <a16:colId xmlns:a16="http://schemas.microsoft.com/office/drawing/2014/main" val="3933464255"/>
                    </a:ext>
                  </a:extLst>
                </a:gridCol>
                <a:gridCol w="1958726">
                  <a:extLst>
                    <a:ext uri="{9D8B030D-6E8A-4147-A177-3AD203B41FA5}">
                      <a16:colId xmlns:a16="http://schemas.microsoft.com/office/drawing/2014/main" val="1665782537"/>
                    </a:ext>
                  </a:extLst>
                </a:gridCol>
                <a:gridCol w="715317">
                  <a:extLst>
                    <a:ext uri="{9D8B030D-6E8A-4147-A177-3AD203B41FA5}">
                      <a16:colId xmlns:a16="http://schemas.microsoft.com/office/drawing/2014/main" val="805381888"/>
                    </a:ext>
                  </a:extLst>
                </a:gridCol>
              </a:tblGrid>
              <a:tr h="530208">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64171</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a:endParaRPr lang="en-GB" sz="650" dirty="0">
                        <a:solidFill>
                          <a:schemeClr val="tx1"/>
                        </a:solidFill>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a risk that the </a:t>
                      </a:r>
                      <a:r>
                        <a:rPr lang="en-US" sz="650" b="0" i="0" u="none" strike="noStrike" dirty="0" err="1">
                          <a:solidFill>
                            <a:schemeClr val="tx1"/>
                          </a:solidFill>
                          <a:effectLst/>
                          <a:latin typeface="+mj-lt"/>
                        </a:rPr>
                        <a:t>SoLR</a:t>
                      </a:r>
                      <a:r>
                        <a:rPr lang="en-US" sz="650" b="0" i="0" u="none" strike="noStrike" dirty="0">
                          <a:solidFill>
                            <a:schemeClr val="tx1"/>
                          </a:solidFill>
                          <a:effectLst/>
                          <a:latin typeface="+mj-lt"/>
                        </a:rPr>
                        <a:t> process might kick off during the transition period because of a supplier going out of business at that time leading to Landmark needing to cater to additional volumes and also the potential for additional requirements for PUIs to undertake to ensure Transition timelines are maintained</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Raise the risk with Ofgem and SI to understand what non-functional considerations have been applied to enable Landmark to manage the increased volumes</a:t>
                      </a:r>
                    </a:p>
                    <a:p>
                      <a:pPr algn="l" fontAlgn="ctr"/>
                      <a:r>
                        <a:rPr lang="en-US" sz="650" b="0" i="0" u="none" strike="noStrike" dirty="0">
                          <a:solidFill>
                            <a:schemeClr val="tx1"/>
                          </a:solidFill>
                          <a:effectLst/>
                          <a:latin typeface="+mj-lt"/>
                        </a:rPr>
                        <a:t>Raise with the SI to include a transition test scenario if relevant to mitigate this possibility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r>
                        <a:rPr lang="en-US" sz="650" b="0" i="0" u="none" strike="noStrike" kern="1200" dirty="0">
                          <a:solidFill>
                            <a:schemeClr val="tx1"/>
                          </a:solidFill>
                          <a:effectLst/>
                          <a:latin typeface="+mj-lt"/>
                          <a:ea typeface="+mn-ea"/>
                          <a:cs typeface="+mn-cs"/>
                        </a:rPr>
                        <a:t>Discussed at Delivery Group 25/01.  Minutes pending.</a:t>
                      </a:r>
                      <a:endParaRPr lang="en-GB" sz="650" b="0" i="0" u="none" strike="noStrike" kern="1200" dirty="0">
                        <a:solidFill>
                          <a:schemeClr val="tx1"/>
                        </a:solidFill>
                        <a:effectLst/>
                        <a:latin typeface="+mj-lt"/>
                        <a:ea typeface="+mn-ea"/>
                        <a:cs typeface="+mn-cs"/>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kern="1200" dirty="0">
                          <a:solidFill>
                            <a:schemeClr val="tx1"/>
                          </a:solidFill>
                          <a:effectLst/>
                          <a:latin typeface="+mj-lt"/>
                          <a:ea typeface="+mn-ea"/>
                          <a:cs typeface="+mn-cs"/>
                        </a:rPr>
                        <a:t>01/03/22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2468297499"/>
                  </a:ext>
                </a:extLst>
              </a:tr>
              <a:tr h="402637">
                <a:tc>
                  <a:txBody>
                    <a:bodyPr/>
                    <a:lstStyle/>
                    <a:p>
                      <a:pPr algn="ctr" fontAlgn="ctr"/>
                      <a:r>
                        <a:rPr lang="en-GB" sz="650" b="1" i="0" u="none" strike="noStrike" dirty="0">
                          <a:solidFill>
                            <a:schemeClr val="tx1"/>
                          </a:solidFill>
                          <a:effectLst/>
                          <a:latin typeface="+mj-lt"/>
                        </a:rPr>
                        <a:t>64513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Data</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ea typeface="+mn-ea"/>
                          <a:cs typeface="+mn-cs"/>
                        </a:rPr>
                        <a:t>There is a risk that data cleansing requirements may not be met because </a:t>
                      </a:r>
                      <a:r>
                        <a:rPr lang="en-US" sz="650" b="0" i="0" u="none" strike="noStrike" dirty="0" err="1">
                          <a:solidFill>
                            <a:schemeClr val="tx1"/>
                          </a:solidFill>
                          <a:effectLst/>
                          <a:latin typeface="+mj-lt"/>
                          <a:ea typeface="+mn-ea"/>
                          <a:cs typeface="+mn-cs"/>
                        </a:rPr>
                        <a:t>Xoserve</a:t>
                      </a:r>
                      <a:r>
                        <a:rPr lang="en-US" sz="650" b="0" i="0" u="none" strike="noStrike" dirty="0">
                          <a:solidFill>
                            <a:schemeClr val="tx1"/>
                          </a:solidFill>
                          <a:effectLst/>
                          <a:latin typeface="+mj-lt"/>
                          <a:ea typeface="+mn-ea"/>
                          <a:cs typeface="+mn-cs"/>
                        </a:rPr>
                        <a:t> are not responsible for the data in UK Link, and can't compel shippers / GTs / </a:t>
                      </a:r>
                      <a:r>
                        <a:rPr lang="en-US" sz="650" b="0" i="0" u="none" strike="noStrike" dirty="0" err="1">
                          <a:solidFill>
                            <a:schemeClr val="tx1"/>
                          </a:solidFill>
                          <a:effectLst/>
                          <a:latin typeface="+mj-lt"/>
                          <a:ea typeface="+mn-ea"/>
                          <a:cs typeface="+mn-cs"/>
                        </a:rPr>
                        <a:t>iGTs</a:t>
                      </a:r>
                      <a:r>
                        <a:rPr lang="en-US" sz="650" b="0" i="0" u="none" strike="noStrike" dirty="0">
                          <a:solidFill>
                            <a:schemeClr val="tx1"/>
                          </a:solidFill>
                          <a:effectLst/>
                          <a:latin typeface="+mj-lt"/>
                          <a:ea typeface="+mn-ea"/>
                          <a:cs typeface="+mn-cs"/>
                        </a:rPr>
                        <a:t> to correct their data leading to incorrect data at the point of go live.</a:t>
                      </a:r>
                      <a:endParaRPr lang="en-US" sz="650" b="0" i="0" u="none" strike="noStrike" dirty="0">
                        <a:solidFill>
                          <a:schemeClr val="tx1"/>
                        </a:solidFill>
                        <a:effectLst/>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Communicate requirements through DSG and track progress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US" sz="650" b="0" i="0" u="none" strike="noStrike" dirty="0">
                          <a:solidFill>
                            <a:schemeClr val="tx1"/>
                          </a:solidFill>
                          <a:effectLst/>
                          <a:latin typeface="+mj-lt"/>
                          <a:ea typeface="+mn-ea"/>
                          <a:cs typeface="+mn-cs"/>
                        </a:rPr>
                        <a:t> MDD data cleansing is with Customer Advocates to process. Additionally, further work is ongoing on REL reports</a:t>
                      </a:r>
                      <a:endParaRPr lang="en-GB" sz="650" b="0" i="0" u="none" strike="noStrike" dirty="0">
                        <a:solidFill>
                          <a:schemeClr val="tx1"/>
                        </a:solidFill>
                        <a:effectLst/>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18/07/22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312046787"/>
                  </a:ext>
                </a:extLst>
              </a:tr>
              <a:tr h="582743">
                <a:tc>
                  <a:txBody>
                    <a:bodyPr/>
                    <a:lstStyle/>
                    <a:p>
                      <a:pPr algn="ctr" fontAlgn="b"/>
                      <a:r>
                        <a:rPr lang="en-GB" sz="650" b="1" i="0" u="none" strike="noStrike" kern="1200" dirty="0">
                          <a:solidFill>
                            <a:schemeClr val="tx1"/>
                          </a:solidFill>
                          <a:effectLst/>
                          <a:latin typeface="+mj-lt"/>
                          <a:ea typeface="+mn-ea"/>
                          <a:cs typeface="+mn-cs"/>
                        </a:rPr>
                        <a:t>63646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algn="ctr" fontAlgn="b"/>
                      <a:r>
                        <a:rPr lang="en-GB" sz="650" b="0" i="0" u="none" strike="noStrike" kern="1200" dirty="0">
                          <a:solidFill>
                            <a:schemeClr val="tx1"/>
                          </a:solidFill>
                          <a:effectLst/>
                          <a:latin typeface="+mj-lt"/>
                          <a:ea typeface="+mn-ea"/>
                          <a:cs typeface="+mn-cs"/>
                        </a:rPr>
                        <a:t>Service Management</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 DCC will be establishing a Service Review.  There is a risk that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will be misrepresented because the DCC have not confirmed what the reporting requirements are for this forum leading to </a:t>
                      </a:r>
                      <a:r>
                        <a:rPr lang="en-US" sz="650" b="0" i="0" u="none" strike="noStrike" dirty="0" err="1">
                          <a:solidFill>
                            <a:schemeClr val="tx1"/>
                          </a:solidFill>
                          <a:effectLst/>
                          <a:latin typeface="+mj-lt"/>
                        </a:rPr>
                        <a:t>to</a:t>
                      </a:r>
                      <a:r>
                        <a:rPr lang="en-US" sz="650" b="0" i="0" u="none" strike="noStrike" dirty="0">
                          <a:solidFill>
                            <a:schemeClr val="tx1"/>
                          </a:solidFill>
                          <a:effectLst/>
                          <a:latin typeface="+mj-lt"/>
                        </a:rPr>
                        <a:t> the Review not providing an accurate view to market participants and a reputation impact on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XOS will push DCC for clarity within the monthly forums.  We have requested that this is added as an agenda item within the October forum.</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US" sz="650" b="0" i="0" u="none" strike="noStrike" dirty="0">
                          <a:solidFill>
                            <a:schemeClr val="tx1"/>
                          </a:solidFill>
                          <a:effectLst/>
                          <a:latin typeface="+mj-lt"/>
                        </a:rPr>
                        <a:t>DCC engagement with DCC will  ramp up in 2022 we will ensure reporting requirements are on the agenda</a:t>
                      </a:r>
                      <a:endParaRPr lang="en-GB" sz="650" b="0" i="0" u="none" strike="noStrike" dirty="0">
                        <a:solidFill>
                          <a:schemeClr val="tx1"/>
                        </a:solidFill>
                        <a:effectLst/>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25/02/22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1099571287"/>
                  </a:ext>
                </a:extLst>
              </a:tr>
              <a:tr h="0">
                <a:tc>
                  <a:txBody>
                    <a:bodyPr/>
                    <a:lstStyle/>
                    <a:p>
                      <a:pPr algn="ctr" fontAlgn="b"/>
                      <a:r>
                        <a:rPr lang="en-GB" sz="650" b="1" i="0" u="none" strike="noStrike" kern="1200" dirty="0">
                          <a:solidFill>
                            <a:schemeClr val="tx1"/>
                          </a:solidFill>
                          <a:effectLst/>
                          <a:latin typeface="+mj-lt"/>
                          <a:ea typeface="+mn-ea"/>
                          <a:cs typeface="+mn-cs"/>
                        </a:rPr>
                        <a:t>64002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Programme</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a risk that ongoing pipeline of customer driven and regulatory change within the industry could impact the CSSC and wider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delivery because of technical conflict with the design of other changes and demand on resources across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and the customer teams involved in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delivery leading to additional regression testing activity, CRs raised to modify solutions already developed and tested by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delays to the overall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and therefore unplanned costs for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1. Discuss the potential for change moratoria with Ofgem that could restrict the volume of change being made and in particular mitigate some of this risk in relation to coding impacts</a:t>
                      </a:r>
                    </a:p>
                    <a:p>
                      <a:pPr algn="l" fontAlgn="ctr"/>
                      <a:endParaRPr lang="en-US" sz="650" b="0" i="0" u="none" strike="noStrike" kern="1200" dirty="0">
                        <a:solidFill>
                          <a:schemeClr val="tx1"/>
                        </a:solidFill>
                        <a:effectLst/>
                        <a:latin typeface="+mj-lt"/>
                        <a:ea typeface="+mn-ea"/>
                        <a:cs typeface="+mn-cs"/>
                      </a:endParaRPr>
                    </a:p>
                    <a:p>
                      <a:pPr algn="l" fontAlgn="ctr"/>
                      <a:r>
                        <a:rPr lang="en-US" sz="650" b="0" i="0" u="none" strike="noStrike" kern="1200" dirty="0">
                          <a:solidFill>
                            <a:schemeClr val="tx1"/>
                          </a:solidFill>
                          <a:effectLst/>
                          <a:latin typeface="+mj-lt"/>
                          <a:ea typeface="+mn-ea"/>
                          <a:cs typeface="+mn-cs"/>
                        </a:rPr>
                        <a:t>2. Investigate the availability of and if necessary invest in tooling to support more enhanced branching and merging in terms of development to mitigate the technical impact of any non-CSSC changes.</a:t>
                      </a:r>
                    </a:p>
                    <a:p>
                      <a:pPr algn="l" fontAlgn="ctr"/>
                      <a:endParaRPr lang="en-US" sz="650" b="0" i="0" u="none" strike="noStrike" kern="1200" dirty="0">
                        <a:solidFill>
                          <a:schemeClr val="tx1"/>
                        </a:solidFill>
                        <a:effectLst/>
                        <a:latin typeface="+mj-lt"/>
                        <a:ea typeface="+mn-ea"/>
                        <a:cs typeface="+mn-cs"/>
                      </a:endParaRPr>
                    </a:p>
                    <a:p>
                      <a:pPr algn="l" fontAlgn="ctr"/>
                      <a:r>
                        <a:rPr lang="en-US" sz="650" b="0" i="0" u="none" strike="noStrike" kern="1200" dirty="0">
                          <a:solidFill>
                            <a:schemeClr val="tx1"/>
                          </a:solidFill>
                          <a:effectLst/>
                          <a:latin typeface="+mj-lt"/>
                          <a:ea typeface="+mn-ea"/>
                          <a:cs typeface="+mn-cs"/>
                        </a:rPr>
                        <a:t>3. Work with the SI to monitor for any potential impact on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resources, including customer resources, that may result from change initiatives running in parallel with critical path Switching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phases.</a:t>
                      </a:r>
                    </a:p>
                    <a:p>
                      <a:pPr algn="l" fontAlgn="ctr"/>
                      <a:endParaRPr lang="en-US" sz="650" b="0" i="0" u="none" strike="noStrike" kern="1200" dirty="0">
                        <a:solidFill>
                          <a:schemeClr val="tx1"/>
                        </a:solidFill>
                        <a:effectLst/>
                        <a:latin typeface="+mj-lt"/>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US" sz="650" b="0" i="0" u="none" strike="noStrike" dirty="0" err="1">
                          <a:solidFill>
                            <a:schemeClr val="tx1"/>
                          </a:solidFill>
                          <a:effectLst/>
                          <a:latin typeface="+mj-lt"/>
                        </a:rPr>
                        <a:t>SoLR</a:t>
                      </a:r>
                      <a:r>
                        <a:rPr lang="en-US" sz="650" b="0" i="0" u="none" strike="noStrike" dirty="0">
                          <a:solidFill>
                            <a:schemeClr val="tx1"/>
                          </a:solidFill>
                          <a:effectLst/>
                          <a:latin typeface="+mj-lt"/>
                        </a:rPr>
                        <a:t> impacts could manifest itself during the upcoming months - continues to be monitored</a:t>
                      </a:r>
                      <a:endParaRPr lang="en-GB" sz="650" b="0" i="0" u="none" strike="noStrike" dirty="0">
                        <a:solidFill>
                          <a:schemeClr val="tx1"/>
                        </a:solidFill>
                        <a:effectLst/>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31/03/22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2531195262"/>
                  </a:ext>
                </a:extLst>
              </a:tr>
              <a:tr h="582743">
                <a:tc>
                  <a:txBody>
                    <a:bodyPr/>
                    <a:lstStyle/>
                    <a:p>
                      <a:pPr algn="ctr" fontAlgn="b"/>
                      <a:r>
                        <a:rPr lang="en-GB" sz="650" b="1" i="0" u="none" strike="noStrike" kern="1200" dirty="0">
                          <a:solidFill>
                            <a:schemeClr val="tx1"/>
                          </a:solidFill>
                          <a:effectLst/>
                          <a:latin typeface="+mj-lt"/>
                          <a:ea typeface="+mn-ea"/>
                          <a:cs typeface="+mn-cs"/>
                        </a:rPr>
                        <a:t>65122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algn="ctr" fontAlgn="b"/>
                      <a:r>
                        <a:rPr lang="en-GB" sz="650" b="0" i="0" u="none" strike="noStrike" kern="1200" dirty="0">
                          <a:solidFill>
                            <a:schemeClr val="tx1"/>
                          </a:solidFill>
                          <a:effectLst/>
                          <a:latin typeface="+mj-lt"/>
                          <a:ea typeface="+mn-ea"/>
                          <a:cs typeface="+mn-cs"/>
                        </a:rPr>
                        <a:t>Transition/ Cutover</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risk that additional Transitional changes could change scope of Transition because more changes are identified as Transition planning continues at the Central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level leading to changes to the Transition plan and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planned activities.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err="1">
                          <a:solidFill>
                            <a:schemeClr val="tx1"/>
                          </a:solidFill>
                          <a:effectLst/>
                          <a:latin typeface="+mj-lt"/>
                          <a:ea typeface="+mn-ea"/>
                          <a:cs typeface="+mn-cs"/>
                        </a:rPr>
                        <a:t>Xoserve</a:t>
                      </a:r>
                      <a:r>
                        <a:rPr lang="en-US" sz="650" b="0" i="0" u="none" strike="noStrike" kern="1200" dirty="0">
                          <a:solidFill>
                            <a:schemeClr val="tx1"/>
                          </a:solidFill>
                          <a:effectLst/>
                          <a:latin typeface="+mj-lt"/>
                          <a:ea typeface="+mn-ea"/>
                          <a:cs typeface="+mn-cs"/>
                        </a:rPr>
                        <a:t> are actively involved in all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work groups to monitor and mitigate this risk.</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US" sz="650" b="0" i="0" u="none" strike="noStrike" dirty="0">
                          <a:solidFill>
                            <a:schemeClr val="tx1"/>
                          </a:solidFill>
                          <a:effectLst/>
                          <a:latin typeface="+mj-lt"/>
                        </a:rPr>
                        <a:t>Continue to monitor, low exposure at this point</a:t>
                      </a:r>
                      <a:endParaRPr lang="en-GB" sz="650" b="0" i="0" u="none" strike="noStrike" dirty="0">
                        <a:solidFill>
                          <a:schemeClr val="tx1"/>
                        </a:solidFill>
                        <a:effectLst/>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28/02/22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2224943096"/>
                  </a:ext>
                </a:extLst>
              </a:tr>
              <a:tr h="582743">
                <a:tc>
                  <a:txBody>
                    <a:bodyPr/>
                    <a:lstStyle/>
                    <a:p>
                      <a:pPr algn="ctr" fontAlgn="b"/>
                      <a:r>
                        <a:rPr lang="en-GB" sz="650" b="1" i="0" u="none" strike="noStrike" kern="1200" dirty="0">
                          <a:solidFill>
                            <a:schemeClr val="tx1"/>
                          </a:solidFill>
                          <a:effectLst/>
                          <a:latin typeface="+mj-lt"/>
                          <a:ea typeface="+mn-ea"/>
                          <a:cs typeface="+mn-cs"/>
                        </a:rPr>
                        <a:t>66480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Programme</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a risk that the Go Live date could be pushed out further because of the current market situation in the Gas Industry with suppliers going out of business leading to additional cost to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significant re-planning and impacts to other Correla initiatives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Regular communication with OFGEM to understand their strategy to address this issue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GB" sz="650" b="0" i="0" u="none" strike="noStrike" dirty="0">
                          <a:solidFill>
                            <a:schemeClr val="tx1"/>
                          </a:solidFill>
                          <a:effectLst/>
                          <a:latin typeface="+mj-lt"/>
                        </a:rPr>
                        <a:t>Continues to be monitored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21/01/22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2575688691"/>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(2/2)</a:t>
            </a:r>
          </a:p>
        </p:txBody>
      </p:sp>
      <p:graphicFrame>
        <p:nvGraphicFramePr>
          <p:cNvPr id="4" name="Table 3">
            <a:extLst>
              <a:ext uri="{FF2B5EF4-FFF2-40B4-BE49-F238E27FC236}">
                <a16:creationId xmlns:a16="http://schemas.microsoft.com/office/drawing/2014/main" id="{E995F62F-2964-4B8F-B8B8-E7B85A14F4E7}"/>
              </a:ext>
            </a:extLst>
          </p:cNvPr>
          <p:cNvGraphicFramePr>
            <a:graphicFrameLocks noGrp="1"/>
          </p:cNvGraphicFramePr>
          <p:nvPr/>
        </p:nvGraphicFramePr>
        <p:xfrm>
          <a:off x="16809" y="637580"/>
          <a:ext cx="9127191" cy="338652"/>
        </p:xfrm>
        <a:graphic>
          <a:graphicData uri="http://schemas.openxmlformats.org/drawingml/2006/table">
            <a:tbl>
              <a:tblPr firstRow="1" bandRow="1">
                <a:tableStyleId>{5C22544A-7EE6-4342-B048-85BDC9FD1C3A}</a:tableStyleId>
              </a:tblPr>
              <a:tblGrid>
                <a:gridCol w="485809">
                  <a:extLst>
                    <a:ext uri="{9D8B030D-6E8A-4147-A177-3AD203B41FA5}">
                      <a16:colId xmlns:a16="http://schemas.microsoft.com/office/drawing/2014/main" val="4143460512"/>
                    </a:ext>
                  </a:extLst>
                </a:gridCol>
                <a:gridCol w="254337">
                  <a:extLst>
                    <a:ext uri="{9D8B030D-6E8A-4147-A177-3AD203B41FA5}">
                      <a16:colId xmlns:a16="http://schemas.microsoft.com/office/drawing/2014/main" val="3886787746"/>
                    </a:ext>
                  </a:extLst>
                </a:gridCol>
                <a:gridCol w="641540">
                  <a:extLst>
                    <a:ext uri="{9D8B030D-6E8A-4147-A177-3AD203B41FA5}">
                      <a16:colId xmlns:a16="http://schemas.microsoft.com/office/drawing/2014/main" val="1615208885"/>
                    </a:ext>
                  </a:extLst>
                </a:gridCol>
                <a:gridCol w="2709956">
                  <a:extLst>
                    <a:ext uri="{9D8B030D-6E8A-4147-A177-3AD203B41FA5}">
                      <a16:colId xmlns:a16="http://schemas.microsoft.com/office/drawing/2014/main" val="2939424069"/>
                    </a:ext>
                  </a:extLst>
                </a:gridCol>
                <a:gridCol w="2361506">
                  <a:extLst>
                    <a:ext uri="{9D8B030D-6E8A-4147-A177-3AD203B41FA5}">
                      <a16:colId xmlns:a16="http://schemas.microsoft.com/office/drawing/2014/main" val="2575209674"/>
                    </a:ext>
                  </a:extLst>
                </a:gridCol>
                <a:gridCol w="1958726">
                  <a:extLst>
                    <a:ext uri="{9D8B030D-6E8A-4147-A177-3AD203B41FA5}">
                      <a16:colId xmlns:a16="http://schemas.microsoft.com/office/drawing/2014/main" val="4262794956"/>
                    </a:ext>
                  </a:extLst>
                </a:gridCol>
                <a:gridCol w="715317">
                  <a:extLst>
                    <a:ext uri="{9D8B030D-6E8A-4147-A177-3AD203B41FA5}">
                      <a16:colId xmlns:a16="http://schemas.microsoft.com/office/drawing/2014/main" val="1738064881"/>
                    </a:ext>
                  </a:extLst>
                </a:gridCol>
              </a:tblGrid>
              <a:tr h="338652">
                <a:tc>
                  <a:txBody>
                    <a:bodyPr/>
                    <a:lstStyle/>
                    <a:p>
                      <a:pPr algn="ctr"/>
                      <a:r>
                        <a:rPr lang="en-GB" sz="700" dirty="0">
                          <a:solidFill>
                            <a:schemeClr val="accent5"/>
                          </a:solidFill>
                        </a:rPr>
                        <a:t>RTC</a:t>
                      </a:r>
                    </a:p>
                  </a:txBody>
                  <a:tcPr marL="36000" marR="36000" marT="36000" marB="3600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RAG</a:t>
                      </a:r>
                    </a:p>
                  </a:txBody>
                  <a:tcPr marL="36000" marR="36000" marT="36000" marB="36000"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accent5"/>
                          </a:solidFill>
                        </a:rPr>
                        <a:t>Workstream</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dirty="0">
                          <a:solidFill>
                            <a:schemeClr val="accent5"/>
                          </a:solidFill>
                        </a:rPr>
                        <a:t>Description</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Mitigation Strategy</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Latest Update</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accent5"/>
                          </a:solidFill>
                        </a:rPr>
                        <a:t>Resolution</a:t>
                      </a:r>
                    </a:p>
                    <a:p>
                      <a:pPr algn="ctr"/>
                      <a:r>
                        <a:rPr lang="en-GB" sz="700" dirty="0">
                          <a:solidFill>
                            <a:schemeClr val="accent5"/>
                          </a:solidFill>
                        </a:rPr>
                        <a:t>Date</a:t>
                      </a:r>
                    </a:p>
                  </a:txBody>
                  <a:tcPr marL="36000" marR="36000" marT="36000" marB="36000"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bl>
          </a:graphicData>
        </a:graphic>
      </p:graphicFrame>
      <p:graphicFrame>
        <p:nvGraphicFramePr>
          <p:cNvPr id="3" name="Table 2">
            <a:extLst>
              <a:ext uri="{FF2B5EF4-FFF2-40B4-BE49-F238E27FC236}">
                <a16:creationId xmlns:a16="http://schemas.microsoft.com/office/drawing/2014/main" id="{D5B527E8-4FB9-4B6B-AD3A-23B388C7596E}"/>
              </a:ext>
            </a:extLst>
          </p:cNvPr>
          <p:cNvGraphicFramePr>
            <a:graphicFrameLocks noGrp="1"/>
          </p:cNvGraphicFramePr>
          <p:nvPr/>
        </p:nvGraphicFramePr>
        <p:xfrm>
          <a:off x="16809" y="976232"/>
          <a:ext cx="9127191" cy="2476500"/>
        </p:xfrm>
        <a:graphic>
          <a:graphicData uri="http://schemas.openxmlformats.org/drawingml/2006/table">
            <a:tbl>
              <a:tblPr firstRow="1" bandRow="1">
                <a:tableStyleId>{5C22544A-7EE6-4342-B048-85BDC9FD1C3A}</a:tableStyleId>
              </a:tblPr>
              <a:tblGrid>
                <a:gridCol w="477461">
                  <a:extLst>
                    <a:ext uri="{9D8B030D-6E8A-4147-A177-3AD203B41FA5}">
                      <a16:colId xmlns:a16="http://schemas.microsoft.com/office/drawing/2014/main" val="2829503204"/>
                    </a:ext>
                  </a:extLst>
                </a:gridCol>
                <a:gridCol w="259492">
                  <a:extLst>
                    <a:ext uri="{9D8B030D-6E8A-4147-A177-3AD203B41FA5}">
                      <a16:colId xmlns:a16="http://schemas.microsoft.com/office/drawing/2014/main" val="2154220820"/>
                    </a:ext>
                  </a:extLst>
                </a:gridCol>
                <a:gridCol w="644733">
                  <a:extLst>
                    <a:ext uri="{9D8B030D-6E8A-4147-A177-3AD203B41FA5}">
                      <a16:colId xmlns:a16="http://schemas.microsoft.com/office/drawing/2014/main" val="1457576149"/>
                    </a:ext>
                  </a:extLst>
                </a:gridCol>
                <a:gridCol w="2703605">
                  <a:extLst>
                    <a:ext uri="{9D8B030D-6E8A-4147-A177-3AD203B41FA5}">
                      <a16:colId xmlns:a16="http://schemas.microsoft.com/office/drawing/2014/main" val="1029585687"/>
                    </a:ext>
                  </a:extLst>
                </a:gridCol>
                <a:gridCol w="2367857">
                  <a:extLst>
                    <a:ext uri="{9D8B030D-6E8A-4147-A177-3AD203B41FA5}">
                      <a16:colId xmlns:a16="http://schemas.microsoft.com/office/drawing/2014/main" val="3933464255"/>
                    </a:ext>
                  </a:extLst>
                </a:gridCol>
                <a:gridCol w="1958726">
                  <a:extLst>
                    <a:ext uri="{9D8B030D-6E8A-4147-A177-3AD203B41FA5}">
                      <a16:colId xmlns:a16="http://schemas.microsoft.com/office/drawing/2014/main" val="1665782537"/>
                    </a:ext>
                  </a:extLst>
                </a:gridCol>
                <a:gridCol w="715317">
                  <a:extLst>
                    <a:ext uri="{9D8B030D-6E8A-4147-A177-3AD203B41FA5}">
                      <a16:colId xmlns:a16="http://schemas.microsoft.com/office/drawing/2014/main" val="805381888"/>
                    </a:ext>
                  </a:extLst>
                </a:gridCol>
              </a:tblGrid>
              <a:tr h="530208">
                <a:tc>
                  <a:txBody>
                    <a:bodyPr/>
                    <a:lstStyle/>
                    <a:p>
                      <a:pPr algn="ctr" fontAlgn="b"/>
                      <a:r>
                        <a:rPr lang="en-GB" sz="650" b="1" i="0" u="none" strike="noStrike" kern="1200" dirty="0">
                          <a:solidFill>
                            <a:schemeClr val="tx1"/>
                          </a:solidFill>
                          <a:effectLst/>
                          <a:latin typeface="+mj-lt"/>
                          <a:ea typeface="+mn-ea"/>
                          <a:cs typeface="+mn-cs"/>
                        </a:rPr>
                        <a:t>66599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a:endParaRPr lang="en-GB" sz="650" dirty="0">
                        <a:solidFill>
                          <a:schemeClr val="tx1"/>
                        </a:solidFill>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Programme </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a risk that the Transition phase of the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may be adversely impacted as a result of </a:t>
                      </a:r>
                      <a:r>
                        <a:rPr lang="en-US" sz="650" b="0" i="0" u="none" strike="noStrike" dirty="0" err="1">
                          <a:solidFill>
                            <a:schemeClr val="tx1"/>
                          </a:solidFill>
                          <a:effectLst/>
                          <a:latin typeface="+mj-lt"/>
                        </a:rPr>
                        <a:t>SoLR</a:t>
                      </a:r>
                      <a:r>
                        <a:rPr lang="en-US" sz="650" b="0" i="0" u="none" strike="noStrike" dirty="0">
                          <a:solidFill>
                            <a:schemeClr val="tx1"/>
                          </a:solidFill>
                          <a:effectLst/>
                          <a:latin typeface="+mj-lt"/>
                        </a:rPr>
                        <a:t> activities consuming the focus and efforts of Business and Operational teams who had been planned to be focused on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Transition activities leading to a potential impact to Transitional activities as planned currently (March 2022)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Liaise with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stakeholders to agree mitigations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r>
                        <a:rPr lang="en-GB" sz="650" b="0" i="0" u="none" strike="noStrike" kern="1200" dirty="0">
                          <a:solidFill>
                            <a:schemeClr val="tx1"/>
                          </a:solidFill>
                          <a:effectLst/>
                          <a:latin typeface="+mj-lt"/>
                          <a:ea typeface="+mn-ea"/>
                          <a:cs typeface="+mn-cs"/>
                        </a:rPr>
                        <a:t>Continues to be monitored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kern="1200" dirty="0">
                          <a:solidFill>
                            <a:schemeClr val="tx1"/>
                          </a:solidFill>
                          <a:effectLst/>
                          <a:latin typeface="+mj-lt"/>
                          <a:ea typeface="+mn-ea"/>
                          <a:cs typeface="+mn-cs"/>
                        </a:rPr>
                        <a:t>28/02/22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2468297499"/>
                  </a:ext>
                </a:extLst>
              </a:tr>
              <a:tr h="402637">
                <a:tc>
                  <a:txBody>
                    <a:bodyPr/>
                    <a:lstStyle/>
                    <a:p>
                      <a:pPr algn="ctr" fontAlgn="b"/>
                      <a:r>
                        <a:rPr lang="en-GB" sz="650" b="1" i="0" u="none" strike="noStrike" kern="1200" dirty="0">
                          <a:solidFill>
                            <a:schemeClr val="tx1"/>
                          </a:solidFill>
                          <a:effectLst/>
                          <a:latin typeface="+mj-lt"/>
                          <a:ea typeface="+mn-ea"/>
                          <a:cs typeface="+mn-cs"/>
                        </a:rPr>
                        <a:t>66906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650" b="0" i="0" u="none" strike="noStrike" kern="1200" dirty="0">
                          <a:solidFill>
                            <a:schemeClr val="tx1"/>
                          </a:solidFill>
                          <a:effectLst/>
                          <a:latin typeface="+mn-lt"/>
                          <a:ea typeface="+mn-ea"/>
                          <a:cs typeface="+mn-cs"/>
                        </a:rPr>
                        <a:t>Programme</a:t>
                      </a:r>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a risk that UK Link may become out of sync because CSS may send secure active messages later than expected (circa 5:35pm) because of any upstream delays from CSS leading to a data mismatches between UK Link and CSS and more importantly Gemini and settlement issues which are incredibly difficult to correct.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 </a:t>
                      </a:r>
                      <a:r>
                        <a:rPr lang="en-US" sz="650" b="0" i="0" u="none" strike="noStrike" kern="1200" dirty="0" err="1">
                          <a:solidFill>
                            <a:schemeClr val="tx1"/>
                          </a:solidFill>
                          <a:effectLst/>
                          <a:latin typeface="+mj-lt"/>
                          <a:ea typeface="+mn-ea"/>
                          <a:cs typeface="+mn-cs"/>
                        </a:rPr>
                        <a:t>Xoserve</a:t>
                      </a:r>
                      <a:r>
                        <a:rPr lang="en-US" sz="650" b="0" i="0" u="none" strike="noStrike" kern="1200" dirty="0">
                          <a:solidFill>
                            <a:schemeClr val="tx1"/>
                          </a:solidFill>
                          <a:effectLst/>
                          <a:latin typeface="+mj-lt"/>
                          <a:ea typeface="+mn-ea"/>
                          <a:cs typeface="+mn-cs"/>
                        </a:rPr>
                        <a:t> have raised CR-D129 to mitigate this risk.</a:t>
                      </a:r>
                    </a:p>
                    <a:p>
                      <a:pPr algn="l" fontAlgn="ctr"/>
                      <a:r>
                        <a:rPr lang="en-US" sz="650" b="0" i="0" u="none" strike="noStrike" kern="1200" dirty="0">
                          <a:solidFill>
                            <a:schemeClr val="tx1"/>
                          </a:solidFill>
                          <a:effectLst/>
                          <a:latin typeface="+mj-lt"/>
                          <a:ea typeface="+mn-ea"/>
                          <a:cs typeface="+mn-cs"/>
                        </a:rPr>
                        <a:t>- Discussions ongoing with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stakeholders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US" sz="650" b="0" i="0" u="none" strike="noStrike" dirty="0">
                          <a:solidFill>
                            <a:schemeClr val="tx1"/>
                          </a:solidFill>
                          <a:effectLst/>
                          <a:latin typeface="+mj-lt"/>
                        </a:rPr>
                        <a:t>Session undertaken with Ofgem with actions in place. This will be tracked until mitigation actions are completed</a:t>
                      </a:r>
                      <a:endParaRPr lang="en-GB" sz="650" b="0" i="0" u="none" strike="noStrike" dirty="0">
                        <a:solidFill>
                          <a:schemeClr val="tx1"/>
                        </a:solidFill>
                        <a:effectLst/>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31/01/22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312046787"/>
                  </a:ext>
                </a:extLst>
              </a:tr>
              <a:tr h="582743">
                <a:tc>
                  <a:txBody>
                    <a:bodyPr/>
                    <a:lstStyle/>
                    <a:p>
                      <a:pPr algn="ctr" fontAlgn="b"/>
                      <a:r>
                        <a:rPr lang="en-GB" sz="650" b="1" i="0" u="none" strike="noStrike" kern="1200" dirty="0">
                          <a:solidFill>
                            <a:schemeClr val="tx1"/>
                          </a:solidFill>
                          <a:effectLst/>
                          <a:latin typeface="+mj-lt"/>
                          <a:ea typeface="+mn-ea"/>
                          <a:cs typeface="+mn-cs"/>
                        </a:rPr>
                        <a:t>66907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n-lt"/>
                          <a:ea typeface="+mn-ea"/>
                          <a:cs typeface="+mn-cs"/>
                        </a:rPr>
                        <a:t>Programme</a:t>
                      </a:r>
                    </a:p>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a risk that the SLAs stipulated with the CSS NFRs (1 </a:t>
                      </a:r>
                      <a:r>
                        <a:rPr lang="en-US" sz="650" b="0" i="0" u="none" strike="noStrike" dirty="0" err="1">
                          <a:solidFill>
                            <a:schemeClr val="tx1"/>
                          </a:solidFill>
                          <a:effectLst/>
                          <a:latin typeface="+mj-lt"/>
                        </a:rPr>
                        <a:t>Hr</a:t>
                      </a:r>
                      <a:r>
                        <a:rPr lang="en-US" sz="650" b="0" i="0" u="none" strike="noStrike" dirty="0">
                          <a:solidFill>
                            <a:schemeClr val="tx1"/>
                          </a:solidFill>
                          <a:effectLst/>
                          <a:latin typeface="+mj-lt"/>
                        </a:rPr>
                        <a:t> RTO) will not be met post CSS Go-live because REC is using the Switching BCDR document as the base for REC Service Definitions which has a 4 hour RTO defined with a maximum time of 8 hours for CSS to come back into operation leading to a massive impact on UK Link downstream processing, particularly with Gemini and settlement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This is being raised with REC and relevant Ofgem stakeholders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US" sz="650" b="0" i="0" u="none" strike="noStrike" dirty="0">
                          <a:solidFill>
                            <a:schemeClr val="tx1"/>
                          </a:solidFill>
                          <a:effectLst/>
                          <a:latin typeface="+mj-lt"/>
                        </a:rPr>
                        <a:t>Awaiting updates </a:t>
                      </a:r>
                      <a:r>
                        <a:rPr lang="en-US" sz="650" b="0" i="0" u="none" strike="noStrike" dirty="0" err="1">
                          <a:solidFill>
                            <a:schemeClr val="tx1"/>
                          </a:solidFill>
                          <a:effectLst/>
                          <a:latin typeface="+mj-lt"/>
                        </a:rPr>
                        <a:t>re.RTO</a:t>
                      </a:r>
                      <a:r>
                        <a:rPr lang="en-US" sz="650" b="0" i="0" u="none" strike="noStrike" dirty="0">
                          <a:solidFill>
                            <a:schemeClr val="tx1"/>
                          </a:solidFill>
                          <a:effectLst/>
                          <a:latin typeface="+mj-lt"/>
                        </a:rPr>
                        <a:t>. Conversation also had with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Coordinator around this risk</a:t>
                      </a:r>
                      <a:endParaRPr lang="en-GB" sz="650" b="0" i="0" u="none" strike="noStrike" dirty="0">
                        <a:solidFill>
                          <a:schemeClr val="tx1"/>
                        </a:solidFill>
                        <a:effectLst/>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31/01/22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1099571287"/>
                  </a:ext>
                </a:extLst>
              </a:tr>
              <a:tr h="0">
                <a:tc>
                  <a:txBody>
                    <a:bodyPr/>
                    <a:lstStyle/>
                    <a:p>
                      <a:pPr algn="ctr" fontAlgn="b"/>
                      <a:r>
                        <a:rPr lang="en-GB" sz="650" b="1" i="0" u="none" strike="noStrike" kern="1200" dirty="0">
                          <a:solidFill>
                            <a:schemeClr val="tx1"/>
                          </a:solidFill>
                          <a:effectLst/>
                          <a:latin typeface="+mj-lt"/>
                          <a:ea typeface="+mn-ea"/>
                          <a:cs typeface="+mn-cs"/>
                        </a:rPr>
                        <a:t>66908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GB" sz="650" b="0" i="0" u="none" strike="noStrike" kern="1200" dirty="0">
                          <a:solidFill>
                            <a:schemeClr val="tx1"/>
                          </a:solidFill>
                          <a:effectLst/>
                          <a:latin typeface="+mn-lt"/>
                          <a:ea typeface="+mn-ea"/>
                          <a:cs typeface="+mn-cs"/>
                        </a:rPr>
                        <a:t>Programme</a:t>
                      </a:r>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dirty="0">
                          <a:solidFill>
                            <a:schemeClr val="tx1"/>
                          </a:solidFill>
                          <a:effectLst/>
                          <a:latin typeface="+mj-lt"/>
                        </a:rPr>
                        <a:t>There is a risk that the industry has not defined and agreed joint processes should key central components such as CSS go down during key times in the day (e.g. Gate Closure) because CSS BC/DR processes have been approved without addressing the queries and caveats called out during the consultation process leading to the possibility that should a DR event occur, downstream impacts are not understand or mitigated</a:t>
                      </a:r>
                    </a:p>
                    <a:p>
                      <a:pPr algn="l" fontAlgn="ctr"/>
                      <a:endParaRPr lang="en-US" sz="650" b="0" i="0" u="none" strike="noStrike" dirty="0">
                        <a:solidFill>
                          <a:schemeClr val="tx1"/>
                        </a:solidFill>
                        <a:effectLst/>
                        <a:latin typeface="+mj-lt"/>
                      </a:endParaRPr>
                    </a:p>
                    <a:p>
                      <a:pPr algn="l" fontAlgn="ctr"/>
                      <a:endParaRPr lang="en-US" sz="650" b="0" i="0" u="none" strike="noStrike" dirty="0">
                        <a:solidFill>
                          <a:schemeClr val="tx1"/>
                        </a:solidFill>
                        <a:effectLst/>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This will be raised with REC and Ofgem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l" rtl="0" fontAlgn="ctr"/>
                      <a:r>
                        <a:rPr lang="en-US" sz="650" b="0" i="0" u="none" strike="noStrike" dirty="0">
                          <a:solidFill>
                            <a:schemeClr val="tx1"/>
                          </a:solidFill>
                          <a:effectLst/>
                          <a:latin typeface="+mj-lt"/>
                        </a:rPr>
                        <a:t>Awaiting updates </a:t>
                      </a:r>
                      <a:r>
                        <a:rPr lang="en-US" sz="650" b="0" i="0" u="none" strike="noStrike" dirty="0" err="1">
                          <a:solidFill>
                            <a:schemeClr val="tx1"/>
                          </a:solidFill>
                          <a:effectLst/>
                          <a:latin typeface="+mj-lt"/>
                        </a:rPr>
                        <a:t>re.RTO</a:t>
                      </a:r>
                      <a:r>
                        <a:rPr lang="en-US" sz="650" b="0" i="0" u="none" strike="noStrike" dirty="0">
                          <a:solidFill>
                            <a:schemeClr val="tx1"/>
                          </a:solidFill>
                          <a:effectLst/>
                          <a:latin typeface="+mj-lt"/>
                        </a:rPr>
                        <a:t>. Conversation also had with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Coordinator around this risk</a:t>
                      </a:r>
                      <a:endParaRPr lang="en-GB" sz="650" b="0" i="0" u="none" strike="noStrike" dirty="0">
                        <a:solidFill>
                          <a:schemeClr val="tx1"/>
                        </a:solidFill>
                        <a:effectLst/>
                        <a:latin typeface="+mj-lt"/>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ctr"/>
                      <a:r>
                        <a:rPr lang="en-GB" sz="650" b="0" i="0" u="none" strike="noStrike" dirty="0">
                          <a:solidFill>
                            <a:schemeClr val="tx1"/>
                          </a:solidFill>
                          <a:effectLst/>
                          <a:latin typeface="+mj-lt"/>
                        </a:rPr>
                        <a:t>28/02/22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extLst>
                  <a:ext uri="{0D108BD9-81ED-4DB2-BD59-A6C34878D82A}">
                    <a16:rowId xmlns:a16="http://schemas.microsoft.com/office/drawing/2014/main" val="2531195262"/>
                  </a:ext>
                </a:extLst>
              </a:tr>
            </a:tbl>
          </a:graphicData>
        </a:graphic>
      </p:graphicFrame>
    </p:spTree>
    <p:extLst>
      <p:ext uri="{BB962C8B-B14F-4D97-AF65-F5344CB8AC3E}">
        <p14:creationId xmlns:p14="http://schemas.microsoft.com/office/powerpoint/2010/main" val="31756275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7742"/>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4" name="Picture 3">
            <a:extLst>
              <a:ext uri="{FF2B5EF4-FFF2-40B4-BE49-F238E27FC236}">
                <a16:creationId xmlns:a16="http://schemas.microsoft.com/office/drawing/2014/main" id="{EA9EB250-EE39-44D4-9C68-EC8A8F1E2846}"/>
              </a:ext>
            </a:extLst>
          </p:cNvPr>
          <p:cNvPicPr>
            <a:picLocks/>
          </p:cNvPicPr>
          <p:nvPr/>
        </p:nvPicPr>
        <p:blipFill>
          <a:blip r:embed="rId3"/>
          <a:stretch>
            <a:fillRect/>
          </a:stretch>
        </p:blipFill>
        <p:spPr>
          <a:xfrm>
            <a:off x="243852" y="496301"/>
            <a:ext cx="8656296" cy="4653549"/>
          </a:xfrm>
          <a:prstGeom prst="rect">
            <a:avLst/>
          </a:prstGeom>
          <a:solidFill>
            <a:scrgbClr r="0" g="0" b="0"/>
          </a:solidFill>
        </p:spPr>
      </p:pic>
    </p:spTree>
    <p:extLst>
      <p:ext uri="{BB962C8B-B14F-4D97-AF65-F5344CB8AC3E}">
        <p14:creationId xmlns:p14="http://schemas.microsoft.com/office/powerpoint/2010/main" val="14648867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9649" y="-81503"/>
            <a:ext cx="7876975" cy="638401"/>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impacting </a:t>
            </a:r>
            <a:r>
              <a:rPr lang="en-GB" sz="1998" dirty="0" err="1">
                <a:solidFill>
                  <a:schemeClr val="accent1"/>
                </a:solidFill>
                <a:latin typeface="+mn-lt"/>
                <a:cs typeface="Arial"/>
              </a:rPr>
              <a:t>Xoserve</a:t>
            </a:r>
            <a:endParaRPr lang="en-GB" sz="1998" dirty="0">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nvGraphicFramePr>
        <p:xfrm>
          <a:off x="114506" y="396588"/>
          <a:ext cx="8960142" cy="4575455"/>
        </p:xfrm>
        <a:graphic>
          <a:graphicData uri="http://schemas.openxmlformats.org/drawingml/2006/table">
            <a:tbl>
              <a:tblPr firstRow="1" bandRow="1">
                <a:tableStyleId>{5C22544A-7EE6-4342-B048-85BDC9FD1C3A}</a:tableStyleId>
              </a:tblPr>
              <a:tblGrid>
                <a:gridCol w="4500486">
                  <a:extLst>
                    <a:ext uri="{9D8B030D-6E8A-4147-A177-3AD203B41FA5}">
                      <a16:colId xmlns:a16="http://schemas.microsoft.com/office/drawing/2014/main" val="997061046"/>
                    </a:ext>
                  </a:extLst>
                </a:gridCol>
                <a:gridCol w="838481">
                  <a:extLst>
                    <a:ext uri="{9D8B030D-6E8A-4147-A177-3AD203B41FA5}">
                      <a16:colId xmlns:a16="http://schemas.microsoft.com/office/drawing/2014/main" val="2723771934"/>
                    </a:ext>
                  </a:extLst>
                </a:gridCol>
                <a:gridCol w="831252">
                  <a:extLst>
                    <a:ext uri="{9D8B030D-6E8A-4147-A177-3AD203B41FA5}">
                      <a16:colId xmlns:a16="http://schemas.microsoft.com/office/drawing/2014/main" val="3830117845"/>
                    </a:ext>
                  </a:extLst>
                </a:gridCol>
                <a:gridCol w="744513">
                  <a:extLst>
                    <a:ext uri="{9D8B030D-6E8A-4147-A177-3AD203B41FA5}">
                      <a16:colId xmlns:a16="http://schemas.microsoft.com/office/drawing/2014/main" val="194189712"/>
                    </a:ext>
                  </a:extLst>
                </a:gridCol>
                <a:gridCol w="2045410">
                  <a:extLst>
                    <a:ext uri="{9D8B030D-6E8A-4147-A177-3AD203B41FA5}">
                      <a16:colId xmlns:a16="http://schemas.microsoft.com/office/drawing/2014/main" val="3065248341"/>
                    </a:ext>
                  </a:extLst>
                </a:gridCol>
              </a:tblGrid>
              <a:tr h="149079">
                <a:tc>
                  <a:txBody>
                    <a:bodyPr/>
                    <a:lstStyle/>
                    <a:p>
                      <a:pPr algn="l" rtl="0" fontAlgn="ctr"/>
                      <a:r>
                        <a:rPr lang="en-GB" sz="300" b="1" i="0" u="none" strike="noStrike" dirty="0">
                          <a:solidFill>
                            <a:srgbClr val="FFFFFF"/>
                          </a:solidFill>
                          <a:effectLst/>
                          <a:latin typeface="+mn-lt"/>
                          <a:cs typeface="Arial" panose="020B0604020202020204" pitchFamily="34" charset="0"/>
                        </a:rPr>
                        <a:t>CR Name</a:t>
                      </a:r>
                    </a:p>
                  </a:txBody>
                  <a:tcPr marL="4757" marR="4757" marT="4757" marB="0" anchor="ctr">
                    <a:lnB w="38100" cmpd="sng">
                      <a:noFill/>
                    </a:lnB>
                  </a:tcPr>
                </a:tc>
                <a:tc>
                  <a:txBody>
                    <a:bodyPr/>
                    <a:lstStyle/>
                    <a:p>
                      <a:pPr algn="l" rtl="0" fontAlgn="ctr"/>
                      <a:r>
                        <a:rPr lang="en-GB" sz="300" b="1" i="0" u="none" strike="noStrike" dirty="0">
                          <a:solidFill>
                            <a:srgbClr val="FFFFFF"/>
                          </a:solidFill>
                          <a:effectLst/>
                          <a:latin typeface="+mn-lt"/>
                          <a:cs typeface="Arial" panose="020B0604020202020204" pitchFamily="34" charset="0"/>
                        </a:rPr>
                        <a:t>CR Ref</a:t>
                      </a:r>
                    </a:p>
                  </a:txBody>
                  <a:tcPr marL="4757" marR="4757" marT="4757" marB="0" anchor="ctr">
                    <a:lnB w="38100" cmpd="sng">
                      <a:noFill/>
                    </a:lnB>
                  </a:tcPr>
                </a:tc>
                <a:tc>
                  <a:txBody>
                    <a:bodyPr/>
                    <a:lstStyle/>
                    <a:p>
                      <a:pPr algn="l" rtl="0" fontAlgn="ctr"/>
                      <a:r>
                        <a:rPr lang="en-US" sz="300" b="1" i="0" u="none" strike="noStrike" dirty="0">
                          <a:solidFill>
                            <a:srgbClr val="FFFFFF"/>
                          </a:solidFill>
                          <a:effectLst/>
                          <a:latin typeface="+mn-lt"/>
                          <a:cs typeface="Arial" panose="020B0604020202020204" pitchFamily="34" charset="0"/>
                        </a:rPr>
                        <a:t>High Level Cost IA Cost</a:t>
                      </a:r>
                    </a:p>
                  </a:txBody>
                  <a:tcPr marL="4757" marR="4757" marT="4757" marB="0" anchor="ctr">
                    <a:lnB w="38100" cmpd="sng">
                      <a:noFill/>
                    </a:lnB>
                  </a:tcPr>
                </a:tc>
                <a:tc>
                  <a:txBody>
                    <a:bodyPr/>
                    <a:lstStyle/>
                    <a:p>
                      <a:pPr algn="l" rtl="0" fontAlgn="ctr"/>
                      <a:r>
                        <a:rPr lang="en-GB" sz="300" b="1" i="0" u="none" strike="noStrike" dirty="0">
                          <a:solidFill>
                            <a:srgbClr val="FFFFFF"/>
                          </a:solidFill>
                          <a:effectLst/>
                          <a:latin typeface="+mn-lt"/>
                          <a:cs typeface="Arial" panose="020B0604020202020204" pitchFamily="34" charset="0"/>
                        </a:rPr>
                        <a:t>Date Raised</a:t>
                      </a:r>
                    </a:p>
                  </a:txBody>
                  <a:tcPr marL="4757" marR="4757" marT="4757" marB="0" anchor="ctr">
                    <a:lnB w="38100" cmpd="sng">
                      <a:noFill/>
                    </a:lnB>
                  </a:tcPr>
                </a:tc>
                <a:tc>
                  <a:txBody>
                    <a:bodyPr/>
                    <a:lstStyle/>
                    <a:p>
                      <a:pPr algn="l" rtl="0" fontAlgn="ctr"/>
                      <a:r>
                        <a:rPr lang="en-GB" sz="300" b="1" i="0" u="none" strike="noStrike" dirty="0">
                          <a:solidFill>
                            <a:srgbClr val="FFFFFF"/>
                          </a:solidFill>
                          <a:effectLst/>
                          <a:latin typeface="+mn-lt"/>
                          <a:cs typeface="Arial" panose="020B0604020202020204" pitchFamily="34" charset="0"/>
                        </a:rPr>
                        <a:t>Status</a:t>
                      </a:r>
                    </a:p>
                  </a:txBody>
                  <a:tcPr marL="4757" marR="4757" marT="4757" marB="0" anchor="ctr">
                    <a:lnB w="38100" cmpd="sng">
                      <a:noFill/>
                    </a:lnB>
                  </a:tcPr>
                </a:tc>
                <a:extLst>
                  <a:ext uri="{0D108BD9-81ED-4DB2-BD59-A6C34878D82A}">
                    <a16:rowId xmlns:a16="http://schemas.microsoft.com/office/drawing/2014/main" val="4029148686"/>
                  </a:ext>
                </a:extLst>
              </a:tr>
              <a:tr h="130678">
                <a:tc>
                  <a:txBody>
                    <a:bodyPr/>
                    <a:lstStyle/>
                    <a:p>
                      <a:pPr algn="l" fontAlgn="t"/>
                      <a:r>
                        <a:rPr lang="en-GB" sz="800" b="0" i="0" u="none" strike="noStrike" dirty="0">
                          <a:solidFill>
                            <a:srgbClr val="000000"/>
                          </a:solidFill>
                          <a:effectLst/>
                          <a:latin typeface="+mn-lt"/>
                        </a:rPr>
                        <a:t>Programme Plan Re-Baseline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n-lt"/>
                        </a:rPr>
                        <a:t>CR-D002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n-lt"/>
                        </a:rPr>
                        <a:t>07/11/2019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n-lt"/>
                        </a:rPr>
                        <a:t>Approved - Complete</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528655"/>
                  </a:ext>
                </a:extLst>
              </a:tr>
              <a:tr h="130678">
                <a:tc>
                  <a:txBody>
                    <a:bodyPr/>
                    <a:lstStyle/>
                    <a:p>
                      <a:pPr algn="l" fontAlgn="t"/>
                      <a:r>
                        <a:rPr lang="en-US" sz="800" b="0" i="0" u="none" strike="noStrike">
                          <a:solidFill>
                            <a:srgbClr val="000000"/>
                          </a:solidFill>
                          <a:effectLst/>
                          <a:latin typeface="+mn-lt"/>
                        </a:rPr>
                        <a:t>Updates to the CSS Physical Interface Design (PhID).</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CR-D008</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£17,250.00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22/01/2020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1000553"/>
                  </a:ext>
                </a:extLst>
              </a:tr>
              <a:tr h="130678">
                <a:tc>
                  <a:txBody>
                    <a:bodyPr/>
                    <a:lstStyle/>
                    <a:p>
                      <a:pPr algn="l" fontAlgn="t"/>
                      <a:r>
                        <a:rPr lang="en-GB" sz="800" b="0" i="0" u="none" strike="noStrike">
                          <a:solidFill>
                            <a:srgbClr val="000000"/>
                          </a:solidFill>
                          <a:effectLst/>
                          <a:latin typeface="+mn-lt"/>
                        </a:rPr>
                        <a:t>CSS_Exception_Handling_Strategy_v0.2</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CR-D014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26/02/2020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7258831"/>
                  </a:ext>
                </a:extLst>
              </a:tr>
              <a:tr h="130678">
                <a:tc>
                  <a:txBody>
                    <a:bodyPr/>
                    <a:lstStyle/>
                    <a:p>
                      <a:pPr algn="l" fontAlgn="t"/>
                      <a:r>
                        <a:rPr lang="en-US" sz="800" b="0" i="0" u="none" strike="noStrike">
                          <a:solidFill>
                            <a:srgbClr val="000000"/>
                          </a:solidFill>
                          <a:effectLst/>
                          <a:latin typeface="+mn-lt"/>
                        </a:rPr>
                        <a:t>Provide_CSS_RegistrationID_to_PUI_and_LPs</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CR-D016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£12,643.00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07/08/2020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9646371"/>
                  </a:ext>
                </a:extLst>
              </a:tr>
              <a:tr h="130678">
                <a:tc>
                  <a:txBody>
                    <a:bodyPr/>
                    <a:lstStyle/>
                    <a:p>
                      <a:pPr algn="l" fontAlgn="t"/>
                      <a:r>
                        <a:rPr lang="en-US" sz="800" b="0" i="0" u="none" strike="noStrike">
                          <a:solidFill>
                            <a:srgbClr val="000000"/>
                          </a:solidFill>
                          <a:effectLst/>
                          <a:latin typeface="+mn-lt"/>
                        </a:rPr>
                        <a:t>Licence Exempt Network Customer Identifier – ABACUS Data Model update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CR-E51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29/10/2019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Complete</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7945083"/>
                  </a:ext>
                </a:extLst>
              </a:tr>
              <a:tr h="130678">
                <a:tc>
                  <a:txBody>
                    <a:bodyPr/>
                    <a:lstStyle/>
                    <a:p>
                      <a:pPr algn="l" fontAlgn="t"/>
                      <a:r>
                        <a:rPr lang="en-US" sz="800" b="0" i="0" u="none" strike="noStrike">
                          <a:solidFill>
                            <a:srgbClr val="000000"/>
                          </a:solidFill>
                          <a:effectLst/>
                          <a:latin typeface="+mn-lt"/>
                        </a:rPr>
                        <a:t>Amendments to the DMS artefact suite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CR-D019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£6,500.00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n-lt"/>
                        </a:rPr>
                        <a:t>16/03/2020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668744"/>
                  </a:ext>
                </a:extLst>
              </a:tr>
              <a:tr h="130678">
                <a:tc>
                  <a:txBody>
                    <a:bodyPr/>
                    <a:lstStyle/>
                    <a:p>
                      <a:pPr algn="l" fontAlgn="t"/>
                      <a:r>
                        <a:rPr lang="en-US" sz="800" b="0" i="0" u="none" strike="noStrike">
                          <a:solidFill>
                            <a:srgbClr val="000000"/>
                          </a:solidFill>
                          <a:effectLst/>
                          <a:latin typeface="+mn-lt"/>
                        </a:rPr>
                        <a:t>Migration of Terminated Gas RMPS</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CR-D022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n-lt"/>
                        </a:rPr>
                        <a:t>10/06/2020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7033543"/>
                  </a:ext>
                </a:extLst>
              </a:tr>
              <a:tr h="130678">
                <a:tc>
                  <a:txBody>
                    <a:bodyPr/>
                    <a:lstStyle/>
                    <a:p>
                      <a:pPr algn="l" fontAlgn="t"/>
                      <a:r>
                        <a:rPr lang="en-US" sz="800" b="0" i="0" u="none" strike="noStrike">
                          <a:solidFill>
                            <a:srgbClr val="000000"/>
                          </a:solidFill>
                          <a:effectLst/>
                          <a:latin typeface="+mn-lt"/>
                        </a:rPr>
                        <a:t>Amendments to the NC-0079 for REL (Retail Energy Location) Data Migration and Reconciliation</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CR-D024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£20,000.00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n-lt"/>
                        </a:rPr>
                        <a:t>06/07/2020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77588"/>
                  </a:ext>
                </a:extLst>
              </a:tr>
              <a:tr h="169818">
                <a:tc>
                  <a:txBody>
                    <a:bodyPr/>
                    <a:lstStyle/>
                    <a:p>
                      <a:pPr algn="l" fontAlgn="b"/>
                      <a:r>
                        <a:rPr lang="en-GB" sz="800" b="0" i="0" u="none" strike="noStrike">
                          <a:solidFill>
                            <a:srgbClr val="000000"/>
                          </a:solidFill>
                          <a:effectLst/>
                          <a:latin typeface="+mn-lt"/>
                        </a:rPr>
                        <a:t>DMS - PHID Alignment Parties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CR-D026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06/07/2020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3703546"/>
                  </a:ext>
                </a:extLst>
              </a:tr>
              <a:tr h="130678">
                <a:tc>
                  <a:txBody>
                    <a:bodyPr/>
                    <a:lstStyle/>
                    <a:p>
                      <a:pPr algn="l" fontAlgn="b"/>
                      <a:r>
                        <a:rPr lang="en-US" sz="800" b="0" i="0" u="none" strike="noStrike">
                          <a:solidFill>
                            <a:srgbClr val="000000"/>
                          </a:solidFill>
                          <a:effectLst/>
                          <a:latin typeface="+mn-lt"/>
                        </a:rPr>
                        <a:t>Request For a New or Upgraded DMT Environment</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CR-D027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£256,009.00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07/08/2020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5974469"/>
                  </a:ext>
                </a:extLst>
              </a:tr>
              <a:tr h="130678">
                <a:tc>
                  <a:txBody>
                    <a:bodyPr/>
                    <a:lstStyle/>
                    <a:p>
                      <a:pPr algn="l" fontAlgn="b"/>
                      <a:r>
                        <a:rPr lang="en-US" sz="800" b="0" i="0" u="none" strike="noStrike">
                          <a:solidFill>
                            <a:srgbClr val="000000"/>
                          </a:solidFill>
                          <a:effectLst/>
                          <a:latin typeface="+mn-lt"/>
                        </a:rPr>
                        <a:t>Enable TLS connection pooling for all directly connected parties to CSS]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CR-D028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£2,500.00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13/07/2020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3742555"/>
                  </a:ext>
                </a:extLst>
              </a:tr>
              <a:tr h="130678">
                <a:tc>
                  <a:txBody>
                    <a:bodyPr/>
                    <a:lstStyle/>
                    <a:p>
                      <a:pPr algn="l" fontAlgn="b"/>
                      <a:r>
                        <a:rPr lang="en-GB" sz="800" b="0" i="0" u="none" strike="noStrike">
                          <a:solidFill>
                            <a:srgbClr val="000000"/>
                          </a:solidFill>
                          <a:effectLst/>
                          <a:latin typeface="+mn-lt"/>
                        </a:rPr>
                        <a:t>Message Header Format for PKI Certificate Identification]</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CR-D029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£2,500.00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13/07/2020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898194"/>
                  </a:ext>
                </a:extLst>
              </a:tr>
              <a:tr h="130678">
                <a:tc>
                  <a:txBody>
                    <a:bodyPr/>
                    <a:lstStyle/>
                    <a:p>
                      <a:pPr algn="l" fontAlgn="b"/>
                      <a:r>
                        <a:rPr lang="en-US" sz="800" b="0" i="0" u="none" strike="noStrike">
                          <a:solidFill>
                            <a:srgbClr val="000000"/>
                          </a:solidFill>
                          <a:effectLst/>
                          <a:latin typeface="+mn-lt"/>
                        </a:rPr>
                        <a:t>SIT Functional Test Re Plan  Enabling Parallel Testing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CR-D030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£56,000.00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20/07/2020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377997"/>
                  </a:ext>
                </a:extLst>
              </a:tr>
              <a:tr h="130678">
                <a:tc>
                  <a:txBody>
                    <a:bodyPr/>
                    <a:lstStyle/>
                    <a:p>
                      <a:pPr algn="l" fontAlgn="b"/>
                      <a:r>
                        <a:rPr lang="fr-FR" sz="800" b="0" i="0" u="none" strike="noStrike">
                          <a:solidFill>
                            <a:srgbClr val="000000"/>
                          </a:solidFill>
                          <a:effectLst/>
                          <a:latin typeface="+mn-lt"/>
                        </a:rPr>
                        <a:t>DM_Validation Catalogue_Shipper_Effective_Date_Change_</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CR-D032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03/08/2020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2708138"/>
                  </a:ext>
                </a:extLst>
              </a:tr>
              <a:tr h="130678">
                <a:tc>
                  <a:txBody>
                    <a:bodyPr/>
                    <a:lstStyle/>
                    <a:p>
                      <a:pPr algn="l" fontAlgn="b"/>
                      <a:r>
                        <a:rPr lang="en-GB" sz="800" b="0" i="0" u="none" strike="noStrike">
                          <a:solidFill>
                            <a:srgbClr val="000000"/>
                          </a:solidFill>
                          <a:effectLst/>
                          <a:latin typeface="+mn-lt"/>
                        </a:rPr>
                        <a:t>Compression During Data Migration</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CR-D034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09/09/2020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9725783"/>
                  </a:ext>
                </a:extLst>
              </a:tr>
              <a:tr h="130678">
                <a:tc>
                  <a:txBody>
                    <a:bodyPr/>
                    <a:lstStyle/>
                    <a:p>
                      <a:pPr algn="l" fontAlgn="b"/>
                      <a:r>
                        <a:rPr lang="en-US" sz="800" b="0" i="0" u="none" strike="noStrike">
                          <a:solidFill>
                            <a:srgbClr val="000000"/>
                          </a:solidFill>
                          <a:effectLst/>
                          <a:latin typeface="+mn-lt"/>
                        </a:rPr>
                        <a:t>Uplift to the CSS Interface Specifications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CR-D038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£70,000.00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07/10/2020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325048"/>
                  </a:ext>
                </a:extLst>
              </a:tr>
              <a:tr h="130678">
                <a:tc>
                  <a:txBody>
                    <a:bodyPr/>
                    <a:lstStyle/>
                    <a:p>
                      <a:pPr algn="l" fontAlgn="b"/>
                      <a:r>
                        <a:rPr lang="en-US" sz="800" b="0" i="0" u="none" strike="noStrike">
                          <a:solidFill>
                            <a:srgbClr val="000000"/>
                          </a:solidFill>
                          <a:effectLst/>
                          <a:latin typeface="+mn-lt"/>
                        </a:rPr>
                        <a:t>Uplift to Business Data Validation Rules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CR-D039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£20,000.00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25/09/2020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169379"/>
                  </a:ext>
                </a:extLst>
              </a:tr>
              <a:tr h="130678">
                <a:tc>
                  <a:txBody>
                    <a:bodyPr/>
                    <a:lstStyle/>
                    <a:p>
                      <a:pPr algn="l" fontAlgn="b"/>
                      <a:r>
                        <a:rPr lang="en-GB" sz="800" b="0" i="0" u="none" strike="noStrike">
                          <a:solidFill>
                            <a:srgbClr val="000000"/>
                          </a:solidFill>
                          <a:effectLst/>
                          <a:latin typeface="+mn-lt"/>
                        </a:rPr>
                        <a:t>Programme Plan Re-Baseline</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CR-D042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£14,913,000.00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28/09/2020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9581709"/>
                  </a:ext>
                </a:extLst>
              </a:tr>
              <a:tr h="130678">
                <a:tc>
                  <a:txBody>
                    <a:bodyPr/>
                    <a:lstStyle/>
                    <a:p>
                      <a:pPr algn="l" fontAlgn="b"/>
                      <a:r>
                        <a:rPr lang="en-US" sz="800" b="0" i="0" u="none" strike="noStrike">
                          <a:solidFill>
                            <a:srgbClr val="000000"/>
                          </a:solidFill>
                          <a:effectLst/>
                          <a:latin typeface="+mn-lt"/>
                        </a:rPr>
                        <a:t>Changes to Support Energy Company Data</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CR-D059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£37,500.00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03/08/2021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307551"/>
                  </a:ext>
                </a:extLst>
              </a:tr>
              <a:tr h="130678">
                <a:tc>
                  <a:txBody>
                    <a:bodyPr/>
                    <a:lstStyle/>
                    <a:p>
                      <a:pPr algn="l" fontAlgn="b"/>
                      <a:r>
                        <a:rPr lang="en-GB" sz="800" b="0" i="0" u="none" strike="noStrike">
                          <a:solidFill>
                            <a:srgbClr val="000000"/>
                          </a:solidFill>
                          <a:effectLst/>
                          <a:latin typeface="+mn-lt"/>
                        </a:rPr>
                        <a:t>Operational Choreography Detection 0.5</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CR-D060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£308,205.00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782153"/>
                  </a:ext>
                </a:extLst>
              </a:tr>
              <a:tr h="130678">
                <a:tc>
                  <a:txBody>
                    <a:bodyPr/>
                    <a:lstStyle/>
                    <a:p>
                      <a:pPr algn="l" fontAlgn="b"/>
                      <a:r>
                        <a:rPr lang="en-GB" sz="800" b="0" i="0" u="none" strike="noStrike">
                          <a:solidFill>
                            <a:srgbClr val="000000"/>
                          </a:solidFill>
                          <a:effectLst/>
                          <a:latin typeface="+mn-lt"/>
                        </a:rPr>
                        <a:t>Operational Choreography Rectification 0.3</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CR-D061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0541801"/>
                  </a:ext>
                </a:extLst>
              </a:tr>
              <a:tr h="261357">
                <a:tc>
                  <a:txBody>
                    <a:bodyPr/>
                    <a:lstStyle/>
                    <a:p>
                      <a:pPr algn="l" fontAlgn="b"/>
                      <a:r>
                        <a:rPr lang="en-US" sz="800" b="0" i="0" u="none" strike="noStrike">
                          <a:solidFill>
                            <a:srgbClr val="000000"/>
                          </a:solidFill>
                          <a:effectLst/>
                          <a:latin typeface="+mn-lt"/>
                        </a:rPr>
                        <a:t>Amendment of Data Migration Solution to Protect Programme Timescales - Removal of Transition Stage 1 Delta files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CR-D062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£83,490.00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25/02/2021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1576077"/>
                  </a:ext>
                </a:extLst>
              </a:tr>
              <a:tr h="169818">
                <a:tc>
                  <a:txBody>
                    <a:bodyPr/>
                    <a:lstStyle/>
                    <a:p>
                      <a:pPr algn="l" fontAlgn="b"/>
                      <a:r>
                        <a:rPr lang="en-US" sz="800" b="0" i="0" u="none" strike="noStrike">
                          <a:solidFill>
                            <a:srgbClr val="000000"/>
                          </a:solidFill>
                          <a:effectLst/>
                          <a:latin typeface="+mn-lt"/>
                        </a:rPr>
                        <a:t>Change to Management of In-Flight Switches Approach</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CR-D071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9267783"/>
                  </a:ext>
                </a:extLst>
              </a:tr>
              <a:tr h="130678">
                <a:tc>
                  <a:txBody>
                    <a:bodyPr/>
                    <a:lstStyle/>
                    <a:p>
                      <a:pPr algn="l" fontAlgn="t"/>
                      <a:r>
                        <a:rPr lang="en-US" sz="800" b="0" i="0" u="none" strike="noStrike" dirty="0">
                          <a:solidFill>
                            <a:srgbClr val="000000"/>
                          </a:solidFill>
                          <a:effectLst/>
                          <a:latin typeface="+mn-lt"/>
                        </a:rPr>
                        <a:t>Increase Cadence of Data cuts</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CR-D080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n-lt"/>
                        </a:rPr>
                        <a:t>£24,600.00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n-lt"/>
                        </a:rPr>
                        <a:t>10/05/2021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n-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9916139"/>
                  </a:ext>
                </a:extLst>
              </a:tr>
              <a:tr h="130678">
                <a:tc>
                  <a:txBody>
                    <a:bodyPr/>
                    <a:lstStyle/>
                    <a:p>
                      <a:pPr algn="l" fontAlgn="b"/>
                      <a:r>
                        <a:rPr lang="en-US" sz="800" b="0" i="0" u="none" strike="noStrike">
                          <a:solidFill>
                            <a:srgbClr val="000000"/>
                          </a:solidFill>
                          <a:effectLst/>
                          <a:latin typeface="+mn-lt"/>
                        </a:rPr>
                        <a:t>Amendment to Assumptions as a result of analysis undertaken during CP1 v0.4]</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CR-D083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Complete</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0893854"/>
                  </a:ext>
                </a:extLst>
              </a:tr>
              <a:tr h="166397">
                <a:tc>
                  <a:txBody>
                    <a:bodyPr/>
                    <a:lstStyle/>
                    <a:p>
                      <a:pPr algn="l" fontAlgn="b"/>
                      <a:r>
                        <a:rPr lang="en-US" sz="800" b="0" i="0" u="none" strike="noStrike">
                          <a:solidFill>
                            <a:srgbClr val="000000"/>
                          </a:solidFill>
                          <a:effectLst/>
                          <a:latin typeface="+mn-lt"/>
                        </a:rPr>
                        <a:t>TT Remediation &amp; Paper-Based Testing Workshop</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CR-D095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£10,000.00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23/08/2021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Complete</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4170076"/>
                  </a:ext>
                </a:extLst>
              </a:tr>
              <a:tr h="261357">
                <a:tc>
                  <a:txBody>
                    <a:bodyPr/>
                    <a:lstStyle/>
                    <a:p>
                      <a:pPr algn="l" fontAlgn="b"/>
                      <a:r>
                        <a:rPr lang="en-US" sz="800" b="0" i="0" u="none" strike="noStrike">
                          <a:solidFill>
                            <a:srgbClr val="000000"/>
                          </a:solidFill>
                          <a:effectLst/>
                          <a:latin typeface="+mn-lt"/>
                        </a:rPr>
                        <a:t> Changes to DB4 document; “E2E Transition Plan – Implementation Approach’ to remove the requirement to expose the REL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CR-D105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31/08/2021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5997686"/>
                  </a:ext>
                </a:extLst>
              </a:tr>
              <a:tr h="130678">
                <a:tc>
                  <a:txBody>
                    <a:bodyPr/>
                    <a:lstStyle/>
                    <a:p>
                      <a:pPr algn="l" fontAlgn="b"/>
                      <a:r>
                        <a:rPr lang="en-GB" sz="800" b="0" i="0" u="none" strike="noStrike">
                          <a:solidFill>
                            <a:srgbClr val="000000"/>
                          </a:solidFill>
                          <a:effectLst/>
                          <a:latin typeface="+mn-lt"/>
                        </a:rPr>
                        <a:t>Additional Regression Testing cycles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CR-D113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£20,000.00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19/11/2021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5768496"/>
                  </a:ext>
                </a:extLst>
              </a:tr>
              <a:tr h="261357">
                <a:tc>
                  <a:txBody>
                    <a:bodyPr/>
                    <a:lstStyle/>
                    <a:p>
                      <a:pPr algn="l" fontAlgn="b"/>
                      <a:r>
                        <a:rPr lang="en-US" sz="800" b="0" i="0" u="none" strike="noStrike">
                          <a:solidFill>
                            <a:srgbClr val="000000"/>
                          </a:solidFill>
                          <a:effectLst/>
                          <a:latin typeface="+mn-lt"/>
                        </a:rPr>
                        <a:t>Amendments to NCD-0008 Data Cleansing Catalogue v1.5 to reflect newupdated data cleansing requirements following DA310 analysis of industry data cleansing progress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CR-D115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n-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n-lt"/>
                        </a:rPr>
                        <a:t>25/10/2021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1458322"/>
                  </a:ext>
                </a:extLst>
              </a:tr>
              <a:tr h="130678">
                <a:tc>
                  <a:txBody>
                    <a:bodyPr/>
                    <a:lstStyle/>
                    <a:p>
                      <a:pPr algn="l" fontAlgn="b"/>
                      <a:r>
                        <a:rPr lang="en-US" sz="800" b="0" i="0" u="none" strike="noStrike" dirty="0">
                          <a:solidFill>
                            <a:srgbClr val="000000"/>
                          </a:solidFill>
                          <a:effectLst/>
                          <a:latin typeface="+mn-lt"/>
                        </a:rPr>
                        <a:t>Uplifting the CSS Business Data Validation Rules document to v1.3</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n-lt"/>
                        </a:rPr>
                        <a:t>CR-D124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n-lt"/>
                        </a:rPr>
                        <a:t>£18,500.00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n-lt"/>
                        </a:rPr>
                        <a:t>26/11/2021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n-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6498678"/>
                  </a:ext>
                </a:extLst>
              </a:tr>
            </a:tbl>
          </a:graphicData>
        </a:graphic>
      </p:graphicFrame>
    </p:spTree>
    <p:extLst>
      <p:ext uri="{BB962C8B-B14F-4D97-AF65-F5344CB8AC3E}">
        <p14:creationId xmlns:p14="http://schemas.microsoft.com/office/powerpoint/2010/main" val="566117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A3F08-64D0-41F2-864D-9FD93219A379}"/>
              </a:ext>
            </a:extLst>
          </p:cNvPr>
          <p:cNvSpPr>
            <a:spLocks noGrp="1"/>
          </p:cNvSpPr>
          <p:nvPr>
            <p:ph type="title"/>
          </p:nvPr>
        </p:nvSpPr>
        <p:spPr>
          <a:xfrm>
            <a:off x="63795" y="122081"/>
            <a:ext cx="9030585" cy="637580"/>
          </a:xfrm>
        </p:spPr>
        <p:txBody>
          <a:bodyPr>
            <a:noAutofit/>
          </a:bodyPr>
          <a:lstStyle/>
          <a:p>
            <a:r>
              <a:rPr lang="en-GB" sz="1800" dirty="0"/>
              <a:t>Change Development &amp; Delivery Pipeline (DSC Change / Minor Release Budget) </a:t>
            </a:r>
          </a:p>
        </p:txBody>
      </p:sp>
      <p:sp>
        <p:nvSpPr>
          <p:cNvPr id="3" name="TextBox 2">
            <a:extLst>
              <a:ext uri="{FF2B5EF4-FFF2-40B4-BE49-F238E27FC236}">
                <a16:creationId xmlns:a16="http://schemas.microsoft.com/office/drawing/2014/main" id="{63D3E0BB-32E6-45F2-B87D-9FD7A1946B9A}"/>
              </a:ext>
            </a:extLst>
          </p:cNvPr>
          <p:cNvSpPr txBox="1"/>
          <p:nvPr/>
        </p:nvSpPr>
        <p:spPr>
          <a:xfrm>
            <a:off x="7176868" y="4304644"/>
            <a:ext cx="2006978"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mn-cs"/>
              </a:rPr>
              <a:t>* Pre-capture may contain changes that won’t require delivery / funding</a:t>
            </a:r>
          </a:p>
        </p:txBody>
      </p:sp>
      <p:graphicFrame>
        <p:nvGraphicFramePr>
          <p:cNvPr id="8" name="Chart 7">
            <a:extLst>
              <a:ext uri="{FF2B5EF4-FFF2-40B4-BE49-F238E27FC236}">
                <a16:creationId xmlns:a16="http://schemas.microsoft.com/office/drawing/2014/main" id="{EBB33185-1A26-4927-9BE7-51CC2DD6B684}"/>
              </a:ext>
            </a:extLst>
          </p:cNvPr>
          <p:cNvGraphicFramePr>
            <a:graphicFrameLocks/>
          </p:cNvGraphicFramePr>
          <p:nvPr/>
        </p:nvGraphicFramePr>
        <p:xfrm>
          <a:off x="490570" y="759661"/>
          <a:ext cx="4562693" cy="19480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5F8B6B86-99A7-4021-B7D2-D91686F0B9B7}"/>
              </a:ext>
            </a:extLst>
          </p:cNvPr>
          <p:cNvGraphicFramePr>
            <a:graphicFrameLocks/>
          </p:cNvGraphicFramePr>
          <p:nvPr/>
        </p:nvGraphicFramePr>
        <p:xfrm>
          <a:off x="351774" y="2707757"/>
          <a:ext cx="4701489" cy="21739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a16="http://schemas.microsoft.com/office/drawing/2014/main" id="{F6AA795A-C587-4022-A089-5AAC31FD3C60}"/>
              </a:ext>
            </a:extLst>
          </p:cNvPr>
          <p:cNvGraphicFramePr>
            <a:graphicFrameLocks/>
          </p:cNvGraphicFramePr>
          <p:nvPr/>
        </p:nvGraphicFramePr>
        <p:xfrm>
          <a:off x="5266944" y="1038606"/>
          <a:ext cx="3232862" cy="309448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Object 3">
            <a:extLst>
              <a:ext uri="{FF2B5EF4-FFF2-40B4-BE49-F238E27FC236}">
                <a16:creationId xmlns:a16="http://schemas.microsoft.com/office/drawing/2014/main" id="{9219AD30-E294-403C-8234-B50B85D05673}"/>
              </a:ext>
            </a:extLst>
          </p:cNvPr>
          <p:cNvGraphicFramePr>
            <a:graphicFrameLocks noChangeAspect="1"/>
          </p:cNvGraphicFramePr>
          <p:nvPr>
            <p:extLst>
              <p:ext uri="{D42A27DB-BD31-4B8C-83A1-F6EECF244321}">
                <p14:modId xmlns:p14="http://schemas.microsoft.com/office/powerpoint/2010/main" val="3734670554"/>
              </p:ext>
            </p:extLst>
          </p:nvPr>
        </p:nvGraphicFramePr>
        <p:xfrm>
          <a:off x="5968975" y="4304644"/>
          <a:ext cx="914400" cy="792163"/>
        </p:xfrm>
        <a:graphic>
          <a:graphicData uri="http://schemas.openxmlformats.org/presentationml/2006/ole">
            <mc:AlternateContent xmlns:mc="http://schemas.openxmlformats.org/markup-compatibility/2006">
              <mc:Choice xmlns:v="urn:schemas-microsoft-com:vml" Requires="v">
                <p:oleObj spid="_x0000_s1027" name="Worksheet" showAsIcon="1" r:id="rId7" imgW="914400" imgH="792360" progId="Excel.Sheet.12">
                  <p:embed/>
                </p:oleObj>
              </mc:Choice>
              <mc:Fallback>
                <p:oleObj name="Worksheet" showAsIcon="1" r:id="rId7" imgW="914400" imgH="792360" progId="Excel.Sheet.12">
                  <p:embed/>
                  <p:pic>
                    <p:nvPicPr>
                      <p:cNvPr id="4" name="Object 3">
                        <a:extLst>
                          <a:ext uri="{FF2B5EF4-FFF2-40B4-BE49-F238E27FC236}">
                            <a16:creationId xmlns:a16="http://schemas.microsoft.com/office/drawing/2014/main" id="{9219AD30-E294-403C-8234-B50B85D05673}"/>
                          </a:ext>
                        </a:extLst>
                      </p:cNvPr>
                      <p:cNvPicPr/>
                      <p:nvPr/>
                    </p:nvPicPr>
                    <p:blipFill>
                      <a:blip r:embed="rId8"/>
                      <a:stretch>
                        <a:fillRect/>
                      </a:stretch>
                    </p:blipFill>
                    <p:spPr>
                      <a:xfrm>
                        <a:off x="5968975" y="4304644"/>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5819981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600" dirty="0">
                <a:solidFill>
                  <a:schemeClr val="accent1"/>
                </a:solidFill>
                <a:latin typeface="+mn-lt"/>
                <a:cs typeface="Arial"/>
              </a:rPr>
              <a:t>Switching Programme CR Position – CRs not impacting </a:t>
            </a:r>
            <a:r>
              <a:rPr lang="en-GB" sz="1600" dirty="0" err="1">
                <a:solidFill>
                  <a:schemeClr val="accent1"/>
                </a:solidFill>
                <a:latin typeface="+mn-lt"/>
                <a:cs typeface="Arial"/>
              </a:rPr>
              <a:t>Xoserve</a:t>
            </a:r>
            <a:r>
              <a:rPr lang="en-GB" sz="1600" dirty="0">
                <a:solidFill>
                  <a:schemeClr val="accent1"/>
                </a:solidFill>
                <a:latin typeface="+mn-lt"/>
                <a:cs typeface="Arial"/>
              </a:rPr>
              <a:t> (Cost Implication)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nvGraphicFramePr>
        <p:xfrm>
          <a:off x="5638" y="304897"/>
          <a:ext cx="9132724" cy="4841540"/>
        </p:xfrm>
        <a:graphic>
          <a:graphicData uri="http://schemas.openxmlformats.org/drawingml/2006/table">
            <a:tbl>
              <a:tblPr firstRow="1" bandRow="1">
                <a:tableStyleId>{5C22544A-7EE6-4342-B048-85BDC9FD1C3A}</a:tableStyleId>
              </a:tblPr>
              <a:tblGrid>
                <a:gridCol w="5734501">
                  <a:extLst>
                    <a:ext uri="{9D8B030D-6E8A-4147-A177-3AD203B41FA5}">
                      <a16:colId xmlns:a16="http://schemas.microsoft.com/office/drawing/2014/main" val="997061046"/>
                    </a:ext>
                  </a:extLst>
                </a:gridCol>
                <a:gridCol w="630088">
                  <a:extLst>
                    <a:ext uri="{9D8B030D-6E8A-4147-A177-3AD203B41FA5}">
                      <a16:colId xmlns:a16="http://schemas.microsoft.com/office/drawing/2014/main" val="2723771934"/>
                    </a:ext>
                  </a:extLst>
                </a:gridCol>
                <a:gridCol w="877874">
                  <a:extLst>
                    <a:ext uri="{9D8B030D-6E8A-4147-A177-3AD203B41FA5}">
                      <a16:colId xmlns:a16="http://schemas.microsoft.com/office/drawing/2014/main" val="194189712"/>
                    </a:ext>
                  </a:extLst>
                </a:gridCol>
                <a:gridCol w="1890261">
                  <a:extLst>
                    <a:ext uri="{9D8B030D-6E8A-4147-A177-3AD203B41FA5}">
                      <a16:colId xmlns:a16="http://schemas.microsoft.com/office/drawing/2014/main" val="3065248341"/>
                    </a:ext>
                  </a:extLst>
                </a:gridCol>
              </a:tblGrid>
              <a:tr h="178100">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136991">
                <a:tc>
                  <a:txBody>
                    <a:bodyPr/>
                    <a:lstStyle/>
                    <a:p>
                      <a:pPr marL="0" algn="l" fontAlgn="t"/>
                      <a:r>
                        <a:rPr lang="it-IT" sz="900" b="0" i="0" u="none" strike="noStrike" dirty="0">
                          <a:solidFill>
                            <a:srgbClr val="000000"/>
                          </a:solidFill>
                          <a:effectLst/>
                          <a:latin typeface="+mj-lt"/>
                          <a:ea typeface="+mn-ea"/>
                          <a:cs typeface="+mn-cs"/>
                        </a:rPr>
                        <a:t>Non_Mandatory_MPAS_Metered_Indicator_v0.4</a:t>
                      </a:r>
                    </a:p>
                  </a:txBody>
                  <a:tcPr marL="0" marR="0" marT="0" marB="0">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dirty="0">
                          <a:solidFill>
                            <a:srgbClr val="000000"/>
                          </a:solidFill>
                          <a:effectLst/>
                          <a:latin typeface="+mj-lt"/>
                          <a:ea typeface="+mn-ea"/>
                          <a:cs typeface="+mn-cs"/>
                        </a:rPr>
                        <a:t>CR-D001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27/01/2020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711819855"/>
                  </a:ext>
                </a:extLst>
              </a:tr>
              <a:tr h="136991">
                <a:tc>
                  <a:txBody>
                    <a:bodyPr/>
                    <a:lstStyle/>
                    <a:p>
                      <a:pPr marL="0" algn="l" fontAlgn="t"/>
                      <a:r>
                        <a:rPr lang="en-GB" sz="900" b="0" i="0" u="none" strike="noStrike" dirty="0">
                          <a:solidFill>
                            <a:srgbClr val="000000"/>
                          </a:solidFill>
                          <a:effectLst/>
                          <a:latin typeface="+mj-lt"/>
                          <a:ea typeface="+mn-ea"/>
                          <a:cs typeface="+mn-cs"/>
                        </a:rPr>
                        <a:t>REC Manager Procurement Timelines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02/12/2019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74087473"/>
                  </a:ext>
                </a:extLst>
              </a:tr>
              <a:tr h="136991">
                <a:tc>
                  <a:txBody>
                    <a:bodyPr/>
                    <a:lstStyle/>
                    <a:p>
                      <a:pPr marL="0" algn="l" fontAlgn="t"/>
                      <a:r>
                        <a:rPr lang="en-GB" sz="900" b="0" i="0" u="none" strike="noStrike" dirty="0">
                          <a:solidFill>
                            <a:srgbClr val="000000"/>
                          </a:solidFill>
                          <a:effectLst/>
                          <a:latin typeface="+mj-lt"/>
                          <a:ea typeface="+mn-ea"/>
                          <a:cs typeface="+mn-cs"/>
                        </a:rPr>
                        <a:t>MPAS Related MPAN Disconnection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8032825"/>
                  </a:ext>
                </a:extLst>
              </a:tr>
              <a:tr h="136991">
                <a:tc>
                  <a:txBody>
                    <a:bodyPr/>
                    <a:lstStyle/>
                    <a:p>
                      <a:pPr marL="0" algn="l" fontAlgn="t"/>
                      <a:r>
                        <a:rPr lang="en-US" sz="900" b="0" i="0" u="none" strike="noStrike" dirty="0">
                          <a:solidFill>
                            <a:srgbClr val="000000"/>
                          </a:solidFill>
                          <a:effectLst/>
                          <a:latin typeface="+mj-lt"/>
                          <a:ea typeface="+mn-ea"/>
                          <a:cs typeface="+mn-cs"/>
                        </a:rPr>
                        <a:t>Introduction of Validation Message to Logical Mode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25/11/2019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5213109"/>
                  </a:ext>
                </a:extLst>
              </a:tr>
              <a:tr h="136991">
                <a:tc>
                  <a:txBody>
                    <a:bodyPr/>
                    <a:lstStyle/>
                    <a:p>
                      <a:pPr marL="0" algn="l" fontAlgn="t"/>
                      <a:r>
                        <a:rPr lang="en-US" sz="900" b="0" i="0" u="none" strike="noStrike">
                          <a:solidFill>
                            <a:srgbClr val="000000"/>
                          </a:solidFill>
                          <a:effectLst/>
                          <a:latin typeface="+mj-lt"/>
                          <a:ea typeface="+mn-ea"/>
                          <a:cs typeface="+mn-cs"/>
                        </a:rPr>
                        <a:t>Modification of Related MPAN Cleanse Checkpoint Milestones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27/11/2019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0102098"/>
                  </a:ext>
                </a:extLst>
              </a:tr>
              <a:tr h="136991">
                <a:tc>
                  <a:txBody>
                    <a:bodyPr/>
                    <a:lstStyle/>
                    <a:p>
                      <a:pPr marL="0" algn="l" fontAlgn="t"/>
                      <a:r>
                        <a:rPr lang="en-GB" sz="900" b="0" i="0" u="none" strike="noStrike" dirty="0">
                          <a:solidFill>
                            <a:srgbClr val="000000"/>
                          </a:solidFill>
                          <a:effectLst/>
                          <a:latin typeface="+mj-lt"/>
                          <a:ea typeface="+mn-ea"/>
                          <a:cs typeface="+mn-cs"/>
                        </a:rPr>
                        <a:t>ABACUS Corrections and Re-alignments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04/12/2019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632140284"/>
                  </a:ext>
                </a:extLst>
              </a:tr>
              <a:tr h="136991">
                <a:tc>
                  <a:txBody>
                    <a:bodyPr/>
                    <a:lstStyle/>
                    <a:p>
                      <a:pPr marL="0" algn="l" fontAlgn="t"/>
                      <a:r>
                        <a:rPr lang="en-GB" sz="900" b="0" i="0" u="none" strike="noStrike">
                          <a:solidFill>
                            <a:srgbClr val="000000"/>
                          </a:solidFill>
                          <a:effectLst/>
                          <a:latin typeface="+mj-lt"/>
                          <a:ea typeface="+mn-ea"/>
                          <a:cs typeface="+mn-cs"/>
                        </a:rPr>
                        <a:t>ECOES REL API Webmethod</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CR-D009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258110140"/>
                  </a:ext>
                </a:extLst>
              </a:tr>
              <a:tr h="136991">
                <a:tc>
                  <a:txBody>
                    <a:bodyPr/>
                    <a:lstStyle/>
                    <a:p>
                      <a:pPr marL="0" algn="l" fontAlgn="t"/>
                      <a:r>
                        <a:rPr lang="en-GB" sz="900" b="0" i="0" u="none" strike="noStrike">
                          <a:solidFill>
                            <a:srgbClr val="000000"/>
                          </a:solidFill>
                          <a:effectLst/>
                          <a:latin typeface="+mj-lt"/>
                          <a:ea typeface="+mn-ea"/>
                          <a:cs typeface="+mn-cs"/>
                        </a:rPr>
                        <a:t>CSSIA Uplift to Implement IG Recommendations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45035956"/>
                  </a:ext>
                </a:extLst>
              </a:tr>
              <a:tr h="136991">
                <a:tc>
                  <a:txBody>
                    <a:bodyPr/>
                    <a:lstStyle/>
                    <a:p>
                      <a:pPr marL="0" algn="l" fontAlgn="t"/>
                      <a:r>
                        <a:rPr lang="en-US" sz="900" b="0" i="0" u="none" strike="noStrike">
                          <a:solidFill>
                            <a:srgbClr val="000000"/>
                          </a:solidFill>
                          <a:effectLst/>
                          <a:latin typeface="+mj-lt"/>
                          <a:ea typeface="+mn-ea"/>
                          <a:cs typeface="+mn-cs"/>
                        </a:rPr>
                        <a:t>Update 3 E2Es to align to CSSIA</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10/06/2020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5348462"/>
                  </a:ext>
                </a:extLst>
              </a:tr>
              <a:tr h="136991">
                <a:tc>
                  <a:txBody>
                    <a:bodyPr/>
                    <a:lstStyle/>
                    <a:p>
                      <a:pPr marL="0" algn="l" fontAlgn="t"/>
                      <a:r>
                        <a:rPr lang="en-US" sz="900" b="0" i="0" u="none" strike="noStrike" dirty="0">
                          <a:solidFill>
                            <a:srgbClr val="000000"/>
                          </a:solidFill>
                          <a:effectLst/>
                          <a:latin typeface="+mj-lt"/>
                          <a:ea typeface="+mn-ea"/>
                          <a:cs typeface="+mn-cs"/>
                        </a:rPr>
                        <a:t>CSS_Physical_Interface_Design_Updates_mpxn_v0.2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30/01/2020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73975057"/>
                  </a:ext>
                </a:extLst>
              </a:tr>
              <a:tr h="136991">
                <a:tc>
                  <a:txBody>
                    <a:bodyPr/>
                    <a:lstStyle/>
                    <a:p>
                      <a:pPr marL="0" algn="l" fontAlgn="t"/>
                      <a:r>
                        <a:rPr lang="en-US" sz="900" b="0" i="0" u="none" strike="noStrike">
                          <a:solidFill>
                            <a:srgbClr val="000000"/>
                          </a:solidFill>
                          <a:effectLst/>
                          <a:latin typeface="+mj-lt"/>
                          <a:ea typeface="+mn-ea"/>
                          <a:cs typeface="+mn-cs"/>
                        </a:rPr>
                        <a:t>Messaging_Requirements_Revisions_REC_Code_Manager_and_CSS_v0.1 Clean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28/01/2020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177690090"/>
                  </a:ext>
                </a:extLst>
              </a:tr>
              <a:tr h="136991">
                <a:tc>
                  <a:txBody>
                    <a:bodyPr/>
                    <a:lstStyle/>
                    <a:p>
                      <a:pPr marL="0" algn="l" fontAlgn="t"/>
                      <a:r>
                        <a:rPr lang="en-US" sz="900" b="0" i="0" u="none" strike="noStrike" dirty="0">
                          <a:solidFill>
                            <a:srgbClr val="000000"/>
                          </a:solidFill>
                          <a:effectLst/>
                          <a:latin typeface="+mj-lt"/>
                          <a:ea typeface="+mn-ea"/>
                          <a:cs typeface="+mn-cs"/>
                        </a:rPr>
                        <a:t>Amendment_of_Xoserve_Consequential_Change_Milestone_Delivery_Dates_v0.2[DRAFT]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26/02/2020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946893484"/>
                  </a:ext>
                </a:extLst>
              </a:tr>
              <a:tr h="136991">
                <a:tc>
                  <a:txBody>
                    <a:bodyPr/>
                    <a:lstStyle/>
                    <a:p>
                      <a:pPr marL="0" algn="l" fontAlgn="t"/>
                      <a:r>
                        <a:rPr lang="en-US" sz="900" b="0" i="0" u="none" strike="noStrike" dirty="0">
                          <a:solidFill>
                            <a:srgbClr val="000000"/>
                          </a:solidFill>
                          <a:effectLst/>
                          <a:latin typeface="+mj-lt"/>
                          <a:ea typeface="+mn-ea"/>
                          <a:cs typeface="+mn-cs"/>
                        </a:rPr>
                        <a:t>CSS_Handling_of_MPAS_Business_Dates_v0.2[DRAFT]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20/07/2020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66126654"/>
                  </a:ext>
                </a:extLst>
              </a:tr>
              <a:tr h="136991">
                <a:tc>
                  <a:txBody>
                    <a:bodyPr/>
                    <a:lstStyle/>
                    <a:p>
                      <a:pPr marL="0" algn="l" fontAlgn="t"/>
                      <a:r>
                        <a:rPr lang="en-GB" sz="900" b="0" i="0" u="none" strike="noStrike" dirty="0">
                          <a:solidFill>
                            <a:srgbClr val="000000"/>
                          </a:solidFill>
                          <a:effectLst/>
                          <a:latin typeface="+mj-lt"/>
                          <a:ea typeface="+mn-ea"/>
                          <a:cs typeface="+mn-cs"/>
                        </a:rPr>
                        <a:t>Confirmation_Responses_to_Outbound_Synchronisations_v0.2[DRAFT]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CR-D018</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02/03/2020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509274947"/>
                  </a:ext>
                </a:extLst>
              </a:tr>
              <a:tr h="136991">
                <a:tc>
                  <a:txBody>
                    <a:bodyPr/>
                    <a:lstStyle/>
                    <a:p>
                      <a:pPr marL="0" algn="l" fontAlgn="t"/>
                      <a:r>
                        <a:rPr lang="en-US" sz="900" b="0" i="0" u="none" strike="noStrike">
                          <a:solidFill>
                            <a:srgbClr val="000000"/>
                          </a:solidFill>
                          <a:effectLst/>
                          <a:latin typeface="+mj-lt"/>
                          <a:ea typeface="+mn-ea"/>
                          <a:cs typeface="+mn-cs"/>
                        </a:rPr>
                        <a:t>Regulatory Workstream – Programme Milestones Refresh </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dirty="0">
                          <a:solidFill>
                            <a:srgbClr val="000000"/>
                          </a:solidFill>
                          <a:effectLst/>
                          <a:latin typeface="+mj-lt"/>
                          <a:ea typeface="+mn-ea"/>
                          <a:cs typeface="+mn-cs"/>
                        </a:rPr>
                        <a:t>CR-D020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16/03/2020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67834030"/>
                  </a:ext>
                </a:extLst>
              </a:tr>
              <a:tr h="136991">
                <a:tc>
                  <a:txBody>
                    <a:bodyPr/>
                    <a:lstStyle/>
                    <a:p>
                      <a:pPr marL="0" algn="l" fontAlgn="t"/>
                      <a:r>
                        <a:rPr lang="en-GB" sz="900" b="0" i="0" u="none" strike="noStrike">
                          <a:solidFill>
                            <a:srgbClr val="000000"/>
                          </a:solidFill>
                          <a:effectLst/>
                          <a:latin typeface="+mj-lt"/>
                          <a:ea typeface="+mn-ea"/>
                          <a:cs typeface="+mn-cs"/>
                        </a:rPr>
                        <a:t>Remove MPAS Interface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29/04/2020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10396467"/>
                  </a:ext>
                </a:extLst>
              </a:tr>
              <a:tr h="136991">
                <a:tc>
                  <a:txBody>
                    <a:bodyPr/>
                    <a:lstStyle/>
                    <a:p>
                      <a:pPr marL="0" algn="l" fontAlgn="t"/>
                      <a:r>
                        <a:rPr lang="en-US" sz="900" b="0" i="0" u="none" strike="noStrike">
                          <a:solidFill>
                            <a:srgbClr val="000000"/>
                          </a:solidFill>
                          <a:effectLst/>
                          <a:latin typeface="+mj-lt"/>
                          <a:ea typeface="+mn-ea"/>
                          <a:cs typeface="+mn-cs"/>
                        </a:rPr>
                        <a:t>DSP_Specific_ SIT_ Functional_Exit_Criteria</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CR-D023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29/05/2020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45421300"/>
                  </a:ext>
                </a:extLst>
              </a:tr>
              <a:tr h="136991">
                <a:tc>
                  <a:txBody>
                    <a:bodyPr/>
                    <a:lstStyle/>
                    <a:p>
                      <a:pPr marL="0" algn="l" fontAlgn="t"/>
                      <a:r>
                        <a:rPr lang="en-GB" sz="900" b="0" i="0" u="none" strike="noStrike">
                          <a:solidFill>
                            <a:srgbClr val="000000"/>
                          </a:solidFill>
                          <a:effectLst/>
                          <a:latin typeface="+mj-lt"/>
                          <a:ea typeface="+mn-ea"/>
                          <a:cs typeface="+mn-cs"/>
                        </a:rPr>
                        <a:t>Changes to support enhanced Solar arrangements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CR-D025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30068183"/>
                  </a:ext>
                </a:extLst>
              </a:tr>
              <a:tr h="136991">
                <a:tc>
                  <a:txBody>
                    <a:bodyPr/>
                    <a:lstStyle/>
                    <a:p>
                      <a:pPr marL="0" algn="l" fontAlgn="t"/>
                      <a:r>
                        <a:rPr lang="en-US" sz="900" b="0" i="0" u="none" strike="noStrike" dirty="0">
                          <a:solidFill>
                            <a:srgbClr val="000000"/>
                          </a:solidFill>
                          <a:effectLst/>
                          <a:latin typeface="+mj-lt"/>
                          <a:ea typeface="+mn-ea"/>
                          <a:cs typeface="+mn-cs"/>
                        </a:rPr>
                        <a:t>CSS Role-based access control (RBAC)</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24/07/2020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43314440"/>
                  </a:ext>
                </a:extLst>
              </a:tr>
              <a:tr h="136991">
                <a:tc>
                  <a:txBody>
                    <a:bodyPr/>
                    <a:lstStyle/>
                    <a:p>
                      <a:pPr marL="0" algn="l" fontAlgn="t"/>
                      <a:r>
                        <a:rPr lang="en-US" sz="900" b="0" i="0" u="none" strike="noStrike" dirty="0">
                          <a:solidFill>
                            <a:srgbClr val="000000"/>
                          </a:solidFill>
                          <a:effectLst/>
                          <a:latin typeface="+mj-lt"/>
                          <a:ea typeface="+mn-ea"/>
                          <a:cs typeface="+mn-cs"/>
                        </a:rPr>
                        <a:t>A Quality Analysis Activity of the Data being used for the DMT Non-Functional Test Phase​​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157581971"/>
                  </a:ext>
                </a:extLst>
              </a:tr>
              <a:tr h="136991">
                <a:tc>
                  <a:txBody>
                    <a:bodyPr/>
                    <a:lstStyle/>
                    <a:p>
                      <a:pPr marL="0" algn="l" fontAlgn="t"/>
                      <a:r>
                        <a:rPr lang="en-US" sz="900" b="0" i="0" u="none" strike="noStrike">
                          <a:solidFill>
                            <a:srgbClr val="000000"/>
                          </a:solidFill>
                          <a:effectLst/>
                          <a:latin typeface="+mj-lt"/>
                          <a:ea typeface="+mn-ea"/>
                          <a:cs typeface="+mn-cs"/>
                        </a:rPr>
                        <a:t>CSS Change from UTC to Local Time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22/09/2020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56559762"/>
                  </a:ext>
                </a:extLst>
              </a:tr>
              <a:tr h="136991">
                <a:tc>
                  <a:txBody>
                    <a:bodyPr/>
                    <a:lstStyle/>
                    <a:p>
                      <a:pPr marL="0" algn="l" fontAlgn="t"/>
                      <a:r>
                        <a:rPr lang="fr-FR" sz="900" b="0" i="0" u="none" strike="noStrike" dirty="0" err="1">
                          <a:solidFill>
                            <a:srgbClr val="000000"/>
                          </a:solidFill>
                          <a:effectLst/>
                          <a:latin typeface="+mj-lt"/>
                          <a:ea typeface="+mn-ea"/>
                          <a:cs typeface="+mn-cs"/>
                        </a:rPr>
                        <a:t>Xoserve</a:t>
                      </a:r>
                      <a:r>
                        <a:rPr lang="fr-FR" sz="900" b="0" i="0" u="none" strike="noStrike" dirty="0">
                          <a:solidFill>
                            <a:srgbClr val="000000"/>
                          </a:solidFill>
                          <a:effectLst/>
                          <a:latin typeface="+mj-lt"/>
                          <a:ea typeface="+mn-ea"/>
                          <a:cs typeface="+mn-cs"/>
                        </a:rPr>
                        <a:t> CR for DES AI Removal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24/09/2020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30309836"/>
                  </a:ext>
                </a:extLst>
              </a:tr>
              <a:tr h="136991">
                <a:tc>
                  <a:txBody>
                    <a:bodyPr/>
                    <a:lstStyle/>
                    <a:p>
                      <a:pPr marL="0" algn="l" fontAlgn="t"/>
                      <a:r>
                        <a:rPr lang="en-US" sz="900" b="0" i="0" u="none" strike="noStrike">
                          <a:solidFill>
                            <a:srgbClr val="000000"/>
                          </a:solidFill>
                          <a:effectLst/>
                          <a:latin typeface="+mj-lt"/>
                          <a:ea typeface="+mn-ea"/>
                          <a:cs typeface="+mn-cs"/>
                        </a:rPr>
                        <a:t>Provide_CSS_RegistrationID_to_LPs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CR-D037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06/10/2020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885427181"/>
                  </a:ext>
                </a:extLst>
              </a:tr>
              <a:tr h="136991">
                <a:tc>
                  <a:txBody>
                    <a:bodyPr/>
                    <a:lstStyle/>
                    <a:p>
                      <a:pPr marL="0" algn="l" fontAlgn="t"/>
                      <a:r>
                        <a:rPr lang="en-GB" sz="900" b="0" i="0" u="none" strike="noStrike" dirty="0">
                          <a:solidFill>
                            <a:srgbClr val="000000"/>
                          </a:solidFill>
                          <a:effectLst/>
                          <a:latin typeface="+mj-lt"/>
                          <a:ea typeface="+mn-ea"/>
                          <a:cs typeface="+mn-cs"/>
                        </a:rPr>
                        <a:t>UEPT Tranche Regulatory Change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CR-D040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N/A</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6263028"/>
                  </a:ext>
                </a:extLst>
              </a:tr>
              <a:tr h="136991">
                <a:tc>
                  <a:txBody>
                    <a:bodyPr/>
                    <a:lstStyle/>
                    <a:p>
                      <a:pPr marL="0" algn="l" fontAlgn="t"/>
                      <a:r>
                        <a:rPr lang="en-US" sz="900" b="0" i="0" u="none" strike="noStrike">
                          <a:solidFill>
                            <a:srgbClr val="000000"/>
                          </a:solidFill>
                          <a:effectLst/>
                          <a:latin typeface="+mj-lt"/>
                          <a:ea typeface="+mn-ea"/>
                          <a:cs typeface="+mn-cs"/>
                        </a:rPr>
                        <a:t>NCT-0073 Functional Script Master Changes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t"/>
                      <a:r>
                        <a:rPr lang="en-GB" sz="900" b="0" i="0" u="none" strike="noStrike">
                          <a:solidFill>
                            <a:srgbClr val="000000"/>
                          </a:solidFill>
                          <a:effectLst/>
                          <a:latin typeface="+mj-lt"/>
                          <a:ea typeface="+mn-ea"/>
                          <a:cs typeface="+mn-cs"/>
                        </a:rPr>
                        <a:t>CR-D041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a:solidFill>
                            <a:srgbClr val="000000"/>
                          </a:solidFill>
                          <a:effectLst/>
                          <a:latin typeface="+mj-lt"/>
                          <a:ea typeface="+mn-ea"/>
                          <a:cs typeface="+mn-cs"/>
                        </a:rPr>
                        <a:t>25/09/2020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53268397"/>
                  </a:ext>
                </a:extLst>
              </a:tr>
              <a:tr h="136991">
                <a:tc>
                  <a:txBody>
                    <a:bodyPr/>
                    <a:lstStyle/>
                    <a:p>
                      <a:pPr marL="0" algn="l" fontAlgn="b"/>
                      <a:r>
                        <a:rPr lang="en-US" sz="900" b="0" i="0" u="none" strike="noStrike" dirty="0">
                          <a:solidFill>
                            <a:srgbClr val="000000"/>
                          </a:solidFill>
                          <a:effectLst/>
                          <a:latin typeface="+mj-lt"/>
                          <a:ea typeface="+mn-ea"/>
                          <a:cs typeface="+mn-cs"/>
                        </a:rPr>
                        <a:t> Update to the End to End Testing Plan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CR-D043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b"/>
                      <a:r>
                        <a:rPr lang="en-GB" sz="900" b="0" i="0" u="none" strike="noStrike" dirty="0">
                          <a:solidFill>
                            <a:srgbClr val="000000"/>
                          </a:solidFill>
                          <a:effectLst/>
                          <a:latin typeface="+mj-lt"/>
                          <a:ea typeface="+mn-ea"/>
                          <a:cs typeface="+mn-cs"/>
                        </a:rPr>
                        <a:t>05/10/2020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68158442"/>
                  </a:ext>
                </a:extLst>
              </a:tr>
              <a:tr h="136991">
                <a:tc>
                  <a:txBody>
                    <a:bodyPr/>
                    <a:lstStyle/>
                    <a:p>
                      <a:pPr algn="l" fontAlgn="b"/>
                      <a:r>
                        <a:rPr lang="en-US" sz="900" b="0" i="0" u="none" strike="noStrike" dirty="0">
                          <a:solidFill>
                            <a:srgbClr val="000000"/>
                          </a:solidFill>
                          <a:effectLst/>
                          <a:latin typeface="+mj-lt"/>
                          <a:ea typeface="+mn-ea"/>
                          <a:cs typeface="+mn-cs"/>
                        </a:rPr>
                        <a:t>Request For a New DMT Environment for DMT Live Rehearsal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23/10/2020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33753599"/>
                  </a:ext>
                </a:extLst>
              </a:tr>
              <a:tr h="136991">
                <a:tc>
                  <a:txBody>
                    <a:bodyPr/>
                    <a:lstStyle/>
                    <a:p>
                      <a:pPr algn="l" fontAlgn="b"/>
                      <a:r>
                        <a:rPr lang="en-US" sz="900" b="0" i="0" u="none" strike="noStrike" dirty="0">
                          <a:solidFill>
                            <a:srgbClr val="000000"/>
                          </a:solidFill>
                          <a:effectLst/>
                          <a:latin typeface="+mj-lt"/>
                          <a:ea typeface="+mn-ea"/>
                          <a:cs typeface="+mn-cs"/>
                        </a:rPr>
                        <a:t>NC-0079 Adding Post Load Integrity Check Document</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07446940"/>
                  </a:ext>
                </a:extLst>
              </a:tr>
              <a:tr h="136991">
                <a:tc>
                  <a:txBody>
                    <a:bodyPr/>
                    <a:lstStyle/>
                    <a:p>
                      <a:pPr algn="l" fontAlgn="b"/>
                      <a:r>
                        <a:rPr lang="en-US" sz="900" b="0" i="0" u="none" strike="noStrike" dirty="0">
                          <a:solidFill>
                            <a:srgbClr val="000000"/>
                          </a:solidFill>
                          <a:effectLst/>
                          <a:latin typeface="+mj-lt"/>
                          <a:ea typeface="+mn-ea"/>
                          <a:cs typeface="+mn-cs"/>
                        </a:rPr>
                        <a:t>Uplift to the Code of Connection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CR-0046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96158325"/>
                  </a:ext>
                </a:extLst>
              </a:tr>
              <a:tr h="136991">
                <a:tc>
                  <a:txBody>
                    <a:bodyPr/>
                    <a:lstStyle/>
                    <a:p>
                      <a:pPr algn="l" fontAlgn="b"/>
                      <a:r>
                        <a:rPr lang="en-US" sz="900" b="0" i="0" u="none" strike="noStrike" dirty="0">
                          <a:solidFill>
                            <a:srgbClr val="000000"/>
                          </a:solidFill>
                          <a:effectLst/>
                          <a:latin typeface="+mj-lt"/>
                          <a:ea typeface="+mn-ea"/>
                          <a:cs typeface="+mn-cs"/>
                        </a:rPr>
                        <a:t>Correctional Changes to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l" fontAlgn="b"/>
                      <a:r>
                        <a:rPr lang="en-GB" sz="900" b="0" i="0" u="none" strike="noStrike">
                          <a:solidFill>
                            <a:srgbClr val="000000"/>
                          </a:solidFill>
                          <a:effectLst/>
                          <a:latin typeface="+mj-lt"/>
                          <a:ea typeface="+mn-ea"/>
                          <a:cs typeface="+mn-cs"/>
                        </a:rPr>
                        <a:t>CR-D047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48710997"/>
                  </a:ext>
                </a:extLst>
              </a:tr>
              <a:tr h="136991">
                <a:tc>
                  <a:txBody>
                    <a:bodyPr/>
                    <a:lstStyle/>
                    <a:p>
                      <a:pPr algn="l" fontAlgn="b"/>
                      <a:r>
                        <a:rPr lang="en-US" sz="900" b="0" i="0" u="none" strike="noStrike" dirty="0">
                          <a:solidFill>
                            <a:srgbClr val="000000"/>
                          </a:solidFill>
                          <a:effectLst/>
                          <a:latin typeface="+mj-lt"/>
                          <a:ea typeface="+mn-ea"/>
                          <a:cs typeface="+mn-cs"/>
                        </a:rPr>
                        <a:t>Changes to Data Milestones in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959222981"/>
                  </a:ext>
                </a:extLst>
              </a:tr>
              <a:tr h="136991">
                <a:tc>
                  <a:txBody>
                    <a:bodyPr/>
                    <a:lstStyle/>
                    <a:p>
                      <a:pPr algn="l" fontAlgn="b"/>
                      <a:r>
                        <a:rPr lang="en-US" sz="900" b="0" i="0" u="none" strike="noStrike">
                          <a:solidFill>
                            <a:srgbClr val="000000"/>
                          </a:solidFill>
                          <a:effectLst/>
                          <a:latin typeface="+mj-lt"/>
                          <a:ea typeface="+mn-ea"/>
                          <a:cs typeface="+mn-cs"/>
                        </a:rPr>
                        <a:t>Consequential Changes to Testing Milestones in MAD Log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CR-D049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0372966"/>
                  </a:ext>
                </a:extLst>
              </a:tr>
              <a:tr h="136991">
                <a:tc>
                  <a:txBody>
                    <a:bodyPr/>
                    <a:lstStyle/>
                    <a:p>
                      <a:pPr algn="l" fontAlgn="b"/>
                      <a:r>
                        <a:rPr lang="en-US" sz="900" b="0" i="0" u="none" strike="noStrike">
                          <a:solidFill>
                            <a:srgbClr val="000000"/>
                          </a:solidFill>
                          <a:effectLst/>
                          <a:latin typeface="+mj-lt"/>
                          <a:ea typeface="+mn-ea"/>
                          <a:cs typeface="+mn-cs"/>
                        </a:rPr>
                        <a:t>CSS Environments for Faster Switching Enduring Service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837569194"/>
                  </a:ext>
                </a:extLst>
              </a:tr>
              <a:tr h="136991">
                <a:tc>
                  <a:txBody>
                    <a:bodyPr/>
                    <a:lstStyle/>
                    <a:p>
                      <a:pPr algn="l" fontAlgn="b"/>
                      <a:r>
                        <a:rPr lang="en-US" sz="900" b="0" i="0" u="none" strike="noStrike" dirty="0">
                          <a:solidFill>
                            <a:srgbClr val="000000"/>
                          </a:solidFill>
                          <a:effectLst/>
                          <a:latin typeface="+mj-lt"/>
                          <a:ea typeface="+mn-ea"/>
                          <a:cs typeface="+mn-cs"/>
                        </a:rPr>
                        <a:t>Changes to Data Validation Rules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l" fontAlgn="b"/>
                      <a:r>
                        <a:rPr lang="en-GB" sz="900" b="0" i="0" u="none" strike="noStrike" dirty="0">
                          <a:solidFill>
                            <a:srgbClr val="000000"/>
                          </a:solidFill>
                          <a:effectLst/>
                          <a:latin typeface="+mj-lt"/>
                          <a:ea typeface="+mn-ea"/>
                          <a:cs typeface="+mn-cs"/>
                        </a:rPr>
                        <a:t>CR-D051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30/11/2020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32388377"/>
                  </a:ext>
                </a:extLst>
              </a:tr>
            </a:tbl>
          </a:graphicData>
        </a:graphic>
      </p:graphicFrame>
    </p:spTree>
    <p:extLst>
      <p:ext uri="{BB962C8B-B14F-4D97-AF65-F5344CB8AC3E}">
        <p14:creationId xmlns:p14="http://schemas.microsoft.com/office/powerpoint/2010/main" val="36592830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600" dirty="0">
                <a:solidFill>
                  <a:schemeClr val="accent1"/>
                </a:solidFill>
                <a:latin typeface="+mn-lt"/>
                <a:cs typeface="Arial"/>
              </a:rPr>
              <a:t>Switching Programme CR Position – CRs not impacting Xoserve (Cost Implication)</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nvGraphicFramePr>
        <p:xfrm>
          <a:off x="5638" y="421011"/>
          <a:ext cx="9132724" cy="4422773"/>
        </p:xfrm>
        <a:graphic>
          <a:graphicData uri="http://schemas.openxmlformats.org/drawingml/2006/table">
            <a:tbl>
              <a:tblPr firstRow="1" bandRow="1">
                <a:tableStyleId>{5C22544A-7EE6-4342-B048-85BDC9FD1C3A}</a:tableStyleId>
              </a:tblPr>
              <a:tblGrid>
                <a:gridCol w="5982288">
                  <a:extLst>
                    <a:ext uri="{9D8B030D-6E8A-4147-A177-3AD203B41FA5}">
                      <a16:colId xmlns:a16="http://schemas.microsoft.com/office/drawing/2014/main" val="997061046"/>
                    </a:ext>
                  </a:extLst>
                </a:gridCol>
                <a:gridCol w="608848">
                  <a:extLst>
                    <a:ext uri="{9D8B030D-6E8A-4147-A177-3AD203B41FA5}">
                      <a16:colId xmlns:a16="http://schemas.microsoft.com/office/drawing/2014/main" val="2723771934"/>
                    </a:ext>
                  </a:extLst>
                </a:gridCol>
                <a:gridCol w="630088">
                  <a:extLst>
                    <a:ext uri="{9D8B030D-6E8A-4147-A177-3AD203B41FA5}">
                      <a16:colId xmlns:a16="http://schemas.microsoft.com/office/drawing/2014/main" val="194189712"/>
                    </a:ext>
                  </a:extLst>
                </a:gridCol>
                <a:gridCol w="1911500">
                  <a:extLst>
                    <a:ext uri="{9D8B030D-6E8A-4147-A177-3AD203B41FA5}">
                      <a16:colId xmlns:a16="http://schemas.microsoft.com/office/drawing/2014/main" val="3065248341"/>
                    </a:ext>
                  </a:extLst>
                </a:gridCol>
              </a:tblGrid>
              <a:tr h="111306">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152328">
                <a:tc>
                  <a:txBody>
                    <a:bodyPr/>
                    <a:lstStyle/>
                    <a:p>
                      <a:pPr algn="l" fontAlgn="b"/>
                      <a:r>
                        <a:rPr lang="en-US" sz="900" b="0" i="0" u="none" strike="noStrike" dirty="0">
                          <a:solidFill>
                            <a:srgbClr val="000000"/>
                          </a:solidFill>
                          <a:effectLst/>
                          <a:latin typeface="+mj-lt"/>
                          <a:ea typeface="+mn-ea"/>
                          <a:cs typeface="+mn-cs"/>
                        </a:rPr>
                        <a:t>Additional and Further Correctional Changes to MAD Log v2.0</a:t>
                      </a:r>
                    </a:p>
                  </a:txBody>
                  <a:tcPr marL="0" marR="0" marT="0" marB="0" anchor="b">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dirty="0">
                          <a:solidFill>
                            <a:srgbClr val="000000"/>
                          </a:solidFill>
                          <a:effectLst/>
                          <a:latin typeface="+mj-lt"/>
                          <a:ea typeface="+mn-ea"/>
                          <a:cs typeface="+mn-cs"/>
                        </a:rPr>
                        <a:t>CR-D052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dirty="0">
                          <a:solidFill>
                            <a:srgbClr val="000000"/>
                          </a:solidFill>
                          <a:effectLst/>
                          <a:latin typeface="+mj-lt"/>
                          <a:ea typeface="+mn-ea"/>
                          <a:cs typeface="+mn-cs"/>
                        </a:rPr>
                        <a:t>05/12/2020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711819855"/>
                  </a:ext>
                </a:extLst>
              </a:tr>
              <a:tr h="152328">
                <a:tc>
                  <a:txBody>
                    <a:bodyPr/>
                    <a:lstStyle/>
                    <a:p>
                      <a:pPr algn="l" fontAlgn="b"/>
                      <a:r>
                        <a:rPr lang="en-US" sz="900" b="0" i="0" u="none" strike="noStrike" dirty="0">
                          <a:solidFill>
                            <a:srgbClr val="000000"/>
                          </a:solidFill>
                          <a:effectLst/>
                          <a:latin typeface="+mj-lt"/>
                          <a:ea typeface="+mn-ea"/>
                          <a:cs typeface="+mn-cs"/>
                        </a:rPr>
                        <a:t> Additional Onward Dependencies for MAD Log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18/12/2020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74087473"/>
                  </a:ext>
                </a:extLst>
              </a:tr>
              <a:tr h="152328">
                <a:tc>
                  <a:txBody>
                    <a:bodyPr/>
                    <a:lstStyle/>
                    <a:p>
                      <a:pPr algn="l" fontAlgn="b"/>
                      <a:r>
                        <a:rPr lang="en-US" sz="900" b="0" i="0" u="none" strike="noStrike">
                          <a:solidFill>
                            <a:srgbClr val="000000"/>
                          </a:solidFill>
                          <a:effectLst/>
                          <a:latin typeface="+mj-lt"/>
                          <a:ea typeface="+mn-ea"/>
                          <a:cs typeface="+mn-cs"/>
                        </a:rPr>
                        <a:t>Changing from GetOrganised to Landmark SFTP for SI receiving files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18/12/2020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8032825"/>
                  </a:ext>
                </a:extLst>
              </a:tr>
              <a:tr h="152328">
                <a:tc>
                  <a:txBody>
                    <a:bodyPr/>
                    <a:lstStyle/>
                    <a:p>
                      <a:pPr algn="l" fontAlgn="b"/>
                      <a:r>
                        <a:rPr lang="en-US" sz="900" b="0" i="0" u="none" strike="noStrike">
                          <a:solidFill>
                            <a:srgbClr val="000000"/>
                          </a:solidFill>
                          <a:effectLst/>
                          <a:latin typeface="+mj-lt"/>
                          <a:ea typeface="+mn-ea"/>
                          <a:cs typeface="+mn-cs"/>
                        </a:rPr>
                        <a:t>Amendments to the Data Cleansing Catalogue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18/12/2020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25213109"/>
                  </a:ext>
                </a:extLst>
              </a:tr>
              <a:tr h="152328">
                <a:tc>
                  <a:txBody>
                    <a:bodyPr/>
                    <a:lstStyle/>
                    <a:p>
                      <a:pPr algn="l" fontAlgn="b"/>
                      <a:r>
                        <a:rPr lang="en-GB" sz="900" b="0" i="0" u="none" strike="noStrike">
                          <a:solidFill>
                            <a:srgbClr val="000000"/>
                          </a:solidFill>
                          <a:effectLst/>
                          <a:latin typeface="+mj-lt"/>
                          <a:ea typeface="+mn-ea"/>
                          <a:cs typeface="+mn-cs"/>
                        </a:rPr>
                        <a:t>MAD Log Changes for UIT Environment Verification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0102098"/>
                  </a:ext>
                </a:extLst>
              </a:tr>
              <a:tr h="152328">
                <a:tc>
                  <a:txBody>
                    <a:bodyPr/>
                    <a:lstStyle/>
                    <a:p>
                      <a:pPr algn="l" fontAlgn="b"/>
                      <a:r>
                        <a:rPr lang="en-GB" sz="900" b="0" i="0" u="none" strike="noStrike">
                          <a:solidFill>
                            <a:srgbClr val="000000"/>
                          </a:solidFill>
                          <a:effectLst/>
                          <a:latin typeface="+mj-lt"/>
                          <a:ea typeface="+mn-ea"/>
                          <a:cs typeface="+mn-cs"/>
                        </a:rPr>
                        <a:t>Discontinuance of Xoserve Consequential Change Market Trials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CR-D058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632140284"/>
                  </a:ext>
                </a:extLst>
              </a:tr>
              <a:tr h="152328">
                <a:tc>
                  <a:txBody>
                    <a:bodyPr/>
                    <a:lstStyle/>
                    <a:p>
                      <a:pPr algn="l" fontAlgn="b"/>
                      <a:r>
                        <a:rPr lang="en-GB" sz="900" b="0" i="0" u="none" strike="noStrike">
                          <a:solidFill>
                            <a:srgbClr val="000000"/>
                          </a:solidFill>
                          <a:effectLst/>
                          <a:latin typeface="+mj-lt"/>
                          <a:ea typeface="+mn-ea"/>
                          <a:cs typeface="+mn-cs"/>
                        </a:rPr>
                        <a:t>Uplift to SMS CoCo</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258110140"/>
                  </a:ext>
                </a:extLst>
              </a:tr>
              <a:tr h="152328">
                <a:tc>
                  <a:txBody>
                    <a:bodyPr/>
                    <a:lstStyle/>
                    <a:p>
                      <a:pPr algn="l" fontAlgn="b"/>
                      <a:r>
                        <a:rPr lang="en-US" sz="900" b="0" i="0" u="none" strike="noStrike">
                          <a:solidFill>
                            <a:srgbClr val="000000"/>
                          </a:solidFill>
                          <a:effectLst/>
                          <a:latin typeface="+mj-lt"/>
                          <a:ea typeface="+mn-ea"/>
                          <a:cs typeface="+mn-cs"/>
                        </a:rPr>
                        <a:t>Changes to SIT Functional Test Scenarios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45035956"/>
                  </a:ext>
                </a:extLst>
              </a:tr>
              <a:tr h="152328">
                <a:tc>
                  <a:txBody>
                    <a:bodyPr/>
                    <a:lstStyle/>
                    <a:p>
                      <a:pPr algn="l" fontAlgn="b"/>
                      <a:r>
                        <a:rPr lang="en-US" sz="900" b="0" i="0" u="none" strike="noStrike" dirty="0">
                          <a:solidFill>
                            <a:srgbClr val="000000"/>
                          </a:solidFill>
                          <a:effectLst/>
                          <a:latin typeface="+mj-lt"/>
                          <a:ea typeface="+mn-ea"/>
                          <a:cs typeface="+mn-cs"/>
                        </a:rPr>
                        <a:t>Uplift to the Code of Connection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5348462"/>
                  </a:ext>
                </a:extLst>
              </a:tr>
              <a:tr h="136991">
                <a:tc>
                  <a:txBody>
                    <a:bodyPr/>
                    <a:lstStyle/>
                    <a:p>
                      <a:pPr algn="l" fontAlgn="b"/>
                      <a:r>
                        <a:rPr lang="en-GB" sz="900" b="0" i="0" u="none" strike="noStrike" dirty="0">
                          <a:solidFill>
                            <a:srgbClr val="000000"/>
                          </a:solidFill>
                          <a:effectLst/>
                          <a:latin typeface="+mj-lt"/>
                          <a:ea typeface="+mn-ea"/>
                          <a:cs typeface="+mn-cs"/>
                        </a:rPr>
                        <a:t>In-Flight Reg ID Dissemination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73975057"/>
                  </a:ext>
                </a:extLst>
              </a:tr>
              <a:tr h="152328">
                <a:tc>
                  <a:txBody>
                    <a:bodyPr/>
                    <a:lstStyle/>
                    <a:p>
                      <a:pPr algn="l" fontAlgn="b"/>
                      <a:r>
                        <a:rPr lang="en-US" sz="900" b="0" i="0" u="none" strike="noStrike">
                          <a:solidFill>
                            <a:srgbClr val="000000"/>
                          </a:solidFill>
                          <a:effectLst/>
                          <a:latin typeface="+mj-lt"/>
                          <a:ea typeface="+mn-ea"/>
                          <a:cs typeface="+mn-cs"/>
                        </a:rPr>
                        <a:t>Uplift to the CSS Business Data Validation Rules Doc</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19/03/2021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177690090"/>
                  </a:ext>
                </a:extLst>
              </a:tr>
              <a:tr h="152328">
                <a:tc>
                  <a:txBody>
                    <a:bodyPr/>
                    <a:lstStyle/>
                    <a:p>
                      <a:pPr algn="l" fontAlgn="b"/>
                      <a:r>
                        <a:rPr lang="en-US" sz="900" b="0" i="0" u="none" strike="noStrike">
                          <a:solidFill>
                            <a:srgbClr val="000000"/>
                          </a:solidFill>
                          <a:effectLst/>
                          <a:latin typeface="+mj-lt"/>
                          <a:ea typeface="+mn-ea"/>
                          <a:cs typeface="+mn-cs"/>
                        </a:rPr>
                        <a:t>Uplift to the CSS Interface Specification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946893484"/>
                  </a:ext>
                </a:extLst>
              </a:tr>
              <a:tr h="152328">
                <a:tc>
                  <a:txBody>
                    <a:bodyPr/>
                    <a:lstStyle/>
                    <a:p>
                      <a:pPr algn="l" fontAlgn="b"/>
                      <a:r>
                        <a:rPr lang="en-US" sz="900" b="0" i="0" u="none" strike="noStrike">
                          <a:solidFill>
                            <a:srgbClr val="000000"/>
                          </a:solidFill>
                          <a:effectLst/>
                          <a:latin typeface="+mj-lt"/>
                          <a:ea typeface="+mn-ea"/>
                          <a:cs typeface="+mn-cs"/>
                        </a:rPr>
                        <a:t>REL Dissemination to iDNO and DNO</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CR-D069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66126654"/>
                  </a:ext>
                </a:extLst>
              </a:tr>
              <a:tr h="273982">
                <a:tc>
                  <a:txBody>
                    <a:bodyPr/>
                    <a:lstStyle/>
                    <a:p>
                      <a:pPr algn="l" fontAlgn="b"/>
                      <a:r>
                        <a:rPr lang="en-US" sz="900" b="0" i="0" u="none" strike="noStrike" dirty="0">
                          <a:solidFill>
                            <a:srgbClr val="000000"/>
                          </a:solidFill>
                          <a:effectLst/>
                          <a:latin typeface="+mj-lt"/>
                          <a:ea typeface="+mn-ea"/>
                          <a:cs typeface="+mn-cs"/>
                        </a:rPr>
                        <a:t>Removal of UEPT Stage 1 Data Allocation and Verification for Tranche 3 and 4 Participants and delivery acceleration of Stage 2 Data Allocation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CR-D070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05/03/2021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509274947"/>
                  </a:ext>
                </a:extLst>
              </a:tr>
              <a:tr h="152328">
                <a:tc>
                  <a:txBody>
                    <a:bodyPr/>
                    <a:lstStyle/>
                    <a:p>
                      <a:pPr algn="l" fontAlgn="b"/>
                      <a:r>
                        <a:rPr lang="en-US" sz="900" b="0" i="0" u="none" strike="noStrike">
                          <a:solidFill>
                            <a:srgbClr val="000000"/>
                          </a:solidFill>
                          <a:effectLst/>
                          <a:latin typeface="+mj-lt"/>
                          <a:ea typeface="+mn-ea"/>
                          <a:cs typeface="+mn-cs"/>
                        </a:rPr>
                        <a:t>Re-align Switching Programme Response SLAs with Xoserve response SLAs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CR-D072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07/05/2021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67834030"/>
                  </a:ext>
                </a:extLst>
              </a:tr>
              <a:tr h="152328">
                <a:tc>
                  <a:txBody>
                    <a:bodyPr/>
                    <a:lstStyle/>
                    <a:p>
                      <a:pPr algn="l" fontAlgn="b"/>
                      <a:r>
                        <a:rPr lang="en-US" sz="900" b="0" i="0" u="none" strike="noStrike">
                          <a:solidFill>
                            <a:srgbClr val="000000"/>
                          </a:solidFill>
                          <a:effectLst/>
                          <a:latin typeface="+mj-lt"/>
                          <a:ea typeface="+mn-ea"/>
                          <a:cs typeface="+mn-cs"/>
                        </a:rPr>
                        <a:t>Changes to MAD Log v2.2 to rectify incorrect milestone descriptions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a:solidFill>
                            <a:srgbClr val="000000"/>
                          </a:solidFill>
                          <a:effectLst/>
                          <a:latin typeface="+mj-lt"/>
                          <a:ea typeface="+mn-ea"/>
                          <a:cs typeface="+mn-cs"/>
                        </a:rPr>
                        <a:t>CR-D074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29/03/2021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10396467"/>
                  </a:ext>
                </a:extLst>
              </a:tr>
              <a:tr h="152328">
                <a:tc>
                  <a:txBody>
                    <a:bodyPr/>
                    <a:lstStyle/>
                    <a:p>
                      <a:pPr algn="l" fontAlgn="t"/>
                      <a:r>
                        <a:rPr lang="en-GB" sz="900" b="0" i="0" u="none" strike="noStrike" dirty="0">
                          <a:solidFill>
                            <a:srgbClr val="000000"/>
                          </a:solidFill>
                          <a:effectLst/>
                          <a:latin typeface="+mj-lt"/>
                          <a:ea typeface="+mn-ea"/>
                          <a:cs typeface="+mn-cs"/>
                        </a:rPr>
                        <a:t>Update Service Management Baseline Requirement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900" b="0" i="0" u="none" strike="noStrike">
                          <a:solidFill>
                            <a:srgbClr val="000000"/>
                          </a:solidFill>
                          <a:effectLst/>
                          <a:latin typeface="+mj-lt"/>
                          <a:ea typeface="+mn-ea"/>
                          <a:cs typeface="+mn-cs"/>
                        </a:rPr>
                        <a:t>CR-D076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t"/>
                      <a:r>
                        <a:rPr lang="en-GB" sz="900" b="0" i="0" u="none" strike="noStrike">
                          <a:solidFill>
                            <a:srgbClr val="000000"/>
                          </a:solidFill>
                          <a:effectLst/>
                          <a:latin typeface="+mj-lt"/>
                          <a:ea typeface="+mn-ea"/>
                          <a:cs typeface="+mn-cs"/>
                        </a:rPr>
                        <a:t>20/04/2021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45421300"/>
                  </a:ext>
                </a:extLst>
              </a:tr>
              <a:tr h="152328">
                <a:tc>
                  <a:txBody>
                    <a:bodyPr/>
                    <a:lstStyle/>
                    <a:p>
                      <a:pPr algn="l" fontAlgn="b"/>
                      <a:r>
                        <a:rPr lang="en-US" sz="900" b="0" i="0" u="none" strike="noStrike">
                          <a:solidFill>
                            <a:srgbClr val="000000"/>
                          </a:solidFill>
                          <a:effectLst/>
                          <a:latin typeface="+mj-lt"/>
                          <a:ea typeface="+mn-ea"/>
                          <a:cs typeface="+mn-cs"/>
                        </a:rPr>
                        <a:t>Amend the Transition Testing Milestones TR210 &amp; TR220 for PUI Production Data Cuts v0.4</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dirty="0">
                          <a:solidFill>
                            <a:srgbClr val="000000"/>
                          </a:solidFill>
                          <a:effectLst/>
                          <a:latin typeface="+mj-lt"/>
                          <a:ea typeface="+mn-ea"/>
                          <a:cs typeface="+mn-cs"/>
                        </a:rPr>
                        <a:t>CR-D078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a:solidFill>
                            <a:srgbClr val="000000"/>
                          </a:solidFill>
                          <a:effectLst/>
                          <a:latin typeface="+mj-lt"/>
                          <a:ea typeface="+mn-ea"/>
                          <a:cs typeface="+mn-cs"/>
                        </a:rPr>
                        <a:t>14/05/2021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30068183"/>
                  </a:ext>
                </a:extLst>
              </a:tr>
              <a:tr h="152328">
                <a:tc>
                  <a:txBody>
                    <a:bodyPr/>
                    <a:lstStyle/>
                    <a:p>
                      <a:pPr marL="0" algn="l" fontAlgn="b"/>
                      <a:r>
                        <a:rPr lang="en-US" sz="900" b="0" i="0" u="none" strike="noStrike" dirty="0">
                          <a:solidFill>
                            <a:srgbClr val="000000"/>
                          </a:solidFill>
                          <a:effectLst/>
                          <a:latin typeface="+mj-lt"/>
                          <a:ea typeface="+mn-ea"/>
                          <a:cs typeface="+mn-cs"/>
                        </a:rPr>
                        <a:t>Removal of SMS005 from UEPT Test Scenarios 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14/05/2021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43314440"/>
                  </a:ext>
                </a:extLst>
              </a:tr>
              <a:tr h="136991">
                <a:tc>
                  <a:txBody>
                    <a:bodyPr/>
                    <a:lstStyle/>
                    <a:p>
                      <a:pPr marL="0" algn="l" fontAlgn="b"/>
                      <a:r>
                        <a:rPr lang="en-US" sz="900" b="0" i="0" u="none" strike="noStrike" dirty="0">
                          <a:solidFill>
                            <a:srgbClr val="000000"/>
                          </a:solidFill>
                          <a:effectLst/>
                          <a:latin typeface="+mj-lt"/>
                          <a:ea typeface="+mn-ea"/>
                          <a:cs typeface="+mn-cs"/>
                        </a:rPr>
                        <a:t> Engagement for Early E2E Testing v0.2</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14/05/2021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157581971"/>
                  </a:ext>
                </a:extLst>
              </a:tr>
              <a:tr h="152328">
                <a:tc>
                  <a:txBody>
                    <a:bodyPr/>
                    <a:lstStyle/>
                    <a:p>
                      <a:pPr marL="0" algn="l" fontAlgn="b"/>
                      <a:r>
                        <a:rPr lang="en-US" sz="900" b="0" i="0" u="none" strike="noStrike" dirty="0">
                          <a:solidFill>
                            <a:srgbClr val="000000"/>
                          </a:solidFill>
                          <a:effectLst/>
                          <a:latin typeface="+mj-lt"/>
                          <a:ea typeface="+mn-ea"/>
                          <a:cs typeface="+mn-cs"/>
                        </a:rPr>
                        <a:t>Change to Transition Stage 3 File-Based Migration Sequencing 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26/05/2021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Complete - No </a:t>
                      </a:r>
                      <a:r>
                        <a:rPr lang="en-GB" sz="900" b="0" i="0" u="none" strike="noStrike" dirty="0" err="1">
                          <a:solidFill>
                            <a:srgbClr val="000000"/>
                          </a:solidFill>
                          <a:effectLst/>
                          <a:latin typeface="+mj-lt"/>
                          <a:ea typeface="+mn-ea"/>
                          <a:cs typeface="+mn-cs"/>
                        </a:rPr>
                        <a:t>Xoserve</a:t>
                      </a:r>
                      <a:r>
                        <a:rPr lang="en-GB" sz="900" b="0" i="0" u="none" strike="noStrike" dirty="0">
                          <a:solidFill>
                            <a:srgbClr val="000000"/>
                          </a:solidFill>
                          <a:effectLst/>
                          <a:latin typeface="+mj-lt"/>
                          <a:ea typeface="+mn-ea"/>
                          <a:cs typeface="+mn-cs"/>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56559762"/>
                  </a:ext>
                </a:extLst>
              </a:tr>
              <a:tr h="136991">
                <a:tc>
                  <a:txBody>
                    <a:bodyPr/>
                    <a:lstStyle/>
                    <a:p>
                      <a:pPr marL="0" algn="l" fontAlgn="b"/>
                      <a:r>
                        <a:rPr lang="en-US" sz="900" b="0" i="0" u="none" strike="noStrike" dirty="0">
                          <a:solidFill>
                            <a:srgbClr val="000000"/>
                          </a:solidFill>
                          <a:effectLst/>
                          <a:latin typeface="+mj-lt"/>
                          <a:ea typeface="+mn-ea"/>
                          <a:cs typeface="+mn-cs"/>
                        </a:rPr>
                        <a:t>Request for an additional Data Reconciliation Activity at the end of DMT Live Rehearsal Cycle 2 v0.2</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01/06/2021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30309836"/>
                  </a:ext>
                </a:extLst>
              </a:tr>
              <a:tr h="273982">
                <a:tc>
                  <a:txBody>
                    <a:bodyPr/>
                    <a:lstStyle/>
                    <a:p>
                      <a:pPr marL="0" algn="l" fontAlgn="b"/>
                      <a:r>
                        <a:rPr lang="en-US" sz="900" b="0" i="0" u="none" strike="noStrike" dirty="0">
                          <a:solidFill>
                            <a:srgbClr val="000000"/>
                          </a:solidFill>
                          <a:effectLst/>
                          <a:latin typeface="+mj-lt"/>
                          <a:ea typeface="+mn-ea"/>
                          <a:cs typeface="+mn-cs"/>
                        </a:rPr>
                        <a:t>Update to UIT E2E Plan and Artefacts to incorporate the additional scope identified on the outcome of REL Gap Analysis v0.7</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17/06/2021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885427181"/>
                  </a:ext>
                </a:extLst>
              </a:tr>
              <a:tr h="152328">
                <a:tc>
                  <a:txBody>
                    <a:bodyPr/>
                    <a:lstStyle/>
                    <a:p>
                      <a:pPr marL="0" algn="l" fontAlgn="b"/>
                      <a:r>
                        <a:rPr lang="en-US" sz="900" b="0" i="0" u="none" strike="noStrike">
                          <a:solidFill>
                            <a:srgbClr val="000000"/>
                          </a:solidFill>
                          <a:effectLst/>
                          <a:latin typeface="+mj-lt"/>
                          <a:ea typeface="+mn-ea"/>
                          <a:cs typeface="+mn-cs"/>
                        </a:rPr>
                        <a:t>Elevation of L2-TR070 (Transition Stage 1 Start) to a L1 milestone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04/06/2021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6263028"/>
                  </a:ext>
                </a:extLst>
              </a:tr>
              <a:tr h="152328">
                <a:tc>
                  <a:txBody>
                    <a:bodyPr/>
                    <a:lstStyle/>
                    <a:p>
                      <a:pPr marL="0" algn="l" fontAlgn="b"/>
                      <a:r>
                        <a:rPr lang="en-US" sz="900" b="0" i="0" u="none" strike="noStrike">
                          <a:solidFill>
                            <a:srgbClr val="000000"/>
                          </a:solidFill>
                          <a:effectLst/>
                          <a:latin typeface="+mj-lt"/>
                          <a:ea typeface="+mn-ea"/>
                          <a:cs typeface="+mn-cs"/>
                        </a:rPr>
                        <a:t>NC-0107 Master Handover Pack Purpose Change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CR-D089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04/06/2021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53268397"/>
                  </a:ext>
                </a:extLst>
              </a:tr>
              <a:tr h="152328">
                <a:tc>
                  <a:txBody>
                    <a:bodyPr/>
                    <a:lstStyle/>
                    <a:p>
                      <a:pPr marL="0" algn="l" fontAlgn="b"/>
                      <a:r>
                        <a:rPr lang="en-GB" sz="900" b="0" i="0" u="none" strike="noStrike">
                          <a:solidFill>
                            <a:srgbClr val="000000"/>
                          </a:solidFill>
                          <a:effectLst/>
                          <a:latin typeface="+mj-lt"/>
                          <a:ea typeface="+mn-ea"/>
                          <a:cs typeface="+mn-cs"/>
                        </a:rPr>
                        <a:t>REC Code Manager Market Intelligence Reporting</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CR-D090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11/06/2021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68158442"/>
                  </a:ext>
                </a:extLst>
              </a:tr>
              <a:tr h="152328">
                <a:tc>
                  <a:txBody>
                    <a:bodyPr/>
                    <a:lstStyle/>
                    <a:p>
                      <a:pPr marL="0" algn="l" fontAlgn="b"/>
                      <a:r>
                        <a:rPr lang="en-US" sz="900" b="0" i="0" u="none" strike="noStrike" dirty="0">
                          <a:solidFill>
                            <a:srgbClr val="000000"/>
                          </a:solidFill>
                          <a:effectLst/>
                          <a:latin typeface="+mj-lt"/>
                          <a:ea typeface="+mn-ea"/>
                          <a:cs typeface="+mn-cs"/>
                        </a:rPr>
                        <a:t>Removal of Transition Test Artefacts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CR-D091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a:solidFill>
                            <a:srgbClr val="000000"/>
                          </a:solidFill>
                          <a:effectLst/>
                          <a:latin typeface="+mj-lt"/>
                          <a:ea typeface="+mn-ea"/>
                          <a:cs typeface="+mn-cs"/>
                        </a:rPr>
                        <a:t>24/06/2021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fontAlgn="b"/>
                      <a:r>
                        <a:rPr lang="en-GB" sz="900" b="0" i="0" u="none" strike="noStrike" dirty="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33753599"/>
                  </a:ext>
                </a:extLst>
              </a:tr>
            </a:tbl>
          </a:graphicData>
        </a:graphic>
      </p:graphicFrame>
    </p:spTree>
    <p:extLst>
      <p:ext uri="{BB962C8B-B14F-4D97-AF65-F5344CB8AC3E}">
        <p14:creationId xmlns:p14="http://schemas.microsoft.com/office/powerpoint/2010/main" val="41474203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DA7ADCF-F3B8-4033-A306-6FD935F25AC3}"/>
              </a:ext>
            </a:extLst>
          </p:cNvPr>
          <p:cNvGraphicFramePr>
            <a:graphicFrameLocks noGrp="1"/>
          </p:cNvGraphicFramePr>
          <p:nvPr/>
        </p:nvGraphicFramePr>
        <p:xfrm>
          <a:off x="47625" y="471758"/>
          <a:ext cx="9048750" cy="4462185"/>
        </p:xfrm>
        <a:graphic>
          <a:graphicData uri="http://schemas.openxmlformats.org/drawingml/2006/table">
            <a:tbl>
              <a:tblPr firstRow="1" bandRow="1">
                <a:tableStyleId>{5C22544A-7EE6-4342-B048-85BDC9FD1C3A}</a:tableStyleId>
              </a:tblPr>
              <a:tblGrid>
                <a:gridCol w="5981700">
                  <a:extLst>
                    <a:ext uri="{9D8B030D-6E8A-4147-A177-3AD203B41FA5}">
                      <a16:colId xmlns:a16="http://schemas.microsoft.com/office/drawing/2014/main" val="997061046"/>
                    </a:ext>
                  </a:extLst>
                </a:gridCol>
                <a:gridCol w="641350">
                  <a:extLst>
                    <a:ext uri="{9D8B030D-6E8A-4147-A177-3AD203B41FA5}">
                      <a16:colId xmlns:a16="http://schemas.microsoft.com/office/drawing/2014/main" val="2723771934"/>
                    </a:ext>
                  </a:extLst>
                </a:gridCol>
                <a:gridCol w="692150">
                  <a:extLst>
                    <a:ext uri="{9D8B030D-6E8A-4147-A177-3AD203B41FA5}">
                      <a16:colId xmlns:a16="http://schemas.microsoft.com/office/drawing/2014/main" val="194189712"/>
                    </a:ext>
                  </a:extLst>
                </a:gridCol>
                <a:gridCol w="1733550">
                  <a:extLst>
                    <a:ext uri="{9D8B030D-6E8A-4147-A177-3AD203B41FA5}">
                      <a16:colId xmlns:a16="http://schemas.microsoft.com/office/drawing/2014/main" val="3065248341"/>
                    </a:ext>
                  </a:extLst>
                </a:gridCol>
              </a:tblGrid>
              <a:tr h="121605">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299351">
                <a:tc>
                  <a:txBody>
                    <a:bodyPr/>
                    <a:lstStyle/>
                    <a:p>
                      <a:pPr algn="l" fontAlgn="b"/>
                      <a:r>
                        <a:rPr lang="en-US" sz="900" b="0" i="0" u="none" strike="noStrike" kern="1200" dirty="0">
                          <a:solidFill>
                            <a:srgbClr val="000000"/>
                          </a:solidFill>
                          <a:effectLst/>
                          <a:latin typeface="+mj-lt"/>
                          <a:ea typeface="+mn-ea"/>
                          <a:cs typeface="+mn-cs"/>
                        </a:rPr>
                        <a:t>Feasibility study on potential to update Domestic Premises Indicator (DPI) electricity flags to reflect license status during transition stages, 1, 2 &amp; 3 </a:t>
                      </a:r>
                    </a:p>
                  </a:txBody>
                  <a:tcPr marL="0" marR="0" marT="0" marB="0" anchor="b">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CR-D093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dirty="0">
                          <a:solidFill>
                            <a:srgbClr val="000000"/>
                          </a:solidFill>
                          <a:effectLst/>
                          <a:latin typeface="+mj-lt"/>
                          <a:ea typeface="+mn-ea"/>
                          <a:cs typeface="+mn-cs"/>
                        </a:rPr>
                        <a:t>28/06/2021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679419128"/>
                  </a:ext>
                </a:extLst>
              </a:tr>
              <a:tr h="149675">
                <a:tc>
                  <a:txBody>
                    <a:bodyPr/>
                    <a:lstStyle/>
                    <a:p>
                      <a:pPr algn="l" fontAlgn="b"/>
                      <a:r>
                        <a:rPr lang="en-GB" sz="900" b="0" i="0" u="none" strike="noStrike" kern="1200" dirty="0">
                          <a:solidFill>
                            <a:srgbClr val="000000"/>
                          </a:solidFill>
                          <a:effectLst/>
                          <a:latin typeface="+mj-lt"/>
                          <a:ea typeface="+mn-ea"/>
                          <a:cs typeface="+mn-cs"/>
                        </a:rPr>
                        <a:t>Changes to Operational Testing</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dirty="0">
                          <a:solidFill>
                            <a:srgbClr val="000000"/>
                          </a:solidFill>
                          <a:effectLst/>
                          <a:latin typeface="+mj-lt"/>
                          <a:ea typeface="+mn-ea"/>
                          <a:cs typeface="+mn-cs"/>
                        </a:rPr>
                        <a:t>CR-D094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28/06/2021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82526511"/>
                  </a:ext>
                </a:extLst>
              </a:tr>
              <a:tr h="149675">
                <a:tc>
                  <a:txBody>
                    <a:bodyPr/>
                    <a:lstStyle/>
                    <a:p>
                      <a:pPr algn="l" fontAlgn="b"/>
                      <a:r>
                        <a:rPr lang="en-US" sz="900" b="0" i="0" u="none" strike="noStrike" kern="1200" dirty="0">
                          <a:solidFill>
                            <a:srgbClr val="000000"/>
                          </a:solidFill>
                          <a:effectLst/>
                          <a:latin typeface="+mj-lt"/>
                          <a:ea typeface="+mn-ea"/>
                          <a:cs typeface="+mn-cs"/>
                        </a:rPr>
                        <a:t>Changes to milestone date for L3-TE720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CR-D096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29/07/2021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762993142"/>
                  </a:ext>
                </a:extLst>
              </a:tr>
              <a:tr h="149675">
                <a:tc>
                  <a:txBody>
                    <a:bodyPr/>
                    <a:lstStyle/>
                    <a:p>
                      <a:pPr algn="l" fontAlgn="b"/>
                      <a:r>
                        <a:rPr lang="en-US" sz="900" b="0" i="0" u="none" strike="noStrike" kern="1200">
                          <a:solidFill>
                            <a:srgbClr val="000000"/>
                          </a:solidFill>
                          <a:effectLst/>
                          <a:latin typeface="+mj-lt"/>
                          <a:ea typeface="+mn-ea"/>
                          <a:cs typeface="+mn-cs"/>
                        </a:rPr>
                        <a:t>Continuation of support for UEPT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CR-D098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dirty="0">
                          <a:solidFill>
                            <a:srgbClr val="000000"/>
                          </a:solidFill>
                          <a:effectLst/>
                          <a:latin typeface="+mj-lt"/>
                          <a:ea typeface="+mn-ea"/>
                          <a:cs typeface="+mn-cs"/>
                        </a:rPr>
                        <a:t>03/08/2021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054373012"/>
                  </a:ext>
                </a:extLst>
              </a:tr>
              <a:tr h="149675">
                <a:tc>
                  <a:txBody>
                    <a:bodyPr/>
                    <a:lstStyle/>
                    <a:p>
                      <a:pPr algn="l" fontAlgn="b"/>
                      <a:r>
                        <a:rPr lang="en-US" sz="900" b="0" i="0" u="none" strike="noStrike" kern="1200" dirty="0">
                          <a:solidFill>
                            <a:srgbClr val="000000"/>
                          </a:solidFill>
                          <a:effectLst/>
                          <a:latin typeface="+mj-lt"/>
                          <a:ea typeface="+mn-ea"/>
                          <a:cs typeface="+mn-cs"/>
                        </a:rPr>
                        <a:t>Further </a:t>
                      </a:r>
                      <a:r>
                        <a:rPr lang="en-US" sz="900" b="0" i="0" u="none" strike="noStrike" kern="1200" dirty="0" err="1">
                          <a:solidFill>
                            <a:srgbClr val="000000"/>
                          </a:solidFill>
                          <a:effectLst/>
                          <a:latin typeface="+mj-lt"/>
                          <a:ea typeface="+mn-ea"/>
                          <a:cs typeface="+mn-cs"/>
                        </a:rPr>
                        <a:t>consquential</a:t>
                      </a:r>
                      <a:r>
                        <a:rPr lang="en-US" sz="900" b="0" i="0" u="none" strike="noStrike" kern="1200" dirty="0">
                          <a:solidFill>
                            <a:srgbClr val="000000"/>
                          </a:solidFill>
                          <a:effectLst/>
                          <a:latin typeface="+mj-lt"/>
                          <a:ea typeface="+mn-ea"/>
                          <a:cs typeface="+mn-cs"/>
                        </a:rPr>
                        <a:t> changes to DB4 and related artefacts following CR-D071 v0.2</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06/08/2021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81456191"/>
                  </a:ext>
                </a:extLst>
              </a:tr>
              <a:tr h="149675">
                <a:tc>
                  <a:txBody>
                    <a:bodyPr/>
                    <a:lstStyle/>
                    <a:p>
                      <a:pPr algn="l" fontAlgn="b"/>
                      <a:r>
                        <a:rPr lang="en-US" sz="900" b="0" i="0" u="none" strike="noStrike" kern="1200">
                          <a:solidFill>
                            <a:srgbClr val="000000"/>
                          </a:solidFill>
                          <a:effectLst/>
                          <a:latin typeface="+mj-lt"/>
                          <a:ea typeface="+mn-ea"/>
                          <a:cs typeface="+mn-cs"/>
                        </a:rPr>
                        <a:t>CSS Stage 1 ECOES Interface Specification Uplift to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17/08/2021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189099527"/>
                  </a:ext>
                </a:extLst>
              </a:tr>
              <a:tr h="299351">
                <a:tc>
                  <a:txBody>
                    <a:bodyPr/>
                    <a:lstStyle/>
                    <a:p>
                      <a:pPr algn="l" fontAlgn="b"/>
                      <a:r>
                        <a:rPr lang="en-US" sz="900" b="0" i="0" u="none" strike="noStrike" kern="1200" dirty="0">
                          <a:solidFill>
                            <a:srgbClr val="000000"/>
                          </a:solidFill>
                          <a:effectLst/>
                          <a:latin typeface="+mj-lt"/>
                          <a:ea typeface="+mn-ea"/>
                          <a:cs typeface="+mn-cs"/>
                        </a:rPr>
                        <a:t>Documentation only updates to NCT-0134 DMT Live Rehearsal Test Plan and NCD-0012 Data Migration Solution Design Catalogue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17/08/2021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742698065"/>
                  </a:ext>
                </a:extLst>
              </a:tr>
              <a:tr h="149675">
                <a:tc>
                  <a:txBody>
                    <a:bodyPr/>
                    <a:lstStyle/>
                    <a:p>
                      <a:pPr algn="l" fontAlgn="b"/>
                      <a:r>
                        <a:rPr lang="en-GB" sz="900" b="0" i="0" u="none" strike="noStrike" kern="1200">
                          <a:solidFill>
                            <a:srgbClr val="000000"/>
                          </a:solidFill>
                          <a:effectLst/>
                          <a:latin typeface="+mj-lt"/>
                          <a:ea typeface="+mn-ea"/>
                          <a:cs typeface="+mn-cs"/>
                        </a:rPr>
                        <a:t>Elaborations for Service Management Requirements DB4</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17/08/2021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206544330"/>
                  </a:ext>
                </a:extLst>
              </a:tr>
              <a:tr h="149675">
                <a:tc>
                  <a:txBody>
                    <a:bodyPr/>
                    <a:lstStyle/>
                    <a:p>
                      <a:pPr algn="l" fontAlgn="b"/>
                      <a:r>
                        <a:rPr lang="en-US" sz="900" b="0" i="0" u="none" strike="noStrike" kern="1200" dirty="0">
                          <a:solidFill>
                            <a:srgbClr val="000000"/>
                          </a:solidFill>
                          <a:effectLst/>
                          <a:latin typeface="+mj-lt"/>
                          <a:ea typeface="+mn-ea"/>
                          <a:cs typeface="+mn-cs"/>
                        </a:rPr>
                        <a:t>Update of the Code of Connection Document to reflect the Enduring PKI Process Updates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22/09/2021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36304627"/>
                  </a:ext>
                </a:extLst>
              </a:tr>
              <a:tr h="149675">
                <a:tc>
                  <a:txBody>
                    <a:bodyPr/>
                    <a:lstStyle/>
                    <a:p>
                      <a:pPr algn="l" fontAlgn="b"/>
                      <a:r>
                        <a:rPr lang="en-US" sz="900" b="0" i="0" u="none" strike="noStrike" kern="1200" dirty="0">
                          <a:solidFill>
                            <a:srgbClr val="000000"/>
                          </a:solidFill>
                          <a:effectLst/>
                          <a:latin typeface="+mj-lt"/>
                          <a:ea typeface="+mn-ea"/>
                          <a:cs typeface="+mn-cs"/>
                        </a:rPr>
                        <a:t>Addition of assumption on MAD Log in relation to earliest possible Go-Live date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15/09/2021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355498381"/>
                  </a:ext>
                </a:extLst>
              </a:tr>
              <a:tr h="149675">
                <a:tc>
                  <a:txBody>
                    <a:bodyPr/>
                    <a:lstStyle/>
                    <a:p>
                      <a:pPr algn="l" fontAlgn="b"/>
                      <a:r>
                        <a:rPr lang="en-US" sz="900" b="0" i="0" u="none" strike="noStrike" kern="1200">
                          <a:solidFill>
                            <a:srgbClr val="000000"/>
                          </a:solidFill>
                          <a:effectLst/>
                          <a:latin typeface="+mj-lt"/>
                          <a:ea typeface="+mn-ea"/>
                          <a:cs typeface="+mn-cs"/>
                        </a:rPr>
                        <a:t>Change to Data Migration and Transition artefacts following the completion of CR-D093</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15/09/2021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364564953"/>
                  </a:ext>
                </a:extLst>
              </a:tr>
              <a:tr h="299351">
                <a:tc>
                  <a:txBody>
                    <a:bodyPr/>
                    <a:lstStyle/>
                    <a:p>
                      <a:pPr algn="l" fontAlgn="b"/>
                      <a:r>
                        <a:rPr lang="en-US" sz="900" b="0" i="0" u="none" strike="noStrike" kern="1200">
                          <a:solidFill>
                            <a:srgbClr val="000000"/>
                          </a:solidFill>
                          <a:effectLst/>
                          <a:latin typeface="+mj-lt"/>
                          <a:ea typeface="+mn-ea"/>
                          <a:cs typeface="+mn-cs"/>
                        </a:rPr>
                        <a:t>Change to EES requirements to bring REL search and retrieval into closer alignment with GES and assessment of programme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CR-D109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dirty="0">
                          <a:solidFill>
                            <a:srgbClr val="000000"/>
                          </a:solidFill>
                          <a:effectLst/>
                          <a:latin typeface="+mj-lt"/>
                          <a:ea typeface="+mn-ea"/>
                          <a:cs typeface="+mn-cs"/>
                        </a:rPr>
                        <a:t>15/09/2021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929301264"/>
                  </a:ext>
                </a:extLst>
              </a:tr>
              <a:tr h="149675">
                <a:tc>
                  <a:txBody>
                    <a:bodyPr/>
                    <a:lstStyle/>
                    <a:p>
                      <a:pPr algn="l" fontAlgn="b"/>
                      <a:r>
                        <a:rPr lang="en-US" sz="900" b="0" i="0" u="none" strike="noStrike" kern="1200">
                          <a:solidFill>
                            <a:srgbClr val="000000"/>
                          </a:solidFill>
                          <a:effectLst/>
                          <a:latin typeface="+mj-lt"/>
                          <a:ea typeface="+mn-ea"/>
                          <a:cs typeface="+mn-cs"/>
                        </a:rPr>
                        <a:t>Changes and additions to PIWG and CWG governed MAD Log v2.4 milestones to address timing and clarity issues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CR-D110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22/09/2021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091817545"/>
                  </a:ext>
                </a:extLst>
              </a:tr>
              <a:tr h="299351">
                <a:tc>
                  <a:txBody>
                    <a:bodyPr/>
                    <a:lstStyle/>
                    <a:p>
                      <a:pPr algn="l" fontAlgn="b"/>
                      <a:r>
                        <a:rPr lang="en-US" sz="900" b="0" i="0" u="none" strike="noStrike" kern="1200" dirty="0">
                          <a:solidFill>
                            <a:srgbClr val="000000"/>
                          </a:solidFill>
                          <a:effectLst/>
                          <a:latin typeface="+mj-lt"/>
                          <a:ea typeface="+mn-ea"/>
                          <a:cs typeface="+mn-cs"/>
                        </a:rPr>
                        <a:t>Transition Stage 1 – CSS ad-hoc data removal solution development based on Source Data Provider in response to DI-1655 remedial solution]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CR-D111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14/10/2021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96158325"/>
                  </a:ext>
                </a:extLst>
              </a:tr>
              <a:tr h="149675">
                <a:tc>
                  <a:txBody>
                    <a:bodyPr/>
                    <a:lstStyle/>
                    <a:p>
                      <a:pPr algn="l" fontAlgn="b"/>
                      <a:r>
                        <a:rPr lang="en-US" sz="900" b="0" i="0" u="none" strike="noStrike" kern="1200" dirty="0">
                          <a:solidFill>
                            <a:srgbClr val="000000"/>
                          </a:solidFill>
                          <a:effectLst/>
                          <a:latin typeface="+mj-lt"/>
                          <a:ea typeface="+mn-ea"/>
                          <a:cs typeface="+mn-cs"/>
                        </a:rPr>
                        <a:t>End to End Test Exit Criteria refinement and clarification of the decision making process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CR-D112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01/10/2021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48710997"/>
                  </a:ext>
                </a:extLst>
              </a:tr>
              <a:tr h="299351">
                <a:tc>
                  <a:txBody>
                    <a:bodyPr/>
                    <a:lstStyle/>
                    <a:p>
                      <a:pPr algn="l" fontAlgn="b"/>
                      <a:r>
                        <a:rPr lang="en-US" sz="900" b="0" i="0" u="none" strike="noStrike" kern="1200">
                          <a:solidFill>
                            <a:srgbClr val="000000"/>
                          </a:solidFill>
                          <a:effectLst/>
                          <a:latin typeface="+mj-lt"/>
                          <a:ea typeface="+mn-ea"/>
                          <a:cs typeface="+mn-cs"/>
                        </a:rPr>
                        <a:t>Clarification of Performance NFRs by apportioning the current target between Gas and Electricity and then further apportioning the Electricity targets by MPID</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CR-D114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15/11/2021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959222981"/>
                  </a:ext>
                </a:extLst>
              </a:tr>
              <a:tr h="149675">
                <a:tc>
                  <a:txBody>
                    <a:bodyPr/>
                    <a:lstStyle/>
                    <a:p>
                      <a:pPr algn="l" fontAlgn="b"/>
                      <a:r>
                        <a:rPr lang="en-US" sz="900" b="0" i="0" u="none" strike="noStrike" kern="1200">
                          <a:solidFill>
                            <a:srgbClr val="000000"/>
                          </a:solidFill>
                          <a:effectLst/>
                          <a:latin typeface="+mj-lt"/>
                          <a:ea typeface="+mn-ea"/>
                          <a:cs typeface="+mn-cs"/>
                        </a:rPr>
                        <a:t>Update to E2E Transition Inflight Switches Management Approach Document</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CR-D116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27/10/2021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0372966"/>
                  </a:ext>
                </a:extLst>
              </a:tr>
              <a:tr h="149675">
                <a:tc>
                  <a:txBody>
                    <a:bodyPr/>
                    <a:lstStyle/>
                    <a:p>
                      <a:pPr algn="l" fontAlgn="b"/>
                      <a:r>
                        <a:rPr lang="en-US" sz="900" b="0" i="0" u="none" strike="noStrike" kern="1200" dirty="0">
                          <a:solidFill>
                            <a:srgbClr val="000000"/>
                          </a:solidFill>
                          <a:effectLst/>
                          <a:latin typeface="+mj-lt"/>
                          <a:ea typeface="+mn-ea"/>
                          <a:cs typeface="+mn-cs"/>
                        </a:rPr>
                        <a:t>Operational Change Window and Type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CR-D117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25/10/2021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851594187"/>
                  </a:ext>
                </a:extLst>
              </a:tr>
              <a:tr h="149675">
                <a:tc>
                  <a:txBody>
                    <a:bodyPr/>
                    <a:lstStyle/>
                    <a:p>
                      <a:pPr algn="l" fontAlgn="b"/>
                      <a:r>
                        <a:rPr lang="en-US" sz="900" b="0" i="0" u="none" strike="noStrike" kern="1200" dirty="0">
                          <a:solidFill>
                            <a:srgbClr val="000000"/>
                          </a:solidFill>
                          <a:effectLst/>
                          <a:latin typeface="+mj-lt"/>
                          <a:ea typeface="+mn-ea"/>
                          <a:cs typeface="+mn-cs"/>
                        </a:rPr>
                        <a:t>Change to effect a Gas Supplier of Last Resort (</a:t>
                      </a:r>
                      <a:r>
                        <a:rPr lang="en-US" sz="900" b="0" i="0" u="none" strike="noStrike" kern="1200" dirty="0" err="1">
                          <a:solidFill>
                            <a:srgbClr val="000000"/>
                          </a:solidFill>
                          <a:effectLst/>
                          <a:latin typeface="+mj-lt"/>
                          <a:ea typeface="+mn-ea"/>
                          <a:cs typeface="+mn-cs"/>
                        </a:rPr>
                        <a:t>SoLR</a:t>
                      </a:r>
                      <a:r>
                        <a:rPr lang="en-US" sz="900" b="0" i="0" u="none" strike="noStrike" kern="1200" dirty="0">
                          <a:solidFill>
                            <a:srgbClr val="000000"/>
                          </a:solidFill>
                          <a:effectLst/>
                          <a:latin typeface="+mj-lt"/>
                          <a:ea typeface="+mn-ea"/>
                          <a:cs typeface="+mn-cs"/>
                        </a:rPr>
                        <a:t>)</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dirty="0">
                          <a:solidFill>
                            <a:srgbClr val="000000"/>
                          </a:solidFill>
                          <a:effectLst/>
                          <a:latin typeface="+mj-lt"/>
                          <a:ea typeface="+mn-ea"/>
                          <a:cs typeface="+mn-cs"/>
                        </a:rPr>
                        <a:t>CR-D118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03/11/2021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09111085"/>
                  </a:ext>
                </a:extLst>
              </a:tr>
              <a:tr h="149675">
                <a:tc>
                  <a:txBody>
                    <a:bodyPr/>
                    <a:lstStyle/>
                    <a:p>
                      <a:pPr algn="l" fontAlgn="b"/>
                      <a:r>
                        <a:rPr lang="en-GB" sz="900" b="0" i="0" u="none" strike="noStrike" kern="1200" dirty="0">
                          <a:solidFill>
                            <a:srgbClr val="000000"/>
                          </a:solidFill>
                          <a:effectLst/>
                          <a:latin typeface="+mj-lt"/>
                          <a:ea typeface="+mn-ea"/>
                          <a:cs typeface="+mn-cs"/>
                        </a:rPr>
                        <a:t>GES Data Refresh SLA</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CR-D119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10/11/2021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759879539"/>
                  </a:ext>
                </a:extLst>
              </a:tr>
              <a:tr h="149675">
                <a:tc>
                  <a:txBody>
                    <a:bodyPr/>
                    <a:lstStyle/>
                    <a:p>
                      <a:pPr algn="l" fontAlgn="b"/>
                      <a:r>
                        <a:rPr lang="en-US" sz="900" b="0" i="0" u="none" strike="noStrike" kern="1200" dirty="0">
                          <a:solidFill>
                            <a:srgbClr val="000000"/>
                          </a:solidFill>
                          <a:effectLst/>
                          <a:latin typeface="+mj-lt"/>
                          <a:ea typeface="+mn-ea"/>
                          <a:cs typeface="+mn-cs"/>
                        </a:rPr>
                        <a:t>Updates to NCT-0188 REL Testing Gap Analysis Report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10/11/2021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074628538"/>
                  </a:ext>
                </a:extLst>
              </a:tr>
              <a:tr h="149675">
                <a:tc>
                  <a:txBody>
                    <a:bodyPr/>
                    <a:lstStyle/>
                    <a:p>
                      <a:pPr algn="l" fontAlgn="b"/>
                      <a:r>
                        <a:rPr lang="en-GB" sz="900" b="0" i="0" u="none" strike="noStrike" kern="1200">
                          <a:solidFill>
                            <a:srgbClr val="000000"/>
                          </a:solidFill>
                          <a:effectLst/>
                          <a:latin typeface="+mj-lt"/>
                          <a:ea typeface="+mn-ea"/>
                          <a:cs typeface="+mn-cs"/>
                        </a:rPr>
                        <a:t>Additional CSS Non-functional Requirements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11/01/2022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175519646"/>
                  </a:ext>
                </a:extLst>
              </a:tr>
              <a:tr h="149675">
                <a:tc>
                  <a:txBody>
                    <a:bodyPr/>
                    <a:lstStyle/>
                    <a:p>
                      <a:pPr algn="l" fontAlgn="b"/>
                      <a:r>
                        <a:rPr lang="en-US" sz="900" b="0" i="0" u="none" strike="noStrike" kern="1200" dirty="0">
                          <a:solidFill>
                            <a:srgbClr val="000000"/>
                          </a:solidFill>
                          <a:effectLst/>
                          <a:latin typeface="+mj-lt"/>
                          <a:ea typeface="+mn-ea"/>
                          <a:cs typeface="+mn-cs"/>
                        </a:rPr>
                        <a:t>ServiceNow Data Model Development - DNO/</a:t>
                      </a:r>
                      <a:r>
                        <a:rPr lang="en-US" sz="900" b="0" i="0" u="none" strike="noStrike" kern="1200" dirty="0" err="1">
                          <a:solidFill>
                            <a:srgbClr val="000000"/>
                          </a:solidFill>
                          <a:effectLst/>
                          <a:latin typeface="+mj-lt"/>
                          <a:ea typeface="+mn-ea"/>
                          <a:cs typeface="+mn-cs"/>
                        </a:rPr>
                        <a:t>iDNO</a:t>
                      </a:r>
                      <a:r>
                        <a:rPr lang="en-US" sz="900" b="0" i="0" u="none" strike="noStrike" kern="1200" dirty="0">
                          <a:solidFill>
                            <a:srgbClr val="000000"/>
                          </a:solidFill>
                          <a:effectLst/>
                          <a:latin typeface="+mj-lt"/>
                          <a:ea typeface="+mn-ea"/>
                          <a:cs typeface="+mn-cs"/>
                        </a:rPr>
                        <a:t> Adaptors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CR-D122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11/01/2022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14859115"/>
                  </a:ext>
                </a:extLst>
              </a:tr>
              <a:tr h="149675">
                <a:tc>
                  <a:txBody>
                    <a:bodyPr/>
                    <a:lstStyle/>
                    <a:p>
                      <a:pPr algn="l" fontAlgn="b"/>
                      <a:r>
                        <a:rPr lang="en-US" sz="900" b="0" i="0" u="none" strike="noStrike" kern="1200">
                          <a:solidFill>
                            <a:srgbClr val="000000"/>
                          </a:solidFill>
                          <a:effectLst/>
                          <a:latin typeface="+mj-lt"/>
                          <a:ea typeface="+mn-ea"/>
                          <a:cs typeface="+mn-cs"/>
                        </a:rPr>
                        <a:t>Addition of Network Operator Market Share to CSS Billing Report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900" b="0" i="0" u="none" strike="noStrike" kern="1200">
                          <a:solidFill>
                            <a:srgbClr val="000000"/>
                          </a:solidFill>
                          <a:effectLst/>
                          <a:latin typeface="+mj-lt"/>
                          <a:ea typeface="+mn-ea"/>
                          <a:cs typeface="+mn-cs"/>
                        </a:rPr>
                        <a:t>CR-D123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900" b="0" i="0" u="none" strike="noStrike" kern="1200">
                          <a:solidFill>
                            <a:srgbClr val="000000"/>
                          </a:solidFill>
                          <a:effectLst/>
                          <a:latin typeface="+mj-lt"/>
                          <a:ea typeface="+mn-ea"/>
                          <a:cs typeface="+mn-cs"/>
                        </a:rPr>
                        <a:t>26/11/2021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14442281"/>
                  </a:ext>
                </a:extLst>
              </a:tr>
            </a:tbl>
          </a:graphicData>
        </a:graphic>
      </p:graphicFrame>
      <p:sp>
        <p:nvSpPr>
          <p:cNvPr id="5" name="Title 1">
            <a:extLst>
              <a:ext uri="{FF2B5EF4-FFF2-40B4-BE49-F238E27FC236}">
                <a16:creationId xmlns:a16="http://schemas.microsoft.com/office/drawing/2014/main" id="{B5F4CFBB-6E36-4A6F-9055-5E323705E668}"/>
              </a:ext>
            </a:extLst>
          </p:cNvPr>
          <p:cNvSpPr txBox="1">
            <a:spLocks/>
          </p:cNvSpPr>
          <p:nvPr/>
        </p:nvSpPr>
        <p:spPr>
          <a:xfrm>
            <a:off x="187853" y="-109081"/>
            <a:ext cx="8641293" cy="802206"/>
          </a:xfrm>
          <a:prstGeom prst="rect">
            <a:avLst/>
          </a:prstGeom>
        </p:spPr>
        <p:txBody>
          <a:bodyPr vert="horz" lIns="91325" tIns="45663" rIns="91325" bIns="45663"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defTabSz="913281" fontAlgn="auto">
              <a:spcAft>
                <a:spcPts val="0"/>
              </a:spcAft>
            </a:pPr>
            <a:r>
              <a:rPr lang="en-GB" sz="1600" dirty="0">
                <a:solidFill>
                  <a:schemeClr val="accent1"/>
                </a:solidFill>
                <a:latin typeface="+mn-lt"/>
                <a:cs typeface="Arial"/>
              </a:rPr>
              <a:t>Switching Programme CR Position – CRs not impacting Xoserve (Cost Implication)</a:t>
            </a:r>
          </a:p>
        </p:txBody>
      </p:sp>
    </p:spTree>
    <p:extLst>
      <p:ext uri="{BB962C8B-B14F-4D97-AF65-F5344CB8AC3E}">
        <p14:creationId xmlns:p14="http://schemas.microsoft.com/office/powerpoint/2010/main" val="7625316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DA7ADCF-F3B8-4033-A306-6FD935F25AC3}"/>
              </a:ext>
            </a:extLst>
          </p:cNvPr>
          <p:cNvGraphicFramePr>
            <a:graphicFrameLocks noGrp="1"/>
          </p:cNvGraphicFramePr>
          <p:nvPr/>
        </p:nvGraphicFramePr>
        <p:xfrm>
          <a:off x="47625" y="471758"/>
          <a:ext cx="9048750" cy="934397"/>
        </p:xfrm>
        <a:graphic>
          <a:graphicData uri="http://schemas.openxmlformats.org/drawingml/2006/table">
            <a:tbl>
              <a:tblPr firstRow="1" bandRow="1">
                <a:tableStyleId>{5C22544A-7EE6-4342-B048-85BDC9FD1C3A}</a:tableStyleId>
              </a:tblPr>
              <a:tblGrid>
                <a:gridCol w="5981700">
                  <a:extLst>
                    <a:ext uri="{9D8B030D-6E8A-4147-A177-3AD203B41FA5}">
                      <a16:colId xmlns:a16="http://schemas.microsoft.com/office/drawing/2014/main" val="997061046"/>
                    </a:ext>
                  </a:extLst>
                </a:gridCol>
                <a:gridCol w="641350">
                  <a:extLst>
                    <a:ext uri="{9D8B030D-6E8A-4147-A177-3AD203B41FA5}">
                      <a16:colId xmlns:a16="http://schemas.microsoft.com/office/drawing/2014/main" val="2723771934"/>
                    </a:ext>
                  </a:extLst>
                </a:gridCol>
                <a:gridCol w="692150">
                  <a:extLst>
                    <a:ext uri="{9D8B030D-6E8A-4147-A177-3AD203B41FA5}">
                      <a16:colId xmlns:a16="http://schemas.microsoft.com/office/drawing/2014/main" val="194189712"/>
                    </a:ext>
                  </a:extLst>
                </a:gridCol>
                <a:gridCol w="1733550">
                  <a:extLst>
                    <a:ext uri="{9D8B030D-6E8A-4147-A177-3AD203B41FA5}">
                      <a16:colId xmlns:a16="http://schemas.microsoft.com/office/drawing/2014/main" val="3065248341"/>
                    </a:ext>
                  </a:extLst>
                </a:gridCol>
              </a:tblGrid>
              <a:tr h="98661">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57" marR="4757" marT="4757"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57" marR="4757" marT="4757" marB="0" anchor="ctr"/>
                </a:tc>
                <a:extLst>
                  <a:ext uri="{0D108BD9-81ED-4DB2-BD59-A6C34878D82A}">
                    <a16:rowId xmlns:a16="http://schemas.microsoft.com/office/drawing/2014/main" val="4029148686"/>
                  </a:ext>
                </a:extLst>
              </a:tr>
              <a:tr h="113272">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Uplifting the CSS Interface Specification document to v8.7</a:t>
                      </a:r>
                    </a:p>
                  </a:txBody>
                  <a:tcPr marL="0" marR="0" marT="0" marB="0" anchor="b">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CR-D125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26/11/2021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968237227"/>
                  </a:ext>
                </a:extLst>
              </a:tr>
              <a:tr h="113272">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Updates to the MAD Log v2.5 following RA110 Proposal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CR-D126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07/12/2021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44627666"/>
                  </a:ext>
                </a:extLst>
              </a:tr>
              <a:tr h="113272">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E2E Remove invalid test scenarios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CR-D127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03/12/2021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444377199"/>
                  </a:ext>
                </a:extLst>
              </a:tr>
              <a:tr h="113272">
                <a:tc>
                  <a:txBody>
                    <a:bodyPr/>
                    <a:lstStyle/>
                    <a:p>
                      <a:pPr marL="0" algn="l" defTabSz="914400" rtl="0" eaLnBrk="1" fontAlgn="b" latinLnBrk="0" hangingPunct="1"/>
                      <a:r>
                        <a:rPr lang="en-US" sz="900" b="0" i="0" u="none" strike="noStrike" kern="1200">
                          <a:solidFill>
                            <a:srgbClr val="000000"/>
                          </a:solidFill>
                          <a:effectLst/>
                          <a:latin typeface="+mj-lt"/>
                          <a:ea typeface="+mn-ea"/>
                          <a:cs typeface="+mn-cs"/>
                        </a:rPr>
                        <a:t>Proposal for the implementation of Failed Supplier Portfolio report within CSS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CR-D128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07/12/2021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104005493"/>
                  </a:ext>
                </a:extLst>
              </a:tr>
              <a:tr h="113272">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Clarification of Performance NFRs for Operational Readiness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CR-D130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17/12/2021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a:solidFill>
                            <a:srgbClr val="000000"/>
                          </a:solidFill>
                          <a:effectLst/>
                          <a:latin typeface="+mj-lt"/>
                          <a:ea typeface="+mn-ea"/>
                          <a:cs typeface="+mn-cs"/>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12383628"/>
                  </a:ext>
                </a:extLst>
              </a:tr>
              <a:tr h="113272">
                <a:tc>
                  <a:txBody>
                    <a:bodyPr/>
                    <a:lstStyle/>
                    <a:p>
                      <a:pPr marL="0" algn="l" defTabSz="914400" rtl="0" eaLnBrk="1" fontAlgn="b" latinLnBrk="0" hangingPunct="1"/>
                      <a:r>
                        <a:rPr lang="en-US" sz="900" b="0" i="0" u="none" strike="noStrike" kern="1200" dirty="0">
                          <a:solidFill>
                            <a:srgbClr val="000000"/>
                          </a:solidFill>
                          <a:effectLst/>
                          <a:latin typeface="+mj-lt"/>
                          <a:ea typeface="+mn-ea"/>
                          <a:cs typeface="+mn-cs"/>
                        </a:rPr>
                        <a:t>Updates to the MAD Log V2.5 for Data and Regulatory Milestones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CR-D132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23/12/2021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marL="0" algn="l" defTabSz="914400" rtl="0" eaLnBrk="1" fontAlgn="b" latinLnBrk="0" hangingPunct="1"/>
                      <a:r>
                        <a:rPr lang="en-GB" sz="900" b="0" i="0" u="none" strike="noStrike" kern="1200" dirty="0">
                          <a:solidFill>
                            <a:srgbClr val="000000"/>
                          </a:solidFill>
                          <a:effectLst/>
                          <a:latin typeface="+mj-lt"/>
                          <a:ea typeface="+mn-ea"/>
                          <a:cs typeface="+mn-cs"/>
                        </a:rPr>
                        <a:t>Complete - No </a:t>
                      </a:r>
                      <a:r>
                        <a:rPr lang="en-GB" sz="900" b="0" i="0" u="none" strike="noStrike" kern="1200" dirty="0" err="1">
                          <a:solidFill>
                            <a:srgbClr val="000000"/>
                          </a:solidFill>
                          <a:effectLst/>
                          <a:latin typeface="+mj-lt"/>
                          <a:ea typeface="+mn-ea"/>
                          <a:cs typeface="+mn-cs"/>
                        </a:rPr>
                        <a:t>Xoserve</a:t>
                      </a:r>
                      <a:r>
                        <a:rPr lang="en-GB" sz="900" b="0" i="0" u="none" strike="noStrike" kern="1200" dirty="0">
                          <a:solidFill>
                            <a:srgbClr val="000000"/>
                          </a:solidFill>
                          <a:effectLst/>
                          <a:latin typeface="+mj-lt"/>
                          <a:ea typeface="+mn-ea"/>
                          <a:cs typeface="+mn-cs"/>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467756566"/>
                  </a:ext>
                </a:extLst>
              </a:tr>
            </a:tbl>
          </a:graphicData>
        </a:graphic>
      </p:graphicFrame>
      <p:sp>
        <p:nvSpPr>
          <p:cNvPr id="5" name="Title 1">
            <a:extLst>
              <a:ext uri="{FF2B5EF4-FFF2-40B4-BE49-F238E27FC236}">
                <a16:creationId xmlns:a16="http://schemas.microsoft.com/office/drawing/2014/main" id="{B5F4CFBB-6E36-4A6F-9055-5E323705E668}"/>
              </a:ext>
            </a:extLst>
          </p:cNvPr>
          <p:cNvSpPr txBox="1">
            <a:spLocks/>
          </p:cNvSpPr>
          <p:nvPr/>
        </p:nvSpPr>
        <p:spPr>
          <a:xfrm>
            <a:off x="187853" y="-109081"/>
            <a:ext cx="8641293" cy="802206"/>
          </a:xfrm>
          <a:prstGeom prst="rect">
            <a:avLst/>
          </a:prstGeom>
        </p:spPr>
        <p:txBody>
          <a:bodyPr vert="horz" lIns="91325" tIns="45663" rIns="91325" bIns="45663" rtlCol="0" anchor="ctr">
            <a:no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defTabSz="913281" fontAlgn="auto">
              <a:spcAft>
                <a:spcPts val="0"/>
              </a:spcAft>
            </a:pPr>
            <a:r>
              <a:rPr lang="en-GB" sz="1600" dirty="0">
                <a:solidFill>
                  <a:schemeClr val="accent1"/>
                </a:solidFill>
                <a:latin typeface="+mn-lt"/>
                <a:cs typeface="Arial"/>
              </a:rPr>
              <a:t>Switching Programme CR Position – CRs not impacting Xoserve (Cost Implication)</a:t>
            </a:r>
          </a:p>
        </p:txBody>
      </p:sp>
    </p:spTree>
    <p:extLst>
      <p:ext uri="{BB962C8B-B14F-4D97-AF65-F5344CB8AC3E}">
        <p14:creationId xmlns:p14="http://schemas.microsoft.com/office/powerpoint/2010/main" val="23991827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636B781-8629-48BF-BAFC-076BA650D38A}"/>
              </a:ext>
            </a:extLst>
          </p:cNvPr>
          <p:cNvGraphicFramePr>
            <a:graphicFrameLocks/>
          </p:cNvGraphicFramePr>
          <p:nvPr/>
        </p:nvGraphicFramePr>
        <p:xfrm>
          <a:off x="113414" y="381793"/>
          <a:ext cx="8917172" cy="43799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8745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039978-F70A-4C74-8B7C-9E5DA1519EF0}"/>
              </a:ext>
            </a:extLst>
          </p:cNvPr>
          <p:cNvSpPr>
            <a:spLocks noGrp="1"/>
          </p:cNvSpPr>
          <p:nvPr>
            <p:ph type="body" sz="quarter" idx="17"/>
          </p:nvPr>
        </p:nvSpPr>
        <p:spPr>
          <a:xfrm>
            <a:off x="217714" y="153240"/>
            <a:ext cx="8708571" cy="400110"/>
          </a:xfrm>
        </p:spPr>
        <p:txBody>
          <a:bodyPr/>
          <a:lstStyle/>
          <a:p>
            <a:pPr marL="0" indent="0">
              <a:buNone/>
            </a:pPr>
            <a:r>
              <a:rPr lang="en-GB" sz="2000" b="1" dirty="0">
                <a:solidFill>
                  <a:schemeClr val="accent1"/>
                </a:solidFill>
              </a:rPr>
              <a:t>2021-2022 DSC Change / </a:t>
            </a:r>
            <a:r>
              <a:rPr lang="en-GB" sz="2000" b="1" dirty="0" err="1">
                <a:solidFill>
                  <a:schemeClr val="accent1"/>
                </a:solidFill>
              </a:rPr>
              <a:t>MiR</a:t>
            </a:r>
            <a:r>
              <a:rPr lang="en-GB" sz="2000" b="1" dirty="0">
                <a:solidFill>
                  <a:schemeClr val="accent1"/>
                </a:solidFill>
              </a:rPr>
              <a:t> Pipeline</a:t>
            </a:r>
          </a:p>
        </p:txBody>
      </p:sp>
      <p:sp>
        <p:nvSpPr>
          <p:cNvPr id="32" name="Rectangle 31">
            <a:extLst>
              <a:ext uri="{FF2B5EF4-FFF2-40B4-BE49-F238E27FC236}">
                <a16:creationId xmlns:a16="http://schemas.microsoft.com/office/drawing/2014/main" id="{14E15DDA-19B8-4236-8ACC-6AAADE9DCEC5}"/>
              </a:ext>
            </a:extLst>
          </p:cNvPr>
          <p:cNvSpPr/>
          <p:nvPr/>
        </p:nvSpPr>
        <p:spPr>
          <a:xfrm>
            <a:off x="7848081" y="2844947"/>
            <a:ext cx="1151030" cy="1736578"/>
          </a:xfrm>
          <a:prstGeom prst="rect">
            <a:avLst/>
          </a:prstGeom>
          <a:solidFill>
            <a:schemeClr val="tx1"/>
          </a:solidFill>
        </p:spPr>
        <p:style>
          <a:lnRef idx="2">
            <a:schemeClr val="accent1"/>
          </a:lnRef>
          <a:fillRef idx="1">
            <a:schemeClr val="lt1"/>
          </a:fillRef>
          <a:effectRef idx="0">
            <a:schemeClr val="accent1"/>
          </a:effectRef>
          <a:fontRef idx="minor">
            <a:schemeClr val="dk1"/>
          </a:fontRef>
        </p:style>
        <p:txBody>
          <a:bodyPr rtlCol="0" anchor="t"/>
          <a:lstStyle/>
          <a:p>
            <a:pPr marL="0" marR="0" lvl="0" indent="0" algn="l" defTabSz="913280" rtl="0" eaLnBrk="1" fontAlgn="auto" latinLnBrk="0" hangingPunct="1">
              <a:lnSpc>
                <a:spcPct val="100000"/>
              </a:lnSpc>
              <a:spcBef>
                <a:spcPts val="0"/>
              </a:spcBef>
              <a:spcAft>
                <a:spcPts val="0"/>
              </a:spcAft>
              <a:buClrTx/>
              <a:buSzTx/>
              <a:buFontTx/>
              <a:buNone/>
              <a:tabLst/>
              <a:defRPr/>
            </a:pPr>
            <a:r>
              <a:rPr kumimoji="0" lang="en-GB" sz="799" b="1" i="0" u="none" strike="noStrike" kern="1200" cap="none" spc="0" normalizeH="0" baseline="0" noProof="0" dirty="0">
                <a:ln>
                  <a:noFill/>
                </a:ln>
                <a:solidFill>
                  <a:prstClr val="white"/>
                </a:solidFill>
                <a:effectLst/>
                <a:uLnTx/>
                <a:uFillTx/>
                <a:latin typeface="Poppins Medium"/>
                <a:ea typeface="+mn-ea"/>
                <a:cs typeface="+mn-cs"/>
              </a:rPr>
              <a:t>Key</a:t>
            </a:r>
            <a:r>
              <a:rPr kumimoji="0" lang="en-GB" sz="799" b="0" i="0" u="none" strike="noStrike" kern="1200" cap="none" spc="0" normalizeH="0" baseline="0" noProof="0" dirty="0">
                <a:ln>
                  <a:noFill/>
                </a:ln>
                <a:solidFill>
                  <a:prstClr val="white"/>
                </a:solidFill>
                <a:effectLst/>
                <a:uLnTx/>
                <a:uFillTx/>
                <a:latin typeface="Poppins Medium"/>
                <a:ea typeface="+mn-ea"/>
                <a:cs typeface="+mn-cs"/>
              </a:rPr>
              <a:t>:</a:t>
            </a:r>
          </a:p>
        </p:txBody>
      </p:sp>
      <p:sp>
        <p:nvSpPr>
          <p:cNvPr id="38" name="TextBox 37">
            <a:extLst>
              <a:ext uri="{FF2B5EF4-FFF2-40B4-BE49-F238E27FC236}">
                <a16:creationId xmlns:a16="http://schemas.microsoft.com/office/drawing/2014/main" id="{A543BBB4-E85C-4BDC-862E-856A4CD8D481}"/>
              </a:ext>
            </a:extLst>
          </p:cNvPr>
          <p:cNvSpPr txBox="1"/>
          <p:nvPr/>
        </p:nvSpPr>
        <p:spPr>
          <a:xfrm>
            <a:off x="7891733" y="3039117"/>
            <a:ext cx="1045588" cy="199927"/>
          </a:xfrm>
          <a:prstGeom prst="rect">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sz="800"/>
            </a:lvl1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1E1246"/>
                </a:solidFill>
                <a:effectLst/>
                <a:uLnTx/>
                <a:uFillTx/>
                <a:latin typeface="Arial"/>
                <a:ea typeface="+mn-ea"/>
                <a:cs typeface="+mn-cs"/>
              </a:rPr>
              <a:t>On Track</a:t>
            </a:r>
          </a:p>
        </p:txBody>
      </p:sp>
      <p:sp>
        <p:nvSpPr>
          <p:cNvPr id="39" name="TextBox 38">
            <a:extLst>
              <a:ext uri="{FF2B5EF4-FFF2-40B4-BE49-F238E27FC236}">
                <a16:creationId xmlns:a16="http://schemas.microsoft.com/office/drawing/2014/main" id="{AC37DC85-0266-4B68-8BEE-A637CF73A9C6}"/>
              </a:ext>
            </a:extLst>
          </p:cNvPr>
          <p:cNvSpPr txBox="1"/>
          <p:nvPr/>
        </p:nvSpPr>
        <p:spPr>
          <a:xfrm>
            <a:off x="7891733" y="3282126"/>
            <a:ext cx="1045588"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328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1E1246"/>
                </a:solidFill>
                <a:effectLst/>
                <a:uLnTx/>
                <a:uFillTx/>
                <a:latin typeface="Arial"/>
                <a:ea typeface="+mn-ea"/>
                <a:cs typeface="+mn-cs"/>
              </a:rPr>
              <a:t>Potential Activity</a:t>
            </a:r>
          </a:p>
        </p:txBody>
      </p:sp>
      <p:sp>
        <p:nvSpPr>
          <p:cNvPr id="80" name="Rectangle 79">
            <a:extLst>
              <a:ext uri="{FF2B5EF4-FFF2-40B4-BE49-F238E27FC236}">
                <a16:creationId xmlns:a16="http://schemas.microsoft.com/office/drawing/2014/main" id="{59233769-C974-44D3-9168-2B866113F4F3}"/>
              </a:ext>
            </a:extLst>
          </p:cNvPr>
          <p:cNvSpPr/>
          <p:nvPr/>
        </p:nvSpPr>
        <p:spPr>
          <a:xfrm>
            <a:off x="7891732" y="3540190"/>
            <a:ext cx="1045589" cy="199927"/>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white"/>
                </a:solidFill>
                <a:effectLst/>
                <a:uLnTx/>
                <a:uFillTx/>
                <a:latin typeface="Arial"/>
                <a:ea typeface="+mn-ea"/>
                <a:cs typeface="+mn-cs"/>
              </a:rPr>
              <a:t>      </a:t>
            </a:r>
            <a:r>
              <a:rPr kumimoji="0" lang="en-GB" sz="700" b="0" i="0" u="none" strike="noStrike" kern="1200" cap="none" spc="0" normalizeH="0" baseline="0" noProof="0" dirty="0">
                <a:ln>
                  <a:noFill/>
                </a:ln>
                <a:solidFill>
                  <a:prstClr val="white"/>
                </a:solidFill>
                <a:effectLst/>
                <a:uLnTx/>
                <a:uFillTx/>
                <a:latin typeface="Arial"/>
                <a:ea typeface="+mn-ea"/>
                <a:cs typeface="+mn-cs"/>
              </a:rPr>
              <a:t>Complete</a:t>
            </a:r>
          </a:p>
        </p:txBody>
      </p:sp>
      <p:sp>
        <p:nvSpPr>
          <p:cNvPr id="81" name="Rectangle 80">
            <a:extLst>
              <a:ext uri="{FF2B5EF4-FFF2-40B4-BE49-F238E27FC236}">
                <a16:creationId xmlns:a16="http://schemas.microsoft.com/office/drawing/2014/main" id="{77C23BF2-E296-477C-BF67-AB2348F6F77A}"/>
              </a:ext>
            </a:extLst>
          </p:cNvPr>
          <p:cNvSpPr/>
          <p:nvPr/>
        </p:nvSpPr>
        <p:spPr>
          <a:xfrm>
            <a:off x="7891732" y="3781655"/>
            <a:ext cx="1045589" cy="199927"/>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    Potential risk to plan</a:t>
            </a:r>
          </a:p>
        </p:txBody>
      </p:sp>
      <p:sp>
        <p:nvSpPr>
          <p:cNvPr id="82" name="Rectangle 81">
            <a:extLst>
              <a:ext uri="{FF2B5EF4-FFF2-40B4-BE49-F238E27FC236}">
                <a16:creationId xmlns:a16="http://schemas.microsoft.com/office/drawing/2014/main" id="{DA6A0777-15AF-491D-8996-C3FB4C43E1C7}"/>
              </a:ext>
            </a:extLst>
          </p:cNvPr>
          <p:cNvSpPr/>
          <p:nvPr/>
        </p:nvSpPr>
        <p:spPr>
          <a:xfrm>
            <a:off x="7900801" y="4024877"/>
            <a:ext cx="1045589" cy="196682"/>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b="0" i="0" u="none" strike="noStrike" kern="1200" cap="none" spc="0" normalizeH="0" baseline="0" noProof="0" dirty="0">
                <a:ln>
                  <a:noFill/>
                </a:ln>
                <a:solidFill>
                  <a:prstClr val="white"/>
                </a:solidFill>
                <a:effectLst/>
                <a:uLnTx/>
                <a:uFillTx/>
                <a:latin typeface="Arial"/>
                <a:ea typeface="+mn-ea"/>
                <a:cs typeface="+mn-cs"/>
              </a:rPr>
              <a:t>Plan At Risk </a:t>
            </a:r>
          </a:p>
        </p:txBody>
      </p:sp>
      <p:sp>
        <p:nvSpPr>
          <p:cNvPr id="83" name="Rectangle 82">
            <a:extLst>
              <a:ext uri="{FF2B5EF4-FFF2-40B4-BE49-F238E27FC236}">
                <a16:creationId xmlns:a16="http://schemas.microsoft.com/office/drawing/2014/main" id="{1F8CB9DE-FF6F-41F1-8EA0-AFE5E8964C22}"/>
              </a:ext>
            </a:extLst>
          </p:cNvPr>
          <p:cNvSpPr/>
          <p:nvPr/>
        </p:nvSpPr>
        <p:spPr>
          <a:xfrm>
            <a:off x="7945540" y="1121695"/>
            <a:ext cx="1053571" cy="1197925"/>
          </a:xfrm>
          <a:prstGeom prst="rect">
            <a:avLst/>
          </a:prstGeom>
          <a:noFill/>
        </p:spPr>
        <p:style>
          <a:lnRef idx="2">
            <a:schemeClr val="accent1"/>
          </a:lnRef>
          <a:fillRef idx="1">
            <a:schemeClr val="lt1"/>
          </a:fillRef>
          <a:effectRef idx="0">
            <a:schemeClr val="accent1"/>
          </a:effectRef>
          <a:fontRef idx="minor">
            <a:schemeClr val="dk1"/>
          </a:fontRef>
        </p:style>
        <p:txBody>
          <a:bodyPr rtlCol="0" anchor="t"/>
          <a:lstStyle/>
          <a:p>
            <a:pPr marL="0" marR="0" lvl="0" indent="0" algn="l" defTabSz="913280" rtl="0" eaLnBrk="1" fontAlgn="auto" latinLnBrk="0" hangingPunct="1">
              <a:lnSpc>
                <a:spcPct val="100000"/>
              </a:lnSpc>
              <a:spcBef>
                <a:spcPts val="0"/>
              </a:spcBef>
              <a:spcAft>
                <a:spcPts val="0"/>
              </a:spcAft>
              <a:buClrTx/>
              <a:buSzTx/>
              <a:buFontTx/>
              <a:buNone/>
              <a:tabLst/>
              <a:defRPr/>
            </a:pPr>
            <a:r>
              <a:rPr kumimoji="0" lang="en-GB" sz="799" b="1" i="0" u="none" strike="noStrike" kern="1200" cap="none" spc="0" normalizeH="0" baseline="0" noProof="0" dirty="0">
                <a:ln>
                  <a:noFill/>
                </a:ln>
                <a:solidFill>
                  <a:prstClr val="black"/>
                </a:solidFill>
                <a:effectLst/>
                <a:uLnTx/>
                <a:uFillTx/>
                <a:latin typeface="Poppins Medium"/>
                <a:ea typeface="+mn-ea"/>
                <a:cs typeface="+mn-cs"/>
              </a:rPr>
              <a:t>Key</a:t>
            </a:r>
            <a:r>
              <a:rPr kumimoji="0" lang="en-GB" sz="799" b="0" i="0" u="none" strike="noStrike" kern="1200" cap="none" spc="0" normalizeH="0" baseline="0" noProof="0" dirty="0">
                <a:ln>
                  <a:noFill/>
                </a:ln>
                <a:solidFill>
                  <a:prstClr val="black"/>
                </a:solidFill>
                <a:effectLst/>
                <a:uLnTx/>
                <a:uFillTx/>
                <a:latin typeface="Poppins Medium"/>
                <a:ea typeface="+mn-ea"/>
                <a:cs typeface="+mn-cs"/>
              </a:rPr>
              <a:t>:</a:t>
            </a:r>
          </a:p>
        </p:txBody>
      </p:sp>
      <p:sp>
        <p:nvSpPr>
          <p:cNvPr id="84" name="5-Point Star 120">
            <a:extLst>
              <a:ext uri="{FF2B5EF4-FFF2-40B4-BE49-F238E27FC236}">
                <a16:creationId xmlns:a16="http://schemas.microsoft.com/office/drawing/2014/main" id="{FEF40D73-8ADF-4458-A02C-46B354E37D0C}"/>
              </a:ext>
            </a:extLst>
          </p:cNvPr>
          <p:cNvSpPr/>
          <p:nvPr/>
        </p:nvSpPr>
        <p:spPr>
          <a:xfrm>
            <a:off x="8053343" y="1353394"/>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5" name="5-Point Star 121">
            <a:extLst>
              <a:ext uri="{FF2B5EF4-FFF2-40B4-BE49-F238E27FC236}">
                <a16:creationId xmlns:a16="http://schemas.microsoft.com/office/drawing/2014/main" id="{304E6ED8-5930-45BB-BA2D-AF78F73C5A46}"/>
              </a:ext>
            </a:extLst>
          </p:cNvPr>
          <p:cNvSpPr/>
          <p:nvPr/>
        </p:nvSpPr>
        <p:spPr>
          <a:xfrm>
            <a:off x="8089663" y="2049388"/>
            <a:ext cx="256500" cy="1620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C000"/>
              </a:solidFill>
              <a:effectLst/>
              <a:uLnTx/>
              <a:uFillTx/>
              <a:latin typeface="Arial"/>
              <a:ea typeface="+mn-ea"/>
              <a:cs typeface="+mn-cs"/>
            </a:endParaRPr>
          </a:p>
        </p:txBody>
      </p:sp>
      <p:sp>
        <p:nvSpPr>
          <p:cNvPr id="86" name="TextBox 85">
            <a:extLst>
              <a:ext uri="{FF2B5EF4-FFF2-40B4-BE49-F238E27FC236}">
                <a16:creationId xmlns:a16="http://schemas.microsoft.com/office/drawing/2014/main" id="{1B5456E8-DEAB-4200-8762-0389297765DE}"/>
              </a:ext>
            </a:extLst>
          </p:cNvPr>
          <p:cNvSpPr txBox="1"/>
          <p:nvPr/>
        </p:nvSpPr>
        <p:spPr>
          <a:xfrm>
            <a:off x="8472740" y="1194116"/>
            <a:ext cx="648072" cy="307777"/>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Approval on track</a:t>
            </a:r>
          </a:p>
        </p:txBody>
      </p:sp>
      <p:sp>
        <p:nvSpPr>
          <p:cNvPr id="87" name="TextBox 86">
            <a:extLst>
              <a:ext uri="{FF2B5EF4-FFF2-40B4-BE49-F238E27FC236}">
                <a16:creationId xmlns:a16="http://schemas.microsoft.com/office/drawing/2014/main" id="{6D0078A2-7678-401C-990D-67D8409A9CDF}"/>
              </a:ext>
            </a:extLst>
          </p:cNvPr>
          <p:cNvSpPr txBox="1"/>
          <p:nvPr/>
        </p:nvSpPr>
        <p:spPr>
          <a:xfrm>
            <a:off x="8504928" y="1966441"/>
            <a:ext cx="598206" cy="307777"/>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Approval at risk</a:t>
            </a:r>
          </a:p>
        </p:txBody>
      </p:sp>
      <p:sp>
        <p:nvSpPr>
          <p:cNvPr id="88" name="TextBox 87">
            <a:extLst>
              <a:ext uri="{FF2B5EF4-FFF2-40B4-BE49-F238E27FC236}">
                <a16:creationId xmlns:a16="http://schemas.microsoft.com/office/drawing/2014/main" id="{258EB99B-EADE-491F-9A27-7EDD2D173D3B}"/>
              </a:ext>
            </a:extLst>
          </p:cNvPr>
          <p:cNvSpPr txBox="1"/>
          <p:nvPr/>
        </p:nvSpPr>
        <p:spPr>
          <a:xfrm>
            <a:off x="8460268" y="1625789"/>
            <a:ext cx="660513" cy="200055"/>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Approved</a:t>
            </a:r>
          </a:p>
        </p:txBody>
      </p:sp>
      <p:sp>
        <p:nvSpPr>
          <p:cNvPr id="89" name="5-Point Star 122">
            <a:extLst>
              <a:ext uri="{FF2B5EF4-FFF2-40B4-BE49-F238E27FC236}">
                <a16:creationId xmlns:a16="http://schemas.microsoft.com/office/drawing/2014/main" id="{5B468B40-1C2F-4701-91F8-F50B6B27DE42}"/>
              </a:ext>
            </a:extLst>
          </p:cNvPr>
          <p:cNvSpPr/>
          <p:nvPr/>
        </p:nvSpPr>
        <p:spPr>
          <a:xfrm>
            <a:off x="8053343" y="1674507"/>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TextBox 2">
            <a:extLst>
              <a:ext uri="{FF2B5EF4-FFF2-40B4-BE49-F238E27FC236}">
                <a16:creationId xmlns:a16="http://schemas.microsoft.com/office/drawing/2014/main" id="{936BBD56-F765-46A7-BEFF-3B96144B5BB6}"/>
              </a:ext>
            </a:extLst>
          </p:cNvPr>
          <p:cNvSpPr txBox="1"/>
          <p:nvPr/>
        </p:nvSpPr>
        <p:spPr>
          <a:xfrm>
            <a:off x="7891732" y="4293820"/>
            <a:ext cx="1034553" cy="215444"/>
          </a:xfrm>
          <a:prstGeom prst="rect">
            <a:avLst/>
          </a:prstGeom>
          <a:solidFill>
            <a:srgbClr val="7030A0"/>
          </a:solidFill>
        </p:spPr>
        <p:txBody>
          <a:bodyPr wrap="square" rtlCol="0">
            <a:spAutoFit/>
          </a:bodyPr>
          <a:lstStyle/>
          <a:p>
            <a:pPr algn="ctr"/>
            <a:r>
              <a:rPr lang="en-GB" sz="800" dirty="0">
                <a:solidFill>
                  <a:schemeClr val="bg1"/>
                </a:solidFill>
              </a:rPr>
              <a:t>Planning</a:t>
            </a:r>
          </a:p>
        </p:txBody>
      </p:sp>
      <p:pic>
        <p:nvPicPr>
          <p:cNvPr id="7" name="Picture 6">
            <a:extLst>
              <a:ext uri="{FF2B5EF4-FFF2-40B4-BE49-F238E27FC236}">
                <a16:creationId xmlns:a16="http://schemas.microsoft.com/office/drawing/2014/main" id="{1953FF9F-7C97-46E8-8E8D-C80E24B8BEAB}"/>
              </a:ext>
            </a:extLst>
          </p:cNvPr>
          <p:cNvPicPr>
            <a:picLocks noChangeAspect="1"/>
          </p:cNvPicPr>
          <p:nvPr/>
        </p:nvPicPr>
        <p:blipFill>
          <a:blip r:embed="rId2"/>
          <a:stretch>
            <a:fillRect/>
          </a:stretch>
        </p:blipFill>
        <p:spPr>
          <a:xfrm>
            <a:off x="257574" y="553350"/>
            <a:ext cx="7408272" cy="4435817"/>
          </a:xfrm>
          <a:prstGeom prst="rect">
            <a:avLst/>
          </a:prstGeom>
        </p:spPr>
      </p:pic>
    </p:spTree>
    <p:extLst>
      <p:ext uri="{BB962C8B-B14F-4D97-AF65-F5344CB8AC3E}">
        <p14:creationId xmlns:p14="http://schemas.microsoft.com/office/powerpoint/2010/main" val="1917577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Section 3: Capture</a:t>
            </a:r>
            <a:endParaRPr lang="en-GB" sz="2400" b="0" dirty="0">
              <a:solidFill>
                <a:schemeClr val="tx1"/>
              </a:solidFill>
            </a:endParaRPr>
          </a:p>
        </p:txBody>
      </p:sp>
    </p:spTree>
    <p:extLst>
      <p:ext uri="{BB962C8B-B14F-4D97-AF65-F5344CB8AC3E}">
        <p14:creationId xmlns:p14="http://schemas.microsoft.com/office/powerpoint/2010/main" val="434622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199" y="228253"/>
            <a:ext cx="8594333" cy="438497"/>
          </a:xfrm>
        </p:spPr>
        <p:txBody>
          <a:bodyPr>
            <a:normAutofit fontScale="90000"/>
          </a:bodyPr>
          <a:lstStyle/>
          <a:p>
            <a:r>
              <a:rPr lang="en-US" sz="2700" dirty="0"/>
              <a:t>New Change Proposals</a:t>
            </a:r>
            <a:endParaRPr lang="en-GB" sz="2400" dirty="0">
              <a:solidFill>
                <a:schemeClr val="tx1"/>
              </a:solidFill>
            </a:endParaRPr>
          </a:p>
        </p:txBody>
      </p:sp>
      <p:sp>
        <p:nvSpPr>
          <p:cNvPr id="3" name="Content Placeholder 2">
            <a:extLst>
              <a:ext uri="{FF2B5EF4-FFF2-40B4-BE49-F238E27FC236}">
                <a16:creationId xmlns:a16="http://schemas.microsoft.com/office/drawing/2014/main" id="{8305965E-4D48-4A02-84D8-0877867BBAD2}"/>
              </a:ext>
            </a:extLst>
          </p:cNvPr>
          <p:cNvSpPr>
            <a:spLocks noGrp="1"/>
          </p:cNvSpPr>
          <p:nvPr>
            <p:ph idx="1"/>
          </p:nvPr>
        </p:nvSpPr>
        <p:spPr/>
        <p:txBody>
          <a:bodyPr>
            <a:normAutofit/>
          </a:bodyPr>
          <a:lstStyle/>
          <a:p>
            <a:pPr marL="0" indent="0">
              <a:buNone/>
            </a:pPr>
            <a:r>
              <a:rPr lang="en-US" sz="1800" dirty="0">
                <a:latin typeface="Arial"/>
                <a:cs typeface="Arial"/>
              </a:rPr>
              <a:t>For Information only</a:t>
            </a:r>
          </a:p>
          <a:p>
            <a:pPr marL="0" indent="0">
              <a:buNone/>
            </a:pPr>
            <a:endParaRPr lang="en-US" sz="1800" dirty="0">
              <a:latin typeface="Arial"/>
              <a:cs typeface="Arial"/>
            </a:endParaRPr>
          </a:p>
          <a:p>
            <a:r>
              <a:rPr lang="en-US" sz="1800" b="1" dirty="0">
                <a:latin typeface="Arial"/>
                <a:cs typeface="Arial"/>
              </a:rPr>
              <a:t>XRN5495 </a:t>
            </a:r>
            <a:r>
              <a:rPr lang="en-US" sz="1800" dirty="0">
                <a:latin typeface="Arial"/>
                <a:cs typeface="Arial"/>
              </a:rPr>
              <a:t>- Changes to DSC Service Documents (for changes that do not require funding or resources to implement)</a:t>
            </a:r>
          </a:p>
          <a:p>
            <a:pPr marL="0" indent="0">
              <a:buNone/>
            </a:pPr>
            <a:endParaRPr lang="en-US" sz="1800" dirty="0">
              <a:latin typeface="Arial"/>
              <a:cs typeface="Arial"/>
            </a:endParaRPr>
          </a:p>
          <a:p>
            <a:r>
              <a:rPr lang="en-US" sz="1800" b="1" dirty="0">
                <a:latin typeface="Arial"/>
                <a:cs typeface="Arial"/>
              </a:rPr>
              <a:t>XRN5496</a:t>
            </a:r>
            <a:r>
              <a:rPr lang="en-US" sz="1800" dirty="0">
                <a:latin typeface="Arial"/>
                <a:cs typeface="Arial"/>
              </a:rPr>
              <a:t> – Changes to Service Description Table v23</a:t>
            </a:r>
          </a:p>
          <a:p>
            <a:pPr marL="0" indent="0">
              <a:buNone/>
            </a:pPr>
            <a:endParaRPr lang="en-US" sz="1800" dirty="0">
              <a:latin typeface="Arial"/>
              <a:cs typeface="Arial"/>
            </a:endParaRPr>
          </a:p>
        </p:txBody>
      </p:sp>
    </p:spTree>
    <p:extLst>
      <p:ext uri="{BB962C8B-B14F-4D97-AF65-F5344CB8AC3E}">
        <p14:creationId xmlns:p14="http://schemas.microsoft.com/office/powerpoint/2010/main" val="4043476305"/>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CAM xmlns="5844fa40-a696-4ac9-bd38-c0330d295109" xsi:nil="true"/>
    <Date_x0020_of_x0020_Meetings xmlns="5844fa40-a696-4ac9-bd38-c0330d295109" xsi:nil="true"/>
    <_x006a_hd3 xmlns="5844fa40-a696-4ac9-bd38-c0330d295109" xsi:nil="true"/>
    <Customer_x0020_Contracts_x0020_Lead xmlns="5844fa40-a696-4ac9-bd38-c0330d29510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9D4E94D94ABB48A35A572EF9A60258" ma:contentTypeVersion="16" ma:contentTypeDescription="Create a new document." ma:contentTypeScope="" ma:versionID="eafa91d9b0fc2e664c32773175949edb">
  <xsd:schema xmlns:xsd="http://www.w3.org/2001/XMLSchema" xmlns:xs="http://www.w3.org/2001/XMLSchema" xmlns:p="http://schemas.microsoft.com/office/2006/metadata/properties" xmlns:ns2="5844fa40-a696-4ac9-bd38-c0330d295109" xmlns:ns3="c78a4dae-5fc0-4ed3-ad80-da51122ab114" targetNamespace="http://schemas.microsoft.com/office/2006/metadata/properties" ma:root="true" ma:fieldsID="c079fa4597a91b25a94d91c257f4f087" ns2:_="" ns3:_="">
    <xsd:import namespace="5844fa40-a696-4ac9-bd38-c0330d295109"/>
    <xsd:import namespace="c78a4dae-5fc0-4ed3-ad80-da51122ab114"/>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CAM" minOccurs="0"/>
                <xsd:element ref="ns2:Customer_x0020_Contracts_x0020_Lead" minOccurs="0"/>
                <xsd:element ref="ns2:Date_x0020_of_x0020_Meetings" minOccurs="0"/>
                <xsd:element ref="ns2:_x006a_hd3"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44fa40-a696-4ac9-bd38-c0330d2951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CAM" ma:index="12" nillable="true" ma:displayName="CAM" ma:format="Dropdown" ma:internalName="CAM">
      <xsd:simpleType>
        <xsd:restriction base="dms:Text">
          <xsd:maxLength value="255"/>
        </xsd:restriction>
      </xsd:simpleType>
    </xsd:element>
    <xsd:element name="Customer_x0020_Contracts_x0020_Lead" ma:index="13" nillable="true" ma:displayName="Customer Contracts Lead" ma:format="Dropdown" ma:internalName="Customer_x0020_Contracts_x0020_Lead">
      <xsd:simpleType>
        <xsd:restriction base="dms:Text">
          <xsd:maxLength value="255"/>
        </xsd:restriction>
      </xsd:simpleType>
    </xsd:element>
    <xsd:element name="Date_x0020_of_x0020_Meetings" ma:index="14" nillable="true" ma:displayName="Date of Meetings" ma:format="Dropdown" ma:internalName="Date_x0020_of_x0020_Meetings">
      <xsd:simpleType>
        <xsd:restriction base="dms:Text">
          <xsd:maxLength value="255"/>
        </xsd:restriction>
      </xsd:simpleType>
    </xsd:element>
    <xsd:element name="_x006a_hd3" ma:index="15" nillable="true" ma:displayName="Date of Meeting" ma:internalName="_x006a_hd3">
      <xsd:simpleType>
        <xsd:restriction base="dms:DateTim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AutoTags" ma:index="20" nillable="true" ma:displayName="Tags" ma:internalName="MediaServiceAutoTag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DateTaken" ma:index="22" nillable="true" ma:displayName="MediaServiceDateTaken" ma:hidden="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78a4dae-5fc0-4ed3-ad80-da51122ab11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513DF9-3E74-488E-B239-1C5C999E5CA9}">
  <ds:schemaRefs>
    <ds:schemaRef ds:uri="http://schemas.microsoft.com/sharepoint/v3/contenttype/forms"/>
  </ds:schemaRefs>
</ds:datastoreItem>
</file>

<file path=customXml/itemProps2.xml><?xml version="1.0" encoding="utf-8"?>
<ds:datastoreItem xmlns:ds="http://schemas.openxmlformats.org/officeDocument/2006/customXml" ds:itemID="{EE966AA5-3D01-4B81-BAE0-8020A2E16EFF}">
  <ds:schemaRefs>
    <ds:schemaRef ds:uri="http://www.w3.org/XML/1998/namespace"/>
    <ds:schemaRef ds:uri="http://schemas.microsoft.com/office/2006/documentManagement/types"/>
    <ds:schemaRef ds:uri="http://purl.org/dc/elements/1.1/"/>
    <ds:schemaRef ds:uri="c78a4dae-5fc0-4ed3-ad80-da51122ab114"/>
    <ds:schemaRef ds:uri="http://purl.org/dc/terms/"/>
    <ds:schemaRef ds:uri="http://purl.org/dc/dcmitype/"/>
    <ds:schemaRef ds:uri="5844fa40-a696-4ac9-bd38-c0330d295109"/>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2A61059D-078E-436B-8BA2-00714B0E53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44fa40-a696-4ac9-bd38-c0330d295109"/>
    <ds:schemaRef ds:uri="c78a4dae-5fc0-4ed3-ad80-da51122ab1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24642</TotalTime>
  <Words>11677</Words>
  <Application>Microsoft Office PowerPoint</Application>
  <PresentationFormat>On-screen Show (16:9)</PresentationFormat>
  <Paragraphs>1792</Paragraphs>
  <Slides>64</Slides>
  <Notes>34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64</vt:i4>
      </vt:variant>
    </vt:vector>
  </HeadingPairs>
  <TitlesOfParts>
    <vt:vector size="76" baseType="lpstr">
      <vt:lpstr>Arial</vt:lpstr>
      <vt:lpstr>Arial,Sans-Serif</vt:lpstr>
      <vt:lpstr>Calibri</vt:lpstr>
      <vt:lpstr>Poppins Light</vt:lpstr>
      <vt:lpstr>Poppins Light (Headings)</vt:lpstr>
      <vt:lpstr>Poppins Medium</vt:lpstr>
      <vt:lpstr>Poppins-Light</vt:lpstr>
      <vt:lpstr>Wingdings</vt:lpstr>
      <vt:lpstr>Office Theme</vt:lpstr>
      <vt:lpstr>Worksheet</vt:lpstr>
      <vt:lpstr>Document</vt:lpstr>
      <vt:lpstr>Acrobat Document</vt:lpstr>
      <vt:lpstr>Change Management Committee  </vt:lpstr>
      <vt:lpstr>Section 2: DSC Change Budget &amp; Horizon Planning</vt:lpstr>
      <vt:lpstr>DSC Change Budget 21/22 YTD</vt:lpstr>
      <vt:lpstr>FYE Budget v Committed Spend BP21/22</vt:lpstr>
      <vt:lpstr>Change Pipeline</vt:lpstr>
      <vt:lpstr>Change Development &amp; Delivery Pipeline (DSC Change / Minor Release Budget) </vt:lpstr>
      <vt:lpstr>PowerPoint Presentation</vt:lpstr>
      <vt:lpstr>Section 3: Capture</vt:lpstr>
      <vt:lpstr>New Change Proposals</vt:lpstr>
      <vt:lpstr>XRN5495 – Changes to Third Party and Additional Service Policy </vt:lpstr>
      <vt:lpstr>XRN5496 – Changes to Service Description Table v23</vt:lpstr>
      <vt:lpstr>XRN5238 – New Distribution Network Report – Forecast Invoice Values </vt:lpstr>
      <vt:lpstr> section 4. Design &amp; Delivery  </vt:lpstr>
      <vt:lpstr>Design Change Pack </vt:lpstr>
      <vt:lpstr>XRN5231 Provision of FWACV Service </vt:lpstr>
      <vt:lpstr>XRN4922 CSSC Shipper BRD </vt:lpstr>
      <vt:lpstr>Non-CSS to and from CSS Supply Meter Point Switching Process </vt:lpstr>
      <vt:lpstr>Standalone Change Documents for Approval (BER, CCR, EQR)</vt:lpstr>
      <vt:lpstr>December 21 - April 22 Changes in Design Update</vt:lpstr>
      <vt:lpstr>Dec 21 - April 22 Changes in Design – Shipper Status Update</vt:lpstr>
      <vt:lpstr>Dec 21 - April 22 Changes in Design – DN Status Update</vt:lpstr>
      <vt:lpstr>   Dec 21 – Apr 22 Design Bundle   Change Pack Plan and  Delivery Release Options </vt:lpstr>
      <vt:lpstr>Purpose of ChMC Update</vt:lpstr>
      <vt:lpstr>Proposed Change Pack Content for April / May</vt:lpstr>
      <vt:lpstr>PowerPoint Presentation</vt:lpstr>
      <vt:lpstr>Proposed Next Steps</vt:lpstr>
      <vt:lpstr>Appendices for Information</vt:lpstr>
      <vt:lpstr>PowerPoint Presentation</vt:lpstr>
      <vt:lpstr>PowerPoint Presentation</vt:lpstr>
      <vt:lpstr>PowerPoint Presentation</vt:lpstr>
      <vt:lpstr>PowerPoint Presentation</vt:lpstr>
      <vt:lpstr>November 2021 Major Release</vt:lpstr>
      <vt:lpstr>XRN5289 – November 21 Major Release - Status Update</vt:lpstr>
      <vt:lpstr>XRN5231 Flow Weighted Average CV</vt:lpstr>
      <vt:lpstr>XRN5231 Flow Weighted Average CV</vt:lpstr>
      <vt:lpstr>NG TRANSMISSION CHANGE HORIZON PLAN  0 - 2 YEARS MAR 2022 – MAR 2024</vt:lpstr>
      <vt:lpstr>PowerPoint Presentation</vt:lpstr>
      <vt:lpstr>Section 5: Non-DSC Change Budget Impacting Programmes    </vt:lpstr>
      <vt:lpstr>CSSC Programme Dashboard</vt:lpstr>
      <vt:lpstr>PowerPoint Presentation</vt:lpstr>
      <vt:lpstr>Move to Cloud Programme Dashboard</vt:lpstr>
      <vt:lpstr>PowerPoint Presentation</vt:lpstr>
      <vt:lpstr>CMS Rebuild April Update </vt:lpstr>
      <vt:lpstr>Progress to Date</vt:lpstr>
      <vt:lpstr>Section 6: AnY Other Business   </vt:lpstr>
      <vt:lpstr>APPENDIX   </vt:lpstr>
      <vt:lpstr>Portfolio POAP</vt:lpstr>
      <vt:lpstr>Outages</vt:lpstr>
      <vt:lpstr>CSSC Programme Dashboard</vt:lpstr>
      <vt:lpstr>PowerPoint Presentation</vt:lpstr>
      <vt:lpstr>Workstream Updates</vt:lpstr>
      <vt:lpstr>Workstream Updates</vt:lpstr>
      <vt:lpstr>Workstream Updates</vt:lpstr>
      <vt:lpstr>Workstream Updates</vt:lpstr>
      <vt:lpstr>Workstream Updates</vt:lpstr>
      <vt:lpstr>Key Programme Risks (1/2)</vt:lpstr>
      <vt:lpstr>Key Programme Risks (2/2)</vt:lpstr>
      <vt:lpstr>PowerPoint Presentation</vt:lpstr>
      <vt:lpstr>Switching Programme CR Position – CRs impacting Xoserve</vt:lpstr>
      <vt:lpstr>Switching Programme CR Position – CRs not impacting Xoserve (Cost Implication) </vt:lpstr>
      <vt:lpstr>Switching Programme CR Position – CRs not impacting Xoserve (Cost Implication)</vt:lpstr>
      <vt:lpstr>PowerPoint Presentation</vt:lpstr>
      <vt:lpstr>PowerPoint Presentation</vt:lpstr>
      <vt:lpstr>PowerPoint Presentation</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Mike Berrisford</cp:lastModifiedBy>
  <cp:revision>12</cp:revision>
  <dcterms:created xsi:type="dcterms:W3CDTF">2018-09-02T17:12:15Z</dcterms:created>
  <dcterms:modified xsi:type="dcterms:W3CDTF">2022-04-07T15:00:13Z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0x0101002A9D4E94D94ABB48A35A572EF9A60258</vt:lpwstr>
  </property>
</Properties>
</file>