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886" r:id="rId5"/>
    <p:sldId id="889" r:id="rId6"/>
    <p:sldId id="897" r:id="rId7"/>
    <p:sldId id="288" r:id="rId8"/>
    <p:sldId id="281" r:id="rId9"/>
    <p:sldId id="894" r:id="rId10"/>
    <p:sldId id="282" r:id="rId11"/>
    <p:sldId id="899" r:id="rId12"/>
    <p:sldId id="892" r:id="rId13"/>
    <p:sldId id="893" r:id="rId14"/>
    <p:sldId id="895" r:id="rId15"/>
    <p:sldId id="289" r:id="rId16"/>
    <p:sldId id="286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Jon Follows1" initials="JF" lastIdx="1" clrIdx="6">
    <p:extLst>
      <p:ext uri="{19B8F6BF-5375-455C-9EA6-DF929625EA0E}">
        <p15:presenceInfo xmlns:p15="http://schemas.microsoft.com/office/powerpoint/2012/main" userId="S::jon.follows1@xoserve.com::03766345-d5c6-469f-bc0c-a01247b0b53a" providerId="AD"/>
      </p:ext>
    </p:extLst>
  </p:cmAuthor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2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CB3B"/>
    <a:srgbClr val="FFBF00"/>
    <a:srgbClr val="FFFFFF"/>
    <a:srgbClr val="B1D6E8"/>
    <a:srgbClr val="CCFF99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111461-4C9D-44FF-8E44-490BEBF1966B}" v="5" dt="2022-05-26T15:02:19.8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66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996" y="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Hopkins" userId="261e3536-8f3c-426f-8011-5eb8d44fb3bc" providerId="ADAL" clId="{0C111461-4C9D-44FF-8E44-490BEBF1966B}"/>
    <pc:docChg chg="modSld">
      <pc:chgData name="Peter Hopkins" userId="261e3536-8f3c-426f-8011-5eb8d44fb3bc" providerId="ADAL" clId="{0C111461-4C9D-44FF-8E44-490BEBF1966B}" dt="2022-05-26T15:08:50.140" v="600" actId="404"/>
      <pc:docMkLst>
        <pc:docMk/>
      </pc:docMkLst>
      <pc:sldChg chg="modSp mod">
        <pc:chgData name="Peter Hopkins" userId="261e3536-8f3c-426f-8011-5eb8d44fb3bc" providerId="ADAL" clId="{0C111461-4C9D-44FF-8E44-490BEBF1966B}" dt="2022-05-26T15:08:28.998" v="597" actId="12788"/>
        <pc:sldMkLst>
          <pc:docMk/>
          <pc:sldMk cId="3683052978" sldId="281"/>
        </pc:sldMkLst>
        <pc:spChg chg="mod">
          <ac:chgData name="Peter Hopkins" userId="261e3536-8f3c-426f-8011-5eb8d44fb3bc" providerId="ADAL" clId="{0C111461-4C9D-44FF-8E44-490BEBF1966B}" dt="2022-05-26T15:08:28.998" v="597" actId="12788"/>
          <ac:spMkLst>
            <pc:docMk/>
            <pc:sldMk cId="3683052978" sldId="281"/>
            <ac:spMk id="5" creationId="{7C8CD65F-172B-406F-8E73-760703DBBC8C}"/>
          </ac:spMkLst>
        </pc:spChg>
      </pc:sldChg>
      <pc:sldChg chg="modSp mod">
        <pc:chgData name="Peter Hopkins" userId="261e3536-8f3c-426f-8011-5eb8d44fb3bc" providerId="ADAL" clId="{0C111461-4C9D-44FF-8E44-490BEBF1966B}" dt="2022-05-26T15:08:50.140" v="600" actId="404"/>
        <pc:sldMkLst>
          <pc:docMk/>
          <pc:sldMk cId="3295698934" sldId="282"/>
        </pc:sldMkLst>
        <pc:spChg chg="mod">
          <ac:chgData name="Peter Hopkins" userId="261e3536-8f3c-426f-8011-5eb8d44fb3bc" providerId="ADAL" clId="{0C111461-4C9D-44FF-8E44-490BEBF1966B}" dt="2022-05-26T15:08:50.140" v="600" actId="404"/>
          <ac:spMkLst>
            <pc:docMk/>
            <pc:sldMk cId="3295698934" sldId="282"/>
            <ac:spMk id="6" creationId="{5EE047E8-A896-4D1F-A2E3-1ED751C782D0}"/>
          </ac:spMkLst>
        </pc:spChg>
        <pc:graphicFrameChg chg="modGraphic">
          <ac:chgData name="Peter Hopkins" userId="261e3536-8f3c-426f-8011-5eb8d44fb3bc" providerId="ADAL" clId="{0C111461-4C9D-44FF-8E44-490BEBF1966B}" dt="2022-05-26T15:04:08.677" v="271" actId="20577"/>
          <ac:graphicFrameMkLst>
            <pc:docMk/>
            <pc:sldMk cId="3295698934" sldId="282"/>
            <ac:graphicFrameMk id="4" creationId="{B12B0677-C2F7-4118-9C4C-38539D15C92D}"/>
          </ac:graphicFrameMkLst>
        </pc:graphicFrameChg>
      </pc:sldChg>
      <pc:sldChg chg="modSp mod">
        <pc:chgData name="Peter Hopkins" userId="261e3536-8f3c-426f-8011-5eb8d44fb3bc" providerId="ADAL" clId="{0C111461-4C9D-44FF-8E44-490BEBF1966B}" dt="2022-05-26T15:08:43.994" v="599" actId="404"/>
        <pc:sldMkLst>
          <pc:docMk/>
          <pc:sldMk cId="2382827611" sldId="288"/>
        </pc:sldMkLst>
        <pc:spChg chg="mod">
          <ac:chgData name="Peter Hopkins" userId="261e3536-8f3c-426f-8011-5eb8d44fb3bc" providerId="ADAL" clId="{0C111461-4C9D-44FF-8E44-490BEBF1966B}" dt="2022-05-26T15:08:43.994" v="599" actId="404"/>
          <ac:spMkLst>
            <pc:docMk/>
            <pc:sldMk cId="2382827611" sldId="288"/>
            <ac:spMk id="2" creationId="{CF120FA8-956C-47A1-A7AC-10A3597EE589}"/>
          </ac:spMkLst>
        </pc:spChg>
        <pc:graphicFrameChg chg="modGraphic">
          <ac:chgData name="Peter Hopkins" userId="261e3536-8f3c-426f-8011-5eb8d44fb3bc" providerId="ADAL" clId="{0C111461-4C9D-44FF-8E44-490BEBF1966B}" dt="2022-05-26T14:58:37.631" v="53" actId="14734"/>
          <ac:graphicFrameMkLst>
            <pc:docMk/>
            <pc:sldMk cId="2382827611" sldId="288"/>
            <ac:graphicFrameMk id="5" creationId="{8EB3D6D7-C362-4F0E-B3C8-D90E12CDBAC4}"/>
          </ac:graphicFrameMkLst>
        </pc:graphicFrameChg>
      </pc:sldChg>
      <pc:sldChg chg="modSp mod">
        <pc:chgData name="Peter Hopkins" userId="261e3536-8f3c-426f-8011-5eb8d44fb3bc" providerId="ADAL" clId="{0C111461-4C9D-44FF-8E44-490BEBF1966B}" dt="2022-05-26T14:55:57.364" v="28" actId="20577"/>
        <pc:sldMkLst>
          <pc:docMk/>
          <pc:sldMk cId="4229988813" sldId="886"/>
        </pc:sldMkLst>
        <pc:spChg chg="mod">
          <ac:chgData name="Peter Hopkins" userId="261e3536-8f3c-426f-8011-5eb8d44fb3bc" providerId="ADAL" clId="{0C111461-4C9D-44FF-8E44-490BEBF1966B}" dt="2022-05-26T14:55:57.364" v="28" actId="20577"/>
          <ac:spMkLst>
            <pc:docMk/>
            <pc:sldMk cId="4229988813" sldId="886"/>
            <ac:spMk id="2" creationId="{172FCC0C-6A43-492C-87F0-21944FBAC77A}"/>
          </ac:spMkLst>
        </pc:spChg>
      </pc:sldChg>
      <pc:sldChg chg="modSp mod">
        <pc:chgData name="Peter Hopkins" userId="261e3536-8f3c-426f-8011-5eb8d44fb3bc" providerId="ADAL" clId="{0C111461-4C9D-44FF-8E44-490BEBF1966B}" dt="2022-05-26T14:56:07.920" v="32" actId="20577"/>
        <pc:sldMkLst>
          <pc:docMk/>
          <pc:sldMk cId="4247919414" sldId="889"/>
        </pc:sldMkLst>
        <pc:spChg chg="mod">
          <ac:chgData name="Peter Hopkins" userId="261e3536-8f3c-426f-8011-5eb8d44fb3bc" providerId="ADAL" clId="{0C111461-4C9D-44FF-8E44-490BEBF1966B}" dt="2022-05-26T14:56:07.920" v="32" actId="20577"/>
          <ac:spMkLst>
            <pc:docMk/>
            <pc:sldMk cId="4247919414" sldId="889"/>
            <ac:spMk id="3" creationId="{2F0289D2-D04C-4F0F-9BBD-22F701DD362D}"/>
          </ac:spMkLst>
        </pc:spChg>
      </pc:sldChg>
      <pc:sldChg chg="modSp mod">
        <pc:chgData name="Peter Hopkins" userId="261e3536-8f3c-426f-8011-5eb8d44fb3bc" providerId="ADAL" clId="{0C111461-4C9D-44FF-8E44-490BEBF1966B}" dt="2022-05-26T15:08:38.096" v="598" actId="404"/>
        <pc:sldMkLst>
          <pc:docMk/>
          <pc:sldMk cId="2556345678" sldId="894"/>
        </pc:sldMkLst>
        <pc:spChg chg="mod">
          <ac:chgData name="Peter Hopkins" userId="261e3536-8f3c-426f-8011-5eb8d44fb3bc" providerId="ADAL" clId="{0C111461-4C9D-44FF-8E44-490BEBF1966B}" dt="2022-05-26T15:08:38.096" v="598" actId="404"/>
          <ac:spMkLst>
            <pc:docMk/>
            <pc:sldMk cId="2556345678" sldId="894"/>
            <ac:spMk id="2" creationId="{CF120FA8-956C-47A1-A7AC-10A3597EE589}"/>
          </ac:spMkLst>
        </pc:spChg>
        <pc:graphicFrameChg chg="modGraphic">
          <ac:chgData name="Peter Hopkins" userId="261e3536-8f3c-426f-8011-5eb8d44fb3bc" providerId="ADAL" clId="{0C111461-4C9D-44FF-8E44-490BEBF1966B}" dt="2022-05-26T14:58:13.408" v="51" actId="20577"/>
          <ac:graphicFrameMkLst>
            <pc:docMk/>
            <pc:sldMk cId="2556345678" sldId="894"/>
            <ac:graphicFrameMk id="5" creationId="{8EB3D6D7-C362-4F0E-B3C8-D90E12CDBAC4}"/>
          </ac:graphicFrameMkLst>
        </pc:graphicFrameChg>
      </pc:sldChg>
      <pc:sldChg chg="modSp mod">
        <pc:chgData name="Peter Hopkins" userId="261e3536-8f3c-426f-8011-5eb8d44fb3bc" providerId="ADAL" clId="{0C111461-4C9D-44FF-8E44-490BEBF1966B}" dt="2022-05-26T14:57:45.288" v="48" actId="14734"/>
        <pc:sldMkLst>
          <pc:docMk/>
          <pc:sldMk cId="2931994745" sldId="897"/>
        </pc:sldMkLst>
        <pc:graphicFrameChg chg="mod modGraphic">
          <ac:chgData name="Peter Hopkins" userId="261e3536-8f3c-426f-8011-5eb8d44fb3bc" providerId="ADAL" clId="{0C111461-4C9D-44FF-8E44-490BEBF1966B}" dt="2022-05-26T14:57:45.288" v="48" actId="14734"/>
          <ac:graphicFrameMkLst>
            <pc:docMk/>
            <pc:sldMk cId="2931994745" sldId="897"/>
            <ac:graphicFrameMk id="4" creationId="{777931B4-BE2A-4FBD-98EA-BBC38E1F7E01}"/>
          </ac:graphicFrameMkLst>
        </pc:graphicFrameChg>
      </pc:sldChg>
      <pc:sldChg chg="addSp modSp mod">
        <pc:chgData name="Peter Hopkins" userId="261e3536-8f3c-426f-8011-5eb8d44fb3bc" providerId="ADAL" clId="{0C111461-4C9D-44FF-8E44-490BEBF1966B}" dt="2022-05-26T15:07:31.002" v="559" actId="20577"/>
        <pc:sldMkLst>
          <pc:docMk/>
          <pc:sldMk cId="1041951049" sldId="899"/>
        </pc:sldMkLst>
        <pc:spChg chg="mod">
          <ac:chgData name="Peter Hopkins" userId="261e3536-8f3c-426f-8011-5eb8d44fb3bc" providerId="ADAL" clId="{0C111461-4C9D-44FF-8E44-490BEBF1966B}" dt="2022-05-26T15:07:31.002" v="559" actId="20577"/>
          <ac:spMkLst>
            <pc:docMk/>
            <pc:sldMk cId="1041951049" sldId="899"/>
            <ac:spMk id="2" creationId="{1F6F0ABA-0709-4BA4-83D5-0CA40ABAEBC5}"/>
          </ac:spMkLst>
        </pc:spChg>
        <pc:spChg chg="add mod">
          <ac:chgData name="Peter Hopkins" userId="261e3536-8f3c-426f-8011-5eb8d44fb3bc" providerId="ADAL" clId="{0C111461-4C9D-44FF-8E44-490BEBF1966B}" dt="2022-05-26T15:04:18.943" v="272" actId="1076"/>
          <ac:spMkLst>
            <pc:docMk/>
            <pc:sldMk cId="1041951049" sldId="899"/>
            <ac:spMk id="3" creationId="{019648A9-8076-A237-ACEA-09DEBB931EEB}"/>
          </ac:spMkLst>
        </pc:spChg>
        <pc:graphicFrameChg chg="mod modGraphic">
          <ac:chgData name="Peter Hopkins" userId="261e3536-8f3c-426f-8011-5eb8d44fb3bc" providerId="ADAL" clId="{0C111461-4C9D-44FF-8E44-490BEBF1966B}" dt="2022-05-26T15:07:13.327" v="557" actId="14734"/>
          <ac:graphicFrameMkLst>
            <pc:docMk/>
            <pc:sldMk cId="1041951049" sldId="899"/>
            <ac:graphicFrameMk id="4" creationId="{777931B4-BE2A-4FBD-98EA-BBC38E1F7E01}"/>
          </ac:graphicFrameMkLst>
        </pc:graphicFrameChg>
        <pc:graphicFrameChg chg="add mod modGraphic">
          <ac:chgData name="Peter Hopkins" userId="261e3536-8f3c-426f-8011-5eb8d44fb3bc" providerId="ADAL" clId="{0C111461-4C9D-44FF-8E44-490BEBF1966B}" dt="2022-05-26T15:07:19.282" v="558" actId="14734"/>
          <ac:graphicFrameMkLst>
            <pc:docMk/>
            <pc:sldMk cId="1041951049" sldId="899"/>
            <ac:graphicFrameMk id="5" creationId="{3D66B5B7-1B13-EEFD-8ADA-1E35DDA6B33C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26/05/2022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2135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378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6399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1224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673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421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50436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5736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9506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- copy heavy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4">
            <a:extLst>
              <a:ext uri="{FF2B5EF4-FFF2-40B4-BE49-F238E27FC236}">
                <a16:creationId xmlns:a16="http://schemas.microsoft.com/office/drawing/2014/main" id="{BFE89D31-1694-4358-8650-1FB611FAD68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95537" y="260493"/>
            <a:ext cx="4691063" cy="47646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>
              <a:defRPr kumimoji="0" lang="en-GB" sz="2597" b="0" i="0" u="none" strike="noStrike" kern="0" cap="none" spc="0" normalizeH="0" baseline="0" noProof="0" dirty="0" smtClean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 Light" panose="00000400000000000000" pitchFamily="2" charset="0"/>
                <a:ea typeface="+mj-ea"/>
                <a:cs typeface="Poppins Light" panose="00000400000000000000" pitchFamily="2" charset="0"/>
              </a:defRPr>
            </a:lvl1pPr>
          </a:lstStyle>
          <a:p>
            <a:pPr marL="12685" marR="5074" lvl="0" indent="0" algn="l" defTabSz="913303" rtl="0" eaLnBrk="1" fontAlgn="auto" latinLnBrk="0" hangingPunct="1">
              <a:lnSpc>
                <a:spcPts val="2996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97" b="0" i="0" u="none" strike="noStrike" kern="0" cap="none" spc="0" normalizeH="0" baseline="0" noProof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Simple content heavy slide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072CB-C7B4-4E15-BFA3-70CB1D0970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57200" y="897417"/>
            <a:ext cx="8305800" cy="3881408"/>
          </a:xfrm>
          <a:prstGeom prst="rect">
            <a:avLst/>
          </a:prstGeom>
        </p:spPr>
        <p:txBody>
          <a:bodyPr/>
          <a:lstStyle>
            <a:lvl1pPr>
              <a:defRPr sz="899">
                <a:solidFill>
                  <a:schemeClr val="accent1"/>
                </a:solidFill>
              </a:defRPr>
            </a:lvl1pPr>
            <a:lvl2pPr>
              <a:defRPr sz="899">
                <a:solidFill>
                  <a:schemeClr val="accent1"/>
                </a:solidFill>
              </a:defRPr>
            </a:lvl2pPr>
            <a:lvl3pPr>
              <a:defRPr sz="899">
                <a:solidFill>
                  <a:schemeClr val="accent1"/>
                </a:solidFill>
              </a:defRPr>
            </a:lvl3pPr>
            <a:lvl4pPr>
              <a:defRPr sz="899">
                <a:solidFill>
                  <a:schemeClr val="accent1"/>
                </a:solidFill>
              </a:defRPr>
            </a:lvl4pPr>
            <a:lvl5pPr>
              <a:defRPr sz="899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240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FCC0C-6A43-492C-87F0-21944FBAC7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850624"/>
            <a:ext cx="7772400" cy="1102519"/>
          </a:xfrm>
        </p:spPr>
        <p:txBody>
          <a:bodyPr>
            <a:normAutofit fontScale="90000"/>
          </a:bodyPr>
          <a:lstStyle/>
          <a:p>
            <a:br>
              <a:rPr lang="en-GB" dirty="0">
                <a:latin typeface="+mn-lt"/>
                <a:cs typeface="Poppins Light"/>
              </a:rPr>
            </a:br>
            <a:r>
              <a:rPr lang="en-GB" dirty="0">
                <a:latin typeface="+mn-lt"/>
                <a:cs typeface="Poppins Light"/>
              </a:rPr>
              <a:t>Delivery Release Options for XRN5186 and XRN5091 and Possible Workarounds</a:t>
            </a:r>
            <a:br>
              <a:rPr lang="en-GB" dirty="0">
                <a:latin typeface="+mn-lt"/>
              </a:rPr>
            </a:b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9988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6DAEB-C4E2-46AD-B63F-85022E7CF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518" y="2140537"/>
            <a:ext cx="8229600" cy="637580"/>
          </a:xfrm>
        </p:spPr>
        <p:txBody>
          <a:bodyPr/>
          <a:lstStyle/>
          <a:p>
            <a:r>
              <a:rPr lang="en-GB" dirty="0"/>
              <a:t>Appendices for Information</a:t>
            </a:r>
          </a:p>
        </p:txBody>
      </p:sp>
    </p:spTree>
    <p:extLst>
      <p:ext uri="{BB962C8B-B14F-4D97-AF65-F5344CB8AC3E}">
        <p14:creationId xmlns:p14="http://schemas.microsoft.com/office/powerpoint/2010/main" val="736818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F120FA8-956C-47A1-A7AC-10A3597EE5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21467" y="105411"/>
            <a:ext cx="8526467" cy="954107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GB" sz="2800" b="1" kern="1200" dirty="0">
                <a:solidFill>
                  <a:srgbClr val="3E5AA8"/>
                </a:solidFill>
                <a:latin typeface="Arial"/>
                <a:cs typeface="Arial"/>
              </a:rPr>
              <a:t>Options for Delivering XRN5186 in advance of June 23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12B0677-C2F7-4118-9C4C-38539D15C9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428193"/>
              </p:ext>
            </p:extLst>
          </p:nvPr>
        </p:nvGraphicFramePr>
        <p:xfrm>
          <a:off x="65591" y="1005368"/>
          <a:ext cx="8882342" cy="33685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683">
                  <a:extLst>
                    <a:ext uri="{9D8B030D-6E8A-4147-A177-3AD203B41FA5}">
                      <a16:colId xmlns:a16="http://schemas.microsoft.com/office/drawing/2014/main" val="2597372770"/>
                    </a:ext>
                  </a:extLst>
                </a:gridCol>
                <a:gridCol w="2628835">
                  <a:extLst>
                    <a:ext uri="{9D8B030D-6E8A-4147-A177-3AD203B41FA5}">
                      <a16:colId xmlns:a16="http://schemas.microsoft.com/office/drawing/2014/main" val="4220211389"/>
                    </a:ext>
                  </a:extLst>
                </a:gridCol>
                <a:gridCol w="2667125">
                  <a:extLst>
                    <a:ext uri="{9D8B030D-6E8A-4147-A177-3AD203B41FA5}">
                      <a16:colId xmlns:a16="http://schemas.microsoft.com/office/drawing/2014/main" val="623036905"/>
                    </a:ext>
                  </a:extLst>
                </a:gridCol>
                <a:gridCol w="2328699">
                  <a:extLst>
                    <a:ext uri="{9D8B030D-6E8A-4147-A177-3AD203B41FA5}">
                      <a16:colId xmlns:a16="http://schemas.microsoft.com/office/drawing/2014/main" val="849050795"/>
                    </a:ext>
                  </a:extLst>
                </a:gridCol>
              </a:tblGrid>
              <a:tr h="381763">
                <a:tc>
                  <a:txBody>
                    <a:bodyPr/>
                    <a:lstStyle/>
                    <a:p>
                      <a:r>
                        <a:rPr lang="en-GB" sz="1000" baseline="0" dirty="0">
                          <a:solidFill>
                            <a:schemeClr val="bg1"/>
                          </a:solidFill>
                        </a:rPr>
                        <a:t>Option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GB" sz="1000" baseline="0" dirty="0">
                          <a:solidFill>
                            <a:schemeClr val="bg1"/>
                          </a:solidFill>
                        </a:rPr>
                        <a:t>Description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GB" sz="1000" baseline="0" dirty="0">
                          <a:solidFill>
                            <a:schemeClr val="bg1"/>
                          </a:solidFill>
                        </a:rPr>
                        <a:t>Pros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GB" sz="1000" baseline="0" dirty="0">
                          <a:solidFill>
                            <a:schemeClr val="bg1"/>
                          </a:solidFill>
                        </a:rPr>
                        <a:t>Cons</a:t>
                      </a:r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433019407"/>
                  </a:ext>
                </a:extLst>
              </a:tr>
              <a:tr h="941067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Option 1. </a:t>
                      </a:r>
                    </a:p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Deliver XRN5186 and XRN5091 in June 23 Release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Full delivery of XRN5186 in June 23</a:t>
                      </a:r>
                    </a:p>
                    <a:p>
                      <a:pPr marL="0" indent="0">
                        <a:buNone/>
                      </a:pP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Synergies in delivery costs of delivering XRN5186 and XRN5091 together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CSSC code is more stable reducing the risks &amp; impacts identified in slide 3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Xoserve resources can focus on change as not dependent on volume of CSSC impacts in PIS safeguarding delivery timescales and costs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Does not meet obligations of UNC MOD 0701 until June 23</a:t>
                      </a:r>
                    </a:p>
                    <a:p>
                      <a:pPr marL="228600" indent="-228600">
                        <a:buAutoNum type="arabicPeriod"/>
                      </a:pP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2237270865"/>
                  </a:ext>
                </a:extLst>
              </a:tr>
              <a:tr h="1969869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Option 2. 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Split XRN5186 into 2 phases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Phase 1 Feb 23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Phase 2 June 23</a:t>
                      </a:r>
                    </a:p>
                    <a:p>
                      <a:pPr marL="457200" marR="0" lvl="1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Delivery of elements less  impacted by CSS/CSSC in Phase 1. This includes: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Validations to capacity amendments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Validations to class change requests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Ratchet changes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to PMN file to notify DNs when the PMSOQ has been capped at the NExA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 reporting elements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Update to DES/GES with NExA details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Phase 2 include: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Nomination validations added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Confirmation validations added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BRN validations added 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ASN validations added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Default rules validations added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GB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Provide functionality improvements to Customers</a:t>
                      </a:r>
                    </a:p>
                    <a:p>
                      <a:pPr marL="742950" lvl="1" indent="-285750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Limits processes that can set the capacity higher than the NExA limits Shipper from paying for capacity they can’t use</a:t>
                      </a:r>
                    </a:p>
                    <a:p>
                      <a:pPr marL="742950" lvl="1" indent="-285750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Capacity reduction window will be open allowing Shippers to reduce capacity when higher that the NExA</a:t>
                      </a:r>
                    </a:p>
                    <a:p>
                      <a:pPr marL="742950" lvl="1" indent="-285750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Ratchets will prevent the capacity being set higher than the NExA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Partially meets the obligations of UNC MOD 0701 in February 2023</a:t>
                      </a:r>
                    </a:p>
                    <a:p>
                      <a:pPr marL="0" indent="0">
                        <a:buNone/>
                      </a:pP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Will not fully meet the obligations of UNC MOD 0701 in Feb 2023 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Customers have not agreed to Feb 23 functionality release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More expensive to deliver: </a:t>
                      </a:r>
                    </a:p>
                    <a:p>
                      <a:pPr marL="685800" lvl="1" indent="-228600">
                        <a:buAutoNum type="arabicPeriod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Loss of synergies in delivering XRN5091 in parallel</a:t>
                      </a:r>
                    </a:p>
                    <a:p>
                      <a:pPr marL="685800" lvl="1" indent="-228600">
                        <a:buAutoNum type="arabicPeriod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More testing and potential re-work</a:t>
                      </a:r>
                    </a:p>
                    <a:p>
                      <a:pPr marL="685800" lvl="1" indent="-228600">
                        <a:buAutoNum type="arabicPeriod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Duplication of effort due to undertaking delivery phases twice</a:t>
                      </a:r>
                    </a:p>
                    <a:p>
                      <a:pPr marL="228600" lvl="0" indent="-228600">
                        <a:buAutoNum type="arabicPeriod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Capacity can be still be set higher than the NExA until June 23</a:t>
                      </a:r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1407187232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2C221846-B7D7-453D-A4AA-1BD05BF68482}"/>
              </a:ext>
            </a:extLst>
          </p:cNvPr>
          <p:cNvSpPr/>
          <p:nvPr/>
        </p:nvSpPr>
        <p:spPr>
          <a:xfrm>
            <a:off x="65591" y="4373948"/>
            <a:ext cx="8869918" cy="379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156553-18B9-424B-A98A-52683ACA01C6}"/>
              </a:ext>
            </a:extLst>
          </p:cNvPr>
          <p:cNvSpPr txBox="1"/>
          <p:nvPr/>
        </p:nvSpPr>
        <p:spPr>
          <a:xfrm>
            <a:off x="65590" y="4373947"/>
            <a:ext cx="88699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</a:rPr>
              <a:t>The implementation of a MOD cannot be split and therefore, as Option 2 only provides partial MOD obligations in Feb 23, Option 2 is not feasible. </a:t>
            </a:r>
          </a:p>
        </p:txBody>
      </p:sp>
    </p:spTree>
    <p:extLst>
      <p:ext uri="{BB962C8B-B14F-4D97-AF65-F5344CB8AC3E}">
        <p14:creationId xmlns:p14="http://schemas.microsoft.com/office/powerpoint/2010/main" val="91855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651F5CD-F618-406D-A2C7-1F83718266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801991"/>
              </p:ext>
            </p:extLst>
          </p:nvPr>
        </p:nvGraphicFramePr>
        <p:xfrm>
          <a:off x="38254" y="1111174"/>
          <a:ext cx="9067492" cy="3242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347">
                  <a:extLst>
                    <a:ext uri="{9D8B030D-6E8A-4147-A177-3AD203B41FA5}">
                      <a16:colId xmlns:a16="http://schemas.microsoft.com/office/drawing/2014/main" val="1593565384"/>
                    </a:ext>
                  </a:extLst>
                </a:gridCol>
                <a:gridCol w="521871">
                  <a:extLst>
                    <a:ext uri="{9D8B030D-6E8A-4147-A177-3AD203B41FA5}">
                      <a16:colId xmlns:a16="http://schemas.microsoft.com/office/drawing/2014/main" val="1812440525"/>
                    </a:ext>
                  </a:extLst>
                </a:gridCol>
                <a:gridCol w="587103">
                  <a:extLst>
                    <a:ext uri="{9D8B030D-6E8A-4147-A177-3AD203B41FA5}">
                      <a16:colId xmlns:a16="http://schemas.microsoft.com/office/drawing/2014/main" val="299986921"/>
                    </a:ext>
                  </a:extLst>
                </a:gridCol>
                <a:gridCol w="1051894">
                  <a:extLst>
                    <a:ext uri="{9D8B030D-6E8A-4147-A177-3AD203B41FA5}">
                      <a16:colId xmlns:a16="http://schemas.microsoft.com/office/drawing/2014/main" val="1067720000"/>
                    </a:ext>
                  </a:extLst>
                </a:gridCol>
                <a:gridCol w="799113">
                  <a:extLst>
                    <a:ext uri="{9D8B030D-6E8A-4147-A177-3AD203B41FA5}">
                      <a16:colId xmlns:a16="http://schemas.microsoft.com/office/drawing/2014/main" val="1730927898"/>
                    </a:ext>
                  </a:extLst>
                </a:gridCol>
                <a:gridCol w="611566">
                  <a:extLst>
                    <a:ext uri="{9D8B030D-6E8A-4147-A177-3AD203B41FA5}">
                      <a16:colId xmlns:a16="http://schemas.microsoft.com/office/drawing/2014/main" val="2990456771"/>
                    </a:ext>
                  </a:extLst>
                </a:gridCol>
                <a:gridCol w="1198670">
                  <a:extLst>
                    <a:ext uri="{9D8B030D-6E8A-4147-A177-3AD203B41FA5}">
                      <a16:colId xmlns:a16="http://schemas.microsoft.com/office/drawing/2014/main" val="1093493087"/>
                    </a:ext>
                  </a:extLst>
                </a:gridCol>
                <a:gridCol w="766497">
                  <a:extLst>
                    <a:ext uri="{9D8B030D-6E8A-4147-A177-3AD203B41FA5}">
                      <a16:colId xmlns:a16="http://schemas.microsoft.com/office/drawing/2014/main" val="912341622"/>
                    </a:ext>
                  </a:extLst>
                </a:gridCol>
                <a:gridCol w="652338">
                  <a:extLst>
                    <a:ext uri="{9D8B030D-6E8A-4147-A177-3AD203B41FA5}">
                      <a16:colId xmlns:a16="http://schemas.microsoft.com/office/drawing/2014/main" val="2140567650"/>
                    </a:ext>
                  </a:extLst>
                </a:gridCol>
                <a:gridCol w="2014093">
                  <a:extLst>
                    <a:ext uri="{9D8B030D-6E8A-4147-A177-3AD203B41FA5}">
                      <a16:colId xmlns:a16="http://schemas.microsoft.com/office/drawing/2014/main" val="4146425378"/>
                    </a:ext>
                  </a:extLst>
                </a:gridCol>
              </a:tblGrid>
              <a:tr h="547964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</a:rPr>
                        <a:t>Change 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</a:rPr>
                        <a:t>Nov 2022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</a:rPr>
                        <a:t>Feb 2023 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</a:rPr>
                        <a:t>Functionality change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</a:rPr>
                        <a:t>CSSC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</a:rPr>
                        <a:t>Code Complexity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</a:rPr>
                        <a:t>Build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</a:rPr>
                        <a:t>Testing 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</a:rPr>
                        <a:t>PT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</a:rPr>
                        <a:t>Rework if Delivered Earlier than June 2023</a:t>
                      </a:r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55735839"/>
                  </a:ext>
                </a:extLst>
              </a:tr>
              <a:tr h="2694154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XRN5091 - Deferral of creation of Class change reads at transfer of ownership</a:t>
                      </a:r>
                      <a:endParaRPr lang="en-GB" sz="9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Red 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Amber/Red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SPA (all workflows CONF, change shipper and Supplier), Metering (UMR, UBR reads, AQI, Must Reads), RGMA</a:t>
                      </a: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Common code/functionality with CSSC is: SPA, Reads (UMR, UBR), RGMA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Very High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Potential of rework is high</a:t>
                      </a: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For Nov22 release  – Build completes before CSSC Go Live</a:t>
                      </a: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For Feb23 release – Build completes early PIS period. </a:t>
                      </a: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For Nov22 release  – UT, ST/SIT &amp; UAT  complete before CSSC go Live</a:t>
                      </a: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For Feb23 release – UT/ST/SIT Testing  in CSSC PIS 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PT required for XRN 5091 and will clash with 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CSSC PIS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Yes – High potential for rebuild and retesting as a result of Defect Detection and Change Requests. This poses a risk by requiring multiple rounds of retesting (UAT/Regression) and possible slippage of plans</a:t>
                      </a: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XRN5091 also has extensive UAT and regression phases which may extend/need retesting due to any potential CSSC defects and/or CRs</a:t>
                      </a:r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2987426435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6421B9F5-D8EC-4059-A134-B797C239EBFB}"/>
              </a:ext>
            </a:extLst>
          </p:cNvPr>
          <p:cNvSpPr txBox="1">
            <a:spLocks/>
          </p:cNvSpPr>
          <p:nvPr/>
        </p:nvSpPr>
        <p:spPr>
          <a:xfrm>
            <a:off x="457200" y="287114"/>
            <a:ext cx="8229600" cy="63758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/>
              <a:t>Impact and risk of inclusion of XRN5091 in Nov22 and Feb23 Release</a:t>
            </a:r>
          </a:p>
        </p:txBody>
      </p:sp>
    </p:spTree>
    <p:extLst>
      <p:ext uri="{BB962C8B-B14F-4D97-AF65-F5344CB8AC3E}">
        <p14:creationId xmlns:p14="http://schemas.microsoft.com/office/powerpoint/2010/main" val="89415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651F5CD-F618-406D-A2C7-1F83718266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349963"/>
              </p:ext>
            </p:extLst>
          </p:nvPr>
        </p:nvGraphicFramePr>
        <p:xfrm>
          <a:off x="70870" y="1151945"/>
          <a:ext cx="9067492" cy="3242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347">
                  <a:extLst>
                    <a:ext uri="{9D8B030D-6E8A-4147-A177-3AD203B41FA5}">
                      <a16:colId xmlns:a16="http://schemas.microsoft.com/office/drawing/2014/main" val="1593565384"/>
                    </a:ext>
                  </a:extLst>
                </a:gridCol>
                <a:gridCol w="521871">
                  <a:extLst>
                    <a:ext uri="{9D8B030D-6E8A-4147-A177-3AD203B41FA5}">
                      <a16:colId xmlns:a16="http://schemas.microsoft.com/office/drawing/2014/main" val="1812440525"/>
                    </a:ext>
                  </a:extLst>
                </a:gridCol>
                <a:gridCol w="587103">
                  <a:extLst>
                    <a:ext uri="{9D8B030D-6E8A-4147-A177-3AD203B41FA5}">
                      <a16:colId xmlns:a16="http://schemas.microsoft.com/office/drawing/2014/main" val="299986921"/>
                    </a:ext>
                  </a:extLst>
                </a:gridCol>
                <a:gridCol w="1051894">
                  <a:extLst>
                    <a:ext uri="{9D8B030D-6E8A-4147-A177-3AD203B41FA5}">
                      <a16:colId xmlns:a16="http://schemas.microsoft.com/office/drawing/2014/main" val="1067720000"/>
                    </a:ext>
                  </a:extLst>
                </a:gridCol>
                <a:gridCol w="799113">
                  <a:extLst>
                    <a:ext uri="{9D8B030D-6E8A-4147-A177-3AD203B41FA5}">
                      <a16:colId xmlns:a16="http://schemas.microsoft.com/office/drawing/2014/main" val="1730927898"/>
                    </a:ext>
                  </a:extLst>
                </a:gridCol>
                <a:gridCol w="611566">
                  <a:extLst>
                    <a:ext uri="{9D8B030D-6E8A-4147-A177-3AD203B41FA5}">
                      <a16:colId xmlns:a16="http://schemas.microsoft.com/office/drawing/2014/main" val="2990456771"/>
                    </a:ext>
                  </a:extLst>
                </a:gridCol>
                <a:gridCol w="1198670">
                  <a:extLst>
                    <a:ext uri="{9D8B030D-6E8A-4147-A177-3AD203B41FA5}">
                      <a16:colId xmlns:a16="http://schemas.microsoft.com/office/drawing/2014/main" val="1093493087"/>
                    </a:ext>
                  </a:extLst>
                </a:gridCol>
                <a:gridCol w="766497">
                  <a:extLst>
                    <a:ext uri="{9D8B030D-6E8A-4147-A177-3AD203B41FA5}">
                      <a16:colId xmlns:a16="http://schemas.microsoft.com/office/drawing/2014/main" val="912341622"/>
                    </a:ext>
                  </a:extLst>
                </a:gridCol>
                <a:gridCol w="652338">
                  <a:extLst>
                    <a:ext uri="{9D8B030D-6E8A-4147-A177-3AD203B41FA5}">
                      <a16:colId xmlns:a16="http://schemas.microsoft.com/office/drawing/2014/main" val="2140567650"/>
                    </a:ext>
                  </a:extLst>
                </a:gridCol>
                <a:gridCol w="2014093">
                  <a:extLst>
                    <a:ext uri="{9D8B030D-6E8A-4147-A177-3AD203B41FA5}">
                      <a16:colId xmlns:a16="http://schemas.microsoft.com/office/drawing/2014/main" val="4146425378"/>
                    </a:ext>
                  </a:extLst>
                </a:gridCol>
              </a:tblGrid>
              <a:tr h="547964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</a:rPr>
                        <a:t>Change 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</a:rPr>
                        <a:t>Nov 2022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</a:rPr>
                        <a:t>Feb 2023 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</a:rPr>
                        <a:t>Functionality change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</a:rPr>
                        <a:t>CSSC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</a:rPr>
                        <a:t>Code Complexity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</a:rPr>
                        <a:t>Build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</a:rPr>
                        <a:t>Testing 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</a:rPr>
                        <a:t>PT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</a:rPr>
                        <a:t>Rework</a:t>
                      </a:r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55735839"/>
                  </a:ext>
                </a:extLst>
              </a:tr>
              <a:tr h="2694154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XRN5186 MOD0701 - Aligning Capacity booking under the UNC and arrangements set out in relevant NEXAs Detailed Design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Red 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Red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A number of key processes are undergoing change : Registration( Nom, Change of Supplier, Shipper change, Ratchets) </a:t>
                      </a: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Touches large part of CSSC code</a:t>
                      </a: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Change touches Nomination/BRN </a:t>
                      </a: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High</a:t>
                      </a: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Potential of rework is high</a:t>
                      </a: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For Nov22 release  – Build completes before CSSC Go Live</a:t>
                      </a: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For Feb23 release – Build completes early PIS period. </a:t>
                      </a: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For Nov22 release  – UT, ST/SIT &amp; UAT  complete before CSSC go Live</a:t>
                      </a: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For Feb23 release – UT/ST/SIT Testing  in CSSC PIS 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PT required and will clash with CSSC PIS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Yes – High potential for rebuild and retesting as a result of Defect Detection and Change Requests. This poses a risk by requiring multiple rounds of retesting (UAT/Regression) and possible slippage of plans</a:t>
                      </a: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Workflow defects in CSSC may need some code changes for 5186</a:t>
                      </a:r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2987426435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A500C502-1CF9-412C-84CE-140D69FBBF1E}"/>
              </a:ext>
            </a:extLst>
          </p:cNvPr>
          <p:cNvSpPr txBox="1">
            <a:spLocks/>
          </p:cNvSpPr>
          <p:nvPr/>
        </p:nvSpPr>
        <p:spPr>
          <a:xfrm>
            <a:off x="457200" y="287114"/>
            <a:ext cx="8229600" cy="63758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/>
              <a:t>Impact and risk of inclusion of XRN5186 in Nov22 and Feb23 Release</a:t>
            </a:r>
          </a:p>
        </p:txBody>
      </p:sp>
    </p:spTree>
    <p:extLst>
      <p:ext uri="{BB962C8B-B14F-4D97-AF65-F5344CB8AC3E}">
        <p14:creationId xmlns:p14="http://schemas.microsoft.com/office/powerpoint/2010/main" val="2207923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0ABA-0709-4BA4-83D5-0CA40ABAE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Purpose of ChMC Update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289D2-D04C-4F0F-9BBD-22F701DD3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61925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r>
              <a:rPr lang="en-GB" sz="1200" dirty="0">
                <a:latin typeface="+mn-lt"/>
                <a:cs typeface="Poppins Medium"/>
              </a:rPr>
              <a:t>Summarise the analysis and options for delivery of XRN5091 (Deferral of creation of Class change reads at transfer of ownership) and XRN5186 (MOD0701: Aligning Capacity booking under the UNC and arrangements set out in relevant NExAs) in advance of a June 23 release</a:t>
            </a:r>
          </a:p>
          <a:p>
            <a:pPr marL="161925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endParaRPr lang="en-GB" sz="1200" dirty="0">
              <a:latin typeface="+mn-lt"/>
              <a:cs typeface="Poppins Medium"/>
            </a:endParaRPr>
          </a:p>
          <a:p>
            <a:pPr marL="161925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r>
              <a:rPr lang="en-GB" sz="1200" dirty="0">
                <a:latin typeface="+mn-lt"/>
                <a:cs typeface="Poppins Medium"/>
              </a:rPr>
              <a:t>Share assessment of the impacts and risks to Customers of delivering XRN5091 and XRN5186 in advance of June 23</a:t>
            </a:r>
          </a:p>
          <a:p>
            <a:pPr marL="12065" indent="0">
              <a:spcBef>
                <a:spcPts val="100"/>
              </a:spcBef>
              <a:buNone/>
              <a:tabLst>
                <a:tab pos="162560" algn="l"/>
              </a:tabLst>
            </a:pPr>
            <a:endParaRPr lang="en-GB" sz="1200" dirty="0">
              <a:latin typeface="+mn-lt"/>
              <a:cs typeface="Poppins Medium"/>
            </a:endParaRPr>
          </a:p>
          <a:p>
            <a:pPr marL="161925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r>
              <a:rPr lang="en-GB" sz="1200" dirty="0">
                <a:latin typeface="+mn-lt"/>
                <a:cs typeface="Poppins Medium"/>
              </a:rPr>
              <a:t>Share potential workaround options to reduce the impacts of a June 23 release for XRN5091 and XRN5186</a:t>
            </a:r>
          </a:p>
          <a:p>
            <a:pPr marL="161925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endParaRPr lang="en-GB" sz="1200" dirty="0">
              <a:latin typeface="+mn-lt"/>
              <a:cs typeface="Poppins Medium"/>
            </a:endParaRPr>
          </a:p>
          <a:p>
            <a:pPr marL="161925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r>
              <a:rPr lang="en-GB" sz="1200" dirty="0">
                <a:latin typeface="+mn-lt"/>
                <a:cs typeface="Poppins Medium"/>
              </a:rPr>
              <a:t>Seek a decision on release options for delivery including workarounds</a:t>
            </a:r>
          </a:p>
          <a:p>
            <a:pPr marL="161925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endParaRPr lang="en-GB" sz="1200" dirty="0">
              <a:latin typeface="+mn-lt"/>
              <a:cs typeface="Poppins Medium"/>
            </a:endParaRPr>
          </a:p>
          <a:p>
            <a:pPr marL="161925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r>
              <a:rPr lang="en-GB" sz="1200" dirty="0">
                <a:latin typeface="+mn-lt"/>
                <a:cs typeface="Poppins Medium"/>
              </a:rPr>
              <a:t>Appendices: Split phased delivery for XRN5186 and Impact assessments that has been shared previously on XRN5186 and XRN5091</a:t>
            </a:r>
            <a:endParaRPr lang="en-GB" sz="1200" dirty="0">
              <a:latin typeface="Poppins Medium"/>
              <a:cs typeface="Poppins Medium"/>
            </a:endParaRPr>
          </a:p>
          <a:p>
            <a:pPr marL="161925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endParaRPr lang="en-GB" sz="1200" dirty="0">
              <a:latin typeface="Poppins Medium"/>
              <a:cs typeface="Poppins Medium"/>
            </a:endParaRPr>
          </a:p>
        </p:txBody>
      </p:sp>
    </p:spTree>
    <p:extLst>
      <p:ext uri="{BB962C8B-B14F-4D97-AF65-F5344CB8AC3E}">
        <p14:creationId xmlns:p14="http://schemas.microsoft.com/office/powerpoint/2010/main" val="4247919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0ABA-0709-4BA4-83D5-0CA40ABAE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Summary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77931B4-BE2A-4FBD-98EA-BBC38E1F7E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233941"/>
              </p:ext>
            </p:extLst>
          </p:nvPr>
        </p:nvGraphicFramePr>
        <p:xfrm>
          <a:off x="237894" y="1720367"/>
          <a:ext cx="8668213" cy="2754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8867">
                  <a:extLst>
                    <a:ext uri="{9D8B030D-6E8A-4147-A177-3AD203B41FA5}">
                      <a16:colId xmlns:a16="http://schemas.microsoft.com/office/drawing/2014/main" val="2531672426"/>
                    </a:ext>
                  </a:extLst>
                </a:gridCol>
                <a:gridCol w="1858537">
                  <a:extLst>
                    <a:ext uri="{9D8B030D-6E8A-4147-A177-3AD203B41FA5}">
                      <a16:colId xmlns:a16="http://schemas.microsoft.com/office/drawing/2014/main" val="3724517004"/>
                    </a:ext>
                  </a:extLst>
                </a:gridCol>
                <a:gridCol w="1806497">
                  <a:extLst>
                    <a:ext uri="{9D8B030D-6E8A-4147-A177-3AD203B41FA5}">
                      <a16:colId xmlns:a16="http://schemas.microsoft.com/office/drawing/2014/main" val="322940432"/>
                    </a:ext>
                  </a:extLst>
                </a:gridCol>
                <a:gridCol w="1925444">
                  <a:extLst>
                    <a:ext uri="{9D8B030D-6E8A-4147-A177-3AD203B41FA5}">
                      <a16:colId xmlns:a16="http://schemas.microsoft.com/office/drawing/2014/main" val="2149340256"/>
                    </a:ext>
                  </a:extLst>
                </a:gridCol>
                <a:gridCol w="1538868">
                  <a:extLst>
                    <a:ext uri="{9D8B030D-6E8A-4147-A177-3AD203B41FA5}">
                      <a16:colId xmlns:a16="http://schemas.microsoft.com/office/drawing/2014/main" val="3236554865"/>
                    </a:ext>
                  </a:extLst>
                </a:gridCol>
              </a:tblGrid>
              <a:tr h="442970">
                <a:tc>
                  <a:txBody>
                    <a:bodyPr/>
                    <a:lstStyle/>
                    <a:p>
                      <a:r>
                        <a:rPr lang="en-GB" sz="1000" dirty="0"/>
                        <a:t>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De-risked earlier implementation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Workaround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Options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Recommendation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042201"/>
                  </a:ext>
                </a:extLst>
              </a:tr>
              <a:tr h="831870">
                <a:tc>
                  <a:txBody>
                    <a:bodyPr/>
                    <a:lstStyle/>
                    <a:p>
                      <a:r>
                        <a:rPr lang="en-GB" sz="1000" dirty="0"/>
                        <a:t>5091</a:t>
                      </a:r>
                    </a:p>
                    <a:p>
                      <a:r>
                        <a:rPr lang="en-GB" sz="1000" dirty="0"/>
                        <a:t>Deferral of creation of Class change reads at transfer of ownership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No options have been identified to deliver earlier than June 23 safely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No workarounds have been identified which provide a material benefit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GB" sz="1000" dirty="0"/>
                        <a:t>Deliver in a June 23 release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/>
                        <a:t>Deliver in Feb 23 Release at High Risk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GB" sz="1000" dirty="0"/>
                        <a:t>Xoserve continues to recommend Option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874445"/>
                  </a:ext>
                </a:extLst>
              </a:tr>
              <a:tr h="1374394">
                <a:tc>
                  <a:txBody>
                    <a:bodyPr/>
                    <a:lstStyle/>
                    <a:p>
                      <a:r>
                        <a:rPr lang="en-GB" sz="1000" dirty="0"/>
                        <a:t>5186</a:t>
                      </a:r>
                    </a:p>
                    <a:p>
                      <a:r>
                        <a:rPr lang="en-GB" sz="1000" dirty="0"/>
                        <a:t>MOD0701: Aligning Capacity booking under the UNC and arrangements set out in relevant NExAs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 split phased option had been identified to safely deliver part of the change earlier. However, as the implementation of a MOD can not be split this is not an option (see slide 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000" dirty="0"/>
                        <a:t>A partial workaround has been identified which can provide a material benefit to Shippers (see slide 7).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GB" sz="1000" dirty="0"/>
                        <a:t>Deliver in a June 23 release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/>
                        <a:t>Deliver Feb 23 Release at High Risk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/>
                        <a:t>Deliver in a June 23 release partially mitigated by a workaround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1000" dirty="0"/>
                        <a:t>Xoserve recommends Option 3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051496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F61C2B6-84CA-4D6E-AB3F-1546BBA14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5253"/>
            <a:ext cx="8229600" cy="367240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12065" indent="0">
              <a:spcBef>
                <a:spcPts val="100"/>
              </a:spcBef>
              <a:buNone/>
              <a:tabLst>
                <a:tab pos="162560" algn="l"/>
              </a:tabLst>
            </a:pPr>
            <a:r>
              <a:rPr lang="en-GB" sz="1200" dirty="0">
                <a:latin typeface="+mn-lt"/>
                <a:cs typeface="Poppins Medium"/>
              </a:rPr>
              <a:t>Xoserve have investigated options to deliver XRN5091 and XRN5186 earlier than a June 23 release. In addition any manual workarounds have also been investigated to identify whether a material benefit can be identified in lieu of any system change. </a:t>
            </a:r>
            <a:endParaRPr lang="en-GB" sz="1200" dirty="0">
              <a:latin typeface="Poppins Medium"/>
              <a:cs typeface="Poppins Medium"/>
            </a:endParaRPr>
          </a:p>
          <a:p>
            <a:pPr marL="161925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endParaRPr lang="en-GB" sz="1200" dirty="0">
              <a:latin typeface="Poppins Medium"/>
              <a:cs typeface="Poppins Medium"/>
            </a:endParaRPr>
          </a:p>
        </p:txBody>
      </p:sp>
    </p:spTree>
    <p:extLst>
      <p:ext uri="{BB962C8B-B14F-4D97-AF65-F5344CB8AC3E}">
        <p14:creationId xmlns:p14="http://schemas.microsoft.com/office/powerpoint/2010/main" val="2931994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F120FA8-956C-47A1-A7AC-10A3597EE5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21467" y="70068"/>
            <a:ext cx="8526467" cy="830997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GB" sz="2400" b="1" kern="1200" dirty="0">
                <a:solidFill>
                  <a:srgbClr val="3E5AA8"/>
                </a:solidFill>
                <a:latin typeface="Arial"/>
                <a:cs typeface="Arial"/>
              </a:rPr>
              <a:t>Risks and Impacts to Customers of Delivering XRN5091 in advance of June 23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12B0677-C2F7-4118-9C4C-38539D15C9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2902"/>
              </p:ext>
            </p:extLst>
          </p:nvPr>
        </p:nvGraphicFramePr>
        <p:xfrm>
          <a:off x="81024" y="961519"/>
          <a:ext cx="8981951" cy="1519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988">
                  <a:extLst>
                    <a:ext uri="{9D8B030D-6E8A-4147-A177-3AD203B41FA5}">
                      <a16:colId xmlns:a16="http://schemas.microsoft.com/office/drawing/2014/main" val="2874385334"/>
                    </a:ext>
                  </a:extLst>
                </a:gridCol>
                <a:gridCol w="2676436">
                  <a:extLst>
                    <a:ext uri="{9D8B030D-6E8A-4147-A177-3AD203B41FA5}">
                      <a16:colId xmlns:a16="http://schemas.microsoft.com/office/drawing/2014/main" val="2597372770"/>
                    </a:ext>
                  </a:extLst>
                </a:gridCol>
                <a:gridCol w="2373838">
                  <a:extLst>
                    <a:ext uri="{9D8B030D-6E8A-4147-A177-3AD203B41FA5}">
                      <a16:colId xmlns:a16="http://schemas.microsoft.com/office/drawing/2014/main" val="623036905"/>
                    </a:ext>
                  </a:extLst>
                </a:gridCol>
                <a:gridCol w="3364689">
                  <a:extLst>
                    <a:ext uri="{9D8B030D-6E8A-4147-A177-3AD203B41FA5}">
                      <a16:colId xmlns:a16="http://schemas.microsoft.com/office/drawing/2014/main" val="849050795"/>
                    </a:ext>
                  </a:extLst>
                </a:gridCol>
              </a:tblGrid>
              <a:tr h="369081">
                <a:tc>
                  <a:txBody>
                    <a:bodyPr/>
                    <a:lstStyle/>
                    <a:p>
                      <a:r>
                        <a:rPr lang="en-GB" sz="1000" baseline="0" dirty="0">
                          <a:solidFill>
                            <a:schemeClr val="bg1"/>
                          </a:solidFill>
                        </a:rPr>
                        <a:t>XRN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GB" sz="1000" baseline="0" dirty="0">
                          <a:solidFill>
                            <a:schemeClr val="bg1"/>
                          </a:solidFill>
                        </a:rPr>
                        <a:t>Change Description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US" sz="10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Brief description why the change impacts CSS/CSSC</a:t>
                      </a:r>
                      <a:endParaRPr lang="en-GB" sz="1000" b="1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US" sz="1000" b="1" i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Common Business Processes with CSS</a:t>
                      </a:r>
                      <a:endParaRPr lang="en-GB" sz="10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433019407"/>
                  </a:ext>
                </a:extLst>
              </a:tr>
              <a:tr h="1123488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5091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Retaining the opening read window when there is a switch/registrations that results in a change in Class from Class 3 to 4 or from Class 4 to 3 allowing Shippers to submit an opening read. 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 part of CSSC the opening read window is changing which impacts SPA and introduces new validations to Reads and RGMA transactions. </a:t>
                      </a:r>
                    </a:p>
                    <a:p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XRN5091 will need to change SPA when there is a resultant class change and will need to update the validations to Reads and RGMA transactions.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US" sz="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 workflow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 processing (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UMR, UBR, AQI, Must Reads)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RGMA processing (ONUPD, ONJOB)</a:t>
                      </a:r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223727086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EB3D6D7-C362-4F0E-B3C8-D90E12CDBA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019135"/>
              </p:ext>
            </p:extLst>
          </p:nvPr>
        </p:nvGraphicFramePr>
        <p:xfrm>
          <a:off x="81023" y="2396254"/>
          <a:ext cx="8981953" cy="2554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8353">
                  <a:extLst>
                    <a:ext uri="{9D8B030D-6E8A-4147-A177-3AD203B41FA5}">
                      <a16:colId xmlns:a16="http://schemas.microsoft.com/office/drawing/2014/main" val="2874385334"/>
                    </a:ext>
                  </a:extLst>
                </a:gridCol>
                <a:gridCol w="2831186">
                  <a:extLst>
                    <a:ext uri="{9D8B030D-6E8A-4147-A177-3AD203B41FA5}">
                      <a16:colId xmlns:a16="http://schemas.microsoft.com/office/drawing/2014/main" val="849050795"/>
                    </a:ext>
                  </a:extLst>
                </a:gridCol>
                <a:gridCol w="2492414">
                  <a:extLst>
                    <a:ext uri="{9D8B030D-6E8A-4147-A177-3AD203B41FA5}">
                      <a16:colId xmlns:a16="http://schemas.microsoft.com/office/drawing/2014/main" val="773688839"/>
                    </a:ext>
                  </a:extLst>
                </a:gridCol>
              </a:tblGrid>
              <a:tr h="230146">
                <a:tc>
                  <a:txBody>
                    <a:bodyPr/>
                    <a:lstStyle/>
                    <a:p>
                      <a:r>
                        <a:rPr lang="en-GB" sz="1000" baseline="0" dirty="0">
                          <a:solidFill>
                            <a:schemeClr val="bg1"/>
                          </a:solidFill>
                        </a:rPr>
                        <a:t>Risks to Customers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US" sz="1000" b="1" i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Impacts to Customers of Delivery earlier than June 23 Release</a:t>
                      </a:r>
                      <a:endParaRPr lang="en-GB" sz="10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GB" sz="1000" baseline="0" dirty="0">
                          <a:solidFill>
                            <a:schemeClr val="bg1"/>
                          </a:solidFill>
                        </a:rPr>
                        <a:t>Impacts to Customer of delivering in June 23 Release</a:t>
                      </a:r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433019407"/>
                  </a:ext>
                </a:extLst>
              </a:tr>
              <a:tr h="2158508"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Delivering earlier than June 23 Release creates the following key risks as </a:t>
                      </a:r>
                    </a:p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Nov22 delivery will start Build and Test before CSS Go Live and</a:t>
                      </a:r>
                    </a:p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Feb23 delivery will undertake Build and Test in parallel with CSS PIS:</a:t>
                      </a:r>
                    </a:p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CSSC processes will not be embedded meaning that confidence of success will be reduced for XRN5091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As XRN5091 is building on CSS code, changes in CSS PIS will result in a delay to XRN5091 delivery timescales to allow for the Build, Test and Implementation of the CSS change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Code changes during PIS by CSSC may cause a conflict i.e. code might stop working for key processes, or changes would need be retro-fitted to the project track which can lead to code changes for XRN5091, resulting in rework of Design, Build and Test.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We may not have stable system performance in CSS PIS which will would impact our ability to Performance Test XRN5091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following could occur based on the risks identified:</a:t>
                      </a: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Changes in CSSC post Go Live may result in the: </a:t>
                      </a:r>
                    </a:p>
                    <a:p>
                      <a:pPr marL="324000" indent="-2286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being undone when XRN5091 Goes Live. Depending on the criticality of the CSSC change this could impact consumer switching ability or </a:t>
                      </a:r>
                    </a:p>
                    <a:p>
                      <a:pPr marL="324000" indent="-2286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en-US" sz="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consequential changes required on XRN5091. This may result in significant delays due to the associated rework in Design, Build and Test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AutoNum type="arabicPeriod" startAt="2"/>
                      </a:pPr>
                      <a:r>
                        <a:rPr lang="en-US" sz="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Increased costs and timelines to deliver XRN5091 and risk of not delivering within the release window</a:t>
                      </a:r>
                    </a:p>
                    <a:p>
                      <a:pPr marL="228600" indent="-228600">
                        <a:buFont typeface="+mj-lt"/>
                        <a:buAutoNum type="arabicPeriod" startAt="2"/>
                      </a:pPr>
                      <a:endParaRPr lang="en-US" sz="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AutoNum type="arabicPeriod" startAt="2"/>
                      </a:pPr>
                      <a:r>
                        <a:rPr lang="en-US" sz="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change may need to be backed out if there is a negative impact on CSSC performance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pPr marL="228600" indent="-228600" algn="l" defTabSz="914400" rtl="0" eaLnBrk="1" latinLnBrk="0" hangingPunct="1">
                        <a:buAutoNum type="arabicPeriod"/>
                      </a:pP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compliant with UNC rules relating to the opening read window until June 2023</a:t>
                      </a:r>
                    </a:p>
                    <a:p>
                      <a:pPr marL="228600" indent="-228600" algn="l" defTabSz="914400" rtl="0" eaLnBrk="1" latinLnBrk="0" hangingPunct="1">
                        <a:buAutoNum type="arabicPeriod"/>
                      </a:pPr>
                      <a:endParaRPr lang="en-US" sz="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Shippers will not be able to submit opening reads when there is a switch with a resultant class change until June 23. 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en-US" sz="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CSS Go Live could result in more instances of switching with a resultant class change. </a:t>
                      </a:r>
                    </a:p>
                    <a:p>
                      <a:pPr marL="228600" indent="-228600" algn="l" defTabSz="914400" rtl="0" eaLnBrk="1" latinLnBrk="0" hangingPunct="1">
                        <a:buAutoNum type="arabicPeriod"/>
                      </a:pPr>
                      <a:endParaRPr lang="en-US" sz="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 algn="l" defTabSz="914400" rtl="0" eaLnBrk="1" latinLnBrk="0" hangingPunct="1">
                        <a:buAutoNum type="arabicPeriod"/>
                      </a:pPr>
                      <a:endParaRPr lang="en-US" sz="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2237270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827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0646416-A9F1-4911-8355-E22A0AF591EE}"/>
              </a:ext>
            </a:extLst>
          </p:cNvPr>
          <p:cNvSpPr/>
          <p:nvPr/>
        </p:nvSpPr>
        <p:spPr>
          <a:xfrm>
            <a:off x="78017" y="3060357"/>
            <a:ext cx="8869918" cy="701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12B0677-C2F7-4118-9C4C-38539D15C9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891370"/>
              </p:ext>
            </p:extLst>
          </p:nvPr>
        </p:nvGraphicFramePr>
        <p:xfrm>
          <a:off x="78016" y="833895"/>
          <a:ext cx="8869919" cy="2071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226">
                  <a:extLst>
                    <a:ext uri="{9D8B030D-6E8A-4147-A177-3AD203B41FA5}">
                      <a16:colId xmlns:a16="http://schemas.microsoft.com/office/drawing/2014/main" val="2874385334"/>
                    </a:ext>
                  </a:extLst>
                </a:gridCol>
                <a:gridCol w="2927741">
                  <a:extLst>
                    <a:ext uri="{9D8B030D-6E8A-4147-A177-3AD203B41FA5}">
                      <a16:colId xmlns:a16="http://schemas.microsoft.com/office/drawing/2014/main" val="2597372770"/>
                    </a:ext>
                  </a:extLst>
                </a:gridCol>
                <a:gridCol w="2106855">
                  <a:extLst>
                    <a:ext uri="{9D8B030D-6E8A-4147-A177-3AD203B41FA5}">
                      <a16:colId xmlns:a16="http://schemas.microsoft.com/office/drawing/2014/main" val="623036905"/>
                    </a:ext>
                  </a:extLst>
                </a:gridCol>
                <a:gridCol w="2259699">
                  <a:extLst>
                    <a:ext uri="{9D8B030D-6E8A-4147-A177-3AD203B41FA5}">
                      <a16:colId xmlns:a16="http://schemas.microsoft.com/office/drawing/2014/main" val="849050795"/>
                    </a:ext>
                  </a:extLst>
                </a:gridCol>
                <a:gridCol w="955398">
                  <a:extLst>
                    <a:ext uri="{9D8B030D-6E8A-4147-A177-3AD203B41FA5}">
                      <a16:colId xmlns:a16="http://schemas.microsoft.com/office/drawing/2014/main" val="3558683931"/>
                    </a:ext>
                  </a:extLst>
                </a:gridCol>
              </a:tblGrid>
              <a:tr h="324827">
                <a:tc>
                  <a:txBody>
                    <a:bodyPr/>
                    <a:lstStyle/>
                    <a:p>
                      <a:r>
                        <a:rPr lang="en-GB" sz="1000" baseline="0" dirty="0">
                          <a:solidFill>
                            <a:schemeClr val="bg1"/>
                          </a:solidFill>
                        </a:rPr>
                        <a:t>Ref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GB" sz="1000" baseline="0" dirty="0">
                          <a:solidFill>
                            <a:schemeClr val="bg1"/>
                          </a:solidFill>
                        </a:rPr>
                        <a:t>Workaround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GB" sz="1000" baseline="0" dirty="0">
                          <a:solidFill>
                            <a:schemeClr val="bg1"/>
                          </a:solidFill>
                        </a:rPr>
                        <a:t>Customer Benefit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GB" sz="1000" baseline="0" dirty="0">
                          <a:solidFill>
                            <a:schemeClr val="bg1"/>
                          </a:solidFill>
                        </a:rPr>
                        <a:t>Gap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GB" sz="1000" baseline="0" dirty="0">
                          <a:solidFill>
                            <a:schemeClr val="bg1"/>
                          </a:solidFill>
                        </a:rPr>
                        <a:t>Cost</a:t>
                      </a:r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433019407"/>
                  </a:ext>
                </a:extLst>
              </a:tr>
              <a:tr h="626323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WA5091_01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Generate a daily report to Shippers for any MPRN where there has been a registration  with a class change from 3 to 4 or 4 to 3 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Shippers will be aware when a registration has resulted in a class change which will close the opening read window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 Shippers will not be able to prevent the estimated read from being generated on D</a:t>
                      </a:r>
                    </a:p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 Report would have to be productionised due to the volume of switches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Medium</a:t>
                      </a:r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2237270865"/>
                  </a:ext>
                </a:extLst>
              </a:tr>
              <a:tr h="1120202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WA5091_02</a:t>
                      </a:r>
                    </a:p>
                    <a:p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Generate a daily report to Shippers for any MPRN where there is a pending registration with a class change from 3 to 4 or 4 to 3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Shippers will be aware when a registration has resulted in a class change which will close the opening read window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 Shippers will not be able to prevent the estimated read from being generated on D</a:t>
                      </a:r>
                    </a:p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 Report would have to be productionised due to the volume of switches</a:t>
                      </a:r>
                    </a:p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3. If the report is issued prior to D-1 then the registration may be cancelled or another BRN could be received with a different class 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Medium</a:t>
                      </a:r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1407187232"/>
                  </a:ext>
                </a:extLst>
              </a:tr>
            </a:tbl>
          </a:graphicData>
        </a:graphic>
      </p:graphicFrame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7C8CD65F-172B-406F-8E73-760703DBBC8C}"/>
              </a:ext>
            </a:extLst>
          </p:cNvPr>
          <p:cNvSpPr txBox="1">
            <a:spLocks/>
          </p:cNvSpPr>
          <p:nvPr/>
        </p:nvSpPr>
        <p:spPr>
          <a:xfrm>
            <a:off x="78016" y="155565"/>
            <a:ext cx="8987969" cy="4616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0" lang="en-GB" sz="2597" b="0" i="0" u="none" strike="noStrike" kern="0" cap="none" spc="0" normalizeH="0" baseline="0" noProof="0" dirty="0" smtClean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 Light" panose="00000400000000000000" pitchFamily="2" charset="0"/>
                <a:ea typeface="+mj-ea"/>
                <a:cs typeface="Poppins Light" panose="00000400000000000000" pitchFamily="2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sz="2400" b="1" kern="1200" dirty="0">
                <a:solidFill>
                  <a:srgbClr val="3E5AA8"/>
                </a:solidFill>
                <a:latin typeface="Arial"/>
                <a:cs typeface="Arial"/>
              </a:rPr>
              <a:t>Workarounds Assessed and Discounted for XRN5091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B5F63F-372D-4B39-8F76-0DF52427AC17}"/>
              </a:ext>
            </a:extLst>
          </p:cNvPr>
          <p:cNvSpPr txBox="1"/>
          <p:nvPr/>
        </p:nvSpPr>
        <p:spPr>
          <a:xfrm>
            <a:off x="78016" y="3060357"/>
            <a:ext cx="88699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</a:rPr>
              <a:t>Without system changes to CSSC there isn’t a workaround which will allow incoming Shippers to provide an opening read without using the Shipper Agreed Reads process. </a:t>
            </a:r>
          </a:p>
          <a:p>
            <a:endParaRPr lang="en-GB" sz="800" dirty="0">
              <a:solidFill>
                <a:schemeClr val="bg1"/>
              </a:solidFill>
            </a:endParaRPr>
          </a:p>
          <a:p>
            <a:r>
              <a:rPr lang="en-GB" sz="800" dirty="0">
                <a:solidFill>
                  <a:schemeClr val="bg1"/>
                </a:solidFill>
              </a:rPr>
              <a:t>The above workarounds have been identified which will provide incoming Shippers visibility of where a switch/registration results in a class change however Shippers will not be able to prevent the generation of an estimated read which subsequently closes the opening read window. </a:t>
            </a:r>
          </a:p>
        </p:txBody>
      </p:sp>
    </p:spTree>
    <p:extLst>
      <p:ext uri="{BB962C8B-B14F-4D97-AF65-F5344CB8AC3E}">
        <p14:creationId xmlns:p14="http://schemas.microsoft.com/office/powerpoint/2010/main" val="3683052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F120FA8-956C-47A1-A7AC-10A3597EE5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21467" y="70068"/>
            <a:ext cx="8526467" cy="830997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GB" sz="2400" b="1" kern="1200" dirty="0">
                <a:solidFill>
                  <a:srgbClr val="3E5AA8"/>
                </a:solidFill>
                <a:latin typeface="Arial"/>
                <a:cs typeface="Arial"/>
              </a:rPr>
              <a:t>Risks and Impacts to Customers of Delivering XRN5186 in advance of June 23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12B0677-C2F7-4118-9C4C-38539D15C9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495703"/>
              </p:ext>
            </p:extLst>
          </p:nvPr>
        </p:nvGraphicFramePr>
        <p:xfrm>
          <a:off x="57874" y="961519"/>
          <a:ext cx="8985812" cy="1640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232">
                  <a:extLst>
                    <a:ext uri="{9D8B030D-6E8A-4147-A177-3AD203B41FA5}">
                      <a16:colId xmlns:a16="http://schemas.microsoft.com/office/drawing/2014/main" val="2874385334"/>
                    </a:ext>
                  </a:extLst>
                </a:gridCol>
                <a:gridCol w="1746503">
                  <a:extLst>
                    <a:ext uri="{9D8B030D-6E8A-4147-A177-3AD203B41FA5}">
                      <a16:colId xmlns:a16="http://schemas.microsoft.com/office/drawing/2014/main" val="2597372770"/>
                    </a:ext>
                  </a:extLst>
                </a:gridCol>
                <a:gridCol w="2855446">
                  <a:extLst>
                    <a:ext uri="{9D8B030D-6E8A-4147-A177-3AD203B41FA5}">
                      <a16:colId xmlns:a16="http://schemas.microsoft.com/office/drawing/2014/main" val="623036905"/>
                    </a:ext>
                  </a:extLst>
                </a:gridCol>
                <a:gridCol w="3816631">
                  <a:extLst>
                    <a:ext uri="{9D8B030D-6E8A-4147-A177-3AD203B41FA5}">
                      <a16:colId xmlns:a16="http://schemas.microsoft.com/office/drawing/2014/main" val="849050795"/>
                    </a:ext>
                  </a:extLst>
                </a:gridCol>
              </a:tblGrid>
              <a:tr h="365428">
                <a:tc>
                  <a:txBody>
                    <a:bodyPr/>
                    <a:lstStyle/>
                    <a:p>
                      <a:r>
                        <a:rPr lang="en-GB" sz="1000" baseline="0" dirty="0">
                          <a:solidFill>
                            <a:schemeClr val="bg1"/>
                          </a:solidFill>
                        </a:rPr>
                        <a:t>XRN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GB" sz="1000" baseline="0" dirty="0">
                          <a:solidFill>
                            <a:schemeClr val="bg1"/>
                          </a:solidFill>
                        </a:rPr>
                        <a:t>Change Description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US" sz="1000" b="0" i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Brief description why the change impacts CSS/CSSC</a:t>
                      </a:r>
                      <a:endParaRPr lang="en-GB" sz="10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US" sz="1000" b="1" i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Common Business Processes with CSS</a:t>
                      </a:r>
                      <a:endParaRPr lang="en-GB" sz="10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433019407"/>
                  </a:ext>
                </a:extLst>
              </a:tr>
              <a:tr h="1244803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5186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MOD0701 - Aligning Capacity booking under the UNC and arrangements set out in relevant NEXAs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CSSC is introducing new </a:t>
                      </a:r>
                    </a:p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processes (nomination, settlement details, associating settlement details, default values to switch or registration) to support settlement processes. </a:t>
                      </a:r>
                    </a:p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These new processes will need to be updated to add in further validations to ensure that the capacity is not set higher than the NExA. 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US" sz="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These can apply to a Change of Shipper and/or Change of Supplier, Initial Registration,</a:t>
                      </a:r>
                    </a:p>
                    <a:p>
                      <a:r>
                        <a:rPr lang="en-US" sz="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 Confirmation</a:t>
                      </a:r>
                    </a:p>
                    <a:p>
                      <a:r>
                        <a:rPr lang="en-US" sz="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Nominations</a:t>
                      </a:r>
                    </a:p>
                    <a:p>
                      <a:r>
                        <a:rPr lang="en-US" sz="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Base Registration Nominations</a:t>
                      </a:r>
                    </a:p>
                    <a:p>
                      <a:r>
                        <a:rPr lang="en-US" sz="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Associating settlement details to a switch/registration</a:t>
                      </a:r>
                    </a:p>
                    <a:p>
                      <a:r>
                        <a:rPr lang="en-US" sz="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Default settlement values</a:t>
                      </a:r>
                    </a:p>
                    <a:p>
                      <a:r>
                        <a:rPr lang="en-US" sz="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DES moving to GES</a:t>
                      </a:r>
                    </a:p>
                    <a:p>
                      <a:r>
                        <a:rPr lang="en-US" sz="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Default values used in a switch/registration</a:t>
                      </a:r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223727086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EB3D6D7-C362-4F0E-B3C8-D90E12CDBA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179954"/>
              </p:ext>
            </p:extLst>
          </p:nvPr>
        </p:nvGraphicFramePr>
        <p:xfrm>
          <a:off x="57872" y="2602451"/>
          <a:ext cx="8985810" cy="2462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0751">
                  <a:extLst>
                    <a:ext uri="{9D8B030D-6E8A-4147-A177-3AD203B41FA5}">
                      <a16:colId xmlns:a16="http://schemas.microsoft.com/office/drawing/2014/main" val="2874385334"/>
                    </a:ext>
                  </a:extLst>
                </a:gridCol>
                <a:gridCol w="2989585">
                  <a:extLst>
                    <a:ext uri="{9D8B030D-6E8A-4147-A177-3AD203B41FA5}">
                      <a16:colId xmlns:a16="http://schemas.microsoft.com/office/drawing/2014/main" val="849050795"/>
                    </a:ext>
                  </a:extLst>
                </a:gridCol>
                <a:gridCol w="2315474">
                  <a:extLst>
                    <a:ext uri="{9D8B030D-6E8A-4147-A177-3AD203B41FA5}">
                      <a16:colId xmlns:a16="http://schemas.microsoft.com/office/drawing/2014/main" val="3988481618"/>
                    </a:ext>
                  </a:extLst>
                </a:gridCol>
              </a:tblGrid>
              <a:tr h="138177">
                <a:tc>
                  <a:txBody>
                    <a:bodyPr/>
                    <a:lstStyle/>
                    <a:p>
                      <a:r>
                        <a:rPr lang="en-GB" sz="1000" baseline="0" dirty="0">
                          <a:solidFill>
                            <a:schemeClr val="bg1"/>
                          </a:solidFill>
                        </a:rPr>
                        <a:t>Key Risks to Customers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US" sz="1000" b="1" i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Impacts to Customers of Delivery in advance of June 23 Release</a:t>
                      </a:r>
                      <a:endParaRPr lang="en-GB" sz="10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GB" sz="1000" baseline="0" dirty="0">
                          <a:solidFill>
                            <a:schemeClr val="bg1"/>
                          </a:solidFill>
                        </a:rPr>
                        <a:t>Impacts to Customer of delivering in June 23 Release</a:t>
                      </a:r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433019407"/>
                  </a:ext>
                </a:extLst>
              </a:tr>
              <a:tr h="2066697"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Please note the Key Risks are the same as XRN5091</a:t>
                      </a:r>
                    </a:p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Delivering earlier than June 23 Release creates the following key risks as </a:t>
                      </a:r>
                    </a:p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Nov22 delivery will start Build and Test before CSS Go Live and</a:t>
                      </a:r>
                    </a:p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Feb23 delivery will undertake Build and Test in parallel with CSS PIS:</a:t>
                      </a:r>
                    </a:p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CSSC processes will not be embedded meaning that confidence of success will be reduced for XRN5186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As XRN5186 is building on CSS code, changes in CSS PIS will result in a delay to XRN5186 delivery timescales to allow for the Build, Test and Implementation of the CSS change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Code changes during PIS by CSSC may cause a conflict i.e. code might stop working for key processes, or changes would need be retro-fitted to the project track which can lead to code changes for XRN5186, resulting in rework of Design, Build and Test.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We may not have stable system performance in CSS PIS which will would impact our ability to Performance Test XRN5186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Please note the Key Impacts are the same as XRN5091</a:t>
                      </a:r>
                    </a:p>
                    <a:p>
                      <a:r>
                        <a:rPr lang="en-US" sz="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following could occur based on the risks identified:</a:t>
                      </a: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Changes in CSSC post Go Live may result in the: </a:t>
                      </a:r>
                    </a:p>
                    <a:p>
                      <a:pPr marL="324000" indent="-2286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being undone when XRN5186 Goes Live. Depending on the criticality of the CSSC change this could impact consumer switching ability or </a:t>
                      </a:r>
                    </a:p>
                    <a:p>
                      <a:pPr marL="324000" indent="-2286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en-US" sz="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consequential changes required on XRN5186. This may result in significant delays due to the associated rework in Design, Build and Test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AutoNum type="arabicPeriod" startAt="2"/>
                      </a:pPr>
                      <a:r>
                        <a:rPr lang="en-US" sz="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Increased costs and timelines to deliver XRN5186 and risk of not delivering within the release window</a:t>
                      </a:r>
                    </a:p>
                    <a:p>
                      <a:pPr marL="228600" indent="-228600">
                        <a:buFont typeface="+mj-lt"/>
                        <a:buAutoNum type="arabicPeriod" startAt="2"/>
                      </a:pPr>
                      <a:endParaRPr lang="en-US" sz="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AutoNum type="arabicPeriod" startAt="2"/>
                      </a:pPr>
                      <a:r>
                        <a:rPr lang="en-US" sz="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change may need to be backed out if there is a negative impact on CSSC performance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US" sz="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MOD0701 cannot be implemented until June 2023.</a:t>
                      </a:r>
                    </a:p>
                    <a:p>
                      <a:pPr marL="228600" indent="-228600">
                        <a:buAutoNum type="arabicPeriod"/>
                      </a:pPr>
                      <a:endParaRPr lang="en-US" sz="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Capacity </a:t>
                      </a:r>
                      <a:r>
                        <a:rPr lang="en-US" sz="800" b="0" i="0" strike="sng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</a:t>
                      </a:r>
                      <a:r>
                        <a:rPr lang="en-US" sz="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could exceed the capacity in the NExA until June 2023</a:t>
                      </a:r>
                      <a:endParaRPr lang="en-US" sz="800" b="0" i="0" strike="sngStrik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2237270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345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12B0677-C2F7-4118-9C4C-38539D15C9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053466"/>
              </p:ext>
            </p:extLst>
          </p:nvPr>
        </p:nvGraphicFramePr>
        <p:xfrm>
          <a:off x="174812" y="857041"/>
          <a:ext cx="8773122" cy="1452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458">
                  <a:extLst>
                    <a:ext uri="{9D8B030D-6E8A-4147-A177-3AD203B41FA5}">
                      <a16:colId xmlns:a16="http://schemas.microsoft.com/office/drawing/2014/main" val="2874385334"/>
                    </a:ext>
                  </a:extLst>
                </a:gridCol>
                <a:gridCol w="2522089">
                  <a:extLst>
                    <a:ext uri="{9D8B030D-6E8A-4147-A177-3AD203B41FA5}">
                      <a16:colId xmlns:a16="http://schemas.microsoft.com/office/drawing/2014/main" val="2597372770"/>
                    </a:ext>
                  </a:extLst>
                </a:gridCol>
                <a:gridCol w="2457565">
                  <a:extLst>
                    <a:ext uri="{9D8B030D-6E8A-4147-A177-3AD203B41FA5}">
                      <a16:colId xmlns:a16="http://schemas.microsoft.com/office/drawing/2014/main" val="623036905"/>
                    </a:ext>
                  </a:extLst>
                </a:gridCol>
                <a:gridCol w="2235039">
                  <a:extLst>
                    <a:ext uri="{9D8B030D-6E8A-4147-A177-3AD203B41FA5}">
                      <a16:colId xmlns:a16="http://schemas.microsoft.com/office/drawing/2014/main" val="849050795"/>
                    </a:ext>
                  </a:extLst>
                </a:gridCol>
                <a:gridCol w="944971">
                  <a:extLst>
                    <a:ext uri="{9D8B030D-6E8A-4147-A177-3AD203B41FA5}">
                      <a16:colId xmlns:a16="http://schemas.microsoft.com/office/drawing/2014/main" val="3558683931"/>
                    </a:ext>
                  </a:extLst>
                </a:gridCol>
              </a:tblGrid>
              <a:tr h="385397">
                <a:tc>
                  <a:txBody>
                    <a:bodyPr/>
                    <a:lstStyle/>
                    <a:p>
                      <a:r>
                        <a:rPr lang="en-GB" sz="1000" baseline="0" dirty="0">
                          <a:solidFill>
                            <a:schemeClr val="bg1"/>
                          </a:solidFill>
                        </a:rPr>
                        <a:t>Ref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GB" sz="1000" baseline="0" dirty="0">
                          <a:solidFill>
                            <a:schemeClr val="bg1"/>
                          </a:solidFill>
                        </a:rPr>
                        <a:t>Workaround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GB" sz="1000" baseline="0" dirty="0">
                          <a:solidFill>
                            <a:schemeClr val="bg1"/>
                          </a:solidFill>
                        </a:rPr>
                        <a:t>Customer Benefit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GB" sz="1000" baseline="0" dirty="0">
                          <a:solidFill>
                            <a:schemeClr val="bg1"/>
                          </a:solidFill>
                        </a:rPr>
                        <a:t>Gap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GB" sz="1000" baseline="0" dirty="0">
                          <a:solidFill>
                            <a:schemeClr val="bg1"/>
                          </a:solidFill>
                        </a:rPr>
                        <a:t>Cost</a:t>
                      </a:r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433019407"/>
                  </a:ext>
                </a:extLst>
              </a:tr>
              <a:tr h="707471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WA5186_01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Obtain the additional NExA information from Networks and manually check against current capacity. This would then be completed in regular intervals (weekly/monthly) against the current capacity and any inflight processes until full functionality is delivered. Any capacity that is / due to exceed the capacity in the NExA will be shared with the relevant customers (DN and Shipper). 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 Will identify any capacity currently set higher that the NExA sooner than delivery timescales. </a:t>
                      </a:r>
                    </a:p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 Can identify any NExA sites that are not valid.</a:t>
                      </a:r>
                    </a:p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3. In-flight processes could be cancelled by the Shipper to prevent the capacity being set higher than the NExA</a:t>
                      </a:r>
                    </a:p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4. Will provide visibility of any capacity set higher than the NExA capacity</a:t>
                      </a: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 The capacity can still be set higher than the NExA</a:t>
                      </a:r>
                    </a:p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 This activity would need to take place multiple times until the full solution is implemented due to processes being able to increase capacity. </a:t>
                      </a:r>
                    </a:p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3. Networks will need to provide the data to CDSP early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Low</a:t>
                      </a:r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2237270865"/>
                  </a:ext>
                </a:extLst>
              </a:tr>
            </a:tbl>
          </a:graphicData>
        </a:graphic>
      </p:graphicFrame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5EE047E8-A896-4D1F-A2E3-1ED751C782D0}"/>
              </a:ext>
            </a:extLst>
          </p:cNvPr>
          <p:cNvSpPr txBox="1">
            <a:spLocks/>
          </p:cNvSpPr>
          <p:nvPr/>
        </p:nvSpPr>
        <p:spPr>
          <a:xfrm>
            <a:off x="421467" y="155565"/>
            <a:ext cx="8526467" cy="4616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0" lang="en-GB" sz="2597" b="0" i="0" u="none" strike="noStrike" kern="0" cap="none" spc="0" normalizeH="0" baseline="0" noProof="0" dirty="0" smtClean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 Light" panose="00000400000000000000" pitchFamily="2" charset="0"/>
                <a:ea typeface="+mj-ea"/>
                <a:cs typeface="Poppins Light" panose="00000400000000000000" pitchFamily="2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sz="2400" b="1" kern="1200" dirty="0">
                <a:solidFill>
                  <a:srgbClr val="3E5AA8"/>
                </a:solidFill>
                <a:latin typeface="Arial"/>
                <a:cs typeface="Arial"/>
              </a:rPr>
              <a:t>Workarounds Assessed and Viable for XRN5186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EA1F7-E436-4F79-BC51-3560621C9EB2}"/>
              </a:ext>
            </a:extLst>
          </p:cNvPr>
          <p:cNvSpPr/>
          <p:nvPr/>
        </p:nvSpPr>
        <p:spPr>
          <a:xfrm>
            <a:off x="174812" y="2425437"/>
            <a:ext cx="8751868" cy="405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FDA141-CABF-43CE-BA47-245EE1BC0A97}"/>
              </a:ext>
            </a:extLst>
          </p:cNvPr>
          <p:cNvSpPr txBox="1"/>
          <p:nvPr/>
        </p:nvSpPr>
        <p:spPr>
          <a:xfrm>
            <a:off x="123667" y="2487382"/>
            <a:ext cx="87518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</a:rPr>
              <a:t>The benefits of this workaround are dependant on customer action.  </a:t>
            </a:r>
          </a:p>
          <a:p>
            <a:endParaRPr lang="en-GB" sz="800" dirty="0">
              <a:solidFill>
                <a:schemeClr val="bg1"/>
              </a:solidFill>
            </a:endParaRPr>
          </a:p>
          <a:p>
            <a:endParaRPr lang="en-GB" sz="800" dirty="0">
              <a:solidFill>
                <a:schemeClr val="bg1"/>
              </a:solidFill>
            </a:endParaRPr>
          </a:p>
          <a:p>
            <a:endParaRPr lang="en-GB" sz="800" i="1" dirty="0">
              <a:solidFill>
                <a:schemeClr val="bg1"/>
              </a:solidFill>
            </a:endParaRPr>
          </a:p>
          <a:p>
            <a:r>
              <a:rPr lang="en-GB" sz="800" i="1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5698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0ABA-0709-4BA4-83D5-0CA40ABAE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Decisions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77931B4-BE2A-4FBD-98EA-BBC38E1F7E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663063"/>
              </p:ext>
            </p:extLst>
          </p:nvPr>
        </p:nvGraphicFramePr>
        <p:xfrm>
          <a:off x="927902" y="1306701"/>
          <a:ext cx="7621367" cy="116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5044">
                  <a:extLst>
                    <a:ext uri="{9D8B030D-6E8A-4147-A177-3AD203B41FA5}">
                      <a16:colId xmlns:a16="http://schemas.microsoft.com/office/drawing/2014/main" val="2531672426"/>
                    </a:ext>
                  </a:extLst>
                </a:gridCol>
                <a:gridCol w="3174381">
                  <a:extLst>
                    <a:ext uri="{9D8B030D-6E8A-4147-A177-3AD203B41FA5}">
                      <a16:colId xmlns:a16="http://schemas.microsoft.com/office/drawing/2014/main" val="3236554865"/>
                    </a:ext>
                  </a:extLst>
                </a:gridCol>
                <a:gridCol w="3731942">
                  <a:extLst>
                    <a:ext uri="{9D8B030D-6E8A-4147-A177-3AD203B41FA5}">
                      <a16:colId xmlns:a16="http://schemas.microsoft.com/office/drawing/2014/main" val="37097157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000" dirty="0"/>
                        <a:t>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Recommendation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Decision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042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/>
                        <a:t>5091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000" dirty="0"/>
                        <a:t>Prepare XRN5091 for delivery in June 23 Release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000" dirty="0"/>
                        <a:t>Prepare for delivery in Feb 23 Release -  Approve or Reject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000" dirty="0"/>
                        <a:t>Prepare for delivery in Jun 23 Release - Approve or Reject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874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/>
                        <a:t>5186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000" dirty="0"/>
                        <a:t>Prepare XRN5186 for delivery in June 23 Release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000" dirty="0"/>
                        <a:t>Prepare for delivery in Feb 23 Release-  Approve or Reject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000" dirty="0"/>
                        <a:t>Prepare for delivery in Jun 23 Release - Approve or Reject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68793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D66B5B7-1B13-EEFD-8ADA-1E35DDA6B3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943236"/>
              </p:ext>
            </p:extLst>
          </p:nvPr>
        </p:nvGraphicFramePr>
        <p:xfrm>
          <a:off x="927901" y="3419241"/>
          <a:ext cx="7621367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611">
                  <a:extLst>
                    <a:ext uri="{9D8B030D-6E8A-4147-A177-3AD203B41FA5}">
                      <a16:colId xmlns:a16="http://schemas.microsoft.com/office/drawing/2014/main" val="2531672426"/>
                    </a:ext>
                  </a:extLst>
                </a:gridCol>
                <a:gridCol w="3605560">
                  <a:extLst>
                    <a:ext uri="{9D8B030D-6E8A-4147-A177-3AD203B41FA5}">
                      <a16:colId xmlns:a16="http://schemas.microsoft.com/office/drawing/2014/main" val="3236554865"/>
                    </a:ext>
                  </a:extLst>
                </a:gridCol>
                <a:gridCol w="3308196">
                  <a:extLst>
                    <a:ext uri="{9D8B030D-6E8A-4147-A177-3AD203B41FA5}">
                      <a16:colId xmlns:a16="http://schemas.microsoft.com/office/drawing/2014/main" val="37097157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000" dirty="0"/>
                        <a:t>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Recommendation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Decision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042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/>
                        <a:t>5186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Develop partial workaround with costs and timelines for delivery ASAP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Approve or Reject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05149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19648A9-8076-A237-ACEA-09DEBB931EEB}"/>
              </a:ext>
            </a:extLst>
          </p:cNvPr>
          <p:cNvSpPr txBox="1"/>
          <p:nvPr/>
        </p:nvSpPr>
        <p:spPr>
          <a:xfrm>
            <a:off x="927901" y="3015664"/>
            <a:ext cx="41408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If decision is to deliver XRN5186 in June 23 Release then:</a:t>
            </a:r>
          </a:p>
        </p:txBody>
      </p:sp>
    </p:spTree>
    <p:extLst>
      <p:ext uri="{BB962C8B-B14F-4D97-AF65-F5344CB8AC3E}">
        <p14:creationId xmlns:p14="http://schemas.microsoft.com/office/powerpoint/2010/main" val="1041951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0ABA-0709-4BA4-83D5-0CA40ABAE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Proposed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289D2-D04C-4F0F-9BBD-22F701DD3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61925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r>
              <a:rPr lang="en-GB" sz="1200" dirty="0">
                <a:latin typeface="+mn-lt"/>
                <a:cs typeface="Poppins Medium"/>
              </a:rPr>
              <a:t>Present BERs for approval with the inclusion of XRN5091 and XRN5186</a:t>
            </a:r>
          </a:p>
          <a:p>
            <a:pPr marL="561975" lvl="1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r>
              <a:rPr lang="en-GB" sz="1000" dirty="0">
                <a:latin typeface="+mn-lt"/>
                <a:cs typeface="Poppins Medium"/>
              </a:rPr>
              <a:t>For approval in July or August ChMC if February 23 Release</a:t>
            </a:r>
          </a:p>
          <a:p>
            <a:pPr marL="561975" lvl="1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r>
              <a:rPr lang="en-GB" sz="1000" dirty="0">
                <a:latin typeface="+mn-lt"/>
                <a:cs typeface="Poppins Medium"/>
              </a:rPr>
              <a:t>For approval in November or December ChMC if June 23 Release</a:t>
            </a:r>
          </a:p>
          <a:p>
            <a:pPr marL="561975" lvl="1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endParaRPr lang="en-GB" sz="1000" dirty="0">
              <a:latin typeface="+mn-lt"/>
              <a:cs typeface="Poppins Medium"/>
            </a:endParaRPr>
          </a:p>
          <a:p>
            <a:pPr marL="161925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r>
              <a:rPr lang="en-GB" sz="1200" dirty="0">
                <a:latin typeface="+mn-lt"/>
                <a:cs typeface="Poppins Medium"/>
              </a:rPr>
              <a:t>Provide Costs and Timelines of workaround if requested</a:t>
            </a:r>
          </a:p>
        </p:txBody>
      </p:sp>
    </p:spTree>
    <p:extLst>
      <p:ext uri="{BB962C8B-B14F-4D97-AF65-F5344CB8AC3E}">
        <p14:creationId xmlns:p14="http://schemas.microsoft.com/office/powerpoint/2010/main" val="1791243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Props1.xml><?xml version="1.0" encoding="utf-8"?>
<ds:datastoreItem xmlns:ds="http://schemas.openxmlformats.org/officeDocument/2006/customXml" ds:itemID="{FEDA31C0-1C5C-479C-BE2E-668F36FAA510}"/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966AA5-3D01-4B81-BAE0-8020A2E16EFF}">
  <ds:schemaRefs>
    <ds:schemaRef ds:uri="http://purl.org/dc/terms/"/>
    <ds:schemaRef ds:uri="http://schemas.openxmlformats.org/package/2006/metadata/core-properties"/>
    <ds:schemaRef ds:uri="http://purl.org/dc/dcmitype/"/>
    <ds:schemaRef ds:uri="11f1cc19-a6a2-4477-822b-8358f9edc374"/>
    <ds:schemaRef ds:uri="http://schemas.microsoft.com/office/2006/documentManagement/types"/>
    <ds:schemaRef ds:uri="http://purl.org/dc/elements/1.1/"/>
    <ds:schemaRef ds:uri="http://schemas.microsoft.com/office/2006/metadata/properties"/>
    <ds:schemaRef ds:uri="103fba77-31dd-4780-83f9-c54f26c3a260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1275</TotalTime>
  <Words>2652</Words>
  <Application>Microsoft Office PowerPoint</Application>
  <PresentationFormat>On-screen Show (16:9)</PresentationFormat>
  <Paragraphs>293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Poppins Light</vt:lpstr>
      <vt:lpstr>Poppins Medium</vt:lpstr>
      <vt:lpstr>Office Theme</vt:lpstr>
      <vt:lpstr> Delivery Release Options for XRN5186 and XRN5091 and Possible Workarounds </vt:lpstr>
      <vt:lpstr>Purpose of ChMC Update</vt:lpstr>
      <vt:lpstr>Summary</vt:lpstr>
      <vt:lpstr>PowerPoint Presentation</vt:lpstr>
      <vt:lpstr>PowerPoint Presentation</vt:lpstr>
      <vt:lpstr>PowerPoint Presentation</vt:lpstr>
      <vt:lpstr>PowerPoint Presentation</vt:lpstr>
      <vt:lpstr>Decisions</vt:lpstr>
      <vt:lpstr>Proposed Next Steps</vt:lpstr>
      <vt:lpstr>Appendices for Information</vt:lpstr>
      <vt:lpstr>PowerPoint Presentation</vt:lpstr>
      <vt:lpstr>PowerPoint Presentation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Peter Hopkins</cp:lastModifiedBy>
  <cp:revision>12</cp:revision>
  <dcterms:created xsi:type="dcterms:W3CDTF">2018-09-02T17:12:15Z</dcterms:created>
  <dcterms:modified xsi:type="dcterms:W3CDTF">2022-05-26T15:08:52Z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0x01010050FB9CDCC5328344A3162B2D7C8A4CE2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