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>
        <p:scale>
          <a:sx n="100" d="100"/>
          <a:sy n="100" d="100"/>
        </p:scale>
        <p:origin x="1440" y="19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MAY 2022 – APR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MAY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26432"/>
              </p:ext>
            </p:extLst>
          </p:nvPr>
        </p:nvGraphicFramePr>
        <p:xfrm>
          <a:off x="24007" y="420300"/>
          <a:ext cx="9073010" cy="459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523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99053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49165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446996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695942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528194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529708">
                  <a:extLst>
                    <a:ext uri="{9D8B030D-6E8A-4147-A177-3AD203B41FA5}">
                      <a16:colId xmlns:a16="http://schemas.microsoft.com/office/drawing/2014/main" val="1652992182"/>
                    </a:ext>
                  </a:extLst>
                </a:gridCol>
                <a:gridCol w="538925">
                  <a:extLst>
                    <a:ext uri="{9D8B030D-6E8A-4147-A177-3AD203B41FA5}">
                      <a16:colId xmlns:a16="http://schemas.microsoft.com/office/drawing/2014/main" val="292962328"/>
                    </a:ext>
                  </a:extLst>
                </a:gridCol>
              </a:tblGrid>
              <a:tr h="376008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latin typeface="+mj-lt"/>
                        </a:rPr>
                        <a:t>2023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5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405593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May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856198">
                <a:tc rowSpan="5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</a:t>
                      </a:r>
                    </a:p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686952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Reddy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704990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XRN5368.2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783369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XRN5368.3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7833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XRN5368.5</a:t>
                      </a:r>
                    </a:p>
                    <a:p>
                      <a:pPr algn="ctr"/>
                      <a:r>
                        <a:rPr lang="en-GB" sz="3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  <a:p>
                      <a:pPr algn="ctr"/>
                      <a:endParaRPr lang="en-GB" sz="3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7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8" y="128468"/>
            <a:ext cx="9073010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MAY 2022 – APR 2024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262643" y="4492385"/>
            <a:ext cx="647542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Dec 21 to May 22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262991" y="2972128"/>
            <a:ext cx="1231865" cy="20720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June 22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2268914" y="3713411"/>
            <a:ext cx="651430" cy="211937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API - Design to PIS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Jan 22 to May  22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3610"/>
              </p:ext>
            </p:extLst>
          </p:nvPr>
        </p:nvGraphicFramePr>
        <p:xfrm>
          <a:off x="7409402" y="2736875"/>
          <a:ext cx="1403401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05911"/>
              </p:ext>
            </p:extLst>
          </p:nvPr>
        </p:nvGraphicFramePr>
        <p:xfrm>
          <a:off x="7409402" y="4028455"/>
          <a:ext cx="1400035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67715" y="296400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53438" y="3161147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61286" y="3387674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03843" y="361387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54609" y="3778775"/>
            <a:ext cx="216316" cy="188665"/>
          </a:xfrm>
          <a:prstGeom prst="star5">
            <a:avLst>
              <a:gd name="adj" fmla="val 16054"/>
              <a:gd name="hf" fmla="val 105146"/>
              <a:gd name="vf" fmla="val 110557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2822019" y="453469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6A208D-CA0C-4245-AF27-A3FB96D5D69C}"/>
              </a:ext>
            </a:extLst>
          </p:cNvPr>
          <p:cNvSpPr/>
          <p:nvPr/>
        </p:nvSpPr>
        <p:spPr>
          <a:xfrm>
            <a:off x="2272803" y="1438050"/>
            <a:ext cx="1227711" cy="20277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– From Apr 22 to Jun 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272803" y="2279422"/>
            <a:ext cx="1871303" cy="205511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Jul  22 </a:t>
            </a:r>
            <a:endParaRPr lang="en-US" sz="4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3396530" y="307606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3DE9488B-5893-4DDC-BF1D-B633F1C2EA02}"/>
              </a:ext>
            </a:extLst>
          </p:cNvPr>
          <p:cNvSpPr/>
          <p:nvPr/>
        </p:nvSpPr>
        <p:spPr>
          <a:xfrm>
            <a:off x="2554477" y="3453689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6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May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2AC8455C-4FB3-4106-BDCD-EAB1B95F4821}"/>
              </a:ext>
            </a:extLst>
          </p:cNvPr>
          <p:cNvSpPr/>
          <p:nvPr/>
        </p:nvSpPr>
        <p:spPr>
          <a:xfrm>
            <a:off x="3184529" y="2021847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30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 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2049FC66-53E9-4299-ABC2-10242BD51A66}"/>
              </a:ext>
            </a:extLst>
          </p:cNvPr>
          <p:cNvSpPr/>
          <p:nvPr/>
        </p:nvSpPr>
        <p:spPr>
          <a:xfrm>
            <a:off x="2402477" y="2736379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29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May </a:t>
            </a:r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2822019" y="371776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8D3F6E85-C2BA-4C6E-B9E3-9CD806A0F0FA}"/>
              </a:ext>
            </a:extLst>
          </p:cNvPr>
          <p:cNvSpPr/>
          <p:nvPr/>
        </p:nvSpPr>
        <p:spPr>
          <a:xfrm>
            <a:off x="2277520" y="4233573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1</a:t>
            </a:r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86092FA-4030-4BDC-9254-67B60184B344}"/>
              </a:ext>
            </a:extLst>
          </p:cNvPr>
          <p:cNvSpPr/>
          <p:nvPr/>
        </p:nvSpPr>
        <p:spPr>
          <a:xfrm>
            <a:off x="4045780" y="2329011"/>
            <a:ext cx="196651" cy="155922"/>
          </a:xfrm>
          <a:prstGeom prst="star5">
            <a:avLst>
              <a:gd name="adj" fmla="val 15414"/>
              <a:gd name="hf" fmla="val 105146"/>
              <a:gd name="vf" fmla="val 110557"/>
            </a:avLst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8640462A-D75F-4EBE-AF01-552E98BDDBBB}"/>
              </a:ext>
            </a:extLst>
          </p:cNvPr>
          <p:cNvSpPr/>
          <p:nvPr/>
        </p:nvSpPr>
        <p:spPr>
          <a:xfrm>
            <a:off x="3004236" y="2733046"/>
            <a:ext cx="332181" cy="283414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Contingency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12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</a:t>
            </a:r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72298F40-6D2C-4FE7-A979-1885BE8A912C}"/>
              </a:ext>
            </a:extLst>
          </p:cNvPr>
          <p:cNvSpPr/>
          <p:nvPr/>
        </p:nvSpPr>
        <p:spPr>
          <a:xfrm>
            <a:off x="2594099" y="4236958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2</a:t>
            </a:r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2F76406B-757E-4E6B-B7F2-4C2F6950D925}"/>
              </a:ext>
            </a:extLst>
          </p:cNvPr>
          <p:cNvSpPr/>
          <p:nvPr/>
        </p:nvSpPr>
        <p:spPr>
          <a:xfrm>
            <a:off x="3370223" y="2865959"/>
            <a:ext cx="232487" cy="196089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5E6C532E-DCE6-4B13-A810-B06B923B9083}"/>
              </a:ext>
            </a:extLst>
          </p:cNvPr>
          <p:cNvSpPr/>
          <p:nvPr/>
        </p:nvSpPr>
        <p:spPr>
          <a:xfrm>
            <a:off x="3389016" y="143805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A5E77D2D-8993-44D7-934F-5F007FA78E19}"/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96c62218-d085-4097-ae9c-d3a1c6eefef6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f9d48c0-3fb6-4ed7-a7f5-694bb9231734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On-screen Show (16:9)</PresentationFormat>
  <Paragraphs>103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MAY 2022 – APR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2022-05-25T11:54:42Z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