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Lst>
  <p:notesMasterIdLst>
    <p:notesMasterId r:id="rId6"/>
  </p:notesMasterIdLst>
  <p:sldIdLst>
    <p:sldId id="889"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Chambers" initials="LC" lastIdx="13" clrIdx="0">
    <p:extLst>
      <p:ext uri="{19B8F6BF-5375-455C-9EA6-DF929625EA0E}">
        <p15:presenceInfo xmlns:p15="http://schemas.microsoft.com/office/powerpoint/2012/main" userId="S::lee.chambers@xoserve.com::75b86a7c-29e5-457f-b679-e8760df39d3b" providerId="AD"/>
      </p:ext>
    </p:extLst>
  </p:cmAuthor>
  <p:cmAuthor id="2" name="Thomas Lineham" initials="TL" lastIdx="5" clrIdx="1">
    <p:extLst>
      <p:ext uri="{19B8F6BF-5375-455C-9EA6-DF929625EA0E}">
        <p15:presenceInfo xmlns:p15="http://schemas.microsoft.com/office/powerpoint/2012/main" userId="S::thomas.lineham@xoserve.com::0a61177b-b725-4b90-901b-3d5aaab108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4B8DA"/>
    <a:srgbClr val="40D1F5"/>
    <a:srgbClr val="B1D6E8"/>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5" autoAdjust="0"/>
    <p:restoredTop sz="94624" autoAdjust="0"/>
  </p:normalViewPr>
  <p:slideViewPr>
    <p:cSldViewPr>
      <p:cViewPr varScale="1">
        <p:scale>
          <a:sx n="84" d="100"/>
          <a:sy n="84" d="100"/>
        </p:scale>
        <p:origin x="956" y="40"/>
      </p:cViewPr>
      <p:guideLst>
        <p:guide orient="horz" pos="162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23/05/2022</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1700516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632937" y="72956"/>
            <a:ext cx="8229600" cy="338554"/>
          </a:xfrm>
        </p:spPr>
        <p:txBody>
          <a:bodyPr>
            <a:normAutofit/>
          </a:bodyPr>
          <a:lstStyle/>
          <a:p>
            <a:r>
              <a:rPr lang="en-GB" sz="1000" dirty="0">
                <a:latin typeface="Arial"/>
                <a:cs typeface="Arial"/>
              </a:rPr>
              <a:t>XRN5231 Flow Weighted Average CV</a:t>
            </a:r>
          </a:p>
        </p:txBody>
      </p:sp>
      <p:graphicFrame>
        <p:nvGraphicFramePr>
          <p:cNvPr id="23" name="Content Placeholder 3">
            <a:extLst>
              <a:ext uri="{FF2B5EF4-FFF2-40B4-BE49-F238E27FC236}">
                <a16:creationId xmlns:a16="http://schemas.microsoft.com/office/drawing/2014/main" id="{E606C19D-1D53-4565-BE7B-DF0199607E94}"/>
              </a:ext>
            </a:extLst>
          </p:cNvPr>
          <p:cNvGraphicFramePr>
            <a:graphicFrameLocks/>
          </p:cNvGraphicFramePr>
          <p:nvPr>
            <p:extLst>
              <p:ext uri="{D42A27DB-BD31-4B8C-83A1-F6EECF244321}">
                <p14:modId xmlns:p14="http://schemas.microsoft.com/office/powerpoint/2010/main" val="1104418578"/>
              </p:ext>
            </p:extLst>
          </p:nvPr>
        </p:nvGraphicFramePr>
        <p:xfrm>
          <a:off x="71500" y="335905"/>
          <a:ext cx="9001000" cy="4886974"/>
        </p:xfrm>
        <a:graphic>
          <a:graphicData uri="http://schemas.openxmlformats.org/drawingml/2006/table">
            <a:tbl>
              <a:tblPr firstRow="1" bandRow="1"/>
              <a:tblGrid>
                <a:gridCol w="662764">
                  <a:extLst>
                    <a:ext uri="{9D8B030D-6E8A-4147-A177-3AD203B41FA5}">
                      <a16:colId xmlns:a16="http://schemas.microsoft.com/office/drawing/2014/main" val="20000"/>
                    </a:ext>
                  </a:extLst>
                </a:gridCol>
                <a:gridCol w="710364">
                  <a:extLst>
                    <a:ext uri="{9D8B030D-6E8A-4147-A177-3AD203B41FA5}">
                      <a16:colId xmlns:a16="http://schemas.microsoft.com/office/drawing/2014/main" val="989119420"/>
                    </a:ext>
                  </a:extLst>
                </a:gridCol>
                <a:gridCol w="2565075">
                  <a:extLst>
                    <a:ext uri="{9D8B030D-6E8A-4147-A177-3AD203B41FA5}">
                      <a16:colId xmlns:a16="http://schemas.microsoft.com/office/drawing/2014/main" val="20001"/>
                    </a:ext>
                  </a:extLst>
                </a:gridCol>
                <a:gridCol w="1030349">
                  <a:extLst>
                    <a:ext uri="{9D8B030D-6E8A-4147-A177-3AD203B41FA5}">
                      <a16:colId xmlns:a16="http://schemas.microsoft.com/office/drawing/2014/main" val="20002"/>
                    </a:ext>
                  </a:extLst>
                </a:gridCol>
                <a:gridCol w="1479578">
                  <a:extLst>
                    <a:ext uri="{9D8B030D-6E8A-4147-A177-3AD203B41FA5}">
                      <a16:colId xmlns:a16="http://schemas.microsoft.com/office/drawing/2014/main" val="2953417103"/>
                    </a:ext>
                  </a:extLst>
                </a:gridCol>
                <a:gridCol w="2552870">
                  <a:extLst>
                    <a:ext uri="{9D8B030D-6E8A-4147-A177-3AD203B41FA5}">
                      <a16:colId xmlns:a16="http://schemas.microsoft.com/office/drawing/2014/main" val="20003"/>
                    </a:ext>
                  </a:extLst>
                </a:gridCol>
              </a:tblGrid>
              <a:tr h="207300">
                <a:tc rowSpan="2"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800" kern="1200" baseline="0" dirty="0">
                          <a:solidFill>
                            <a:schemeClr val="bg1"/>
                          </a:solidFill>
                          <a:latin typeface="Arial"/>
                          <a:ea typeface="+mn-ea"/>
                          <a:cs typeface="Arial"/>
                        </a:rPr>
                        <a:t>June 22</a:t>
                      </a:r>
                    </a:p>
                    <a:p>
                      <a:pPr algn="ctr"/>
                      <a:r>
                        <a:rPr lang="en-GB" sz="800" kern="1200" baseline="0" dirty="0">
                          <a:solidFill>
                            <a:schemeClr val="bg1"/>
                          </a:solidFill>
                          <a:latin typeface="Arial"/>
                          <a:ea typeface="+mn-ea"/>
                          <a:cs typeface="Arial"/>
                        </a:rPr>
                        <a:t>ChMC Dashboard</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rowSpan="2" hMerge="1">
                  <a:txBody>
                    <a:bodyPr/>
                    <a:lstStyle/>
                    <a:p>
                      <a:pPr algn="ctr"/>
                      <a:endParaRPr lang="en-GB" sz="80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800" b="1" i="0" dirty="0">
                          <a:solidFill>
                            <a:srgbClr val="FFFFFF"/>
                          </a:solidFill>
                          <a:latin typeface="Arial"/>
                          <a:cs typeface="Arial"/>
                        </a:rPr>
                        <a:t>Overall</a:t>
                      </a:r>
                      <a:r>
                        <a:rPr lang="en-GB" sz="800" b="1" i="0" baseline="0" dirty="0">
                          <a:solidFill>
                            <a:srgbClr val="FFFFFF"/>
                          </a:solidFill>
                          <a:latin typeface="Arial"/>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185806">
                <a:tc gridSpan="2"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tc>
                  <a:txBody>
                    <a:bodyPr/>
                    <a:lstStyle/>
                    <a:p>
                      <a:pPr algn="ctr"/>
                      <a:r>
                        <a:rPr lang="en-GB" sz="800" b="1" dirty="0">
                          <a:solidFill>
                            <a:schemeClr val="bg1"/>
                          </a:solidFill>
                          <a:latin typeface="Arial"/>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185806">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RAG</a:t>
                      </a:r>
                      <a:r>
                        <a:rPr lang="en-GB" sz="800" b="1" baseline="0" dirty="0">
                          <a:solidFill>
                            <a:schemeClr val="bg1"/>
                          </a:solidFill>
                          <a:latin typeface="Arial"/>
                          <a:cs typeface="Arial"/>
                        </a:rPr>
                        <a:t> Status</a:t>
                      </a:r>
                      <a:endParaRPr lang="en-GB" sz="80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80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800" b="1"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0002"/>
                  </a:ext>
                </a:extLst>
              </a:tr>
              <a:tr h="200674">
                <a:tc gridSpan="6">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900" b="1" dirty="0">
                          <a:solidFill>
                            <a:schemeClr val="bg1"/>
                          </a:solidFill>
                          <a:latin typeface="+mn-lt"/>
                          <a:cs typeface="Arial"/>
                        </a:rPr>
                        <a:t>                                            </a:t>
                      </a:r>
                      <a:r>
                        <a:rPr lang="en-GB" sz="800" b="1" dirty="0">
                          <a:solidFill>
                            <a:schemeClr val="bg1"/>
                          </a:solidFill>
                          <a:latin typeface="+mn-lt"/>
                          <a:cs typeface="Arial"/>
                        </a:rPr>
                        <a:t> Status</a:t>
                      </a:r>
                      <a:r>
                        <a:rPr lang="en-GB" sz="800" b="1" baseline="0" dirty="0">
                          <a:solidFill>
                            <a:schemeClr val="bg1"/>
                          </a:solidFill>
                          <a:latin typeface="+mn-lt"/>
                          <a:cs typeface="Arial"/>
                        </a:rPr>
                        <a:t> Justification</a:t>
                      </a:r>
                      <a:endParaRPr lang="en-GB" sz="800"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GB"/>
                    </a:p>
                  </a:txBody>
                  <a:tcPr/>
                </a:tc>
                <a:tc hMerge="1">
                  <a:txBody>
                    <a:bodyPr/>
                    <a:lstStyle/>
                    <a:p>
                      <a:pPr algn="ctr"/>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57968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baseline="0" dirty="0">
                          <a:solidFill>
                            <a:schemeClr val="bg1"/>
                          </a:solidFill>
                          <a:latin typeface="Arial"/>
                          <a:ea typeface="+mn-ea"/>
                          <a:cs typeface="Arial"/>
                        </a:rPr>
                        <a:t>Schedule</a:t>
                      </a:r>
                    </a:p>
                    <a:p>
                      <a:pPr algn="ctr"/>
                      <a:endParaRPr lang="en-GB" sz="900" b="1" baseline="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marL="0" marR="0" lvl="0" indent="0" algn="l">
                        <a:lnSpc>
                          <a:spcPct val="100000"/>
                        </a:lnSpc>
                        <a:spcBef>
                          <a:spcPts val="0"/>
                        </a:spcBef>
                        <a:spcAft>
                          <a:spcPts val="0"/>
                        </a:spcAft>
                        <a:buClrTx/>
                        <a:buSzTx/>
                        <a:buFont typeface="Arial" panose="020B0604020202020204" pitchFamily="34" charset="0"/>
                        <a:buNone/>
                      </a:pPr>
                      <a:r>
                        <a:rPr lang="en-GB" sz="650" b="0" i="0" u="none" strike="noStrike" kern="1200" cap="none" normalizeH="0" baseline="0" dirty="0">
                          <a:ln>
                            <a:noFill/>
                          </a:ln>
                          <a:solidFill>
                            <a:schemeClr val="tx1"/>
                          </a:solidFill>
                          <a:effectLst/>
                          <a:latin typeface="+mn-lt"/>
                          <a:ea typeface="+mn-ea"/>
                          <a:cs typeface="+mn-cs"/>
                        </a:rPr>
                        <a:t>Overall RAG status is tracking at </a:t>
                      </a:r>
                      <a:r>
                        <a:rPr lang="en-GB" sz="650" b="1" i="0" u="none" strike="noStrike" kern="1200" cap="none" normalizeH="0" baseline="0" dirty="0">
                          <a:ln>
                            <a:noFill/>
                          </a:ln>
                          <a:solidFill>
                            <a:srgbClr val="FF0000"/>
                          </a:solidFill>
                          <a:effectLst/>
                          <a:latin typeface="+mn-lt"/>
                          <a:ea typeface="+mn-ea"/>
                          <a:cs typeface="+mn-cs"/>
                        </a:rPr>
                        <a:t>Red</a:t>
                      </a:r>
                      <a:r>
                        <a:rPr lang="en-GB" sz="650" b="1" i="0" u="none" strike="noStrike" kern="1200" cap="none" normalizeH="0" baseline="0" dirty="0">
                          <a:ln>
                            <a:noFill/>
                          </a:ln>
                          <a:solidFill>
                            <a:srgbClr val="7030A0"/>
                          </a:solidFill>
                          <a:effectLst/>
                          <a:latin typeface="+mn-lt"/>
                          <a:ea typeface="+mn-ea"/>
                          <a:cs typeface="+mn-cs"/>
                        </a:rPr>
                        <a:t>.</a:t>
                      </a:r>
                      <a:r>
                        <a:rPr lang="en-GB" sz="650" b="0" i="0" u="none" strike="noStrike" kern="1200" cap="none" normalizeH="0" baseline="0" dirty="0">
                          <a:ln>
                            <a:noFill/>
                          </a:ln>
                          <a:solidFill>
                            <a:schemeClr val="tx1"/>
                          </a:solidFill>
                          <a:effectLst/>
                          <a:latin typeface="+mn-lt"/>
                          <a:ea typeface="+mn-ea"/>
                          <a:cs typeface="+mn-cs"/>
                        </a:rPr>
                        <a:t> The 2</a:t>
                      </a:r>
                      <a:r>
                        <a:rPr lang="en-GB" sz="650" b="0" i="0" u="none" strike="noStrike" kern="1200" cap="none" normalizeH="0" baseline="30000" dirty="0">
                          <a:ln>
                            <a:noFill/>
                          </a:ln>
                          <a:solidFill>
                            <a:schemeClr val="tx1"/>
                          </a:solidFill>
                          <a:effectLst/>
                          <a:latin typeface="+mn-lt"/>
                          <a:ea typeface="+mn-ea"/>
                          <a:cs typeface="+mn-cs"/>
                        </a:rPr>
                        <a:t>nd</a:t>
                      </a:r>
                      <a:r>
                        <a:rPr lang="en-GB" sz="650" b="0" i="0" u="none" strike="noStrike" kern="1200" cap="none" normalizeH="0" baseline="0" dirty="0">
                          <a:ln>
                            <a:noFill/>
                          </a:ln>
                          <a:solidFill>
                            <a:schemeClr val="tx1"/>
                          </a:solidFill>
                          <a:effectLst/>
                          <a:latin typeface="+mn-lt"/>
                          <a:ea typeface="+mn-ea"/>
                          <a:cs typeface="+mn-cs"/>
                        </a:rPr>
                        <a:t> Project replan is in progress to baseline the Lowest CV requirement change. The project has continued with its planned activities alongside the replan for the FWACV service &amp; Gemini consequential changes.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650" b="0" i="0" u="none" strike="noStrike" kern="1200" cap="none" normalizeH="0" baseline="0" dirty="0">
                          <a:ln>
                            <a:noFill/>
                          </a:ln>
                          <a:solidFill>
                            <a:schemeClr val="tx1"/>
                          </a:solidFill>
                          <a:effectLst/>
                          <a:latin typeface="+mn-lt"/>
                          <a:ea typeface="+mn-ea"/>
                          <a:cs typeface="+mn-cs"/>
                        </a:rPr>
                        <a:t>DNs have approved the option to automate the Lowest CV requirements; DNs need to confirm their own internal dependencies will support a proposed End of August 22 Go Live Date.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650" b="0" i="0" u="none" strike="noStrike" kern="1200" cap="none" normalizeH="0" baseline="0" dirty="0">
                          <a:ln>
                            <a:noFill/>
                          </a:ln>
                          <a:solidFill>
                            <a:schemeClr val="tx1"/>
                          </a:solidFill>
                          <a:effectLst/>
                          <a:latin typeface="+mn-lt"/>
                          <a:ea typeface="+mn-ea"/>
                          <a:cs typeface="+mn-cs"/>
                        </a:rPr>
                        <a:t>UAT for the revised Change Pack is planned for completion 24</a:t>
                      </a:r>
                      <a:r>
                        <a:rPr lang="en-US" sz="650" b="0" i="0" u="none" strike="noStrike" kern="1200" cap="none" normalizeH="0" baseline="30000" dirty="0">
                          <a:ln>
                            <a:noFill/>
                          </a:ln>
                          <a:solidFill>
                            <a:schemeClr val="tx1"/>
                          </a:solidFill>
                          <a:effectLst/>
                          <a:latin typeface="+mn-lt"/>
                          <a:ea typeface="+mn-ea"/>
                          <a:cs typeface="+mn-cs"/>
                        </a:rPr>
                        <a:t>th</a:t>
                      </a:r>
                      <a:r>
                        <a:rPr lang="en-US" sz="650" b="0" i="0" u="none" strike="noStrike" kern="1200" cap="none" normalizeH="0" baseline="0" dirty="0">
                          <a:ln>
                            <a:noFill/>
                          </a:ln>
                          <a:solidFill>
                            <a:schemeClr val="tx1"/>
                          </a:solidFill>
                          <a:effectLst/>
                          <a:latin typeface="+mn-lt"/>
                          <a:ea typeface="+mn-ea"/>
                          <a:cs typeface="+mn-cs"/>
                        </a:rPr>
                        <a:t> May. Performance Testing started 24</a:t>
                      </a:r>
                      <a:r>
                        <a:rPr lang="en-US" sz="650" b="0" i="0" u="none" strike="noStrike" kern="1200" cap="none" normalizeH="0" baseline="30000" dirty="0">
                          <a:ln>
                            <a:noFill/>
                          </a:ln>
                          <a:solidFill>
                            <a:schemeClr val="tx1"/>
                          </a:solidFill>
                          <a:effectLst/>
                          <a:latin typeface="+mn-lt"/>
                          <a:ea typeface="+mn-ea"/>
                          <a:cs typeface="+mn-cs"/>
                        </a:rPr>
                        <a:t>th</a:t>
                      </a:r>
                      <a:r>
                        <a:rPr lang="en-US" sz="650" b="0" i="0" u="none" strike="noStrike" kern="1200" cap="none" normalizeH="0" baseline="0" dirty="0">
                          <a:ln>
                            <a:noFill/>
                          </a:ln>
                          <a:solidFill>
                            <a:schemeClr val="tx1"/>
                          </a:solidFill>
                          <a:effectLst/>
                          <a:latin typeface="+mn-lt"/>
                          <a:ea typeface="+mn-ea"/>
                          <a:cs typeface="+mn-cs"/>
                        </a:rPr>
                        <a:t> May with Regression Testing planning in-flight in readiness to commence as part of the 2</a:t>
                      </a:r>
                      <a:r>
                        <a:rPr lang="en-US" sz="650" b="0" i="0" u="none" strike="noStrike" kern="1200" cap="none" normalizeH="0" baseline="30000" dirty="0">
                          <a:ln>
                            <a:noFill/>
                          </a:ln>
                          <a:solidFill>
                            <a:schemeClr val="tx1"/>
                          </a:solidFill>
                          <a:effectLst/>
                          <a:latin typeface="+mn-lt"/>
                          <a:ea typeface="+mn-ea"/>
                          <a:cs typeface="+mn-cs"/>
                        </a:rPr>
                        <a:t>nd</a:t>
                      </a:r>
                      <a:r>
                        <a:rPr lang="en-US" sz="650" b="0" i="0" u="none" strike="noStrike" kern="1200" cap="none" normalizeH="0" baseline="0" dirty="0">
                          <a:ln>
                            <a:noFill/>
                          </a:ln>
                          <a:solidFill>
                            <a:schemeClr val="tx1"/>
                          </a:solidFill>
                          <a:effectLst/>
                          <a:latin typeface="+mn-lt"/>
                          <a:ea typeface="+mn-ea"/>
                          <a:cs typeface="+mn-cs"/>
                        </a:rPr>
                        <a:t> project replan</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650" b="0" i="0" u="none" strike="noStrike" kern="1200" cap="none" normalizeH="0" baseline="0" dirty="0">
                          <a:ln>
                            <a:noFill/>
                          </a:ln>
                          <a:solidFill>
                            <a:schemeClr val="tx1"/>
                          </a:solidFill>
                          <a:effectLst/>
                          <a:latin typeface="+mn-lt"/>
                          <a:ea typeface="+mn-ea"/>
                          <a:cs typeface="+mn-cs"/>
                        </a:rPr>
                        <a:t>Dual Run Phase 2 is in progress.  SGN has completed full connectivity with engagement continuing for Cadent to complete its connectivity. Daily files are being received from WWU &amp; NGN and the new FWACV service CV calculation largely matches NG’s existing service (MIPI); differences are down to DN data flows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650" b="0" i="0" u="none" strike="noStrike" kern="1200" cap="none" normalizeH="0" baseline="0" dirty="0">
                          <a:ln>
                            <a:noFill/>
                          </a:ln>
                          <a:solidFill>
                            <a:schemeClr val="tx1"/>
                          </a:solidFill>
                          <a:effectLst/>
                          <a:latin typeface="+mn-lt"/>
                          <a:ea typeface="+mn-ea"/>
                          <a:cs typeface="+mn-cs"/>
                        </a:rPr>
                        <a:t>Re-plan to be reviewed/baselined: Once DNs confirm support of the dependencies of DR/MT to achieve the acceptance criteria/outcomes to the proposed plan timescales.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650" b="0" i="0" u="none" strike="noStrike" kern="1200" cap="none" normalizeH="0" baseline="0" dirty="0">
                          <a:ln>
                            <a:noFill/>
                          </a:ln>
                          <a:solidFill>
                            <a:schemeClr val="tx1"/>
                          </a:solidFill>
                          <a:effectLst/>
                          <a:latin typeface="+mn-lt"/>
                          <a:ea typeface="+mn-ea"/>
                          <a:cs typeface="+mn-cs"/>
                        </a:rPr>
                        <a:t>An assessment of the proposed implementation date will be conducted across the wider CDSP change delivery portfolio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650" b="0" i="0" u="none" strike="noStrike" kern="1200" cap="none" normalizeH="0" baseline="0" dirty="0">
                          <a:ln>
                            <a:noFill/>
                          </a:ln>
                          <a:solidFill>
                            <a:schemeClr val="tx1"/>
                          </a:solidFill>
                          <a:effectLst/>
                          <a:latin typeface="+mn-lt"/>
                          <a:ea typeface="+mn-ea"/>
                          <a:cs typeface="+mn-cs"/>
                        </a:rPr>
                        <a:t>The revised Business Case &amp; BER remains draft and requires DN confirmation on the proposed implementation date of the end of August 22; DNs should consider their internal dependencies to support this date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650" b="0" i="0" u="none" strike="noStrike" kern="1200" cap="none" normalizeH="0" baseline="0" dirty="0">
                          <a:ln>
                            <a:noFill/>
                          </a:ln>
                          <a:solidFill>
                            <a:schemeClr val="tx1"/>
                          </a:solidFill>
                          <a:effectLst/>
                          <a:latin typeface="+mn-lt"/>
                          <a:ea typeface="+mn-ea"/>
                          <a:cs typeface="+mn-cs"/>
                        </a:rPr>
                        <a:t>Business Readiness/Service Transition planned activities continue to progress (training, End to End Process definition, Service Management readiness etc)</a:t>
                      </a:r>
                    </a:p>
                    <a:p>
                      <a:pPr marL="0" marR="0" lvl="0" indent="0" algn="l">
                        <a:lnSpc>
                          <a:spcPct val="100000"/>
                        </a:lnSpc>
                        <a:spcBef>
                          <a:spcPts val="0"/>
                        </a:spcBef>
                        <a:spcAft>
                          <a:spcPts val="0"/>
                        </a:spcAft>
                        <a:buClrTx/>
                        <a:buSzTx/>
                        <a:buFont typeface="Arial" panose="020B0604020202020204" pitchFamily="34" charset="0"/>
                        <a:buNone/>
                      </a:pPr>
                      <a:r>
                        <a:rPr lang="en-GB" sz="650" b="1" i="0" u="none" strike="noStrike" kern="1200" cap="none" normalizeH="0" baseline="0" dirty="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highlight>
                            <a:srgbClr val="FFFFFF"/>
                          </a:highlight>
                          <a:latin typeface="+mn-lt"/>
                          <a:ea typeface="+mn-ea"/>
                          <a:cs typeface="+mn-cs"/>
                        </a:rPr>
                        <a:t>Finalise full re-plan once DN readiness is confirmed and define the revised BER for the costs of the project</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highlight>
                            <a:srgbClr val="FFFFFF"/>
                          </a:highlight>
                          <a:latin typeface="+mn-lt"/>
                          <a:ea typeface="+mn-ea"/>
                          <a:cs typeface="+mn-cs"/>
                        </a:rPr>
                        <a:t>Plan out the revised design, build and test activities (ST, UAT &amp; RT) to support the Lowest CV change</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highlight>
                            <a:srgbClr val="FFFFFF"/>
                          </a:highlight>
                          <a:latin typeface="+mn-lt"/>
                          <a:ea typeface="+mn-ea"/>
                          <a:cs typeface="+mn-cs"/>
                        </a:rPr>
                        <a:t>Finalise the draft of the Data Migration, Cutover &amp; Transition Scope &amp; Approach (inc the Go No Go Criteria) to review with DN &amp; NG Stakeholders at the Focus Group</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1" u="none" strike="noStrike" kern="1200" cap="none" normalizeH="0" baseline="0" dirty="0">
                          <a:ln>
                            <a:noFill/>
                          </a:ln>
                          <a:solidFill>
                            <a:schemeClr val="tx1"/>
                          </a:solidFill>
                          <a:effectLst/>
                          <a:highlight>
                            <a:srgbClr val="FFFFFF"/>
                          </a:highlight>
                          <a:latin typeface="+mn-lt"/>
                          <a:ea typeface="+mn-ea"/>
                          <a:cs typeface="+mn-cs"/>
                        </a:rPr>
                        <a:t>All</a:t>
                      </a:r>
                      <a:r>
                        <a:rPr lang="en-GB" sz="650" b="0" i="0" u="none" strike="noStrike" kern="1200" cap="none" normalizeH="0" baseline="0" dirty="0">
                          <a:ln>
                            <a:noFill/>
                          </a:ln>
                          <a:solidFill>
                            <a:schemeClr val="tx1"/>
                          </a:solidFill>
                          <a:effectLst/>
                          <a:highlight>
                            <a:srgbClr val="FFFFFF"/>
                          </a:highlight>
                          <a:latin typeface="+mn-lt"/>
                          <a:ea typeface="+mn-ea"/>
                          <a:cs typeface="+mn-cs"/>
                        </a:rPr>
                        <a:t> DNs to complete End To End connectivity to provide daily files to remove issue with DR/MT plan</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highlight>
                            <a:srgbClr val="FFFFFF"/>
                          </a:highlight>
                          <a:latin typeface="+mn-lt"/>
                          <a:ea typeface="+mn-ea"/>
                          <a:cs typeface="+mn-cs"/>
                        </a:rPr>
                        <a:t>Continue with UAT assurance, DR/MT and Business Change planned activities</a:t>
                      </a:r>
                    </a:p>
                    <a:p>
                      <a:pPr marL="171450" marR="0" lvl="0" indent="-171450" algn="l">
                        <a:lnSpc>
                          <a:spcPct val="100000"/>
                        </a:lnSpc>
                        <a:spcBef>
                          <a:spcPts val="0"/>
                        </a:spcBef>
                        <a:spcAft>
                          <a:spcPts val="0"/>
                        </a:spcAft>
                        <a:buClrTx/>
                        <a:buSzTx/>
                        <a:buFont typeface="Arial" panose="020B0604020202020204" pitchFamily="34" charset="0"/>
                        <a:buChar char="•"/>
                      </a:pPr>
                      <a:r>
                        <a:rPr lang="en-GB" sz="650" b="0" i="0" u="none" strike="noStrike" kern="1200" cap="none" normalizeH="0" baseline="0" dirty="0">
                          <a:ln>
                            <a:noFill/>
                          </a:ln>
                          <a:solidFill>
                            <a:schemeClr val="tx1"/>
                          </a:solidFill>
                          <a:effectLst/>
                          <a:latin typeface="+mn-lt"/>
                          <a:ea typeface="+mn-ea"/>
                          <a:cs typeface="+mn-cs"/>
                        </a:rPr>
                        <a:t>Revised BER from re-plan to be approved at an extraordinary ChMC (to be agreed)</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a:ln>
                            <a:noFill/>
                          </a:ln>
                          <a:solidFill>
                            <a:schemeClr val="tx1"/>
                          </a:solidFill>
                          <a:effectLst/>
                          <a:latin typeface="+mn-lt"/>
                          <a:ea typeface="+mn-ea"/>
                          <a:cs typeface="+mn-cs"/>
                        </a:rPr>
                        <a:t>Overall RAG status is tracking at </a:t>
                      </a:r>
                      <a:r>
                        <a:rPr lang="en-GB" sz="700" b="1" i="0" u="none" strike="noStrike" kern="1200" cap="none" normalizeH="0" baseline="0">
                          <a:ln>
                            <a:noFill/>
                          </a:ln>
                          <a:solidFill>
                            <a:srgbClr val="7030A0"/>
                          </a:solidFill>
                          <a:effectLst/>
                          <a:latin typeface="+mn-lt"/>
                          <a:ea typeface="+mn-ea"/>
                          <a:cs typeface="+mn-cs"/>
                        </a:rPr>
                        <a:t>Purple</a:t>
                      </a:r>
                      <a:r>
                        <a:rPr lang="en-GB" sz="700" b="0" i="0" u="none" strike="noStrike" kern="1200" cap="none" normalizeH="0" baseline="0">
                          <a:ln>
                            <a:noFill/>
                          </a:ln>
                          <a:solidFill>
                            <a:schemeClr val="tx1"/>
                          </a:solidFill>
                          <a:effectLst/>
                          <a:latin typeface="+mn-lt"/>
                          <a:ea typeface="+mn-ea"/>
                          <a:cs typeface="+mn-cs"/>
                        </a:rPr>
                        <a:t> as project is now in re-planning phase due to the position that we will not be able to implement by 1</a:t>
                      </a:r>
                      <a:r>
                        <a:rPr lang="en-GB" sz="700" b="0" i="0" u="none" strike="noStrike" kern="1200" cap="none" normalizeH="0" baseline="30000">
                          <a:ln>
                            <a:noFill/>
                          </a:ln>
                          <a:solidFill>
                            <a:schemeClr val="tx1"/>
                          </a:solidFill>
                          <a:effectLst/>
                          <a:latin typeface="+mn-lt"/>
                          <a:ea typeface="+mn-ea"/>
                          <a:cs typeface="+mn-cs"/>
                        </a:rPr>
                        <a:t>st</a:t>
                      </a:r>
                      <a:r>
                        <a:rPr lang="en-GB" sz="700" b="0" i="0" u="none" strike="noStrike" kern="1200" cap="none" normalizeH="0" baseline="0">
                          <a:ln>
                            <a:noFill/>
                          </a:ln>
                          <a:solidFill>
                            <a:schemeClr val="tx1"/>
                          </a:solidFill>
                          <a:effectLst/>
                          <a:latin typeface="+mn-lt"/>
                          <a:ea typeface="+mn-ea"/>
                          <a:cs typeface="+mn-cs"/>
                        </a:rPr>
                        <a:t> April 22.  The project has continued with its planned activities alongside the replan.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latin typeface="+mn-lt"/>
                          <a:ea typeface="+mn-ea"/>
                          <a:cs typeface="+mn-cs"/>
                        </a:rPr>
                        <a:t>To support the re-plan activity the project is conducting a Gap Analysis exercise on the defined requirements to ensure we have a baselined position for Day 1 Implementation. An Impact Assessment will then be conducted against the change variations to support the re-plan activity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a:ln>
                            <a:noFill/>
                          </a:ln>
                          <a:solidFill>
                            <a:schemeClr val="tx1"/>
                          </a:solidFill>
                          <a:effectLst/>
                          <a:highlight>
                            <a:srgbClr val="FFFFFF"/>
                          </a:highlight>
                          <a:latin typeface="+mn-lt"/>
                          <a:ea typeface="+mn-ea"/>
                          <a:cs typeface="+mn-cs"/>
                        </a:rPr>
                        <a:t>UAT execution and assurance is in progress, revised completion date to be confirmed as part of re-plan</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Dual Run Preparation continues with Connectivity Testing and Master Data Readiness. Resolution of the Master Data Issue is a significant step forward to support Dual Run Testing and Data Migration approach for cutover</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Re-planning to be completed post completion of Gap Analysis activity with the intention to agree revised plan in March and present updated BER for approval at April ChMC</a:t>
                      </a:r>
                      <a:endParaRPr lang="en-GB" sz="700" b="0" i="0" u="none" strike="noStrike" kern="1200" cap="none" normalizeH="0" baseline="0">
                        <a:ln>
                          <a:noFill/>
                        </a:ln>
                        <a:solidFill>
                          <a:schemeClr val="tx1"/>
                        </a:solidFill>
                        <a:effectLst/>
                        <a:highlight>
                          <a:srgbClr val="FFFFFF"/>
                        </a:highligh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700" b="1" i="0" u="none" strike="noStrike" kern="1200" cap="none" normalizeH="0" baseline="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Finalise Gap Analysis exercise with DNs and National Grid to agree Day 1 Must Have requirements &amp; any decisions in order to meet a proposed Go Live date (Mid June 22)</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Define full re-plan based on Gap Analysis Impact Assessment and Business Readiness requirements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latin typeface="+mn-lt"/>
                          <a:ea typeface="+mn-ea"/>
                          <a:cs typeface="+mn-cs"/>
                        </a:rPr>
                        <a:t>Target to issue revised BER from replan for approval at the April 22 ChMC</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a:ln>
                            <a:noFill/>
                          </a:ln>
                          <a:solidFill>
                            <a:schemeClr val="tx1"/>
                          </a:solidFill>
                          <a:effectLst/>
                          <a:highlight>
                            <a:srgbClr val="FFFFFF"/>
                          </a:highlight>
                          <a:latin typeface="+mn-lt"/>
                          <a:ea typeface="+mn-ea"/>
                          <a:cs typeface="+mn-cs"/>
                        </a:rPr>
                        <a:t>Risk of FWACV Imp to CSSC is in assessment, this is deemed low risk as there is no code conflict</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1050" b="1" i="0" dirty="0">
                        <a:solidFill>
                          <a:srgbClr val="FF0000"/>
                        </a:solidFill>
                      </a:endParaRPr>
                    </a:p>
                    <a:p>
                      <a:endParaRPr lang="en-GB" sz="800" b="1" i="0" dirty="0">
                        <a:solidFill>
                          <a:srgbClr val="FF0000"/>
                        </a:solidFill>
                      </a:endParaRPr>
                    </a:p>
                    <a:p>
                      <a:endParaRPr lang="en-GB" sz="800" b="1" i="0" dirty="0">
                        <a:solidFill>
                          <a:srgbClr val="FF0000"/>
                        </a:solidFill>
                      </a:endParaRPr>
                    </a:p>
                    <a:p>
                      <a:r>
                        <a:rPr lang="en-GB" sz="800" b="0" i="0" dirty="0">
                          <a:solidFill>
                            <a:srgbClr val="FF0000"/>
                          </a:solidFill>
                        </a:rPr>
                        <a:t>Replan baseline </a:t>
                      </a:r>
                      <a:r>
                        <a:rPr lang="en-GB" sz="800" b="0" i="0">
                          <a:solidFill>
                            <a:srgbClr val="FF0000"/>
                          </a:solidFill>
                        </a:rPr>
                        <a:t>requires DNs’ </a:t>
                      </a:r>
                      <a:r>
                        <a:rPr lang="en-GB" sz="800" b="0" i="0" dirty="0">
                          <a:solidFill>
                            <a:srgbClr val="FF0000"/>
                          </a:solidFill>
                        </a:rPr>
                        <a:t>assurance that key phase milestones for DR/MT </a:t>
                      </a:r>
                      <a:r>
                        <a:rPr lang="en-GB" sz="800" b="0" i="1" dirty="0">
                          <a:solidFill>
                            <a:srgbClr val="FF0000"/>
                          </a:solidFill>
                        </a:rPr>
                        <a:t>and</a:t>
                      </a:r>
                      <a:r>
                        <a:rPr lang="en-GB" sz="800" b="0" i="0" dirty="0">
                          <a:solidFill>
                            <a:srgbClr val="FF0000"/>
                          </a:solidFill>
                        </a:rPr>
                        <a:t> Migration/Transition can be met by </a:t>
                      </a:r>
                      <a:r>
                        <a:rPr lang="en-GB" sz="1000" b="0" i="1" dirty="0">
                          <a:solidFill>
                            <a:srgbClr val="FF0000"/>
                          </a:solidFill>
                        </a:rPr>
                        <a:t>all</a:t>
                      </a:r>
                      <a:r>
                        <a:rPr lang="en-GB" sz="800" b="1" i="0" dirty="0">
                          <a:solidFill>
                            <a:srgbClr val="FF0000"/>
                          </a:solidFill>
                        </a:rPr>
                        <a:t> </a:t>
                      </a:r>
                      <a:r>
                        <a:rPr lang="en-GB" sz="800" b="0" i="0" dirty="0">
                          <a:solidFill>
                            <a:srgbClr val="FF0000"/>
                          </a:solidFill>
                        </a:rPr>
                        <a:t>parties. The project continues to progress key phases/activities (eg UAT assurance, DR/MT, Business Change (inc External Training) and Cutover &amp; Transition planning).  Plan rebaseline is a dependency to confirm the overall plan, governance (e.g. BER) and confirm the Service Go Live date</a:t>
                      </a:r>
                      <a:endParaRPr lang="en-GB" sz="1000" b="0" i="0" dirty="0">
                        <a:solidFill>
                          <a:srgbClr val="FF0000"/>
                        </a:solidFil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74338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650" b="0" i="0" dirty="0">
                          <a:solidFill>
                            <a:schemeClr val="tx1"/>
                          </a:solidFill>
                          <a:effectLst/>
                          <a:latin typeface="+mj-lt"/>
                          <a:ea typeface="+mn-ea"/>
                          <a:cs typeface="Poppins"/>
                        </a:rPr>
                        <a:t>There is an issue that NG and DNs do not understand the consequential changes arising with transfer of the FWACV service from NG and the impact to existing business processes – </a:t>
                      </a:r>
                      <a:r>
                        <a:rPr lang="en-US" sz="650" b="1" i="0" kern="1200" dirty="0">
                          <a:solidFill>
                            <a:schemeClr val="tx1"/>
                          </a:solidFill>
                          <a:effectLst/>
                          <a:highlight>
                            <a:srgbClr val="FFFFFF"/>
                          </a:highlight>
                          <a:latin typeface="+mn-lt"/>
                          <a:ea typeface="+mn-ea"/>
                          <a:cs typeface="Poppins"/>
                        </a:rPr>
                        <a:t>Update: </a:t>
                      </a:r>
                      <a:r>
                        <a:rPr lang="en-US" sz="650" b="0" i="0" kern="1200" dirty="0">
                          <a:solidFill>
                            <a:schemeClr val="tx1"/>
                          </a:solidFill>
                          <a:effectLst/>
                          <a:highlight>
                            <a:srgbClr val="FFFFFF"/>
                          </a:highlight>
                          <a:latin typeface="+mn-lt"/>
                          <a:ea typeface="+mn-ea"/>
                          <a:cs typeface="Poppins"/>
                        </a:rPr>
                        <a:t>Action for NG &amp; DNs to review the consequences of the FWACV service moving from NG to Xoserve, this will be left open to monitor through the Business &amp; Transition phase Business Readiness phase</a:t>
                      </a:r>
                      <a:endParaRPr lang="en-US" sz="650" b="0" i="0" dirty="0">
                        <a:solidFill>
                          <a:schemeClr val="tx1"/>
                        </a:solidFill>
                        <a:effectLst/>
                        <a:latin typeface="+mj-lt"/>
                        <a:ea typeface="+mn-ea"/>
                        <a:cs typeface="Poppins"/>
                      </a:endParaRP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650" b="0" i="0" dirty="0">
                          <a:solidFill>
                            <a:schemeClr val="tx1"/>
                          </a:solidFill>
                          <a:effectLst/>
                          <a:highlight>
                            <a:srgbClr val="FFFFFF"/>
                          </a:highlight>
                          <a:latin typeface="+mj-lt"/>
                          <a:ea typeface="+mn-ea"/>
                          <a:cs typeface="Poppins"/>
                        </a:rPr>
                        <a:t>There is a risk that changes to the approved scope and requirements will be identified through the deliver plan – </a:t>
                      </a:r>
                      <a:r>
                        <a:rPr lang="en-US" sz="650" b="1" i="0" dirty="0">
                          <a:solidFill>
                            <a:schemeClr val="tx1"/>
                          </a:solidFill>
                          <a:effectLst/>
                          <a:highlight>
                            <a:srgbClr val="FFFFFF"/>
                          </a:highlight>
                          <a:latin typeface="+mj-lt"/>
                          <a:ea typeface="+mn-ea"/>
                          <a:cs typeface="Poppins"/>
                        </a:rPr>
                        <a:t>Update:</a:t>
                      </a:r>
                      <a:r>
                        <a:rPr lang="en-US" sz="650" b="0" i="0" dirty="0">
                          <a:solidFill>
                            <a:schemeClr val="tx1"/>
                          </a:solidFill>
                          <a:effectLst/>
                          <a:highlight>
                            <a:srgbClr val="FFFFFF"/>
                          </a:highlight>
                          <a:latin typeface="+mj-lt"/>
                          <a:ea typeface="+mn-ea"/>
                          <a:cs typeface="Poppins"/>
                        </a:rPr>
                        <a:t> 2</a:t>
                      </a:r>
                      <a:r>
                        <a:rPr lang="en-US" sz="650" b="0" i="0" baseline="30000" dirty="0">
                          <a:solidFill>
                            <a:schemeClr val="tx1"/>
                          </a:solidFill>
                          <a:effectLst/>
                          <a:highlight>
                            <a:srgbClr val="FFFFFF"/>
                          </a:highlight>
                          <a:latin typeface="+mj-lt"/>
                          <a:ea typeface="+mn-ea"/>
                          <a:cs typeface="Poppins"/>
                        </a:rPr>
                        <a:t>nd</a:t>
                      </a:r>
                      <a:r>
                        <a:rPr lang="en-US" sz="650" b="0" i="0" dirty="0">
                          <a:solidFill>
                            <a:schemeClr val="tx1"/>
                          </a:solidFill>
                          <a:effectLst/>
                          <a:highlight>
                            <a:srgbClr val="FFFFFF"/>
                          </a:highlight>
                          <a:latin typeface="+mj-lt"/>
                          <a:ea typeface="+mn-ea"/>
                          <a:cs typeface="Poppins"/>
                        </a:rPr>
                        <a:t> replan in progress following the Lowest CV requirement change for revised plan to be baselined</a:t>
                      </a:r>
                    </a:p>
                    <a:p>
                      <a:pPr marL="171450" marR="0" lvl="0" indent="-171450" algn="l" rtl="0" eaLnBrk="1" fontAlgn="auto" latinLnBrk="0" hangingPunct="1">
                        <a:lnSpc>
                          <a:spcPct val="100000"/>
                        </a:lnSpc>
                        <a:spcBef>
                          <a:spcPct val="0"/>
                        </a:spcBef>
                        <a:spcAft>
                          <a:spcPct val="0"/>
                        </a:spcAft>
                        <a:buClrTx/>
                        <a:buSzTx/>
                        <a:buFont typeface="Arial" panose="020B0604020202020204" pitchFamily="34" charset="0"/>
                        <a:buChar char="•"/>
                      </a:pPr>
                      <a:r>
                        <a:rPr lang="en-US" sz="650" b="0" i="0" dirty="0">
                          <a:solidFill>
                            <a:schemeClr val="tx1"/>
                          </a:solidFill>
                          <a:effectLst/>
                          <a:highlight>
                            <a:srgbClr val="FFFFFF"/>
                          </a:highlight>
                          <a:latin typeface="+mj-lt"/>
                          <a:ea typeface="+mn-ea"/>
                          <a:cs typeface="Poppins"/>
                        </a:rPr>
                        <a:t>There is an issue with Dual Run/Market Trials phase that not all DNs are fully connected to provide daily files to progress the approved scope and plan to compare the new FWACV calculation to NGs service running in production – </a:t>
                      </a:r>
                      <a:r>
                        <a:rPr lang="en-US" sz="650" b="1" i="0" dirty="0">
                          <a:solidFill>
                            <a:schemeClr val="tx1"/>
                          </a:solidFill>
                          <a:effectLst/>
                          <a:highlight>
                            <a:srgbClr val="FFFFFF"/>
                          </a:highlight>
                          <a:latin typeface="+mj-lt"/>
                          <a:ea typeface="+mn-ea"/>
                          <a:cs typeface="Poppins"/>
                        </a:rPr>
                        <a:t>Update:</a:t>
                      </a:r>
                      <a:r>
                        <a:rPr lang="en-US" sz="650" b="0" i="0" dirty="0">
                          <a:solidFill>
                            <a:schemeClr val="tx1"/>
                          </a:solidFill>
                          <a:effectLst/>
                          <a:highlight>
                            <a:srgbClr val="FFFFFF"/>
                          </a:highlight>
                          <a:latin typeface="+mj-lt"/>
                          <a:ea typeface="+mn-ea"/>
                          <a:cs typeface="Poppins"/>
                        </a:rPr>
                        <a:t> Continued engagement for full connectivity is being progressed with impacted DNs and NG to provide support. Phase 2 to progress with 2 connected shippers</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650" b="0" i="0" baseline="0" dirty="0">
                          <a:solidFill>
                            <a:schemeClr val="tx1"/>
                          </a:solidFill>
                          <a:effectLst/>
                          <a:highlight>
                            <a:srgbClr val="FFFFFF"/>
                          </a:highlight>
                          <a:latin typeface="+mj-lt"/>
                          <a:ea typeface="+mn-ea"/>
                          <a:cs typeface="Poppins" panose="020B0604020202020204" charset="0"/>
                        </a:rPr>
                        <a:t>There is a risk that changes to the baselined scope and requirements will increase the costs of the new FWACV service in extending the project and manual process being identified – </a:t>
                      </a:r>
                      <a:r>
                        <a:rPr lang="en-US" sz="650" b="1" i="0" baseline="0" dirty="0">
                          <a:solidFill>
                            <a:schemeClr val="tx1"/>
                          </a:solidFill>
                          <a:effectLst/>
                          <a:highlight>
                            <a:srgbClr val="FFFFFF"/>
                          </a:highlight>
                          <a:latin typeface="+mj-lt"/>
                          <a:ea typeface="+mn-ea"/>
                          <a:cs typeface="Poppins" panose="020B0604020202020204" charset="0"/>
                        </a:rPr>
                        <a:t>Update:</a:t>
                      </a:r>
                      <a:r>
                        <a:rPr lang="en-US" sz="650" b="0" i="0" baseline="0" dirty="0">
                          <a:solidFill>
                            <a:schemeClr val="tx1"/>
                          </a:solidFill>
                          <a:effectLst/>
                          <a:highlight>
                            <a:srgbClr val="FFFFFF"/>
                          </a:highlight>
                          <a:latin typeface="+mj-lt"/>
                          <a:ea typeface="+mn-ea"/>
                          <a:cs typeface="Poppins" panose="020B0604020202020204" charset="0"/>
                        </a:rPr>
                        <a:t> Finalise the impact assessment following the decision on Lowest CV automation to be progressed.  The revised plan and business case will be defined for the BER to be review &amp; approved</a:t>
                      </a:r>
                      <a:endParaRPr lang="en-GB" sz="650" b="1"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a:solidFill>
                            <a:schemeClr val="tx1"/>
                          </a:solidFill>
                          <a:effectLst/>
                          <a:highlight>
                            <a:srgbClr val="FFFFFF"/>
                          </a:highlight>
                          <a:latin typeface="+mj-lt"/>
                          <a:ea typeface="+mn-ea"/>
                          <a:cs typeface="Poppins"/>
                        </a:rPr>
                        <a:t>The dependencies for NG to provide Master data and DNs connectivity details for Dual Run/MT have not been provided as per the plan defined in the approach leading to a delay to this phase of testing</a:t>
                      </a:r>
                      <a:r>
                        <a:rPr lang="en-US" sz="700" b="0" i="0" kern="1200">
                          <a:solidFill>
                            <a:schemeClr val="tx1"/>
                          </a:solidFill>
                          <a:effectLst/>
                          <a:highlight>
                            <a:srgbClr val="FFFFFF"/>
                          </a:highlight>
                          <a:latin typeface="+mj-lt"/>
                          <a:ea typeface="+mn-ea"/>
                          <a:cs typeface="+mn-cs"/>
                        </a:rPr>
                        <a:t> </a:t>
                      </a:r>
                      <a:r>
                        <a:rPr lang="en-US" sz="700" b="1" i="0">
                          <a:solidFill>
                            <a:schemeClr val="tx1"/>
                          </a:solidFill>
                          <a:effectLst/>
                          <a:highlight>
                            <a:srgbClr val="FFFFFF"/>
                          </a:highlight>
                          <a:latin typeface="+mj-lt"/>
                          <a:ea typeface="+mn-ea"/>
                          <a:cs typeface="Poppins"/>
                        </a:rPr>
                        <a:t>Update:</a:t>
                      </a:r>
                      <a:r>
                        <a:rPr lang="en-US" sz="700" b="0" i="0">
                          <a:solidFill>
                            <a:schemeClr val="tx1"/>
                          </a:solidFill>
                          <a:effectLst/>
                          <a:highlight>
                            <a:srgbClr val="FFFFFF"/>
                          </a:highlight>
                          <a:latin typeface="+mj-lt"/>
                          <a:ea typeface="+mn-ea"/>
                          <a:cs typeface="Poppins"/>
                        </a:rPr>
                        <a:t> A plan was defined to mitigate this issue through validating and cross-checking data with National Grid and Distribution Networks (DNs). Plan is nearing completion with final checks now being completed by DNs. Issue to be closed once Data loaded to testing environment</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a:solidFill>
                            <a:schemeClr val="tx1"/>
                          </a:solidFill>
                          <a:effectLst/>
                          <a:highlight>
                            <a:srgbClr val="FFFFFF"/>
                          </a:highlight>
                          <a:latin typeface="+mj-lt"/>
                          <a:ea typeface="+mn-ea"/>
                          <a:cs typeface="Poppins" panose="020B0604020202020204" charset="0"/>
                        </a:rPr>
                        <a:t>The Project is not able to meet its planned Implementation Date of 1st April due to delays to the start of Dual Run, volume of parallel activity required prior to the planned implementation and identification of gaps in the As Is and To Be processes that could lead to further changes to approved solution </a:t>
                      </a:r>
                      <a:r>
                        <a:rPr lang="en-US" sz="700" b="1" i="0">
                          <a:solidFill>
                            <a:schemeClr val="tx1"/>
                          </a:solidFill>
                          <a:effectLst/>
                          <a:highlight>
                            <a:srgbClr val="FFFFFF"/>
                          </a:highlight>
                          <a:latin typeface="+mj-lt"/>
                          <a:ea typeface="+mn-ea"/>
                          <a:cs typeface="Poppins" panose="020B0604020202020204" charset="0"/>
                        </a:rPr>
                        <a:t>Update: </a:t>
                      </a:r>
                      <a:r>
                        <a:rPr lang="en-US" sz="700" b="0" i="0">
                          <a:solidFill>
                            <a:schemeClr val="tx1"/>
                          </a:solidFill>
                          <a:effectLst/>
                          <a:highlight>
                            <a:srgbClr val="FFFFFF"/>
                          </a:highlight>
                          <a:latin typeface="+mj-lt"/>
                          <a:ea typeface="+mn-ea"/>
                          <a:cs typeface="Poppins" panose="020B0604020202020204" charset="0"/>
                        </a:rPr>
                        <a:t>The project is carrying out a re-plan activity with the priority being to complete Analysis on approved scope/processes to confirm Day 1 must have requirements. The plan and activities has been agreed with Xoserve, NG and DNs on 22/02 and the activities are tracking to plan</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1858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algn="l"/>
                      <a:r>
                        <a:rPr kumimoji="0" lang="en-US" sz="650" b="0" i="0" u="none" strike="noStrike" kern="1200" cap="none" normalizeH="0" baseline="0" dirty="0">
                          <a:ln>
                            <a:noFill/>
                          </a:ln>
                          <a:solidFill>
                            <a:schemeClr val="tx1"/>
                          </a:solidFill>
                          <a:effectLst/>
                          <a:latin typeface="Arial"/>
                          <a:ea typeface="Verdana"/>
                          <a:cs typeface="Arial"/>
                        </a:rPr>
                        <a:t>Revised costs to be presented in an updated </a:t>
                      </a:r>
                      <a:r>
                        <a:rPr lang="en-US" sz="650" b="0" i="0" u="none" strike="noStrike" kern="1200" cap="none" normalizeH="0" baseline="0" dirty="0">
                          <a:ln>
                            <a:noFill/>
                          </a:ln>
                          <a:solidFill>
                            <a:schemeClr val="tx1"/>
                          </a:solidFill>
                          <a:effectLst/>
                          <a:latin typeface="Arial"/>
                          <a:ea typeface="Verdana"/>
                          <a:cs typeface="Arial"/>
                        </a:rPr>
                        <a:t>BER for review &amp; approval by DNs and National Grid</a:t>
                      </a:r>
                      <a:endParaRPr lang="en-GB" sz="650" b="1"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buFont typeface="Arial" panose="020B0604020202020204" pitchFamily="34" charset="0"/>
                        <a:buChar char="•"/>
                      </a:pPr>
                      <a:r>
                        <a:rPr kumimoji="0" lang="en-US" sz="700" b="0" i="0" u="none" strike="noStrike" kern="1200" cap="none" normalizeH="0" baseline="0">
                          <a:ln>
                            <a:noFill/>
                          </a:ln>
                          <a:solidFill>
                            <a:schemeClr val="tx1"/>
                          </a:solidFill>
                          <a:effectLst/>
                          <a:latin typeface="Arial"/>
                          <a:ea typeface="Verdana"/>
                          <a:cs typeface="Arial"/>
                        </a:rPr>
                        <a:t>Forecast costs tracking to approved BER costs</a:t>
                      </a:r>
                      <a:r>
                        <a:rPr lang="en-US" sz="700" b="0" i="0" u="none" strike="noStrike" kern="1200" cap="none" normalizeH="0" baseline="0">
                          <a:ln>
                            <a:noFill/>
                          </a:ln>
                          <a:solidFill>
                            <a:schemeClr val="tx1"/>
                          </a:solidFill>
                          <a:effectLst/>
                          <a:latin typeface="Arial"/>
                          <a:ea typeface="Verdana"/>
                          <a:cs typeface="Arial"/>
                        </a:rPr>
                        <a:t> at present. Revised plan options will require a full cost assessment to be completed on the replan position for Day 1</a:t>
                      </a:r>
                      <a:endParaRPr kumimoji="0" lang="en-US" sz="700" b="0" i="0" u="none" strike="noStrike" kern="1200" cap="none" normalizeH="0" baseline="0">
                        <a:ln>
                          <a:noFill/>
                        </a:ln>
                        <a:solidFill>
                          <a:schemeClr val="tx1"/>
                        </a:solidFill>
                        <a:effectLst/>
                        <a:latin typeface="Arial"/>
                        <a:ea typeface="Verdan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298510">
                <a:tc>
                  <a:txBody>
                    <a:bodyPr/>
                    <a:lstStyle/>
                    <a:p>
                      <a:pPr algn="ctr"/>
                      <a:r>
                        <a:rPr lang="en-GB" sz="800" b="1" baseline="0" dirty="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5">
                  <a:txBody>
                    <a:bodyPr/>
                    <a:lstStyle/>
                    <a:p>
                      <a:pPr lvl="0"/>
                      <a:r>
                        <a:rPr lang="en-US" sz="650" b="1" i="0" u="none" strike="noStrike" kern="1200" cap="none" normalizeH="0" baseline="0" dirty="0">
                          <a:ln>
                            <a:noFill/>
                          </a:ln>
                          <a:solidFill>
                            <a:schemeClr val="tx1"/>
                          </a:solidFill>
                          <a:effectLst/>
                          <a:latin typeface="+mn-lt"/>
                          <a:ea typeface="Verdana"/>
                          <a:cs typeface="Arial"/>
                        </a:rPr>
                        <a:t>XRN5231 Flow Weighted Average (CV)</a:t>
                      </a:r>
                      <a:r>
                        <a:rPr lang="en-GB" sz="650" b="1" kern="1200" dirty="0">
                          <a:solidFill>
                            <a:schemeClr val="tx1"/>
                          </a:solidFill>
                          <a:effectLst/>
                          <a:latin typeface="+mn-lt"/>
                          <a:ea typeface="+mn-ea"/>
                          <a:cs typeface="+mn-cs"/>
                        </a:rPr>
                        <a:t> </a:t>
                      </a:r>
                    </a:p>
                    <a:p>
                      <a:pPr lvl="0"/>
                      <a:r>
                        <a:rPr lang="en-GB" sz="650" b="1" kern="1200" dirty="0">
                          <a:solidFill>
                            <a:schemeClr val="tx1"/>
                          </a:solidFill>
                          <a:effectLst/>
                          <a:latin typeface="+mn-lt"/>
                          <a:ea typeface="+mn-ea"/>
                          <a:cs typeface="+mn-cs"/>
                        </a:rPr>
                        <a:t>Gemini consequential change parts A &amp; B -  </a:t>
                      </a:r>
                      <a:r>
                        <a:rPr lang="en-GB" sz="650" b="0" kern="1200" dirty="0">
                          <a:solidFill>
                            <a:schemeClr val="tx1"/>
                          </a:solidFill>
                          <a:effectLst/>
                          <a:latin typeface="+mn-lt"/>
                          <a:ea typeface="+mn-ea"/>
                          <a:cs typeface="+mn-cs"/>
                        </a:rPr>
                        <a:t>A - PRCMS validation/processing &amp; Part B - LDZ Stock Change and Embedded LDZ Unique Sites</a:t>
                      </a:r>
                      <a:endParaRPr lang="en-GB" sz="650" b="0" baseline="0"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lvl="0"/>
                      <a:r>
                        <a:rPr lang="en-US" sz="700" b="1" i="0" u="none" strike="noStrike" kern="1200" cap="none" normalizeH="0" baseline="0">
                          <a:ln>
                            <a:noFill/>
                          </a:ln>
                          <a:solidFill>
                            <a:schemeClr val="tx1"/>
                          </a:solidFill>
                          <a:effectLst/>
                          <a:latin typeface="+mn-lt"/>
                          <a:ea typeface="Verdana"/>
                          <a:cs typeface="Arial"/>
                        </a:rPr>
                        <a:t>XRN5231 Flow Weighted Average (CV)</a:t>
                      </a:r>
                      <a:r>
                        <a:rPr lang="en-GB" sz="700" kern="1200">
                          <a:solidFill>
                            <a:schemeClr val="tx1"/>
                          </a:solidFill>
                          <a:effectLst/>
                          <a:latin typeface="+mn-lt"/>
                          <a:ea typeface="+mn-ea"/>
                          <a:cs typeface="+mn-cs"/>
                        </a:rPr>
                        <a:t> </a:t>
                      </a:r>
                    </a:p>
                    <a:p>
                      <a:pPr lvl="0"/>
                      <a:r>
                        <a:rPr lang="en-GB" sz="700" kern="1200">
                          <a:solidFill>
                            <a:schemeClr val="tx1"/>
                          </a:solidFill>
                          <a:effectLst/>
                          <a:latin typeface="+mn-lt"/>
                          <a:ea typeface="+mn-ea"/>
                          <a:cs typeface="+mn-cs"/>
                        </a:rPr>
                        <a:t>Gemini consequential change part A - PRCMS validation/processing</a:t>
                      </a:r>
                    </a:p>
                    <a:p>
                      <a:pPr lvl="0"/>
                      <a:r>
                        <a:rPr lang="en-GB" sz="700" kern="1200">
                          <a:solidFill>
                            <a:schemeClr val="tx1"/>
                          </a:solidFill>
                          <a:effectLst/>
                          <a:latin typeface="+mn-lt"/>
                          <a:ea typeface="+mn-ea"/>
                          <a:cs typeface="+mn-cs"/>
                        </a:rPr>
                        <a:t>Gemini consequential change part B - LDZ Stock Change and Embedded LDZ Unique Sites</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pic>
        <p:nvPicPr>
          <p:cNvPr id="61" name="Picture 60">
            <a:extLst>
              <a:ext uri="{FF2B5EF4-FFF2-40B4-BE49-F238E27FC236}">
                <a16:creationId xmlns:a16="http://schemas.microsoft.com/office/drawing/2014/main" id="{1D0721A4-180E-4E22-BBF4-679A0EB5E766}"/>
              </a:ext>
            </a:extLst>
          </p:cNvPr>
          <p:cNvPicPr>
            <a:picLocks noChangeAspect="1"/>
          </p:cNvPicPr>
          <p:nvPr/>
        </p:nvPicPr>
        <p:blipFill>
          <a:blip r:embed="rId3"/>
          <a:stretch>
            <a:fillRect/>
          </a:stretch>
        </p:blipFill>
        <p:spPr>
          <a:xfrm>
            <a:off x="5148064" y="1347614"/>
            <a:ext cx="3888432" cy="1296144"/>
          </a:xfrm>
          <a:prstGeom prst="rect">
            <a:avLst/>
          </a:prstGeom>
        </p:spPr>
      </p:pic>
    </p:spTree>
    <p:extLst>
      <p:ext uri="{BB962C8B-B14F-4D97-AF65-F5344CB8AC3E}">
        <p14:creationId xmlns:p14="http://schemas.microsoft.com/office/powerpoint/2010/main" val="68468568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Lee Chambers</DisplayName>
        <AccountId>284</AccountId>
        <AccountType/>
      </UserInfo>
    </SharedWithUsers>
    <_Flow_SignoffStatus xmlns="efb0c983-77a3-4edc-9303-e1cb655c76c7" xsi:nil="true"/>
    <Sign_x002d_offBy xmlns="efb0c983-77a3-4edc-9303-e1cb655c76c7">
      <UserInfo>
        <DisplayName/>
        <AccountId xsi:nil="true"/>
        <AccountType/>
      </UserInfo>
    </Sign_x002d_off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schemas.microsoft.com/office/infopath/2007/PartnerControls"/>
    <ds:schemaRef ds:uri="http://purl.org/dc/elements/1.1/"/>
    <ds:schemaRef ds:uri="http://purl.org/dc/terms/"/>
    <ds:schemaRef ds:uri="062c7a58-680f-4f64-b38c-ee534b20c862"/>
    <ds:schemaRef ds:uri="http://schemas.openxmlformats.org/package/2006/metadata/core-properties"/>
    <ds:schemaRef ds:uri="856e6b54-728d-4a1a-921a-4039fc36354d"/>
    <ds:schemaRef ds:uri="http://purl.org/dc/dcmitype/"/>
    <ds:schemaRef ds:uri="http://www.w3.org/XML/1998/namespace"/>
    <ds:schemaRef ds:uri="http://schemas.microsoft.com/office/2006/documentManagement/types"/>
    <ds:schemaRef ds:uri="http://schemas.microsoft.com/office/2006/metadata/properties"/>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F041967F-B8DC-4C0A-91A7-15F219C7B621}"/>
</file>

<file path=docProps/app.xml><?xml version="1.0" encoding="utf-8"?>
<Properties xmlns="http://schemas.openxmlformats.org/officeDocument/2006/extended-properties" xmlns:vt="http://schemas.openxmlformats.org/officeDocument/2006/docPropsVTypes">
  <TotalTime>16395</TotalTime>
  <Words>843</Words>
  <Application>Microsoft Office PowerPoint</Application>
  <PresentationFormat>On-screen Show (16:9)</PresentationFormat>
  <Paragraphs>44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XRN5231 Flow Weighted Average CV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XRN 4903 Documentation Management</dc:title>
  <dc:creator>Adepu, Rajendar</dc:creator>
  <cp:lastModifiedBy>Lee Chambers</cp:lastModifiedBy>
  <cp:revision>109</cp:revision>
  <dcterms:created xsi:type="dcterms:W3CDTF">2020-06-11T14:21:34Z</dcterms:created>
  <dcterms:modified xsi:type="dcterms:W3CDTF">2022-05-23T14:41:51Z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0x01010050FB9CDCC5328344A3162B2D7C8A4CE2</vt:lpwstr>
  </property>
  <property fmtid="{D5CDD505-2E9C-101B-9397-08002B2CF9AE}" pid="3" name="Order">
    <vt:r8>1841400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ies>
</file>