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0B7355-0680-3AB7-022D-D7FE5B26D635}" v="14" dt="2022-04-29T09:59:38.694"/>
    <p1510:client id="{D869FCF1-CE80-C7AF-0834-CCFFF311C7F2}" v="196" dt="2022-04-28T11:25:12.3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97" d="100"/>
          <a:sy n="97" d="100"/>
        </p:scale>
        <p:origin x="367" y="46"/>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Lineham" userId="0a61177b-b725-4b90-901b-3d5aaab108a2" providerId="ADAL" clId="{97CF37F8-F9D1-4F6F-AF8F-08347282C2CD}"/>
    <pc:docChg chg="modSld">
      <pc:chgData name="Thomas Lineham" userId="0a61177b-b725-4b90-901b-3d5aaab108a2" providerId="ADAL" clId="{97CF37F8-F9D1-4F6F-AF8F-08347282C2CD}" dt="2022-04-29T10:00:34.786" v="1" actId="14734"/>
      <pc:docMkLst>
        <pc:docMk/>
      </pc:docMkLst>
      <pc:sldChg chg="modSp">
        <pc:chgData name="Thomas Lineham" userId="0a61177b-b725-4b90-901b-3d5aaab108a2" providerId="ADAL" clId="{97CF37F8-F9D1-4F6F-AF8F-08347282C2CD}" dt="2022-04-29T10:00:34.786" v="1" actId="14734"/>
        <pc:sldMkLst>
          <pc:docMk/>
          <pc:sldMk cId="684685687" sldId="889"/>
        </pc:sldMkLst>
        <pc:graphicFrameChg chg="modGraphic">
          <ac:chgData name="Thomas Lineham" userId="0a61177b-b725-4b90-901b-3d5aaab108a2" providerId="ADAL" clId="{97CF37F8-F9D1-4F6F-AF8F-08347282C2CD}" dt="2022-04-29T10:00:34.786" v="1" actId="14734"/>
          <ac:graphicFrameMkLst>
            <pc:docMk/>
            <pc:sldMk cId="684685687" sldId="889"/>
            <ac:graphicFrameMk id="23" creationId="{E606C19D-1D53-4565-BE7B-DF0199607E94}"/>
          </ac:graphicFrameMkLst>
        </pc:graphicFrameChg>
      </pc:sldChg>
    </pc:docChg>
  </pc:docChgLst>
  <pc:docChgLst>
    <pc:chgData name="Thomas Lineham" userId="S::thomas.lineham@xoserve.com::0a61177b-b725-4b90-901b-3d5aaab108a2" providerId="AD" clId="Web-{AC0B7355-0680-3AB7-022D-D7FE5B26D635}"/>
    <pc:docChg chg="modSld">
      <pc:chgData name="Thomas Lineham" userId="S::thomas.lineham@xoserve.com::0a61177b-b725-4b90-901b-3d5aaab108a2" providerId="AD" clId="Web-{AC0B7355-0680-3AB7-022D-D7FE5B26D635}" dt="2022-04-29T09:59:38.694" v="11" actId="1076"/>
      <pc:docMkLst>
        <pc:docMk/>
      </pc:docMkLst>
      <pc:sldChg chg="modSp">
        <pc:chgData name="Thomas Lineham" userId="S::thomas.lineham@xoserve.com::0a61177b-b725-4b90-901b-3d5aaab108a2" providerId="AD" clId="Web-{AC0B7355-0680-3AB7-022D-D7FE5B26D635}" dt="2022-04-29T09:59:38.694" v="11" actId="1076"/>
        <pc:sldMkLst>
          <pc:docMk/>
          <pc:sldMk cId="684685687" sldId="889"/>
        </pc:sldMkLst>
        <pc:graphicFrameChg chg="mod modGraphic">
          <ac:chgData name="Thomas Lineham" userId="S::thomas.lineham@xoserve.com::0a61177b-b725-4b90-901b-3d5aaab108a2" providerId="AD" clId="Web-{AC0B7355-0680-3AB7-022D-D7FE5B26D635}" dt="2022-04-29T09:59:38.694" v="11" actId="1076"/>
          <ac:graphicFrameMkLst>
            <pc:docMk/>
            <pc:sldMk cId="684685687" sldId="889"/>
            <ac:graphicFrameMk id="23" creationId="{E606C19D-1D53-4565-BE7B-DF0199607E94}"/>
          </ac:graphicFrameMkLst>
        </pc:graphicFrameChg>
      </pc:sldChg>
    </pc:docChg>
  </pc:docChgLst>
  <pc:docChgLst>
    <pc:chgData name="Thomas Lineham" userId="S::thomas.lineham@xoserve.com::0a61177b-b725-4b90-901b-3d5aaab108a2" providerId="AD" clId="Web-{D869FCF1-CE80-C7AF-0834-CCFFF311C7F2}"/>
    <pc:docChg chg="modSld">
      <pc:chgData name="Thomas Lineham" userId="S::thomas.lineham@xoserve.com::0a61177b-b725-4b90-901b-3d5aaab108a2" providerId="AD" clId="Web-{D869FCF1-CE80-C7AF-0834-CCFFF311C7F2}" dt="2022-04-28T11:25:10.695" v="173"/>
      <pc:docMkLst>
        <pc:docMk/>
      </pc:docMkLst>
      <pc:sldChg chg="modSp">
        <pc:chgData name="Thomas Lineham" userId="S::thomas.lineham@xoserve.com::0a61177b-b725-4b90-901b-3d5aaab108a2" providerId="AD" clId="Web-{D869FCF1-CE80-C7AF-0834-CCFFF311C7F2}" dt="2022-04-28T11:25:10.695" v="173"/>
        <pc:sldMkLst>
          <pc:docMk/>
          <pc:sldMk cId="684685687" sldId="889"/>
        </pc:sldMkLst>
        <pc:graphicFrameChg chg="mod modGraphic">
          <ac:chgData name="Thomas Lineham" userId="S::thomas.lineham@xoserve.com::0a61177b-b725-4b90-901b-3d5aaab108a2" providerId="AD" clId="Web-{D869FCF1-CE80-C7AF-0834-CCFFF311C7F2}" dt="2022-04-28T11:25:10.695" v="173"/>
          <ac:graphicFrameMkLst>
            <pc:docMk/>
            <pc:sldMk cId="684685687" sldId="889"/>
            <ac:graphicFrameMk id="23" creationId="{E606C19D-1D53-4565-BE7B-DF0199607E9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29/04/2022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72956"/>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2537143870"/>
              </p:ext>
            </p:extLst>
          </p:nvPr>
        </p:nvGraphicFramePr>
        <p:xfrm>
          <a:off x="84015" y="323390"/>
          <a:ext cx="9001000" cy="4606430"/>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1030349">
                  <a:extLst>
                    <a:ext uri="{9D8B030D-6E8A-4147-A177-3AD203B41FA5}">
                      <a16:colId xmlns:a16="http://schemas.microsoft.com/office/drawing/2014/main" val="20002"/>
                    </a:ext>
                  </a:extLst>
                </a:gridCol>
                <a:gridCol w="1479578">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0730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May 22</a:t>
                      </a:r>
                    </a:p>
                    <a:p>
                      <a:pPr algn="ctr"/>
                      <a:r>
                        <a:rPr lang="en-GB" sz="800" kern="1200" baseline="0" dirty="0" err="1">
                          <a:solidFill>
                            <a:schemeClr val="bg1"/>
                          </a:solidFill>
                          <a:latin typeface="Arial"/>
                          <a:ea typeface="+mn-ea"/>
                          <a:cs typeface="Arial"/>
                        </a:rPr>
                        <a:t>ChMC</a:t>
                      </a:r>
                      <a:r>
                        <a:rPr lang="en-GB" sz="800" kern="1200" baseline="0" dirty="0">
                          <a:solidFill>
                            <a:schemeClr val="bg1"/>
                          </a:solidFill>
                          <a:latin typeface="Arial"/>
                          <a:ea typeface="+mn-ea"/>
                          <a:cs typeface="Arial"/>
                        </a:rPr>
                        <a:t>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5806">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8580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2"/>
                  </a:ext>
                </a:extLst>
              </a:tr>
              <a:tr h="20067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4626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600" b="0" i="0" u="none" strike="noStrike" kern="1200" cap="none" normalizeH="0" baseline="0" dirty="0">
                          <a:ln>
                            <a:noFill/>
                          </a:ln>
                          <a:solidFill>
                            <a:schemeClr val="tx1"/>
                          </a:solidFill>
                          <a:effectLst/>
                          <a:latin typeface="+mn-lt"/>
                          <a:ea typeface="+mn-ea"/>
                          <a:cs typeface="+mn-cs"/>
                        </a:rPr>
                        <a:t>Overall RAG status is tracking at </a:t>
                      </a:r>
                      <a:r>
                        <a:rPr lang="en-GB" sz="600" b="1" i="0" u="none" strike="noStrike" kern="1200" cap="none" normalizeH="0" baseline="0" dirty="0">
                          <a:ln>
                            <a:noFill/>
                          </a:ln>
                          <a:solidFill>
                            <a:srgbClr val="7030A0"/>
                          </a:solidFill>
                          <a:effectLst/>
                          <a:latin typeface="+mn-lt"/>
                          <a:ea typeface="+mn-ea"/>
                          <a:cs typeface="+mn-cs"/>
                        </a:rPr>
                        <a:t>purple.</a:t>
                      </a:r>
                      <a:r>
                        <a:rPr lang="en-GB" sz="600" b="0" i="0" u="none" strike="noStrike" kern="1200" cap="none" normalizeH="0" baseline="0" dirty="0">
                          <a:ln>
                            <a:noFill/>
                          </a:ln>
                          <a:solidFill>
                            <a:schemeClr val="tx1"/>
                          </a:solidFill>
                          <a:effectLst/>
                          <a:latin typeface="+mn-lt"/>
                          <a:ea typeface="+mn-ea"/>
                          <a:cs typeface="+mn-cs"/>
                        </a:rPr>
                        <a:t> Project is in re-plan due to the issue that 1</a:t>
                      </a:r>
                      <a:r>
                        <a:rPr lang="en-GB" sz="600" b="0" i="0" u="none" strike="noStrike" kern="1200" cap="none" normalizeH="0" baseline="30000" dirty="0">
                          <a:ln>
                            <a:noFill/>
                          </a:ln>
                          <a:solidFill>
                            <a:schemeClr val="tx1"/>
                          </a:solidFill>
                          <a:effectLst/>
                          <a:latin typeface="+mn-lt"/>
                          <a:ea typeface="+mn-ea"/>
                          <a:cs typeface="+mn-cs"/>
                        </a:rPr>
                        <a:t>st</a:t>
                      </a:r>
                      <a:r>
                        <a:rPr lang="en-GB" sz="600" b="0" i="0" u="none" strike="noStrike" kern="1200" cap="none" normalizeH="0" baseline="0" dirty="0">
                          <a:ln>
                            <a:noFill/>
                          </a:ln>
                          <a:solidFill>
                            <a:schemeClr val="tx1"/>
                          </a:solidFill>
                          <a:effectLst/>
                          <a:latin typeface="+mn-lt"/>
                          <a:ea typeface="+mn-ea"/>
                          <a:cs typeface="+mn-cs"/>
                        </a:rPr>
                        <a:t> April 22 implementation date was not met. The project has continued with its planned activities alongside the replan for the FWACV service &amp; Gemini consequential changes.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b="0" i="0" u="none" strike="noStrike" kern="1200" cap="none" normalizeH="0" baseline="0" dirty="0">
                          <a:ln>
                            <a:noFill/>
                          </a:ln>
                          <a:solidFill>
                            <a:schemeClr val="tx1"/>
                          </a:solidFill>
                          <a:effectLst/>
                          <a:latin typeface="+mn-lt"/>
                          <a:ea typeface="+mn-ea"/>
                          <a:cs typeface="+mn-cs"/>
                        </a:rPr>
                        <a:t>Several clarifications are still being discussed in conjunction with Xoserve &amp; Customers alongside the Change Pack. Change Pack consultation closed on 28/03; review of reps completed, and this will be submitted for approval at the April ChMC to rebaseline the scope, plan and BER of the project.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b="0" i="0" u="none" strike="noStrike" kern="1200" cap="none" normalizeH="0" baseline="0" dirty="0">
                          <a:ln>
                            <a:noFill/>
                          </a:ln>
                          <a:solidFill>
                            <a:schemeClr val="tx1"/>
                          </a:solidFill>
                          <a:effectLst/>
                          <a:latin typeface="+mn-lt"/>
                          <a:ea typeface="+mn-ea"/>
                          <a:cs typeface="+mn-cs"/>
                        </a:rPr>
                        <a:t>UAT continues to make progress with the assurance of test cases not impacted by scope change. Blocked test cases will be completed as part of the replan</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600" b="0" i="0" u="none" strike="noStrike" kern="1200" cap="none" normalizeH="0" baseline="0" dirty="0">
                          <a:ln>
                            <a:noFill/>
                          </a:ln>
                          <a:solidFill>
                            <a:schemeClr val="tx1"/>
                          </a:solidFill>
                          <a:effectLst/>
                          <a:latin typeface="+mn-lt"/>
                          <a:ea typeface="+mn-ea"/>
                          <a:cs typeface="+mn-cs"/>
                        </a:rPr>
                        <a:t>Dual Run Phase 2 commenced but lack of full DN connectivity to provide daily files is now causing an issue for having the files/data to validate to the existing NG service. Only NG &amp; NGN are fully connected with NGN providing the required daily files. Issue raised at the Focus Group on 29/03. This is now an issue as the phase 2 plan is not giving the confidence planned, though testing will commence with 2 connected shippers and progress monitored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b="0" i="0" u="none" strike="noStrike" kern="1200" cap="none" normalizeH="0" baseline="0" dirty="0">
                          <a:ln>
                            <a:noFill/>
                          </a:ln>
                          <a:solidFill>
                            <a:schemeClr val="tx1"/>
                          </a:solidFill>
                          <a:effectLst/>
                          <a:latin typeface="+mn-lt"/>
                          <a:ea typeface="+mn-ea"/>
                          <a:cs typeface="+mn-cs"/>
                        </a:rPr>
                        <a:t>Re-plan in progress to include full impact assessment. Revised supplier costs received and in review. MTB cost assessment of the additional requirements to support manual processes are drafted and are being assessed to confirm MTB uplift required.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b="0" i="0" u="none" strike="noStrike" kern="1200" cap="none" normalizeH="0" baseline="0" dirty="0">
                          <a:ln>
                            <a:noFill/>
                          </a:ln>
                          <a:solidFill>
                            <a:schemeClr val="tx1"/>
                          </a:solidFill>
                          <a:effectLst/>
                          <a:latin typeface="+mn-lt"/>
                          <a:ea typeface="+mn-ea"/>
                          <a:cs typeface="+mn-cs"/>
                        </a:rPr>
                        <a:t>Gemini consequential changes assessment defined and is part of the re-plan and revised 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b="0" i="0" u="none" strike="noStrike" kern="1200" cap="none" normalizeH="0" baseline="0" dirty="0">
                          <a:ln>
                            <a:noFill/>
                          </a:ln>
                          <a:solidFill>
                            <a:schemeClr val="tx1"/>
                          </a:solidFill>
                          <a:effectLst/>
                          <a:latin typeface="+mn-lt"/>
                          <a:ea typeface="+mn-ea"/>
                          <a:cs typeface="+mn-cs"/>
                        </a:rPr>
                        <a:t>Business Readiness and Service Transition work continues as per the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600" b="0" i="0" u="none" strike="noStrike" kern="1200" cap="none" normalizeH="0" baseline="0" dirty="0">
                          <a:ln>
                            <a:noFill/>
                          </a:ln>
                          <a:solidFill>
                            <a:schemeClr val="tx1"/>
                          </a:solidFill>
                          <a:effectLst/>
                          <a:latin typeface="+mn-lt"/>
                          <a:ea typeface="+mn-ea"/>
                          <a:cs typeface="+mn-cs"/>
                        </a:rPr>
                        <a:t>Risk of FWACV Imp to CSSC assessment completed and confirmed that no risk to CSSC Transition &amp; Cutover plans if implemented in June 2022</a:t>
                      </a:r>
                      <a:endParaRPr lang="en-US" sz="6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60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600" b="0" i="0" u="none" strike="noStrike" kern="1200" cap="none" normalizeH="0" baseline="0" dirty="0">
                          <a:ln>
                            <a:noFill/>
                          </a:ln>
                          <a:solidFill>
                            <a:schemeClr val="tx1"/>
                          </a:solidFill>
                          <a:effectLst/>
                          <a:highlight>
                            <a:srgbClr val="FFFFFF"/>
                          </a:highlight>
                          <a:latin typeface="+mn-lt"/>
                          <a:ea typeface="+mn-ea"/>
                          <a:cs typeface="+mn-cs"/>
                        </a:rPr>
                        <a:t>Finalise full re-plan from the changes to scope and requirements to define the revised plan and BER</a:t>
                      </a:r>
                    </a:p>
                    <a:p>
                      <a:pPr marL="171450" marR="0" lvl="0" indent="-171450" algn="l">
                        <a:lnSpc>
                          <a:spcPct val="100000"/>
                        </a:lnSpc>
                        <a:spcBef>
                          <a:spcPts val="0"/>
                        </a:spcBef>
                        <a:spcAft>
                          <a:spcPts val="0"/>
                        </a:spcAft>
                        <a:buClrTx/>
                        <a:buSzTx/>
                        <a:buFont typeface="Arial" panose="020B0604020202020204" pitchFamily="34" charset="0"/>
                        <a:buChar char="•"/>
                      </a:pPr>
                      <a:r>
                        <a:rPr lang="en-GB" sz="600" b="0" i="0" u="none" strike="noStrike" kern="1200" cap="none" normalizeH="0" baseline="0" dirty="0">
                          <a:ln>
                            <a:noFill/>
                          </a:ln>
                          <a:solidFill>
                            <a:schemeClr val="tx1"/>
                          </a:solidFill>
                          <a:effectLst/>
                          <a:highlight>
                            <a:srgbClr val="FFFFFF"/>
                          </a:highlight>
                          <a:latin typeface="+mn-lt"/>
                          <a:ea typeface="+mn-ea"/>
                          <a:cs typeface="+mn-cs"/>
                        </a:rPr>
                        <a:t>Continue Cutover &amp; Transition scenarios with NG and DNs to define scope, plan and acceptance criteria</a:t>
                      </a:r>
                    </a:p>
                    <a:p>
                      <a:pPr marL="171450" marR="0" lvl="0" indent="-171450" algn="l">
                        <a:lnSpc>
                          <a:spcPct val="100000"/>
                        </a:lnSpc>
                        <a:spcBef>
                          <a:spcPts val="0"/>
                        </a:spcBef>
                        <a:spcAft>
                          <a:spcPts val="0"/>
                        </a:spcAft>
                        <a:buClrTx/>
                        <a:buSzTx/>
                        <a:buFont typeface="Arial" panose="020B0604020202020204" pitchFamily="34" charset="0"/>
                        <a:buChar char="•"/>
                      </a:pPr>
                      <a:r>
                        <a:rPr lang="en-GB" sz="600" b="0" i="0" u="none" strike="noStrike" kern="1200" cap="none" normalizeH="0" baseline="0" dirty="0">
                          <a:ln>
                            <a:noFill/>
                          </a:ln>
                          <a:solidFill>
                            <a:schemeClr val="tx1"/>
                          </a:solidFill>
                          <a:effectLst/>
                          <a:highlight>
                            <a:srgbClr val="FFFFFF"/>
                          </a:highlight>
                          <a:latin typeface="+mn-lt"/>
                          <a:ea typeface="+mn-ea"/>
                          <a:cs typeface="+mn-cs"/>
                        </a:rPr>
                        <a:t>Outstanding DNs to complete End To End connectivity to provide daily files to remove issue with DR/MT plan</a:t>
                      </a:r>
                    </a:p>
                    <a:p>
                      <a:pPr marL="171450" marR="0" lvl="0" indent="-171450" algn="l">
                        <a:lnSpc>
                          <a:spcPct val="100000"/>
                        </a:lnSpc>
                        <a:spcBef>
                          <a:spcPts val="0"/>
                        </a:spcBef>
                        <a:spcAft>
                          <a:spcPts val="0"/>
                        </a:spcAft>
                        <a:buClrTx/>
                        <a:buSzTx/>
                        <a:buFont typeface="Arial" panose="020B0604020202020204" pitchFamily="34" charset="0"/>
                        <a:buChar char="•"/>
                      </a:pPr>
                      <a:r>
                        <a:rPr lang="en-GB" sz="600" b="0" i="0" u="none" strike="noStrike" kern="1200" cap="none" normalizeH="0" baseline="0" dirty="0">
                          <a:ln>
                            <a:noFill/>
                          </a:ln>
                          <a:solidFill>
                            <a:schemeClr val="tx1"/>
                          </a:solidFill>
                          <a:effectLst/>
                          <a:highlight>
                            <a:srgbClr val="FFFFFF"/>
                          </a:highlight>
                          <a:latin typeface="+mn-lt"/>
                          <a:ea typeface="+mn-ea"/>
                          <a:cs typeface="+mn-cs"/>
                        </a:rPr>
                        <a:t>Continue with UAT assurance, DR/MT and Business Change planned activities</a:t>
                      </a:r>
                    </a:p>
                    <a:p>
                      <a:pPr marL="171450" marR="0" lvl="0" indent="-171450" algn="l">
                        <a:lnSpc>
                          <a:spcPct val="100000"/>
                        </a:lnSpc>
                        <a:spcBef>
                          <a:spcPts val="0"/>
                        </a:spcBef>
                        <a:spcAft>
                          <a:spcPts val="0"/>
                        </a:spcAft>
                        <a:buClrTx/>
                        <a:buSzTx/>
                        <a:buFont typeface="Arial" panose="020B0604020202020204" pitchFamily="34" charset="0"/>
                        <a:buChar char="•"/>
                      </a:pPr>
                      <a:r>
                        <a:rPr lang="en-GB" sz="600" b="0" i="0" u="none" strike="noStrike" kern="1200" cap="none" normalizeH="0" baseline="0" dirty="0">
                          <a:ln>
                            <a:noFill/>
                          </a:ln>
                          <a:solidFill>
                            <a:schemeClr val="tx1"/>
                          </a:solidFill>
                          <a:effectLst/>
                          <a:latin typeface="+mn-lt"/>
                          <a:ea typeface="+mn-ea"/>
                          <a:cs typeface="+mn-cs"/>
                        </a:rPr>
                        <a:t>Revised BER from re-plan to be approved at an extraordinary ChMC (to be agreed)</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a:solidFill>
                          <a:srgbClr val="FF0000"/>
                        </a:solidFill>
                      </a:endParaRPr>
                    </a:p>
                    <a:p>
                      <a:endParaRPr lang="en-GB" sz="1050" b="1">
                        <a:solidFill>
                          <a:srgbClr val="FF0000"/>
                        </a:solidFill>
                      </a:endParaRPr>
                    </a:p>
                    <a:p>
                      <a:endParaRPr lang="en-GB" sz="1050" b="1">
                        <a:solidFill>
                          <a:srgbClr val="FF0000"/>
                        </a:solidFill>
                      </a:endParaRPr>
                    </a:p>
                    <a:p>
                      <a:endParaRPr lang="en-GB" sz="1050" b="1">
                        <a:solidFill>
                          <a:srgbClr val="FF0000"/>
                        </a:solidFill>
                      </a:endParaRPr>
                    </a:p>
                    <a:p>
                      <a:endParaRPr lang="en-GB" sz="1050" b="1">
                        <a:solidFill>
                          <a:srgbClr val="FF0000"/>
                        </a:solidFill>
                      </a:endParaRPr>
                    </a:p>
                    <a:p>
                      <a:endParaRPr lang="en-GB" sz="800" b="1">
                        <a:solidFill>
                          <a:srgbClr val="FF0000"/>
                        </a:solidFill>
                      </a:endParaRPr>
                    </a:p>
                    <a:p>
                      <a:endParaRPr lang="en-GB" sz="800" b="1">
                        <a:solidFill>
                          <a:srgbClr val="FF0000"/>
                        </a:solidFill>
                      </a:endParaRPr>
                    </a:p>
                    <a:p>
                      <a:endParaRPr lang="en-GB" sz="800" b="1">
                        <a:solidFill>
                          <a:srgbClr val="FF0000"/>
                        </a:solidFill>
                      </a:endParaRPr>
                    </a:p>
                    <a:p>
                      <a:endParaRPr lang="en-GB" sz="800" b="1">
                        <a:solidFill>
                          <a:srgbClr val="FF0000"/>
                        </a:solidFill>
                      </a:endParaRPr>
                    </a:p>
                    <a:p>
                      <a:endParaRPr lang="en-GB" sz="800" b="1">
                        <a:solidFill>
                          <a:srgbClr val="FF0000"/>
                        </a:solidFill>
                      </a:endParaRPr>
                    </a:p>
                    <a:p>
                      <a:endParaRPr lang="en-GB" sz="800" b="1">
                        <a:solidFill>
                          <a:srgbClr val="FF0000"/>
                        </a:solidFill>
                      </a:endParaRPr>
                    </a:p>
                    <a:p>
                      <a:r>
                        <a:rPr lang="en-GB" sz="800" b="1" dirty="0">
                          <a:solidFill>
                            <a:srgbClr val="FF0000"/>
                          </a:solidFill>
                        </a:rPr>
                        <a:t>Replan in progress to finalise the revised dates of the project.  The project continues to progress key phases/activities (</a:t>
                      </a:r>
                      <a:r>
                        <a:rPr lang="en-GB" sz="800" b="1" dirty="0" err="1">
                          <a:solidFill>
                            <a:srgbClr val="FF0000"/>
                          </a:solidFill>
                        </a:rPr>
                        <a:t>eg</a:t>
                      </a:r>
                      <a:r>
                        <a:rPr lang="en-GB" sz="800" b="1" dirty="0">
                          <a:solidFill>
                            <a:srgbClr val="FF0000"/>
                          </a:solidFill>
                        </a:rPr>
                        <a:t> UAT assurance, DR/MT, Business Change (</a:t>
                      </a:r>
                      <a:r>
                        <a:rPr lang="en-GB" sz="800" b="1" dirty="0" err="1">
                          <a:solidFill>
                            <a:srgbClr val="FF0000"/>
                          </a:solidFill>
                        </a:rPr>
                        <a:t>inc</a:t>
                      </a:r>
                      <a:r>
                        <a:rPr lang="en-GB" sz="800" b="1" dirty="0">
                          <a:solidFill>
                            <a:srgbClr val="FF0000"/>
                          </a:solidFill>
                        </a:rPr>
                        <a:t> External Training) and Cutover &amp; Transition planning)</a:t>
                      </a:r>
                      <a:endParaRPr lang="en-GB" sz="1000" b="1"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7433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650" b="0" i="0" dirty="0">
                          <a:solidFill>
                            <a:schemeClr val="tx1"/>
                          </a:solidFill>
                          <a:effectLst/>
                          <a:latin typeface="+mj-lt"/>
                          <a:ea typeface="+mn-ea"/>
                          <a:cs typeface="Poppins"/>
                        </a:rPr>
                        <a:t>There is an issue that NG and DNs do not understand the consequential changes with the removal of the FWACV service from NG and the impact to existing business processes – </a:t>
                      </a:r>
                      <a:r>
                        <a:rPr lang="en-US" sz="650" b="1" i="0" kern="1200" dirty="0">
                          <a:solidFill>
                            <a:schemeClr val="tx1"/>
                          </a:solidFill>
                          <a:effectLst/>
                          <a:highlight>
                            <a:srgbClr val="FFFFFF"/>
                          </a:highlight>
                          <a:latin typeface="+mn-lt"/>
                          <a:ea typeface="+mn-ea"/>
                          <a:cs typeface="Poppins"/>
                        </a:rPr>
                        <a:t>Update – </a:t>
                      </a:r>
                      <a:r>
                        <a:rPr lang="en-US" sz="650" b="0" i="0" kern="1200" dirty="0">
                          <a:solidFill>
                            <a:schemeClr val="tx1"/>
                          </a:solidFill>
                          <a:effectLst/>
                          <a:highlight>
                            <a:srgbClr val="FFFFFF"/>
                          </a:highlight>
                          <a:latin typeface="+mn-lt"/>
                          <a:ea typeface="+mn-ea"/>
                          <a:cs typeface="Poppins"/>
                        </a:rPr>
                        <a:t>Action for NG &amp; DNs to review the consequences of the FWACV service moving from NG to Xoserve.  This is key to understand any impacts to business/system processes as part of individual organisation Business Readiness plans</a:t>
                      </a:r>
                      <a:endParaRPr lang="en-US" sz="650" b="0" i="0" dirty="0">
                        <a:solidFill>
                          <a:schemeClr val="tx1"/>
                        </a:solidFill>
                        <a:effectLst/>
                        <a:latin typeface="+mj-lt"/>
                        <a:ea typeface="+mn-ea"/>
                        <a:cs typeface="Poppins"/>
                      </a:endParaRP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650" b="0" i="0" dirty="0">
                          <a:solidFill>
                            <a:schemeClr val="tx1"/>
                          </a:solidFill>
                          <a:effectLst/>
                          <a:highlight>
                            <a:srgbClr val="FFFFFF"/>
                          </a:highlight>
                          <a:latin typeface="+mj-lt"/>
                          <a:ea typeface="+mn-ea"/>
                          <a:cs typeface="Poppins"/>
                        </a:rPr>
                        <a:t>There is a risk that changes to the approved scope and requirements and subsequent replan may put at risk a Mid June 2022 Go Live of the new Xoserve service – </a:t>
                      </a:r>
                      <a:r>
                        <a:rPr lang="en-US" sz="650" b="1" i="0" dirty="0">
                          <a:solidFill>
                            <a:schemeClr val="tx1"/>
                          </a:solidFill>
                          <a:effectLst/>
                          <a:highlight>
                            <a:srgbClr val="FFFFFF"/>
                          </a:highlight>
                          <a:latin typeface="+mj-lt"/>
                          <a:ea typeface="+mn-ea"/>
                          <a:cs typeface="Poppins"/>
                        </a:rPr>
                        <a:t>Update</a:t>
                      </a:r>
                      <a:r>
                        <a:rPr lang="en-US" sz="650" b="0" i="0" dirty="0">
                          <a:solidFill>
                            <a:schemeClr val="tx1"/>
                          </a:solidFill>
                          <a:effectLst/>
                          <a:highlight>
                            <a:srgbClr val="FFFFFF"/>
                          </a:highlight>
                          <a:latin typeface="+mj-lt"/>
                          <a:ea typeface="+mn-ea"/>
                          <a:cs typeface="Poppins"/>
                        </a:rPr>
                        <a:t> – Replan in progress</a:t>
                      </a:r>
                    </a:p>
                    <a:p>
                      <a:pPr marL="171450" marR="0" lvl="0" indent="-171450" algn="l" rtl="0" eaLnBrk="1" fontAlgn="auto" latinLnBrk="0" hangingPunct="1">
                        <a:lnSpc>
                          <a:spcPct val="100000"/>
                        </a:lnSpc>
                        <a:spcBef>
                          <a:spcPct val="0"/>
                        </a:spcBef>
                        <a:spcAft>
                          <a:spcPct val="0"/>
                        </a:spcAft>
                        <a:buClrTx/>
                        <a:buSzTx/>
                        <a:buFont typeface="Arial" panose="020B0604020202020204" pitchFamily="34" charset="0"/>
                        <a:buChar char="•"/>
                      </a:pPr>
                      <a:r>
                        <a:rPr lang="en-US" sz="650" b="0" i="0" dirty="0">
                          <a:solidFill>
                            <a:schemeClr val="tx1"/>
                          </a:solidFill>
                          <a:effectLst/>
                          <a:highlight>
                            <a:srgbClr val="FFFFFF"/>
                          </a:highlight>
                          <a:latin typeface="+mj-lt"/>
                          <a:ea typeface="+mn-ea"/>
                          <a:cs typeface="Poppins"/>
                        </a:rPr>
                        <a:t>There is an issue with Dual Run/Market Trials phase that only 1 DN is fully connected to provide daily files, this is now causing an issue with transactional date being out of synch due to only 1 DNs providing daily files to compare to NGs service running in production – </a:t>
                      </a:r>
                      <a:r>
                        <a:rPr lang="en-US" sz="650" b="1" i="0" dirty="0">
                          <a:solidFill>
                            <a:schemeClr val="tx1"/>
                          </a:solidFill>
                          <a:effectLst/>
                          <a:highlight>
                            <a:srgbClr val="FFFFFF"/>
                          </a:highlight>
                          <a:latin typeface="+mj-lt"/>
                          <a:ea typeface="+mn-ea"/>
                          <a:cs typeface="Poppins"/>
                        </a:rPr>
                        <a:t>Update</a:t>
                      </a:r>
                      <a:r>
                        <a:rPr lang="en-US" sz="650" b="0" i="0" dirty="0">
                          <a:solidFill>
                            <a:schemeClr val="tx1"/>
                          </a:solidFill>
                          <a:effectLst/>
                          <a:highlight>
                            <a:srgbClr val="FFFFFF"/>
                          </a:highlight>
                          <a:latin typeface="+mj-lt"/>
                          <a:ea typeface="+mn-ea"/>
                          <a:cs typeface="Poppins"/>
                        </a:rPr>
                        <a:t> – Continued engagement to work through connectivity is being progressed with impacted DNs and NG to provide support. Phase 2 to progress with 2 connected shippers</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650" b="0" i="0" baseline="0" dirty="0">
                          <a:solidFill>
                            <a:schemeClr val="tx1"/>
                          </a:solidFill>
                          <a:effectLst/>
                          <a:highlight>
                            <a:srgbClr val="FFFFFF"/>
                          </a:highlight>
                          <a:latin typeface="+mj-lt"/>
                          <a:ea typeface="+mn-ea"/>
                          <a:cs typeface="Poppins" panose="020B0604020202020204" charset="0"/>
                        </a:rPr>
                        <a:t>There is a risk that changes to the baselined scope and requirements will increase the costs of the new FWACV service in extending the project and manual process being identified – </a:t>
                      </a:r>
                      <a:r>
                        <a:rPr lang="en-US" sz="650" b="1" i="0" baseline="0" dirty="0">
                          <a:solidFill>
                            <a:schemeClr val="tx1"/>
                          </a:solidFill>
                          <a:effectLst/>
                          <a:highlight>
                            <a:srgbClr val="FFFFFF"/>
                          </a:highlight>
                          <a:latin typeface="+mj-lt"/>
                          <a:ea typeface="+mn-ea"/>
                          <a:cs typeface="Poppins" panose="020B0604020202020204" charset="0"/>
                        </a:rPr>
                        <a:t>Update</a:t>
                      </a:r>
                      <a:r>
                        <a:rPr lang="en-US" sz="650" b="0" i="0" baseline="0" dirty="0">
                          <a:solidFill>
                            <a:schemeClr val="tx1"/>
                          </a:solidFill>
                          <a:effectLst/>
                          <a:highlight>
                            <a:srgbClr val="FFFFFF"/>
                          </a:highlight>
                          <a:latin typeface="+mj-lt"/>
                          <a:ea typeface="+mn-ea"/>
                          <a:cs typeface="Poppins" panose="020B0604020202020204" charset="0"/>
                        </a:rPr>
                        <a:t> – The impact assessment to define the re-plan and revised business case is in progress to conclude the revised BER for review &amp; approval with customers</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58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Forecast costs tracking to approved BER costs</a:t>
                      </a:r>
                      <a:r>
                        <a:rPr lang="en-US" sz="650" b="0" i="0" u="none" strike="noStrike" kern="1200" cap="none" normalizeH="0" baseline="0" dirty="0">
                          <a:ln>
                            <a:noFill/>
                          </a:ln>
                          <a:solidFill>
                            <a:schemeClr val="tx1"/>
                          </a:solidFill>
                          <a:effectLst/>
                          <a:latin typeface="Arial"/>
                          <a:ea typeface="Verdana"/>
                          <a:cs typeface="Arial"/>
                        </a:rPr>
                        <a:t> at present. Revised plan options will lead to updated costs which will be agreed in a revised BER for review &amp; approval</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9851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r>
                        <a:rPr lang="en-GB" sz="650" b="0" kern="1200" dirty="0">
                          <a:solidFill>
                            <a:schemeClr val="tx1"/>
                          </a:solidFill>
                          <a:effectLst/>
                          <a:latin typeface="+mn-lt"/>
                          <a:ea typeface="+mn-ea"/>
                          <a:cs typeface="+mn-cs"/>
                        </a:rPr>
                        <a:t>– Change to scope and requirements in impact assessment</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8" name="Picture 7">
            <a:extLst>
              <a:ext uri="{FF2B5EF4-FFF2-40B4-BE49-F238E27FC236}">
                <a16:creationId xmlns:a16="http://schemas.microsoft.com/office/drawing/2014/main" id="{1E318601-E8E3-454B-8B90-02BCD87262F3}"/>
              </a:ext>
            </a:extLst>
          </p:cNvPr>
          <p:cNvPicPr>
            <a:picLocks noChangeAspect="1"/>
          </p:cNvPicPr>
          <p:nvPr/>
        </p:nvPicPr>
        <p:blipFill>
          <a:blip r:embed="rId3"/>
          <a:stretch>
            <a:fillRect/>
          </a:stretch>
        </p:blipFill>
        <p:spPr>
          <a:xfrm>
            <a:off x="5098252" y="1275607"/>
            <a:ext cx="3794228" cy="1656184"/>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21</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C125F0-F2A1-4DDC-9092-FF730C125240}"/>
</file>

<file path=customXml/itemProps2.xml><?xml version="1.0" encoding="utf-8"?>
<ds:datastoreItem xmlns:ds="http://schemas.openxmlformats.org/officeDocument/2006/customXml" ds:itemID="{211B2E31-4703-4F4D-BB47-74A8364BAC36}">
  <ds:schemaRefs>
    <ds:schemaRef ds:uri="http://www.w3.org/XML/1998/namespace"/>
    <ds:schemaRef ds:uri="11f1cc19-a6a2-4477-822b-8358f9edc374"/>
    <ds:schemaRef ds:uri="http://schemas.microsoft.com/office/infopath/2007/PartnerControls"/>
    <ds:schemaRef ds:uri="http://purl.org/dc/elements/1.1/"/>
    <ds:schemaRef ds:uri="http://purl.org/dc/terms/"/>
    <ds:schemaRef ds:uri="http://schemas.microsoft.com/office/2006/metadata/properties"/>
    <ds:schemaRef ds:uri="http://schemas.openxmlformats.org/package/2006/metadata/core-properties"/>
    <ds:schemaRef ds:uri="http://schemas.microsoft.com/office/2006/documentManagement/types"/>
    <ds:schemaRef ds:uri="103fba77-31dd-4780-83f9-c54f26c3a260"/>
    <ds:schemaRef ds:uri="http://purl.org/dc/dcmitype/"/>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15726</TotalTime>
  <Words>722</Words>
  <Application>Microsoft Office PowerPoint</Application>
  <PresentationFormat>On-screen Show (16:9)</PresentationFormat>
  <Paragraphs>47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Thomas Lineham</cp:lastModifiedBy>
  <cp:revision>116</cp:revision>
  <dcterms:created xsi:type="dcterms:W3CDTF">2020-06-11T14:21:34Z</dcterms:created>
  <dcterms:modified xsi:type="dcterms:W3CDTF">2022-04-29T10:00:38Z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ies>
</file>