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6"/>
  </p:notesMasterIdLst>
  <p:handoutMasterIdLst>
    <p:handoutMasterId r:id="rId27"/>
  </p:handoutMasterIdLst>
  <p:sldIdLst>
    <p:sldId id="352" r:id="rId8"/>
    <p:sldId id="3625" r:id="rId9"/>
    <p:sldId id="3618" r:id="rId10"/>
    <p:sldId id="826" r:id="rId11"/>
    <p:sldId id="3621" r:id="rId12"/>
    <p:sldId id="3622" r:id="rId13"/>
    <p:sldId id="3623" r:id="rId14"/>
    <p:sldId id="3626" r:id="rId15"/>
    <p:sldId id="3627" r:id="rId16"/>
    <p:sldId id="3614" r:id="rId17"/>
    <p:sldId id="3628" r:id="rId18"/>
    <p:sldId id="3633" r:id="rId19"/>
    <p:sldId id="3634" r:id="rId20"/>
    <p:sldId id="3635" r:id="rId21"/>
    <p:sldId id="3636" r:id="rId22"/>
    <p:sldId id="3629" r:id="rId23"/>
    <p:sldId id="3630" r:id="rId24"/>
    <p:sldId id="3631" r:id="rId25"/>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412"/>
    <a:srgbClr val="F09F0E"/>
    <a:srgbClr val="CED1E2"/>
    <a:srgbClr val="FFCC00"/>
    <a:srgbClr val="E8EAF1"/>
    <a:srgbClr val="CED1E1"/>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A8D98-4541-48CC-8219-7C4C6BE94976}" v="31" dt="2022-05-24T15:00:39.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88" d="100"/>
          <a:sy n="88" d="100"/>
        </p:scale>
        <p:origin x="516" y="6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6C3A8D98-4541-48CC-8219-7C4C6BE94976}"/>
    <pc:docChg chg="undo custSel addSld delSld modSld">
      <pc:chgData name="Emma J Lyndon" userId="fefd1f69-c297-4970-add2-0b667d1abc1f" providerId="ADAL" clId="{6C3A8D98-4541-48CC-8219-7C4C6BE94976}" dt="2022-05-24T15:00:39.364" v="6692"/>
      <pc:docMkLst>
        <pc:docMk/>
      </pc:docMkLst>
      <pc:sldChg chg="modSp mod">
        <pc:chgData name="Emma J Lyndon" userId="fefd1f69-c297-4970-add2-0b667d1abc1f" providerId="ADAL" clId="{6C3A8D98-4541-48CC-8219-7C4C6BE94976}" dt="2022-05-24T12:22:23.271" v="8" actId="20577"/>
        <pc:sldMkLst>
          <pc:docMk/>
          <pc:sldMk cId="3324695576" sldId="352"/>
        </pc:sldMkLst>
        <pc:spChg chg="mod">
          <ac:chgData name="Emma J Lyndon" userId="fefd1f69-c297-4970-add2-0b667d1abc1f" providerId="ADAL" clId="{6C3A8D98-4541-48CC-8219-7C4C6BE94976}" dt="2022-05-24T12:22:23.271" v="8" actId="20577"/>
          <ac:spMkLst>
            <pc:docMk/>
            <pc:sldMk cId="3324695576" sldId="352"/>
            <ac:spMk id="5" creationId="{00000000-0000-0000-0000-000000000000}"/>
          </ac:spMkLst>
        </pc:spChg>
      </pc:sldChg>
      <pc:sldChg chg="del">
        <pc:chgData name="Emma J Lyndon" userId="fefd1f69-c297-4970-add2-0b667d1abc1f" providerId="ADAL" clId="{6C3A8D98-4541-48CC-8219-7C4C6BE94976}" dt="2022-05-24T14:42:20.129" v="6639" actId="2696"/>
        <pc:sldMkLst>
          <pc:docMk/>
          <pc:sldMk cId="2731515020" sldId="794"/>
        </pc:sldMkLst>
      </pc:sldChg>
      <pc:sldChg chg="modSp mod">
        <pc:chgData name="Emma J Lyndon" userId="fefd1f69-c297-4970-add2-0b667d1abc1f" providerId="ADAL" clId="{6C3A8D98-4541-48CC-8219-7C4C6BE94976}" dt="2022-05-24T13:42:36.977" v="3810" actId="14100"/>
        <pc:sldMkLst>
          <pc:docMk/>
          <pc:sldMk cId="1330211914" sldId="826"/>
        </pc:sldMkLst>
        <pc:graphicFrameChg chg="mod modGraphic">
          <ac:chgData name="Emma J Lyndon" userId="fefd1f69-c297-4970-add2-0b667d1abc1f" providerId="ADAL" clId="{6C3A8D98-4541-48CC-8219-7C4C6BE94976}" dt="2022-05-24T13:42:36.977" v="3810" actId="14100"/>
          <ac:graphicFrameMkLst>
            <pc:docMk/>
            <pc:sldMk cId="1330211914" sldId="826"/>
            <ac:graphicFrameMk id="5" creationId="{219FB592-139D-4CB0-9645-9CA8D04940FF}"/>
          </ac:graphicFrameMkLst>
        </pc:graphicFrameChg>
      </pc:sldChg>
      <pc:sldChg chg="del">
        <pc:chgData name="Emma J Lyndon" userId="fefd1f69-c297-4970-add2-0b667d1abc1f" providerId="ADAL" clId="{6C3A8D98-4541-48CC-8219-7C4C6BE94976}" dt="2022-05-24T12:23:06.473" v="10" actId="2696"/>
        <pc:sldMkLst>
          <pc:docMk/>
          <pc:sldMk cId="326600112" sldId="829"/>
        </pc:sldMkLst>
      </pc:sldChg>
      <pc:sldChg chg="del">
        <pc:chgData name="Emma J Lyndon" userId="fefd1f69-c297-4970-add2-0b667d1abc1f" providerId="ADAL" clId="{6C3A8D98-4541-48CC-8219-7C4C6BE94976}" dt="2022-05-24T14:49:46.822" v="6661" actId="2696"/>
        <pc:sldMkLst>
          <pc:docMk/>
          <pc:sldMk cId="3659283059" sldId="830"/>
        </pc:sldMkLst>
      </pc:sldChg>
      <pc:sldChg chg="del">
        <pc:chgData name="Emma J Lyndon" userId="fefd1f69-c297-4970-add2-0b667d1abc1f" providerId="ADAL" clId="{6C3A8D98-4541-48CC-8219-7C4C6BE94976}" dt="2022-05-24T14:49:46.822" v="6661" actId="2696"/>
        <pc:sldMkLst>
          <pc:docMk/>
          <pc:sldMk cId="566117223" sldId="831"/>
        </pc:sldMkLst>
      </pc:sldChg>
      <pc:sldChg chg="modSp add del mod">
        <pc:chgData name="Emma J Lyndon" userId="fefd1f69-c297-4970-add2-0b667d1abc1f" providerId="ADAL" clId="{6C3A8D98-4541-48CC-8219-7C4C6BE94976}" dt="2022-05-24T14:42:41.228" v="6640" actId="2696"/>
        <pc:sldMkLst>
          <pc:docMk/>
          <pc:sldMk cId="3973719792" sldId="2034"/>
        </pc:sldMkLst>
        <pc:graphicFrameChg chg="modGraphic">
          <ac:chgData name="Emma J Lyndon" userId="fefd1f69-c297-4970-add2-0b667d1abc1f" providerId="ADAL" clId="{6C3A8D98-4541-48CC-8219-7C4C6BE94976}" dt="2022-05-24T14:37:54.612" v="6591" actId="14734"/>
          <ac:graphicFrameMkLst>
            <pc:docMk/>
            <pc:sldMk cId="3973719792" sldId="2034"/>
            <ac:graphicFrameMk id="8" creationId="{461EDD28-4C35-4367-A0DF-B8864F3AFD95}"/>
          </ac:graphicFrameMkLst>
        </pc:graphicFrameChg>
      </pc:sldChg>
      <pc:sldChg chg="add del">
        <pc:chgData name="Emma J Lyndon" userId="fefd1f69-c297-4970-add2-0b667d1abc1f" providerId="ADAL" clId="{6C3A8D98-4541-48CC-8219-7C4C6BE94976}" dt="2022-05-24T14:42:45.722" v="6641" actId="2696"/>
        <pc:sldMkLst>
          <pc:docMk/>
          <pc:sldMk cId="3615397338" sldId="2037"/>
        </pc:sldMkLst>
      </pc:sldChg>
      <pc:sldChg chg="del">
        <pc:chgData name="Emma J Lyndon" userId="fefd1f69-c297-4970-add2-0b667d1abc1f" providerId="ADAL" clId="{6C3A8D98-4541-48CC-8219-7C4C6BE94976}" dt="2022-05-24T14:49:46.822" v="6661" actId="2696"/>
        <pc:sldMkLst>
          <pc:docMk/>
          <pc:sldMk cId="4147420316" sldId="3611"/>
        </pc:sldMkLst>
      </pc:sldChg>
      <pc:sldChg chg="del">
        <pc:chgData name="Emma J Lyndon" userId="fefd1f69-c297-4970-add2-0b667d1abc1f" providerId="ADAL" clId="{6C3A8D98-4541-48CC-8219-7C4C6BE94976}" dt="2022-05-24T14:49:46.822" v="6661" actId="2696"/>
        <pc:sldMkLst>
          <pc:docMk/>
          <pc:sldMk cId="762531625" sldId="3612"/>
        </pc:sldMkLst>
      </pc:sldChg>
      <pc:sldChg chg="modSp mod">
        <pc:chgData name="Emma J Lyndon" userId="fefd1f69-c297-4970-add2-0b667d1abc1f" providerId="ADAL" clId="{6C3A8D98-4541-48CC-8219-7C4C6BE94976}" dt="2022-05-24T14:51:56.155" v="6663" actId="14100"/>
        <pc:sldMkLst>
          <pc:docMk/>
          <pc:sldMk cId="1464886784" sldId="3614"/>
        </pc:sldMkLst>
        <pc:picChg chg="mod">
          <ac:chgData name="Emma J Lyndon" userId="fefd1f69-c297-4970-add2-0b667d1abc1f" providerId="ADAL" clId="{6C3A8D98-4541-48CC-8219-7C4C6BE94976}" dt="2022-05-24T14:51:56.155" v="6663" actId="14100"/>
          <ac:picMkLst>
            <pc:docMk/>
            <pc:sldMk cId="1464886784" sldId="3614"/>
            <ac:picMk id="4" creationId="{EA9EB250-EE39-44D4-9C68-EC8A8F1E2846}"/>
          </ac:picMkLst>
        </pc:picChg>
      </pc:sldChg>
      <pc:sldChg chg="del">
        <pc:chgData name="Emma J Lyndon" userId="fefd1f69-c297-4970-add2-0b667d1abc1f" providerId="ADAL" clId="{6C3A8D98-4541-48CC-8219-7C4C6BE94976}" dt="2022-05-24T14:42:16.498" v="6638" actId="2696"/>
        <pc:sldMkLst>
          <pc:docMk/>
          <pc:sldMk cId="3175627576" sldId="3616"/>
        </pc:sldMkLst>
      </pc:sldChg>
      <pc:sldChg chg="del">
        <pc:chgData name="Emma J Lyndon" userId="fefd1f69-c297-4970-add2-0b667d1abc1f" providerId="ADAL" clId="{6C3A8D98-4541-48CC-8219-7C4C6BE94976}" dt="2022-05-24T14:49:46.822" v="6661" actId="2696"/>
        <pc:sldMkLst>
          <pc:docMk/>
          <pc:sldMk cId="2399182787" sldId="3617"/>
        </pc:sldMkLst>
      </pc:sldChg>
      <pc:sldChg chg="modSp mod">
        <pc:chgData name="Emma J Lyndon" userId="fefd1f69-c297-4970-add2-0b667d1abc1f" providerId="ADAL" clId="{6C3A8D98-4541-48CC-8219-7C4C6BE94976}" dt="2022-05-24T13:40:18.511" v="3503" actId="20577"/>
        <pc:sldMkLst>
          <pc:docMk/>
          <pc:sldMk cId="3651624517" sldId="3618"/>
        </pc:sldMkLst>
        <pc:graphicFrameChg chg="mod modGraphic">
          <ac:chgData name="Emma J Lyndon" userId="fefd1f69-c297-4970-add2-0b667d1abc1f" providerId="ADAL" clId="{6C3A8D98-4541-48CC-8219-7C4C6BE94976}" dt="2022-05-24T13:40:18.511" v="3503" actId="20577"/>
          <ac:graphicFrameMkLst>
            <pc:docMk/>
            <pc:sldMk cId="3651624517" sldId="3618"/>
            <ac:graphicFrameMk id="5" creationId="{219FB592-139D-4CB0-9645-9CA8D04940FF}"/>
          </ac:graphicFrameMkLst>
        </pc:graphicFrameChg>
      </pc:sldChg>
      <pc:sldChg chg="modSp mod">
        <pc:chgData name="Emma J Lyndon" userId="fefd1f69-c297-4970-add2-0b667d1abc1f" providerId="ADAL" clId="{6C3A8D98-4541-48CC-8219-7C4C6BE94976}" dt="2022-05-24T13:52:36.799" v="4979" actId="20577"/>
        <pc:sldMkLst>
          <pc:docMk/>
          <pc:sldMk cId="2188896848" sldId="3621"/>
        </pc:sldMkLst>
        <pc:graphicFrameChg chg="modGraphic">
          <ac:chgData name="Emma J Lyndon" userId="fefd1f69-c297-4970-add2-0b667d1abc1f" providerId="ADAL" clId="{6C3A8D98-4541-48CC-8219-7C4C6BE94976}" dt="2022-05-24T13:49:14.667" v="4855" actId="5793"/>
          <ac:graphicFrameMkLst>
            <pc:docMk/>
            <pc:sldMk cId="2188896848" sldId="3621"/>
            <ac:graphicFrameMk id="3" creationId="{F3EE4070-1E0E-43EC-8240-D57C29F44E59}"/>
          </ac:graphicFrameMkLst>
        </pc:graphicFrameChg>
        <pc:graphicFrameChg chg="mod modGraphic">
          <ac:chgData name="Emma J Lyndon" userId="fefd1f69-c297-4970-add2-0b667d1abc1f" providerId="ADAL" clId="{6C3A8D98-4541-48CC-8219-7C4C6BE94976}" dt="2022-05-24T13:52:36.799" v="4979" actId="20577"/>
          <ac:graphicFrameMkLst>
            <pc:docMk/>
            <pc:sldMk cId="2188896848" sldId="3621"/>
            <ac:graphicFrameMk id="4" creationId="{72C5B7DC-B944-44B7-A24B-EB6EA060C945}"/>
          </ac:graphicFrameMkLst>
        </pc:graphicFrameChg>
        <pc:graphicFrameChg chg="mod modGraphic">
          <ac:chgData name="Emma J Lyndon" userId="fefd1f69-c297-4970-add2-0b667d1abc1f" providerId="ADAL" clId="{6C3A8D98-4541-48CC-8219-7C4C6BE94976}" dt="2022-05-24T13:48:08.543" v="4439" actId="20577"/>
          <ac:graphicFrameMkLst>
            <pc:docMk/>
            <pc:sldMk cId="2188896848" sldId="3621"/>
            <ac:graphicFrameMk id="5" creationId="{219FB592-139D-4CB0-9645-9CA8D04940FF}"/>
          </ac:graphicFrameMkLst>
        </pc:graphicFrameChg>
      </pc:sldChg>
      <pc:sldChg chg="modSp mod">
        <pc:chgData name="Emma J Lyndon" userId="fefd1f69-c297-4970-add2-0b667d1abc1f" providerId="ADAL" clId="{6C3A8D98-4541-48CC-8219-7C4C6BE94976}" dt="2022-05-24T14:12:02.893" v="6225" actId="20577"/>
        <pc:sldMkLst>
          <pc:docMk/>
          <pc:sldMk cId="4125565058" sldId="3622"/>
        </pc:sldMkLst>
        <pc:graphicFrameChg chg="mod modGraphic">
          <ac:chgData name="Emma J Lyndon" userId="fefd1f69-c297-4970-add2-0b667d1abc1f" providerId="ADAL" clId="{6C3A8D98-4541-48CC-8219-7C4C6BE94976}" dt="2022-05-24T14:12:02.893" v="6225" actId="20577"/>
          <ac:graphicFrameMkLst>
            <pc:docMk/>
            <pc:sldMk cId="4125565058" sldId="3622"/>
            <ac:graphicFrameMk id="5" creationId="{219FB592-139D-4CB0-9645-9CA8D04940FF}"/>
          </ac:graphicFrameMkLst>
        </pc:graphicFrameChg>
      </pc:sldChg>
      <pc:sldChg chg="modSp mod">
        <pc:chgData name="Emma J Lyndon" userId="fefd1f69-c297-4970-add2-0b667d1abc1f" providerId="ADAL" clId="{6C3A8D98-4541-48CC-8219-7C4C6BE94976}" dt="2022-05-24T14:15:08.734" v="6589" actId="20577"/>
        <pc:sldMkLst>
          <pc:docMk/>
          <pc:sldMk cId="4150386916" sldId="3623"/>
        </pc:sldMkLst>
        <pc:graphicFrameChg chg="modGraphic">
          <ac:chgData name="Emma J Lyndon" userId="fefd1f69-c297-4970-add2-0b667d1abc1f" providerId="ADAL" clId="{6C3A8D98-4541-48CC-8219-7C4C6BE94976}" dt="2022-05-24T14:15:08.734" v="6589" actId="20577"/>
          <ac:graphicFrameMkLst>
            <pc:docMk/>
            <pc:sldMk cId="4150386916" sldId="3623"/>
            <ac:graphicFrameMk id="5" creationId="{219FB592-139D-4CB0-9645-9CA8D04940FF}"/>
          </ac:graphicFrameMkLst>
        </pc:graphicFrameChg>
      </pc:sldChg>
      <pc:sldChg chg="del">
        <pc:chgData name="Emma J Lyndon" userId="fefd1f69-c297-4970-add2-0b667d1abc1f" providerId="ADAL" clId="{6C3A8D98-4541-48CC-8219-7C4C6BE94976}" dt="2022-05-24T14:43:27.927" v="6642" actId="2696"/>
        <pc:sldMkLst>
          <pc:docMk/>
          <pc:sldMk cId="3931274871" sldId="3624"/>
        </pc:sldMkLst>
      </pc:sldChg>
      <pc:sldChg chg="modSp add mod">
        <pc:chgData name="Emma J Lyndon" userId="fefd1f69-c297-4970-add2-0b667d1abc1f" providerId="ADAL" clId="{6C3A8D98-4541-48CC-8219-7C4C6BE94976}" dt="2022-05-24T13:38:41.577" v="3318" actId="14100"/>
        <pc:sldMkLst>
          <pc:docMk/>
          <pc:sldMk cId="4003900481" sldId="3625"/>
        </pc:sldMkLst>
        <pc:graphicFrameChg chg="mod modGraphic">
          <ac:chgData name="Emma J Lyndon" userId="fefd1f69-c297-4970-add2-0b667d1abc1f" providerId="ADAL" clId="{6C3A8D98-4541-48CC-8219-7C4C6BE94976}" dt="2022-05-24T13:38:41.577" v="3318" actId="14100"/>
          <ac:graphicFrameMkLst>
            <pc:docMk/>
            <pc:sldMk cId="4003900481" sldId="3625"/>
            <ac:graphicFrameMk id="4" creationId="{00000000-0000-0000-0000-000000000000}"/>
          </ac:graphicFrameMkLst>
        </pc:graphicFrameChg>
      </pc:sldChg>
      <pc:sldChg chg="new del">
        <pc:chgData name="Emma J Lyndon" userId="fefd1f69-c297-4970-add2-0b667d1abc1f" providerId="ADAL" clId="{6C3A8D98-4541-48CC-8219-7C4C6BE94976}" dt="2022-05-24T14:38:09.785" v="6593" actId="680"/>
        <pc:sldMkLst>
          <pc:docMk/>
          <pc:sldMk cId="813108563" sldId="3626"/>
        </pc:sldMkLst>
      </pc:sldChg>
      <pc:sldChg chg="addSp modSp new mod">
        <pc:chgData name="Emma J Lyndon" userId="fefd1f69-c297-4970-add2-0b667d1abc1f" providerId="ADAL" clId="{6C3A8D98-4541-48CC-8219-7C4C6BE94976}" dt="2022-05-24T14:40:45.499" v="6606" actId="14100"/>
        <pc:sldMkLst>
          <pc:docMk/>
          <pc:sldMk cId="2793497269" sldId="3626"/>
        </pc:sldMkLst>
        <pc:graphicFrameChg chg="add mod modGraphic">
          <ac:chgData name="Emma J Lyndon" userId="fefd1f69-c297-4970-add2-0b667d1abc1f" providerId="ADAL" clId="{6C3A8D98-4541-48CC-8219-7C4C6BE94976}" dt="2022-05-24T14:40:45.499" v="6606" actId="14100"/>
          <ac:graphicFrameMkLst>
            <pc:docMk/>
            <pc:sldMk cId="2793497269" sldId="3626"/>
            <ac:graphicFrameMk id="2" creationId="{71966063-68D8-468D-B8F5-02815404488F}"/>
          </ac:graphicFrameMkLst>
        </pc:graphicFrameChg>
      </pc:sldChg>
      <pc:sldChg chg="addSp modSp new mod">
        <pc:chgData name="Emma J Lyndon" userId="fefd1f69-c297-4970-add2-0b667d1abc1f" providerId="ADAL" clId="{6C3A8D98-4541-48CC-8219-7C4C6BE94976}" dt="2022-05-24T14:42:00.727" v="6636" actId="1037"/>
        <pc:sldMkLst>
          <pc:docMk/>
          <pc:sldMk cId="2804278967" sldId="3627"/>
        </pc:sldMkLst>
        <pc:graphicFrameChg chg="add mod modGraphic">
          <ac:chgData name="Emma J Lyndon" userId="fefd1f69-c297-4970-add2-0b667d1abc1f" providerId="ADAL" clId="{6C3A8D98-4541-48CC-8219-7C4C6BE94976}" dt="2022-05-24T14:42:00.727" v="6636" actId="1037"/>
          <ac:graphicFrameMkLst>
            <pc:docMk/>
            <pc:sldMk cId="2804278967" sldId="3627"/>
            <ac:graphicFrameMk id="2" creationId="{7B6FE6A6-FDFC-43C0-B0C5-EAD3C43F2BFC}"/>
          </ac:graphicFrameMkLst>
        </pc:graphicFrameChg>
      </pc:sldChg>
      <pc:sldChg chg="modSp add del mod">
        <pc:chgData name="Emma J Lyndon" userId="fefd1f69-c297-4970-add2-0b667d1abc1f" providerId="ADAL" clId="{6C3A8D98-4541-48CC-8219-7C4C6BE94976}" dt="2022-05-24T14:41:03.040" v="6607" actId="2696"/>
        <pc:sldMkLst>
          <pc:docMk/>
          <pc:sldMk cId="116519848" sldId="3628"/>
        </pc:sldMkLst>
        <pc:graphicFrameChg chg="modGraphic">
          <ac:chgData name="Emma J Lyndon" userId="fefd1f69-c297-4970-add2-0b667d1abc1f" providerId="ADAL" clId="{6C3A8D98-4541-48CC-8219-7C4C6BE94976}" dt="2022-05-24T14:40:07.670" v="6599" actId="14734"/>
          <ac:graphicFrameMkLst>
            <pc:docMk/>
            <pc:sldMk cId="116519848" sldId="3628"/>
            <ac:graphicFrameMk id="8" creationId="{461EDD28-4C35-4367-A0DF-B8864F3AFD95}"/>
          </ac:graphicFrameMkLst>
        </pc:graphicFrameChg>
      </pc:sldChg>
      <pc:sldChg chg="modSp add mod">
        <pc:chgData name="Emma J Lyndon" userId="fefd1f69-c297-4970-add2-0b667d1abc1f" providerId="ADAL" clId="{6C3A8D98-4541-48CC-8219-7C4C6BE94976}" dt="2022-05-24T15:00:39.364" v="6692"/>
        <pc:sldMkLst>
          <pc:docMk/>
          <pc:sldMk cId="2190136788" sldId="3628"/>
        </pc:sldMkLst>
        <pc:graphicFrameChg chg="mod modGraphic">
          <ac:chgData name="Emma J Lyndon" userId="fefd1f69-c297-4970-add2-0b667d1abc1f" providerId="ADAL" clId="{6C3A8D98-4541-48CC-8219-7C4C6BE94976}" dt="2022-05-24T15:00:39.364" v="6692"/>
          <ac:graphicFrameMkLst>
            <pc:docMk/>
            <pc:sldMk cId="2190136788" sldId="3628"/>
            <ac:graphicFrameMk id="4" creationId="{E6D972E3-2F37-4570-AEF8-E1D0589D868E}"/>
          </ac:graphicFrameMkLst>
        </pc:graphicFrameChg>
      </pc:sldChg>
      <pc:sldChg chg="modSp add mod">
        <pc:chgData name="Emma J Lyndon" userId="fefd1f69-c297-4970-add2-0b667d1abc1f" providerId="ADAL" clId="{6C3A8D98-4541-48CC-8219-7C4C6BE94976}" dt="2022-05-24T14:58:24.575" v="6683"/>
        <pc:sldMkLst>
          <pc:docMk/>
          <pc:sldMk cId="2314586981" sldId="3629"/>
        </pc:sldMkLst>
        <pc:graphicFrameChg chg="mod modGraphic">
          <ac:chgData name="Emma J Lyndon" userId="fefd1f69-c297-4970-add2-0b667d1abc1f" providerId="ADAL" clId="{6C3A8D98-4541-48CC-8219-7C4C6BE94976}" dt="2022-05-24T14:58:24.575" v="6683"/>
          <ac:graphicFrameMkLst>
            <pc:docMk/>
            <pc:sldMk cId="2314586981" sldId="3629"/>
            <ac:graphicFrameMk id="4" creationId="{E6D972E3-2F37-4570-AEF8-E1D0589D868E}"/>
          </ac:graphicFrameMkLst>
        </pc:graphicFrameChg>
      </pc:sldChg>
      <pc:sldChg chg="modSp add del mod">
        <pc:chgData name="Emma J Lyndon" userId="fefd1f69-c297-4970-add2-0b667d1abc1f" providerId="ADAL" clId="{6C3A8D98-4541-48CC-8219-7C4C6BE94976}" dt="2022-05-24T14:42:08.276" v="6637" actId="2696"/>
        <pc:sldMkLst>
          <pc:docMk/>
          <pc:sldMk cId="3142895860" sldId="3629"/>
        </pc:sldMkLst>
        <pc:graphicFrameChg chg="modGraphic">
          <ac:chgData name="Emma J Lyndon" userId="fefd1f69-c297-4970-add2-0b667d1abc1f" providerId="ADAL" clId="{6C3A8D98-4541-48CC-8219-7C4C6BE94976}" dt="2022-05-24T14:41:24.035" v="6608" actId="947"/>
          <ac:graphicFrameMkLst>
            <pc:docMk/>
            <pc:sldMk cId="3142895860" sldId="3629"/>
            <ac:graphicFrameMk id="8" creationId="{461EDD28-4C35-4367-A0DF-B8864F3AFD95}"/>
          </ac:graphicFrameMkLst>
        </pc:graphicFrameChg>
      </pc:sldChg>
      <pc:sldChg chg="modSp add mod">
        <pc:chgData name="Emma J Lyndon" userId="fefd1f69-c297-4970-add2-0b667d1abc1f" providerId="ADAL" clId="{6C3A8D98-4541-48CC-8219-7C4C6BE94976}" dt="2022-05-24T14:58:55.777" v="6685"/>
        <pc:sldMkLst>
          <pc:docMk/>
          <pc:sldMk cId="4047730077" sldId="3630"/>
        </pc:sldMkLst>
        <pc:graphicFrameChg chg="mod modGraphic">
          <ac:chgData name="Emma J Lyndon" userId="fefd1f69-c297-4970-add2-0b667d1abc1f" providerId="ADAL" clId="{6C3A8D98-4541-48CC-8219-7C4C6BE94976}" dt="2022-05-24T14:58:55.777" v="6685"/>
          <ac:graphicFrameMkLst>
            <pc:docMk/>
            <pc:sldMk cId="4047730077" sldId="3630"/>
            <ac:graphicFrameMk id="4" creationId="{E6D972E3-2F37-4570-AEF8-E1D0589D868E}"/>
          </ac:graphicFrameMkLst>
        </pc:graphicFrameChg>
      </pc:sldChg>
      <pc:sldChg chg="modSp add mod">
        <pc:chgData name="Emma J Lyndon" userId="fefd1f69-c297-4970-add2-0b667d1abc1f" providerId="ADAL" clId="{6C3A8D98-4541-48CC-8219-7C4C6BE94976}" dt="2022-05-24T14:59:27.552" v="6687"/>
        <pc:sldMkLst>
          <pc:docMk/>
          <pc:sldMk cId="569180159" sldId="3631"/>
        </pc:sldMkLst>
        <pc:graphicFrameChg chg="mod modGraphic">
          <ac:chgData name="Emma J Lyndon" userId="fefd1f69-c297-4970-add2-0b667d1abc1f" providerId="ADAL" clId="{6C3A8D98-4541-48CC-8219-7C4C6BE94976}" dt="2022-05-24T14:59:27.552" v="6687"/>
          <ac:graphicFrameMkLst>
            <pc:docMk/>
            <pc:sldMk cId="569180159" sldId="3631"/>
            <ac:graphicFrameMk id="4" creationId="{E6D972E3-2F37-4570-AEF8-E1D0589D868E}"/>
          </ac:graphicFrameMkLst>
        </pc:graphicFrameChg>
      </pc:sldChg>
      <pc:sldChg chg="new del">
        <pc:chgData name="Emma J Lyndon" userId="fefd1f69-c297-4970-add2-0b667d1abc1f" providerId="ADAL" clId="{6C3A8D98-4541-48CC-8219-7C4C6BE94976}" dt="2022-05-24T14:46:39.044" v="6646" actId="2696"/>
        <pc:sldMkLst>
          <pc:docMk/>
          <pc:sldMk cId="3449904905" sldId="3632"/>
        </pc:sldMkLst>
      </pc:sldChg>
      <pc:sldChg chg="modSp add mod">
        <pc:chgData name="Emma J Lyndon" userId="fefd1f69-c297-4970-add2-0b667d1abc1f" providerId="ADAL" clId="{6C3A8D98-4541-48CC-8219-7C4C6BE94976}" dt="2022-05-24T15:00:28.306" v="6690"/>
        <pc:sldMkLst>
          <pc:docMk/>
          <pc:sldMk cId="645885082" sldId="3633"/>
        </pc:sldMkLst>
        <pc:graphicFrameChg chg="mod modGraphic">
          <ac:chgData name="Emma J Lyndon" userId="fefd1f69-c297-4970-add2-0b667d1abc1f" providerId="ADAL" clId="{6C3A8D98-4541-48CC-8219-7C4C6BE94976}" dt="2022-05-24T15:00:28.306" v="6690"/>
          <ac:graphicFrameMkLst>
            <pc:docMk/>
            <pc:sldMk cId="645885082" sldId="3633"/>
            <ac:graphicFrameMk id="4" creationId="{E6D972E3-2F37-4570-AEF8-E1D0589D868E}"/>
          </ac:graphicFrameMkLst>
        </pc:graphicFrameChg>
      </pc:sldChg>
      <pc:sldChg chg="modSp add mod">
        <pc:chgData name="Emma J Lyndon" userId="fefd1f69-c297-4970-add2-0b667d1abc1f" providerId="ADAL" clId="{6C3A8D98-4541-48CC-8219-7C4C6BE94976}" dt="2022-05-24T14:59:59.120" v="6689"/>
        <pc:sldMkLst>
          <pc:docMk/>
          <pc:sldMk cId="1907499256" sldId="3634"/>
        </pc:sldMkLst>
        <pc:graphicFrameChg chg="mod modGraphic">
          <ac:chgData name="Emma J Lyndon" userId="fefd1f69-c297-4970-add2-0b667d1abc1f" providerId="ADAL" clId="{6C3A8D98-4541-48CC-8219-7C4C6BE94976}" dt="2022-05-24T14:59:59.120" v="6689"/>
          <ac:graphicFrameMkLst>
            <pc:docMk/>
            <pc:sldMk cId="1907499256" sldId="3634"/>
            <ac:graphicFrameMk id="4" creationId="{E6D972E3-2F37-4570-AEF8-E1D0589D868E}"/>
          </ac:graphicFrameMkLst>
        </pc:graphicFrameChg>
      </pc:sldChg>
      <pc:sldChg chg="modSp add mod">
        <pc:chgData name="Emma J Lyndon" userId="fefd1f69-c297-4970-add2-0b667d1abc1f" providerId="ADAL" clId="{6C3A8D98-4541-48CC-8219-7C4C6BE94976}" dt="2022-05-24T14:59:47.905" v="6688"/>
        <pc:sldMkLst>
          <pc:docMk/>
          <pc:sldMk cId="3030049345" sldId="3635"/>
        </pc:sldMkLst>
        <pc:graphicFrameChg chg="mod modGraphic">
          <ac:chgData name="Emma J Lyndon" userId="fefd1f69-c297-4970-add2-0b667d1abc1f" providerId="ADAL" clId="{6C3A8D98-4541-48CC-8219-7C4C6BE94976}" dt="2022-05-24T14:59:47.905" v="6688"/>
          <ac:graphicFrameMkLst>
            <pc:docMk/>
            <pc:sldMk cId="3030049345" sldId="3635"/>
            <ac:graphicFrameMk id="4" creationId="{E6D972E3-2F37-4570-AEF8-E1D0589D868E}"/>
          </ac:graphicFrameMkLst>
        </pc:graphicFrameChg>
      </pc:sldChg>
      <pc:sldChg chg="modSp add mod">
        <pc:chgData name="Emma J Lyndon" userId="fefd1f69-c297-4970-add2-0b667d1abc1f" providerId="ADAL" clId="{6C3A8D98-4541-48CC-8219-7C4C6BE94976}" dt="2022-05-24T14:57:48.143" v="6681" actId="572"/>
        <pc:sldMkLst>
          <pc:docMk/>
          <pc:sldMk cId="3158035995" sldId="3636"/>
        </pc:sldMkLst>
        <pc:graphicFrameChg chg="mod modGraphic">
          <ac:chgData name="Emma J Lyndon" userId="fefd1f69-c297-4970-add2-0b667d1abc1f" providerId="ADAL" clId="{6C3A8D98-4541-48CC-8219-7C4C6BE94976}" dt="2022-05-24T14:57:48.143" v="6681" actId="572"/>
          <ac:graphicFrameMkLst>
            <pc:docMk/>
            <pc:sldMk cId="3158035995" sldId="3636"/>
            <ac:graphicFrameMk id="4" creationId="{E6D972E3-2F37-4570-AEF8-E1D0589D868E}"/>
          </ac:graphicFrameMkLst>
        </pc:graphicFrameChg>
      </pc:sldChg>
      <pc:sldMasterChg chg="delSldLayout">
        <pc:chgData name="Emma J Lyndon" userId="fefd1f69-c297-4970-add2-0b667d1abc1f" providerId="ADAL" clId="{6C3A8D98-4541-48CC-8219-7C4C6BE94976}" dt="2022-05-24T14:42:45.722" v="6641" actId="2696"/>
        <pc:sldMasterMkLst>
          <pc:docMk/>
          <pc:sldMasterMk cId="1654481090" sldId="2147484155"/>
        </pc:sldMasterMkLst>
        <pc:sldLayoutChg chg="del">
          <pc:chgData name="Emma J Lyndon" userId="fefd1f69-c297-4970-add2-0b667d1abc1f" providerId="ADAL" clId="{6C3A8D98-4541-48CC-8219-7C4C6BE94976}" dt="2022-05-24T14:42:45.722" v="6641" actId="2696"/>
          <pc:sldLayoutMkLst>
            <pc:docMk/>
            <pc:sldMasterMk cId="1654481090" sldId="2147484155"/>
            <pc:sldLayoutMk cId="4111321957" sldId="214748416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24/05/2022</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24/05/2022</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5525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June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0" y="496301"/>
            <a:ext cx="9144000"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861908646"/>
              </p:ext>
            </p:extLst>
          </p:nvPr>
        </p:nvGraphicFramePr>
        <p:xfrm>
          <a:off x="1" y="290963"/>
          <a:ext cx="9144001" cy="4846112"/>
        </p:xfrm>
        <a:graphic>
          <a:graphicData uri="http://schemas.openxmlformats.org/drawingml/2006/table">
            <a:tbl>
              <a:tblPr firstRow="1" bandRow="1">
                <a:tableStyleId>{5C22544A-7EE6-4342-B048-85BDC9FD1C3A}</a:tableStyleId>
              </a:tblPr>
              <a:tblGrid>
                <a:gridCol w="4569822">
                  <a:extLst>
                    <a:ext uri="{9D8B030D-6E8A-4147-A177-3AD203B41FA5}">
                      <a16:colId xmlns:a16="http://schemas.microsoft.com/office/drawing/2014/main" val="997061046"/>
                    </a:ext>
                  </a:extLst>
                </a:gridCol>
                <a:gridCol w="660304">
                  <a:extLst>
                    <a:ext uri="{9D8B030D-6E8A-4147-A177-3AD203B41FA5}">
                      <a16:colId xmlns:a16="http://schemas.microsoft.com/office/drawing/2014/main" val="2723771934"/>
                    </a:ext>
                  </a:extLst>
                </a:gridCol>
                <a:gridCol w="1057635">
                  <a:extLst>
                    <a:ext uri="{9D8B030D-6E8A-4147-A177-3AD203B41FA5}">
                      <a16:colId xmlns:a16="http://schemas.microsoft.com/office/drawing/2014/main" val="3830117845"/>
                    </a:ext>
                  </a:extLst>
                </a:gridCol>
                <a:gridCol w="762210">
                  <a:extLst>
                    <a:ext uri="{9D8B030D-6E8A-4147-A177-3AD203B41FA5}">
                      <a16:colId xmlns:a16="http://schemas.microsoft.com/office/drawing/2014/main" val="194189712"/>
                    </a:ext>
                  </a:extLst>
                </a:gridCol>
                <a:gridCol w="2094030">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dirty="0">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dirty="0">
                          <a:solidFill>
                            <a:srgbClr val="000000"/>
                          </a:solidFill>
                          <a:effectLst/>
                          <a:latin typeface="+mj-lt"/>
                          <a:ea typeface="+mn-ea"/>
                          <a:cs typeface="+mn-cs"/>
                        </a:rPr>
                        <a:t>Updates to the CSS Physical Interface Design (</a:t>
                      </a:r>
                      <a:r>
                        <a:rPr lang="en-US" sz="800" b="0" i="0" u="none" strike="noStrike" dirty="0" err="1">
                          <a:solidFill>
                            <a:srgbClr val="000000"/>
                          </a:solidFill>
                          <a:effectLst/>
                          <a:latin typeface="+mj-lt"/>
                          <a:ea typeface="+mn-ea"/>
                          <a:cs typeface="+mn-cs"/>
                        </a:rPr>
                        <a:t>PhID</a:t>
                      </a:r>
                      <a:r>
                        <a:rPr lang="en-US" sz="800" b="0" i="0" u="none" strike="noStrike" dirty="0">
                          <a:solidFill>
                            <a:srgbClr val="000000"/>
                          </a:solidFill>
                          <a:effectLst/>
                          <a:latin typeface="+mj-lt"/>
                          <a:ea typeface="+mn-ea"/>
                          <a:cs typeface="+mn-cs"/>
                        </a:rPr>
                        <a: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dirty="0">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dirty="0" err="1">
                          <a:solidFill>
                            <a:srgbClr val="000000"/>
                          </a:solidFill>
                          <a:effectLst/>
                          <a:latin typeface="+mj-lt"/>
                          <a:ea typeface="+mn-ea"/>
                          <a:cs typeface="+mn-cs"/>
                        </a:rPr>
                        <a:t>Provide_CSS_RegistrationID_to_PUI_and_LPs</a:t>
                      </a:r>
                      <a:endParaRPr lang="en-US" sz="8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dirty="0" err="1">
                          <a:solidFill>
                            <a:srgbClr val="000000"/>
                          </a:solidFill>
                          <a:effectLst/>
                          <a:latin typeface="+mj-lt"/>
                          <a:ea typeface="+mn-ea"/>
                          <a:cs typeface="+mn-cs"/>
                        </a:rPr>
                        <a:t>Licence</a:t>
                      </a:r>
                      <a:r>
                        <a:rPr lang="en-US" sz="800" b="0" i="0" u="none" strike="noStrike" dirty="0">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0">
                <a:tc>
                  <a:txBody>
                    <a:bodyPr/>
                    <a:lstStyle/>
                    <a:p>
                      <a:pPr algn="l" fontAlgn="t"/>
                      <a:r>
                        <a:rPr lang="en-US" sz="800" b="0" i="0" u="none" strike="noStrike" dirty="0">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1">
                <a:tc>
                  <a:txBody>
                    <a:bodyPr/>
                    <a:lstStyle/>
                    <a:p>
                      <a:pPr algn="l" fontAlgn="t"/>
                      <a:r>
                        <a:rPr lang="en-US" sz="800" b="0" i="0" u="none" strike="noStrike" dirty="0">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dirty="0">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dirty="0">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dirty="0" err="1">
                          <a:solidFill>
                            <a:srgbClr val="000000"/>
                          </a:solidFill>
                          <a:effectLst/>
                          <a:latin typeface="+mj-lt"/>
                          <a:ea typeface="+mn-ea"/>
                          <a:cs typeface="+mn-cs"/>
                        </a:rPr>
                        <a:t>DM_Validation</a:t>
                      </a:r>
                      <a:r>
                        <a:rPr lang="fr-FR" sz="800" b="0" i="0" u="none" strike="noStrike" dirty="0">
                          <a:solidFill>
                            <a:srgbClr val="000000"/>
                          </a:solidFill>
                          <a:effectLst/>
                          <a:latin typeface="+mj-lt"/>
                          <a:ea typeface="+mn-ea"/>
                          <a:cs typeface="+mn-cs"/>
                        </a:rPr>
                        <a:t> </a:t>
                      </a:r>
                      <a:r>
                        <a:rPr lang="fr-FR" sz="800" b="0" i="0" u="none" strike="noStrike" dirty="0" err="1">
                          <a:solidFill>
                            <a:srgbClr val="000000"/>
                          </a:solidFill>
                          <a:effectLst/>
                          <a:latin typeface="+mj-lt"/>
                          <a:ea typeface="+mn-ea"/>
                          <a:cs typeface="+mn-cs"/>
                        </a:rPr>
                        <a:t>Catalogue_Shipper_Effective_Date_Change</a:t>
                      </a:r>
                      <a:r>
                        <a:rPr lang="fr-FR" sz="800" b="0" i="0" u="none" strike="noStrike" dirty="0">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dirty="0">
                          <a:solidFill>
                            <a:srgbClr val="000000"/>
                          </a:solidFill>
                          <a:effectLst/>
                          <a:latin typeface="+mj-lt"/>
                          <a:ea typeface="+mn-ea"/>
                          <a:cs typeface="+mn-cs"/>
                        </a:rPr>
                        <a:t>Amendment of Data Migration Solution to Protect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dirty="0">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1">
                <a:tc>
                  <a:txBody>
                    <a:bodyPr/>
                    <a:lstStyle/>
                    <a:p>
                      <a:pPr marL="0" algn="l" fontAlgn="t"/>
                      <a:r>
                        <a:rPr lang="en-US" sz="800" b="0" i="0" u="none" strike="noStrike" dirty="0">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219013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592281976"/>
              </p:ext>
            </p:extLst>
          </p:nvPr>
        </p:nvGraphicFramePr>
        <p:xfrm>
          <a:off x="0" y="290963"/>
          <a:ext cx="9143999" cy="4852547"/>
        </p:xfrm>
        <a:graphic>
          <a:graphicData uri="http://schemas.openxmlformats.org/drawingml/2006/table">
            <a:tbl>
              <a:tblPr firstRow="1" bandRow="1">
                <a:tableStyleId>{5C22544A-7EE6-4342-B048-85BDC9FD1C3A}</a:tableStyleId>
              </a:tblPr>
              <a:tblGrid>
                <a:gridCol w="4584344">
                  <a:extLst>
                    <a:ext uri="{9D8B030D-6E8A-4147-A177-3AD203B41FA5}">
                      <a16:colId xmlns:a16="http://schemas.microsoft.com/office/drawing/2014/main" val="997061046"/>
                    </a:ext>
                  </a:extLst>
                </a:gridCol>
                <a:gridCol w="658207">
                  <a:extLst>
                    <a:ext uri="{9D8B030D-6E8A-4147-A177-3AD203B41FA5}">
                      <a16:colId xmlns:a16="http://schemas.microsoft.com/office/drawing/2014/main" val="2723771934"/>
                    </a:ext>
                  </a:extLst>
                </a:gridCol>
                <a:gridCol w="1054277">
                  <a:extLst>
                    <a:ext uri="{9D8B030D-6E8A-4147-A177-3AD203B41FA5}">
                      <a16:colId xmlns:a16="http://schemas.microsoft.com/office/drawing/2014/main" val="3830117845"/>
                    </a:ext>
                  </a:extLst>
                </a:gridCol>
                <a:gridCol w="759790">
                  <a:extLst>
                    <a:ext uri="{9D8B030D-6E8A-4147-A177-3AD203B41FA5}">
                      <a16:colId xmlns:a16="http://schemas.microsoft.com/office/drawing/2014/main" val="194189712"/>
                    </a:ext>
                  </a:extLst>
                </a:gridCol>
                <a:gridCol w="2087381">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dirty="0">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(PhID).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dirty="0">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dirty="0" err="1">
                          <a:solidFill>
                            <a:srgbClr val="000000"/>
                          </a:solidFill>
                          <a:effectLst/>
                          <a:latin typeface="+mj-lt"/>
                          <a:ea typeface="+mn-ea"/>
                          <a:cs typeface="+mn-cs"/>
                        </a:rPr>
                        <a:t>Provide_CSS_RegistrationID_to_PUI_and_LPs</a:t>
                      </a:r>
                      <a:endParaRPr lang="en-US" sz="8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dirty="0" err="1">
                          <a:solidFill>
                            <a:srgbClr val="000000"/>
                          </a:solidFill>
                          <a:effectLst/>
                          <a:latin typeface="+mj-lt"/>
                          <a:ea typeface="+mn-ea"/>
                          <a:cs typeface="+mn-cs"/>
                        </a:rPr>
                        <a:t>Licence</a:t>
                      </a:r>
                      <a:r>
                        <a:rPr lang="en-US" sz="800" b="0" i="0" u="none" strike="noStrike" dirty="0">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128353">
                <a:tc>
                  <a:txBody>
                    <a:bodyPr/>
                    <a:lstStyle/>
                    <a:p>
                      <a:pPr algn="l" fontAlgn="t"/>
                      <a:r>
                        <a:rPr lang="en-US" sz="800" b="0" i="0" u="none" strike="noStrike" dirty="0">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2">
                <a:tc>
                  <a:txBody>
                    <a:bodyPr/>
                    <a:lstStyle/>
                    <a:p>
                      <a:pPr algn="l" fontAlgn="t"/>
                      <a:r>
                        <a:rPr lang="en-US" sz="800" b="0" i="0" u="none" strike="noStrike" dirty="0">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dirty="0">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dirty="0">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dirty="0">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dirty="0">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dirty="0">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dirty="0" err="1">
                          <a:solidFill>
                            <a:srgbClr val="000000"/>
                          </a:solidFill>
                          <a:effectLst/>
                          <a:latin typeface="+mj-lt"/>
                          <a:ea typeface="+mn-ea"/>
                          <a:cs typeface="+mn-cs"/>
                        </a:rPr>
                        <a:t>DM_Validation</a:t>
                      </a:r>
                      <a:r>
                        <a:rPr lang="fr-FR" sz="800" b="0" i="0" u="none" strike="noStrike" dirty="0">
                          <a:solidFill>
                            <a:srgbClr val="000000"/>
                          </a:solidFill>
                          <a:effectLst/>
                          <a:latin typeface="+mj-lt"/>
                          <a:ea typeface="+mn-ea"/>
                          <a:cs typeface="+mn-cs"/>
                        </a:rPr>
                        <a:t> </a:t>
                      </a:r>
                      <a:r>
                        <a:rPr lang="fr-FR" sz="800" b="0" i="0" u="none" strike="noStrike" dirty="0" err="1">
                          <a:solidFill>
                            <a:srgbClr val="000000"/>
                          </a:solidFill>
                          <a:effectLst/>
                          <a:latin typeface="+mj-lt"/>
                          <a:ea typeface="+mn-ea"/>
                          <a:cs typeface="+mn-cs"/>
                        </a:rPr>
                        <a:t>Catalogue_Shipper_Effective_Date_Change</a:t>
                      </a:r>
                      <a:r>
                        <a:rPr lang="fr-FR" sz="800" b="0" i="0" u="none" strike="noStrike" dirty="0">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dirty="0">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dirty="0">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dirty="0">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dirty="0">
                          <a:solidFill>
                            <a:srgbClr val="000000"/>
                          </a:solidFill>
                          <a:effectLst/>
                          <a:latin typeface="+mj-lt"/>
                          <a:ea typeface="+mn-ea"/>
                          <a:cs typeface="+mn-cs"/>
                        </a:rPr>
                        <a:t>Amendment of Data Migration Solution to Protect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dirty="0">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dirty="0">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dirty="0">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dirty="0">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dirty="0">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dirty="0">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2">
                <a:tc>
                  <a:txBody>
                    <a:bodyPr/>
                    <a:lstStyle/>
                    <a:p>
                      <a:pPr marL="0" algn="l" fontAlgn="t"/>
                      <a:r>
                        <a:rPr lang="en-US" sz="800" b="0" i="0" u="none" strike="noStrike" dirty="0">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64588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239616312"/>
              </p:ext>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dirty="0">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dirty="0">
                          <a:solidFill>
                            <a:srgbClr val="000000"/>
                          </a:solidFill>
                          <a:effectLst/>
                          <a:latin typeface="+mj-lt"/>
                          <a:ea typeface="+mn-ea"/>
                          <a:cs typeface="+mn-cs"/>
                        </a:rPr>
                        <a:t>ECOES REL API </a:t>
                      </a:r>
                      <a:r>
                        <a:rPr lang="en-GB" sz="900" b="0" i="0" u="none" strike="noStrike" dirty="0" err="1">
                          <a:solidFill>
                            <a:srgbClr val="000000"/>
                          </a:solidFill>
                          <a:effectLst/>
                          <a:latin typeface="+mj-lt"/>
                          <a:ea typeface="+mn-ea"/>
                          <a:cs typeface="+mn-cs"/>
                        </a:rPr>
                        <a:t>Webmethod</a:t>
                      </a:r>
                      <a:endParaRPr lang="en-GB"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dirty="0">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dirty="0">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dirty="0">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dirty="0" err="1">
                          <a:solidFill>
                            <a:srgbClr val="000000"/>
                          </a:solidFill>
                          <a:effectLst/>
                          <a:latin typeface="+mj-lt"/>
                          <a:ea typeface="+mn-ea"/>
                          <a:cs typeface="+mn-cs"/>
                        </a:rPr>
                        <a:t>DSP_Specific</a:t>
                      </a:r>
                      <a:r>
                        <a:rPr lang="en-US" sz="900" b="0" i="0" u="none" strike="noStrike" dirty="0">
                          <a:solidFill>
                            <a:srgbClr val="000000"/>
                          </a:solidFill>
                          <a:effectLst/>
                          <a:latin typeface="+mj-lt"/>
                          <a:ea typeface="+mn-ea"/>
                          <a:cs typeface="+mn-cs"/>
                        </a:rPr>
                        <a:t>_ SIT_ </a:t>
                      </a:r>
                      <a:r>
                        <a:rPr lang="en-US" sz="900" b="0" i="0" u="none" strike="noStrike" dirty="0" err="1">
                          <a:solidFill>
                            <a:srgbClr val="000000"/>
                          </a:solidFill>
                          <a:effectLst/>
                          <a:latin typeface="+mj-lt"/>
                          <a:ea typeface="+mn-ea"/>
                          <a:cs typeface="+mn-cs"/>
                        </a:rPr>
                        <a:t>Functional_Exit_Criteria</a:t>
                      </a:r>
                      <a:endParaRPr lang="en-US"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dirty="0">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dirty="0">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190749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642720763"/>
              </p:ext>
            </p:extLst>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dirty="0">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dirty="0">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dirty="0">
                          <a:solidFill>
                            <a:srgbClr val="000000"/>
                          </a:solidFill>
                          <a:effectLst/>
                          <a:latin typeface="+mj-lt"/>
                          <a:ea typeface="+mn-ea"/>
                          <a:cs typeface="+mn-cs"/>
                        </a:rPr>
                        <a:t>Changing from </a:t>
                      </a:r>
                      <a:r>
                        <a:rPr lang="en-US" sz="800" b="0" i="0" u="none" strike="noStrike" dirty="0" err="1">
                          <a:solidFill>
                            <a:srgbClr val="000000"/>
                          </a:solidFill>
                          <a:effectLst/>
                          <a:latin typeface="+mj-lt"/>
                          <a:ea typeface="+mn-ea"/>
                          <a:cs typeface="+mn-cs"/>
                        </a:rPr>
                        <a:t>GetOrganised</a:t>
                      </a:r>
                      <a:r>
                        <a:rPr lang="en-US" sz="800" b="0" i="0" u="none" strike="noStrike" dirty="0">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dirty="0">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dirty="0">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dirty="0">
                          <a:solidFill>
                            <a:srgbClr val="000000"/>
                          </a:solidFill>
                          <a:effectLst/>
                          <a:latin typeface="+mj-lt"/>
                          <a:ea typeface="+mn-ea"/>
                          <a:cs typeface="+mn-cs"/>
                        </a:rPr>
                        <a:t>Discontinuance of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dirty="0">
                          <a:solidFill>
                            <a:srgbClr val="000000"/>
                          </a:solidFill>
                          <a:effectLst/>
                          <a:latin typeface="+mj-lt"/>
                          <a:ea typeface="+mn-ea"/>
                          <a:cs typeface="+mn-cs"/>
                        </a:rPr>
                        <a:t>Uplift to SMS </a:t>
                      </a:r>
                      <a:r>
                        <a:rPr lang="en-GB" sz="800" b="0" i="0" u="none" strike="noStrike" dirty="0" err="1">
                          <a:solidFill>
                            <a:srgbClr val="000000"/>
                          </a:solidFill>
                          <a:effectLst/>
                          <a:latin typeface="+mj-lt"/>
                          <a:ea typeface="+mn-ea"/>
                          <a:cs typeface="+mn-cs"/>
                        </a:rPr>
                        <a:t>CoCo</a:t>
                      </a:r>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dirty="0">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dirty="0">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dirty="0">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dirty="0">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dirty="0">
                          <a:solidFill>
                            <a:srgbClr val="000000"/>
                          </a:solidFill>
                          <a:effectLst/>
                          <a:latin typeface="+mj-lt"/>
                          <a:ea typeface="+mn-ea"/>
                          <a:cs typeface="+mn-cs"/>
                        </a:rPr>
                        <a:t>REL Dissemination to </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dirty="0">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dirty="0">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dirty="0">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dirty="0">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dirty="0">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dirty="0">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dirty="0">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dirty="0">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dirty="0">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dirty="0">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dirty="0">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dirty="0">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dirty="0">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dirty="0">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dirty="0">
                          <a:solidFill>
                            <a:srgbClr val="000000"/>
                          </a:solidFill>
                          <a:effectLst/>
                          <a:latin typeface="+mj-lt"/>
                          <a:ea typeface="+mn-ea"/>
                          <a:cs typeface="+mn-cs"/>
                        </a:rPr>
                        <a:t>Further </a:t>
                      </a:r>
                      <a:r>
                        <a:rPr lang="en-US" sz="800" b="0" i="0" u="none" strike="noStrike" dirty="0" err="1">
                          <a:solidFill>
                            <a:srgbClr val="000000"/>
                          </a:solidFill>
                          <a:effectLst/>
                          <a:latin typeface="+mj-lt"/>
                          <a:ea typeface="+mn-ea"/>
                          <a:cs typeface="+mn-cs"/>
                        </a:rPr>
                        <a:t>consquential</a:t>
                      </a:r>
                      <a:r>
                        <a:rPr lang="en-US" sz="800" b="0" i="0" u="none" strike="noStrike" dirty="0">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dirty="0">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303004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99197948"/>
              </p:ext>
            </p:extLst>
          </p:nvPr>
        </p:nvGraphicFramePr>
        <p:xfrm>
          <a:off x="5638" y="383530"/>
          <a:ext cx="9120628" cy="4759962"/>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dirty="0">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dirty="0">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dirty="0">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dirty="0">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dirty="0">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dirty="0">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7">
                <a:tc>
                  <a:txBody>
                    <a:bodyPr/>
                    <a:lstStyle/>
                    <a:p>
                      <a:pPr algn="l" fontAlgn="b"/>
                      <a:r>
                        <a:rPr lang="en-US" sz="800" b="0" i="0" u="none" strike="noStrike"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4">
                <a:tc>
                  <a:txBody>
                    <a:bodyPr/>
                    <a:lstStyle/>
                    <a:p>
                      <a:pPr algn="l" fontAlgn="b"/>
                      <a:r>
                        <a:rPr lang="en-US" sz="800" b="0" i="0" u="none" strike="noStrike" dirty="0">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7">
                <a:tc>
                  <a:txBody>
                    <a:bodyPr/>
                    <a:lstStyle/>
                    <a:p>
                      <a:pPr algn="l" fontAlgn="b"/>
                      <a:r>
                        <a:rPr lang="en-US" sz="800" b="0" i="0" u="none" strike="noStrike" dirty="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4">
                <a:tc>
                  <a:txBody>
                    <a:bodyPr/>
                    <a:lstStyle/>
                    <a:p>
                      <a:pPr algn="l" fontAlgn="b"/>
                      <a:r>
                        <a:rPr lang="en-US" sz="800" b="0" i="0" u="none" strike="noStrike" dirty="0">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dirty="0">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4">
                <a:tc>
                  <a:txBody>
                    <a:bodyPr/>
                    <a:lstStyle/>
                    <a:p>
                      <a:pPr algn="l" fontAlgn="b"/>
                      <a:r>
                        <a:rPr lang="en-US" sz="800" b="0" i="0" u="none" strike="noStrike" dirty="0">
                          <a:solidFill>
                            <a:srgbClr val="000000"/>
                          </a:solidFill>
                          <a:effectLst/>
                          <a:latin typeface="+mj-lt"/>
                          <a:ea typeface="+mn-ea"/>
                          <a:cs typeface="+mn-cs"/>
                        </a:rPr>
                        <a:t>Change to effect a Gas Supplier of Last Resort (</a:t>
                      </a:r>
                      <a:r>
                        <a:rPr lang="en-US" sz="800" b="0" i="0" u="none" strike="noStrike" dirty="0" err="1">
                          <a:solidFill>
                            <a:srgbClr val="000000"/>
                          </a:solidFill>
                          <a:effectLst/>
                          <a:latin typeface="+mj-lt"/>
                          <a:ea typeface="+mn-ea"/>
                          <a:cs typeface="+mn-cs"/>
                        </a:rPr>
                        <a:t>SoLR</a:t>
                      </a:r>
                      <a:r>
                        <a:rPr lang="en-US" sz="800" b="0" i="0" u="none" strike="noStrike" dirty="0">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dirty="0">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dirty="0">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dirty="0">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dirty="0">
                          <a:solidFill>
                            <a:srgbClr val="000000"/>
                          </a:solidFill>
                          <a:effectLst/>
                          <a:latin typeface="+mj-lt"/>
                          <a:ea typeface="+mn-ea"/>
                          <a:cs typeface="+mn-cs"/>
                        </a:rPr>
                        <a:t>ServiceNow Data Model Development - DNO/</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dirty="0">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dirty="0">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dirty="0">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dirty="0">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dirty="0">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dirty="0">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dirty="0">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dirty="0">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dirty="0">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dirty="0">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dirty="0">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dirty="0">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315803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1025173395"/>
              </p:ext>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dirty="0">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dirty="0">
                          <a:solidFill>
                            <a:srgbClr val="000000"/>
                          </a:solidFill>
                          <a:effectLst/>
                          <a:latin typeface="+mj-lt"/>
                          <a:ea typeface="+mn-ea"/>
                          <a:cs typeface="+mn-cs"/>
                        </a:rPr>
                        <a:t>ECOES REL API </a:t>
                      </a:r>
                      <a:r>
                        <a:rPr lang="en-GB" sz="900" b="0" i="0" u="none" strike="noStrike" dirty="0" err="1">
                          <a:solidFill>
                            <a:srgbClr val="000000"/>
                          </a:solidFill>
                          <a:effectLst/>
                          <a:latin typeface="+mj-lt"/>
                          <a:ea typeface="+mn-ea"/>
                          <a:cs typeface="+mn-cs"/>
                        </a:rPr>
                        <a:t>Webmethod</a:t>
                      </a:r>
                      <a:endParaRPr lang="en-GB"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dirty="0">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dirty="0">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dirty="0">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dirty="0">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dirty="0" err="1">
                          <a:solidFill>
                            <a:srgbClr val="000000"/>
                          </a:solidFill>
                          <a:effectLst/>
                          <a:latin typeface="+mj-lt"/>
                          <a:ea typeface="+mn-ea"/>
                          <a:cs typeface="+mn-cs"/>
                        </a:rPr>
                        <a:t>DSP_Specific</a:t>
                      </a:r>
                      <a:r>
                        <a:rPr lang="en-US" sz="900" b="0" i="0" u="none" strike="noStrike" dirty="0">
                          <a:solidFill>
                            <a:srgbClr val="000000"/>
                          </a:solidFill>
                          <a:effectLst/>
                          <a:latin typeface="+mj-lt"/>
                          <a:ea typeface="+mn-ea"/>
                          <a:cs typeface="+mn-cs"/>
                        </a:rPr>
                        <a:t>_ SIT_ </a:t>
                      </a:r>
                      <a:r>
                        <a:rPr lang="en-US" sz="900" b="0" i="0" u="none" strike="noStrike" dirty="0" err="1">
                          <a:solidFill>
                            <a:srgbClr val="000000"/>
                          </a:solidFill>
                          <a:effectLst/>
                          <a:latin typeface="+mj-lt"/>
                          <a:ea typeface="+mn-ea"/>
                          <a:cs typeface="+mn-cs"/>
                        </a:rPr>
                        <a:t>Functional_Exit_Criteria</a:t>
                      </a:r>
                      <a:endParaRPr lang="en-US"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dirty="0">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2314586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6776555"/>
              </p:ext>
            </p:extLst>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dirty="0">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dirty="0">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dirty="0">
                          <a:solidFill>
                            <a:srgbClr val="000000"/>
                          </a:solidFill>
                          <a:effectLst/>
                          <a:latin typeface="+mj-lt"/>
                          <a:ea typeface="+mn-ea"/>
                          <a:cs typeface="+mn-cs"/>
                        </a:rPr>
                        <a:t>Changing from </a:t>
                      </a:r>
                      <a:r>
                        <a:rPr lang="en-US" sz="800" b="0" i="0" u="none" strike="noStrike" dirty="0" err="1">
                          <a:solidFill>
                            <a:srgbClr val="000000"/>
                          </a:solidFill>
                          <a:effectLst/>
                          <a:latin typeface="+mj-lt"/>
                          <a:ea typeface="+mn-ea"/>
                          <a:cs typeface="+mn-cs"/>
                        </a:rPr>
                        <a:t>GetOrganised</a:t>
                      </a:r>
                      <a:r>
                        <a:rPr lang="en-US" sz="800" b="0" i="0" u="none" strike="noStrike" dirty="0">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dirty="0">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dirty="0">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dirty="0">
                          <a:solidFill>
                            <a:srgbClr val="000000"/>
                          </a:solidFill>
                          <a:effectLst/>
                          <a:latin typeface="+mj-lt"/>
                          <a:ea typeface="+mn-ea"/>
                          <a:cs typeface="+mn-cs"/>
                        </a:rPr>
                        <a:t>Discontinuance of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dirty="0">
                          <a:solidFill>
                            <a:srgbClr val="000000"/>
                          </a:solidFill>
                          <a:effectLst/>
                          <a:latin typeface="+mj-lt"/>
                          <a:ea typeface="+mn-ea"/>
                          <a:cs typeface="+mn-cs"/>
                        </a:rPr>
                        <a:t>Uplift to SMS </a:t>
                      </a:r>
                      <a:r>
                        <a:rPr lang="en-GB" sz="800" b="0" i="0" u="none" strike="noStrike" dirty="0" err="1">
                          <a:solidFill>
                            <a:srgbClr val="000000"/>
                          </a:solidFill>
                          <a:effectLst/>
                          <a:latin typeface="+mj-lt"/>
                          <a:ea typeface="+mn-ea"/>
                          <a:cs typeface="+mn-cs"/>
                        </a:rPr>
                        <a:t>CoCo</a:t>
                      </a:r>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dirty="0">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dirty="0">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dirty="0">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dirty="0">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dirty="0">
                          <a:solidFill>
                            <a:srgbClr val="000000"/>
                          </a:solidFill>
                          <a:effectLst/>
                          <a:latin typeface="+mj-lt"/>
                          <a:ea typeface="+mn-ea"/>
                          <a:cs typeface="+mn-cs"/>
                        </a:rPr>
                        <a:t>REL Dissemination to </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dirty="0">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dirty="0">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dirty="0">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dirty="0">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dirty="0">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dirty="0">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dirty="0">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dirty="0">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dirty="0">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dirty="0">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dirty="0">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dirty="0">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dirty="0">
                          <a:solidFill>
                            <a:srgbClr val="000000"/>
                          </a:solidFill>
                          <a:effectLst/>
                          <a:latin typeface="+mj-lt"/>
                          <a:ea typeface="+mn-ea"/>
                          <a:cs typeface="+mn-cs"/>
                        </a:rPr>
                        <a:t>Further </a:t>
                      </a:r>
                      <a:r>
                        <a:rPr lang="en-US" sz="800" b="0" i="0" u="none" strike="noStrike" dirty="0" err="1">
                          <a:solidFill>
                            <a:srgbClr val="000000"/>
                          </a:solidFill>
                          <a:effectLst/>
                          <a:latin typeface="+mj-lt"/>
                          <a:ea typeface="+mn-ea"/>
                          <a:cs typeface="+mn-cs"/>
                        </a:rPr>
                        <a:t>consquential</a:t>
                      </a:r>
                      <a:r>
                        <a:rPr lang="en-US" sz="800" b="0" i="0" u="none" strike="noStrike" dirty="0">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404773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093299760"/>
              </p:ext>
            </p:extLst>
          </p:nvPr>
        </p:nvGraphicFramePr>
        <p:xfrm>
          <a:off x="5638" y="383530"/>
          <a:ext cx="9120628" cy="475995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dirty="0">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dirty="0">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dirty="0">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dirty="0">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dirty="0">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dirty="0">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6">
                <a:tc>
                  <a:txBody>
                    <a:bodyPr/>
                    <a:lstStyle/>
                    <a:p>
                      <a:pPr algn="l" fontAlgn="b"/>
                      <a:r>
                        <a:rPr lang="en-US" sz="800" b="0" i="0" u="none" strike="noStrike"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3">
                <a:tc>
                  <a:txBody>
                    <a:bodyPr/>
                    <a:lstStyle/>
                    <a:p>
                      <a:pPr algn="l" fontAlgn="b"/>
                      <a:r>
                        <a:rPr lang="en-US" sz="800" b="0" i="0" u="none" strike="noStrike" dirty="0">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6">
                <a:tc>
                  <a:txBody>
                    <a:bodyPr/>
                    <a:lstStyle/>
                    <a:p>
                      <a:pPr algn="l" fontAlgn="b"/>
                      <a:r>
                        <a:rPr lang="en-US" sz="800" b="0" i="0" u="none" strike="noStrike" dirty="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3">
                <a:tc>
                  <a:txBody>
                    <a:bodyPr/>
                    <a:lstStyle/>
                    <a:p>
                      <a:pPr algn="l" fontAlgn="b"/>
                      <a:r>
                        <a:rPr lang="en-US" sz="800" b="0" i="0" u="none" strike="noStrike" dirty="0">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dirty="0">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3">
                <a:tc>
                  <a:txBody>
                    <a:bodyPr/>
                    <a:lstStyle/>
                    <a:p>
                      <a:pPr algn="l" fontAlgn="b"/>
                      <a:r>
                        <a:rPr lang="en-US" sz="800" b="0" i="0" u="none" strike="noStrike" dirty="0">
                          <a:solidFill>
                            <a:srgbClr val="000000"/>
                          </a:solidFill>
                          <a:effectLst/>
                          <a:latin typeface="+mj-lt"/>
                          <a:ea typeface="+mn-ea"/>
                          <a:cs typeface="+mn-cs"/>
                        </a:rPr>
                        <a:t>Change to effect a Gas Supplier of Last Resort (</a:t>
                      </a:r>
                      <a:r>
                        <a:rPr lang="en-US" sz="800" b="0" i="0" u="none" strike="noStrike" dirty="0" err="1">
                          <a:solidFill>
                            <a:srgbClr val="000000"/>
                          </a:solidFill>
                          <a:effectLst/>
                          <a:latin typeface="+mj-lt"/>
                          <a:ea typeface="+mn-ea"/>
                          <a:cs typeface="+mn-cs"/>
                        </a:rPr>
                        <a:t>SoLR</a:t>
                      </a:r>
                      <a:r>
                        <a:rPr lang="en-US" sz="800" b="0" i="0" u="none" strike="noStrike" dirty="0">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dirty="0">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dirty="0">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dirty="0">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dirty="0">
                          <a:solidFill>
                            <a:srgbClr val="000000"/>
                          </a:solidFill>
                          <a:effectLst/>
                          <a:latin typeface="+mj-lt"/>
                          <a:ea typeface="+mn-ea"/>
                          <a:cs typeface="+mn-cs"/>
                        </a:rPr>
                        <a:t>ServiceNow Data Model Development - DNO/</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dirty="0">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dirty="0">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dirty="0">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dirty="0">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dirty="0">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dirty="0">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dirty="0">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dirty="0">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dirty="0">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dirty="0">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dirty="0">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dirty="0">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56918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6226636"/>
              </p:ext>
            </p:extLst>
          </p:nvPr>
        </p:nvGraphicFramePr>
        <p:xfrm>
          <a:off x="0" y="276"/>
          <a:ext cx="9143999" cy="5030183"/>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398863">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 with all activities tracking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Predominant activities include Transition Stage 3 planning refinement and readiness, Business Change including target operating model and Post Implementation Support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Test activities continue for PT and OAT.</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85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85965">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7231">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71273">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Arial"/>
                        </a:rPr>
                        <a:t>We continue to discuss this subject with the central programme and Xoserve are hosting a session with Industry participants on Thursday 26</a:t>
                      </a:r>
                      <a:r>
                        <a:rPr lang="en-GB" sz="900" b="0" i="0" u="none" strike="noStrike" kern="1200" baseline="30000" dirty="0">
                          <a:solidFill>
                            <a:schemeClr val="tx1"/>
                          </a:solidFill>
                          <a:latin typeface="+mn-lt"/>
                          <a:ea typeface="+mn-ea"/>
                          <a:cs typeface="Arial"/>
                        </a:rPr>
                        <a:t>th</a:t>
                      </a:r>
                      <a:r>
                        <a:rPr lang="en-GB" sz="900" b="0" i="0" u="none" strike="noStrike" kern="1200" baseline="0" dirty="0">
                          <a:solidFill>
                            <a:schemeClr val="tx1"/>
                          </a:solidFill>
                          <a:latin typeface="+mn-lt"/>
                          <a:ea typeface="+mn-ea"/>
                          <a:cs typeface="Arial"/>
                        </a:rPr>
                        <a:t> May to walk through architecture and business processes in order to gain a greater understanding of the central and PUI systems during this workshop.  Following this session we will be assess our understanding and reflect within our identification workaround processes should we see an instance of late secured messages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2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This Programme phase is tracking to plan and currently ahead of schedule.  A number of defects have been identified, these are being tracked by the Central Programme with mitigations and resolution in place to resolve.  Transition Phase 2 continues until the week before Transition Stage 3 commences (Go Live 18</a:t>
                      </a:r>
                      <a:r>
                        <a:rPr lang="en-GB" sz="900" b="0" i="0" u="none" strike="noStrike" kern="1200" baseline="30000" dirty="0">
                          <a:solidFill>
                            <a:schemeClr val="tx1"/>
                          </a:solidFill>
                          <a:latin typeface="+mn-lt"/>
                          <a:ea typeface="+mn-ea"/>
                          <a:cs typeface="+mn-cs"/>
                        </a:rPr>
                        <a:t>th</a:t>
                      </a:r>
                      <a:r>
                        <a:rPr lang="en-GB" sz="900" b="0" i="0" u="none" strike="noStrike" kern="1200" baseline="0" dirty="0">
                          <a:solidFill>
                            <a:schemeClr val="tx1"/>
                          </a:solidFill>
                          <a:latin typeface="+mn-lt"/>
                          <a:ea typeface="+mn-ea"/>
                          <a:cs typeface="+mn-cs"/>
                        </a:rPr>
                        <a:t> July)</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3</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Planning activities for Transition Stage 3 continue, these planning activities include all of the Programme workstreams plus the wider business.  We continue to liaise with the Central Programme and attend the combined DWG meeting.  Go/No meetings are in place both internally and with the wider programme via the Governance Groups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Planning activities continue for both Go Live and post implementation support.  This includes the revision of the target operating model to incorporate requirements for 24/7 support plus the addition of the inclusion of the DCC service desk</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Transition Stage 2 continued monitoring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77745378"/>
              </p:ext>
            </p:extLst>
          </p:nvPr>
        </p:nvGraphicFramePr>
        <p:xfrm>
          <a:off x="0" y="446380"/>
          <a:ext cx="9125999" cy="439497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Overall Transition RAG is Green  and trending green</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no significant risks are apparent</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Key critical activities are on-track or planned in the case of stage 3 implementation planning.</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An incident fix release is planned and tracking towards 28th implementation and the release for 4th June is also on track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The overall RAG is Green</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3 defects with AMT have been escalated and planned for release pre-Go Live</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SME assurance activities continue for regression packs and CR’s</a:t>
                      </a:r>
                      <a:endParaRPr lang="en-US" sz="900" kern="1200" dirty="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rPr>
                        <a:t>Non-Functional Test</a:t>
                      </a:r>
                      <a:r>
                        <a:rPr lang="en-GB" sz="800" b="1" dirty="0">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fontAlgn="base">
                        <a:buFont typeface="Arial" panose="020B0604020202020204" pitchFamily="34" charset="0"/>
                        <a:buChar char="•"/>
                      </a:pPr>
                      <a:r>
                        <a:rPr lang="en-GB" sz="900" b="0" dirty="0"/>
                        <a:t>The overall RAG is Amber with mitigations in place to move back to green</a:t>
                      </a:r>
                    </a:p>
                    <a:p>
                      <a:pPr marL="171450" indent="-171450" fontAlgn="base">
                        <a:buFont typeface="Arial" panose="020B0604020202020204" pitchFamily="34" charset="0"/>
                        <a:buChar char="•"/>
                      </a:pPr>
                      <a:r>
                        <a:rPr lang="en-US" sz="900" b="0" dirty="0"/>
                        <a:t>NFR's for Reporting KPI scope to be confirmed with work off plan scoped</a:t>
                      </a:r>
                    </a:p>
                    <a:p>
                      <a:pPr marL="171450" indent="-171450" fontAlgn="base">
                        <a:buFont typeface="Arial" panose="020B0604020202020204" pitchFamily="34" charset="0"/>
                        <a:buChar char="•"/>
                      </a:pPr>
                      <a:r>
                        <a:rPr lang="en-US" sz="900" b="0" dirty="0"/>
                        <a:t>Dependency on IPT before OAT internal can proceed</a:t>
                      </a:r>
                    </a:p>
                    <a:p>
                      <a:pPr marL="171450" indent="-171450" fontAlgn="base">
                        <a:buFont typeface="Arial" panose="020B0604020202020204" pitchFamily="34" charset="0"/>
                        <a:buChar char="•"/>
                      </a:pPr>
                      <a:r>
                        <a:rPr lang="en-US" sz="900" b="0" dirty="0"/>
                        <a:t>Integrated OAT – there are internal identified OAT NFR’s to be defined and scoped for testing within phase</a:t>
                      </a:r>
                      <a:endParaRPr lang="en-GB" sz="900" b="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365162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414238196"/>
              </p:ext>
            </p:extLst>
          </p:nvPr>
        </p:nvGraphicFramePr>
        <p:xfrm>
          <a:off x="0" y="900020"/>
          <a:ext cx="9125999" cy="424348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77627">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6295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CSSC –</a:t>
                      </a:r>
                      <a:r>
                        <a:rPr lang="en-GB" sz="1050" b="1" baseline="0" dirty="0">
                          <a:solidFill>
                            <a:schemeClr val="tx1"/>
                          </a:solidFill>
                        </a:rPr>
                        <a:t> UK Link</a:t>
                      </a: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All change requests still on track for delivery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CR0196 Reconciliation Report – TS and System testing documentations issued for review to Tech Ops and testing workstream.</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CR252 Schema Changes and Go-live Configuration. CR issued for approval, planning and preparatory activities in progress. Production deployment planned for 04/06</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New exceptions SLA’s agreed as part of the business change activities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Poppins Ligh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200289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CSSC –</a:t>
                      </a:r>
                      <a:r>
                        <a:rPr lang="en-GB" sz="1050" b="1" baseline="0" dirty="0">
                          <a:solidFill>
                            <a:schemeClr val="tx1"/>
                          </a:solidFill>
                        </a:rPr>
                        <a:t> API</a:t>
                      </a:r>
                      <a:endParaRPr lang="en-GB" sz="105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All build activities complete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Portal activities on track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407313229"/>
              </p:ext>
            </p:extLst>
          </p:nvPr>
        </p:nvGraphicFramePr>
        <p:xfrm>
          <a:off x="0" y="900021"/>
          <a:ext cx="9125999" cy="227880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04807">
                <a:tc>
                  <a:txBody>
                    <a:bodyPr/>
                    <a:lstStyle/>
                    <a:p>
                      <a:endParaRPr lang="en-GB" sz="800" dirty="0">
                        <a:latin typeface="+mn-lt"/>
                      </a:endParaRPr>
                    </a:p>
                    <a:p>
                      <a:r>
                        <a:rPr lang="en-GB" sz="800" dirty="0">
                          <a:latin typeface="+mn-lt"/>
                        </a:rPr>
                        <a:t>RAG</a:t>
                      </a:r>
                    </a:p>
                    <a:p>
                      <a:r>
                        <a:rPr lang="en-GB" sz="800" dirty="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99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The overall RAG is Green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Service Management is in a good position a number of tickets have been received following TS2 go live, these are being worked through by the Central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CR137 RMP Status which is causing a number of the tickets allows the same status can be accepted following refresh is due to be implemented early June.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The majority of the tickets have been investigated have been passed back to Landmark. </a:t>
                      </a:r>
                      <a:endParaRPr lang="en-GB" sz="800" b="0" kern="1200" baseline="0" dirty="0">
                        <a:solidFill>
                          <a:schemeClr val="tx1"/>
                        </a:solidFill>
                        <a:latin typeface="+mn-lt"/>
                        <a:ea typeface="+mn-ea"/>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74399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The overall RAG is Green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Resources due to be in place to commence six week knowledge transfer to support target operating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TOM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extLst>
              <p:ext uri="{D42A27DB-BD31-4B8C-83A1-F6EECF244321}">
                <p14:modId xmlns:p14="http://schemas.microsoft.com/office/powerpoint/2010/main" val="2033824255"/>
              </p:ext>
            </p:extLst>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The overall RAG is Green</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Post Go Live environment confirmation has been provided to the Central Programme following mandatory request</a:t>
                      </a:r>
                      <a:endParaRPr lang="en-US" sz="800" b="0" i="0" u="none" strike="noStrike" kern="1200" dirty="0">
                        <a:solidFill>
                          <a:schemeClr val="tx1"/>
                        </a:solidFill>
                        <a:effectLst/>
                        <a:latin typeface="+mn-lt"/>
                        <a:ea typeface="+mn-ea"/>
                        <a:cs typeface="Arial"/>
                      </a:endParaRPr>
                    </a:p>
                    <a:p>
                      <a:pPr marL="171450" marR="0" lvl="0" indent="-171450" algn="l">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PPTE5 due to be closed down due to assurance testing completion</a:t>
                      </a:r>
                      <a:endParaRPr lang="en-US" sz="800" b="0" i="0" u="none" strike="noStrike" kern="1200" dirty="0">
                        <a:solidFill>
                          <a:schemeClr val="tx1"/>
                        </a:solidFill>
                        <a:effectLst/>
                        <a:latin typeface="+mn-lt"/>
                        <a:ea typeface="+mn-ea"/>
                        <a:cs typeface="Arial"/>
                      </a:endParaRPr>
                    </a:p>
                    <a:p>
                      <a:pPr marL="0" marR="0" lvl="0" indent="0" algn="l" defTabSz="914400" rtl="0" eaLnBrk="0" fontAlgn="auto" latinLnBrk="0" hangingPunct="0">
                        <a:lnSpc>
                          <a:spcPct val="100000"/>
                        </a:lnSpc>
                        <a:spcBef>
                          <a:spcPts val="85"/>
                        </a:spcBef>
                        <a:spcAft>
                          <a:spcPts val="85"/>
                        </a:spcAft>
                        <a:buClrTx/>
                        <a:buSzTx/>
                        <a:buFont typeface="Wingdings" panose="05000000000000000000" pitchFamily="2" charset="2"/>
                        <a:buNone/>
                        <a:tabLst/>
                        <a:defRP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extLst>
              <p:ext uri="{D42A27DB-BD31-4B8C-83A1-F6EECF244321}">
                <p14:modId xmlns:p14="http://schemas.microsoft.com/office/powerpoint/2010/main" val="3885961897"/>
              </p:ext>
            </p:extLst>
          </p:nvPr>
        </p:nvGraphicFramePr>
        <p:xfrm>
          <a:off x="3551" y="4000538"/>
          <a:ext cx="9125999" cy="62992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overall RAG is Green</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Estimated volumes have been provided for both CSSC and SwitchStream to </a:t>
                      </a:r>
                      <a:r>
                        <a:rPr lang="en-US" altLang="en-US" sz="800" b="0" i="0" kern="1200" baseline="0" dirty="0" err="1">
                          <a:solidFill>
                            <a:schemeClr val="tx1"/>
                          </a:solidFill>
                          <a:latin typeface="+mn-lt"/>
                          <a:ea typeface="+mn-ea"/>
                          <a:cs typeface="Arial"/>
                        </a:rPr>
                        <a:t>analyse</a:t>
                      </a:r>
                      <a:r>
                        <a:rPr lang="en-US" altLang="en-US" sz="800" b="0" i="0" kern="1200" baseline="0" dirty="0">
                          <a:solidFill>
                            <a:schemeClr val="tx1"/>
                          </a:solidFill>
                          <a:latin typeface="+mn-lt"/>
                          <a:ea typeface="+mn-ea"/>
                          <a:cs typeface="Arial"/>
                        </a:rPr>
                        <a:t> the potential impact on EFT performance. The impact is looking to be less than we originally </a:t>
                      </a:r>
                      <a:r>
                        <a:rPr lang="en-US" altLang="en-US" sz="800" b="0" i="0" kern="1200" baseline="0" dirty="0" err="1">
                          <a:solidFill>
                            <a:schemeClr val="tx1"/>
                          </a:solidFill>
                          <a:latin typeface="+mn-lt"/>
                          <a:ea typeface="+mn-ea"/>
                          <a:cs typeface="Arial"/>
                        </a:rPr>
                        <a:t>estimated</a:t>
                      </a:r>
                      <a:r>
                        <a:rPr lang="en-US" altLang="en-US" sz="800" b="1" i="0" kern="1200" baseline="0" dirty="0" err="1">
                          <a:solidFill>
                            <a:schemeClr val="bg1"/>
                          </a:solidFill>
                          <a:latin typeface="+mn-lt"/>
                          <a:ea typeface="+mn-ea"/>
                          <a:cs typeface="Arial"/>
                        </a:rPr>
                        <a:t>as</a:t>
                      </a:r>
                      <a:r>
                        <a:rPr lang="en-US" altLang="en-US" sz="800" b="1" i="0" kern="1200" baseline="0" dirty="0">
                          <a:solidFill>
                            <a:schemeClr val="bg1"/>
                          </a:solidFill>
                          <a:latin typeface="+mn-lt"/>
                          <a:ea typeface="+mn-ea"/>
                          <a:cs typeface="Arial"/>
                        </a:rPr>
                        <a:t> been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73502540"/>
              </p:ext>
            </p:extLst>
          </p:nvPr>
        </p:nvGraphicFramePr>
        <p:xfrm>
          <a:off x="9000" y="1027611"/>
          <a:ext cx="9125999" cy="395804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36541">
                <a:tc>
                  <a:txBody>
                    <a:bodyPr/>
                    <a:lstStyle/>
                    <a:p>
                      <a:pPr algn="l"/>
                      <a:endParaRPr lang="en-GB" sz="800" dirty="0">
                        <a:latin typeface="+mn-lt"/>
                      </a:endParaRPr>
                    </a:p>
                    <a:p>
                      <a:pPr algn="l"/>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7434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err="1">
                          <a:solidFill>
                            <a:schemeClr val="tx1"/>
                          </a:solidFill>
                          <a:latin typeface="+mn-lt"/>
                          <a:ea typeface="+mn-ea"/>
                          <a:cs typeface="+mn-cs"/>
                        </a:rPr>
                        <a:t>Prioritised</a:t>
                      </a:r>
                      <a:r>
                        <a:rPr lang="en-US" sz="800" b="0" i="0" u="none" strike="noStrike" kern="1200" baseline="0" noProof="0" dirty="0">
                          <a:solidFill>
                            <a:schemeClr val="tx1"/>
                          </a:solidFill>
                          <a:latin typeface="+mn-lt"/>
                          <a:ea typeface="+mn-ea"/>
                          <a:cs typeface="+mn-cs"/>
                        </a:rPr>
                        <a:t> areas of work are planned and in progress as per the change impact assessment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For the unhappy path we are pending the update from the Industry Workshop to understand cut off times for messages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Raised questions with DCC and the SI in respect of customer queries, pending a definitive answer on how a customer raises a query and if a set of FAQ’s is being raised and published by the Programme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Continue to work through internal business awareness sessions with the whole </a:t>
                      </a:r>
                      <a:r>
                        <a:rPr lang="en-US" sz="800" b="0" i="0" u="none" strike="noStrike" kern="1200" baseline="0" noProof="0" dirty="0" err="1">
                          <a:solidFill>
                            <a:schemeClr val="tx1"/>
                          </a:solidFill>
                          <a:latin typeface="+mn-lt"/>
                          <a:ea typeface="+mn-ea"/>
                          <a:cs typeface="+mn-cs"/>
                        </a:rPr>
                        <a:t>organisation</a:t>
                      </a:r>
                      <a:r>
                        <a:rPr lang="en-US" sz="800" b="0" i="0" u="none" strike="noStrike" kern="1200" baseline="0" noProof="0" dirty="0">
                          <a:solidFill>
                            <a:schemeClr val="tx1"/>
                          </a:solidFill>
                          <a:latin typeface="+mn-lt"/>
                          <a:ea typeface="+mn-ea"/>
                          <a:cs typeface="+mn-cs"/>
                        </a:rPr>
                        <a:t> via a set of dedicated topics.  Each topic is recorded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A further external CSSC training day has been planned and open for any customers that wish to attend again or missed the first session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4716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All activities are tracking to plan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Conversations ongoing for a couple of minor topics, these are to be concluded over the next week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2556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885938693"/>
              </p:ext>
            </p:extLst>
          </p:nvPr>
        </p:nvGraphicFramePr>
        <p:xfrm>
          <a:off x="9000" y="1027612"/>
          <a:ext cx="9125999" cy="132110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dirty="0">
                          <a:solidFill>
                            <a:srgbClr val="1E1246"/>
                          </a:solidFill>
                          <a:effectLst/>
                          <a:latin typeface="+mn-lt"/>
                          <a:ea typeface="+mn-ea"/>
                          <a:cs typeface="+mn-cs"/>
                        </a:rPr>
                        <a:t>Overall RAG status is Green </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dirty="0">
                          <a:solidFill>
                            <a:srgbClr val="1E1246"/>
                          </a:solidFill>
                          <a:effectLst/>
                          <a:latin typeface="+mn-lt"/>
                          <a:ea typeface="+mn-ea"/>
                          <a:cs typeface="+mn-cs"/>
                        </a:rPr>
                        <a:t>Closely monitoring planned Go Live of UK Link portal as DES has a fundamental dependency on this Go Live Date</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dirty="0">
                          <a:solidFill>
                            <a:srgbClr val="1E1246"/>
                          </a:solidFill>
                          <a:effectLst/>
                          <a:latin typeface="+mn-lt"/>
                          <a:ea typeface="+mn-ea"/>
                          <a:cs typeface="+mn-cs"/>
                        </a:rPr>
                        <a:t>Plan B is being discussed to understand implications of slippage</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endParaRPr lang="en-US" sz="700" b="0" i="0" u="none" strike="noStrike" kern="1200" dirty="0">
                        <a:solidFill>
                          <a:srgbClr val="1E1246"/>
                        </a:solidFill>
                        <a:effectLst/>
                        <a:latin typeface="+mn-lt"/>
                        <a:ea typeface="+mn-ea"/>
                        <a:cs typeface="+mn-cs"/>
                      </a:endParaRP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endParaRPr lang="en-US" sz="700" b="0" i="0" u="none" strike="noStrike" kern="1200" dirty="0">
                        <a:solidFill>
                          <a:srgbClr val="1E1246"/>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5038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966063-68D8-468D-B8F5-02815404488F}"/>
              </a:ext>
            </a:extLst>
          </p:cNvPr>
          <p:cNvGraphicFramePr>
            <a:graphicFrameLocks noGrp="1"/>
          </p:cNvGraphicFramePr>
          <p:nvPr>
            <p:extLst>
              <p:ext uri="{D42A27DB-BD31-4B8C-83A1-F6EECF244321}">
                <p14:modId xmlns:p14="http://schemas.microsoft.com/office/powerpoint/2010/main" val="367819775"/>
              </p:ext>
            </p:extLst>
          </p:nvPr>
        </p:nvGraphicFramePr>
        <p:xfrm>
          <a:off x="159658" y="195944"/>
          <a:ext cx="8860972" cy="4775195"/>
        </p:xfrm>
        <a:graphic>
          <a:graphicData uri="http://schemas.openxmlformats.org/drawingml/2006/table">
            <a:tbl>
              <a:tblPr firstRow="1" bandRow="1">
                <a:tableStyleId>{5C22544A-7EE6-4342-B048-85BDC9FD1C3A}</a:tableStyleId>
              </a:tblPr>
              <a:tblGrid>
                <a:gridCol w="338844">
                  <a:extLst>
                    <a:ext uri="{9D8B030D-6E8A-4147-A177-3AD203B41FA5}">
                      <a16:colId xmlns:a16="http://schemas.microsoft.com/office/drawing/2014/main" val="4143460512"/>
                    </a:ext>
                  </a:extLst>
                </a:gridCol>
                <a:gridCol w="246489">
                  <a:extLst>
                    <a:ext uri="{9D8B030D-6E8A-4147-A177-3AD203B41FA5}">
                      <a16:colId xmlns:a16="http://schemas.microsoft.com/office/drawing/2014/main" val="3886787746"/>
                    </a:ext>
                  </a:extLst>
                </a:gridCol>
                <a:gridCol w="768544">
                  <a:extLst>
                    <a:ext uri="{9D8B030D-6E8A-4147-A177-3AD203B41FA5}">
                      <a16:colId xmlns:a16="http://schemas.microsoft.com/office/drawing/2014/main" val="1615208885"/>
                    </a:ext>
                  </a:extLst>
                </a:gridCol>
                <a:gridCol w="2897083">
                  <a:extLst>
                    <a:ext uri="{9D8B030D-6E8A-4147-A177-3AD203B41FA5}">
                      <a16:colId xmlns:a16="http://schemas.microsoft.com/office/drawing/2014/main" val="2939424069"/>
                    </a:ext>
                  </a:extLst>
                </a:gridCol>
                <a:gridCol w="2018277">
                  <a:extLst>
                    <a:ext uri="{9D8B030D-6E8A-4147-A177-3AD203B41FA5}">
                      <a16:colId xmlns:a16="http://schemas.microsoft.com/office/drawing/2014/main" val="2575209674"/>
                    </a:ext>
                  </a:extLst>
                </a:gridCol>
                <a:gridCol w="1898436">
                  <a:extLst>
                    <a:ext uri="{9D8B030D-6E8A-4147-A177-3AD203B41FA5}">
                      <a16:colId xmlns:a16="http://schemas.microsoft.com/office/drawing/2014/main" val="4262794956"/>
                    </a:ext>
                  </a:extLst>
                </a:gridCol>
                <a:gridCol w="693299">
                  <a:extLst>
                    <a:ext uri="{9D8B030D-6E8A-4147-A177-3AD203B41FA5}">
                      <a16:colId xmlns:a16="http://schemas.microsoft.com/office/drawing/2014/main" val="1738064881"/>
                    </a:ext>
                  </a:extLst>
                </a:gridCol>
              </a:tblGrid>
              <a:tr h="405898">
                <a:tc>
                  <a:txBody>
                    <a:bodyPr/>
                    <a:lstStyle/>
                    <a:p>
                      <a:pPr algn="ctr"/>
                      <a:r>
                        <a:rPr lang="en-GB" sz="700" dirty="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392332">
                <a:tc>
                  <a:txBody>
                    <a:bodyPr/>
                    <a:lstStyle/>
                    <a:p>
                      <a:pPr algn="ctr" fontAlgn="ctr"/>
                      <a:r>
                        <a:rPr lang="en-GB" sz="600" b="0" i="0" u="none" strike="noStrike" baseline="0" dirty="0">
                          <a:solidFill>
                            <a:schemeClr val="tx1"/>
                          </a:solidFill>
                          <a:effectLst/>
                          <a:latin typeface="+mj-lt"/>
                          <a:ea typeface="+mn-ea"/>
                          <a:cs typeface="+mn-cs"/>
                        </a:rPr>
                        <a:t>64002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dirty="0">
                        <a:solidFill>
                          <a:schemeClr val="tx1"/>
                        </a:solidFill>
                        <a:effectLst/>
                        <a:latin typeface="+mj-lt"/>
                        <a:ea typeface="+mn-ea"/>
                        <a:cs typeface="+mn-cs"/>
                      </a:endParaRPr>
                    </a:p>
                  </a:txBody>
                  <a:tcPr marL="6342" marR="6342" marT="6342" marB="0" anchor="ctr">
                    <a:solidFill>
                      <a:schemeClr val="accent4"/>
                    </a:solidFill>
                  </a:tcPr>
                </a:tc>
                <a:tc>
                  <a:txBody>
                    <a:bodyPr/>
                    <a:lstStyle/>
                    <a:p>
                      <a:pPr algn="ctr" fontAlgn="b"/>
                      <a:r>
                        <a:rPr lang="en-GB" sz="600" b="0" i="0" u="none" strike="noStrike" kern="1200" baseline="0" dirty="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ongoing pipeline of customer driven and regulatory change within the industry could impact the CSSC and wider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delivery because of technical conflict with the design of other changes and demand on resources across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and the customer teams involved in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delivery leading to additional regression testing activity, CRs raised to modify solutions already developed and tested by the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delays to the overall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and therefore unplanned costs for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a:t>
                      </a:r>
                    </a:p>
                  </a:txBody>
                  <a:tcPr marL="0" marR="0" marT="0" marB="0" anchor="ctr">
                    <a:solidFill>
                      <a:srgbClr val="E8EAF1"/>
                    </a:solidFill>
                  </a:tcPr>
                </a:tc>
                <a:tc>
                  <a:txBody>
                    <a:bodyPr/>
                    <a:lstStyle/>
                    <a:p>
                      <a:pPr algn="l" fontAlgn="ctr"/>
                      <a:r>
                        <a:rPr lang="en-US" sz="600" b="0" i="0" u="none" strike="noStrike" kern="1200" baseline="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00" b="0" i="0" u="none" strike="noStrike" kern="1200" baseline="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00" b="0" i="0" u="none" strike="noStrike" kern="1200" baseline="0" dirty="0">
                          <a:solidFill>
                            <a:schemeClr val="tx1"/>
                          </a:solidFill>
                          <a:effectLst/>
                          <a:latin typeface="+mj-lt"/>
                          <a:ea typeface="+mn-ea"/>
                          <a:cs typeface="+mn-cs"/>
                        </a:rPr>
                        <a:t>3. Work with the SI to monitor for any potential impact on </a:t>
                      </a:r>
                      <a:r>
                        <a:rPr lang="en-US" sz="600" b="0" i="0" u="none" strike="noStrike" kern="1200" baseline="0" dirty="0" err="1">
                          <a:solidFill>
                            <a:schemeClr val="tx1"/>
                          </a:solidFill>
                          <a:effectLst/>
                          <a:latin typeface="+mj-lt"/>
                          <a:ea typeface="+mn-ea"/>
                          <a:cs typeface="+mn-cs"/>
                        </a:rPr>
                        <a:t>programme</a:t>
                      </a:r>
                      <a:r>
                        <a:rPr lang="en-US" sz="600" b="0" i="0" u="none" strike="noStrike" kern="1200" baseline="0" dirty="0">
                          <a:solidFill>
                            <a:schemeClr val="tx1"/>
                          </a:solidFill>
                          <a:effectLst/>
                          <a:latin typeface="+mj-lt"/>
                          <a:ea typeface="+mn-ea"/>
                          <a:cs typeface="+mn-cs"/>
                        </a:rPr>
                        <a:t> resources, including customer resources, that may result from change initiatives running in parallel with critical path Switching </a:t>
                      </a:r>
                      <a:r>
                        <a:rPr lang="en-US" sz="600" b="0" i="0" u="none" strike="noStrike" kern="1200" baseline="0" dirty="0" err="1">
                          <a:solidFill>
                            <a:schemeClr val="tx1"/>
                          </a:solidFill>
                          <a:effectLst/>
                          <a:latin typeface="+mj-lt"/>
                          <a:ea typeface="+mn-ea"/>
                          <a:cs typeface="+mn-cs"/>
                        </a:rPr>
                        <a:t>Programme</a:t>
                      </a:r>
                      <a:r>
                        <a:rPr lang="en-US" sz="600" b="0" i="0" u="none" strike="noStrike" kern="1200" baseline="0" dirty="0">
                          <a:solidFill>
                            <a:schemeClr val="tx1"/>
                          </a:solidFill>
                          <a:effectLst/>
                          <a:latin typeface="+mj-lt"/>
                          <a:ea typeface="+mn-ea"/>
                          <a:cs typeface="+mn-cs"/>
                        </a:rPr>
                        <a:t> phases.</a:t>
                      </a:r>
                    </a:p>
                  </a:txBody>
                  <a:tcPr marL="0" marR="0" marT="0" marB="0" anchor="ctr">
                    <a:solidFill>
                      <a:srgbClr val="E8EAF1"/>
                    </a:solidFill>
                  </a:tcPr>
                </a:tc>
                <a:tc>
                  <a:txBody>
                    <a:bodyPr/>
                    <a:lstStyle/>
                    <a:p>
                      <a:pPr algn="l" rtl="0" fontAlgn="ctr"/>
                      <a:r>
                        <a:rPr lang="en-GB" sz="600" b="0" i="0" u="none" strike="noStrike" baseline="0" dirty="0">
                          <a:solidFill>
                            <a:schemeClr val="tx1"/>
                          </a:solidFill>
                          <a:effectLst/>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827513896"/>
                  </a:ext>
                </a:extLst>
              </a:tr>
              <a:tr h="595393">
                <a:tc>
                  <a:txBody>
                    <a:bodyPr/>
                    <a:lstStyle/>
                    <a:p>
                      <a:pPr marL="0" algn="ctr" defTabSz="914378" rtl="0" eaLnBrk="1" fontAlgn="ctr" latinLnBrk="0" hangingPunct="1"/>
                      <a:r>
                        <a:rPr lang="en-GB" sz="600" b="0" i="0" u="none" strike="noStrike" baseline="0" dirty="0">
                          <a:solidFill>
                            <a:schemeClr val="tx1"/>
                          </a:solidFill>
                          <a:effectLst/>
                          <a:latin typeface="+mj-lt"/>
                          <a:ea typeface="+mn-ea"/>
                          <a:cs typeface="+mn-cs"/>
                        </a:rPr>
                        <a:t>67421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dirty="0">
                        <a:solidFill>
                          <a:schemeClr val="tx1"/>
                        </a:solidFill>
                        <a:latin typeface="+mj-lt"/>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baseline="0" dirty="0">
                          <a:solidFill>
                            <a:schemeClr val="tx1"/>
                          </a:solidFill>
                          <a:effectLst/>
                          <a:latin typeface="+mj-lt"/>
                        </a:rPr>
                        <a:t>Transition</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activities are delayed during actual transition or contingency is lost because CSS do not deliver the required dependency as per the planned dates leading to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activities needing to be </a:t>
                      </a:r>
                      <a:r>
                        <a:rPr lang="en-US" sz="600" b="0" i="0" u="none" strike="noStrike" baseline="0" dirty="0" err="1">
                          <a:solidFill>
                            <a:schemeClr val="tx1"/>
                          </a:solidFill>
                          <a:effectLst/>
                          <a:latin typeface="+mj-lt"/>
                        </a:rPr>
                        <a:t>replanned</a:t>
                      </a:r>
                      <a:r>
                        <a:rPr lang="en-US" sz="600" b="0" i="0" u="none" strike="noStrike" baseline="0" dirty="0">
                          <a:solidFill>
                            <a:schemeClr val="tx1"/>
                          </a:solidFill>
                          <a:effectLst/>
                          <a:latin typeface="+mj-lt"/>
                        </a:rPr>
                        <a:t> and contingency reduced or potentially all transition activities needing to be </a:t>
                      </a:r>
                      <a:r>
                        <a:rPr lang="en-US" sz="600" b="0" i="0" u="none" strike="noStrike" baseline="0" dirty="0" err="1">
                          <a:solidFill>
                            <a:schemeClr val="tx1"/>
                          </a:solidFill>
                          <a:effectLst/>
                          <a:latin typeface="+mj-lt"/>
                        </a:rPr>
                        <a:t>replanned</a:t>
                      </a:r>
                      <a:endParaRPr lang="en-US" sz="600" b="0" i="0" u="none" strike="noStrike" baseline="0" dirty="0">
                        <a:solidFill>
                          <a:schemeClr val="tx1"/>
                        </a:solidFill>
                        <a:effectLst/>
                        <a:latin typeface="+mj-lt"/>
                      </a:endParaRP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00" b="0" i="0" u="none" strike="noStrike" kern="1200" baseline="0" dirty="0">
                          <a:solidFill>
                            <a:schemeClr val="tx1"/>
                          </a:solidFill>
                          <a:effectLst/>
                          <a:latin typeface="+mj-lt"/>
                          <a:ea typeface="+mn-ea"/>
                          <a:cs typeface="+mn-cs"/>
                        </a:rPr>
                        <a:t>Raise with SI transition group</a:t>
                      </a:r>
                    </a:p>
                  </a:txBody>
                  <a:tcPr marL="0" marR="0" marT="0" marB="0" anchor="ctr">
                    <a:solidFill>
                      <a:srgbClr val="E8EAF1"/>
                    </a:solidFill>
                  </a:tcPr>
                </a:tc>
                <a:tc>
                  <a:txBody>
                    <a:bodyPr/>
                    <a:lstStyle/>
                    <a:p>
                      <a:r>
                        <a:rPr lang="en-US" sz="600" baseline="0" dirty="0">
                          <a:solidFill>
                            <a:schemeClr val="tx1"/>
                          </a:solidFill>
                          <a:latin typeface="+mj-lt"/>
                        </a:rPr>
                        <a:t>Continue to monitor throughout transition</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4142019542"/>
                  </a:ext>
                </a:extLst>
              </a:tr>
              <a:tr h="595393">
                <a:tc>
                  <a:txBody>
                    <a:bodyPr/>
                    <a:lstStyle/>
                    <a:p>
                      <a:pPr algn="ctr" fontAlgn="ctr"/>
                      <a:r>
                        <a:rPr lang="en-GB" sz="600" b="0" i="0" u="none" strike="noStrike" baseline="0" dirty="0">
                          <a:solidFill>
                            <a:schemeClr val="tx1"/>
                          </a:solidFill>
                          <a:effectLst/>
                          <a:latin typeface="+mj-lt"/>
                          <a:ea typeface="+mn-ea"/>
                          <a:cs typeface="+mn-cs"/>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dirty="0">
                        <a:solidFill>
                          <a:schemeClr val="tx1"/>
                        </a:solidFill>
                        <a:effectLst/>
                        <a:latin typeface="+mj-lt"/>
                        <a:ea typeface="+mn-ea"/>
                        <a:cs typeface="+mn-cs"/>
                      </a:endParaRPr>
                    </a:p>
                  </a:txBody>
                  <a:tcPr marL="6342" marR="6342" marT="6342" marB="0" anchor="ctr">
                    <a:solidFill>
                      <a:schemeClr val="accent3"/>
                    </a:solidFill>
                  </a:tcPr>
                </a:tc>
                <a:tc>
                  <a:txBody>
                    <a:bodyPr/>
                    <a:lstStyle/>
                    <a:p>
                      <a:pPr algn="ctr" fontAlgn="b"/>
                      <a:r>
                        <a:rPr lang="en-GB" sz="600" b="0" i="0" u="none" strike="noStrike" kern="1200" baseline="0" dirty="0">
                          <a:solidFill>
                            <a:schemeClr val="tx1"/>
                          </a:solidFill>
                          <a:effectLst/>
                          <a:latin typeface="+mj-lt"/>
                          <a:ea typeface="+mn-ea"/>
                          <a:cs typeface="+mn-cs"/>
                        </a:rPr>
                        <a:t>Data</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ea typeface="+mn-ea"/>
                          <a:cs typeface="+mn-cs"/>
                        </a:rPr>
                        <a:t>There is a risk that data cleansing requirements may not be met because </a:t>
                      </a:r>
                      <a:r>
                        <a:rPr lang="en-US" sz="600" b="0" i="0" u="none" strike="noStrike" baseline="0" dirty="0" err="1">
                          <a:solidFill>
                            <a:schemeClr val="tx1"/>
                          </a:solidFill>
                          <a:effectLst/>
                          <a:latin typeface="+mj-lt"/>
                          <a:ea typeface="+mn-ea"/>
                          <a:cs typeface="+mn-cs"/>
                        </a:rPr>
                        <a:t>Xoserve</a:t>
                      </a:r>
                      <a:r>
                        <a:rPr lang="en-US" sz="600" b="0" i="0" u="none" strike="noStrike" baseline="0" dirty="0">
                          <a:solidFill>
                            <a:schemeClr val="tx1"/>
                          </a:solidFill>
                          <a:effectLst/>
                          <a:latin typeface="+mj-lt"/>
                          <a:ea typeface="+mn-ea"/>
                          <a:cs typeface="+mn-cs"/>
                        </a:rPr>
                        <a:t> are not responsible for the data in UK Link, and can't compel shippers / GTs / </a:t>
                      </a:r>
                      <a:r>
                        <a:rPr lang="en-US" sz="600" b="0" i="0" u="none" strike="noStrike" baseline="0" dirty="0" err="1">
                          <a:solidFill>
                            <a:schemeClr val="tx1"/>
                          </a:solidFill>
                          <a:effectLst/>
                          <a:latin typeface="+mj-lt"/>
                          <a:ea typeface="+mn-ea"/>
                          <a:cs typeface="+mn-cs"/>
                        </a:rPr>
                        <a:t>iGTs</a:t>
                      </a:r>
                      <a:r>
                        <a:rPr lang="en-US" sz="600" b="0" i="0" u="none" strike="noStrike" baseline="0" dirty="0">
                          <a:solidFill>
                            <a:schemeClr val="tx1"/>
                          </a:solidFill>
                          <a:effectLst/>
                          <a:latin typeface="+mj-lt"/>
                          <a:ea typeface="+mn-ea"/>
                          <a:cs typeface="+mn-cs"/>
                        </a:rPr>
                        <a:t> to correct their data leading to incorrect data at the point of go live.</a:t>
                      </a:r>
                      <a:endParaRPr lang="en-US" sz="600" b="0" i="0" u="none" strike="noStrike" baseline="0" dirty="0">
                        <a:solidFill>
                          <a:schemeClr val="tx1"/>
                        </a:solidFill>
                        <a:effectLst/>
                        <a:latin typeface="+mj-lt"/>
                      </a:endParaRPr>
                    </a:p>
                  </a:txBody>
                  <a:tcPr marL="0" marR="0" marT="0" marB="0" anchor="ctr">
                    <a:solidFill>
                      <a:srgbClr val="E8EAF1"/>
                    </a:solidFill>
                  </a:tcPr>
                </a:tc>
                <a:tc>
                  <a:txBody>
                    <a:bodyPr/>
                    <a:lstStyle/>
                    <a:p>
                      <a:pPr algn="l" fontAlgn="ctr"/>
                      <a:r>
                        <a:rPr lang="en-US" sz="600" b="0" i="0" u="none" strike="noStrike" kern="1200" baseline="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00" b="0" i="0" u="none" strike="noStrike" baseline="0" dirty="0">
                          <a:solidFill>
                            <a:schemeClr val="tx1"/>
                          </a:solidFill>
                          <a:effectLst/>
                          <a:latin typeface="+mj-lt"/>
                          <a:ea typeface="+mn-ea"/>
                          <a:cs typeface="+mn-cs"/>
                        </a:rPr>
                        <a:t>Probability has reduced however there is no monitoring of the cleansing so risk remains open but minimal.</a:t>
                      </a:r>
                      <a:endParaRPr lang="en-GB" sz="600" b="0" i="0" u="none" strike="noStrike" baseline="0" dirty="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39540316"/>
                  </a:ext>
                </a:extLst>
              </a:tr>
              <a:tr h="595393">
                <a:tc>
                  <a:txBody>
                    <a:bodyPr/>
                    <a:lstStyle/>
                    <a:p>
                      <a:pPr algn="ctr" fontAlgn="ctr"/>
                      <a:r>
                        <a:rPr lang="en-GB" sz="600" b="0" i="0" u="none" strike="noStrike" baseline="0" dirty="0">
                          <a:solidFill>
                            <a:schemeClr val="tx1"/>
                          </a:solidFill>
                          <a:effectLst/>
                          <a:latin typeface="+mj-lt"/>
                          <a:ea typeface="+mn-ea"/>
                          <a:cs typeface="+mn-cs"/>
                        </a:rPr>
                        <a:t>66480</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dirty="0">
                        <a:solidFill>
                          <a:schemeClr val="tx1"/>
                        </a:solidFill>
                        <a:latin typeface="+mj-lt"/>
                      </a:endParaRPr>
                    </a:p>
                  </a:txBody>
                  <a:tcPr marL="35956" marR="35956" marT="35956" marB="35956" anchor="ctr">
                    <a:solidFill>
                      <a:schemeClr val="accent4"/>
                    </a:solidFill>
                  </a:tcPr>
                </a:tc>
                <a:tc>
                  <a:txBody>
                    <a:bodyPr/>
                    <a:lstStyle/>
                    <a:p>
                      <a:pPr algn="ctr" fontAlgn="b"/>
                      <a:r>
                        <a:rPr lang="en-GB" sz="600" b="0" i="0" u="none" strike="noStrike" baseline="0" dirty="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significant re-planning and impacts to other </a:t>
                      </a:r>
                      <a:r>
                        <a:rPr lang="en-US" sz="600" b="0" i="0" u="none" strike="noStrike" baseline="0" dirty="0" err="1">
                          <a:solidFill>
                            <a:schemeClr val="tx1"/>
                          </a:solidFill>
                          <a:effectLst/>
                          <a:latin typeface="+mj-lt"/>
                        </a:rPr>
                        <a:t>Correla</a:t>
                      </a:r>
                      <a:r>
                        <a:rPr lang="en-US" sz="600" b="0" i="0" u="none" strike="noStrike" baseline="0" dirty="0">
                          <a:solidFill>
                            <a:schemeClr val="tx1"/>
                          </a:solidFill>
                          <a:effectLst/>
                          <a:latin typeface="+mj-lt"/>
                        </a:rPr>
                        <a:t> initiatives</a:t>
                      </a:r>
                    </a:p>
                  </a:txBody>
                  <a:tcPr marL="0" marR="0" marT="0" marB="0" anchor="ctr">
                    <a:solidFill>
                      <a:srgbClr val="E8EAF1"/>
                    </a:solidFill>
                  </a:tcPr>
                </a:tc>
                <a:tc>
                  <a:txBody>
                    <a:bodyPr/>
                    <a:lstStyle/>
                    <a:p>
                      <a:pPr algn="l" fontAlgn="ctr"/>
                      <a:r>
                        <a:rPr lang="en-US" sz="600" b="0" i="0" u="none" strike="noStrike" baseline="0" dirty="0">
                          <a:solidFill>
                            <a:schemeClr val="tx1"/>
                          </a:solidFill>
                          <a:effectLst/>
                          <a:latin typeface="+mj-lt"/>
                        </a:rPr>
                        <a:t>Regular communication with OFGEM to understand their strategy to address this issue</a:t>
                      </a:r>
                    </a:p>
                  </a:txBody>
                  <a:tcPr marL="0" marR="0" marT="0" marB="0" anchor="ctr">
                    <a:solidFill>
                      <a:srgbClr val="E8EAF1"/>
                    </a:solidFill>
                  </a:tcPr>
                </a:tc>
                <a:tc>
                  <a:txBody>
                    <a:bodyPr/>
                    <a:lstStyle/>
                    <a:p>
                      <a:r>
                        <a:rPr lang="en-GB" sz="600" baseline="0" dirty="0">
                          <a:solidFill>
                            <a:schemeClr val="tx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31/05/22</a:t>
                      </a:r>
                    </a:p>
                  </a:txBody>
                  <a:tcPr marL="0" marR="0" marT="0" marB="0" anchor="ctr">
                    <a:solidFill>
                      <a:srgbClr val="E8EAF1"/>
                    </a:solidFill>
                  </a:tcPr>
                </a:tc>
                <a:extLst>
                  <a:ext uri="{0D108BD9-81ED-4DB2-BD59-A6C34878D82A}">
                    <a16:rowId xmlns:a16="http://schemas.microsoft.com/office/drawing/2014/main" val="3358845878"/>
                  </a:ext>
                </a:extLst>
              </a:tr>
              <a:tr h="595393">
                <a:tc>
                  <a:txBody>
                    <a:bodyPr/>
                    <a:lstStyle/>
                    <a:p>
                      <a:pPr marL="0" algn="ctr" fontAlgn="b"/>
                      <a:r>
                        <a:rPr lang="en-GB" sz="600" b="0" i="0" u="none" strike="noStrike" baseline="0" dirty="0">
                          <a:solidFill>
                            <a:schemeClr val="tx1"/>
                          </a:solidFill>
                          <a:effectLst/>
                          <a:latin typeface="+mj-lt"/>
                          <a:ea typeface="+mn-ea"/>
                          <a:cs typeface="+mn-cs"/>
                        </a:rPr>
                        <a:t>67839</a:t>
                      </a:r>
                    </a:p>
                  </a:txBody>
                  <a:tcPr marL="6342" marR="6342" marT="6342" marB="0" anchor="b">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baseline="0" dirty="0">
                        <a:solidFill>
                          <a:schemeClr val="tx1"/>
                        </a:solidFill>
                        <a:effectLst/>
                        <a:latin typeface="+mj-lt"/>
                        <a:ea typeface="+mn-ea"/>
                        <a:cs typeface="+mn-cs"/>
                      </a:endParaRPr>
                    </a:p>
                  </a:txBody>
                  <a:tcPr marL="35956" marR="35956" marT="35956" marB="35956" anchor="ctr">
                    <a:solidFill>
                      <a:schemeClr val="accent4"/>
                    </a:solidFill>
                  </a:tcPr>
                </a:tc>
                <a:tc>
                  <a:txBody>
                    <a:bodyPr/>
                    <a:lstStyle/>
                    <a:p>
                      <a:pPr marL="0" algn="l" fontAlgn="b"/>
                      <a:r>
                        <a:rPr lang="en-GB" sz="600" b="0" i="0" u="none" strike="noStrike" baseline="0" dirty="0">
                          <a:solidFill>
                            <a:schemeClr val="tx1"/>
                          </a:solidFill>
                          <a:effectLst/>
                          <a:latin typeface="+mj-lt"/>
                          <a:ea typeface="+mn-ea"/>
                          <a:cs typeface="+mn-cs"/>
                        </a:rPr>
                        <a:t>Business Change</a:t>
                      </a:r>
                    </a:p>
                  </a:txBody>
                  <a:tcPr marL="6342" marR="6342" marT="6342" marB="0" anchor="ctr">
                    <a:solidFill>
                      <a:srgbClr val="E8EAF1"/>
                    </a:solidFill>
                  </a:tcPr>
                </a:tc>
                <a:tc>
                  <a:txBody>
                    <a:bodyPr/>
                    <a:lstStyle/>
                    <a:p>
                      <a:pPr algn="l" fontAlgn="b"/>
                      <a:r>
                        <a:rPr lang="en-US" sz="600" b="0" i="0" u="none" strike="noStrike" baseline="0" dirty="0">
                          <a:solidFill>
                            <a:schemeClr val="tx1"/>
                          </a:solidFill>
                          <a:effectLst/>
                          <a:latin typeface="+mj-lt"/>
                          <a:ea typeface="+mn-ea"/>
                          <a:cs typeface="+mn-cs"/>
                        </a:rPr>
                        <a:t>There is a risk that not all customers will have migrated to new APIs that have changed as part of the </a:t>
                      </a:r>
                      <a:r>
                        <a:rPr lang="en-US" sz="600" b="0" i="0" u="none" strike="noStrike" baseline="0" dirty="0" err="1">
                          <a:solidFill>
                            <a:schemeClr val="tx1"/>
                          </a:solidFill>
                          <a:effectLst/>
                          <a:latin typeface="+mj-lt"/>
                          <a:ea typeface="+mn-ea"/>
                          <a:cs typeface="+mn-cs"/>
                        </a:rPr>
                        <a:t>programme</a:t>
                      </a:r>
                      <a:r>
                        <a:rPr lang="en-US" sz="600" b="0" i="0" u="none" strike="noStrike" baseline="0" dirty="0">
                          <a:solidFill>
                            <a:schemeClr val="tx1"/>
                          </a:solidFill>
                          <a:effectLst/>
                          <a:latin typeface="+mj-lt"/>
                          <a:ea typeface="+mn-ea"/>
                          <a:cs typeface="+mn-cs"/>
                        </a:rPr>
                        <a:t> ahead of go live because of a lack of understanding of the need to do this and the consequences of not doing this leading to a loss of relevant switching service API activities that the user has access to today.</a:t>
                      </a:r>
                    </a:p>
                  </a:txBody>
                  <a:tcPr marL="6342" marR="6342" marT="6342" marB="0" anchor="b">
                    <a:solidFill>
                      <a:srgbClr val="E8EAF1"/>
                    </a:solidFill>
                  </a:tcPr>
                </a:tc>
                <a:tc>
                  <a:txBody>
                    <a:bodyPr/>
                    <a:lstStyle/>
                    <a:p>
                      <a:pPr algn="l" fontAlgn="ctr"/>
                      <a:r>
                        <a:rPr lang="en-US" sz="600" b="0" i="0" u="none" strike="noStrike" baseline="0" dirty="0">
                          <a:solidFill>
                            <a:schemeClr val="tx1"/>
                          </a:solidFill>
                          <a:effectLst/>
                          <a:latin typeface="+mj-lt"/>
                        </a:rPr>
                        <a:t>1. Send information pack to affected parties with key dates</a:t>
                      </a:r>
                    </a:p>
                    <a:p>
                      <a:pPr algn="l" fontAlgn="ctr"/>
                      <a:r>
                        <a:rPr lang="en-US" sz="600" b="0" i="0" u="none" strike="noStrike" baseline="0" dirty="0">
                          <a:solidFill>
                            <a:schemeClr val="tx1"/>
                          </a:solidFill>
                          <a:effectLst/>
                          <a:latin typeface="+mj-lt"/>
                        </a:rPr>
                        <a:t>2. CAM outreach to users</a:t>
                      </a:r>
                    </a:p>
                    <a:p>
                      <a:pPr algn="l" fontAlgn="ctr"/>
                      <a:r>
                        <a:rPr lang="en-US" sz="600" b="0" i="0" u="none" strike="noStrike" baseline="0" dirty="0">
                          <a:solidFill>
                            <a:schemeClr val="tx1"/>
                          </a:solidFill>
                          <a:effectLst/>
                          <a:latin typeface="+mj-lt"/>
                        </a:rPr>
                        <a:t>3. Simplify forms that users need to complete to sign up</a:t>
                      </a:r>
                    </a:p>
                    <a:p>
                      <a:pPr algn="l" fontAlgn="ctr"/>
                      <a:r>
                        <a:rPr lang="en-US" sz="600" b="0" i="0" u="none" strike="noStrike" baseline="0" dirty="0">
                          <a:solidFill>
                            <a:schemeClr val="tx1"/>
                          </a:solidFill>
                          <a:effectLst/>
                          <a:latin typeface="+mj-lt"/>
                        </a:rPr>
                        <a:t>4. Send comms to customers via </a:t>
                      </a:r>
                      <a:r>
                        <a:rPr lang="en-US" sz="600" b="0" i="0" u="none" strike="noStrike" baseline="0" dirty="0" err="1">
                          <a:solidFill>
                            <a:schemeClr val="tx1"/>
                          </a:solidFill>
                          <a:effectLst/>
                          <a:latin typeface="+mj-lt"/>
                        </a:rPr>
                        <a:t>RECco</a:t>
                      </a:r>
                      <a:r>
                        <a:rPr lang="en-US" sz="600" b="0" i="0" u="none" strike="noStrike" baseline="0" dirty="0">
                          <a:solidFill>
                            <a:schemeClr val="tx1"/>
                          </a:solidFill>
                          <a:effectLst/>
                          <a:latin typeface="+mj-lt"/>
                        </a:rPr>
                        <a:t>.</a:t>
                      </a:r>
                    </a:p>
                  </a:txBody>
                  <a:tcPr marL="0" marR="0" marT="0" marB="0" anchor="ctr">
                    <a:solidFill>
                      <a:srgbClr val="E8EAF1"/>
                    </a:solidFill>
                  </a:tcPr>
                </a:tc>
                <a:tc>
                  <a:txBody>
                    <a:bodyPr/>
                    <a:lstStyle/>
                    <a:p>
                      <a:r>
                        <a:rPr lang="en-US" sz="600" baseline="0" dirty="0">
                          <a:solidFill>
                            <a:schemeClr val="tx1"/>
                          </a:solidFill>
                          <a:latin typeface="+mj-lt"/>
                        </a:rPr>
                        <a:t> Discussed with Tim (SI) &amp; Richard (DCC) - this will be raised to the wider </a:t>
                      </a:r>
                      <a:r>
                        <a:rPr lang="en-US" sz="600" baseline="0" dirty="0" err="1">
                          <a:solidFill>
                            <a:schemeClr val="tx1"/>
                          </a:solidFill>
                          <a:latin typeface="+mj-lt"/>
                        </a:rPr>
                        <a:t>programme</a:t>
                      </a:r>
                      <a:endParaRPr lang="en-GB" sz="600" baseline="0" dirty="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3129474563"/>
                  </a:ext>
                </a:extLst>
              </a:tr>
              <a:tr h="595393">
                <a:tc>
                  <a:txBody>
                    <a:bodyPr/>
                    <a:lstStyle/>
                    <a:p>
                      <a:pPr marL="0" algn="ctr" fontAlgn="b"/>
                      <a:r>
                        <a:rPr lang="en-GB" sz="600" b="0" i="0" u="none" strike="noStrike" baseline="0" dirty="0">
                          <a:solidFill>
                            <a:schemeClr val="tx1"/>
                          </a:solidFill>
                          <a:effectLst/>
                          <a:latin typeface="+mj-lt"/>
                          <a:ea typeface="+mn-ea"/>
                          <a:cs typeface="+mn-cs"/>
                        </a:rPr>
                        <a:t>67959</a:t>
                      </a:r>
                    </a:p>
                  </a:txBody>
                  <a:tcPr marL="6342" marR="6342" marT="6342" marB="0" anchor="b">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baseline="0" dirty="0">
                        <a:solidFill>
                          <a:schemeClr val="tx1"/>
                        </a:solidFill>
                        <a:effectLst/>
                        <a:latin typeface="+mj-lt"/>
                        <a:ea typeface="+mn-ea"/>
                        <a:cs typeface="+mn-cs"/>
                      </a:endParaRPr>
                    </a:p>
                  </a:txBody>
                  <a:tcPr marL="35956" marR="35956" marT="35956" marB="35956" anchor="ctr">
                    <a:solidFill>
                      <a:srgbClr val="FF0000"/>
                    </a:solidFill>
                  </a:tcPr>
                </a:tc>
                <a:tc>
                  <a:txBody>
                    <a:bodyPr/>
                    <a:lstStyle/>
                    <a:p>
                      <a:pPr marL="0" algn="l" fontAlgn="b"/>
                      <a:r>
                        <a:rPr lang="en-GB" sz="600" b="0" i="0" u="none" strike="noStrike" baseline="0" dirty="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b"/>
                      <a:r>
                        <a:rPr lang="en-US" sz="600" b="0" i="0" u="none" strike="noStrike" baseline="0" dirty="0">
                          <a:solidFill>
                            <a:schemeClr val="tx1"/>
                          </a:solidFill>
                          <a:effectLst/>
                          <a:latin typeface="+mj-lt"/>
                          <a:ea typeface="+mn-ea"/>
                          <a:cs typeface="+mn-cs"/>
                        </a:rPr>
                        <a:t>There is a risk that the GES contract between </a:t>
                      </a:r>
                      <a:r>
                        <a:rPr lang="en-US" sz="600" b="0" i="0" u="none" strike="noStrike" baseline="0" dirty="0" err="1">
                          <a:solidFill>
                            <a:schemeClr val="tx1"/>
                          </a:solidFill>
                          <a:effectLst/>
                          <a:latin typeface="+mj-lt"/>
                          <a:ea typeface="+mn-ea"/>
                          <a:cs typeface="+mn-cs"/>
                        </a:rPr>
                        <a:t>RECCo</a:t>
                      </a:r>
                      <a:r>
                        <a:rPr lang="en-US" sz="600" b="0" i="0" u="none" strike="noStrike" baseline="0" dirty="0">
                          <a:solidFill>
                            <a:schemeClr val="tx1"/>
                          </a:solidFill>
                          <a:effectLst/>
                          <a:latin typeface="+mj-lt"/>
                          <a:ea typeface="+mn-ea"/>
                          <a:cs typeface="+mn-cs"/>
                        </a:rPr>
                        <a:t> and </a:t>
                      </a:r>
                      <a:r>
                        <a:rPr lang="en-US" sz="600" b="0" i="0" u="none" strike="noStrike" baseline="0" dirty="0" err="1">
                          <a:solidFill>
                            <a:schemeClr val="tx1"/>
                          </a:solidFill>
                          <a:effectLst/>
                          <a:latin typeface="+mj-lt"/>
                          <a:ea typeface="+mn-ea"/>
                          <a:cs typeface="+mn-cs"/>
                        </a:rPr>
                        <a:t>Xoserve</a:t>
                      </a:r>
                      <a:r>
                        <a:rPr lang="en-US" sz="600" b="0" i="0" u="none" strike="noStrike" baseline="0" dirty="0">
                          <a:solidFill>
                            <a:schemeClr val="tx1"/>
                          </a:solidFill>
                          <a:effectLst/>
                          <a:latin typeface="+mj-lt"/>
                          <a:ea typeface="+mn-ea"/>
                          <a:cs typeface="+mn-cs"/>
                        </a:rPr>
                        <a:t> cannot be agreed because of the draft MSC terms provided by </a:t>
                      </a:r>
                      <a:r>
                        <a:rPr lang="en-US" sz="600" b="0" i="0" u="none" strike="noStrike" baseline="0" dirty="0" err="1">
                          <a:solidFill>
                            <a:schemeClr val="tx1"/>
                          </a:solidFill>
                          <a:effectLst/>
                          <a:latin typeface="+mj-lt"/>
                          <a:ea typeface="+mn-ea"/>
                          <a:cs typeface="+mn-cs"/>
                        </a:rPr>
                        <a:t>RECCo</a:t>
                      </a:r>
                      <a:r>
                        <a:rPr lang="en-US" sz="600" b="0" i="0" u="none" strike="noStrike" baseline="0" dirty="0">
                          <a:solidFill>
                            <a:schemeClr val="tx1"/>
                          </a:solidFill>
                          <a:effectLst/>
                          <a:latin typeface="+mj-lt"/>
                          <a:ea typeface="+mn-ea"/>
                          <a:cs typeface="+mn-cs"/>
                        </a:rPr>
                        <a:t> misaligning with the terms of the DSC that binds </a:t>
                      </a:r>
                      <a:r>
                        <a:rPr lang="en-US" sz="600" b="0" i="0" u="none" strike="noStrike" baseline="0" dirty="0" err="1">
                          <a:solidFill>
                            <a:schemeClr val="tx1"/>
                          </a:solidFill>
                          <a:effectLst/>
                          <a:latin typeface="+mj-lt"/>
                          <a:ea typeface="+mn-ea"/>
                          <a:cs typeface="+mn-cs"/>
                        </a:rPr>
                        <a:t>Xoserve</a:t>
                      </a:r>
                      <a:r>
                        <a:rPr lang="en-US" sz="600" b="0" i="0" u="none" strike="noStrike" baseline="0" dirty="0">
                          <a:solidFill>
                            <a:schemeClr val="tx1"/>
                          </a:solidFill>
                          <a:effectLst/>
                          <a:latin typeface="+mj-lt"/>
                          <a:ea typeface="+mn-ea"/>
                          <a:cs typeface="+mn-cs"/>
                        </a:rPr>
                        <a:t>,  leading to services being provided without a contract and at risk, or in the non- provision of the Gas Enquiry Service unless funded directly by DSC Customers.</a:t>
                      </a:r>
                    </a:p>
                  </a:txBody>
                  <a:tcPr marL="6342" marR="6342" marT="6342" marB="0" anchor="b">
                    <a:solidFill>
                      <a:srgbClr val="E8EAF1"/>
                    </a:solidFill>
                  </a:tcPr>
                </a:tc>
                <a:tc>
                  <a:txBody>
                    <a:bodyPr/>
                    <a:lstStyle/>
                    <a:p>
                      <a:pPr algn="l" fontAlgn="ct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proposed draft terms based on previously agreed industry terms (DSC)</a:t>
                      </a:r>
                    </a:p>
                    <a:p>
                      <a:pPr algn="l" fontAlgn="ctr"/>
                      <a:r>
                        <a:rPr lang="en-US" sz="600" b="0" i="0" u="none" strike="noStrike" baseline="0" dirty="0">
                          <a:solidFill>
                            <a:schemeClr val="tx1"/>
                          </a:solidFill>
                          <a:effectLst/>
                          <a:latin typeface="+mj-lt"/>
                        </a:rPr>
                        <a:t>Continued discussions between both parties</a:t>
                      </a:r>
                    </a:p>
                    <a:p>
                      <a:pPr algn="l" fontAlgn="ctr"/>
                      <a:r>
                        <a:rPr lang="en-US" sz="600" b="0" i="0" u="none" strike="noStrike" baseline="0" dirty="0">
                          <a:solidFill>
                            <a:schemeClr val="tx1"/>
                          </a:solidFill>
                          <a:effectLst/>
                          <a:latin typeface="+mj-lt"/>
                        </a:rPr>
                        <a:t>Escalation to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and </a:t>
                      </a:r>
                      <a:r>
                        <a:rPr lang="en-US" sz="600" b="0" i="0" u="none" strike="noStrike" baseline="0" dirty="0" err="1">
                          <a:solidFill>
                            <a:schemeClr val="tx1"/>
                          </a:solidFill>
                          <a:effectLst/>
                          <a:latin typeface="+mj-lt"/>
                        </a:rPr>
                        <a:t>RECCo</a:t>
                      </a:r>
                      <a:r>
                        <a:rPr lang="en-US" sz="600" b="0" i="0" u="none" strike="noStrike" baseline="0" dirty="0">
                          <a:solidFill>
                            <a:schemeClr val="tx1"/>
                          </a:solidFill>
                          <a:effectLst/>
                          <a:latin typeface="+mj-lt"/>
                        </a:rPr>
                        <a:t> CEOs</a:t>
                      </a:r>
                    </a:p>
                    <a:p>
                      <a:pPr algn="l" fontAlgn="ctr"/>
                      <a:r>
                        <a:rPr lang="en-US" sz="600" b="0" i="0" u="none" strike="noStrike" baseline="0" dirty="0">
                          <a:solidFill>
                            <a:schemeClr val="tx1"/>
                          </a:solidFill>
                          <a:effectLst/>
                          <a:latin typeface="+mj-lt"/>
                        </a:rPr>
                        <a:t>Discuss further with </a:t>
                      </a:r>
                      <a:r>
                        <a:rPr lang="en-US" sz="600" b="0" i="0" u="none" strike="noStrike" baseline="0" dirty="0" err="1">
                          <a:solidFill>
                            <a:schemeClr val="tx1"/>
                          </a:solidFill>
                          <a:effectLst/>
                          <a:latin typeface="+mj-lt"/>
                        </a:rPr>
                        <a:t>CoMC</a:t>
                      </a:r>
                      <a:endParaRPr lang="en-US" sz="600" b="0" i="0" u="none" strike="noStrike" baseline="0" dirty="0">
                        <a:solidFill>
                          <a:schemeClr val="tx1"/>
                        </a:solidFill>
                        <a:effectLst/>
                        <a:latin typeface="+mj-lt"/>
                      </a:endParaRPr>
                    </a:p>
                  </a:txBody>
                  <a:tcPr marL="0" marR="0" marT="0" marB="0" anchor="ctr">
                    <a:solidFill>
                      <a:srgbClr val="E8EAF1"/>
                    </a:solidFill>
                  </a:tcPr>
                </a:tc>
                <a:tc>
                  <a:txBody>
                    <a:bodyPr/>
                    <a:lstStyle/>
                    <a:p>
                      <a:r>
                        <a:rPr lang="en-GB" sz="600" baseline="0" dirty="0">
                          <a:solidFill>
                            <a:schemeClr val="tx1"/>
                          </a:solidFill>
                          <a:latin typeface="+mj-lt"/>
                        </a:rPr>
                        <a:t>New</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08/07/22</a:t>
                      </a:r>
                    </a:p>
                  </a:txBody>
                  <a:tcPr marL="0" marR="0" marT="0" marB="0" anchor="ctr">
                    <a:solidFill>
                      <a:srgbClr val="E8EAF1"/>
                    </a:solidFill>
                  </a:tcPr>
                </a:tc>
                <a:extLst>
                  <a:ext uri="{0D108BD9-81ED-4DB2-BD59-A6C34878D82A}">
                    <a16:rowId xmlns:a16="http://schemas.microsoft.com/office/drawing/2014/main" val="1148385576"/>
                  </a:ext>
                </a:extLst>
              </a:tr>
            </a:tbl>
          </a:graphicData>
        </a:graphic>
      </p:graphicFrame>
    </p:spTree>
    <p:extLst>
      <p:ext uri="{BB962C8B-B14F-4D97-AF65-F5344CB8AC3E}">
        <p14:creationId xmlns:p14="http://schemas.microsoft.com/office/powerpoint/2010/main" val="279349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6FE6A6-FDFC-43C0-B0C5-EAD3C43F2BFC}"/>
              </a:ext>
            </a:extLst>
          </p:cNvPr>
          <p:cNvGraphicFramePr>
            <a:graphicFrameLocks noGrp="1"/>
          </p:cNvGraphicFramePr>
          <p:nvPr>
            <p:extLst>
              <p:ext uri="{D42A27DB-BD31-4B8C-83A1-F6EECF244321}">
                <p14:modId xmlns:p14="http://schemas.microsoft.com/office/powerpoint/2010/main" val="2781278385"/>
              </p:ext>
            </p:extLst>
          </p:nvPr>
        </p:nvGraphicFramePr>
        <p:xfrm>
          <a:off x="21773" y="217714"/>
          <a:ext cx="9115936" cy="4709887"/>
        </p:xfrm>
        <a:graphic>
          <a:graphicData uri="http://schemas.openxmlformats.org/drawingml/2006/table">
            <a:tbl>
              <a:tblPr firstRow="1" bandRow="1">
                <a:tableStyleId>{5C22544A-7EE6-4342-B048-85BDC9FD1C3A}</a:tableStyleId>
              </a:tblPr>
              <a:tblGrid>
                <a:gridCol w="490586">
                  <a:extLst>
                    <a:ext uri="{9D8B030D-6E8A-4147-A177-3AD203B41FA5}">
                      <a16:colId xmlns:a16="http://schemas.microsoft.com/office/drawing/2014/main" val="30716983"/>
                    </a:ext>
                  </a:extLst>
                </a:gridCol>
                <a:gridCol w="248647">
                  <a:extLst>
                    <a:ext uri="{9D8B030D-6E8A-4147-A177-3AD203B41FA5}">
                      <a16:colId xmlns:a16="http://schemas.microsoft.com/office/drawing/2014/main" val="978063363"/>
                    </a:ext>
                  </a:extLst>
                </a:gridCol>
                <a:gridCol w="640749">
                  <a:extLst>
                    <a:ext uri="{9D8B030D-6E8A-4147-A177-3AD203B41FA5}">
                      <a16:colId xmlns:a16="http://schemas.microsoft.com/office/drawing/2014/main" val="2901735178"/>
                    </a:ext>
                  </a:extLst>
                </a:gridCol>
                <a:gridCol w="2985403">
                  <a:extLst>
                    <a:ext uri="{9D8B030D-6E8A-4147-A177-3AD203B41FA5}">
                      <a16:colId xmlns:a16="http://schemas.microsoft.com/office/drawing/2014/main" val="2884696319"/>
                    </a:ext>
                  </a:extLst>
                </a:gridCol>
                <a:gridCol w="2079805">
                  <a:extLst>
                    <a:ext uri="{9D8B030D-6E8A-4147-A177-3AD203B41FA5}">
                      <a16:colId xmlns:a16="http://schemas.microsoft.com/office/drawing/2014/main" val="807252481"/>
                    </a:ext>
                  </a:extLst>
                </a:gridCol>
                <a:gridCol w="1956311">
                  <a:extLst>
                    <a:ext uri="{9D8B030D-6E8A-4147-A177-3AD203B41FA5}">
                      <a16:colId xmlns:a16="http://schemas.microsoft.com/office/drawing/2014/main" val="2902034525"/>
                    </a:ext>
                  </a:extLst>
                </a:gridCol>
                <a:gridCol w="714435">
                  <a:extLst>
                    <a:ext uri="{9D8B030D-6E8A-4147-A177-3AD203B41FA5}">
                      <a16:colId xmlns:a16="http://schemas.microsoft.com/office/drawing/2014/main" val="2407320974"/>
                    </a:ext>
                  </a:extLst>
                </a:gridCol>
              </a:tblGrid>
              <a:tr h="856343">
                <a:tc>
                  <a:txBody>
                    <a:bodyPr/>
                    <a:lstStyle/>
                    <a:p>
                      <a:pPr algn="ctr" fontAlgn="ctr"/>
                      <a:r>
                        <a:rPr lang="en-GB" sz="600" b="0" i="0" u="none" strike="noStrike" baseline="0" dirty="0">
                          <a:solidFill>
                            <a:schemeClr val="tx1"/>
                          </a:solidFill>
                          <a:effectLst/>
                          <a:latin typeface="+mj-lt"/>
                          <a:ea typeface="+mn-ea"/>
                          <a:cs typeface="+mn-cs"/>
                        </a:rPr>
                        <a:t>66906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dirty="0">
                        <a:solidFill>
                          <a:schemeClr val="tx1"/>
                        </a:solidFill>
                        <a:effectLst/>
                        <a:latin typeface="+mj-lt"/>
                        <a:ea typeface="+mn-ea"/>
                        <a:cs typeface="+mn-cs"/>
                      </a:endParaRPr>
                    </a:p>
                  </a:txBody>
                  <a:tcPr marL="6342" marR="6342" marT="6342"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baseline="0" dirty="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solidFill>
                      <a:srgbClr val="E8EAF1"/>
                    </a:solidFill>
                  </a:tcPr>
                </a:tc>
                <a:tc>
                  <a:txBody>
                    <a:bodyPr/>
                    <a:lstStyle/>
                    <a:p>
                      <a:pPr algn="l" fontAlgn="ctr"/>
                      <a:r>
                        <a:rPr lang="en-US" sz="600" b="0" i="0" u="none" strike="noStrike" kern="1200" baseline="0" dirty="0" err="1">
                          <a:solidFill>
                            <a:schemeClr val="tx1"/>
                          </a:solidFill>
                          <a:effectLst/>
                          <a:latin typeface="+mj-lt"/>
                          <a:ea typeface="+mn-ea"/>
                          <a:cs typeface="+mn-cs"/>
                        </a:rPr>
                        <a:t>Xoserve</a:t>
                      </a:r>
                      <a:r>
                        <a:rPr lang="en-US" sz="600" b="0" i="0" u="none" strike="noStrike" kern="1200" baseline="0" dirty="0">
                          <a:solidFill>
                            <a:schemeClr val="tx1"/>
                          </a:solidFill>
                          <a:effectLst/>
                          <a:latin typeface="+mj-lt"/>
                          <a:ea typeface="+mn-ea"/>
                          <a:cs typeface="+mn-cs"/>
                        </a:rPr>
                        <a:t> have raised CR-D129 to mitigate this risk.</a:t>
                      </a:r>
                    </a:p>
                    <a:p>
                      <a:pPr algn="l" fontAlgn="ctr"/>
                      <a:r>
                        <a:rPr lang="en-US" sz="600" b="0" i="0" u="none" strike="noStrike" kern="1200" baseline="0" dirty="0">
                          <a:solidFill>
                            <a:schemeClr val="tx1"/>
                          </a:solidFill>
                          <a:effectLst/>
                          <a:latin typeface="+mj-lt"/>
                          <a:ea typeface="+mn-ea"/>
                          <a:cs typeface="+mn-cs"/>
                        </a:rPr>
                        <a:t>Discussions ongoing with </a:t>
                      </a:r>
                      <a:r>
                        <a:rPr lang="en-US" sz="600" b="0" i="0" u="none" strike="noStrike" kern="1200" baseline="0" dirty="0" err="1">
                          <a:solidFill>
                            <a:schemeClr val="tx1"/>
                          </a:solidFill>
                          <a:effectLst/>
                          <a:latin typeface="+mj-lt"/>
                          <a:ea typeface="+mn-ea"/>
                          <a:cs typeface="+mn-cs"/>
                        </a:rPr>
                        <a:t>programme</a:t>
                      </a:r>
                      <a:r>
                        <a:rPr lang="en-US" sz="600" b="0" i="0" u="none" strike="noStrike" kern="1200" baseline="0" dirty="0">
                          <a:solidFill>
                            <a:schemeClr val="tx1"/>
                          </a:solidFill>
                          <a:effectLst/>
                          <a:latin typeface="+mj-lt"/>
                          <a:ea typeface="+mn-ea"/>
                          <a:cs typeface="+mn-cs"/>
                        </a:rPr>
                        <a:t> stakeholders</a:t>
                      </a:r>
                    </a:p>
                  </a:txBody>
                  <a:tcPr marL="0" marR="0" marT="0" marB="0" anchor="ctr">
                    <a:solidFill>
                      <a:srgbClr val="E8EAF1"/>
                    </a:solidFill>
                  </a:tcPr>
                </a:tc>
                <a:tc>
                  <a:txBody>
                    <a:bodyPr/>
                    <a:lstStyle/>
                    <a:p>
                      <a:pPr algn="l" rtl="0" fontAlgn="ctr"/>
                      <a:r>
                        <a:rPr lang="en-US" sz="600" b="0" i="0" u="none" strike="noStrike" baseline="0" dirty="0">
                          <a:solidFill>
                            <a:schemeClr val="tx1"/>
                          </a:solidFill>
                          <a:effectLst/>
                          <a:latin typeface="+mj-lt"/>
                        </a:rPr>
                        <a:t>Workshop taking place next week to understand the position.</a:t>
                      </a:r>
                      <a:endParaRPr lang="en-GB" sz="600" b="0" i="0" u="none" strike="noStrike" baseline="0" dirty="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31/05/22</a:t>
                      </a:r>
                    </a:p>
                  </a:txBody>
                  <a:tcPr marL="0" marR="0" marT="0" marB="0" anchor="ctr">
                    <a:solidFill>
                      <a:srgbClr val="E8EAF1"/>
                    </a:solidFill>
                  </a:tcPr>
                </a:tc>
                <a:extLst>
                  <a:ext uri="{0D108BD9-81ED-4DB2-BD59-A6C34878D82A}">
                    <a16:rowId xmlns:a16="http://schemas.microsoft.com/office/drawing/2014/main" val="2338282219"/>
                  </a:ext>
                </a:extLst>
              </a:tr>
              <a:tr h="856343">
                <a:tc>
                  <a:txBody>
                    <a:bodyPr/>
                    <a:lstStyle/>
                    <a:p>
                      <a:pPr algn="ctr" fontAlgn="ctr"/>
                      <a:r>
                        <a:rPr lang="en-GB" sz="600" b="0" i="0" u="none" strike="noStrike" baseline="0" dirty="0">
                          <a:solidFill>
                            <a:schemeClr val="tx1"/>
                          </a:solidFill>
                          <a:effectLst/>
                          <a:latin typeface="+mj-lt"/>
                          <a:ea typeface="+mn-ea"/>
                          <a:cs typeface="+mn-cs"/>
                        </a:rPr>
                        <a:t>66599</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dirty="0">
                        <a:solidFill>
                          <a:schemeClr val="tx1"/>
                        </a:solidFill>
                        <a:latin typeface="+mj-lt"/>
                      </a:endParaRPr>
                    </a:p>
                  </a:txBody>
                  <a:tcPr marL="35956" marR="35956" marT="35956" marB="35956" anchor="ctr">
                    <a:solidFill>
                      <a:srgbClr val="FFC000"/>
                    </a:solidFill>
                  </a:tcPr>
                </a:tc>
                <a:tc>
                  <a:txBody>
                    <a:bodyPr/>
                    <a:lstStyle/>
                    <a:p>
                      <a:pPr algn="ctr" fontAlgn="b"/>
                      <a:r>
                        <a:rPr lang="en-GB" sz="600" b="0" i="0" u="none" strike="noStrike" baseline="0" dirty="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the Transition phase of the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may be adversely impacted as a result of </a:t>
                      </a:r>
                      <a:r>
                        <a:rPr lang="en-US" sz="600" b="0" i="0" u="none" strike="noStrike" baseline="0" dirty="0" err="1">
                          <a:solidFill>
                            <a:schemeClr val="tx1"/>
                          </a:solidFill>
                          <a:effectLst/>
                          <a:latin typeface="+mj-lt"/>
                        </a:rPr>
                        <a:t>SoLR</a:t>
                      </a:r>
                      <a:r>
                        <a:rPr lang="en-US" sz="600" b="0" i="0" u="none" strike="noStrike" baseline="0" dirty="0">
                          <a:solidFill>
                            <a:schemeClr val="tx1"/>
                          </a:solidFill>
                          <a:effectLst/>
                          <a:latin typeface="+mj-lt"/>
                        </a:rPr>
                        <a:t> activities consuming the focus and efforts of Business and Operational teams who had been planned to be focused on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Transition activities leading to a potential impact to Transitional activities as planned currently (March 2022)</a:t>
                      </a:r>
                    </a:p>
                  </a:txBody>
                  <a:tcPr marL="0" marR="0" marT="0" marB="0" anchor="ctr">
                    <a:solidFill>
                      <a:srgbClr val="E8EAF1"/>
                    </a:solidFill>
                  </a:tcPr>
                </a:tc>
                <a:tc>
                  <a:txBody>
                    <a:bodyPr/>
                    <a:lstStyle/>
                    <a:p>
                      <a:pPr algn="l" fontAlgn="ctr"/>
                      <a:r>
                        <a:rPr lang="en-US" sz="600" b="0" i="0" u="none" strike="noStrike" baseline="0" dirty="0">
                          <a:solidFill>
                            <a:schemeClr val="tx1"/>
                          </a:solidFill>
                          <a:effectLst/>
                          <a:latin typeface="+mj-lt"/>
                        </a:rPr>
                        <a:t>Liaise with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stakeholders to agree mitigations</a:t>
                      </a:r>
                    </a:p>
                  </a:txBody>
                  <a:tcPr marL="0" marR="0" marT="0" marB="0" anchor="ctr">
                    <a:solidFill>
                      <a:srgbClr val="E8EAF1"/>
                    </a:solidFill>
                  </a:tcPr>
                </a:tc>
                <a:tc>
                  <a:txBody>
                    <a:bodyPr/>
                    <a:lstStyle/>
                    <a:p>
                      <a:r>
                        <a:rPr lang="en-GB" sz="600" baseline="0" dirty="0">
                          <a:solidFill>
                            <a:schemeClr val="tx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029894910"/>
                  </a:ext>
                </a:extLst>
              </a:tr>
              <a:tr h="856343">
                <a:tc>
                  <a:txBody>
                    <a:bodyPr/>
                    <a:lstStyle/>
                    <a:p>
                      <a:pPr algn="ctr" fontAlgn="ctr"/>
                      <a:r>
                        <a:rPr lang="en-GB" sz="600" b="0" i="0" u="none" strike="noStrike" baseline="0" dirty="0">
                          <a:solidFill>
                            <a:schemeClr val="tx1"/>
                          </a:solidFill>
                          <a:effectLst/>
                          <a:latin typeface="+mj-lt"/>
                          <a:ea typeface="+mn-ea"/>
                          <a:cs typeface="+mn-cs"/>
                        </a:rPr>
                        <a:t>66908</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dirty="0">
                        <a:solidFill>
                          <a:schemeClr val="tx1"/>
                        </a:solidFill>
                        <a:latin typeface="+mj-lt"/>
                      </a:endParaRPr>
                    </a:p>
                  </a:txBody>
                  <a:tcPr marL="35956" marR="35956" marT="35956" marB="35956" anchor="ctr">
                    <a:solidFill>
                      <a:srgbClr val="FFC000"/>
                    </a:solidFill>
                  </a:tcPr>
                </a:tc>
                <a:tc>
                  <a:txBody>
                    <a:bodyPr/>
                    <a:lstStyle/>
                    <a:p>
                      <a:pPr algn="ctr" fontAlgn="b"/>
                      <a:r>
                        <a:rPr lang="en-GB" sz="600" b="0" i="0" u="none" strike="noStrike" baseline="0" dirty="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txBody>
                  <a:tcPr marL="0" marR="0" marT="0" marB="0" anchor="ctr">
                    <a:solidFill>
                      <a:srgbClr val="E8EAF1"/>
                    </a:solidFill>
                  </a:tcPr>
                </a:tc>
                <a:tc>
                  <a:txBody>
                    <a:bodyPr/>
                    <a:lstStyle/>
                    <a:p>
                      <a:pPr algn="l" fontAlgn="ctr"/>
                      <a:r>
                        <a:rPr lang="en-US" sz="600" b="0" i="0" u="none" strike="noStrike" baseline="0" dirty="0">
                          <a:solidFill>
                            <a:schemeClr val="tx1"/>
                          </a:solidFill>
                          <a:effectLst/>
                          <a:latin typeface="+mj-lt"/>
                        </a:rPr>
                        <a:t>This will be raised with REC and Ofgem </a:t>
                      </a:r>
                    </a:p>
                  </a:txBody>
                  <a:tcPr marL="0" marR="0" marT="0" marB="0" anchor="ctr">
                    <a:solidFill>
                      <a:srgbClr val="E8EAF1"/>
                    </a:solidFill>
                  </a:tcPr>
                </a:tc>
                <a:tc>
                  <a:txBody>
                    <a:bodyPr/>
                    <a:lstStyle/>
                    <a:p>
                      <a:r>
                        <a:rPr lang="en-US" sz="600" b="0" i="0" baseline="0" dirty="0">
                          <a:solidFill>
                            <a:schemeClr val="tx1"/>
                          </a:solidFill>
                          <a:latin typeface="+mj-lt"/>
                        </a:rPr>
                        <a:t>Continues to be discussed. No update received to date.</a:t>
                      </a:r>
                      <a:endParaRPr lang="en-GB" sz="600" b="0" i="0" baseline="0" dirty="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03/06/22</a:t>
                      </a:r>
                    </a:p>
                  </a:txBody>
                  <a:tcPr marL="0" marR="0" marT="0" marB="0" anchor="ctr">
                    <a:solidFill>
                      <a:srgbClr val="E8EAF1"/>
                    </a:solidFill>
                  </a:tcPr>
                </a:tc>
                <a:extLst>
                  <a:ext uri="{0D108BD9-81ED-4DB2-BD59-A6C34878D82A}">
                    <a16:rowId xmlns:a16="http://schemas.microsoft.com/office/drawing/2014/main" val="3508593333"/>
                  </a:ext>
                </a:extLst>
              </a:tr>
              <a:tr h="1284515">
                <a:tc>
                  <a:txBody>
                    <a:bodyPr/>
                    <a:lstStyle/>
                    <a:p>
                      <a:pPr marL="0" algn="ctr" defTabSz="914378" rtl="0" eaLnBrk="1" fontAlgn="ctr" latinLnBrk="0" hangingPunct="1"/>
                      <a:r>
                        <a:rPr lang="en-GB" sz="600" b="0" i="0" u="none" strike="noStrike" baseline="0" dirty="0">
                          <a:solidFill>
                            <a:schemeClr val="tx1"/>
                          </a:solidFill>
                          <a:effectLst/>
                          <a:latin typeface="+mj-lt"/>
                          <a:ea typeface="+mn-ea"/>
                          <a:cs typeface="+mn-cs"/>
                        </a:rPr>
                        <a:t>64171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0" i="0" u="none" strike="noStrike" kern="1200" baseline="0" dirty="0">
                        <a:solidFill>
                          <a:schemeClr val="tx1"/>
                        </a:solidFill>
                        <a:effectLst/>
                        <a:latin typeface="+mj-lt"/>
                        <a:ea typeface="+mn-ea"/>
                        <a:cs typeface="+mn-cs"/>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kern="1200" baseline="0" dirty="0">
                          <a:solidFill>
                            <a:schemeClr val="tx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the </a:t>
                      </a:r>
                      <a:r>
                        <a:rPr lang="en-US" sz="600" b="0" i="0" u="none" strike="noStrike" baseline="0" dirty="0" err="1">
                          <a:solidFill>
                            <a:schemeClr val="tx1"/>
                          </a:solidFill>
                          <a:effectLst/>
                          <a:latin typeface="+mj-lt"/>
                        </a:rPr>
                        <a:t>SoLR</a:t>
                      </a:r>
                      <a:r>
                        <a:rPr lang="en-US" sz="600" b="0" i="0" u="none" strike="noStrike" baseline="0"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00" b="0" i="0" u="none" strike="noStrike" baseline="0"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00" b="0" i="0" u="none" strike="noStrike" baseline="0"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00" baseline="0" dirty="0">
                          <a:solidFill>
                            <a:schemeClr val="tx1"/>
                          </a:solidFill>
                          <a:latin typeface="+mj-lt"/>
                        </a:rPr>
                        <a:t>Continues to be monitored</a:t>
                      </a:r>
                      <a:endParaRPr lang="en-GB" sz="600" baseline="0" dirty="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1913195151"/>
                  </a:ext>
                </a:extLst>
              </a:tr>
              <a:tr h="856343">
                <a:tc>
                  <a:txBody>
                    <a:bodyPr/>
                    <a:lstStyle/>
                    <a:p>
                      <a:pPr algn="ctr" fontAlgn="ctr"/>
                      <a:r>
                        <a:rPr lang="en-GB" sz="600" b="0" i="0" u="none" strike="noStrike" baseline="0" dirty="0">
                          <a:solidFill>
                            <a:schemeClr val="tx1"/>
                          </a:solidFill>
                          <a:effectLst/>
                          <a:latin typeface="+mj-lt"/>
                          <a:ea typeface="+mn-ea"/>
                          <a:cs typeface="+mn-cs"/>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dirty="0">
                        <a:solidFill>
                          <a:schemeClr val="tx1"/>
                        </a:solidFill>
                        <a:effectLst/>
                        <a:latin typeface="+mj-lt"/>
                        <a:ea typeface="+mn-ea"/>
                        <a:cs typeface="+mn-cs"/>
                      </a:endParaRPr>
                    </a:p>
                  </a:txBody>
                  <a:tcPr marL="6342" marR="6342" marT="6342" marB="0" anchor="ctr">
                    <a:solidFill>
                      <a:srgbClr val="2BB57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baseline="0" dirty="0">
                          <a:solidFill>
                            <a:schemeClr val="tx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level leading to changes to the Transition plan and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00" b="0" i="0" u="none" strike="noStrike" kern="1200" baseline="0" dirty="0" err="1">
                          <a:solidFill>
                            <a:schemeClr val="tx1"/>
                          </a:solidFill>
                          <a:effectLst/>
                          <a:latin typeface="+mj-lt"/>
                          <a:ea typeface="+mn-ea"/>
                          <a:cs typeface="+mn-cs"/>
                        </a:rPr>
                        <a:t>Xoserve</a:t>
                      </a:r>
                      <a:r>
                        <a:rPr lang="en-US" sz="600" b="0" i="0" u="none" strike="noStrike" kern="1200" baseline="0" dirty="0">
                          <a:solidFill>
                            <a:schemeClr val="tx1"/>
                          </a:solidFill>
                          <a:effectLst/>
                          <a:latin typeface="+mj-lt"/>
                          <a:ea typeface="+mn-ea"/>
                          <a:cs typeface="+mn-cs"/>
                        </a:rPr>
                        <a:t> are actively involved in all </a:t>
                      </a:r>
                      <a:r>
                        <a:rPr lang="en-US" sz="600" b="0" i="0" u="none" strike="noStrike" kern="1200" baseline="0" dirty="0" err="1">
                          <a:solidFill>
                            <a:schemeClr val="tx1"/>
                          </a:solidFill>
                          <a:effectLst/>
                          <a:latin typeface="+mj-lt"/>
                          <a:ea typeface="+mn-ea"/>
                          <a:cs typeface="+mn-cs"/>
                        </a:rPr>
                        <a:t>programme</a:t>
                      </a:r>
                      <a:r>
                        <a:rPr lang="en-US" sz="600" b="0" i="0" u="none" strike="noStrike" kern="1200" baseline="0" dirty="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00" b="0" i="0" u="none" strike="noStrike" baseline="0" dirty="0">
                          <a:solidFill>
                            <a:schemeClr val="tx1"/>
                          </a:solidFill>
                          <a:effectLst/>
                          <a:latin typeface="+mj-lt"/>
                        </a:rPr>
                        <a:t>Continue to monitor, low exposure at this point</a:t>
                      </a:r>
                      <a:endParaRPr lang="en-GB" sz="600" b="0" i="0" u="none" strike="noStrike" baseline="0" dirty="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15/07/22</a:t>
                      </a:r>
                    </a:p>
                  </a:txBody>
                  <a:tcPr marL="0" marR="0" marT="0" marB="0" anchor="ctr">
                    <a:solidFill>
                      <a:srgbClr val="E8EAF1"/>
                    </a:solidFill>
                  </a:tcPr>
                </a:tc>
                <a:extLst>
                  <a:ext uri="{0D108BD9-81ED-4DB2-BD59-A6C34878D82A}">
                    <a16:rowId xmlns:a16="http://schemas.microsoft.com/office/drawing/2014/main" val="3946584748"/>
                  </a:ext>
                </a:extLst>
              </a:tr>
            </a:tbl>
          </a:graphicData>
        </a:graphic>
      </p:graphicFrame>
    </p:spTree>
    <p:extLst>
      <p:ext uri="{BB962C8B-B14F-4D97-AF65-F5344CB8AC3E}">
        <p14:creationId xmlns:p14="http://schemas.microsoft.com/office/powerpoint/2010/main" val="2804278967"/>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38EE30-E3A5-4BF5-BD29-46DCE2247552}"/>
</file>

<file path=customXml/itemProps2.xml><?xml version="1.0" encoding="utf-8"?>
<ds:datastoreItem xmlns:ds="http://schemas.openxmlformats.org/officeDocument/2006/customXml" ds:itemID="{F8545E1A-EA83-463B-B744-ADE3D05E8049}">
  <ds:schemaRefs>
    <ds:schemaRef ds:uri="http://purl.org/dc/dcmitype/"/>
    <ds:schemaRef ds:uri="http://schemas.microsoft.com/office/2006/documentManagement/types"/>
    <ds:schemaRef ds:uri="http://schemas.microsoft.com/office/2006/metadata/properties"/>
    <ds:schemaRef ds:uri="afe9fadc-cf94-4dd1-a692-a3c9fbf85351"/>
    <ds:schemaRef ds:uri="http://www.w3.org/XML/1998/namespace"/>
    <ds:schemaRef ds:uri="http://purl.org/dc/elements/1.1/"/>
    <ds:schemaRef ds:uri="http://schemas.microsoft.com/office/infopath/2007/PartnerControls"/>
    <ds:schemaRef ds:uri="http://schemas.openxmlformats.org/package/2006/metadata/core-properties"/>
    <ds:schemaRef ds:uri="b5d8c402-b464-4f85-b954-cddb3da0df20"/>
    <ds:schemaRef ds:uri="http://purl.org/dc/terms/"/>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13419</TotalTime>
  <Words>6377</Words>
  <Application>Microsoft Office PowerPoint</Application>
  <PresentationFormat>On-screen Show (16:9)</PresentationFormat>
  <Paragraphs>1357</Paragraphs>
  <Slides>18</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Calibri</vt:lpstr>
      <vt:lpstr>Poppins Light</vt:lpstr>
      <vt:lpstr>Wingdings</vt:lpstr>
      <vt:lpstr>xoserve templates</vt:lpstr>
      <vt:lpstr>Office Theme</vt:lpstr>
      <vt:lpstr>1_xoserve templates</vt:lpstr>
      <vt:lpstr>Xoserve PowerPoint Template Clean</vt:lpstr>
      <vt:lpstr>CSSC Programme Dashboard</vt:lpstr>
      <vt:lpstr>PowerPoint Presentation</vt:lpstr>
      <vt:lpstr>Workstream Updates</vt:lpstr>
      <vt:lpstr>Workstream Updates</vt:lpstr>
      <vt:lpstr>Workstream Updates</vt:lpstr>
      <vt:lpstr>Workstream Updates</vt:lpstr>
      <vt:lpstr>Workstream Updates</vt:lpstr>
      <vt:lpstr>PowerPoint Presentation</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57</cp:revision>
  <cp:lastPrinted>2019-12-17T14:02:10Z</cp:lastPrinted>
  <dcterms:created xsi:type="dcterms:W3CDTF">2011-09-20T14:58:41Z</dcterms:created>
  <dcterms:modified xsi:type="dcterms:W3CDTF">2022-05-24T15:00:46Z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0x01010050FB9CDCC5328344A3162B2D7C8A4CE2</vt:lpwstr>
  </property>
</Properties>
</file>