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handoutMasterIdLst>
    <p:handoutMasterId r:id="rId13"/>
  </p:handoutMasterIdLst>
  <p:sldIdLst>
    <p:sldId id="2145707817" r:id="rId5"/>
    <p:sldId id="2145707820" r:id="rId6"/>
    <p:sldId id="2145707819" r:id="rId7"/>
    <p:sldId id="2145707816" r:id="rId8"/>
    <p:sldId id="2145707821" r:id="rId9"/>
    <p:sldId id="2145707822" r:id="rId10"/>
    <p:sldId id="2145707823" r:id="rId11"/>
  </p:sldIdLst>
  <p:sldSz cx="9144000" cy="5149850"/>
  <p:notesSz cx="9774238" cy="6724650"/>
  <p:embeddedFontLst>
    <p:embeddedFont>
      <p:font typeface="Calibri" panose="020F050202020403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Poppins Light" panose="00000400000000000000" pitchFamily="2" charset="0"/>
      <p:regular r:id="rId22"/>
      <p:italic r:id="rId23"/>
    </p:embeddedFont>
    <p:embeddedFont>
      <p:font typeface="Poppins Medium" panose="00000600000000000000" pitchFamily="2" charset="0"/>
      <p:regular r:id="rId24"/>
      <p:italic r:id="rId25"/>
    </p:embeddedFont>
    <p:embeddedFont>
      <p:font typeface="Poppins SemiBold" panose="00000700000000000000" pitchFamily="2"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0" userDrawn="1">
          <p15:clr>
            <a:srgbClr val="A4A3A4"/>
          </p15:clr>
        </p15:guide>
        <p15:guide id="2" pos="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d Addison" initials="DA" lastIdx="14" clrIdx="6">
    <p:extLst>
      <p:ext uri="{19B8F6BF-5375-455C-9EA6-DF929625EA0E}">
        <p15:presenceInfo xmlns:p15="http://schemas.microsoft.com/office/powerpoint/2012/main" userId="S::David.Addison@xoserve.com::ee1b6dd5-8768-45ca-bccb-45ed7b5e5885" providerId="AD"/>
      </p:ext>
    </p:extLst>
  </p:cmAuthor>
  <p:cmAuthor id="1" name="Kiran Kumar" initials="KK" lastIdx="11" clrIdx="0">
    <p:extLst>
      <p:ext uri="{19B8F6BF-5375-455C-9EA6-DF929625EA0E}">
        <p15:presenceInfo xmlns:p15="http://schemas.microsoft.com/office/powerpoint/2012/main" userId="S::Kiran.Kumar2@xoserve.com::7b38229d-8975-4c0e-953e-f7dad763bb46" providerId="AD"/>
      </p:ext>
    </p:extLst>
  </p:cmAuthor>
  <p:cmAuthor id="2" name="Alex Stuart" initials="AS" lastIdx="7" clrIdx="1">
    <p:extLst>
      <p:ext uri="{19B8F6BF-5375-455C-9EA6-DF929625EA0E}">
        <p15:presenceInfo xmlns:p15="http://schemas.microsoft.com/office/powerpoint/2012/main" userId="S::Alex.stuart@xoserve.com::eceaecb7-ca2a-4c1a-8ca6-efc15e6d835c" providerId="AD"/>
      </p:ext>
    </p:extLst>
  </p:cmAuthor>
  <p:cmAuthor id="3" name="Michael Payley" initials="MP" lastIdx="2" clrIdx="2">
    <p:extLst>
      <p:ext uri="{19B8F6BF-5375-455C-9EA6-DF929625EA0E}">
        <p15:presenceInfo xmlns:p15="http://schemas.microsoft.com/office/powerpoint/2012/main" userId="S::michael.payley@xoserve.com::4857825a-6593-4b4d-a043-c1a981a60239" providerId="AD"/>
      </p:ext>
    </p:extLst>
  </p:cmAuthor>
  <p:cmAuthor id="4" name="Dean M Johnson" initials="DMJ" lastIdx="14" clrIdx="3">
    <p:extLst>
      <p:ext uri="{19B8F6BF-5375-455C-9EA6-DF929625EA0E}">
        <p15:presenceInfo xmlns:p15="http://schemas.microsoft.com/office/powerpoint/2012/main" userId="S::dean.m.johnson@xoserve.com::161d3db8-4560-48f0-bfd5-362cb3a8b17c" providerId="AD"/>
      </p:ext>
    </p:extLst>
  </p:cmAuthor>
  <p:cmAuthor id="5" name="Andrew Szabo" initials="AS" lastIdx="2" clrIdx="4">
    <p:extLst>
      <p:ext uri="{19B8F6BF-5375-455C-9EA6-DF929625EA0E}">
        <p15:presenceInfo xmlns:p15="http://schemas.microsoft.com/office/powerpoint/2012/main" userId="S::andrew.szabo@xoserve.com::905460cb-fef5-4263-b9e8-b0aeb2ac0f1d" providerId="AD"/>
      </p:ext>
    </p:extLst>
  </p:cmAuthor>
  <p:cmAuthor id="6" name="Lee Foster" initials="LF" lastIdx="6" clrIdx="5">
    <p:extLst>
      <p:ext uri="{19B8F6BF-5375-455C-9EA6-DF929625EA0E}">
        <p15:presenceInfo xmlns:p15="http://schemas.microsoft.com/office/powerpoint/2012/main" userId="S::Lee.Foster@Xoserve.com::2bbeef80-92f1-4e52-a2eb-cc1d1ff0cf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BB573"/>
    <a:srgbClr val="FFE1E1"/>
    <a:srgbClr val="FFC9C9"/>
    <a:srgbClr val="E7F4D8"/>
    <a:srgbClr val="5C0000"/>
    <a:srgbClr val="FFF1C5"/>
    <a:srgbClr val="FF6600"/>
    <a:srgbClr val="1E1246"/>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690C6-3BC3-4210-8FBE-F2FB7CE7544D}" v="6" dt="2022-06-20T20:54:33.85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381" autoAdjust="0"/>
    <p:restoredTop sz="93907" autoAdjust="0"/>
  </p:normalViewPr>
  <p:slideViewPr>
    <p:cSldViewPr snapToGrid="0" showGuides="1">
      <p:cViewPr varScale="1">
        <p:scale>
          <a:sx n="109" d="100"/>
          <a:sy n="109" d="100"/>
        </p:scale>
        <p:origin x="82" y="96"/>
      </p:cViewPr>
      <p:guideLst>
        <p:guide orient="horz" pos="760"/>
        <p:guide pos="136"/>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ddison" userId="ee1b6dd5-8768-45ca-bccb-45ed7b5e5885" providerId="ADAL" clId="{3E8690C6-3BC3-4210-8FBE-F2FB7CE7544D}"/>
    <pc:docChg chg="undo custSel addSld delSld modSld sldOrd">
      <pc:chgData name="David Addison" userId="ee1b6dd5-8768-45ca-bccb-45ed7b5e5885" providerId="ADAL" clId="{3E8690C6-3BC3-4210-8FBE-F2FB7CE7544D}" dt="2022-06-20T22:21:12.603" v="4762" actId="20577"/>
      <pc:docMkLst>
        <pc:docMk/>
      </pc:docMkLst>
      <pc:sldChg chg="del">
        <pc:chgData name="David Addison" userId="ee1b6dd5-8768-45ca-bccb-45ed7b5e5885" providerId="ADAL" clId="{3E8690C6-3BC3-4210-8FBE-F2FB7CE7544D}" dt="2022-06-20T21:01:13.830" v="4560" actId="47"/>
        <pc:sldMkLst>
          <pc:docMk/>
          <pc:sldMk cId="3299401239" sldId="2076137774"/>
        </pc:sldMkLst>
      </pc:sldChg>
      <pc:sldChg chg="del">
        <pc:chgData name="David Addison" userId="ee1b6dd5-8768-45ca-bccb-45ed7b5e5885" providerId="ADAL" clId="{3E8690C6-3BC3-4210-8FBE-F2FB7CE7544D}" dt="2022-06-20T21:01:12.443" v="4558" actId="47"/>
        <pc:sldMkLst>
          <pc:docMk/>
          <pc:sldMk cId="2896332507" sldId="2145707811"/>
        </pc:sldMkLst>
      </pc:sldChg>
      <pc:sldChg chg="del">
        <pc:chgData name="David Addison" userId="ee1b6dd5-8768-45ca-bccb-45ed7b5e5885" providerId="ADAL" clId="{3E8690C6-3BC3-4210-8FBE-F2FB7CE7544D}" dt="2022-06-20T21:01:11.711" v="4557" actId="47"/>
        <pc:sldMkLst>
          <pc:docMk/>
          <pc:sldMk cId="4243818138" sldId="2145707812"/>
        </pc:sldMkLst>
      </pc:sldChg>
      <pc:sldChg chg="del">
        <pc:chgData name="David Addison" userId="ee1b6dd5-8768-45ca-bccb-45ed7b5e5885" providerId="ADAL" clId="{3E8690C6-3BC3-4210-8FBE-F2FB7CE7544D}" dt="2022-06-20T21:01:11.095" v="4556" actId="47"/>
        <pc:sldMkLst>
          <pc:docMk/>
          <pc:sldMk cId="3949678865" sldId="2145707813"/>
        </pc:sldMkLst>
      </pc:sldChg>
      <pc:sldChg chg="del">
        <pc:chgData name="David Addison" userId="ee1b6dd5-8768-45ca-bccb-45ed7b5e5885" providerId="ADAL" clId="{3E8690C6-3BC3-4210-8FBE-F2FB7CE7544D}" dt="2022-06-20T21:01:13.097" v="4559" actId="47"/>
        <pc:sldMkLst>
          <pc:docMk/>
          <pc:sldMk cId="3623518816" sldId="2145707814"/>
        </pc:sldMkLst>
      </pc:sldChg>
      <pc:sldChg chg="del">
        <pc:chgData name="David Addison" userId="ee1b6dd5-8768-45ca-bccb-45ed7b5e5885" providerId="ADAL" clId="{3E8690C6-3BC3-4210-8FBE-F2FB7CE7544D}" dt="2022-06-20T21:01:09.875" v="4555" actId="47"/>
        <pc:sldMkLst>
          <pc:docMk/>
          <pc:sldMk cId="2427922357" sldId="2145707815"/>
        </pc:sldMkLst>
      </pc:sldChg>
      <pc:sldChg chg="addSp delSp modSp mod ord">
        <pc:chgData name="David Addison" userId="ee1b6dd5-8768-45ca-bccb-45ed7b5e5885" providerId="ADAL" clId="{3E8690C6-3BC3-4210-8FBE-F2FB7CE7544D}" dt="2022-06-20T20:44:26.329" v="2059" actId="20577"/>
        <pc:sldMkLst>
          <pc:docMk/>
          <pc:sldMk cId="2554376833" sldId="2145707816"/>
        </pc:sldMkLst>
        <pc:spChg chg="mod">
          <ac:chgData name="David Addison" userId="ee1b6dd5-8768-45ca-bccb-45ed7b5e5885" providerId="ADAL" clId="{3E8690C6-3BC3-4210-8FBE-F2FB7CE7544D}" dt="2022-06-20T15:25:08.117" v="51" actId="20577"/>
          <ac:spMkLst>
            <pc:docMk/>
            <pc:sldMk cId="2554376833" sldId="2145707816"/>
            <ac:spMk id="44" creationId="{BB27D2DF-CA45-4B59-8DEC-9011395275B8}"/>
          </ac:spMkLst>
        </pc:spChg>
        <pc:spChg chg="mod">
          <ac:chgData name="David Addison" userId="ee1b6dd5-8768-45ca-bccb-45ed7b5e5885" providerId="ADAL" clId="{3E8690C6-3BC3-4210-8FBE-F2FB7CE7544D}" dt="2022-06-20T15:59:07.399" v="716" actId="20577"/>
          <ac:spMkLst>
            <pc:docMk/>
            <pc:sldMk cId="2554376833" sldId="2145707816"/>
            <ac:spMk id="46" creationId="{02BF94D3-44AE-479C-B82D-622BDB5BDA2A}"/>
          </ac:spMkLst>
        </pc:spChg>
        <pc:spChg chg="mod ord">
          <ac:chgData name="David Addison" userId="ee1b6dd5-8768-45ca-bccb-45ed7b5e5885" providerId="ADAL" clId="{3E8690C6-3BC3-4210-8FBE-F2FB7CE7544D}" dt="2022-06-20T16:07:40.004" v="1128" actId="166"/>
          <ac:spMkLst>
            <pc:docMk/>
            <pc:sldMk cId="2554376833" sldId="2145707816"/>
            <ac:spMk id="49" creationId="{93E1CBC3-BE7D-4F64-B153-F05F0E0E4657}"/>
          </ac:spMkLst>
        </pc:spChg>
        <pc:spChg chg="mod">
          <ac:chgData name="David Addison" userId="ee1b6dd5-8768-45ca-bccb-45ed7b5e5885" providerId="ADAL" clId="{3E8690C6-3BC3-4210-8FBE-F2FB7CE7544D}" dt="2022-06-20T16:10:19.092" v="1332" actId="20577"/>
          <ac:spMkLst>
            <pc:docMk/>
            <pc:sldMk cId="2554376833" sldId="2145707816"/>
            <ac:spMk id="50" creationId="{ADB4570D-2A80-448B-AC3D-32A321B71CA8}"/>
          </ac:spMkLst>
        </pc:spChg>
        <pc:spChg chg="mod">
          <ac:chgData name="David Addison" userId="ee1b6dd5-8768-45ca-bccb-45ed7b5e5885" providerId="ADAL" clId="{3E8690C6-3BC3-4210-8FBE-F2FB7CE7544D}" dt="2022-06-20T16:02:01.920" v="863" actId="20577"/>
          <ac:spMkLst>
            <pc:docMk/>
            <pc:sldMk cId="2554376833" sldId="2145707816"/>
            <ac:spMk id="59" creationId="{0A47C966-737F-42EE-9967-D19AA587FEED}"/>
          </ac:spMkLst>
        </pc:spChg>
        <pc:spChg chg="mod">
          <ac:chgData name="David Addison" userId="ee1b6dd5-8768-45ca-bccb-45ed7b5e5885" providerId="ADAL" clId="{3E8690C6-3BC3-4210-8FBE-F2FB7CE7544D}" dt="2022-06-20T15:25:40.961" v="86" actId="20577"/>
          <ac:spMkLst>
            <pc:docMk/>
            <pc:sldMk cId="2554376833" sldId="2145707816"/>
            <ac:spMk id="60" creationId="{E5A67C19-FDFF-4AE4-90FA-9F032400FC55}"/>
          </ac:spMkLst>
        </pc:spChg>
        <pc:spChg chg="mod">
          <ac:chgData name="David Addison" userId="ee1b6dd5-8768-45ca-bccb-45ed7b5e5885" providerId="ADAL" clId="{3E8690C6-3BC3-4210-8FBE-F2FB7CE7544D}" dt="2022-06-20T16:17:23.826" v="1517" actId="1076"/>
          <ac:spMkLst>
            <pc:docMk/>
            <pc:sldMk cId="2554376833" sldId="2145707816"/>
            <ac:spMk id="62" creationId="{6D4B045C-C613-4C10-A804-33E4ADC8915B}"/>
          </ac:spMkLst>
        </pc:spChg>
        <pc:spChg chg="add mod">
          <ac:chgData name="David Addison" userId="ee1b6dd5-8768-45ca-bccb-45ed7b5e5885" providerId="ADAL" clId="{3E8690C6-3BC3-4210-8FBE-F2FB7CE7544D}" dt="2022-06-20T20:34:54.869" v="1837"/>
          <ac:spMkLst>
            <pc:docMk/>
            <pc:sldMk cId="2554376833" sldId="2145707816"/>
            <ac:spMk id="63" creationId="{0B56F643-1884-497F-84FE-B08361A35550}"/>
          </ac:spMkLst>
        </pc:spChg>
        <pc:spChg chg="mod">
          <ac:chgData name="David Addison" userId="ee1b6dd5-8768-45ca-bccb-45ed7b5e5885" providerId="ADAL" clId="{3E8690C6-3BC3-4210-8FBE-F2FB7CE7544D}" dt="2022-06-20T20:44:26.329" v="2059" actId="20577"/>
          <ac:spMkLst>
            <pc:docMk/>
            <pc:sldMk cId="2554376833" sldId="2145707816"/>
            <ac:spMk id="108" creationId="{C6FC0205-A189-4225-94A4-981BC2D79734}"/>
          </ac:spMkLst>
        </pc:spChg>
        <pc:spChg chg="mod">
          <ac:chgData name="David Addison" userId="ee1b6dd5-8768-45ca-bccb-45ed7b5e5885" providerId="ADAL" clId="{3E8690C6-3BC3-4210-8FBE-F2FB7CE7544D}" dt="2022-06-20T16:01:51.519" v="857" actId="20577"/>
          <ac:spMkLst>
            <pc:docMk/>
            <pc:sldMk cId="2554376833" sldId="2145707816"/>
            <ac:spMk id="123" creationId="{BABB66F5-16AF-4C63-9CDA-0167BA34E44F}"/>
          </ac:spMkLst>
        </pc:spChg>
        <pc:spChg chg="mod">
          <ac:chgData name="David Addison" userId="ee1b6dd5-8768-45ca-bccb-45ed7b5e5885" providerId="ADAL" clId="{3E8690C6-3BC3-4210-8FBE-F2FB7CE7544D}" dt="2022-06-20T15:53:45.034" v="617" actId="6549"/>
          <ac:spMkLst>
            <pc:docMk/>
            <pc:sldMk cId="2554376833" sldId="2145707816"/>
            <ac:spMk id="124" creationId="{714DF769-C92C-4C20-AF08-708952E6A597}"/>
          </ac:spMkLst>
        </pc:spChg>
        <pc:spChg chg="mod">
          <ac:chgData name="David Addison" userId="ee1b6dd5-8768-45ca-bccb-45ed7b5e5885" providerId="ADAL" clId="{3E8690C6-3BC3-4210-8FBE-F2FB7CE7544D}" dt="2022-06-20T15:53:38.538" v="613" actId="20577"/>
          <ac:spMkLst>
            <pc:docMk/>
            <pc:sldMk cId="2554376833" sldId="2145707816"/>
            <ac:spMk id="125" creationId="{A99C0B1E-1607-4EDE-B873-B809A68A9306}"/>
          </ac:spMkLst>
        </pc:spChg>
        <pc:spChg chg="mod">
          <ac:chgData name="David Addison" userId="ee1b6dd5-8768-45ca-bccb-45ed7b5e5885" providerId="ADAL" clId="{3E8690C6-3BC3-4210-8FBE-F2FB7CE7544D}" dt="2022-06-20T16:07:30.329" v="1126" actId="1036"/>
          <ac:spMkLst>
            <pc:docMk/>
            <pc:sldMk cId="2554376833" sldId="2145707816"/>
            <ac:spMk id="126" creationId="{0E8A803E-1C4D-498B-BAF0-B52664FC6C6B}"/>
          </ac:spMkLst>
        </pc:spChg>
        <pc:spChg chg="mod">
          <ac:chgData name="David Addison" userId="ee1b6dd5-8768-45ca-bccb-45ed7b5e5885" providerId="ADAL" clId="{3E8690C6-3BC3-4210-8FBE-F2FB7CE7544D}" dt="2022-06-20T16:02:46.133" v="890" actId="20577"/>
          <ac:spMkLst>
            <pc:docMk/>
            <pc:sldMk cId="2554376833" sldId="2145707816"/>
            <ac:spMk id="127" creationId="{90B36B43-DD8F-4D72-8AA3-9DA8B771D548}"/>
          </ac:spMkLst>
        </pc:spChg>
        <pc:spChg chg="mod">
          <ac:chgData name="David Addison" userId="ee1b6dd5-8768-45ca-bccb-45ed7b5e5885" providerId="ADAL" clId="{3E8690C6-3BC3-4210-8FBE-F2FB7CE7544D}" dt="2022-06-20T16:15:06.493" v="1416" actId="6549"/>
          <ac:spMkLst>
            <pc:docMk/>
            <pc:sldMk cId="2554376833" sldId="2145707816"/>
            <ac:spMk id="129" creationId="{EDBA0660-4B3B-4F11-8B54-B992688F0BFF}"/>
          </ac:spMkLst>
        </pc:spChg>
        <pc:spChg chg="mod">
          <ac:chgData name="David Addison" userId="ee1b6dd5-8768-45ca-bccb-45ed7b5e5885" providerId="ADAL" clId="{3E8690C6-3BC3-4210-8FBE-F2FB7CE7544D}" dt="2022-06-20T16:13:51.154" v="1370" actId="20577"/>
          <ac:spMkLst>
            <pc:docMk/>
            <pc:sldMk cId="2554376833" sldId="2145707816"/>
            <ac:spMk id="130" creationId="{CF67D137-8A24-4A78-B4CA-E33EEF077EDC}"/>
          </ac:spMkLst>
        </pc:spChg>
        <pc:spChg chg="del">
          <ac:chgData name="David Addison" userId="ee1b6dd5-8768-45ca-bccb-45ed7b5e5885" providerId="ADAL" clId="{3E8690C6-3BC3-4210-8FBE-F2FB7CE7544D}" dt="2022-06-20T20:34:58.248" v="1838" actId="478"/>
          <ac:spMkLst>
            <pc:docMk/>
            <pc:sldMk cId="2554376833" sldId="2145707816"/>
            <ac:spMk id="132" creationId="{0F8306EF-2870-4588-A39F-5AB4532AAD8B}"/>
          </ac:spMkLst>
        </pc:spChg>
        <pc:spChg chg="mod">
          <ac:chgData name="David Addison" userId="ee1b6dd5-8768-45ca-bccb-45ed7b5e5885" providerId="ADAL" clId="{3E8690C6-3BC3-4210-8FBE-F2FB7CE7544D}" dt="2022-06-20T16:15:52.574" v="1420" actId="255"/>
          <ac:spMkLst>
            <pc:docMk/>
            <pc:sldMk cId="2554376833" sldId="2145707816"/>
            <ac:spMk id="133" creationId="{57289DB5-A5DE-40EC-9B87-64704E165C0F}"/>
          </ac:spMkLst>
        </pc:spChg>
      </pc:sldChg>
      <pc:sldChg chg="addSp delSp modSp add del mod delCm">
        <pc:chgData name="David Addison" userId="ee1b6dd5-8768-45ca-bccb-45ed7b5e5885" providerId="ADAL" clId="{3E8690C6-3BC3-4210-8FBE-F2FB7CE7544D}" dt="2022-06-20T22:21:12.603" v="4762" actId="20577"/>
        <pc:sldMkLst>
          <pc:docMk/>
          <pc:sldMk cId="832222953" sldId="2145707821"/>
        </pc:sldMkLst>
        <pc:spChg chg="mod">
          <ac:chgData name="David Addison" userId="ee1b6dd5-8768-45ca-bccb-45ed7b5e5885" providerId="ADAL" clId="{3E8690C6-3BC3-4210-8FBE-F2FB7CE7544D}" dt="2022-06-20T22:21:12.603" v="4762" actId="20577"/>
          <ac:spMkLst>
            <pc:docMk/>
            <pc:sldMk cId="832222953" sldId="2145707821"/>
            <ac:spMk id="42" creationId="{6CF42820-5AB0-48B3-B12B-D5EC79C9DF75}"/>
          </ac:spMkLst>
        </pc:spChg>
        <pc:spChg chg="mod">
          <ac:chgData name="David Addison" userId="ee1b6dd5-8768-45ca-bccb-45ed7b5e5885" providerId="ADAL" clId="{3E8690C6-3BC3-4210-8FBE-F2FB7CE7544D}" dt="2022-06-20T20:42:13.087" v="2054" actId="20577"/>
          <ac:spMkLst>
            <pc:docMk/>
            <pc:sldMk cId="832222953" sldId="2145707821"/>
            <ac:spMk id="51" creationId="{8B8F21D5-4549-464D-878F-8EE2DB018EFD}"/>
          </ac:spMkLst>
        </pc:spChg>
        <pc:spChg chg="del">
          <ac:chgData name="David Addison" userId="ee1b6dd5-8768-45ca-bccb-45ed7b5e5885" providerId="ADAL" clId="{3E8690C6-3BC3-4210-8FBE-F2FB7CE7544D}" dt="2022-06-20T16:21:43.561" v="1521" actId="478"/>
          <ac:spMkLst>
            <pc:docMk/>
            <pc:sldMk cId="832222953" sldId="2145707821"/>
            <ac:spMk id="62" creationId="{6D4B045C-C613-4C10-A804-33E4ADC8915B}"/>
          </ac:spMkLst>
        </pc:spChg>
        <pc:spChg chg="add mod">
          <ac:chgData name="David Addison" userId="ee1b6dd5-8768-45ca-bccb-45ed7b5e5885" providerId="ADAL" clId="{3E8690C6-3BC3-4210-8FBE-F2FB7CE7544D}" dt="2022-06-20T20:40:46.395" v="1995" actId="207"/>
          <ac:spMkLst>
            <pc:docMk/>
            <pc:sldMk cId="832222953" sldId="2145707821"/>
            <ac:spMk id="63" creationId="{C8EAAF3F-33DF-49C4-9AF3-9537D537E509}"/>
          </ac:spMkLst>
        </pc:spChg>
        <pc:spChg chg="add mod">
          <ac:chgData name="David Addison" userId="ee1b6dd5-8768-45ca-bccb-45ed7b5e5885" providerId="ADAL" clId="{3E8690C6-3BC3-4210-8FBE-F2FB7CE7544D}" dt="2022-06-20T20:40:37.926" v="1994" actId="207"/>
          <ac:spMkLst>
            <pc:docMk/>
            <pc:sldMk cId="832222953" sldId="2145707821"/>
            <ac:spMk id="64" creationId="{6AF28928-CFB6-40CA-8FBB-5B04B67F880D}"/>
          </ac:spMkLst>
        </pc:spChg>
        <pc:spChg chg="mod">
          <ac:chgData name="David Addison" userId="ee1b6dd5-8768-45ca-bccb-45ed7b5e5885" providerId="ADAL" clId="{3E8690C6-3BC3-4210-8FBE-F2FB7CE7544D}" dt="2022-06-20T20:36:38.927" v="1870" actId="20577"/>
          <ac:spMkLst>
            <pc:docMk/>
            <pc:sldMk cId="832222953" sldId="2145707821"/>
            <ac:spMk id="92" creationId="{5B3DB597-F680-412D-A9FE-E7B49BD0B933}"/>
          </ac:spMkLst>
        </pc:spChg>
        <pc:spChg chg="del">
          <ac:chgData name="David Addison" userId="ee1b6dd5-8768-45ca-bccb-45ed7b5e5885" providerId="ADAL" clId="{3E8690C6-3BC3-4210-8FBE-F2FB7CE7544D}" dt="2022-06-20T20:37:59.156" v="1896" actId="478"/>
          <ac:spMkLst>
            <pc:docMk/>
            <pc:sldMk cId="832222953" sldId="2145707821"/>
            <ac:spMk id="108" creationId="{C6FC0205-A189-4225-94A4-981BC2D79734}"/>
          </ac:spMkLst>
        </pc:spChg>
        <pc:spChg chg="mod">
          <ac:chgData name="David Addison" userId="ee1b6dd5-8768-45ca-bccb-45ed7b5e5885" providerId="ADAL" clId="{3E8690C6-3BC3-4210-8FBE-F2FB7CE7544D}" dt="2022-06-20T20:39:10.450" v="1984" actId="14100"/>
          <ac:spMkLst>
            <pc:docMk/>
            <pc:sldMk cId="832222953" sldId="2145707821"/>
            <ac:spMk id="109" creationId="{65B750EA-630C-4592-8793-3261486E6D3A}"/>
          </ac:spMkLst>
        </pc:spChg>
        <pc:spChg chg="mod">
          <ac:chgData name="David Addison" userId="ee1b6dd5-8768-45ca-bccb-45ed7b5e5885" providerId="ADAL" clId="{3E8690C6-3BC3-4210-8FBE-F2FB7CE7544D}" dt="2022-06-20T22:20:15.994" v="4723" actId="20577"/>
          <ac:spMkLst>
            <pc:docMk/>
            <pc:sldMk cId="832222953" sldId="2145707821"/>
            <ac:spMk id="130" creationId="{CF67D137-8A24-4A78-B4CA-E33EEF077EDC}"/>
          </ac:spMkLst>
        </pc:spChg>
        <pc:spChg chg="mod">
          <ac:chgData name="David Addison" userId="ee1b6dd5-8768-45ca-bccb-45ed7b5e5885" providerId="ADAL" clId="{3E8690C6-3BC3-4210-8FBE-F2FB7CE7544D}" dt="2022-06-20T20:34:04.675" v="1835" actId="1076"/>
          <ac:spMkLst>
            <pc:docMk/>
            <pc:sldMk cId="832222953" sldId="2145707821"/>
            <ac:spMk id="132" creationId="{0F8306EF-2870-4588-A39F-5AB4532AAD8B}"/>
          </ac:spMkLst>
        </pc:spChg>
      </pc:sldChg>
      <pc:sldChg chg="delSp modSp add mod">
        <pc:chgData name="David Addison" userId="ee1b6dd5-8768-45ca-bccb-45ed7b5e5885" providerId="ADAL" clId="{3E8690C6-3BC3-4210-8FBE-F2FB7CE7544D}" dt="2022-06-20T20:54:09.452" v="3565" actId="20577"/>
        <pc:sldMkLst>
          <pc:docMk/>
          <pc:sldMk cId="4125895601" sldId="2145707822"/>
        </pc:sldMkLst>
        <pc:spChg chg="mod">
          <ac:chgData name="David Addison" userId="ee1b6dd5-8768-45ca-bccb-45ed7b5e5885" providerId="ADAL" clId="{3E8690C6-3BC3-4210-8FBE-F2FB7CE7544D}" dt="2022-06-20T20:52:25.272" v="3335" actId="20577"/>
          <ac:spMkLst>
            <pc:docMk/>
            <pc:sldMk cId="4125895601" sldId="2145707822"/>
            <ac:spMk id="6" creationId="{8A4D3A32-D5E5-41D3-A13F-35D11C512D53}"/>
          </ac:spMkLst>
        </pc:spChg>
        <pc:spChg chg="del">
          <ac:chgData name="David Addison" userId="ee1b6dd5-8768-45ca-bccb-45ed7b5e5885" providerId="ADAL" clId="{3E8690C6-3BC3-4210-8FBE-F2FB7CE7544D}" dt="2022-06-20T20:52:07.273" v="3315" actId="478"/>
          <ac:spMkLst>
            <pc:docMk/>
            <pc:sldMk cId="4125895601" sldId="2145707822"/>
            <ac:spMk id="49" creationId="{E0E682DF-1AE6-490C-A033-F587DDAF861B}"/>
          </ac:spMkLst>
        </pc:spChg>
        <pc:spChg chg="del">
          <ac:chgData name="David Addison" userId="ee1b6dd5-8768-45ca-bccb-45ed7b5e5885" providerId="ADAL" clId="{3E8690C6-3BC3-4210-8FBE-F2FB7CE7544D}" dt="2022-06-20T20:52:07.273" v="3315" actId="478"/>
          <ac:spMkLst>
            <pc:docMk/>
            <pc:sldMk cId="4125895601" sldId="2145707822"/>
            <ac:spMk id="65" creationId="{B5EE5E06-2377-42E7-A9EA-B439BCC9C4CE}"/>
          </ac:spMkLst>
        </pc:spChg>
        <pc:spChg chg="del">
          <ac:chgData name="David Addison" userId="ee1b6dd5-8768-45ca-bccb-45ed7b5e5885" providerId="ADAL" clId="{3E8690C6-3BC3-4210-8FBE-F2FB7CE7544D}" dt="2022-06-20T20:52:07.273" v="3315" actId="478"/>
          <ac:spMkLst>
            <pc:docMk/>
            <pc:sldMk cId="4125895601" sldId="2145707822"/>
            <ac:spMk id="66" creationId="{630B9231-BB11-4EC0-A2BB-1DDDE7A978CB}"/>
          </ac:spMkLst>
        </pc:spChg>
        <pc:spChg chg="del">
          <ac:chgData name="David Addison" userId="ee1b6dd5-8768-45ca-bccb-45ed7b5e5885" providerId="ADAL" clId="{3E8690C6-3BC3-4210-8FBE-F2FB7CE7544D}" dt="2022-06-20T20:52:07.273" v="3315" actId="478"/>
          <ac:spMkLst>
            <pc:docMk/>
            <pc:sldMk cId="4125895601" sldId="2145707822"/>
            <ac:spMk id="67" creationId="{BFA0E98F-0399-4FB6-B8C9-88E5888164D2}"/>
          </ac:spMkLst>
        </pc:spChg>
        <pc:spChg chg="del">
          <ac:chgData name="David Addison" userId="ee1b6dd5-8768-45ca-bccb-45ed7b5e5885" providerId="ADAL" clId="{3E8690C6-3BC3-4210-8FBE-F2FB7CE7544D}" dt="2022-06-20T20:52:07.273" v="3315" actId="478"/>
          <ac:spMkLst>
            <pc:docMk/>
            <pc:sldMk cId="4125895601" sldId="2145707822"/>
            <ac:spMk id="68" creationId="{4051DCF6-F84A-4989-BC08-C4911D7D6F33}"/>
          </ac:spMkLst>
        </pc:spChg>
        <pc:spChg chg="del">
          <ac:chgData name="David Addison" userId="ee1b6dd5-8768-45ca-bccb-45ed7b5e5885" providerId="ADAL" clId="{3E8690C6-3BC3-4210-8FBE-F2FB7CE7544D}" dt="2022-06-20T20:52:00.844" v="3314" actId="478"/>
          <ac:spMkLst>
            <pc:docMk/>
            <pc:sldMk cId="4125895601" sldId="2145707822"/>
            <ac:spMk id="81" creationId="{2A098E98-FA2D-4F0F-A961-F63A765DB4F6}"/>
          </ac:spMkLst>
        </pc:spChg>
        <pc:spChg chg="del">
          <ac:chgData name="David Addison" userId="ee1b6dd5-8768-45ca-bccb-45ed7b5e5885" providerId="ADAL" clId="{3E8690C6-3BC3-4210-8FBE-F2FB7CE7544D}" dt="2022-06-20T20:51:59.742" v="3313" actId="478"/>
          <ac:spMkLst>
            <pc:docMk/>
            <pc:sldMk cId="4125895601" sldId="2145707822"/>
            <ac:spMk id="96" creationId="{81E3544E-D0EF-487A-97E2-6184263E7E77}"/>
          </ac:spMkLst>
        </pc:spChg>
        <pc:spChg chg="del">
          <ac:chgData name="David Addison" userId="ee1b6dd5-8768-45ca-bccb-45ed7b5e5885" providerId="ADAL" clId="{3E8690C6-3BC3-4210-8FBE-F2FB7CE7544D}" dt="2022-06-20T20:52:07.273" v="3315" actId="478"/>
          <ac:spMkLst>
            <pc:docMk/>
            <pc:sldMk cId="4125895601" sldId="2145707822"/>
            <ac:spMk id="97" creationId="{24CB30BC-2944-4929-8C37-9E164CE738B8}"/>
          </ac:spMkLst>
        </pc:spChg>
        <pc:spChg chg="mod">
          <ac:chgData name="David Addison" userId="ee1b6dd5-8768-45ca-bccb-45ed7b5e5885" providerId="ADAL" clId="{3E8690C6-3BC3-4210-8FBE-F2FB7CE7544D}" dt="2022-06-20T20:54:09.452" v="3565" actId="20577"/>
          <ac:spMkLst>
            <pc:docMk/>
            <pc:sldMk cId="4125895601" sldId="2145707822"/>
            <ac:spMk id="98" creationId="{8E4D7508-A6EA-4D51-9A38-DCD4250B98C9}"/>
          </ac:spMkLst>
        </pc:spChg>
        <pc:cxnChg chg="del">
          <ac:chgData name="David Addison" userId="ee1b6dd5-8768-45ca-bccb-45ed7b5e5885" providerId="ADAL" clId="{3E8690C6-3BC3-4210-8FBE-F2FB7CE7544D}" dt="2022-06-20T20:52:07.273" v="3315" actId="478"/>
          <ac:cxnSpMkLst>
            <pc:docMk/>
            <pc:sldMk cId="4125895601" sldId="2145707822"/>
            <ac:cxnSpMk id="34" creationId="{F89ECA3F-98A8-40F2-A8A5-0CDED88CDA63}"/>
          </ac:cxnSpMkLst>
        </pc:cxnChg>
        <pc:cxnChg chg="del">
          <ac:chgData name="David Addison" userId="ee1b6dd5-8768-45ca-bccb-45ed7b5e5885" providerId="ADAL" clId="{3E8690C6-3BC3-4210-8FBE-F2FB7CE7544D}" dt="2022-06-20T20:52:07.273" v="3315" actId="478"/>
          <ac:cxnSpMkLst>
            <pc:docMk/>
            <pc:sldMk cId="4125895601" sldId="2145707822"/>
            <ac:cxnSpMk id="45" creationId="{19A89D89-26AD-46A5-BB71-550454367F25}"/>
          </ac:cxnSpMkLst>
        </pc:cxnChg>
        <pc:cxnChg chg="del">
          <ac:chgData name="David Addison" userId="ee1b6dd5-8768-45ca-bccb-45ed7b5e5885" providerId="ADAL" clId="{3E8690C6-3BC3-4210-8FBE-F2FB7CE7544D}" dt="2022-06-20T20:52:07.273" v="3315" actId="478"/>
          <ac:cxnSpMkLst>
            <pc:docMk/>
            <pc:sldMk cId="4125895601" sldId="2145707822"/>
            <ac:cxnSpMk id="46" creationId="{88CD5FDA-3BE2-4DE8-B9DF-7FCA074FFF57}"/>
          </ac:cxnSpMkLst>
        </pc:cxnChg>
        <pc:cxnChg chg="del">
          <ac:chgData name="David Addison" userId="ee1b6dd5-8768-45ca-bccb-45ed7b5e5885" providerId="ADAL" clId="{3E8690C6-3BC3-4210-8FBE-F2FB7CE7544D}" dt="2022-06-20T20:52:07.273" v="3315" actId="478"/>
          <ac:cxnSpMkLst>
            <pc:docMk/>
            <pc:sldMk cId="4125895601" sldId="2145707822"/>
            <ac:cxnSpMk id="48" creationId="{011AD500-D7DD-4F6C-A494-FC4EF05DD96A}"/>
          </ac:cxnSpMkLst>
        </pc:cxnChg>
        <pc:cxnChg chg="del">
          <ac:chgData name="David Addison" userId="ee1b6dd5-8768-45ca-bccb-45ed7b5e5885" providerId="ADAL" clId="{3E8690C6-3BC3-4210-8FBE-F2FB7CE7544D}" dt="2022-06-20T20:52:07.273" v="3315" actId="478"/>
          <ac:cxnSpMkLst>
            <pc:docMk/>
            <pc:sldMk cId="4125895601" sldId="2145707822"/>
            <ac:cxnSpMk id="51" creationId="{AE18DC60-79F0-4722-86E4-4CB2601A1F11}"/>
          </ac:cxnSpMkLst>
        </pc:cxnChg>
        <pc:cxnChg chg="del">
          <ac:chgData name="David Addison" userId="ee1b6dd5-8768-45ca-bccb-45ed7b5e5885" providerId="ADAL" clId="{3E8690C6-3BC3-4210-8FBE-F2FB7CE7544D}" dt="2022-06-20T20:52:07.273" v="3315" actId="478"/>
          <ac:cxnSpMkLst>
            <pc:docMk/>
            <pc:sldMk cId="4125895601" sldId="2145707822"/>
            <ac:cxnSpMk id="69" creationId="{0762DB20-77D2-4215-BC40-F080E71BB9A2}"/>
          </ac:cxnSpMkLst>
        </pc:cxnChg>
        <pc:cxnChg chg="del">
          <ac:chgData name="David Addison" userId="ee1b6dd5-8768-45ca-bccb-45ed7b5e5885" providerId="ADAL" clId="{3E8690C6-3BC3-4210-8FBE-F2FB7CE7544D}" dt="2022-06-20T20:52:07.273" v="3315" actId="478"/>
          <ac:cxnSpMkLst>
            <pc:docMk/>
            <pc:sldMk cId="4125895601" sldId="2145707822"/>
            <ac:cxnSpMk id="70" creationId="{2D7F33C0-120A-450D-8CA2-D5175697DA7D}"/>
          </ac:cxnSpMkLst>
        </pc:cxnChg>
        <pc:cxnChg chg="del">
          <ac:chgData name="David Addison" userId="ee1b6dd5-8768-45ca-bccb-45ed7b5e5885" providerId="ADAL" clId="{3E8690C6-3BC3-4210-8FBE-F2FB7CE7544D}" dt="2022-06-20T20:52:07.273" v="3315" actId="478"/>
          <ac:cxnSpMkLst>
            <pc:docMk/>
            <pc:sldMk cId="4125895601" sldId="2145707822"/>
            <ac:cxnSpMk id="72" creationId="{B2F9873F-8F93-4C49-B7BB-D009BA303751}"/>
          </ac:cxnSpMkLst>
        </pc:cxnChg>
        <pc:cxnChg chg="del">
          <ac:chgData name="David Addison" userId="ee1b6dd5-8768-45ca-bccb-45ed7b5e5885" providerId="ADAL" clId="{3E8690C6-3BC3-4210-8FBE-F2FB7CE7544D}" dt="2022-06-20T20:52:07.273" v="3315" actId="478"/>
          <ac:cxnSpMkLst>
            <pc:docMk/>
            <pc:sldMk cId="4125895601" sldId="2145707822"/>
            <ac:cxnSpMk id="82" creationId="{F08F73C0-C41D-4DC7-9B54-CB41837A7749}"/>
          </ac:cxnSpMkLst>
        </pc:cxnChg>
        <pc:cxnChg chg="del">
          <ac:chgData name="David Addison" userId="ee1b6dd5-8768-45ca-bccb-45ed7b5e5885" providerId="ADAL" clId="{3E8690C6-3BC3-4210-8FBE-F2FB7CE7544D}" dt="2022-06-20T20:52:07.273" v="3315" actId="478"/>
          <ac:cxnSpMkLst>
            <pc:docMk/>
            <pc:sldMk cId="4125895601" sldId="2145707822"/>
            <ac:cxnSpMk id="83" creationId="{B634BCDA-32B6-4174-A466-AD185A76510F}"/>
          </ac:cxnSpMkLst>
        </pc:cxnChg>
      </pc:sldChg>
      <pc:sldChg chg="modSp add mod">
        <pc:chgData name="David Addison" userId="ee1b6dd5-8768-45ca-bccb-45ed7b5e5885" providerId="ADAL" clId="{3E8690C6-3BC3-4210-8FBE-F2FB7CE7544D}" dt="2022-06-20T22:16:30.480" v="4718" actId="20577"/>
        <pc:sldMkLst>
          <pc:docMk/>
          <pc:sldMk cId="92177379" sldId="2145707823"/>
        </pc:sldMkLst>
        <pc:spChg chg="mod">
          <ac:chgData name="David Addison" userId="ee1b6dd5-8768-45ca-bccb-45ed7b5e5885" providerId="ADAL" clId="{3E8690C6-3BC3-4210-8FBE-F2FB7CE7544D}" dt="2022-06-20T20:54:44.208" v="3589" actId="20577"/>
          <ac:spMkLst>
            <pc:docMk/>
            <pc:sldMk cId="92177379" sldId="2145707823"/>
            <ac:spMk id="6" creationId="{8A4D3A32-D5E5-41D3-A13F-35D11C512D53}"/>
          </ac:spMkLst>
        </pc:spChg>
        <pc:spChg chg="mod">
          <ac:chgData name="David Addison" userId="ee1b6dd5-8768-45ca-bccb-45ed7b5e5885" providerId="ADAL" clId="{3E8690C6-3BC3-4210-8FBE-F2FB7CE7544D}" dt="2022-06-20T22:16:30.480" v="4718" actId="20577"/>
          <ac:spMkLst>
            <pc:docMk/>
            <pc:sldMk cId="92177379" sldId="2145707823"/>
            <ac:spMk id="98" creationId="{8E4D7508-A6EA-4D51-9A38-DCD4250B98C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7" dt="2022-06-15T15:13:59.392" idx="1">
    <p:pos x="5146" y="3149"/>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CA3047-BECB-4213-A1DF-322C4B6FB120}"/>
              </a:ext>
            </a:extLst>
          </p:cNvPr>
          <p:cNvSpPr>
            <a:spLocks noGrp="1"/>
          </p:cNvSpPr>
          <p:nvPr>
            <p:ph type="hdr" sz="quarter"/>
          </p:nvPr>
        </p:nvSpPr>
        <p:spPr>
          <a:xfrm>
            <a:off x="0" y="1"/>
            <a:ext cx="4235503" cy="337892"/>
          </a:xfrm>
          <a:prstGeom prst="rect">
            <a:avLst/>
          </a:prstGeom>
        </p:spPr>
        <p:txBody>
          <a:bodyPr vert="horz" lIns="105538" tIns="52770" rIns="105538" bIns="52770" rtlCol="0"/>
          <a:lstStyle>
            <a:lvl1pPr algn="l">
              <a:defRPr sz="1400"/>
            </a:lvl1pPr>
          </a:lstStyle>
          <a:p>
            <a:endParaRPr lang="en-GB"/>
          </a:p>
        </p:txBody>
      </p:sp>
      <p:sp>
        <p:nvSpPr>
          <p:cNvPr id="3" name="Date Placeholder 2">
            <a:extLst>
              <a:ext uri="{FF2B5EF4-FFF2-40B4-BE49-F238E27FC236}">
                <a16:creationId xmlns:a16="http://schemas.microsoft.com/office/drawing/2014/main" id="{51C8FEA2-0B46-4E5B-9E98-1A41D73F1E77}"/>
              </a:ext>
            </a:extLst>
          </p:cNvPr>
          <p:cNvSpPr>
            <a:spLocks noGrp="1"/>
          </p:cNvSpPr>
          <p:nvPr>
            <p:ph type="dt" sz="quarter" idx="1"/>
          </p:nvPr>
        </p:nvSpPr>
        <p:spPr>
          <a:xfrm>
            <a:off x="5537038" y="1"/>
            <a:ext cx="4235503" cy="337892"/>
          </a:xfrm>
          <a:prstGeom prst="rect">
            <a:avLst/>
          </a:prstGeom>
        </p:spPr>
        <p:txBody>
          <a:bodyPr vert="horz" lIns="105538" tIns="52770" rIns="105538" bIns="52770" rtlCol="0"/>
          <a:lstStyle>
            <a:lvl1pPr algn="r">
              <a:defRPr sz="1400"/>
            </a:lvl1pPr>
          </a:lstStyle>
          <a:p>
            <a:fld id="{B6689975-2DBD-48B4-9121-94107674FBB4}" type="datetimeFigureOut">
              <a:rPr lang="en-GB" smtClean="0"/>
              <a:t>20/06/2022</a:t>
            </a:fld>
            <a:endParaRPr lang="en-GB"/>
          </a:p>
        </p:txBody>
      </p:sp>
      <p:sp>
        <p:nvSpPr>
          <p:cNvPr id="4" name="Footer Placeholder 3">
            <a:extLst>
              <a:ext uri="{FF2B5EF4-FFF2-40B4-BE49-F238E27FC236}">
                <a16:creationId xmlns:a16="http://schemas.microsoft.com/office/drawing/2014/main" id="{E5E55064-F04F-43D1-840C-35ABAD8F35CB}"/>
              </a:ext>
            </a:extLst>
          </p:cNvPr>
          <p:cNvSpPr>
            <a:spLocks noGrp="1"/>
          </p:cNvSpPr>
          <p:nvPr>
            <p:ph type="ftr" sz="quarter" idx="2"/>
          </p:nvPr>
        </p:nvSpPr>
        <p:spPr>
          <a:xfrm>
            <a:off x="0" y="6386760"/>
            <a:ext cx="4235503" cy="337890"/>
          </a:xfrm>
          <a:prstGeom prst="rect">
            <a:avLst/>
          </a:prstGeom>
        </p:spPr>
        <p:txBody>
          <a:bodyPr vert="horz" lIns="105538" tIns="52770" rIns="105538" bIns="52770" rtlCol="0" anchor="b"/>
          <a:lstStyle>
            <a:lvl1pPr algn="l">
              <a:defRPr sz="1400"/>
            </a:lvl1pPr>
          </a:lstStyle>
          <a:p>
            <a:endParaRPr lang="en-GB"/>
          </a:p>
        </p:txBody>
      </p:sp>
      <p:sp>
        <p:nvSpPr>
          <p:cNvPr id="5" name="Slide Number Placeholder 4">
            <a:extLst>
              <a:ext uri="{FF2B5EF4-FFF2-40B4-BE49-F238E27FC236}">
                <a16:creationId xmlns:a16="http://schemas.microsoft.com/office/drawing/2014/main" id="{DEE74D54-93AF-43CF-A677-3F71BFA0A5FA}"/>
              </a:ext>
            </a:extLst>
          </p:cNvPr>
          <p:cNvSpPr>
            <a:spLocks noGrp="1"/>
          </p:cNvSpPr>
          <p:nvPr>
            <p:ph type="sldNum" sz="quarter" idx="3"/>
          </p:nvPr>
        </p:nvSpPr>
        <p:spPr>
          <a:xfrm>
            <a:off x="5537038" y="6386760"/>
            <a:ext cx="4235503" cy="337890"/>
          </a:xfrm>
          <a:prstGeom prst="rect">
            <a:avLst/>
          </a:prstGeom>
        </p:spPr>
        <p:txBody>
          <a:bodyPr vert="horz" lIns="105538" tIns="52770" rIns="105538" bIns="52770" rtlCol="0" anchor="b"/>
          <a:lstStyle>
            <a:lvl1pPr algn="r">
              <a:defRPr sz="1400"/>
            </a:lvl1pPr>
          </a:lstStyle>
          <a:p>
            <a:fld id="{A9D00B11-5BEA-4CEB-921C-45FD362D0A88}" type="slidenum">
              <a:rPr lang="en-GB" smtClean="0"/>
              <a:t>‹#›</a:t>
            </a:fld>
            <a:endParaRPr lang="en-GB"/>
          </a:p>
        </p:txBody>
      </p:sp>
    </p:spTree>
    <p:extLst>
      <p:ext uri="{BB962C8B-B14F-4D97-AF65-F5344CB8AC3E}">
        <p14:creationId xmlns:p14="http://schemas.microsoft.com/office/powerpoint/2010/main" val="186850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35503" cy="337892"/>
          </a:xfrm>
          <a:prstGeom prst="rect">
            <a:avLst/>
          </a:prstGeom>
        </p:spPr>
        <p:txBody>
          <a:bodyPr vert="horz" lIns="105538" tIns="52770" rIns="105538" bIns="52770" rtlCol="0"/>
          <a:lstStyle>
            <a:lvl1pPr algn="l">
              <a:defRPr sz="1400"/>
            </a:lvl1pPr>
          </a:lstStyle>
          <a:p>
            <a:endParaRPr lang="en-GB"/>
          </a:p>
        </p:txBody>
      </p:sp>
      <p:sp>
        <p:nvSpPr>
          <p:cNvPr id="3" name="Date Placeholder 2"/>
          <p:cNvSpPr>
            <a:spLocks noGrp="1"/>
          </p:cNvSpPr>
          <p:nvPr>
            <p:ph type="dt" idx="1"/>
          </p:nvPr>
        </p:nvSpPr>
        <p:spPr>
          <a:xfrm>
            <a:off x="5537038" y="1"/>
            <a:ext cx="4235503" cy="337892"/>
          </a:xfrm>
          <a:prstGeom prst="rect">
            <a:avLst/>
          </a:prstGeom>
        </p:spPr>
        <p:txBody>
          <a:bodyPr vert="horz" lIns="105538" tIns="52770" rIns="105538" bIns="52770" rtlCol="0"/>
          <a:lstStyle>
            <a:lvl1pPr algn="r">
              <a:defRPr sz="1400"/>
            </a:lvl1pPr>
          </a:lstStyle>
          <a:p>
            <a:fld id="{06A16681-9403-428B-A34F-4D2AA2E4888C}" type="datetimeFigureOut">
              <a:rPr lang="en-GB" smtClean="0"/>
              <a:t>20/06/2022</a:t>
            </a:fld>
            <a:endParaRPr lang="en-GB"/>
          </a:p>
        </p:txBody>
      </p:sp>
      <p:sp>
        <p:nvSpPr>
          <p:cNvPr id="4" name="Slide Image Placeholder 3"/>
          <p:cNvSpPr>
            <a:spLocks noGrp="1" noRot="1" noChangeAspect="1"/>
          </p:cNvSpPr>
          <p:nvPr>
            <p:ph type="sldImg" idx="2"/>
          </p:nvPr>
        </p:nvSpPr>
        <p:spPr>
          <a:xfrm>
            <a:off x="2873375" y="841375"/>
            <a:ext cx="4027488" cy="2268538"/>
          </a:xfrm>
          <a:prstGeom prst="rect">
            <a:avLst/>
          </a:prstGeom>
          <a:noFill/>
          <a:ln w="12700">
            <a:solidFill>
              <a:prstClr val="black"/>
            </a:solidFill>
          </a:ln>
        </p:spPr>
        <p:txBody>
          <a:bodyPr vert="horz" lIns="105538" tIns="52770" rIns="105538" bIns="52770" rtlCol="0" anchor="ctr"/>
          <a:lstStyle/>
          <a:p>
            <a:endParaRPr lang="en-GB"/>
          </a:p>
        </p:txBody>
      </p:sp>
      <p:sp>
        <p:nvSpPr>
          <p:cNvPr id="5" name="Notes Placeholder 4"/>
          <p:cNvSpPr>
            <a:spLocks noGrp="1"/>
          </p:cNvSpPr>
          <p:nvPr>
            <p:ph type="body" sz="quarter" idx="3"/>
          </p:nvPr>
        </p:nvSpPr>
        <p:spPr>
          <a:xfrm>
            <a:off x="977424" y="3235877"/>
            <a:ext cx="7819390" cy="2649230"/>
          </a:xfrm>
          <a:prstGeom prst="rect">
            <a:avLst/>
          </a:prstGeom>
        </p:spPr>
        <p:txBody>
          <a:bodyPr vert="horz" lIns="105538" tIns="52770" rIns="105538" bIns="52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386760"/>
            <a:ext cx="4235503" cy="337890"/>
          </a:xfrm>
          <a:prstGeom prst="rect">
            <a:avLst/>
          </a:prstGeom>
        </p:spPr>
        <p:txBody>
          <a:bodyPr vert="horz" lIns="105538" tIns="52770" rIns="105538" bIns="52770" rtlCol="0" anchor="b"/>
          <a:lstStyle>
            <a:lvl1pPr algn="l">
              <a:defRPr sz="1400"/>
            </a:lvl1pPr>
          </a:lstStyle>
          <a:p>
            <a:endParaRPr lang="en-GB"/>
          </a:p>
        </p:txBody>
      </p:sp>
      <p:sp>
        <p:nvSpPr>
          <p:cNvPr id="7" name="Slide Number Placeholder 6"/>
          <p:cNvSpPr>
            <a:spLocks noGrp="1"/>
          </p:cNvSpPr>
          <p:nvPr>
            <p:ph type="sldNum" sz="quarter" idx="5"/>
          </p:nvPr>
        </p:nvSpPr>
        <p:spPr>
          <a:xfrm>
            <a:off x="5537038" y="6386760"/>
            <a:ext cx="4235503" cy="337890"/>
          </a:xfrm>
          <a:prstGeom prst="rect">
            <a:avLst/>
          </a:prstGeom>
        </p:spPr>
        <p:txBody>
          <a:bodyPr vert="horz" lIns="105538" tIns="52770" rIns="105538" bIns="52770" rtlCol="0" anchor="b"/>
          <a:lstStyle>
            <a:lvl1pPr algn="r">
              <a:defRPr sz="1400"/>
            </a:lvl1pPr>
          </a:lstStyle>
          <a:p>
            <a:fld id="{F8D15C3A-2F39-4EA3-BA98-F5F2450E317E}" type="slidenum">
              <a:rPr lang="en-GB" smtClean="0"/>
              <a:t>‹#›</a:t>
            </a:fld>
            <a:endParaRPr lang="en-GB"/>
          </a:p>
        </p:txBody>
      </p:sp>
    </p:spTree>
    <p:extLst>
      <p:ext uri="{BB962C8B-B14F-4D97-AF65-F5344CB8AC3E}">
        <p14:creationId xmlns:p14="http://schemas.microsoft.com/office/powerpoint/2010/main" val="366279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D15C3A-2F39-4EA3-BA98-F5F2450E317E}" type="slidenum">
              <a:rPr lang="en-GB" smtClean="0"/>
              <a:t>4</a:t>
            </a:fld>
            <a:endParaRPr lang="en-GB"/>
          </a:p>
        </p:txBody>
      </p:sp>
    </p:spTree>
    <p:extLst>
      <p:ext uri="{BB962C8B-B14F-4D97-AF65-F5344CB8AC3E}">
        <p14:creationId xmlns:p14="http://schemas.microsoft.com/office/powerpoint/2010/main" val="58358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D15C3A-2F39-4EA3-BA98-F5F2450E317E}" type="slidenum">
              <a:rPr lang="en-GB" smtClean="0"/>
              <a:t>5</a:t>
            </a:fld>
            <a:endParaRPr lang="en-GB"/>
          </a:p>
        </p:txBody>
      </p:sp>
    </p:spTree>
    <p:extLst>
      <p:ext uri="{BB962C8B-B14F-4D97-AF65-F5344CB8AC3E}">
        <p14:creationId xmlns:p14="http://schemas.microsoft.com/office/powerpoint/2010/main" val="164314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985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a:p>
        </p:txBody>
      </p:sp>
      <p:sp>
        <p:nvSpPr>
          <p:cNvPr id="6" name="object 2">
            <a:extLst>
              <a:ext uri="{FF2B5EF4-FFF2-40B4-BE49-F238E27FC236}">
                <a16:creationId xmlns:a16="http://schemas.microsoft.com/office/drawing/2014/main" id="{4226E382-CDE5-47A3-8A40-0DFA6AC52AB1}"/>
              </a:ext>
            </a:extLst>
          </p:cNvPr>
          <p:cNvSpPr/>
          <p:nvPr userDrawn="1"/>
        </p:nvSpPr>
        <p:spPr>
          <a:xfrm>
            <a:off x="0" y="0"/>
            <a:ext cx="3870325" cy="5148580"/>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rgbClr val="FFBA1A"/>
          </a:solidFill>
        </p:spPr>
        <p:txBody>
          <a:bodyPr wrap="square" lIns="0" tIns="0" rIns="0" bIns="0" rtlCol="0"/>
          <a:lstStyle/>
          <a:p>
            <a:endParaRPr/>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0" y="1965443"/>
            <a:ext cx="3641725" cy="868363"/>
          </a:xfrm>
          <a:prstGeom prst="rect">
            <a:avLst/>
          </a:prstGeom>
        </p:spPr>
        <p:txBody>
          <a:bodyPr/>
          <a:lstStyle>
            <a:lvl1pPr marL="12700" marR="5080" algn="l" defTabSz="984250" rtl="0" eaLnBrk="1" latinLnBrk="0" hangingPunct="1">
              <a:lnSpc>
                <a:spcPts val="3000"/>
              </a:lnSpc>
              <a:spcBef>
                <a:spcPts val="500"/>
              </a:spcBef>
              <a:defRPr lang="en-GB" sz="2800" kern="1200" dirty="0">
                <a:solidFill>
                  <a:schemeClr val="accent1"/>
                </a:solidFill>
                <a:latin typeface="Poppins Light" panose="00000400000000000000" pitchFamily="2" charset="0"/>
                <a:ea typeface="+mn-ea"/>
                <a:cs typeface="Poppins Light" panose="00000400000000000000" pitchFamily="2" charset="0"/>
              </a:defRPr>
            </a:lvl1pPr>
            <a:lvl2pPr>
              <a:defRPr lang="en-US" sz="2800" kern="1200" dirty="0" smtClean="0">
                <a:solidFill>
                  <a:schemeClr val="accent1"/>
                </a:solidFill>
                <a:latin typeface="Poppins Light"/>
                <a:ea typeface="+mn-ea"/>
                <a:cs typeface="Poppins Light"/>
              </a:defRPr>
            </a:lvl2pPr>
            <a:lvl3pPr>
              <a:defRPr lang="en-US" sz="2800" kern="1200" dirty="0" smtClean="0">
                <a:solidFill>
                  <a:schemeClr val="accent1"/>
                </a:solidFill>
                <a:latin typeface="Poppins Light"/>
                <a:ea typeface="+mn-ea"/>
                <a:cs typeface="Poppins Light"/>
              </a:defRPr>
            </a:lvl3pPr>
            <a:lvl4pPr>
              <a:defRPr lang="en-US" sz="2800" kern="1200" dirty="0" smtClean="0">
                <a:solidFill>
                  <a:schemeClr val="accent1"/>
                </a:solidFill>
                <a:latin typeface="Poppins Light"/>
                <a:ea typeface="+mn-ea"/>
                <a:cs typeface="Poppins Light"/>
              </a:defRPr>
            </a:lvl4pPr>
            <a:lvl5pPr>
              <a:defRPr lang="en-GB" sz="2800" kern="1200" dirty="0">
                <a:solidFill>
                  <a:schemeClr val="accent1"/>
                </a:solidFill>
                <a:latin typeface="Poppins Light"/>
                <a:ea typeface="+mn-ea"/>
                <a:cs typeface="Poppins 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599" y="2955925"/>
            <a:ext cx="3641725" cy="257853"/>
          </a:xfrm>
          <a:prstGeom prst="rect">
            <a:avLst/>
          </a:prstGeom>
        </p:spPr>
        <p:txBody>
          <a:bodyPr/>
          <a:lstStyle>
            <a:lvl1pPr marL="12700" algn="l" defTabSz="914400" rtl="0" eaLnBrk="1" latinLnBrk="0" hangingPunct="1">
              <a:lnSpc>
                <a:spcPct val="100000"/>
              </a:lnSpc>
              <a:spcBef>
                <a:spcPts val="100"/>
              </a:spcBef>
              <a:defRPr lang="en-GB" sz="1400" kern="1200" dirty="0">
                <a:solidFill>
                  <a:schemeClr val="accent1"/>
                </a:solidFill>
                <a:latin typeface="Poppins Medium" panose="00000600000000000000" pitchFamily="2" charset="0"/>
                <a:ea typeface="+mn-ea"/>
                <a:cs typeface="Poppins Medium" panose="00000600000000000000" pitchFamily="2" charset="0"/>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0" i="0" u="none" strike="noStrike" kern="1200" cap="none" spc="0" normalizeH="0" baseline="0" noProof="0">
                <a:ln>
                  <a:noFill/>
                </a:ln>
                <a:solidFill>
                  <a:srgbClr val="1E1246"/>
                </a:solidFill>
                <a:effectLst/>
                <a:uLnTx/>
                <a:uFillTx/>
                <a:latin typeface="Poppins Medium"/>
                <a:ea typeface="+mn-ea"/>
                <a:cs typeface="Poppins Medium"/>
              </a:rPr>
              <a:t>88/88/2021</a:t>
            </a:r>
            <a:endParaRPr lang="en-GB"/>
          </a:p>
        </p:txBody>
      </p:sp>
      <p:pic>
        <p:nvPicPr>
          <p:cNvPr id="8" name="Picture 7">
            <a:extLst>
              <a:ext uri="{FF2B5EF4-FFF2-40B4-BE49-F238E27FC236}">
                <a16:creationId xmlns:a16="http://schemas.microsoft.com/office/drawing/2014/main" id="{C2FAE810-057F-4616-B110-9418BED350F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163534" y="2384129"/>
            <a:ext cx="1686809" cy="3543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5" y="1405723"/>
            <a:ext cx="2366645" cy="2366645"/>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1" y="1818925"/>
            <a:ext cx="1512000" cy="1512000"/>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2" y="4628121"/>
            <a:ext cx="2684055"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5125"/>
            <a:ext cx="868048"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3" y="28035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8" y="11271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73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6" y="1127125"/>
            <a:ext cx="0" cy="12192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4" y="2574926"/>
            <a:ext cx="3277658" cy="66090"/>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7" y="2583053"/>
            <a:ext cx="2918498" cy="45719"/>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8" y="2449830"/>
            <a:ext cx="277495" cy="277495"/>
          </a:xfrm>
          <a:prstGeom prst="ellipse">
            <a:avLst/>
          </a:prstGeom>
          <a:solidFill>
            <a:schemeClr val="accent4"/>
          </a:solidFill>
        </p:spPr>
        <p:txBody>
          <a:bodyPr wrap="square" lIns="0" tIns="0" rIns="0" bIns="0" rtlCol="0" anchor="ctr"/>
          <a:lstStyle/>
          <a:p>
            <a:pPr algn="l"/>
            <a:endParaRPr lang="en-GB"/>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6" y="2473008"/>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0" y="2436176"/>
            <a:ext cx="277495" cy="277495"/>
          </a:xfrm>
          <a:prstGeom prst="ellipse">
            <a:avLst/>
          </a:prstGeom>
          <a:solidFill>
            <a:schemeClr val="accent2"/>
          </a:solidFill>
        </p:spPr>
        <p:txBody>
          <a:bodyPr wrap="square" lIns="0" tIns="0" rIns="0" bIns="0" rtlCol="0" anchor="ctr"/>
          <a:lstStyle/>
          <a:p>
            <a:pPr algn="l"/>
            <a:endParaRPr lang="en-GB"/>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0" y="2473005"/>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899" y="2449830"/>
            <a:ext cx="277495" cy="277495"/>
          </a:xfrm>
          <a:prstGeom prst="ellipse">
            <a:avLst/>
          </a:prstGeom>
          <a:solidFill>
            <a:schemeClr val="accent4"/>
          </a:solidFill>
        </p:spPr>
        <p:txBody>
          <a:bodyPr wrap="square" lIns="0" tIns="0" rIns="0" bIns="0" rtlCol="0" anchor="ctr"/>
          <a:lstStyle/>
          <a:p>
            <a:pPr algn="l"/>
            <a:endParaRPr lang="en-GB"/>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5" y="2483768"/>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4" y="2436177"/>
            <a:ext cx="277495" cy="277495"/>
          </a:xfrm>
          <a:prstGeom prst="ellipse">
            <a:avLst/>
          </a:prstGeom>
          <a:solidFill>
            <a:schemeClr val="accent2"/>
          </a:solidFill>
        </p:spPr>
        <p:txBody>
          <a:bodyPr wrap="square" lIns="0" tIns="0" rIns="0" bIns="0" rtlCol="0" anchor="ctr"/>
          <a:lstStyle/>
          <a:p>
            <a:pPr algn="l"/>
            <a:endParaRPr lang="en-GB"/>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3" y="2473006"/>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1" y="2449830"/>
            <a:ext cx="277495" cy="277495"/>
          </a:xfrm>
          <a:prstGeom prst="ellipse">
            <a:avLst/>
          </a:prstGeom>
          <a:solidFill>
            <a:schemeClr val="accent2"/>
          </a:solidFill>
        </p:spPr>
        <p:txBody>
          <a:bodyPr wrap="square" lIns="0" tIns="0" rIns="0" bIns="0" rtlCol="0" anchor="ctr"/>
          <a:lstStyle/>
          <a:p>
            <a:pPr algn="l"/>
            <a:endParaRPr lang="en-GB"/>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0" y="2486659"/>
            <a:ext cx="430160" cy="203833"/>
          </a:xfrm>
          <a:prstGeom prst="rect">
            <a:avLst/>
          </a:prstGeom>
        </p:spPr>
        <p:txBody>
          <a:bodyPr/>
          <a:lstStyle>
            <a:lvl1pPr marL="12700" algn="ctr" defTabSz="914400" rtl="0" eaLnBrk="1" latinLnBrk="0" hangingPunct="1">
              <a:lnSpc>
                <a:spcPct val="100000"/>
              </a:lnSpc>
              <a:spcBef>
                <a:spcPts val="114"/>
              </a:spcBef>
              <a:defRPr lang="en-GB" sz="650"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8" y="1016000"/>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1" y="1016000"/>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5" y="3444324"/>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5" y="3444324"/>
            <a:ext cx="1273175" cy="954088"/>
          </a:xfrm>
          <a:prstGeom prst="rect">
            <a:avLst/>
          </a:prstGeom>
        </p:spPr>
        <p:txBody>
          <a:bodyPr/>
          <a:lstStyle>
            <a:lvl1pPr>
              <a:defRPr sz="800"/>
            </a:lvl1pPr>
            <a:lvl2pPr>
              <a:defRPr sz="800"/>
            </a:lvl2pPr>
            <a:lvl3pPr>
              <a:defRPr sz="800"/>
            </a:lvl3pPr>
            <a:lvl4pPr>
              <a:defRPr sz="800"/>
            </a:lvl4pPr>
            <a:lvl5pPr>
              <a:defRPr sz="800"/>
            </a:lvl5pPr>
          </a:lstStyle>
          <a:p>
            <a:pPr lvl="0"/>
            <a:r>
              <a:rPr lang="en-US"/>
              <a:t>Click to edit</a:t>
            </a:r>
            <a:endParaRPr lang="en-GB"/>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2648" y="-2483770"/>
            <a:ext cx="4967536" cy="4967540"/>
          </a:xfrm>
          <a:prstGeom prst="pie">
            <a:avLst>
              <a:gd name="adj1" fmla="val 0"/>
              <a:gd name="adj2" fmla="val 5407787"/>
            </a:avLst>
          </a:pr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850706656"/>
      </p:ext>
    </p:extLst>
  </p:cSld>
  <p:clrMapOvr>
    <a:masterClrMapping/>
  </p:clrMapOvr>
  <p:extLst>
    <p:ext uri="{DCECCB84-F9BA-43D5-87BE-67443E8EF086}">
      <p15:sldGuideLst xmlns:p15="http://schemas.microsoft.com/office/powerpoint/2012/main">
        <p15:guide id="1" orient="horz" pos="662" userDrawn="1">
          <p15:clr>
            <a:srgbClr val="FBAE40"/>
          </p15:clr>
        </p15:guide>
        <p15:guide id="2" pos="3168" userDrawn="1">
          <p15:clr>
            <a:srgbClr val="FBAE40"/>
          </p15:clr>
        </p15:guide>
        <p15:guide id="3" pos="3264" userDrawn="1">
          <p15:clr>
            <a:srgbClr val="FBAE40"/>
          </p15:clr>
        </p15:guide>
        <p15:guide id="4" pos="3312" userDrawn="1">
          <p15:clr>
            <a:srgbClr val="FBAE40"/>
          </p15:clr>
        </p15:guide>
        <p15:guide id="5" orient="horz" pos="61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2" y="4628121"/>
            <a:ext cx="2836457"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9563"/>
            <a:ext cx="3064676" cy="3039758"/>
          </a:xfrm>
          <a:prstGeom prst="ellipse">
            <a:avLst/>
          </a:prstGeom>
          <a:solidFill>
            <a:schemeClr val="accent2"/>
          </a:solidFill>
        </p:spPr>
        <p:txBody>
          <a:bodyPr wrap="square" lIns="0" tIns="0" rIns="0" bIns="0" rtlCol="0" anchor="ctr"/>
          <a:lstStyle/>
          <a:p>
            <a:pPr algn="l"/>
            <a:endParaRPr lang="en-GB"/>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2927"/>
            <a:ext cx="1932372" cy="1353030"/>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01</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0" y="1049563"/>
            <a:ext cx="3064676" cy="3039758"/>
          </a:xfrm>
          <a:prstGeom prst="ellipse">
            <a:avLst/>
          </a:prstGeom>
          <a:solidFill>
            <a:schemeClr val="accent3"/>
          </a:solidFill>
        </p:spPr>
        <p:txBody>
          <a:bodyPr wrap="square" lIns="0" tIns="0" rIns="0" bIns="0" rtlCol="0" anchor="ctr"/>
          <a:lstStyle/>
          <a:p>
            <a:pPr algn="l"/>
            <a:endParaRPr lang="en-GB"/>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0" y="1063060"/>
            <a:ext cx="3064676" cy="3039758"/>
          </a:xfrm>
          <a:prstGeom prst="ellipse">
            <a:avLst/>
          </a:prstGeom>
          <a:solidFill>
            <a:schemeClr val="accent4"/>
          </a:solidFill>
        </p:spPr>
        <p:txBody>
          <a:bodyPr wrap="square" lIns="0" tIns="0" rIns="0" bIns="0" rtlCol="0" anchor="ctr"/>
          <a:lstStyle/>
          <a:p>
            <a:pPr algn="l"/>
            <a:endParaRPr lang="en-GB"/>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4" y="1049563"/>
            <a:ext cx="3064676" cy="3039758"/>
          </a:xfrm>
          <a:prstGeom prst="ellipse">
            <a:avLst/>
          </a:prstGeom>
          <a:solidFill>
            <a:schemeClr val="accent1"/>
          </a:solidFill>
        </p:spPr>
        <p:txBody>
          <a:bodyPr wrap="square" lIns="0" tIns="0" rIns="0" bIns="0" rtlCol="0" anchor="ctr"/>
          <a:lstStyle/>
          <a:p>
            <a:pPr algn="l"/>
            <a:endParaRPr lang="en-GB"/>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2927"/>
            <a:ext cx="1932372" cy="1353030"/>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02</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1" y="1906869"/>
            <a:ext cx="1932372" cy="1353030"/>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03</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90994"/>
            <a:ext cx="1932372" cy="1353030"/>
          </a:xfrm>
          <a:prstGeom prst="rect">
            <a:avLst/>
          </a:prstGeom>
        </p:spPr>
        <p:txBody>
          <a:bodyPr/>
          <a:lstStyle>
            <a:lvl1pPr>
              <a:defRPr>
                <a:solidFill>
                  <a:schemeClr val="tx1"/>
                </a:solidFill>
                <a:latin typeface="Poppins Light" panose="00000400000000000000" pitchFamily="2" charset="0"/>
                <a:cs typeface="Poppins Light" panose="00000400000000000000" pitchFamily="2" charset="0"/>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Poppins"/>
                <a:ea typeface="+mn-ea"/>
                <a:cs typeface="Poppins"/>
              </a:rPr>
              <a:t>04</a:t>
            </a:r>
            <a:endParaRPr kumimoji="0" lang="en-GB" sz="1400" b="0" i="0" u="none" strike="noStrike" kern="1200" cap="none" spc="0" normalizeH="0" baseline="0" noProof="0">
              <a:ln>
                <a:noFill/>
              </a:ln>
              <a:solidFill>
                <a:prstClr val="black"/>
              </a:solidFill>
              <a:effectLst/>
              <a:uLnTx/>
              <a:uFillTx/>
              <a:latin typeface="Poppins"/>
              <a:ea typeface="+mn-ea"/>
              <a:cs typeface="Poppins"/>
            </a:endParaRPr>
          </a:p>
          <a:p>
            <a:pPr marL="12700" marR="5080" lvl="0" indent="0" algn="l" defTabSz="914400" rtl="0" eaLnBrk="1" fontAlgn="auto" latinLnBrk="0" hangingPunct="1">
              <a:lnSpc>
                <a:spcPct val="1072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Aperume</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qui res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quaesequi</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ad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ent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5"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gitem</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faccull</a:t>
            </a:r>
            <a:r>
              <a:rPr kumimoji="0" lang="en-GB" sz="1400" b="0" i="0" u="none" strike="noStrike" kern="1200" cap="none" spc="-5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orem</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olendant</a:t>
            </a:r>
            <a:r>
              <a:rPr kumimoji="0" lang="en-GB" sz="1400" b="0" i="0" u="none" strike="noStrike" kern="1200" cap="none" spc="-30" normalizeH="0" baseline="0" noProof="0">
                <a:ln>
                  <a:noFill/>
                </a:ln>
                <a:solidFill>
                  <a:srgbClr val="FFFFFF"/>
                </a:solidFill>
                <a:effectLst/>
                <a:uLnTx/>
                <a:uFillTx/>
                <a:latin typeface="Poppins Light"/>
                <a:ea typeface="+mn-ea"/>
                <a:cs typeface="Poppins Light"/>
              </a:rPr>
              <a:t> </a:t>
            </a:r>
            <a:r>
              <a:rPr kumimoji="0" lang="en-GB" sz="1400" b="0" i="0" u="none" strike="noStrike" kern="1200" cap="none" spc="0" normalizeH="0" baseline="0" noProof="0" err="1">
                <a:ln>
                  <a:noFill/>
                </a:ln>
                <a:solidFill>
                  <a:srgbClr val="FFFFFF"/>
                </a:solidFill>
                <a:effectLst/>
                <a:uLnTx/>
                <a:uFillTx/>
                <a:latin typeface="Poppins Light"/>
                <a:ea typeface="+mn-ea"/>
                <a:cs typeface="Poppins Light"/>
              </a:rPr>
              <a:t>excerat</a:t>
            </a:r>
            <a:r>
              <a:rPr kumimoji="0" lang="en-GB" sz="1400" b="0" i="0" u="none" strike="noStrike" kern="1200" cap="none" spc="0" normalizeH="0" baseline="0" noProof="0">
                <a:ln>
                  <a:noFill/>
                </a:ln>
                <a:solidFill>
                  <a:srgbClr val="FFFFFF"/>
                </a:solidFill>
                <a:effectLst/>
                <a:uLnTx/>
                <a:uFillTx/>
                <a:latin typeface="Poppins Light"/>
                <a:ea typeface="+mn-ea"/>
                <a:cs typeface="Poppins Light"/>
              </a:rPr>
              <a:t>.</a:t>
            </a:r>
            <a:endParaRPr kumimoji="0" lang="en-GB" sz="1400" b="0" i="0" u="none" strike="noStrike" kern="1200" cap="none" spc="0" normalizeH="0" baseline="0" noProof="0">
              <a:ln>
                <a:noFill/>
              </a:ln>
              <a:solidFill>
                <a:prstClr val="black"/>
              </a:solidFill>
              <a:effectLst/>
              <a:uLnTx/>
              <a:uFillTx/>
              <a:latin typeface="Poppins Light"/>
              <a:ea typeface="+mn-ea"/>
              <a:cs typeface="Poppins Light"/>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638"/>
            <a:ext cx="7886700" cy="995362"/>
          </a:xfrm>
          <a:prstGeom prst="rect">
            <a:avLst/>
          </a:prstGeom>
        </p:spPr>
        <p:txBody>
          <a:bodyPr/>
          <a:lstStyle>
            <a:lvl1pPr algn="ctr">
              <a:defRPr sz="2600">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240966031"/>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880" userDrawn="1">
          <p15:clr>
            <a:srgbClr val="FBAE40"/>
          </p15:clr>
        </p15:guide>
        <p15:guide id="3" orient="horz" pos="7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55C2BE-178E-47F7-845A-499A51F5C6B2}"/>
              </a:ext>
            </a:extLst>
          </p:cNvPr>
          <p:cNvSpPr/>
          <p:nvPr userDrawn="1"/>
        </p:nvSpPr>
        <p:spPr>
          <a:xfrm>
            <a:off x="0" y="-15875"/>
            <a:ext cx="9144000" cy="51840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a:p>
        </p:txBody>
      </p:sp>
      <p:pic>
        <p:nvPicPr>
          <p:cNvPr id="7" name="Picture 6">
            <a:extLst>
              <a:ext uri="{FF2B5EF4-FFF2-40B4-BE49-F238E27FC236}">
                <a16:creationId xmlns:a16="http://schemas.microsoft.com/office/drawing/2014/main" id="{A043D877-171E-4165-BA3D-45C76A85BC2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728595" y="4403725"/>
            <a:ext cx="1686809" cy="354329"/>
          </a:xfrm>
          <a:prstGeom prst="rect">
            <a:avLst/>
          </a:prstGeom>
        </p:spPr>
      </p:pic>
      <p:sp>
        <p:nvSpPr>
          <p:cNvPr id="8" name="Text Placeholder 1">
            <a:extLst>
              <a:ext uri="{FF2B5EF4-FFF2-40B4-BE49-F238E27FC236}">
                <a16:creationId xmlns:a16="http://schemas.microsoft.com/office/drawing/2014/main" id="{52059D80-4FFD-4716-9169-FCC17F3A184D}"/>
              </a:ext>
            </a:extLst>
          </p:cNvPr>
          <p:cNvSpPr>
            <a:spLocks noGrp="1"/>
          </p:cNvSpPr>
          <p:nvPr>
            <p:ph type="body" sz="quarter" idx="17" hasCustomPrompt="1"/>
          </p:nvPr>
        </p:nvSpPr>
        <p:spPr>
          <a:xfrm>
            <a:off x="2443932" y="2193925"/>
            <a:ext cx="4414068" cy="477054"/>
          </a:xfrm>
          <a:prstGeom prst="rect">
            <a:avLst/>
          </a:prstGeom>
        </p:spPr>
        <p:txBody>
          <a:bodyPr/>
          <a:lstStyle>
            <a:lvl1pPr algn="ctr">
              <a:defRPr sz="2400">
                <a:solidFill>
                  <a:schemeClr val="tx1"/>
                </a:solidFill>
              </a:defRPr>
            </a:lvl1pPr>
          </a:lstStyle>
          <a:p>
            <a:r>
              <a:rPr lang="en-GB"/>
              <a:t>Thank you</a:t>
            </a:r>
          </a:p>
        </p:txBody>
      </p:sp>
    </p:spTree>
    <p:extLst>
      <p:ext uri="{BB962C8B-B14F-4D97-AF65-F5344CB8AC3E}">
        <p14:creationId xmlns:p14="http://schemas.microsoft.com/office/powerpoint/2010/main" val="38169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0" y="738201"/>
            <a:ext cx="3157900" cy="421640"/>
          </a:xfrm>
          <a:prstGeom prst="rect">
            <a:avLst/>
          </a:prstGeom>
        </p:spPr>
        <p:txBody>
          <a:bodyPr vert="horz" wrap="square" lIns="0" tIns="12700" rIns="0" bIns="0" rtlCol="0">
            <a:spAutoFit/>
          </a:bodyPr>
          <a:lstStyle>
            <a:lvl1pPr>
              <a:defRPr sz="2600">
                <a:solidFill>
                  <a:schemeClr val="accent4"/>
                </a:solidFill>
              </a:defRPr>
            </a:lvl1pPr>
          </a:lstStyle>
          <a:p>
            <a:pPr marL="12700">
              <a:lnSpc>
                <a:spcPct val="100000"/>
              </a:lnSpc>
              <a:spcBef>
                <a:spcPts val="100"/>
              </a:spcBef>
            </a:pPr>
            <a:r>
              <a:rPr sz="2600">
                <a:solidFill>
                  <a:srgbClr val="FFBA1A"/>
                </a:solidFill>
              </a:rPr>
              <a:t>Agenda</a:t>
            </a:r>
            <a:endParaRPr sz="2600"/>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7" y="0"/>
            <a:ext cx="4824002" cy="5147995"/>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0" y="4632325"/>
            <a:ext cx="31579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bg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0" y="1508125"/>
            <a:ext cx="3157537" cy="1981200"/>
          </a:xfrm>
          <a:prstGeom prst="rect">
            <a:avLst/>
          </a:prstGeom>
        </p:spPr>
        <p:txBody>
          <a:bodyPr/>
          <a:lstStyle>
            <a:lvl1pPr marL="171450" indent="-171450">
              <a:spcAft>
                <a:spcPts val="1200"/>
              </a:spcAft>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US"/>
              <a:t>Agenda Item 1</a:t>
            </a:r>
          </a:p>
          <a:p>
            <a:pPr lvl="0"/>
            <a:r>
              <a:rPr lang="en-US"/>
              <a:t>Agenda Item 2</a:t>
            </a:r>
          </a:p>
          <a:p>
            <a:pPr lvl="0"/>
            <a:r>
              <a:rPr lang="en-US"/>
              <a:t>Agenda Item 3</a:t>
            </a:r>
          </a:p>
          <a:p>
            <a:pPr lvl="0"/>
            <a:r>
              <a:rPr lang="en-US"/>
              <a:t>Agenda Item 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2"/>
            <a:ext cx="9144000" cy="5151211"/>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3668"/>
            <a:ext cx="4380059" cy="685800"/>
          </a:xfrm>
          <a:prstGeom prst="rect">
            <a:avLst/>
          </a:prstGeom>
        </p:spPr>
        <p:txBody>
          <a:bodyPr/>
          <a:lstStyle>
            <a:lvl1pPr marL="12700" marR="5080">
              <a:lnSpc>
                <a:spcPts val="3000"/>
              </a:lnSpc>
              <a:spcBef>
                <a:spcPts val="500"/>
              </a:spcBef>
              <a:defRPr lang="en-GB" sz="2600" dirty="0">
                <a:solidFill>
                  <a:schemeClr val="bg1"/>
                </a:solidFill>
                <a:latin typeface="+mj-lt"/>
                <a:ea typeface="+mj-ea"/>
                <a:cs typeface="+mj-cs"/>
              </a:defRPr>
            </a:lvl1pPr>
          </a:lstStyle>
          <a:p>
            <a:pPr lvl="0"/>
            <a:r>
              <a:rPr kumimoji="0" lang="en-GB" sz="1800"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0" y="4632325"/>
            <a:ext cx="43771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5"/>
            <a:ext cx="9144000" cy="5143500"/>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28" y="739489"/>
            <a:ext cx="3669029" cy="3669029"/>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5304"/>
            <a:ext cx="2438400" cy="2057400"/>
          </a:xfrm>
          <a:prstGeom prst="rect">
            <a:avLst/>
          </a:prstGeom>
        </p:spPr>
        <p:txBody>
          <a:bodyPr/>
          <a:lstStyle>
            <a:lvl1pPr>
              <a:defRPr>
                <a:latin typeface="Poppins SemiBold" panose="00000700000000000000" pitchFamily="2" charset="0"/>
                <a:cs typeface="Poppins SemiBold" panose="00000700000000000000" pitchFamily="2" charset="0"/>
              </a:defRPr>
            </a:lvl1pPr>
          </a:lstStyle>
          <a:p>
            <a:pPr marL="12700" marR="15875" lvl="0" indent="0" algn="l" defTabSz="914400" rtl="0" eaLnBrk="1" fontAlgn="auto" latinLnBrk="0" hangingPunct="1">
              <a:lnSpc>
                <a:spcPct val="130900"/>
              </a:lnSpc>
              <a:spcBef>
                <a:spcPts val="100"/>
              </a:spcBef>
              <a:spcAft>
                <a:spcPts val="0"/>
              </a:spcAft>
              <a:buClrTx/>
              <a:buSzTx/>
              <a:buFontTx/>
              <a:buNone/>
              <a:tabLst/>
              <a:defRPr/>
            </a:pP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Aperume</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qui</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res</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qua</a:t>
            </a:r>
            <a:r>
              <a:rPr kumimoji="0" lang="en-GB" sz="1400" b="1" i="0" u="none" strike="noStrike" kern="1200" cap="none" spc="-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ese </a:t>
            </a:r>
            <a:r>
              <a:rPr kumimoji="0" lang="en-GB" sz="1400" b="1" i="0" u="none" strike="noStrike" kern="1200" cap="none" spc="-32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qui ad </a:t>
            </a:r>
            <a:r>
              <a:rPr kumimoji="0" lang="en-GB" sz="1400" b="1" i="0" u="none" strike="noStrike" kern="1200" cap="none" spc="-5" normalizeH="0" baseline="0" noProof="0" err="1">
                <a:ln>
                  <a:noFill/>
                </a:ln>
                <a:solidFill>
                  <a:srgbClr val="F5F5F5"/>
                </a:solidFill>
                <a:effectLst/>
                <a:uLnTx/>
                <a:uFillTx/>
                <a:latin typeface="Poppins SemiBold"/>
                <a:ea typeface="+mn-ea"/>
                <a:cs typeface="Poppins SemiBold"/>
              </a:rPr>
              <a:t>ent</a:t>
            </a:r>
            <a:r>
              <a:rPr kumimoji="0" lang="en-GB" sz="1400" b="1" i="0" u="none" strike="noStrike" kern="1200" cap="none" spc="-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gitem</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fac</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cull </a:t>
            </a:r>
            <a:r>
              <a:rPr kumimoji="0" lang="en-GB" sz="1400" b="1" i="0" u="none" strike="noStrike" kern="1200" cap="none" spc="-32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oremolendant</a:t>
            </a:r>
            <a:r>
              <a:rPr kumimoji="0" lang="en-GB" sz="1400" b="1" i="0" u="none" strike="noStrike" kern="1200" cap="none" spc="-2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excerat</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endParaRPr kumimoji="0" lang="en-GB" sz="1400" b="0" i="0" u="none" strike="noStrike" kern="1200" cap="none" spc="0" normalizeH="0" baseline="0" noProof="0">
              <a:ln>
                <a:noFill/>
              </a:ln>
              <a:solidFill>
                <a:srgbClr val="F5F5F5"/>
              </a:solidFill>
              <a:effectLst/>
              <a:uLnTx/>
              <a:uFillTx/>
              <a:latin typeface="Poppins SemiBold"/>
              <a:ea typeface="+mn-ea"/>
              <a:cs typeface="Poppins SemiBold"/>
            </a:endParaRPr>
          </a:p>
          <a:p>
            <a:pPr marL="12700" marR="5080" lvl="0" indent="0" algn="l" defTabSz="914400" rtl="0" eaLnBrk="1" fontAlgn="auto" latinLnBrk="0" hangingPunct="1">
              <a:lnSpc>
                <a:spcPct val="130900"/>
              </a:lnSpc>
              <a:spcBef>
                <a:spcPts val="0"/>
              </a:spcBef>
              <a:spcAft>
                <a:spcPts val="0"/>
              </a:spcAft>
              <a:buClrTx/>
              <a:buSzTx/>
              <a:buFontTx/>
              <a:buNone/>
              <a:tabLst/>
              <a:defRPr/>
            </a:pP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Henditem</a:t>
            </a:r>
            <a:r>
              <a:rPr kumimoji="0" lang="en-GB" sz="1400"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volest</a:t>
            </a:r>
            <a:r>
              <a:rPr kumimoji="0" lang="en-GB" sz="1400" b="1" i="0" u="none" strike="noStrike" kern="1200" cap="none" spc="-35"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omni</a:t>
            </a:r>
            <a:r>
              <a:rPr kumimoji="0" lang="en-GB" sz="1400" b="1" i="0" u="none" strike="noStrike" kern="1200" cap="none" spc="-3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hit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adiae</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par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chil</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0" normalizeH="0" baseline="0" noProof="0" err="1">
                <a:ln>
                  <a:noFill/>
                </a:ln>
                <a:solidFill>
                  <a:srgbClr val="F5F5F5"/>
                </a:solidFill>
                <a:effectLst/>
                <a:uLnTx/>
                <a:uFillTx/>
                <a:latin typeface="Poppins SemiBold"/>
                <a:ea typeface="+mn-ea"/>
                <a:cs typeface="Poppins SemiBold"/>
              </a:rPr>
              <a:t>luptas</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 </a:t>
            </a:r>
            <a:r>
              <a:rPr kumimoji="0" lang="en-GB" sz="1400" b="1" i="0" u="none" strike="noStrike" kern="1200" cap="none" spc="-5" normalizeH="0" baseline="0" noProof="0" err="1">
                <a:ln>
                  <a:noFill/>
                </a:ln>
                <a:solidFill>
                  <a:srgbClr val="F5F5F5"/>
                </a:solidFill>
                <a:effectLst/>
                <a:uLnTx/>
                <a:uFillTx/>
                <a:latin typeface="Poppins SemiBold"/>
                <a:ea typeface="+mn-ea"/>
                <a:cs typeface="Poppins SemiBold"/>
              </a:rPr>
              <a:t>imi</a:t>
            </a:r>
            <a:r>
              <a:rPr kumimoji="0" lang="en-GB" sz="1400" b="1" i="0" u="none" strike="noStrike" kern="1200" cap="none" spc="0" normalizeH="0" baseline="0" noProof="0">
                <a:ln>
                  <a:noFill/>
                </a:ln>
                <a:solidFill>
                  <a:srgbClr val="F5F5F5"/>
                </a:solidFill>
                <a:effectLst/>
                <a:uLnTx/>
                <a:uFillTx/>
                <a:latin typeface="Poppins SemiBold"/>
                <a:ea typeface="+mn-ea"/>
                <a:cs typeface="Poppins SemiBold"/>
              </a:rPr>
              <a:t>.“</a:t>
            </a:r>
          </a:p>
          <a:p>
            <a:pPr lvl="0"/>
            <a:endParaRPr lang="en-GB"/>
          </a:p>
        </p:txBody>
      </p:sp>
    </p:spTree>
    <p:extLst>
      <p:ext uri="{BB962C8B-B14F-4D97-AF65-F5344CB8AC3E}">
        <p14:creationId xmlns:p14="http://schemas.microsoft.com/office/powerpoint/2010/main" val="20515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0" y="0"/>
            <a:ext cx="6399009" cy="5147995"/>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0" y="4632325"/>
            <a:ext cx="33103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bg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3325"/>
            <a:ext cx="2133600" cy="2047875"/>
          </a:xfrm>
          <a:prstGeom prst="rect">
            <a:avLst/>
          </a:prstGeom>
        </p:spPr>
        <p:txBody>
          <a:bodyPr anchor="ctr"/>
          <a:lstStyle>
            <a:lvl1pPr>
              <a:defRPr sz="1400"/>
            </a:lvl1pPr>
            <a:lvl2pPr>
              <a:defRPr sz="1400"/>
            </a:lvl2pPr>
            <a:lvl3pPr>
              <a:defRPr sz="1400"/>
            </a:lvl3pPr>
            <a:lvl4pPr>
              <a:defRPr sz="1400"/>
            </a:lvl4pPr>
            <a:lvl5pPr>
              <a:defRPr sz="1400"/>
            </a:lvl5pPr>
          </a:lstStyle>
          <a:p>
            <a:pPr lvl="0"/>
            <a:r>
              <a:rPr lang="en-US"/>
              <a:t>“Insert key quote or main message here”</a:t>
            </a:r>
            <a:endParaRPr lang="en-GB"/>
          </a:p>
        </p:txBody>
      </p:sp>
    </p:spTree>
    <p:extLst>
      <p:ext uri="{BB962C8B-B14F-4D97-AF65-F5344CB8AC3E}">
        <p14:creationId xmlns:p14="http://schemas.microsoft.com/office/powerpoint/2010/main" val="371420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1" y="-1"/>
            <a:ext cx="3798985" cy="5148580"/>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32325"/>
            <a:ext cx="2749904"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rgbClr val="1E1246"/>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2068"/>
            <a:ext cx="2743200" cy="861774"/>
          </a:xfrm>
          <a:prstGeom prst="rect">
            <a:avLst/>
          </a:prstGeom>
        </p:spPr>
        <p:txBody>
          <a:bodyPr>
            <a:spAutoFit/>
          </a:bodyPr>
          <a:lstStyle>
            <a:lvl1pP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two</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0999" y="365125"/>
            <a:ext cx="2716205" cy="215444"/>
          </a:xfrm>
          <a:prstGeom prst="rect">
            <a:avLst/>
          </a:prstGeom>
        </p:spPr>
        <p:txBody>
          <a:bodyPr wrap="square">
            <a:spAutoFit/>
          </a:bodyPr>
          <a:lstStyle>
            <a:lvl1pPr>
              <a:defRPr sz="800" b="1">
                <a:solidFill>
                  <a:schemeClr val="bg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2068"/>
            <a:ext cx="5029200" cy="326114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9125"/>
            <a:ext cx="2749904"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1954135"/>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8580"/>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0" y="4632325"/>
            <a:ext cx="4224700" cy="245492"/>
          </a:xfrm>
          <a:prstGeom prst="rect">
            <a:avLst/>
          </a:prstGeom>
        </p:spPr>
        <p:txBody>
          <a:bodyPr/>
          <a:lstStyle>
            <a:lvl1pPr marL="12700" indent="0" algn="l" defTabSz="914400" rtl="0" eaLnBrk="1" latinLnBrk="0" hangingPunct="1">
              <a:lnSpc>
                <a:spcPct val="100000"/>
              </a:lnSpc>
              <a:spcBef>
                <a:spcPts val="150"/>
              </a:spcBef>
              <a:buNone/>
              <a:defRPr lang="en-GB" sz="1000" kern="1200" dirty="0" smtClean="0">
                <a:solidFill>
                  <a:schemeClr val="accent1"/>
                </a:solidFill>
                <a:latin typeface="+mj-lt"/>
                <a:ea typeface="+mn-ea"/>
                <a:cs typeface="Poppins Medium" panose="00000600000000000000" pitchFamily="2" charset="0"/>
              </a:defRPr>
            </a:lvl1pPr>
            <a:lvl2pPr marL="4572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2pPr>
            <a:lvl3pPr marL="9144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3pPr>
            <a:lvl4pPr marL="1371600" indent="0" algn="l" defTabSz="914400" rtl="0" eaLnBrk="1" latinLnBrk="0" hangingPunct="1">
              <a:lnSpc>
                <a:spcPct val="100000"/>
              </a:lnSpc>
              <a:buNone/>
              <a:defRPr lang="en-US" sz="1200" kern="1200" dirty="0" smtClean="0">
                <a:solidFill>
                  <a:srgbClr val="F5F5F5"/>
                </a:solidFill>
                <a:latin typeface="Poppins Medium"/>
                <a:ea typeface="+mn-ea"/>
                <a:cs typeface="Poppins Medium"/>
              </a:defRPr>
            </a:lvl4pPr>
            <a:lvl5pPr marL="1828800" indent="0" algn="l" defTabSz="914400" rtl="0" eaLnBrk="1" latinLnBrk="0" hangingPunct="1">
              <a:lnSpc>
                <a:spcPct val="100000"/>
              </a:lnSpc>
              <a:buNone/>
              <a:defRPr lang="en-GB" sz="1200" kern="1200" dirty="0">
                <a:solidFill>
                  <a:srgbClr val="F5F5F5"/>
                </a:solidFill>
                <a:latin typeface="Poppins Medium"/>
                <a:ea typeface="+mn-ea"/>
                <a:cs typeface="Poppins Medium"/>
              </a:defRPr>
            </a:lvl5pPr>
          </a:lstStyle>
          <a:p>
            <a:pPr marL="12700" marR="0" lvl="0" indent="0" algn="l" defTabSz="914400"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 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5" y="852068"/>
            <a:ext cx="4529461" cy="900246"/>
          </a:xfrm>
          <a:prstGeom prst="rect">
            <a:avLst/>
          </a:prstGeom>
        </p:spPr>
        <p:txBody>
          <a:bodyPr wrap="square">
            <a:spAutoFit/>
          </a:bodyPr>
          <a:lstStyle>
            <a:lvl1pP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Slide title over</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two</a:t>
            </a:r>
            <a:r>
              <a:rPr kumimoji="0" lang="en-GB" sz="2600" b="0" i="0" u="none" strike="noStrike" kern="0" cap="none" spc="-50" normalizeH="0" baseline="0" noProof="0">
                <a:ln>
                  <a:noFill/>
                </a:ln>
                <a:solidFill>
                  <a:srgbClr val="FFBA1A"/>
                </a:solidFill>
                <a:effectLst/>
                <a:uLnTx/>
                <a:uFillTx/>
                <a:latin typeface="Poppins Light"/>
                <a:ea typeface="+mn-ea"/>
                <a:cs typeface="+mn-cs"/>
              </a:rPr>
              <a:t> </a:t>
            </a:r>
            <a:r>
              <a:rPr kumimoji="0" lang="en-GB" sz="2600" b="0" i="0" u="none" strike="noStrike" kern="0" cap="none" spc="0" normalizeH="0" baseline="0" noProof="0">
                <a:ln>
                  <a:noFill/>
                </a:ln>
                <a:solidFill>
                  <a:srgbClr val="FFBA1A"/>
                </a:solidFill>
                <a:effectLst/>
                <a:uLnTx/>
                <a:uFillTx/>
                <a:latin typeface="Poppins Light"/>
                <a:ea typeface="+mn-ea"/>
                <a:cs typeface="+mn-cs"/>
              </a:rPr>
              <a:t>lines</a:t>
            </a:r>
          </a:p>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5125"/>
            <a:ext cx="2133600" cy="215444"/>
          </a:xfrm>
          <a:prstGeom prst="rect">
            <a:avLst/>
          </a:prstGeom>
        </p:spPr>
        <p:txBody>
          <a:bodyPr wrap="square">
            <a:spAutoFit/>
          </a:bodyPr>
          <a:lstStyle>
            <a:lvl1pPr>
              <a:defRPr sz="800" b="1">
                <a:solidFill>
                  <a:schemeClr val="accent1"/>
                </a:solidFill>
                <a:latin typeface="Poppins SemiBold" panose="000007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2068"/>
            <a:ext cx="3124200" cy="3261145"/>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0" y="1889125"/>
            <a:ext cx="2097443"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3" y="1889125"/>
            <a:ext cx="2097443" cy="22098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46651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6" y="260815"/>
            <a:ext cx="4691063" cy="477054"/>
          </a:xfrm>
          <a:prstGeom prst="rect">
            <a:avLst/>
          </a:prstGeom>
        </p:spPr>
        <p:txBody>
          <a:bodyPr wrap="square">
            <a:spAutoFit/>
          </a:bodyPr>
          <a:lstStyle>
            <a:lvl1pPr algn="ctr">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700" marR="5080" lvl="0" indent="0" algn="l" defTabSz="914400" rtl="0" eaLnBrk="1" fontAlgn="auto" latinLnBrk="0" hangingPunct="1">
              <a:lnSpc>
                <a:spcPts val="3000"/>
              </a:lnSpc>
              <a:spcBef>
                <a:spcPts val="300"/>
              </a:spcBef>
              <a:spcAft>
                <a:spcPts val="0"/>
              </a:spcAft>
              <a:buClrTx/>
              <a:buSzTx/>
              <a:buFontTx/>
              <a:buNone/>
              <a:tabLst/>
              <a:defRPr/>
            </a:pPr>
            <a:r>
              <a:rPr kumimoji="0" lang="en-GB" sz="2600"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8525"/>
            <a:ext cx="8305800" cy="3886200"/>
          </a:xfrm>
          <a:prstGeom prst="rect">
            <a:avLst/>
          </a:prstGeom>
        </p:spPr>
        <p:txBody>
          <a:bodyPr/>
          <a:lstStyle>
            <a:lvl1pPr>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392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75"/>
            <a:ext cx="9144000" cy="5184000"/>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4514"/>
            <a:ext cx="2286000" cy="2343150"/>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4514"/>
            <a:ext cx="2286000" cy="2343150"/>
          </a:xfrm>
          <a:prstGeom prst="rect">
            <a:avLst/>
          </a:prstGeom>
        </p:spPr>
        <p:txBody>
          <a:bodyPr/>
          <a:lstStyle>
            <a:lvl1pPr>
              <a:defRPr>
                <a:latin typeface="Poppins Medium" panose="00000600000000000000" pitchFamily="2" charset="0"/>
                <a:cs typeface="Poppins Medium" panose="00000600000000000000" pitchFamily="2" charset="0"/>
              </a:defRPr>
            </a:lvl1pPr>
          </a:lstStyle>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Equiat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dus</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toreicat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parum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hicaest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expe</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derum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estiorum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ipsam</a:t>
            </a:r>
            <a:r>
              <a:rPr kumimoji="0" lang="en-GB" sz="900" b="0" i="0" u="none" strike="noStrike" kern="1200" cap="none" spc="-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autecup</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tatur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a:t>
            </a:r>
          </a:p>
          <a:p>
            <a:pPr marL="12700" marR="22860" lvl="0" indent="0" algn="l" defTabSz="914400" rtl="0" eaLnBrk="1" fontAlgn="auto" latinLnBrk="0" hangingPunct="1">
              <a:lnSpc>
                <a:spcPct val="129700"/>
              </a:lnSpc>
              <a:spcBef>
                <a:spcPts val="0"/>
              </a:spcBef>
              <a:spcAft>
                <a:spcPts val="0"/>
              </a:spcAft>
              <a:buClrTx/>
              <a:buSzTx/>
              <a:buFontTx/>
              <a:buNone/>
              <a:tabLst/>
              <a:defRPr/>
            </a:pP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as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ium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aut</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pre,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suntur</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andia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que qui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te</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lant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opta</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num</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 qui </a:t>
            </a:r>
            <a:r>
              <a:rPr kumimoji="0" lang="en-GB" sz="900" b="0" i="0" u="none" strike="noStrike" kern="1200" cap="none" spc="-220"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volecti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sequi</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a:ln>
                  <a:noFill/>
                </a:ln>
                <a:solidFill>
                  <a:srgbClr val="F5F5F5"/>
                </a:solidFill>
                <a:effectLst/>
                <a:uLnTx/>
                <a:uFillTx/>
                <a:latin typeface="Poppins Medium"/>
                <a:ea typeface="+mn-ea"/>
                <a:cs typeface="Poppins Medium"/>
              </a:rPr>
              <a:t>non</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sercipsa</a:t>
            </a:r>
            <a:r>
              <a:rPr kumimoji="0" lang="en-GB" sz="900" b="0" i="0" u="none" strike="noStrike" kern="1200" cap="none" spc="-25" normalizeH="0" baseline="0" noProof="0">
                <a:ln>
                  <a:noFill/>
                </a:ln>
                <a:solidFill>
                  <a:srgbClr val="F5F5F5"/>
                </a:solidFill>
                <a:effectLst/>
                <a:uLnTx/>
                <a:uFillTx/>
                <a:latin typeface="Poppins Medium"/>
                <a:ea typeface="+mn-ea"/>
                <a:cs typeface="Poppins Medium"/>
              </a:rPr>
              <a:t> </a:t>
            </a:r>
            <a:r>
              <a:rPr kumimoji="0" lang="en-GB" sz="900" b="0" i="0" u="none" strike="noStrike" kern="1200" cap="none" spc="0" normalizeH="0" baseline="0" noProof="0" err="1">
                <a:ln>
                  <a:noFill/>
                </a:ln>
                <a:solidFill>
                  <a:srgbClr val="F5F5F5"/>
                </a:solidFill>
                <a:effectLst/>
                <a:uLnTx/>
                <a:uFillTx/>
                <a:latin typeface="Poppins Medium"/>
                <a:ea typeface="+mn-ea"/>
                <a:cs typeface="Poppins Medium"/>
              </a:rPr>
              <a:t>quamus</a:t>
            </a:r>
            <a:endParaRPr kumimoji="0" lang="en-GB" sz="900" b="0" i="0" u="none" strike="noStrike" kern="1200" cap="none" spc="0" normalizeH="0" baseline="0" noProof="0">
              <a:ln>
                <a:noFill/>
              </a:ln>
              <a:solidFill>
                <a:srgbClr val="F5F5F5"/>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Poppins Medium"/>
              <a:ea typeface="+mn-ea"/>
              <a:cs typeface="Poppins Medium"/>
            </a:endParaRPr>
          </a:p>
          <a:p>
            <a:pPr marL="12700" marR="5080" lvl="0" indent="0" algn="l" defTabSz="914400" rtl="0" eaLnBrk="1" fontAlgn="auto" latinLnBrk="0" hangingPunct="1">
              <a:lnSpc>
                <a:spcPct val="129700"/>
              </a:lnSpc>
              <a:spcBef>
                <a:spcPts val="100"/>
              </a:spcBef>
              <a:spcAft>
                <a:spcPts val="0"/>
              </a:spcAft>
              <a:buClrTx/>
              <a:buSzTx/>
              <a:buFontTx/>
              <a:buNone/>
              <a:tabLst/>
              <a:defRPr/>
            </a:pPr>
            <a:endParaRPr kumimoji="0" lang="en-GB" sz="1800" b="0" i="0" u="none" strike="noStrike" kern="1200" cap="none" spc="0" normalizeH="0" baseline="0" noProof="0">
              <a:ln>
                <a:noFill/>
              </a:ln>
              <a:solidFill>
                <a:srgbClr val="F5F5F5"/>
              </a:solidFill>
              <a:effectLst/>
              <a:uLnTx/>
              <a:uFillTx/>
              <a:latin typeface="Poppins Medium"/>
              <a:ea typeface="+mn-ea"/>
              <a:cs typeface="Poppins 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2220"/>
            <a:ext cx="2686050" cy="762000"/>
          </a:xfrm>
          <a:prstGeom prst="rect">
            <a:avLst/>
          </a:prstGeom>
        </p:spPr>
        <p:txBody>
          <a:bodyPr/>
          <a:lstStyle>
            <a:lvl1pPr>
              <a:defRPr sz="2600">
                <a:solidFill>
                  <a:schemeClr val="accent1"/>
                </a:solidFill>
                <a:latin typeface="Poppins Light" panose="00000400000000000000" pitchFamily="2" charset="0"/>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68" y="752220"/>
            <a:ext cx="2686049" cy="762000"/>
          </a:xfrm>
          <a:prstGeom prst="rect">
            <a:avLst/>
          </a:prstGeom>
        </p:spPr>
        <p:txBody>
          <a:bodyPr/>
          <a:lstStyle>
            <a:lvl1pPr>
              <a:defRPr sz="2600">
                <a:solidFill>
                  <a:schemeClr val="accent1"/>
                </a:solidFill>
                <a:latin typeface="Poppins Light" panose="00000400000000000000" pitchFamily="2" charset="0"/>
              </a:defRPr>
            </a:lvl1pPr>
          </a:lstStyle>
          <a:p>
            <a:pPr lvl="0"/>
            <a:r>
              <a:rPr lang="en-US"/>
              <a:t>With this thing over here</a:t>
            </a:r>
            <a:endParaRPr lang="en-GB"/>
          </a:p>
        </p:txBody>
      </p:sp>
    </p:spTree>
    <p:extLst>
      <p:ext uri="{BB962C8B-B14F-4D97-AF65-F5344CB8AC3E}">
        <p14:creationId xmlns:p14="http://schemas.microsoft.com/office/powerpoint/2010/main" val="363870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2" r:id="rId2"/>
    <p:sldLayoutId id="2147483661" r:id="rId3"/>
    <p:sldLayoutId id="2147483669" r:id="rId4"/>
    <p:sldLayoutId id="2147483668" r:id="rId5"/>
    <p:sldLayoutId id="2147483673" r:id="rId6"/>
    <p:sldLayoutId id="2147483705" r:id="rId7"/>
    <p:sldLayoutId id="2147483683" r:id="rId8"/>
    <p:sldLayoutId id="2147483688" r:id="rId9"/>
    <p:sldLayoutId id="2147483708" r:id="rId10"/>
    <p:sldLayoutId id="2147483676" r:id="rId11"/>
    <p:sldLayoutId id="2147483693"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5C78944B-7738-4309-B2F6-22F42FD39EA9}"/>
              </a:ext>
            </a:extLst>
          </p:cNvPr>
          <p:cNvCxnSpPr>
            <a:cxnSpLocks/>
          </p:cNvCxnSpPr>
          <p:nvPr/>
        </p:nvCxnSpPr>
        <p:spPr>
          <a:xfrm flipV="1">
            <a:off x="745609" y="2135912"/>
            <a:ext cx="0" cy="1322823"/>
          </a:xfrm>
          <a:prstGeom prst="line">
            <a:avLst/>
          </a:prstGeom>
          <a:ln>
            <a:solidFill>
              <a:schemeClr val="accent3"/>
            </a:solidFill>
          </a:ln>
        </p:spPr>
        <p:style>
          <a:lnRef idx="3">
            <a:schemeClr val="accent2"/>
          </a:lnRef>
          <a:fillRef idx="0">
            <a:schemeClr val="accent2"/>
          </a:fillRef>
          <a:effectRef idx="2">
            <a:schemeClr val="accent2"/>
          </a:effectRef>
          <a:fontRef idx="minor">
            <a:schemeClr val="tx1"/>
          </a:fontRef>
        </p:style>
      </p:cxnSp>
      <p:cxnSp>
        <p:nvCxnSpPr>
          <p:cNvPr id="79" name="Straight Connector 78">
            <a:extLst>
              <a:ext uri="{FF2B5EF4-FFF2-40B4-BE49-F238E27FC236}">
                <a16:creationId xmlns:a16="http://schemas.microsoft.com/office/drawing/2014/main" id="{10CE21B1-E037-46C4-8827-7E5CC6B951CC}"/>
              </a:ext>
            </a:extLst>
          </p:cNvPr>
          <p:cNvCxnSpPr>
            <a:cxnSpLocks/>
          </p:cNvCxnSpPr>
          <p:nvPr/>
        </p:nvCxnSpPr>
        <p:spPr>
          <a:xfrm flipV="1">
            <a:off x="1620518" y="901130"/>
            <a:ext cx="0" cy="1322823"/>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sp>
        <p:nvSpPr>
          <p:cNvPr id="6" name="Text Placeholder 2">
            <a:extLst>
              <a:ext uri="{FF2B5EF4-FFF2-40B4-BE49-F238E27FC236}">
                <a16:creationId xmlns:a16="http://schemas.microsoft.com/office/drawing/2014/main" id="{8A4D3A32-D5E5-41D3-A13F-35D11C512D53}"/>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dirty="0">
                <a:solidFill>
                  <a:schemeClr val="bg1"/>
                </a:solidFill>
              </a:rPr>
              <a:t>Gate Closure Within Day Timings</a:t>
            </a:r>
            <a:endParaRPr lang="en-GB" sz="2200" dirty="0">
              <a:solidFill>
                <a:srgbClr val="00B050"/>
              </a:solidFill>
            </a:endParaRPr>
          </a:p>
          <a:p>
            <a:pPr algn="ctr"/>
            <a:r>
              <a:rPr lang="en-GB" sz="1600" dirty="0">
                <a:solidFill>
                  <a:schemeClr val="bg1"/>
                </a:solidFill>
              </a:rPr>
              <a:t>REC Statements</a:t>
            </a:r>
          </a:p>
        </p:txBody>
      </p:sp>
      <p:cxnSp>
        <p:nvCxnSpPr>
          <p:cNvPr id="18" name="Straight Connector 17">
            <a:extLst>
              <a:ext uri="{FF2B5EF4-FFF2-40B4-BE49-F238E27FC236}">
                <a16:creationId xmlns:a16="http://schemas.microsoft.com/office/drawing/2014/main" id="{2D95EB5F-F615-4810-ABEA-0B6F9598ADBC}"/>
              </a:ext>
            </a:extLst>
          </p:cNvPr>
          <p:cNvCxnSpPr>
            <a:cxnSpLocks/>
          </p:cNvCxnSpPr>
          <p:nvPr/>
        </p:nvCxnSpPr>
        <p:spPr>
          <a:xfrm flipV="1">
            <a:off x="745609" y="924742"/>
            <a:ext cx="0" cy="1322823"/>
          </a:xfrm>
          <a:prstGeom prst="line">
            <a:avLst/>
          </a:prstGeom>
          <a:ln>
            <a:solidFill>
              <a:schemeClr val="accent3"/>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BA639656-8F4E-4A5D-9AC4-E7D1395D442B}"/>
              </a:ext>
            </a:extLst>
          </p:cNvPr>
          <p:cNvCxnSpPr>
            <a:cxnSpLocks/>
          </p:cNvCxnSpPr>
          <p:nvPr/>
        </p:nvCxnSpPr>
        <p:spPr>
          <a:xfrm flipV="1">
            <a:off x="245273" y="2044764"/>
            <a:ext cx="8756065" cy="20296"/>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sp>
        <p:nvSpPr>
          <p:cNvPr id="26" name="Oval 25">
            <a:extLst>
              <a:ext uri="{FF2B5EF4-FFF2-40B4-BE49-F238E27FC236}">
                <a16:creationId xmlns:a16="http://schemas.microsoft.com/office/drawing/2014/main" id="{99A44A73-23E8-41A2-BE20-F36A30ED5AD9}"/>
              </a:ext>
            </a:extLst>
          </p:cNvPr>
          <p:cNvSpPr/>
          <p:nvPr/>
        </p:nvSpPr>
        <p:spPr>
          <a:xfrm>
            <a:off x="555344" y="1867034"/>
            <a:ext cx="380531" cy="380531"/>
          </a:xfrm>
          <a:prstGeom prst="ellipse">
            <a:avLst/>
          </a:prstGeom>
          <a:solidFill>
            <a:schemeClr val="accent3"/>
          </a:solidFill>
          <a:effectLst>
            <a:outerShdw blurRad="50800" dist="38100" dir="2700000" algn="tl" rotWithShape="0">
              <a:prstClr val="black">
                <a:alpha val="40000"/>
              </a:prstClr>
            </a:outerShdw>
          </a:effectLst>
        </p:spPr>
        <p:txBody>
          <a:bodyPr wrap="square" lIns="0" tIns="0" rIns="0" bIns="0" rtlCol="0" anchor="ctr"/>
          <a:lstStyle/>
          <a:p>
            <a:pPr algn="ctr" defTabSz="913280"/>
            <a:r>
              <a:rPr lang="en-GB" sz="799" dirty="0">
                <a:solidFill>
                  <a:srgbClr val="F5F5F5"/>
                </a:solidFill>
                <a:latin typeface="Poppins Medium"/>
              </a:rPr>
              <a:t>D-1</a:t>
            </a:r>
          </a:p>
        </p:txBody>
      </p:sp>
      <p:sp>
        <p:nvSpPr>
          <p:cNvPr id="28" name="Rectangle 27">
            <a:extLst>
              <a:ext uri="{FF2B5EF4-FFF2-40B4-BE49-F238E27FC236}">
                <a16:creationId xmlns:a16="http://schemas.microsoft.com/office/drawing/2014/main" id="{F77D89CC-BF50-4559-953A-B21BDA91C2A4}"/>
              </a:ext>
            </a:extLst>
          </p:cNvPr>
          <p:cNvSpPr/>
          <p:nvPr/>
        </p:nvSpPr>
        <p:spPr>
          <a:xfrm>
            <a:off x="857700" y="560657"/>
            <a:ext cx="798389" cy="1477328"/>
          </a:xfrm>
          <a:prstGeom prst="rect">
            <a:avLst/>
          </a:prstGeom>
        </p:spPr>
        <p:txBody>
          <a:bodyPr wrap="square">
            <a:spAutoFit/>
          </a:bodyPr>
          <a:lstStyle/>
          <a:p>
            <a:r>
              <a:rPr lang="en-US" sz="600" b="1" dirty="0">
                <a:solidFill>
                  <a:srgbClr val="FFC000"/>
                </a:solidFill>
              </a:rPr>
              <a:t>‘Mean’ Conclusion of SA Messages SLA</a:t>
            </a:r>
          </a:p>
          <a:p>
            <a:pPr marL="171450" indent="-171450">
              <a:buFont typeface="Arial" panose="020B0604020202020204" pitchFamily="34" charset="0"/>
              <a:buChar char="•"/>
            </a:pPr>
            <a:r>
              <a:rPr lang="en-US" sz="600" dirty="0">
                <a:solidFill>
                  <a:schemeClr val="accent1"/>
                </a:solidFill>
              </a:rPr>
              <a:t>17:35 at Peak Day</a:t>
            </a:r>
          </a:p>
          <a:p>
            <a:pPr marL="171450" indent="-171450">
              <a:buFont typeface="Arial" panose="020B0604020202020204" pitchFamily="34" charset="0"/>
              <a:buChar char="•"/>
            </a:pPr>
            <a:r>
              <a:rPr lang="en-US" sz="600" dirty="0">
                <a:solidFill>
                  <a:schemeClr val="accent1"/>
                </a:solidFill>
              </a:rPr>
              <a:t>RPA have confirmed if this SLA is not met on a daily basis, will be classed as a fail</a:t>
            </a:r>
            <a:endParaRPr lang="en-US" sz="600" dirty="0">
              <a:solidFill>
                <a:schemeClr val="accent2"/>
              </a:solidFill>
            </a:endParaRPr>
          </a:p>
          <a:p>
            <a:endParaRPr lang="en-US" sz="600" dirty="0">
              <a:solidFill>
                <a:schemeClr val="accent1"/>
              </a:solidFill>
            </a:endParaRPr>
          </a:p>
        </p:txBody>
      </p:sp>
      <p:sp>
        <p:nvSpPr>
          <p:cNvPr id="73" name="Oval 72">
            <a:extLst>
              <a:ext uri="{FF2B5EF4-FFF2-40B4-BE49-F238E27FC236}">
                <a16:creationId xmlns:a16="http://schemas.microsoft.com/office/drawing/2014/main" id="{2BC0060F-B8E7-4D6B-B7FD-A7DCA2A5DB0E}"/>
              </a:ext>
            </a:extLst>
          </p:cNvPr>
          <p:cNvSpPr/>
          <p:nvPr/>
        </p:nvSpPr>
        <p:spPr>
          <a:xfrm>
            <a:off x="1406814" y="1867034"/>
            <a:ext cx="380531" cy="380531"/>
          </a:xfrm>
          <a:prstGeom prst="ellipse">
            <a:avLst/>
          </a:prstGeom>
          <a:solidFill>
            <a:srgbClr val="FFC000"/>
          </a:solidFill>
          <a:ln>
            <a:solidFill>
              <a:schemeClr val="accent3">
                <a:lumMod val="50000"/>
              </a:schemeClr>
            </a:solidFill>
          </a:ln>
          <a:effectLst>
            <a:outerShdw blurRad="50800" dist="38100" dir="2700000" algn="tl" rotWithShape="0">
              <a:prstClr val="black">
                <a:alpha val="40000"/>
              </a:prstClr>
            </a:outerShdw>
          </a:effectLst>
        </p:spPr>
        <p:txBody>
          <a:bodyPr wrap="square" lIns="0" tIns="0" rIns="0" bIns="0" rtlCol="0" anchor="ctr"/>
          <a:lstStyle/>
          <a:p>
            <a:pPr algn="ctr" defTabSz="913280"/>
            <a:r>
              <a:rPr lang="en-GB" sz="799" b="1" dirty="0">
                <a:solidFill>
                  <a:srgbClr val="F5F5F5"/>
                </a:solidFill>
                <a:latin typeface="Poppins Medium"/>
              </a:rPr>
              <a:t>D-1</a:t>
            </a:r>
          </a:p>
        </p:txBody>
      </p:sp>
      <p:sp>
        <p:nvSpPr>
          <p:cNvPr id="74" name="Rectangle 73">
            <a:extLst>
              <a:ext uri="{FF2B5EF4-FFF2-40B4-BE49-F238E27FC236}">
                <a16:creationId xmlns:a16="http://schemas.microsoft.com/office/drawing/2014/main" id="{EAE3ED40-369D-41E8-BCB4-E0D651B812D7}"/>
              </a:ext>
            </a:extLst>
          </p:cNvPr>
          <p:cNvSpPr/>
          <p:nvPr/>
        </p:nvSpPr>
        <p:spPr>
          <a:xfrm>
            <a:off x="1289686" y="2244964"/>
            <a:ext cx="616366" cy="202365"/>
          </a:xfrm>
          <a:prstGeom prst="rect">
            <a:avLst/>
          </a:prstGeom>
          <a:solidFill>
            <a:srgbClr val="FFC000"/>
          </a:solidFill>
          <a:ln>
            <a:solidFill>
              <a:schemeClr val="bg2"/>
            </a:solidFill>
          </a:ln>
        </p:spPr>
        <p:txBody>
          <a:bodyPr wrap="square" lIns="0" tIns="0" rIns="0" bIns="0" rtlCol="0" anchor="ctr"/>
          <a:lstStyle/>
          <a:p>
            <a:pPr algn="ctr" defTabSz="913280"/>
            <a:r>
              <a:rPr lang="en-GB" sz="799" b="1" dirty="0">
                <a:solidFill>
                  <a:srgbClr val="F5F5F5"/>
                </a:solidFill>
                <a:latin typeface="Poppins Medium"/>
              </a:rPr>
              <a:t>17:35:00 hrs</a:t>
            </a:r>
          </a:p>
        </p:txBody>
      </p:sp>
      <p:sp>
        <p:nvSpPr>
          <p:cNvPr id="75" name="Rectangle 74">
            <a:extLst>
              <a:ext uri="{FF2B5EF4-FFF2-40B4-BE49-F238E27FC236}">
                <a16:creationId xmlns:a16="http://schemas.microsoft.com/office/drawing/2014/main" id="{AB1BEB63-9BA9-42D4-BDE0-FE497039A189}"/>
              </a:ext>
            </a:extLst>
          </p:cNvPr>
          <p:cNvSpPr/>
          <p:nvPr/>
        </p:nvSpPr>
        <p:spPr>
          <a:xfrm>
            <a:off x="442931" y="2256642"/>
            <a:ext cx="616366" cy="202365"/>
          </a:xfrm>
          <a:prstGeom prst="rect">
            <a:avLst/>
          </a:prstGeom>
          <a:solidFill>
            <a:schemeClr val="accent3"/>
          </a:solidFill>
        </p:spPr>
        <p:txBody>
          <a:bodyPr wrap="square" lIns="0" tIns="0" rIns="0" bIns="0" rtlCol="0" anchor="ctr"/>
          <a:lstStyle/>
          <a:p>
            <a:pPr algn="ctr" defTabSz="913280"/>
            <a:r>
              <a:rPr lang="en-GB" sz="799" dirty="0">
                <a:solidFill>
                  <a:srgbClr val="F5F5F5"/>
                </a:solidFill>
                <a:latin typeface="Poppins Medium"/>
              </a:rPr>
              <a:t>17:00:00 hrs</a:t>
            </a:r>
          </a:p>
        </p:txBody>
      </p:sp>
      <p:cxnSp>
        <p:nvCxnSpPr>
          <p:cNvPr id="90" name="Straight Connector 89">
            <a:extLst>
              <a:ext uri="{FF2B5EF4-FFF2-40B4-BE49-F238E27FC236}">
                <a16:creationId xmlns:a16="http://schemas.microsoft.com/office/drawing/2014/main" id="{114029CF-D10D-41F3-BF57-B2D9995F90D6}"/>
              </a:ext>
            </a:extLst>
          </p:cNvPr>
          <p:cNvCxnSpPr>
            <a:cxnSpLocks/>
          </p:cNvCxnSpPr>
          <p:nvPr/>
        </p:nvCxnSpPr>
        <p:spPr>
          <a:xfrm flipV="1">
            <a:off x="1920594" y="913421"/>
            <a:ext cx="0" cy="1322823"/>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sp>
        <p:nvSpPr>
          <p:cNvPr id="93" name="Rectangle 92">
            <a:extLst>
              <a:ext uri="{FF2B5EF4-FFF2-40B4-BE49-F238E27FC236}">
                <a16:creationId xmlns:a16="http://schemas.microsoft.com/office/drawing/2014/main" id="{7AB5BC9F-A166-416B-9384-BB795D4BC055}"/>
              </a:ext>
            </a:extLst>
          </p:cNvPr>
          <p:cNvSpPr/>
          <p:nvPr/>
        </p:nvSpPr>
        <p:spPr>
          <a:xfrm>
            <a:off x="1906052" y="581336"/>
            <a:ext cx="1341158" cy="830997"/>
          </a:xfrm>
          <a:prstGeom prst="rect">
            <a:avLst/>
          </a:prstGeom>
          <a:noFill/>
        </p:spPr>
        <p:txBody>
          <a:bodyPr wrap="square">
            <a:spAutoFit/>
          </a:bodyPr>
          <a:lstStyle/>
          <a:p>
            <a:r>
              <a:rPr lang="en-US" sz="600" b="1" dirty="0">
                <a:solidFill>
                  <a:srgbClr val="FFC000"/>
                </a:solidFill>
              </a:rPr>
              <a:t>90</a:t>
            </a:r>
            <a:r>
              <a:rPr lang="en-US" sz="600" b="1" baseline="30000" dirty="0">
                <a:solidFill>
                  <a:srgbClr val="FFC000"/>
                </a:solidFill>
              </a:rPr>
              <a:t>th</a:t>
            </a:r>
            <a:r>
              <a:rPr lang="en-US" sz="600" b="1" dirty="0">
                <a:solidFill>
                  <a:srgbClr val="FFC000"/>
                </a:solidFill>
              </a:rPr>
              <a:t> percentile volume SLA</a:t>
            </a:r>
          </a:p>
          <a:p>
            <a:pPr marL="171450" indent="-171450">
              <a:buFont typeface="Arial" panose="020B0604020202020204" pitchFamily="34" charset="0"/>
              <a:buChar char="•"/>
            </a:pPr>
            <a:r>
              <a:rPr lang="en-US" sz="600" dirty="0">
                <a:solidFill>
                  <a:schemeClr val="bg1"/>
                </a:solidFill>
              </a:rPr>
              <a:t>90% of Secured Active messages must be received by 17:40</a:t>
            </a:r>
          </a:p>
          <a:p>
            <a:pPr marL="171450" indent="-171450">
              <a:buFont typeface="Arial" panose="020B0604020202020204" pitchFamily="34" charset="0"/>
              <a:buChar char="•"/>
            </a:pPr>
            <a:r>
              <a:rPr lang="en-US" sz="600" dirty="0">
                <a:solidFill>
                  <a:schemeClr val="bg1"/>
                </a:solidFill>
              </a:rPr>
              <a:t>RPA </a:t>
            </a:r>
            <a:r>
              <a:rPr lang="en-US" sz="600" dirty="0">
                <a:solidFill>
                  <a:schemeClr val="accent1"/>
                </a:solidFill>
              </a:rPr>
              <a:t>have confirmed if this SLA is not met on a daily basis, will be classed as a fail</a:t>
            </a:r>
            <a:endParaRPr lang="en-US" sz="600" dirty="0">
              <a:solidFill>
                <a:schemeClr val="accent2"/>
              </a:solidFill>
            </a:endParaRPr>
          </a:p>
        </p:txBody>
      </p:sp>
      <p:sp>
        <p:nvSpPr>
          <p:cNvPr id="36" name="Rectangle 35">
            <a:extLst>
              <a:ext uri="{FF2B5EF4-FFF2-40B4-BE49-F238E27FC236}">
                <a16:creationId xmlns:a16="http://schemas.microsoft.com/office/drawing/2014/main" id="{CFD55EB6-4A69-40C3-B0A6-F4DC27710BE8}"/>
              </a:ext>
            </a:extLst>
          </p:cNvPr>
          <p:cNvSpPr/>
          <p:nvPr/>
        </p:nvSpPr>
        <p:spPr>
          <a:xfrm>
            <a:off x="777914" y="2558161"/>
            <a:ext cx="1886649" cy="276999"/>
          </a:xfrm>
          <a:prstGeom prst="rect">
            <a:avLst/>
          </a:prstGeom>
        </p:spPr>
        <p:txBody>
          <a:bodyPr wrap="square">
            <a:spAutoFit/>
          </a:bodyPr>
          <a:lstStyle/>
          <a:p>
            <a:endParaRPr lang="en-GB" sz="600" dirty="0">
              <a:solidFill>
                <a:schemeClr val="accent1"/>
              </a:solidFill>
            </a:endParaRPr>
          </a:p>
          <a:p>
            <a:pPr marL="171450" indent="-171450">
              <a:buFont typeface="Arial" panose="020B0604020202020204" pitchFamily="34" charset="0"/>
              <a:buChar char="•"/>
            </a:pPr>
            <a:endParaRPr lang="en-GB" sz="600" dirty="0">
              <a:solidFill>
                <a:schemeClr val="accent1"/>
              </a:solidFill>
            </a:endParaRPr>
          </a:p>
        </p:txBody>
      </p:sp>
      <p:cxnSp>
        <p:nvCxnSpPr>
          <p:cNvPr id="39" name="Straight Connector 38">
            <a:extLst>
              <a:ext uri="{FF2B5EF4-FFF2-40B4-BE49-F238E27FC236}">
                <a16:creationId xmlns:a16="http://schemas.microsoft.com/office/drawing/2014/main" id="{C36157DD-45C2-4BF3-804B-B8D6F51D2EBF}"/>
              </a:ext>
            </a:extLst>
          </p:cNvPr>
          <p:cNvCxnSpPr>
            <a:cxnSpLocks/>
            <a:endCxn id="74" idx="2"/>
          </p:cNvCxnSpPr>
          <p:nvPr/>
        </p:nvCxnSpPr>
        <p:spPr>
          <a:xfrm flipV="1">
            <a:off x="1597869" y="2447329"/>
            <a:ext cx="0" cy="1272381"/>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sp>
        <p:nvSpPr>
          <p:cNvPr id="43" name="Rectangle 42">
            <a:extLst>
              <a:ext uri="{FF2B5EF4-FFF2-40B4-BE49-F238E27FC236}">
                <a16:creationId xmlns:a16="http://schemas.microsoft.com/office/drawing/2014/main" id="{16E45372-2D2A-4461-8BC3-CAA288689EFD}"/>
              </a:ext>
            </a:extLst>
          </p:cNvPr>
          <p:cNvSpPr/>
          <p:nvPr/>
        </p:nvSpPr>
        <p:spPr>
          <a:xfrm>
            <a:off x="96153" y="559472"/>
            <a:ext cx="681761" cy="830997"/>
          </a:xfrm>
          <a:prstGeom prst="rect">
            <a:avLst/>
          </a:prstGeom>
        </p:spPr>
        <p:txBody>
          <a:bodyPr wrap="square">
            <a:spAutoFit/>
          </a:bodyPr>
          <a:lstStyle/>
          <a:p>
            <a:r>
              <a:rPr lang="en-US" sz="600" b="1" dirty="0">
                <a:solidFill>
                  <a:schemeClr val="accent3"/>
                </a:solidFill>
              </a:rPr>
              <a:t>Start of Gate Closure Period</a:t>
            </a:r>
          </a:p>
          <a:p>
            <a:pPr marL="171450" indent="-171450">
              <a:buFont typeface="Arial" panose="020B0604020202020204" pitchFamily="34" charset="0"/>
              <a:buChar char="•"/>
            </a:pPr>
            <a:r>
              <a:rPr lang="en-US" sz="600" dirty="0">
                <a:solidFill>
                  <a:schemeClr val="accent1"/>
                </a:solidFill>
              </a:rPr>
              <a:t>17:00 start of gate closure</a:t>
            </a:r>
            <a:endParaRPr lang="en-US" sz="600" dirty="0">
              <a:solidFill>
                <a:schemeClr val="accent2"/>
              </a:solidFill>
            </a:endParaRPr>
          </a:p>
          <a:p>
            <a:endParaRPr lang="en-US" sz="600" dirty="0">
              <a:solidFill>
                <a:schemeClr val="accent1"/>
              </a:solidFill>
            </a:endParaRPr>
          </a:p>
        </p:txBody>
      </p:sp>
      <p:cxnSp>
        <p:nvCxnSpPr>
          <p:cNvPr id="50" name="Straight Connector 49">
            <a:extLst>
              <a:ext uri="{FF2B5EF4-FFF2-40B4-BE49-F238E27FC236}">
                <a16:creationId xmlns:a16="http://schemas.microsoft.com/office/drawing/2014/main" id="{9C68DD9F-D680-4BB6-877C-E29B69001640}"/>
              </a:ext>
            </a:extLst>
          </p:cNvPr>
          <p:cNvCxnSpPr>
            <a:cxnSpLocks/>
            <a:endCxn id="53" idx="0"/>
          </p:cNvCxnSpPr>
          <p:nvPr/>
        </p:nvCxnSpPr>
        <p:spPr>
          <a:xfrm flipH="1" flipV="1">
            <a:off x="2494767" y="1868031"/>
            <a:ext cx="2474" cy="159070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3" name="Oval 52">
            <a:extLst>
              <a:ext uri="{FF2B5EF4-FFF2-40B4-BE49-F238E27FC236}">
                <a16:creationId xmlns:a16="http://schemas.microsoft.com/office/drawing/2014/main" id="{79C3FBD2-1D74-4130-8570-20D911CE4B2E}"/>
              </a:ext>
            </a:extLst>
          </p:cNvPr>
          <p:cNvSpPr/>
          <p:nvPr/>
        </p:nvSpPr>
        <p:spPr>
          <a:xfrm>
            <a:off x="2304501" y="1868031"/>
            <a:ext cx="380531" cy="380531"/>
          </a:xfrm>
          <a:prstGeom prst="ellipse">
            <a:avLst/>
          </a:prstGeom>
          <a:solidFill>
            <a:srgbClr val="FF0000"/>
          </a:solidFill>
          <a:effectLst>
            <a:outerShdw blurRad="50800" dist="38100" dir="2700000" algn="tl" rotWithShape="0">
              <a:prstClr val="black">
                <a:alpha val="40000"/>
              </a:prstClr>
            </a:outerShdw>
          </a:effectLst>
        </p:spPr>
        <p:txBody>
          <a:bodyPr wrap="square" lIns="0" tIns="0" rIns="0" bIns="0" rtlCol="0" anchor="ctr"/>
          <a:lstStyle/>
          <a:p>
            <a:pPr algn="ctr" defTabSz="913280"/>
            <a:r>
              <a:rPr lang="en-GB" sz="799" dirty="0">
                <a:solidFill>
                  <a:srgbClr val="F5F5F5"/>
                </a:solidFill>
                <a:latin typeface="Poppins Medium"/>
              </a:rPr>
              <a:t>D-1</a:t>
            </a:r>
          </a:p>
        </p:txBody>
      </p:sp>
      <p:sp>
        <p:nvSpPr>
          <p:cNvPr id="56" name="Rectangle 55">
            <a:extLst>
              <a:ext uri="{FF2B5EF4-FFF2-40B4-BE49-F238E27FC236}">
                <a16:creationId xmlns:a16="http://schemas.microsoft.com/office/drawing/2014/main" id="{F4078A8D-2496-4FBD-9977-B27A1B314A3C}"/>
              </a:ext>
            </a:extLst>
          </p:cNvPr>
          <p:cNvSpPr/>
          <p:nvPr/>
        </p:nvSpPr>
        <p:spPr>
          <a:xfrm>
            <a:off x="2189159" y="2262632"/>
            <a:ext cx="649230" cy="202365"/>
          </a:xfrm>
          <a:prstGeom prst="rect">
            <a:avLst/>
          </a:prstGeom>
          <a:solidFill>
            <a:srgbClr val="FF0000"/>
          </a:solidFill>
        </p:spPr>
        <p:txBody>
          <a:bodyPr wrap="square" lIns="0" tIns="0" rIns="0" bIns="0" rtlCol="0" anchor="ctr"/>
          <a:lstStyle/>
          <a:p>
            <a:pPr algn="ctr" defTabSz="913280"/>
            <a:r>
              <a:rPr lang="en-GB" sz="799" dirty="0">
                <a:solidFill>
                  <a:srgbClr val="F5F5F5"/>
                </a:solidFill>
                <a:latin typeface="Poppins Medium"/>
              </a:rPr>
              <a:t>18:00:00 hrs</a:t>
            </a:r>
          </a:p>
        </p:txBody>
      </p:sp>
      <p:sp>
        <p:nvSpPr>
          <p:cNvPr id="57" name="Rectangle 56">
            <a:extLst>
              <a:ext uri="{FF2B5EF4-FFF2-40B4-BE49-F238E27FC236}">
                <a16:creationId xmlns:a16="http://schemas.microsoft.com/office/drawing/2014/main" id="{CD070C4E-B648-41F6-88BF-6DFB111C9F4C}"/>
              </a:ext>
            </a:extLst>
          </p:cNvPr>
          <p:cNvSpPr/>
          <p:nvPr/>
        </p:nvSpPr>
        <p:spPr>
          <a:xfrm>
            <a:off x="2497241" y="2474158"/>
            <a:ext cx="1341158" cy="646331"/>
          </a:xfrm>
          <a:prstGeom prst="rect">
            <a:avLst/>
          </a:prstGeom>
          <a:noFill/>
        </p:spPr>
        <p:txBody>
          <a:bodyPr wrap="square">
            <a:spAutoFit/>
          </a:bodyPr>
          <a:lstStyle/>
          <a:p>
            <a:r>
              <a:rPr lang="en-US" sz="600" b="1" dirty="0">
                <a:solidFill>
                  <a:srgbClr val="FF0000"/>
                </a:solidFill>
              </a:rPr>
              <a:t>CR-D129 Deadline</a:t>
            </a:r>
          </a:p>
          <a:p>
            <a:pPr marL="171450" indent="-171450">
              <a:buFont typeface="Arial" panose="020B0604020202020204" pitchFamily="34" charset="0"/>
              <a:buChar char="•"/>
            </a:pPr>
            <a:r>
              <a:rPr lang="en-US" sz="600" dirty="0">
                <a:solidFill>
                  <a:schemeClr val="bg1"/>
                </a:solidFill>
              </a:rPr>
              <a:t>Seeks to allow rejection by the Gas Retail Data Agent if Secured Active Messages not received by 18:00:00 </a:t>
            </a:r>
            <a:endParaRPr lang="en-US" sz="600" dirty="0">
              <a:solidFill>
                <a:schemeClr val="accent2"/>
              </a:solidFill>
            </a:endParaRPr>
          </a:p>
        </p:txBody>
      </p:sp>
      <p:cxnSp>
        <p:nvCxnSpPr>
          <p:cNvPr id="58" name="Straight Connector 57">
            <a:extLst>
              <a:ext uri="{FF2B5EF4-FFF2-40B4-BE49-F238E27FC236}">
                <a16:creationId xmlns:a16="http://schemas.microsoft.com/office/drawing/2014/main" id="{5147E21F-86F5-49E2-A654-E4ABA445707E}"/>
              </a:ext>
            </a:extLst>
          </p:cNvPr>
          <p:cNvCxnSpPr>
            <a:cxnSpLocks/>
          </p:cNvCxnSpPr>
          <p:nvPr/>
        </p:nvCxnSpPr>
        <p:spPr>
          <a:xfrm flipH="1" flipV="1">
            <a:off x="6571504" y="1855858"/>
            <a:ext cx="4948" cy="1015914"/>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59" name="Oval 58">
            <a:extLst>
              <a:ext uri="{FF2B5EF4-FFF2-40B4-BE49-F238E27FC236}">
                <a16:creationId xmlns:a16="http://schemas.microsoft.com/office/drawing/2014/main" id="{2680664D-C3C4-4ED4-93A5-759391B5C1DA}"/>
              </a:ext>
            </a:extLst>
          </p:cNvPr>
          <p:cNvSpPr/>
          <p:nvPr/>
        </p:nvSpPr>
        <p:spPr>
          <a:xfrm>
            <a:off x="6373581" y="1868031"/>
            <a:ext cx="380531" cy="380531"/>
          </a:xfrm>
          <a:prstGeom prst="ellipse">
            <a:avLst/>
          </a:prstGeom>
          <a:solidFill>
            <a:srgbClr val="FFC000"/>
          </a:solidFill>
          <a:ln>
            <a:noFill/>
          </a:ln>
          <a:effectLst>
            <a:outerShdw blurRad="50800" dist="38100" dir="2700000" algn="tl" rotWithShape="0">
              <a:prstClr val="black">
                <a:alpha val="40000"/>
              </a:prstClr>
            </a:outerShdw>
          </a:effectLst>
        </p:spPr>
        <p:txBody>
          <a:bodyPr wrap="square" lIns="0" tIns="0" rIns="0" bIns="0" rtlCol="0" anchor="ctr"/>
          <a:lstStyle/>
          <a:p>
            <a:pPr algn="ctr" defTabSz="913280"/>
            <a:r>
              <a:rPr lang="en-GB" sz="799" dirty="0">
                <a:solidFill>
                  <a:srgbClr val="F5F5F5"/>
                </a:solidFill>
                <a:latin typeface="Poppins Medium"/>
              </a:rPr>
              <a:t>D-1</a:t>
            </a:r>
          </a:p>
        </p:txBody>
      </p:sp>
      <p:sp>
        <p:nvSpPr>
          <p:cNvPr id="60" name="Rectangle 59">
            <a:extLst>
              <a:ext uri="{FF2B5EF4-FFF2-40B4-BE49-F238E27FC236}">
                <a16:creationId xmlns:a16="http://schemas.microsoft.com/office/drawing/2014/main" id="{5BC7B2BA-7428-49B9-855C-9873F91010E4}"/>
              </a:ext>
            </a:extLst>
          </p:cNvPr>
          <p:cNvSpPr/>
          <p:nvPr/>
        </p:nvSpPr>
        <p:spPr>
          <a:xfrm>
            <a:off x="6239231" y="2256619"/>
            <a:ext cx="649230" cy="202365"/>
          </a:xfrm>
          <a:prstGeom prst="rect">
            <a:avLst/>
          </a:prstGeom>
          <a:solidFill>
            <a:srgbClr val="FFC000"/>
          </a:solidFill>
          <a:ln>
            <a:noFill/>
          </a:ln>
        </p:spPr>
        <p:txBody>
          <a:bodyPr wrap="square" lIns="0" tIns="0" rIns="0" bIns="0" rtlCol="0" anchor="ctr"/>
          <a:lstStyle/>
          <a:p>
            <a:pPr algn="ctr" defTabSz="913280"/>
            <a:r>
              <a:rPr lang="en-GB" sz="799" dirty="0">
                <a:solidFill>
                  <a:srgbClr val="F5F5F5"/>
                </a:solidFill>
                <a:latin typeface="Poppins Medium"/>
              </a:rPr>
              <a:t>23:00:00 hrs</a:t>
            </a:r>
          </a:p>
        </p:txBody>
      </p:sp>
      <p:sp>
        <p:nvSpPr>
          <p:cNvPr id="61" name="Rectangle 60">
            <a:extLst>
              <a:ext uri="{FF2B5EF4-FFF2-40B4-BE49-F238E27FC236}">
                <a16:creationId xmlns:a16="http://schemas.microsoft.com/office/drawing/2014/main" id="{DDB2F6D8-C10D-4B3D-AB12-59BB645E2167}"/>
              </a:ext>
            </a:extLst>
          </p:cNvPr>
          <p:cNvSpPr/>
          <p:nvPr/>
        </p:nvSpPr>
        <p:spPr>
          <a:xfrm>
            <a:off x="6563846" y="2458984"/>
            <a:ext cx="1341158" cy="1107996"/>
          </a:xfrm>
          <a:prstGeom prst="rect">
            <a:avLst/>
          </a:prstGeom>
          <a:noFill/>
        </p:spPr>
        <p:txBody>
          <a:bodyPr wrap="square">
            <a:spAutoFit/>
          </a:bodyPr>
          <a:lstStyle/>
          <a:p>
            <a:r>
              <a:rPr lang="en-US" sz="600" b="1" dirty="0">
                <a:solidFill>
                  <a:srgbClr val="FFC000"/>
                </a:solidFill>
              </a:rPr>
              <a:t>Last REC Reference to message receipt</a:t>
            </a:r>
          </a:p>
          <a:p>
            <a:pPr marL="171450" indent="-171450">
              <a:buFont typeface="Arial" panose="020B0604020202020204" pitchFamily="34" charset="0"/>
              <a:buChar char="•"/>
            </a:pPr>
            <a:r>
              <a:rPr lang="en-US" sz="600" dirty="0">
                <a:solidFill>
                  <a:schemeClr val="bg1"/>
                </a:solidFill>
              </a:rPr>
              <a:t>Operational Choreography states that UK Link can process messages until 23:00:00</a:t>
            </a:r>
          </a:p>
          <a:p>
            <a:pPr marL="171450" indent="-171450">
              <a:buFont typeface="Arial" panose="020B0604020202020204" pitchFamily="34" charset="0"/>
              <a:buChar char="•"/>
            </a:pPr>
            <a:r>
              <a:rPr lang="en-US" sz="600" dirty="0">
                <a:solidFill>
                  <a:schemeClr val="bg1"/>
                </a:solidFill>
              </a:rPr>
              <a:t>NB: The interpretation of this is challenged – as UKL does process UK Link Communications up to 23:00 as per UKL Manual</a:t>
            </a:r>
            <a:endParaRPr lang="en-US" sz="600" dirty="0">
              <a:solidFill>
                <a:schemeClr val="accent2"/>
              </a:solidFill>
            </a:endParaRPr>
          </a:p>
        </p:txBody>
      </p:sp>
      <p:cxnSp>
        <p:nvCxnSpPr>
          <p:cNvPr id="62" name="Straight Connector 61">
            <a:extLst>
              <a:ext uri="{FF2B5EF4-FFF2-40B4-BE49-F238E27FC236}">
                <a16:creationId xmlns:a16="http://schemas.microsoft.com/office/drawing/2014/main" id="{211620F6-C559-44A6-AD4F-65117D3EEF7C}"/>
              </a:ext>
            </a:extLst>
          </p:cNvPr>
          <p:cNvCxnSpPr>
            <a:cxnSpLocks/>
          </p:cNvCxnSpPr>
          <p:nvPr/>
        </p:nvCxnSpPr>
        <p:spPr>
          <a:xfrm flipV="1">
            <a:off x="1920594" y="2167172"/>
            <a:ext cx="0" cy="1544548"/>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sp>
        <p:nvSpPr>
          <p:cNvPr id="91" name="Oval 90">
            <a:extLst>
              <a:ext uri="{FF2B5EF4-FFF2-40B4-BE49-F238E27FC236}">
                <a16:creationId xmlns:a16="http://schemas.microsoft.com/office/drawing/2014/main" id="{6F5621C8-A2D4-4F1D-B69D-C507370D2EFE}"/>
              </a:ext>
            </a:extLst>
          </p:cNvPr>
          <p:cNvSpPr/>
          <p:nvPr/>
        </p:nvSpPr>
        <p:spPr>
          <a:xfrm>
            <a:off x="1725381" y="1868031"/>
            <a:ext cx="380531" cy="380531"/>
          </a:xfrm>
          <a:prstGeom prst="ellipse">
            <a:avLst/>
          </a:prstGeom>
          <a:solidFill>
            <a:srgbClr val="FFC000"/>
          </a:solidFill>
          <a:ln>
            <a:solidFill>
              <a:schemeClr val="accent1"/>
            </a:solidFill>
          </a:ln>
          <a:effectLst>
            <a:outerShdw blurRad="50800" dist="38100" dir="2700000" algn="tl" rotWithShape="0">
              <a:prstClr val="black">
                <a:alpha val="40000"/>
              </a:prstClr>
            </a:outerShdw>
          </a:effectLst>
        </p:spPr>
        <p:txBody>
          <a:bodyPr wrap="square" lIns="0" tIns="0" rIns="0" bIns="0" rtlCol="0" anchor="ctr"/>
          <a:lstStyle/>
          <a:p>
            <a:pPr algn="ctr" defTabSz="913280"/>
            <a:r>
              <a:rPr lang="en-GB" sz="799" dirty="0">
                <a:solidFill>
                  <a:srgbClr val="F5F5F5"/>
                </a:solidFill>
                <a:latin typeface="Poppins Medium"/>
              </a:rPr>
              <a:t>D-1</a:t>
            </a:r>
          </a:p>
        </p:txBody>
      </p:sp>
      <p:sp>
        <p:nvSpPr>
          <p:cNvPr id="92" name="Rectangle 91">
            <a:extLst>
              <a:ext uri="{FF2B5EF4-FFF2-40B4-BE49-F238E27FC236}">
                <a16:creationId xmlns:a16="http://schemas.microsoft.com/office/drawing/2014/main" id="{73527F37-0ED3-4922-8089-83C5446AD9BA}"/>
              </a:ext>
            </a:extLst>
          </p:cNvPr>
          <p:cNvSpPr/>
          <p:nvPr/>
        </p:nvSpPr>
        <p:spPr>
          <a:xfrm>
            <a:off x="1627803" y="1658760"/>
            <a:ext cx="649230" cy="202365"/>
          </a:xfrm>
          <a:prstGeom prst="rect">
            <a:avLst/>
          </a:prstGeom>
          <a:solidFill>
            <a:srgbClr val="FFC000"/>
          </a:solidFill>
          <a:ln>
            <a:solidFill>
              <a:schemeClr val="accent1"/>
            </a:solidFill>
          </a:ln>
        </p:spPr>
        <p:txBody>
          <a:bodyPr wrap="square" lIns="0" tIns="0" rIns="0" bIns="0" rtlCol="0" anchor="ctr"/>
          <a:lstStyle/>
          <a:p>
            <a:pPr algn="ctr" defTabSz="913280"/>
            <a:r>
              <a:rPr lang="en-GB" sz="799" dirty="0">
                <a:solidFill>
                  <a:srgbClr val="F5F5F5"/>
                </a:solidFill>
                <a:latin typeface="Poppins Medium"/>
              </a:rPr>
              <a:t>17:40:00 hrs</a:t>
            </a:r>
          </a:p>
        </p:txBody>
      </p:sp>
      <p:cxnSp>
        <p:nvCxnSpPr>
          <p:cNvPr id="63" name="Straight Connector 62">
            <a:extLst>
              <a:ext uri="{FF2B5EF4-FFF2-40B4-BE49-F238E27FC236}">
                <a16:creationId xmlns:a16="http://schemas.microsoft.com/office/drawing/2014/main" id="{C5CA1C9E-DF3F-4F58-9992-927227727E26}"/>
              </a:ext>
            </a:extLst>
          </p:cNvPr>
          <p:cNvCxnSpPr>
            <a:cxnSpLocks/>
          </p:cNvCxnSpPr>
          <p:nvPr/>
        </p:nvCxnSpPr>
        <p:spPr>
          <a:xfrm>
            <a:off x="777914" y="3204450"/>
            <a:ext cx="1660486" cy="0"/>
          </a:xfrm>
          <a:prstGeom prst="line">
            <a:avLst/>
          </a:prstGeom>
          <a:ln>
            <a:solidFill>
              <a:srgbClr val="0070C0"/>
            </a:solidFill>
            <a:prstDash val="sysDot"/>
            <a:headEnd type="none"/>
            <a:tailEnd type="triangle"/>
          </a:ln>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49FDB0C6-21DD-4B5B-BED9-EA604C0A7CD9}"/>
              </a:ext>
            </a:extLst>
          </p:cNvPr>
          <p:cNvPicPr>
            <a:picLocks noChangeAspect="1"/>
          </p:cNvPicPr>
          <p:nvPr/>
        </p:nvPicPr>
        <p:blipFill>
          <a:blip r:embed="rId2"/>
          <a:stretch>
            <a:fillRect/>
          </a:stretch>
        </p:blipFill>
        <p:spPr>
          <a:xfrm>
            <a:off x="245273" y="3576187"/>
            <a:ext cx="5233507" cy="1384495"/>
          </a:xfrm>
          <a:prstGeom prst="rect">
            <a:avLst/>
          </a:prstGeom>
        </p:spPr>
      </p:pic>
      <p:sp>
        <p:nvSpPr>
          <p:cNvPr id="65" name="Rectangle 64">
            <a:extLst>
              <a:ext uri="{FF2B5EF4-FFF2-40B4-BE49-F238E27FC236}">
                <a16:creationId xmlns:a16="http://schemas.microsoft.com/office/drawing/2014/main" id="{2AE31CAA-5CC8-4E86-9B63-6B4C5F7E52D6}"/>
              </a:ext>
            </a:extLst>
          </p:cNvPr>
          <p:cNvSpPr/>
          <p:nvPr/>
        </p:nvSpPr>
        <p:spPr>
          <a:xfrm>
            <a:off x="2497241" y="3083519"/>
            <a:ext cx="1341158" cy="369332"/>
          </a:xfrm>
          <a:prstGeom prst="rect">
            <a:avLst/>
          </a:prstGeom>
          <a:noFill/>
        </p:spPr>
        <p:txBody>
          <a:bodyPr wrap="square">
            <a:spAutoFit/>
          </a:bodyPr>
          <a:lstStyle/>
          <a:p>
            <a:r>
              <a:rPr lang="en-US" sz="600" b="1" dirty="0">
                <a:solidFill>
                  <a:srgbClr val="0070C0"/>
                </a:solidFill>
              </a:rPr>
              <a:t>Assumed Absolute 1 Hour Projected Maximum BAU Message Issue</a:t>
            </a:r>
          </a:p>
        </p:txBody>
      </p:sp>
    </p:spTree>
    <p:extLst>
      <p:ext uri="{BB962C8B-B14F-4D97-AF65-F5344CB8AC3E}">
        <p14:creationId xmlns:p14="http://schemas.microsoft.com/office/powerpoint/2010/main" val="35121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4D3A32-D5E5-41D3-A13F-35D11C512D53}"/>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dirty="0">
                <a:solidFill>
                  <a:schemeClr val="bg1"/>
                </a:solidFill>
              </a:rPr>
              <a:t>Gate Closure Within Day Timings</a:t>
            </a:r>
            <a:endParaRPr lang="en-GB" sz="2200" dirty="0">
              <a:solidFill>
                <a:srgbClr val="00B050"/>
              </a:solidFill>
            </a:endParaRPr>
          </a:p>
          <a:p>
            <a:pPr algn="ctr"/>
            <a:r>
              <a:rPr lang="en-GB" sz="1600" dirty="0">
                <a:solidFill>
                  <a:schemeClr val="bg1"/>
                </a:solidFill>
              </a:rPr>
              <a:t>Recovery following Unplanned Outage – extracts from CSS Service Definition</a:t>
            </a:r>
          </a:p>
        </p:txBody>
      </p:sp>
      <p:cxnSp>
        <p:nvCxnSpPr>
          <p:cNvPr id="34" name="Straight Connector 33">
            <a:extLst>
              <a:ext uri="{FF2B5EF4-FFF2-40B4-BE49-F238E27FC236}">
                <a16:creationId xmlns:a16="http://schemas.microsoft.com/office/drawing/2014/main" id="{F89ECA3F-98A8-40F2-A8A5-0CDED88CDA63}"/>
              </a:ext>
            </a:extLst>
          </p:cNvPr>
          <p:cNvCxnSpPr>
            <a:cxnSpLocks/>
          </p:cNvCxnSpPr>
          <p:nvPr/>
        </p:nvCxnSpPr>
        <p:spPr>
          <a:xfrm flipV="1">
            <a:off x="222413" y="4155504"/>
            <a:ext cx="8756065" cy="20296"/>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19A89D89-26AD-46A5-BB71-550454367F25}"/>
              </a:ext>
            </a:extLst>
          </p:cNvPr>
          <p:cNvCxnSpPr>
            <a:cxnSpLocks/>
          </p:cNvCxnSpPr>
          <p:nvPr/>
        </p:nvCxnSpPr>
        <p:spPr>
          <a:xfrm flipV="1">
            <a:off x="778629" y="3783175"/>
            <a:ext cx="0" cy="698928"/>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id="{88CD5FDA-3BE2-4DE8-B9DF-7FCA074FFF57}"/>
              </a:ext>
            </a:extLst>
          </p:cNvPr>
          <p:cNvCxnSpPr>
            <a:cxnSpLocks/>
          </p:cNvCxnSpPr>
          <p:nvPr/>
        </p:nvCxnSpPr>
        <p:spPr>
          <a:xfrm flipV="1">
            <a:off x="2439789" y="3778154"/>
            <a:ext cx="0" cy="698928"/>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id="{011AD500-D7DD-4F6C-A494-FC4EF05DD96A}"/>
              </a:ext>
            </a:extLst>
          </p:cNvPr>
          <p:cNvCxnSpPr>
            <a:cxnSpLocks/>
          </p:cNvCxnSpPr>
          <p:nvPr/>
        </p:nvCxnSpPr>
        <p:spPr>
          <a:xfrm>
            <a:off x="845820" y="4322050"/>
            <a:ext cx="1550429" cy="565"/>
          </a:xfrm>
          <a:prstGeom prst="line">
            <a:avLst/>
          </a:prstGeom>
          <a:ln>
            <a:solidFill>
              <a:srgbClr val="FF0000"/>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9" name="Rectangle 48">
            <a:extLst>
              <a:ext uri="{FF2B5EF4-FFF2-40B4-BE49-F238E27FC236}">
                <a16:creationId xmlns:a16="http://schemas.microsoft.com/office/drawing/2014/main" id="{E0E682DF-1AE6-490C-A033-F587DDAF861B}"/>
              </a:ext>
            </a:extLst>
          </p:cNvPr>
          <p:cNvSpPr/>
          <p:nvPr/>
        </p:nvSpPr>
        <p:spPr>
          <a:xfrm>
            <a:off x="1011100" y="4393723"/>
            <a:ext cx="1341158" cy="461665"/>
          </a:xfrm>
          <a:prstGeom prst="rect">
            <a:avLst/>
          </a:prstGeom>
          <a:noFill/>
        </p:spPr>
        <p:txBody>
          <a:bodyPr wrap="square">
            <a:spAutoFit/>
          </a:bodyPr>
          <a:lstStyle/>
          <a:p>
            <a:r>
              <a:rPr lang="en-US" sz="600" b="1" dirty="0">
                <a:solidFill>
                  <a:srgbClr val="FF0000"/>
                </a:solidFill>
              </a:rPr>
              <a:t>1 hour RTO</a:t>
            </a:r>
          </a:p>
          <a:p>
            <a:pPr marL="171450" indent="-171450">
              <a:buFont typeface="Arial" panose="020B0604020202020204" pitchFamily="34" charset="0"/>
              <a:buChar char="•"/>
            </a:pPr>
            <a:r>
              <a:rPr lang="en-US" sz="600" dirty="0">
                <a:solidFill>
                  <a:schemeClr val="bg1"/>
                </a:solidFill>
              </a:rPr>
              <a:t>In the event of failure, the system should Return to Operation within 1 hour </a:t>
            </a:r>
            <a:endParaRPr lang="en-US" sz="600" dirty="0">
              <a:solidFill>
                <a:schemeClr val="accent2"/>
              </a:solidFill>
            </a:endParaRPr>
          </a:p>
        </p:txBody>
      </p:sp>
      <p:cxnSp>
        <p:nvCxnSpPr>
          <p:cNvPr id="51" name="Straight Connector 50">
            <a:extLst>
              <a:ext uri="{FF2B5EF4-FFF2-40B4-BE49-F238E27FC236}">
                <a16:creationId xmlns:a16="http://schemas.microsoft.com/office/drawing/2014/main" id="{AE18DC60-79F0-4722-86E4-4CB2601A1F11}"/>
              </a:ext>
            </a:extLst>
          </p:cNvPr>
          <p:cNvCxnSpPr>
            <a:cxnSpLocks/>
          </p:cNvCxnSpPr>
          <p:nvPr/>
        </p:nvCxnSpPr>
        <p:spPr>
          <a:xfrm>
            <a:off x="2506680" y="4322050"/>
            <a:ext cx="2878337" cy="0"/>
          </a:xfrm>
          <a:prstGeom prst="line">
            <a:avLst/>
          </a:prstGeom>
          <a:ln>
            <a:solidFill>
              <a:srgbClr val="FF0000"/>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52" name="Rectangle 51">
            <a:extLst>
              <a:ext uri="{FF2B5EF4-FFF2-40B4-BE49-F238E27FC236}">
                <a16:creationId xmlns:a16="http://schemas.microsoft.com/office/drawing/2014/main" id="{156D7A6B-3BFB-4049-8127-61892BEDD60C}"/>
              </a:ext>
            </a:extLst>
          </p:cNvPr>
          <p:cNvSpPr/>
          <p:nvPr/>
        </p:nvSpPr>
        <p:spPr>
          <a:xfrm>
            <a:off x="2671960" y="4393723"/>
            <a:ext cx="2418200" cy="369332"/>
          </a:xfrm>
          <a:prstGeom prst="rect">
            <a:avLst/>
          </a:prstGeom>
          <a:noFill/>
        </p:spPr>
        <p:txBody>
          <a:bodyPr wrap="square">
            <a:spAutoFit/>
          </a:bodyPr>
          <a:lstStyle/>
          <a:p>
            <a:r>
              <a:rPr lang="en-US" sz="600" b="1" dirty="0">
                <a:solidFill>
                  <a:srgbClr val="FF0000"/>
                </a:solidFill>
              </a:rPr>
              <a:t>4 hour DR Recovery (8 hours Maximum Recovery)</a:t>
            </a:r>
          </a:p>
          <a:p>
            <a:pPr marL="171450" indent="-171450">
              <a:buFont typeface="Arial" panose="020B0604020202020204" pitchFamily="34" charset="0"/>
              <a:buChar char="•"/>
            </a:pPr>
            <a:r>
              <a:rPr lang="en-US" sz="600" dirty="0">
                <a:solidFill>
                  <a:schemeClr val="bg1"/>
                </a:solidFill>
              </a:rPr>
              <a:t>In the event that of a Disaster Recovery, the system should be available within 4 hours </a:t>
            </a:r>
            <a:endParaRPr lang="en-US" sz="600" dirty="0">
              <a:solidFill>
                <a:schemeClr val="accent2"/>
              </a:solidFill>
            </a:endParaRPr>
          </a:p>
        </p:txBody>
      </p:sp>
      <p:cxnSp>
        <p:nvCxnSpPr>
          <p:cNvPr id="54" name="Straight Connector 53">
            <a:extLst>
              <a:ext uri="{FF2B5EF4-FFF2-40B4-BE49-F238E27FC236}">
                <a16:creationId xmlns:a16="http://schemas.microsoft.com/office/drawing/2014/main" id="{8A726C55-3D1A-4193-AF1F-A0162239A68D}"/>
              </a:ext>
            </a:extLst>
          </p:cNvPr>
          <p:cNvCxnSpPr>
            <a:cxnSpLocks/>
          </p:cNvCxnSpPr>
          <p:nvPr/>
        </p:nvCxnSpPr>
        <p:spPr>
          <a:xfrm>
            <a:off x="5554680" y="4322050"/>
            <a:ext cx="2313973" cy="0"/>
          </a:xfrm>
          <a:prstGeom prst="line">
            <a:avLst/>
          </a:prstGeom>
          <a:ln>
            <a:solidFill>
              <a:srgbClr val="FF0000"/>
            </a:solidFill>
            <a:prstDash val="dash"/>
            <a:headEnd type="none"/>
            <a:tailEnd type="triangle"/>
          </a:ln>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860CE089-904B-4EE4-8CFC-791E87423409}"/>
              </a:ext>
            </a:extLst>
          </p:cNvPr>
          <p:cNvCxnSpPr>
            <a:cxnSpLocks/>
          </p:cNvCxnSpPr>
          <p:nvPr/>
        </p:nvCxnSpPr>
        <p:spPr>
          <a:xfrm flipV="1">
            <a:off x="7912885" y="3778154"/>
            <a:ext cx="0" cy="698928"/>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6A8A7C63-BBCB-4431-A94B-AE9886771ED0}"/>
              </a:ext>
            </a:extLst>
          </p:cNvPr>
          <p:cNvPicPr>
            <a:picLocks noChangeAspect="1"/>
          </p:cNvPicPr>
          <p:nvPr/>
        </p:nvPicPr>
        <p:blipFill>
          <a:blip r:embed="rId2"/>
          <a:stretch>
            <a:fillRect/>
          </a:stretch>
        </p:blipFill>
        <p:spPr>
          <a:xfrm>
            <a:off x="1621034" y="1772708"/>
            <a:ext cx="4204915" cy="827618"/>
          </a:xfrm>
          <a:prstGeom prst="rect">
            <a:avLst/>
          </a:prstGeom>
        </p:spPr>
      </p:pic>
      <p:pic>
        <p:nvPicPr>
          <p:cNvPr id="12" name="Picture 11">
            <a:extLst>
              <a:ext uri="{FF2B5EF4-FFF2-40B4-BE49-F238E27FC236}">
                <a16:creationId xmlns:a16="http://schemas.microsoft.com/office/drawing/2014/main" id="{5B1E3A31-2DD0-4E0A-92AC-9A22057927FC}"/>
              </a:ext>
            </a:extLst>
          </p:cNvPr>
          <p:cNvPicPr>
            <a:picLocks noChangeAspect="1"/>
          </p:cNvPicPr>
          <p:nvPr/>
        </p:nvPicPr>
        <p:blipFill>
          <a:blip r:embed="rId3"/>
          <a:stretch>
            <a:fillRect/>
          </a:stretch>
        </p:blipFill>
        <p:spPr>
          <a:xfrm>
            <a:off x="96088" y="860771"/>
            <a:ext cx="4552113" cy="940658"/>
          </a:xfrm>
          <a:prstGeom prst="rect">
            <a:avLst/>
          </a:prstGeom>
        </p:spPr>
      </p:pic>
      <p:pic>
        <p:nvPicPr>
          <p:cNvPr id="3" name="Picture 2">
            <a:extLst>
              <a:ext uri="{FF2B5EF4-FFF2-40B4-BE49-F238E27FC236}">
                <a16:creationId xmlns:a16="http://schemas.microsoft.com/office/drawing/2014/main" id="{9B6CB79D-2BE4-4862-B12F-8C1B22D68481}"/>
              </a:ext>
            </a:extLst>
          </p:cNvPr>
          <p:cNvPicPr>
            <a:picLocks noChangeAspect="1"/>
          </p:cNvPicPr>
          <p:nvPr/>
        </p:nvPicPr>
        <p:blipFill>
          <a:blip r:embed="rId4"/>
          <a:stretch>
            <a:fillRect/>
          </a:stretch>
        </p:blipFill>
        <p:spPr>
          <a:xfrm>
            <a:off x="4350744" y="2473847"/>
            <a:ext cx="4268864" cy="924240"/>
          </a:xfrm>
          <a:prstGeom prst="rect">
            <a:avLst/>
          </a:prstGeom>
        </p:spPr>
      </p:pic>
      <p:cxnSp>
        <p:nvCxnSpPr>
          <p:cNvPr id="5" name="Straight Arrow Connector 4">
            <a:extLst>
              <a:ext uri="{FF2B5EF4-FFF2-40B4-BE49-F238E27FC236}">
                <a16:creationId xmlns:a16="http://schemas.microsoft.com/office/drawing/2014/main" id="{A5021865-5BB8-4A57-BC50-23C538CF3D76}"/>
              </a:ext>
            </a:extLst>
          </p:cNvPr>
          <p:cNvCxnSpPr/>
          <p:nvPr/>
        </p:nvCxnSpPr>
        <p:spPr>
          <a:xfrm>
            <a:off x="769620" y="1859280"/>
            <a:ext cx="0" cy="1859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8747665-ADDC-4511-8FC6-FE75F93565BC}"/>
              </a:ext>
            </a:extLst>
          </p:cNvPr>
          <p:cNvCxnSpPr>
            <a:cxnSpLocks/>
          </p:cNvCxnSpPr>
          <p:nvPr/>
        </p:nvCxnSpPr>
        <p:spPr>
          <a:xfrm>
            <a:off x="2439789" y="2689860"/>
            <a:ext cx="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55757CC-6C2B-4398-887F-6108A391EBBC}"/>
              </a:ext>
            </a:extLst>
          </p:cNvPr>
          <p:cNvCxnSpPr>
            <a:cxnSpLocks/>
          </p:cNvCxnSpPr>
          <p:nvPr/>
        </p:nvCxnSpPr>
        <p:spPr>
          <a:xfrm flipV="1">
            <a:off x="5445481" y="3770340"/>
            <a:ext cx="0" cy="698928"/>
          </a:xfrm>
          <a:prstGeom prst="line">
            <a:avLst/>
          </a:prstGeom>
          <a:ln>
            <a:solidFill>
              <a:srgbClr val="FFC000"/>
            </a:solidFill>
            <a:prstDash val="dash"/>
          </a:ln>
        </p:spPr>
        <p:style>
          <a:lnRef idx="3">
            <a:schemeClr val="accent2"/>
          </a:lnRef>
          <a:fillRef idx="0">
            <a:schemeClr val="accent2"/>
          </a:fillRef>
          <a:effectRef idx="2">
            <a:schemeClr val="accent2"/>
          </a:effectRef>
          <a:fontRef idx="minor">
            <a:schemeClr val="tx1"/>
          </a:fontRef>
        </p:style>
      </p:cxnSp>
      <p:sp>
        <p:nvSpPr>
          <p:cNvPr id="64" name="Rectangle 63">
            <a:extLst>
              <a:ext uri="{FF2B5EF4-FFF2-40B4-BE49-F238E27FC236}">
                <a16:creationId xmlns:a16="http://schemas.microsoft.com/office/drawing/2014/main" id="{61FDCF0A-50C1-40BC-910F-90C13C0591B6}"/>
              </a:ext>
            </a:extLst>
          </p:cNvPr>
          <p:cNvSpPr/>
          <p:nvPr/>
        </p:nvSpPr>
        <p:spPr>
          <a:xfrm>
            <a:off x="469731" y="3574158"/>
            <a:ext cx="616366" cy="202365"/>
          </a:xfrm>
          <a:prstGeom prst="rect">
            <a:avLst/>
          </a:prstGeom>
          <a:solidFill>
            <a:srgbClr val="FFC000"/>
          </a:solidFill>
        </p:spPr>
        <p:txBody>
          <a:bodyPr wrap="square" lIns="0" tIns="0" rIns="0" bIns="0" rtlCol="0" anchor="ctr"/>
          <a:lstStyle/>
          <a:p>
            <a:pPr algn="ctr" defTabSz="913280"/>
            <a:r>
              <a:rPr lang="en-GB" sz="799" dirty="0">
                <a:solidFill>
                  <a:srgbClr val="F5F5F5"/>
                </a:solidFill>
                <a:latin typeface="Poppins Medium"/>
              </a:rPr>
              <a:t>17:00:00 hrs</a:t>
            </a:r>
          </a:p>
        </p:txBody>
      </p:sp>
      <p:sp>
        <p:nvSpPr>
          <p:cNvPr id="65" name="Rectangle 64">
            <a:extLst>
              <a:ext uri="{FF2B5EF4-FFF2-40B4-BE49-F238E27FC236}">
                <a16:creationId xmlns:a16="http://schemas.microsoft.com/office/drawing/2014/main" id="{66985A4C-A587-424B-B5B2-0057BD788301}"/>
              </a:ext>
            </a:extLst>
          </p:cNvPr>
          <p:cNvSpPr/>
          <p:nvPr/>
        </p:nvSpPr>
        <p:spPr>
          <a:xfrm>
            <a:off x="2136142" y="3593516"/>
            <a:ext cx="649230" cy="202365"/>
          </a:xfrm>
          <a:prstGeom prst="rect">
            <a:avLst/>
          </a:prstGeom>
          <a:solidFill>
            <a:srgbClr val="FFC000"/>
          </a:solidFill>
        </p:spPr>
        <p:txBody>
          <a:bodyPr wrap="square" lIns="0" tIns="0" rIns="0" bIns="0" rtlCol="0" anchor="ctr"/>
          <a:lstStyle/>
          <a:p>
            <a:pPr algn="ctr" defTabSz="913280"/>
            <a:r>
              <a:rPr lang="en-GB" sz="799" dirty="0">
                <a:solidFill>
                  <a:srgbClr val="F5F5F5"/>
                </a:solidFill>
                <a:latin typeface="Poppins Medium"/>
              </a:rPr>
              <a:t>18:00:00 hrs</a:t>
            </a:r>
          </a:p>
        </p:txBody>
      </p:sp>
      <p:sp>
        <p:nvSpPr>
          <p:cNvPr id="66" name="Rectangle 65">
            <a:extLst>
              <a:ext uri="{FF2B5EF4-FFF2-40B4-BE49-F238E27FC236}">
                <a16:creationId xmlns:a16="http://schemas.microsoft.com/office/drawing/2014/main" id="{A10045CF-2626-4D2D-80C0-5AF9BD0FBD6C}"/>
              </a:ext>
            </a:extLst>
          </p:cNvPr>
          <p:cNvSpPr/>
          <p:nvPr/>
        </p:nvSpPr>
        <p:spPr>
          <a:xfrm>
            <a:off x="5177329" y="3586451"/>
            <a:ext cx="649230" cy="202365"/>
          </a:xfrm>
          <a:prstGeom prst="rect">
            <a:avLst/>
          </a:prstGeom>
          <a:solidFill>
            <a:srgbClr val="FFC000"/>
          </a:solidFill>
        </p:spPr>
        <p:txBody>
          <a:bodyPr wrap="square" lIns="0" tIns="0" rIns="0" bIns="0" rtlCol="0" anchor="ctr"/>
          <a:lstStyle/>
          <a:p>
            <a:pPr algn="ctr" defTabSz="913280"/>
            <a:r>
              <a:rPr lang="en-GB" sz="799" dirty="0">
                <a:solidFill>
                  <a:srgbClr val="F5F5F5"/>
                </a:solidFill>
                <a:latin typeface="Poppins Medium"/>
              </a:rPr>
              <a:t>22:00:00 hrs</a:t>
            </a:r>
          </a:p>
        </p:txBody>
      </p:sp>
      <p:sp>
        <p:nvSpPr>
          <p:cNvPr id="67" name="Rectangle 66">
            <a:extLst>
              <a:ext uri="{FF2B5EF4-FFF2-40B4-BE49-F238E27FC236}">
                <a16:creationId xmlns:a16="http://schemas.microsoft.com/office/drawing/2014/main" id="{AC5E6391-92CA-47EB-913C-C989B5E36383}"/>
              </a:ext>
            </a:extLst>
          </p:cNvPr>
          <p:cNvSpPr/>
          <p:nvPr/>
        </p:nvSpPr>
        <p:spPr>
          <a:xfrm>
            <a:off x="7597622" y="3580810"/>
            <a:ext cx="649230" cy="202365"/>
          </a:xfrm>
          <a:prstGeom prst="rect">
            <a:avLst/>
          </a:prstGeom>
          <a:solidFill>
            <a:srgbClr val="FFC000"/>
          </a:solidFill>
        </p:spPr>
        <p:txBody>
          <a:bodyPr wrap="square" lIns="0" tIns="0" rIns="0" bIns="0" rtlCol="0" anchor="ctr"/>
          <a:lstStyle/>
          <a:p>
            <a:pPr algn="ctr" defTabSz="913280"/>
            <a:r>
              <a:rPr lang="en-GB" sz="799" dirty="0">
                <a:solidFill>
                  <a:srgbClr val="F5F5F5"/>
                </a:solidFill>
                <a:latin typeface="Poppins Medium"/>
              </a:rPr>
              <a:t>02:00:00 hrs</a:t>
            </a:r>
          </a:p>
        </p:txBody>
      </p:sp>
      <p:sp>
        <p:nvSpPr>
          <p:cNvPr id="68" name="Rectangle 67">
            <a:extLst>
              <a:ext uri="{FF2B5EF4-FFF2-40B4-BE49-F238E27FC236}">
                <a16:creationId xmlns:a16="http://schemas.microsoft.com/office/drawing/2014/main" id="{1B0AB6CD-6097-4B56-90BB-C74A2EEC9362}"/>
              </a:ext>
            </a:extLst>
          </p:cNvPr>
          <p:cNvSpPr/>
          <p:nvPr/>
        </p:nvSpPr>
        <p:spPr>
          <a:xfrm>
            <a:off x="8398691" y="3584721"/>
            <a:ext cx="649230" cy="202365"/>
          </a:xfrm>
          <a:prstGeom prst="rect">
            <a:avLst/>
          </a:prstGeom>
          <a:solidFill>
            <a:schemeClr val="accent6">
              <a:lumMod val="85000"/>
            </a:schemeClr>
          </a:solidFill>
        </p:spPr>
        <p:txBody>
          <a:bodyPr wrap="square" lIns="0" tIns="0" rIns="0" bIns="0" rtlCol="0" anchor="ctr"/>
          <a:lstStyle/>
          <a:p>
            <a:pPr algn="ctr" defTabSz="913280"/>
            <a:r>
              <a:rPr lang="en-GB" sz="799" dirty="0">
                <a:solidFill>
                  <a:srgbClr val="F5F5F5"/>
                </a:solidFill>
                <a:latin typeface="Poppins Medium"/>
              </a:rPr>
              <a:t>03:00:00 hrs</a:t>
            </a:r>
          </a:p>
        </p:txBody>
      </p:sp>
      <p:cxnSp>
        <p:nvCxnSpPr>
          <p:cNvPr id="69" name="Straight Connector 68">
            <a:extLst>
              <a:ext uri="{FF2B5EF4-FFF2-40B4-BE49-F238E27FC236}">
                <a16:creationId xmlns:a16="http://schemas.microsoft.com/office/drawing/2014/main" id="{23EB22E0-C219-4675-95A7-806CDB5D731E}"/>
              </a:ext>
            </a:extLst>
          </p:cNvPr>
          <p:cNvCxnSpPr>
            <a:cxnSpLocks/>
          </p:cNvCxnSpPr>
          <p:nvPr/>
        </p:nvCxnSpPr>
        <p:spPr>
          <a:xfrm flipV="1">
            <a:off x="8713954" y="3782065"/>
            <a:ext cx="0" cy="698928"/>
          </a:xfrm>
          <a:prstGeom prst="line">
            <a:avLst/>
          </a:prstGeom>
          <a:ln>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679A725F-FAF4-4863-A893-FE2D110CD014}"/>
              </a:ext>
            </a:extLst>
          </p:cNvPr>
          <p:cNvCxnSpPr>
            <a:cxnSpLocks/>
          </p:cNvCxnSpPr>
          <p:nvPr/>
        </p:nvCxnSpPr>
        <p:spPr>
          <a:xfrm>
            <a:off x="7994981" y="4322050"/>
            <a:ext cx="656647" cy="0"/>
          </a:xfrm>
          <a:prstGeom prst="line">
            <a:avLst/>
          </a:prstGeom>
          <a:ln>
            <a:solidFill>
              <a:srgbClr val="0070C0"/>
            </a:solidFill>
            <a:prstDash val="sysDot"/>
            <a:headEnd type="non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67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4D3A32-D5E5-41D3-A13F-35D11C512D53}"/>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dirty="0">
                <a:solidFill>
                  <a:schemeClr val="bg1"/>
                </a:solidFill>
              </a:rPr>
              <a:t>Gate Closure Within Day Timings</a:t>
            </a:r>
            <a:endParaRPr lang="en-GB" sz="2200" dirty="0">
              <a:solidFill>
                <a:srgbClr val="00B050"/>
              </a:solidFill>
            </a:endParaRPr>
          </a:p>
          <a:p>
            <a:pPr algn="ctr"/>
            <a:r>
              <a:rPr lang="en-GB" sz="1600" dirty="0">
                <a:solidFill>
                  <a:schemeClr val="bg1"/>
                </a:solidFill>
              </a:rPr>
              <a:t>Maximum Envisaged Receipt of CSS Messages</a:t>
            </a:r>
          </a:p>
        </p:txBody>
      </p:sp>
      <p:sp>
        <p:nvSpPr>
          <p:cNvPr id="36" name="Rectangle 35">
            <a:extLst>
              <a:ext uri="{FF2B5EF4-FFF2-40B4-BE49-F238E27FC236}">
                <a16:creationId xmlns:a16="http://schemas.microsoft.com/office/drawing/2014/main" id="{CFD55EB6-4A69-40C3-B0A6-F4DC27710BE8}"/>
              </a:ext>
            </a:extLst>
          </p:cNvPr>
          <p:cNvSpPr/>
          <p:nvPr/>
        </p:nvSpPr>
        <p:spPr>
          <a:xfrm>
            <a:off x="777914" y="2558161"/>
            <a:ext cx="1886649" cy="276999"/>
          </a:xfrm>
          <a:prstGeom prst="rect">
            <a:avLst/>
          </a:prstGeom>
        </p:spPr>
        <p:txBody>
          <a:bodyPr wrap="square">
            <a:spAutoFit/>
          </a:bodyPr>
          <a:lstStyle/>
          <a:p>
            <a:endParaRPr lang="en-GB" sz="600" dirty="0">
              <a:solidFill>
                <a:schemeClr val="accent1"/>
              </a:solidFill>
            </a:endParaRPr>
          </a:p>
          <a:p>
            <a:pPr marL="171450" indent="-171450">
              <a:buFont typeface="Arial" panose="020B0604020202020204" pitchFamily="34" charset="0"/>
              <a:buChar char="•"/>
            </a:pPr>
            <a:endParaRPr lang="en-GB" sz="600" dirty="0">
              <a:solidFill>
                <a:schemeClr val="accent1"/>
              </a:solidFill>
            </a:endParaRPr>
          </a:p>
        </p:txBody>
      </p:sp>
      <p:cxnSp>
        <p:nvCxnSpPr>
          <p:cNvPr id="34" name="Straight Connector 33">
            <a:extLst>
              <a:ext uri="{FF2B5EF4-FFF2-40B4-BE49-F238E27FC236}">
                <a16:creationId xmlns:a16="http://schemas.microsoft.com/office/drawing/2014/main" id="{F89ECA3F-98A8-40F2-A8A5-0CDED88CDA63}"/>
              </a:ext>
            </a:extLst>
          </p:cNvPr>
          <p:cNvCxnSpPr>
            <a:cxnSpLocks/>
          </p:cNvCxnSpPr>
          <p:nvPr/>
        </p:nvCxnSpPr>
        <p:spPr>
          <a:xfrm flipV="1">
            <a:off x="222413" y="4155504"/>
            <a:ext cx="8756065" cy="20296"/>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19A89D89-26AD-46A5-BB71-550454367F25}"/>
              </a:ext>
            </a:extLst>
          </p:cNvPr>
          <p:cNvCxnSpPr>
            <a:cxnSpLocks/>
          </p:cNvCxnSpPr>
          <p:nvPr/>
        </p:nvCxnSpPr>
        <p:spPr>
          <a:xfrm flipV="1">
            <a:off x="778629" y="3783175"/>
            <a:ext cx="0" cy="698928"/>
          </a:xfrm>
          <a:prstGeom prst="line">
            <a:avLst/>
          </a:prstGeom>
          <a:ln>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id="{88CD5FDA-3BE2-4DE8-B9DF-7FCA074FFF57}"/>
              </a:ext>
            </a:extLst>
          </p:cNvPr>
          <p:cNvCxnSpPr>
            <a:cxnSpLocks/>
          </p:cNvCxnSpPr>
          <p:nvPr/>
        </p:nvCxnSpPr>
        <p:spPr>
          <a:xfrm flipV="1">
            <a:off x="2439789" y="3778154"/>
            <a:ext cx="0" cy="698928"/>
          </a:xfrm>
          <a:prstGeom prst="line">
            <a:avLst/>
          </a:prstGeom>
          <a:ln>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id="{011AD500-D7DD-4F6C-A494-FC4EF05DD96A}"/>
              </a:ext>
            </a:extLst>
          </p:cNvPr>
          <p:cNvCxnSpPr>
            <a:cxnSpLocks/>
          </p:cNvCxnSpPr>
          <p:nvPr/>
        </p:nvCxnSpPr>
        <p:spPr>
          <a:xfrm>
            <a:off x="845820" y="4322050"/>
            <a:ext cx="1550429" cy="565"/>
          </a:xfrm>
          <a:prstGeom prst="line">
            <a:avLst/>
          </a:prstGeom>
          <a:ln>
            <a:solidFill>
              <a:srgbClr val="FF0000"/>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9" name="Rectangle 48">
            <a:extLst>
              <a:ext uri="{FF2B5EF4-FFF2-40B4-BE49-F238E27FC236}">
                <a16:creationId xmlns:a16="http://schemas.microsoft.com/office/drawing/2014/main" id="{E0E682DF-1AE6-490C-A033-F587DDAF861B}"/>
              </a:ext>
            </a:extLst>
          </p:cNvPr>
          <p:cNvSpPr/>
          <p:nvPr/>
        </p:nvSpPr>
        <p:spPr>
          <a:xfrm>
            <a:off x="1011100" y="4393723"/>
            <a:ext cx="1341158" cy="461665"/>
          </a:xfrm>
          <a:prstGeom prst="rect">
            <a:avLst/>
          </a:prstGeom>
          <a:noFill/>
        </p:spPr>
        <p:txBody>
          <a:bodyPr wrap="square">
            <a:spAutoFit/>
          </a:bodyPr>
          <a:lstStyle/>
          <a:p>
            <a:r>
              <a:rPr lang="en-US" sz="600" b="1" dirty="0">
                <a:solidFill>
                  <a:srgbClr val="FF0000"/>
                </a:solidFill>
              </a:rPr>
              <a:t>1 hour RTO</a:t>
            </a:r>
          </a:p>
          <a:p>
            <a:pPr marL="171450" indent="-171450">
              <a:buFont typeface="Arial" panose="020B0604020202020204" pitchFamily="34" charset="0"/>
              <a:buChar char="•"/>
            </a:pPr>
            <a:r>
              <a:rPr lang="en-US" sz="600" dirty="0">
                <a:solidFill>
                  <a:schemeClr val="bg1"/>
                </a:solidFill>
              </a:rPr>
              <a:t>In the event of failure, the system should Return to Operation within 1 hour </a:t>
            </a:r>
            <a:endParaRPr lang="en-US" sz="600" dirty="0">
              <a:solidFill>
                <a:schemeClr val="accent2"/>
              </a:solidFill>
            </a:endParaRPr>
          </a:p>
        </p:txBody>
      </p:sp>
      <p:cxnSp>
        <p:nvCxnSpPr>
          <p:cNvPr id="51" name="Straight Connector 50">
            <a:extLst>
              <a:ext uri="{FF2B5EF4-FFF2-40B4-BE49-F238E27FC236}">
                <a16:creationId xmlns:a16="http://schemas.microsoft.com/office/drawing/2014/main" id="{AE18DC60-79F0-4722-86E4-4CB2601A1F11}"/>
              </a:ext>
            </a:extLst>
          </p:cNvPr>
          <p:cNvCxnSpPr>
            <a:cxnSpLocks/>
          </p:cNvCxnSpPr>
          <p:nvPr/>
        </p:nvCxnSpPr>
        <p:spPr>
          <a:xfrm>
            <a:off x="2506680" y="4322050"/>
            <a:ext cx="2878337" cy="0"/>
          </a:xfrm>
          <a:prstGeom prst="line">
            <a:avLst/>
          </a:prstGeom>
          <a:ln>
            <a:solidFill>
              <a:srgbClr val="FF0000"/>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65" name="Rectangle 64">
            <a:extLst>
              <a:ext uri="{FF2B5EF4-FFF2-40B4-BE49-F238E27FC236}">
                <a16:creationId xmlns:a16="http://schemas.microsoft.com/office/drawing/2014/main" id="{B5EE5E06-2377-42E7-A9EA-B439BCC9C4CE}"/>
              </a:ext>
            </a:extLst>
          </p:cNvPr>
          <p:cNvSpPr/>
          <p:nvPr/>
        </p:nvSpPr>
        <p:spPr>
          <a:xfrm>
            <a:off x="469731" y="3574158"/>
            <a:ext cx="616366" cy="202365"/>
          </a:xfrm>
          <a:prstGeom prst="rect">
            <a:avLst/>
          </a:prstGeom>
          <a:solidFill>
            <a:schemeClr val="accent6">
              <a:lumMod val="85000"/>
            </a:schemeClr>
          </a:solidFill>
        </p:spPr>
        <p:txBody>
          <a:bodyPr wrap="square" lIns="0" tIns="0" rIns="0" bIns="0" rtlCol="0" anchor="ctr"/>
          <a:lstStyle/>
          <a:p>
            <a:pPr algn="ctr" defTabSz="913280"/>
            <a:r>
              <a:rPr lang="en-GB" sz="799" dirty="0">
                <a:solidFill>
                  <a:srgbClr val="F5F5F5"/>
                </a:solidFill>
                <a:latin typeface="Poppins Medium"/>
              </a:rPr>
              <a:t>17:00:00 hrs</a:t>
            </a:r>
          </a:p>
        </p:txBody>
      </p:sp>
      <p:sp>
        <p:nvSpPr>
          <p:cNvPr id="66" name="Rectangle 65">
            <a:extLst>
              <a:ext uri="{FF2B5EF4-FFF2-40B4-BE49-F238E27FC236}">
                <a16:creationId xmlns:a16="http://schemas.microsoft.com/office/drawing/2014/main" id="{630B9231-BB11-4EC0-A2BB-1DDDE7A978CB}"/>
              </a:ext>
            </a:extLst>
          </p:cNvPr>
          <p:cNvSpPr/>
          <p:nvPr/>
        </p:nvSpPr>
        <p:spPr>
          <a:xfrm>
            <a:off x="2136142" y="3593516"/>
            <a:ext cx="649230" cy="202365"/>
          </a:xfrm>
          <a:prstGeom prst="rect">
            <a:avLst/>
          </a:prstGeom>
          <a:solidFill>
            <a:schemeClr val="accent6">
              <a:lumMod val="85000"/>
            </a:schemeClr>
          </a:solidFill>
        </p:spPr>
        <p:txBody>
          <a:bodyPr wrap="square" lIns="0" tIns="0" rIns="0" bIns="0" rtlCol="0" anchor="ctr"/>
          <a:lstStyle/>
          <a:p>
            <a:pPr algn="ctr" defTabSz="913280"/>
            <a:r>
              <a:rPr lang="en-GB" sz="799" dirty="0">
                <a:solidFill>
                  <a:srgbClr val="F5F5F5"/>
                </a:solidFill>
                <a:latin typeface="Poppins Medium"/>
              </a:rPr>
              <a:t>18:00:00 hrs</a:t>
            </a:r>
          </a:p>
        </p:txBody>
      </p:sp>
      <p:sp>
        <p:nvSpPr>
          <p:cNvPr id="67" name="Rectangle 66">
            <a:extLst>
              <a:ext uri="{FF2B5EF4-FFF2-40B4-BE49-F238E27FC236}">
                <a16:creationId xmlns:a16="http://schemas.microsoft.com/office/drawing/2014/main" id="{BFA0E98F-0399-4FB6-B8C9-88E5888164D2}"/>
              </a:ext>
            </a:extLst>
          </p:cNvPr>
          <p:cNvSpPr/>
          <p:nvPr/>
        </p:nvSpPr>
        <p:spPr>
          <a:xfrm>
            <a:off x="5177329" y="3586451"/>
            <a:ext cx="649230" cy="202365"/>
          </a:xfrm>
          <a:prstGeom prst="rect">
            <a:avLst/>
          </a:prstGeom>
          <a:solidFill>
            <a:schemeClr val="accent6">
              <a:lumMod val="85000"/>
            </a:schemeClr>
          </a:solidFill>
        </p:spPr>
        <p:txBody>
          <a:bodyPr wrap="square" lIns="0" tIns="0" rIns="0" bIns="0" rtlCol="0" anchor="ctr"/>
          <a:lstStyle/>
          <a:p>
            <a:pPr algn="ctr" defTabSz="913280"/>
            <a:r>
              <a:rPr lang="en-GB" sz="799" dirty="0">
                <a:solidFill>
                  <a:srgbClr val="F5F5F5"/>
                </a:solidFill>
                <a:latin typeface="Poppins Medium"/>
              </a:rPr>
              <a:t>22:00:00 hrs</a:t>
            </a:r>
          </a:p>
        </p:txBody>
      </p:sp>
      <p:sp>
        <p:nvSpPr>
          <p:cNvPr id="68" name="Rectangle 67">
            <a:extLst>
              <a:ext uri="{FF2B5EF4-FFF2-40B4-BE49-F238E27FC236}">
                <a16:creationId xmlns:a16="http://schemas.microsoft.com/office/drawing/2014/main" id="{4051DCF6-F84A-4989-BC08-C4911D7D6F33}"/>
              </a:ext>
            </a:extLst>
          </p:cNvPr>
          <p:cNvSpPr/>
          <p:nvPr/>
        </p:nvSpPr>
        <p:spPr>
          <a:xfrm>
            <a:off x="7597622" y="3580810"/>
            <a:ext cx="649230" cy="202365"/>
          </a:xfrm>
          <a:prstGeom prst="rect">
            <a:avLst/>
          </a:prstGeom>
          <a:solidFill>
            <a:schemeClr val="accent6">
              <a:lumMod val="85000"/>
            </a:schemeClr>
          </a:solidFill>
        </p:spPr>
        <p:txBody>
          <a:bodyPr wrap="square" lIns="0" tIns="0" rIns="0" bIns="0" rtlCol="0" anchor="ctr"/>
          <a:lstStyle/>
          <a:p>
            <a:pPr algn="ctr" defTabSz="913280"/>
            <a:r>
              <a:rPr lang="en-GB" sz="799" dirty="0">
                <a:solidFill>
                  <a:srgbClr val="F5F5F5"/>
                </a:solidFill>
                <a:latin typeface="Poppins Medium"/>
              </a:rPr>
              <a:t>02:00:00 hrs</a:t>
            </a:r>
          </a:p>
        </p:txBody>
      </p:sp>
      <p:cxnSp>
        <p:nvCxnSpPr>
          <p:cNvPr id="69" name="Straight Connector 68">
            <a:extLst>
              <a:ext uri="{FF2B5EF4-FFF2-40B4-BE49-F238E27FC236}">
                <a16:creationId xmlns:a16="http://schemas.microsoft.com/office/drawing/2014/main" id="{0762DB20-77D2-4215-BC40-F080E71BB9A2}"/>
              </a:ext>
            </a:extLst>
          </p:cNvPr>
          <p:cNvCxnSpPr>
            <a:cxnSpLocks/>
          </p:cNvCxnSpPr>
          <p:nvPr/>
        </p:nvCxnSpPr>
        <p:spPr>
          <a:xfrm flipV="1">
            <a:off x="5445481" y="3770340"/>
            <a:ext cx="0" cy="698928"/>
          </a:xfrm>
          <a:prstGeom prst="line">
            <a:avLst/>
          </a:prstGeom>
          <a:ln>
            <a:solidFill>
              <a:schemeClr val="accent6">
                <a:lumMod val="75000"/>
              </a:schemeClr>
            </a:solidFill>
            <a:prstDash val="dash"/>
          </a:ln>
        </p:spPr>
        <p:style>
          <a:lnRef idx="3">
            <a:schemeClr val="accent2"/>
          </a:lnRef>
          <a:fillRef idx="0">
            <a:schemeClr val="accent2"/>
          </a:fillRef>
          <a:effectRef idx="2">
            <a:schemeClr val="accent2"/>
          </a:effectRef>
          <a:fontRef idx="minor">
            <a:schemeClr val="tx1"/>
          </a:fontRef>
        </p:style>
      </p:cxnSp>
      <p:cxnSp>
        <p:nvCxnSpPr>
          <p:cNvPr id="70" name="Straight Connector 69">
            <a:extLst>
              <a:ext uri="{FF2B5EF4-FFF2-40B4-BE49-F238E27FC236}">
                <a16:creationId xmlns:a16="http://schemas.microsoft.com/office/drawing/2014/main" id="{2D7F33C0-120A-450D-8CA2-D5175697DA7D}"/>
              </a:ext>
            </a:extLst>
          </p:cNvPr>
          <p:cNvCxnSpPr>
            <a:cxnSpLocks/>
          </p:cNvCxnSpPr>
          <p:nvPr/>
        </p:nvCxnSpPr>
        <p:spPr>
          <a:xfrm>
            <a:off x="5554680" y="4322050"/>
            <a:ext cx="2313973" cy="0"/>
          </a:xfrm>
          <a:prstGeom prst="line">
            <a:avLst/>
          </a:prstGeom>
          <a:ln>
            <a:solidFill>
              <a:srgbClr val="FF0000"/>
            </a:solidFill>
            <a:prstDash val="dash"/>
            <a:headEnd type="none"/>
            <a:tailEnd type="triangle"/>
          </a:ln>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B2F9873F-8F93-4C49-B7BB-D009BA303751}"/>
              </a:ext>
            </a:extLst>
          </p:cNvPr>
          <p:cNvCxnSpPr>
            <a:cxnSpLocks/>
          </p:cNvCxnSpPr>
          <p:nvPr/>
        </p:nvCxnSpPr>
        <p:spPr>
          <a:xfrm flipV="1">
            <a:off x="7912885" y="3778154"/>
            <a:ext cx="0" cy="698928"/>
          </a:xfrm>
          <a:prstGeom prst="line">
            <a:avLst/>
          </a:prstGeom>
          <a:ln>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
        <p:nvSpPr>
          <p:cNvPr id="81" name="Rectangle 80">
            <a:extLst>
              <a:ext uri="{FF2B5EF4-FFF2-40B4-BE49-F238E27FC236}">
                <a16:creationId xmlns:a16="http://schemas.microsoft.com/office/drawing/2014/main" id="{2A098E98-FA2D-4F0F-A961-F63A765DB4F6}"/>
              </a:ext>
            </a:extLst>
          </p:cNvPr>
          <p:cNvSpPr/>
          <p:nvPr/>
        </p:nvSpPr>
        <p:spPr>
          <a:xfrm>
            <a:off x="8398691" y="3584721"/>
            <a:ext cx="649230" cy="202365"/>
          </a:xfrm>
          <a:prstGeom prst="rect">
            <a:avLst/>
          </a:prstGeom>
          <a:solidFill>
            <a:schemeClr val="accent6">
              <a:lumMod val="85000"/>
            </a:schemeClr>
          </a:solidFill>
        </p:spPr>
        <p:txBody>
          <a:bodyPr wrap="square" lIns="0" tIns="0" rIns="0" bIns="0" rtlCol="0" anchor="ctr"/>
          <a:lstStyle/>
          <a:p>
            <a:pPr algn="ctr" defTabSz="913280"/>
            <a:r>
              <a:rPr lang="en-GB" sz="799" dirty="0">
                <a:solidFill>
                  <a:srgbClr val="F5F5F5"/>
                </a:solidFill>
                <a:latin typeface="Poppins Medium"/>
              </a:rPr>
              <a:t>03:00:00 hrs</a:t>
            </a:r>
          </a:p>
        </p:txBody>
      </p:sp>
      <p:cxnSp>
        <p:nvCxnSpPr>
          <p:cNvPr id="82" name="Straight Connector 81">
            <a:extLst>
              <a:ext uri="{FF2B5EF4-FFF2-40B4-BE49-F238E27FC236}">
                <a16:creationId xmlns:a16="http://schemas.microsoft.com/office/drawing/2014/main" id="{F08F73C0-C41D-4DC7-9B54-CB41837A7749}"/>
              </a:ext>
            </a:extLst>
          </p:cNvPr>
          <p:cNvCxnSpPr>
            <a:cxnSpLocks/>
          </p:cNvCxnSpPr>
          <p:nvPr/>
        </p:nvCxnSpPr>
        <p:spPr>
          <a:xfrm flipV="1">
            <a:off x="8713954" y="3782065"/>
            <a:ext cx="0" cy="698928"/>
          </a:xfrm>
          <a:prstGeom prst="line">
            <a:avLst/>
          </a:prstGeom>
          <a:ln>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83" name="Straight Connector 82">
            <a:extLst>
              <a:ext uri="{FF2B5EF4-FFF2-40B4-BE49-F238E27FC236}">
                <a16:creationId xmlns:a16="http://schemas.microsoft.com/office/drawing/2014/main" id="{B634BCDA-32B6-4174-A466-AD185A76510F}"/>
              </a:ext>
            </a:extLst>
          </p:cNvPr>
          <p:cNvCxnSpPr>
            <a:cxnSpLocks/>
          </p:cNvCxnSpPr>
          <p:nvPr/>
        </p:nvCxnSpPr>
        <p:spPr>
          <a:xfrm>
            <a:off x="7994981" y="4322050"/>
            <a:ext cx="656647" cy="0"/>
          </a:xfrm>
          <a:prstGeom prst="line">
            <a:avLst/>
          </a:prstGeom>
          <a:ln>
            <a:solidFill>
              <a:srgbClr val="0070C0"/>
            </a:solidFill>
            <a:prstDash val="sysDot"/>
            <a:headEnd type="none"/>
            <a:tailEnd type="triangle"/>
          </a:ln>
        </p:spPr>
        <p:style>
          <a:lnRef idx="3">
            <a:schemeClr val="accent1"/>
          </a:lnRef>
          <a:fillRef idx="0">
            <a:schemeClr val="accent1"/>
          </a:fillRef>
          <a:effectRef idx="2">
            <a:schemeClr val="accent1"/>
          </a:effectRef>
          <a:fontRef idx="minor">
            <a:schemeClr val="tx1"/>
          </a:fontRef>
        </p:style>
      </p:cxnSp>
      <p:sp>
        <p:nvSpPr>
          <p:cNvPr id="96" name="Rectangle 95">
            <a:extLst>
              <a:ext uri="{FF2B5EF4-FFF2-40B4-BE49-F238E27FC236}">
                <a16:creationId xmlns:a16="http://schemas.microsoft.com/office/drawing/2014/main" id="{81E3544E-D0EF-487A-97E2-6184263E7E77}"/>
              </a:ext>
            </a:extLst>
          </p:cNvPr>
          <p:cNvSpPr/>
          <p:nvPr/>
        </p:nvSpPr>
        <p:spPr>
          <a:xfrm>
            <a:off x="7905004" y="3182158"/>
            <a:ext cx="1341158" cy="369332"/>
          </a:xfrm>
          <a:prstGeom prst="rect">
            <a:avLst/>
          </a:prstGeom>
          <a:noFill/>
        </p:spPr>
        <p:txBody>
          <a:bodyPr wrap="square">
            <a:spAutoFit/>
          </a:bodyPr>
          <a:lstStyle/>
          <a:p>
            <a:r>
              <a:rPr lang="en-US" sz="600" b="1" dirty="0">
                <a:solidFill>
                  <a:srgbClr val="0070C0"/>
                </a:solidFill>
              </a:rPr>
              <a:t>Assumed Absolute 1 Hour Projected Maximum BAU Message Issue</a:t>
            </a:r>
          </a:p>
        </p:txBody>
      </p:sp>
      <p:sp>
        <p:nvSpPr>
          <p:cNvPr id="97" name="Rectangle 96">
            <a:extLst>
              <a:ext uri="{FF2B5EF4-FFF2-40B4-BE49-F238E27FC236}">
                <a16:creationId xmlns:a16="http://schemas.microsoft.com/office/drawing/2014/main" id="{24CB30BC-2944-4929-8C37-9E164CE738B8}"/>
              </a:ext>
            </a:extLst>
          </p:cNvPr>
          <p:cNvSpPr/>
          <p:nvPr/>
        </p:nvSpPr>
        <p:spPr>
          <a:xfrm>
            <a:off x="2671960" y="4393723"/>
            <a:ext cx="2418200" cy="369332"/>
          </a:xfrm>
          <a:prstGeom prst="rect">
            <a:avLst/>
          </a:prstGeom>
          <a:noFill/>
        </p:spPr>
        <p:txBody>
          <a:bodyPr wrap="square">
            <a:spAutoFit/>
          </a:bodyPr>
          <a:lstStyle/>
          <a:p>
            <a:r>
              <a:rPr lang="en-US" sz="600" b="1" dirty="0">
                <a:solidFill>
                  <a:srgbClr val="FF0000"/>
                </a:solidFill>
              </a:rPr>
              <a:t>4 hour DR Recovery (8 hours Maximum Recovery)</a:t>
            </a:r>
          </a:p>
          <a:p>
            <a:pPr marL="171450" indent="-171450">
              <a:buFont typeface="Arial" panose="020B0604020202020204" pitchFamily="34" charset="0"/>
              <a:buChar char="•"/>
            </a:pPr>
            <a:r>
              <a:rPr lang="en-US" sz="600" dirty="0">
                <a:solidFill>
                  <a:schemeClr val="bg1"/>
                </a:solidFill>
              </a:rPr>
              <a:t>In the event that of a Disaster Recovery, the system should be available within 4 hours </a:t>
            </a:r>
            <a:endParaRPr lang="en-US" sz="600" dirty="0">
              <a:solidFill>
                <a:schemeClr val="accent2"/>
              </a:solidFill>
            </a:endParaRPr>
          </a:p>
        </p:txBody>
      </p:sp>
      <p:sp>
        <p:nvSpPr>
          <p:cNvPr id="98" name="Text Placeholder 2">
            <a:extLst>
              <a:ext uri="{FF2B5EF4-FFF2-40B4-BE49-F238E27FC236}">
                <a16:creationId xmlns:a16="http://schemas.microsoft.com/office/drawing/2014/main" id="{8E4D7508-A6EA-4D51-9A38-DCD4250B98C9}"/>
              </a:ext>
            </a:extLst>
          </p:cNvPr>
          <p:cNvSpPr txBox="1">
            <a:spLocks/>
          </p:cNvSpPr>
          <p:nvPr/>
        </p:nvSpPr>
        <p:spPr>
          <a:xfrm>
            <a:off x="457199" y="898525"/>
            <a:ext cx="7992229" cy="3886200"/>
          </a:xfrm>
          <a:prstGeom prst="rect">
            <a:avLst/>
          </a:prstGeom>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r>
              <a:rPr lang="en-GB" sz="1200" kern="0" dirty="0"/>
              <a:t>The REC envisages that Secured Active messages should be received beyond 23:00:00 on D-1</a:t>
            </a:r>
          </a:p>
          <a:p>
            <a:pPr marL="171450" indent="-171450">
              <a:buFont typeface="Arial" panose="020B0604020202020204" pitchFamily="34" charset="0"/>
              <a:buChar char="•"/>
            </a:pPr>
            <a:r>
              <a:rPr lang="en-GB" sz="1200" kern="0" dirty="0"/>
              <a:t>Where all DR arrangements are enacted, where the incident begins at Gate Closure (17:00:00 hrs on D-1) then we should not receive any messages after 02:59:59 on D, this assumes:</a:t>
            </a:r>
          </a:p>
          <a:p>
            <a:pPr marL="628650" lvl="1" indent="-171450">
              <a:buFont typeface="Arial" panose="020B0604020202020204" pitchFamily="34" charset="0"/>
              <a:buChar char="•"/>
            </a:pPr>
            <a:r>
              <a:rPr lang="en-GB" sz="1200" kern="0" dirty="0"/>
              <a:t>DR is called in a prompt manner – and in any event within the RTO period where it is established that the 1 hour RTO capability may not recover the system within the RTO</a:t>
            </a:r>
          </a:p>
          <a:p>
            <a:pPr marL="628650" lvl="1" indent="-171450">
              <a:buFont typeface="Arial" panose="020B0604020202020204" pitchFamily="34" charset="0"/>
              <a:buChar char="•"/>
            </a:pPr>
            <a:r>
              <a:rPr lang="en-GB" sz="1200" kern="0" dirty="0"/>
              <a:t>Issue of Secured Active Messages after recovery will take no longer than 60 minutes</a:t>
            </a:r>
          </a:p>
          <a:p>
            <a:pPr marL="628650" lvl="1" indent="-171450">
              <a:buFont typeface="Arial" panose="020B0604020202020204" pitchFamily="34" charset="0"/>
              <a:buChar char="•"/>
            </a:pPr>
            <a:endParaRPr lang="en-GB" sz="1200" kern="0" dirty="0"/>
          </a:p>
          <a:p>
            <a:pPr marL="171450" indent="-171450">
              <a:buFont typeface="Arial" panose="020B0604020202020204" pitchFamily="34" charset="0"/>
              <a:buChar char="•"/>
            </a:pPr>
            <a:r>
              <a:rPr lang="en-GB" sz="1200" kern="0" dirty="0"/>
              <a:t>Consequently, if a message is received after 02:59:59hrs we will have held UK Link jobs as long as possible, and we will not process messages for D</a:t>
            </a:r>
          </a:p>
        </p:txBody>
      </p:sp>
    </p:spTree>
    <p:extLst>
      <p:ext uri="{BB962C8B-B14F-4D97-AF65-F5344CB8AC3E}">
        <p14:creationId xmlns:p14="http://schemas.microsoft.com/office/powerpoint/2010/main" val="267552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C6E97C1-FBA5-4922-ADCC-12AE4953F314}"/>
              </a:ext>
            </a:extLst>
          </p:cNvPr>
          <p:cNvSpPr/>
          <p:nvPr/>
        </p:nvSpPr>
        <p:spPr>
          <a:xfrm>
            <a:off x="215900" y="1279113"/>
            <a:ext cx="2179837"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29" name="Text Placeholder 7">
            <a:extLst>
              <a:ext uri="{FF2B5EF4-FFF2-40B4-BE49-F238E27FC236}">
                <a16:creationId xmlns:a16="http://schemas.microsoft.com/office/drawing/2014/main" id="{8C4E5276-7070-482F-A323-3277DEBFF228}"/>
              </a:ext>
            </a:extLst>
          </p:cNvPr>
          <p:cNvSpPr txBox="1">
            <a:spLocks/>
          </p:cNvSpPr>
          <p:nvPr/>
        </p:nvSpPr>
        <p:spPr>
          <a:xfrm>
            <a:off x="291230" y="2322293"/>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85" name="Straight Arrow Connector 84">
            <a:extLst>
              <a:ext uri="{FF2B5EF4-FFF2-40B4-BE49-F238E27FC236}">
                <a16:creationId xmlns:a16="http://schemas.microsoft.com/office/drawing/2014/main" id="{EA1EBF99-4275-4FF4-A1BE-D5412873883A}"/>
              </a:ext>
            </a:extLst>
          </p:cNvPr>
          <p:cNvCxnSpPr>
            <a:cxnSpLocks/>
            <a:stCxn id="48" idx="2"/>
            <a:endCxn id="29" idx="0"/>
          </p:cNvCxnSpPr>
          <p:nvPr/>
        </p:nvCxnSpPr>
        <p:spPr>
          <a:xfrm>
            <a:off x="692460" y="1925384"/>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 Placeholder 7">
            <a:extLst>
              <a:ext uri="{FF2B5EF4-FFF2-40B4-BE49-F238E27FC236}">
                <a16:creationId xmlns:a16="http://schemas.microsoft.com/office/drawing/2014/main" id="{AFA87EB9-BCE8-47BB-A8FF-E3E3562795C6}"/>
              </a:ext>
            </a:extLst>
          </p:cNvPr>
          <p:cNvSpPr txBox="1">
            <a:spLocks/>
          </p:cNvSpPr>
          <p:nvPr/>
        </p:nvSpPr>
        <p:spPr>
          <a:xfrm>
            <a:off x="291230" y="3309050"/>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48" name="Text Placeholder 7">
            <a:extLst>
              <a:ext uri="{FF2B5EF4-FFF2-40B4-BE49-F238E27FC236}">
                <a16:creationId xmlns:a16="http://schemas.microsoft.com/office/drawing/2014/main" id="{3A33CB9E-94D5-4284-BEFA-FA6BB4514F72}"/>
              </a:ext>
            </a:extLst>
          </p:cNvPr>
          <p:cNvSpPr txBox="1">
            <a:spLocks/>
          </p:cNvSpPr>
          <p:nvPr/>
        </p:nvSpPr>
        <p:spPr>
          <a:xfrm>
            <a:off x="291230" y="1335537"/>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54" name="Straight Arrow Connector 53">
            <a:extLst>
              <a:ext uri="{FF2B5EF4-FFF2-40B4-BE49-F238E27FC236}">
                <a16:creationId xmlns:a16="http://schemas.microsoft.com/office/drawing/2014/main" id="{4282463A-C5AE-4C13-B8E3-5D75B8C75E68}"/>
              </a:ext>
            </a:extLst>
          </p:cNvPr>
          <p:cNvCxnSpPr>
            <a:cxnSpLocks/>
            <a:stCxn id="29" idx="2"/>
            <a:endCxn id="47" idx="0"/>
          </p:cNvCxnSpPr>
          <p:nvPr/>
        </p:nvCxnSpPr>
        <p:spPr>
          <a:xfrm>
            <a:off x="692460" y="2912140"/>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A47C966-737F-42EE-9967-D19AA587FEED}"/>
              </a:ext>
            </a:extLst>
          </p:cNvPr>
          <p:cNvSpPr txBox="1"/>
          <p:nvPr/>
        </p:nvSpPr>
        <p:spPr>
          <a:xfrm>
            <a:off x="1093689" y="1335538"/>
            <a:ext cx="1294015" cy="824841"/>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3"/>
                </a:solidFill>
                <a:latin typeface="Poppins Medium"/>
              </a:rPr>
              <a:t>Submission on time</a:t>
            </a:r>
          </a:p>
          <a:p>
            <a:pPr marL="128588" indent="-128588">
              <a:buFont typeface="Arial" panose="020B0604020202020204" pitchFamily="34" charset="0"/>
              <a:buChar char="•"/>
            </a:pPr>
            <a:r>
              <a:rPr lang="en-GB" sz="680" kern="0" dirty="0">
                <a:solidFill>
                  <a:schemeClr val="accent3"/>
                </a:solidFill>
                <a:latin typeface="Poppins Medium"/>
              </a:rPr>
              <a:t>Confirmation 100% of messages sent by deadline that UKL and Gemini will process without manual intervention (TP1)</a:t>
            </a:r>
            <a:endParaRPr lang="en-GB" sz="680" dirty="0"/>
          </a:p>
        </p:txBody>
      </p:sp>
      <p:sp>
        <p:nvSpPr>
          <p:cNvPr id="60" name="TextBox 59">
            <a:extLst>
              <a:ext uri="{FF2B5EF4-FFF2-40B4-BE49-F238E27FC236}">
                <a16:creationId xmlns:a16="http://schemas.microsoft.com/office/drawing/2014/main" id="{E5A67C19-FDFF-4AE4-90FA-9F032400FC55}"/>
              </a:ext>
            </a:extLst>
          </p:cNvPr>
          <p:cNvSpPr txBox="1"/>
          <p:nvPr/>
        </p:nvSpPr>
        <p:spPr>
          <a:xfrm>
            <a:off x="1093690" y="2320042"/>
            <a:ext cx="1310231" cy="615553"/>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Pending vs received at 100% by necessary time</a:t>
            </a:r>
          </a:p>
          <a:p>
            <a:pPr marL="128588" indent="-128588">
              <a:buFont typeface="Arial" panose="020B0604020202020204" pitchFamily="34" charset="0"/>
              <a:buChar char="•"/>
            </a:pPr>
            <a:r>
              <a:rPr lang="en-GB" sz="680" kern="0" dirty="0">
                <a:solidFill>
                  <a:schemeClr val="accent2"/>
                </a:solidFill>
                <a:latin typeface="Poppins Medium"/>
              </a:rPr>
              <a:t>Process run to schedule</a:t>
            </a:r>
            <a:endParaRPr lang="en-GB" sz="680" dirty="0">
              <a:solidFill>
                <a:schemeClr val="accent2"/>
              </a:solidFill>
            </a:endParaRPr>
          </a:p>
        </p:txBody>
      </p:sp>
      <p:sp>
        <p:nvSpPr>
          <p:cNvPr id="61" name="TextBox 60">
            <a:extLst>
              <a:ext uri="{FF2B5EF4-FFF2-40B4-BE49-F238E27FC236}">
                <a16:creationId xmlns:a16="http://schemas.microsoft.com/office/drawing/2014/main" id="{F6184255-5BC6-48E8-9542-DB1BFAB4C55D}"/>
              </a:ext>
            </a:extLst>
          </p:cNvPr>
          <p:cNvSpPr txBox="1"/>
          <p:nvPr/>
        </p:nvSpPr>
        <p:spPr>
          <a:xfrm>
            <a:off x="1093690" y="3309051"/>
            <a:ext cx="1302046" cy="307777"/>
          </a:xfrm>
          <a:prstGeom prst="rect">
            <a:avLst/>
          </a:prstGeom>
          <a:noFill/>
        </p:spPr>
        <p:txBody>
          <a:bodyPr wrap="square">
            <a:spAutoFit/>
          </a:bodyPr>
          <a:lstStyle/>
          <a:p>
            <a:pPr marL="128588" indent="-128588">
              <a:buFont typeface="Arial" panose="020B0604020202020204" pitchFamily="34" charset="0"/>
              <a:buChar char="•"/>
            </a:pPr>
            <a:r>
              <a:rPr lang="en-GB" sz="680" kern="0">
                <a:solidFill>
                  <a:schemeClr val="tx2">
                    <a:lumMod val="50000"/>
                  </a:schemeClr>
                </a:solidFill>
                <a:latin typeface="Poppins Medium"/>
              </a:rPr>
              <a:t>Process run to schedule</a:t>
            </a:r>
            <a:endParaRPr lang="en-GB" sz="680">
              <a:solidFill>
                <a:schemeClr val="tx2">
                  <a:lumMod val="50000"/>
                </a:schemeClr>
              </a:solidFill>
            </a:endParaRPr>
          </a:p>
        </p:txBody>
      </p:sp>
      <p:sp>
        <p:nvSpPr>
          <p:cNvPr id="42" name="Text Placeholder 2">
            <a:extLst>
              <a:ext uri="{FF2B5EF4-FFF2-40B4-BE49-F238E27FC236}">
                <a16:creationId xmlns:a16="http://schemas.microsoft.com/office/drawing/2014/main" id="{6CF42820-5AB0-48B3-B12B-D5EC79C9DF75}"/>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a:solidFill>
                  <a:schemeClr val="bg1"/>
                </a:solidFill>
              </a:rPr>
              <a:t>System Misalignment &amp; Late Switches – Approach</a:t>
            </a:r>
          </a:p>
          <a:p>
            <a:pPr algn="ctr"/>
            <a:r>
              <a:rPr lang="en-GB" sz="1600">
                <a:solidFill>
                  <a:schemeClr val="bg1"/>
                </a:solidFill>
              </a:rPr>
              <a:t>Timelines for receipt of Secure Active Messages (SAMs) from CSSP * </a:t>
            </a:r>
            <a:endParaRPr lang="en-GB" sz="1600">
              <a:solidFill>
                <a:srgbClr val="00B050"/>
              </a:solidFill>
            </a:endParaRPr>
          </a:p>
        </p:txBody>
      </p:sp>
      <p:sp>
        <p:nvSpPr>
          <p:cNvPr id="44" name="TextBox 43">
            <a:extLst>
              <a:ext uri="{FF2B5EF4-FFF2-40B4-BE49-F238E27FC236}">
                <a16:creationId xmlns:a16="http://schemas.microsoft.com/office/drawing/2014/main" id="{BB27D2DF-CA45-4B59-8DEC-9011395275B8}"/>
              </a:ext>
            </a:extLst>
          </p:cNvPr>
          <p:cNvSpPr txBox="1"/>
          <p:nvPr/>
        </p:nvSpPr>
        <p:spPr>
          <a:xfrm>
            <a:off x="219095" y="702532"/>
            <a:ext cx="2170093" cy="553998"/>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1 </a:t>
            </a:r>
            <a:r>
              <a:rPr lang="en-GB" sz="1000" dirty="0">
                <a:solidFill>
                  <a:srgbClr val="00B050"/>
                </a:solidFill>
              </a:rPr>
              <a:t>(GREEN)</a:t>
            </a:r>
          </a:p>
          <a:p>
            <a:pPr algn="ctr"/>
            <a:r>
              <a:rPr lang="en-GB" sz="1000" dirty="0">
                <a:solidFill>
                  <a:srgbClr val="00B050"/>
                </a:solidFill>
              </a:rPr>
              <a:t>Receipt of SAMs from</a:t>
            </a:r>
          </a:p>
          <a:p>
            <a:pPr algn="ctr"/>
            <a:r>
              <a:rPr lang="en-GB" sz="1000" dirty="0">
                <a:solidFill>
                  <a:srgbClr val="00B050"/>
                </a:solidFill>
              </a:rPr>
              <a:t>without manual intervention</a:t>
            </a:r>
          </a:p>
        </p:txBody>
      </p:sp>
      <p:sp>
        <p:nvSpPr>
          <p:cNvPr id="46" name="TextBox 45">
            <a:extLst>
              <a:ext uri="{FF2B5EF4-FFF2-40B4-BE49-F238E27FC236}">
                <a16:creationId xmlns:a16="http://schemas.microsoft.com/office/drawing/2014/main" id="{02BF94D3-44AE-479C-B82D-622BDB5BDA2A}"/>
              </a:ext>
            </a:extLst>
          </p:cNvPr>
          <p:cNvSpPr txBox="1"/>
          <p:nvPr/>
        </p:nvSpPr>
        <p:spPr>
          <a:xfrm>
            <a:off x="2411695" y="702532"/>
            <a:ext cx="2166162" cy="553998"/>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2 </a:t>
            </a:r>
            <a:r>
              <a:rPr lang="en-GB" sz="1000" dirty="0">
                <a:solidFill>
                  <a:schemeClr val="accent4"/>
                </a:solidFill>
              </a:rPr>
              <a:t>(AMBER)</a:t>
            </a:r>
          </a:p>
          <a:p>
            <a:pPr algn="ctr"/>
            <a:r>
              <a:rPr lang="en-GB" sz="1000" dirty="0">
                <a:solidFill>
                  <a:schemeClr val="accent4"/>
                </a:solidFill>
              </a:rPr>
              <a:t>Receipt of SAMs requiring jobs to be held</a:t>
            </a:r>
          </a:p>
        </p:txBody>
      </p:sp>
      <p:sp>
        <p:nvSpPr>
          <p:cNvPr id="49" name="TextBox 48">
            <a:extLst>
              <a:ext uri="{FF2B5EF4-FFF2-40B4-BE49-F238E27FC236}">
                <a16:creationId xmlns:a16="http://schemas.microsoft.com/office/drawing/2014/main" id="{93E1CBC3-BE7D-4F64-B153-F05F0E0E4657}"/>
              </a:ext>
            </a:extLst>
          </p:cNvPr>
          <p:cNvSpPr txBox="1"/>
          <p:nvPr/>
        </p:nvSpPr>
        <p:spPr>
          <a:xfrm>
            <a:off x="4597123" y="702532"/>
            <a:ext cx="2167200" cy="661720"/>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3 </a:t>
            </a:r>
            <a:r>
              <a:rPr lang="en-GB" sz="1000" dirty="0">
                <a:solidFill>
                  <a:srgbClr val="C00000"/>
                </a:solidFill>
              </a:rPr>
              <a:t>(RED)</a:t>
            </a:r>
          </a:p>
          <a:p>
            <a:pPr algn="ctr"/>
            <a:r>
              <a:rPr lang="en-GB" sz="900" dirty="0">
                <a:solidFill>
                  <a:srgbClr val="C00000"/>
                </a:solidFill>
              </a:rPr>
              <a:t>Receipt of SAMs after Gemini deadline, but able to be recorded in UKL Application</a:t>
            </a:r>
          </a:p>
        </p:txBody>
      </p:sp>
      <p:sp>
        <p:nvSpPr>
          <p:cNvPr id="50" name="TextBox 49">
            <a:extLst>
              <a:ext uri="{FF2B5EF4-FFF2-40B4-BE49-F238E27FC236}">
                <a16:creationId xmlns:a16="http://schemas.microsoft.com/office/drawing/2014/main" id="{ADB4570D-2A80-448B-AC3D-32A321B71CA8}"/>
              </a:ext>
            </a:extLst>
          </p:cNvPr>
          <p:cNvSpPr txBox="1"/>
          <p:nvPr/>
        </p:nvSpPr>
        <p:spPr>
          <a:xfrm>
            <a:off x="6783587" y="702532"/>
            <a:ext cx="2208011" cy="615553"/>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4 </a:t>
            </a:r>
            <a:r>
              <a:rPr lang="en-GB" sz="1000" dirty="0">
                <a:solidFill>
                  <a:srgbClr val="7030A0"/>
                </a:solidFill>
              </a:rPr>
              <a:t>(Extended DR)</a:t>
            </a:r>
          </a:p>
          <a:p>
            <a:pPr algn="ctr"/>
            <a:r>
              <a:rPr lang="en-GB" sz="800" dirty="0">
                <a:solidFill>
                  <a:srgbClr val="7030A0"/>
                </a:solidFill>
              </a:rPr>
              <a:t>Receipt of SAMs after Gemini deadline, and requiring extended holding of UKL Application</a:t>
            </a:r>
          </a:p>
        </p:txBody>
      </p:sp>
      <p:sp>
        <p:nvSpPr>
          <p:cNvPr id="51" name="TextBox 50">
            <a:extLst>
              <a:ext uri="{FF2B5EF4-FFF2-40B4-BE49-F238E27FC236}">
                <a16:creationId xmlns:a16="http://schemas.microsoft.com/office/drawing/2014/main" id="{8B8F21D5-4549-464D-878F-8EE2DB018EFD}"/>
              </a:ext>
            </a:extLst>
          </p:cNvPr>
          <p:cNvSpPr txBox="1"/>
          <p:nvPr/>
        </p:nvSpPr>
        <p:spPr>
          <a:xfrm>
            <a:off x="219095" y="4006043"/>
            <a:ext cx="2173334" cy="360000"/>
          </a:xfrm>
          <a:prstGeom prst="rect">
            <a:avLst/>
          </a:prstGeom>
          <a:solidFill>
            <a:schemeClr val="accent6">
              <a:lumMod val="95000"/>
            </a:schemeClr>
          </a:solidFill>
        </p:spPr>
        <p:txBody>
          <a:bodyPr wrap="square">
            <a:spAutoFit/>
          </a:bodyPr>
          <a:lstStyle/>
          <a:p>
            <a:pPr algn="ctr"/>
            <a:r>
              <a:rPr lang="en-GB" sz="800">
                <a:solidFill>
                  <a:schemeClr val="accent3"/>
                </a:solidFill>
              </a:rPr>
              <a:t>Customer Impact</a:t>
            </a:r>
          </a:p>
          <a:p>
            <a:pPr algn="ctr"/>
            <a:endParaRPr lang="en-GB" sz="200">
              <a:solidFill>
                <a:schemeClr val="accent3"/>
              </a:solidFill>
            </a:endParaRPr>
          </a:p>
          <a:p>
            <a:pPr marL="171450" indent="-171450">
              <a:buFont typeface="Arial" panose="020B0604020202020204" pitchFamily="34" charset="0"/>
              <a:buChar char="•"/>
            </a:pPr>
            <a:r>
              <a:rPr lang="en-GB" sz="700">
                <a:solidFill>
                  <a:schemeClr val="accent3"/>
                </a:solidFill>
              </a:rPr>
              <a:t>None</a:t>
            </a:r>
          </a:p>
          <a:p>
            <a:pPr algn="ctr"/>
            <a:endParaRPr lang="en-GB" sz="700">
              <a:solidFill>
                <a:schemeClr val="accent3"/>
              </a:solidFill>
            </a:endParaRPr>
          </a:p>
          <a:p>
            <a:pPr algn="ctr"/>
            <a:endParaRPr lang="en-GB" sz="700">
              <a:solidFill>
                <a:schemeClr val="accent3"/>
              </a:solidFill>
            </a:endParaRPr>
          </a:p>
          <a:p>
            <a:pPr algn="ctr"/>
            <a:endParaRPr lang="en-GB" sz="700">
              <a:solidFill>
                <a:schemeClr val="accent3"/>
              </a:solidFill>
            </a:endParaRPr>
          </a:p>
          <a:p>
            <a:pPr algn="ctr"/>
            <a:endParaRPr lang="en-GB" sz="700">
              <a:solidFill>
                <a:schemeClr val="accent3"/>
              </a:solidFill>
            </a:endParaRPr>
          </a:p>
          <a:p>
            <a:pPr algn="ctr"/>
            <a:endParaRPr lang="en-GB" sz="700">
              <a:solidFill>
                <a:schemeClr val="accent3"/>
              </a:solidFill>
            </a:endParaRPr>
          </a:p>
        </p:txBody>
      </p:sp>
      <p:sp>
        <p:nvSpPr>
          <p:cNvPr id="53" name="Rectangle 52">
            <a:extLst>
              <a:ext uri="{FF2B5EF4-FFF2-40B4-BE49-F238E27FC236}">
                <a16:creationId xmlns:a16="http://schemas.microsoft.com/office/drawing/2014/main" id="{52E39510-2141-4014-A096-046DEFF524C9}"/>
              </a:ext>
            </a:extLst>
          </p:cNvPr>
          <p:cNvSpPr/>
          <p:nvPr/>
        </p:nvSpPr>
        <p:spPr>
          <a:xfrm>
            <a:off x="2421015" y="1279112"/>
            <a:ext cx="2150986"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55" name="Text Placeholder 7">
            <a:extLst>
              <a:ext uri="{FF2B5EF4-FFF2-40B4-BE49-F238E27FC236}">
                <a16:creationId xmlns:a16="http://schemas.microsoft.com/office/drawing/2014/main" id="{40E4F171-BBEF-4FD0-B9F1-4E00C5C21434}"/>
              </a:ext>
            </a:extLst>
          </p:cNvPr>
          <p:cNvSpPr txBox="1">
            <a:spLocks/>
          </p:cNvSpPr>
          <p:nvPr/>
        </p:nvSpPr>
        <p:spPr>
          <a:xfrm>
            <a:off x="2496344" y="2322292"/>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56" name="Straight Arrow Connector 55">
            <a:extLst>
              <a:ext uri="{FF2B5EF4-FFF2-40B4-BE49-F238E27FC236}">
                <a16:creationId xmlns:a16="http://schemas.microsoft.com/office/drawing/2014/main" id="{55E46C4E-BED0-42B9-A833-3F01CAF5C3DA}"/>
              </a:ext>
            </a:extLst>
          </p:cNvPr>
          <p:cNvCxnSpPr>
            <a:cxnSpLocks/>
            <a:stCxn id="58" idx="2"/>
            <a:endCxn id="55" idx="0"/>
          </p:cNvCxnSpPr>
          <p:nvPr/>
        </p:nvCxnSpPr>
        <p:spPr>
          <a:xfrm>
            <a:off x="2897574" y="1925383"/>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 Placeholder 7">
            <a:extLst>
              <a:ext uri="{FF2B5EF4-FFF2-40B4-BE49-F238E27FC236}">
                <a16:creationId xmlns:a16="http://schemas.microsoft.com/office/drawing/2014/main" id="{219A8C6D-7F7F-496E-ADA2-8648340E3F51}"/>
              </a:ext>
            </a:extLst>
          </p:cNvPr>
          <p:cNvSpPr txBox="1">
            <a:spLocks/>
          </p:cNvSpPr>
          <p:nvPr/>
        </p:nvSpPr>
        <p:spPr>
          <a:xfrm>
            <a:off x="2496344" y="3309049"/>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58" name="Text Placeholder 7">
            <a:extLst>
              <a:ext uri="{FF2B5EF4-FFF2-40B4-BE49-F238E27FC236}">
                <a16:creationId xmlns:a16="http://schemas.microsoft.com/office/drawing/2014/main" id="{A2B32575-6C25-48A5-BB48-AABD22DD6FBE}"/>
              </a:ext>
            </a:extLst>
          </p:cNvPr>
          <p:cNvSpPr txBox="1">
            <a:spLocks/>
          </p:cNvSpPr>
          <p:nvPr/>
        </p:nvSpPr>
        <p:spPr>
          <a:xfrm>
            <a:off x="2496344" y="1335536"/>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71" name="Straight Arrow Connector 70">
            <a:extLst>
              <a:ext uri="{FF2B5EF4-FFF2-40B4-BE49-F238E27FC236}">
                <a16:creationId xmlns:a16="http://schemas.microsoft.com/office/drawing/2014/main" id="{481BAA78-FAE9-4420-8DF4-9CC32CD1F169}"/>
              </a:ext>
            </a:extLst>
          </p:cNvPr>
          <p:cNvCxnSpPr>
            <a:cxnSpLocks/>
            <a:stCxn id="55" idx="2"/>
            <a:endCxn id="57" idx="0"/>
          </p:cNvCxnSpPr>
          <p:nvPr/>
        </p:nvCxnSpPr>
        <p:spPr>
          <a:xfrm>
            <a:off x="2897574" y="2912139"/>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B3DB597-F680-412D-A9FE-E7B49BD0B933}"/>
              </a:ext>
            </a:extLst>
          </p:cNvPr>
          <p:cNvSpPr txBox="1"/>
          <p:nvPr/>
        </p:nvSpPr>
        <p:spPr>
          <a:xfrm>
            <a:off x="2424209" y="4006043"/>
            <a:ext cx="2147791" cy="1108800"/>
          </a:xfrm>
          <a:prstGeom prst="rect">
            <a:avLst/>
          </a:prstGeom>
          <a:solidFill>
            <a:schemeClr val="accent6">
              <a:lumMod val="95000"/>
            </a:schemeClr>
          </a:solidFill>
        </p:spPr>
        <p:txBody>
          <a:bodyPr wrap="square">
            <a:spAutoFit/>
          </a:bodyPr>
          <a:lstStyle/>
          <a:p>
            <a:pPr algn="ctr"/>
            <a:r>
              <a:rPr lang="en-GB" sz="800" dirty="0">
                <a:solidFill>
                  <a:schemeClr val="accent4">
                    <a:lumMod val="75000"/>
                  </a:schemeClr>
                </a:solidFill>
              </a:rPr>
              <a:t>Customer Impact</a:t>
            </a:r>
          </a:p>
          <a:p>
            <a:pPr algn="ctr"/>
            <a:endParaRPr lang="en-GB" sz="200" dirty="0">
              <a:solidFill>
                <a:schemeClr val="accent4">
                  <a:lumMod val="75000"/>
                </a:schemeClr>
              </a:solidFill>
            </a:endParaRPr>
          </a:p>
          <a:p>
            <a:pPr marL="171450" indent="-171450">
              <a:buFont typeface="Arial" panose="020B0604020202020204" pitchFamily="34" charset="0"/>
              <a:buChar char="•"/>
            </a:pPr>
            <a:r>
              <a:rPr lang="en-GB" sz="600" kern="0" dirty="0">
                <a:solidFill>
                  <a:schemeClr val="accent4">
                    <a:lumMod val="75000"/>
                  </a:schemeClr>
                </a:solidFill>
                <a:latin typeface="Poppins Medium"/>
              </a:rPr>
              <a:t>TMC files (transfer notification) issued late to incumbent and new Shipper but within 4 hours of processing switch</a:t>
            </a:r>
            <a:endParaRPr lang="en-GB" sz="600" dirty="0">
              <a:solidFill>
                <a:schemeClr val="accent4">
                  <a:lumMod val="75000"/>
                </a:schemeClr>
              </a:solidFill>
            </a:endParaRPr>
          </a:p>
          <a:p>
            <a:pPr marL="171450" indent="-171450">
              <a:buFont typeface="Arial" panose="020B0604020202020204" pitchFamily="34" charset="0"/>
              <a:buChar char="•"/>
            </a:pPr>
            <a:r>
              <a:rPr lang="en-GB" sz="600" kern="0" dirty="0">
                <a:solidFill>
                  <a:schemeClr val="accent4">
                    <a:lumMod val="75000"/>
                  </a:schemeClr>
                </a:solidFill>
                <a:latin typeface="Poppins Medium"/>
              </a:rPr>
              <a:t>Gemini ACT file (new Gemini meter ID notification) issued late to incumbent and new Shipper but received by 00:00 impacting ability to nominate in Gemini</a:t>
            </a:r>
          </a:p>
          <a:p>
            <a:pPr marL="171450" indent="-171450">
              <a:buFont typeface="Arial" panose="020B0604020202020204" pitchFamily="34" charset="0"/>
              <a:buChar char="•"/>
            </a:pPr>
            <a:r>
              <a:rPr lang="en-GB" sz="600" kern="0" dirty="0">
                <a:solidFill>
                  <a:schemeClr val="accent4">
                    <a:lumMod val="75000"/>
                  </a:schemeClr>
                </a:solidFill>
                <a:latin typeface="Poppins Medium"/>
              </a:rPr>
              <a:t>Out of hours communications received and may need to be acted upon</a:t>
            </a:r>
          </a:p>
        </p:txBody>
      </p:sp>
      <p:sp>
        <p:nvSpPr>
          <p:cNvPr id="96" name="Rectangle 95">
            <a:extLst>
              <a:ext uri="{FF2B5EF4-FFF2-40B4-BE49-F238E27FC236}">
                <a16:creationId xmlns:a16="http://schemas.microsoft.com/office/drawing/2014/main" id="{F9670686-F615-4A17-8ED3-B0FDF3E19305}"/>
              </a:ext>
            </a:extLst>
          </p:cNvPr>
          <p:cNvSpPr/>
          <p:nvPr/>
        </p:nvSpPr>
        <p:spPr>
          <a:xfrm>
            <a:off x="4597124" y="1279112"/>
            <a:ext cx="2167200"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97" name="Text Placeholder 7">
            <a:extLst>
              <a:ext uri="{FF2B5EF4-FFF2-40B4-BE49-F238E27FC236}">
                <a16:creationId xmlns:a16="http://schemas.microsoft.com/office/drawing/2014/main" id="{F3DF2B4B-5D20-48F8-ACFA-D50D7DFF38FF}"/>
              </a:ext>
            </a:extLst>
          </p:cNvPr>
          <p:cNvSpPr txBox="1">
            <a:spLocks/>
          </p:cNvSpPr>
          <p:nvPr/>
        </p:nvSpPr>
        <p:spPr>
          <a:xfrm>
            <a:off x="4672453" y="2322292"/>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101" name="Straight Arrow Connector 100">
            <a:extLst>
              <a:ext uri="{FF2B5EF4-FFF2-40B4-BE49-F238E27FC236}">
                <a16:creationId xmlns:a16="http://schemas.microsoft.com/office/drawing/2014/main" id="{225DCB2D-76E5-4043-93FB-B63E32FBD023}"/>
              </a:ext>
            </a:extLst>
          </p:cNvPr>
          <p:cNvCxnSpPr>
            <a:cxnSpLocks/>
            <a:stCxn id="103" idx="2"/>
            <a:endCxn id="97" idx="0"/>
          </p:cNvCxnSpPr>
          <p:nvPr/>
        </p:nvCxnSpPr>
        <p:spPr>
          <a:xfrm>
            <a:off x="5073683" y="1925383"/>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2" name="Text Placeholder 7">
            <a:extLst>
              <a:ext uri="{FF2B5EF4-FFF2-40B4-BE49-F238E27FC236}">
                <a16:creationId xmlns:a16="http://schemas.microsoft.com/office/drawing/2014/main" id="{E2C76D75-E651-4430-8C2C-2A40DEC513CC}"/>
              </a:ext>
            </a:extLst>
          </p:cNvPr>
          <p:cNvSpPr txBox="1">
            <a:spLocks/>
          </p:cNvSpPr>
          <p:nvPr/>
        </p:nvSpPr>
        <p:spPr>
          <a:xfrm>
            <a:off x="4672453" y="3309049"/>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103" name="Text Placeholder 7">
            <a:extLst>
              <a:ext uri="{FF2B5EF4-FFF2-40B4-BE49-F238E27FC236}">
                <a16:creationId xmlns:a16="http://schemas.microsoft.com/office/drawing/2014/main" id="{D29AF140-F0EE-43FE-BD4F-3BDA30F53A0D}"/>
              </a:ext>
            </a:extLst>
          </p:cNvPr>
          <p:cNvSpPr txBox="1">
            <a:spLocks/>
          </p:cNvSpPr>
          <p:nvPr/>
        </p:nvSpPr>
        <p:spPr>
          <a:xfrm>
            <a:off x="4672453" y="1335536"/>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104" name="Straight Arrow Connector 103">
            <a:extLst>
              <a:ext uri="{FF2B5EF4-FFF2-40B4-BE49-F238E27FC236}">
                <a16:creationId xmlns:a16="http://schemas.microsoft.com/office/drawing/2014/main" id="{CD84EB60-1DC9-4767-AB31-26351BEF6B4A}"/>
              </a:ext>
            </a:extLst>
          </p:cNvPr>
          <p:cNvCxnSpPr>
            <a:cxnSpLocks/>
            <a:stCxn id="97" idx="2"/>
            <a:endCxn id="102" idx="0"/>
          </p:cNvCxnSpPr>
          <p:nvPr/>
        </p:nvCxnSpPr>
        <p:spPr>
          <a:xfrm>
            <a:off x="5073683" y="2912139"/>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C6FC0205-A189-4225-94A4-981BC2D79734}"/>
              </a:ext>
            </a:extLst>
          </p:cNvPr>
          <p:cNvSpPr txBox="1"/>
          <p:nvPr/>
        </p:nvSpPr>
        <p:spPr>
          <a:xfrm>
            <a:off x="4600318" y="4006043"/>
            <a:ext cx="4458711" cy="1138773"/>
          </a:xfrm>
          <a:prstGeom prst="rect">
            <a:avLst/>
          </a:prstGeom>
          <a:solidFill>
            <a:schemeClr val="accent6">
              <a:lumMod val="95000"/>
            </a:schemeClr>
          </a:solidFill>
        </p:spPr>
        <p:txBody>
          <a:bodyPr wrap="square">
            <a:spAutoFit/>
          </a:bodyPr>
          <a:lstStyle/>
          <a:p>
            <a:pPr algn="ctr"/>
            <a:r>
              <a:rPr lang="en-GB" sz="800" dirty="0">
                <a:solidFill>
                  <a:srgbClr val="C00000"/>
                </a:solidFill>
              </a:rPr>
              <a:t>Customer Impact </a:t>
            </a:r>
            <a:endParaRPr lang="en-GB" sz="300" dirty="0">
              <a:solidFill>
                <a:srgbClr val="C00000"/>
              </a:solidFill>
            </a:endParaRPr>
          </a:p>
          <a:p>
            <a:pPr marL="171450" indent="-171450">
              <a:buFont typeface="Arial" panose="020B0604020202020204" pitchFamily="34" charset="0"/>
              <a:buChar char="•"/>
            </a:pPr>
            <a:r>
              <a:rPr lang="en-GB" sz="600" kern="0" dirty="0">
                <a:solidFill>
                  <a:srgbClr val="C00000"/>
                </a:solidFill>
                <a:latin typeface="Poppins Medium"/>
              </a:rPr>
              <a:t>TMC files issued late to incumbent and new Shipper but within 4 hours of processing switch</a:t>
            </a:r>
          </a:p>
          <a:p>
            <a:pPr marL="171450" indent="-171450">
              <a:buFont typeface="Arial" panose="020B0604020202020204" pitchFamily="34" charset="0"/>
              <a:buChar char="•"/>
            </a:pPr>
            <a:r>
              <a:rPr lang="en-GB" sz="600" kern="0" dirty="0">
                <a:solidFill>
                  <a:srgbClr val="C00000"/>
                </a:solidFill>
                <a:latin typeface="Poppins Medium"/>
              </a:rPr>
              <a:t>Gemini ACT file issued late to incumbent and new Shipper impacting ability to submit DM nominations in Gemini BUT only for those switches received up to end of TP2</a:t>
            </a:r>
          </a:p>
          <a:p>
            <a:pPr marL="171450" indent="-171450">
              <a:buFont typeface="Arial" panose="020B0604020202020204" pitchFamily="34" charset="0"/>
              <a:buChar char="•"/>
            </a:pPr>
            <a:r>
              <a:rPr lang="en-GB" sz="600" kern="0" dirty="0">
                <a:solidFill>
                  <a:srgbClr val="C00000"/>
                </a:solidFill>
                <a:latin typeface="Poppins Medium"/>
              </a:rPr>
              <a:t>Switch received within TP3 will not be included in nominations or allocations for D until manual correction is processed, impacting ability to nominate and possible impact on scheduling and balancing charges.  ACT file not issued for these switches.</a:t>
            </a:r>
          </a:p>
          <a:p>
            <a:pPr marL="171450" indent="-171450">
              <a:buFont typeface="Arial" panose="020B0604020202020204" pitchFamily="34" charset="0"/>
              <a:buChar char="•"/>
            </a:pPr>
            <a:r>
              <a:rPr lang="en-GB" sz="600" kern="0" dirty="0">
                <a:solidFill>
                  <a:srgbClr val="C00000"/>
                </a:solidFill>
                <a:latin typeface="Poppins Medium"/>
              </a:rPr>
              <a:t>Out of hours communications received and may need to be acted upon, ongoing communications received and may need to be acted upon regarding corrections and  / or DR activities</a:t>
            </a:r>
          </a:p>
          <a:p>
            <a:pPr marL="171450" indent="-171450">
              <a:buFont typeface="Arial" panose="020B0604020202020204" pitchFamily="34" charset="0"/>
              <a:buChar char="•"/>
            </a:pPr>
            <a:r>
              <a:rPr lang="en-GB" sz="600" b="1" kern="0" dirty="0">
                <a:solidFill>
                  <a:srgbClr val="C00000"/>
                </a:solidFill>
                <a:latin typeface="Poppins Medium"/>
              </a:rPr>
              <a:t>DR scenarios </a:t>
            </a:r>
            <a:r>
              <a:rPr lang="en-GB" sz="600" kern="0" dirty="0">
                <a:solidFill>
                  <a:srgbClr val="C00000"/>
                </a:solidFill>
                <a:latin typeface="Poppins Medium"/>
              </a:rPr>
              <a:t>will significantly impact ALL downstream processes and SLAs on an ongoing indefinite time basis for all customers with complex industry workarounds needed to mitigate issues (where possible). </a:t>
            </a:r>
          </a:p>
        </p:txBody>
      </p:sp>
      <p:sp>
        <p:nvSpPr>
          <p:cNvPr id="109" name="Rectangle 108">
            <a:extLst>
              <a:ext uri="{FF2B5EF4-FFF2-40B4-BE49-F238E27FC236}">
                <a16:creationId xmlns:a16="http://schemas.microsoft.com/office/drawing/2014/main" id="{65B750EA-630C-4592-8793-3261486E6D3A}"/>
              </a:ext>
            </a:extLst>
          </p:cNvPr>
          <p:cNvSpPr/>
          <p:nvPr/>
        </p:nvSpPr>
        <p:spPr>
          <a:xfrm>
            <a:off x="6792640" y="1263135"/>
            <a:ext cx="2226317"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110" name="Text Placeholder 7">
            <a:extLst>
              <a:ext uri="{FF2B5EF4-FFF2-40B4-BE49-F238E27FC236}">
                <a16:creationId xmlns:a16="http://schemas.microsoft.com/office/drawing/2014/main" id="{E667843A-FEAD-4F42-AD7B-D9E76F13F19D}"/>
              </a:ext>
            </a:extLst>
          </p:cNvPr>
          <p:cNvSpPr txBox="1">
            <a:spLocks/>
          </p:cNvSpPr>
          <p:nvPr/>
        </p:nvSpPr>
        <p:spPr>
          <a:xfrm>
            <a:off x="6867971" y="2320035"/>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111" name="Straight Arrow Connector 110">
            <a:extLst>
              <a:ext uri="{FF2B5EF4-FFF2-40B4-BE49-F238E27FC236}">
                <a16:creationId xmlns:a16="http://schemas.microsoft.com/office/drawing/2014/main" id="{1934EC04-C85F-4826-BB5D-0F2E00F97D54}"/>
              </a:ext>
            </a:extLst>
          </p:cNvPr>
          <p:cNvCxnSpPr>
            <a:cxnSpLocks/>
            <a:stCxn id="113" idx="2"/>
            <a:endCxn id="110" idx="0"/>
          </p:cNvCxnSpPr>
          <p:nvPr/>
        </p:nvCxnSpPr>
        <p:spPr>
          <a:xfrm>
            <a:off x="7269201" y="1923126"/>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Text Placeholder 7">
            <a:extLst>
              <a:ext uri="{FF2B5EF4-FFF2-40B4-BE49-F238E27FC236}">
                <a16:creationId xmlns:a16="http://schemas.microsoft.com/office/drawing/2014/main" id="{F6B0FBB3-806E-4E4D-BD75-840976AA7EB0}"/>
              </a:ext>
            </a:extLst>
          </p:cNvPr>
          <p:cNvSpPr txBox="1">
            <a:spLocks/>
          </p:cNvSpPr>
          <p:nvPr/>
        </p:nvSpPr>
        <p:spPr>
          <a:xfrm>
            <a:off x="6867971" y="3306792"/>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113" name="Text Placeholder 7">
            <a:extLst>
              <a:ext uri="{FF2B5EF4-FFF2-40B4-BE49-F238E27FC236}">
                <a16:creationId xmlns:a16="http://schemas.microsoft.com/office/drawing/2014/main" id="{CA059749-AF1F-4D9A-8D33-05C2C07C0D31}"/>
              </a:ext>
            </a:extLst>
          </p:cNvPr>
          <p:cNvSpPr txBox="1">
            <a:spLocks/>
          </p:cNvSpPr>
          <p:nvPr/>
        </p:nvSpPr>
        <p:spPr>
          <a:xfrm>
            <a:off x="6867971" y="1333279"/>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114" name="Straight Arrow Connector 113">
            <a:extLst>
              <a:ext uri="{FF2B5EF4-FFF2-40B4-BE49-F238E27FC236}">
                <a16:creationId xmlns:a16="http://schemas.microsoft.com/office/drawing/2014/main" id="{C25FFC7B-2340-45C0-A560-075B5386B4FA}"/>
              </a:ext>
            </a:extLst>
          </p:cNvPr>
          <p:cNvCxnSpPr>
            <a:cxnSpLocks/>
            <a:stCxn id="110" idx="2"/>
            <a:endCxn id="112" idx="0"/>
          </p:cNvCxnSpPr>
          <p:nvPr/>
        </p:nvCxnSpPr>
        <p:spPr>
          <a:xfrm>
            <a:off x="7269201" y="2909882"/>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ABB66F5-16AF-4C63-9CDA-0167BA34E44F}"/>
              </a:ext>
            </a:extLst>
          </p:cNvPr>
          <p:cNvSpPr txBox="1"/>
          <p:nvPr/>
        </p:nvSpPr>
        <p:spPr>
          <a:xfrm>
            <a:off x="3298804" y="1304403"/>
            <a:ext cx="1340339" cy="824841"/>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3"/>
                </a:solidFill>
                <a:latin typeface="Poppins Medium"/>
              </a:rPr>
              <a:t>Late submission within timescales that require manual intervention to hold UK Link jobs</a:t>
            </a:r>
          </a:p>
          <a:p>
            <a:pPr marL="128588" indent="-128588">
              <a:buFont typeface="Arial" panose="020B0604020202020204" pitchFamily="34" charset="0"/>
              <a:buChar char="•"/>
            </a:pPr>
            <a:r>
              <a:rPr lang="en-GB" sz="680" kern="0" dirty="0">
                <a:solidFill>
                  <a:schemeClr val="accent3"/>
                </a:solidFill>
                <a:latin typeface="Poppins Medium"/>
              </a:rPr>
              <a:t>Confirmation &lt;100% messages sent by conclusion of TP2</a:t>
            </a:r>
          </a:p>
        </p:txBody>
      </p:sp>
      <p:sp>
        <p:nvSpPr>
          <p:cNvPr id="124" name="TextBox 123">
            <a:extLst>
              <a:ext uri="{FF2B5EF4-FFF2-40B4-BE49-F238E27FC236}">
                <a16:creationId xmlns:a16="http://schemas.microsoft.com/office/drawing/2014/main" id="{714DF769-C92C-4C20-AF08-708952E6A597}"/>
              </a:ext>
            </a:extLst>
          </p:cNvPr>
          <p:cNvSpPr txBox="1"/>
          <p:nvPr/>
        </p:nvSpPr>
        <p:spPr>
          <a:xfrm>
            <a:off x="3298805" y="2259135"/>
            <a:ext cx="1325756" cy="1034129"/>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Pending vs received at 100% by Gemini Deadline</a:t>
            </a:r>
          </a:p>
          <a:p>
            <a:pPr marL="128588" indent="-128588">
              <a:buFont typeface="Arial" panose="020B0604020202020204" pitchFamily="34" charset="0"/>
              <a:buChar char="•"/>
            </a:pPr>
            <a:r>
              <a:rPr lang="en-GB" sz="680" kern="0" dirty="0">
                <a:solidFill>
                  <a:schemeClr val="accent2"/>
                </a:solidFill>
                <a:latin typeface="Poppins Medium"/>
              </a:rPr>
              <a:t>Processes held and compressed but can complete ‘automated’ processes (requires manual intervention to hold jobs)</a:t>
            </a:r>
            <a:endParaRPr lang="en-GB" sz="680" dirty="0">
              <a:solidFill>
                <a:schemeClr val="accent2"/>
              </a:solidFill>
            </a:endParaRPr>
          </a:p>
        </p:txBody>
      </p:sp>
      <p:sp>
        <p:nvSpPr>
          <p:cNvPr id="125" name="TextBox 124">
            <a:extLst>
              <a:ext uri="{FF2B5EF4-FFF2-40B4-BE49-F238E27FC236}">
                <a16:creationId xmlns:a16="http://schemas.microsoft.com/office/drawing/2014/main" id="{A99C0B1E-1607-4EDE-B873-B809A68A9306}"/>
              </a:ext>
            </a:extLst>
          </p:cNvPr>
          <p:cNvSpPr txBox="1"/>
          <p:nvPr/>
        </p:nvSpPr>
        <p:spPr>
          <a:xfrm>
            <a:off x="3295077" y="3284043"/>
            <a:ext cx="1302046" cy="720197"/>
          </a:xfrm>
          <a:prstGeom prst="rect">
            <a:avLst/>
          </a:prstGeom>
          <a:noFill/>
        </p:spPr>
        <p:txBody>
          <a:bodyPr wrap="square">
            <a:spAutoFit/>
          </a:bodyPr>
          <a:lstStyle/>
          <a:p>
            <a:pPr marL="128588" indent="-128588">
              <a:buFont typeface="Arial" panose="020B0604020202020204" pitchFamily="34" charset="0"/>
              <a:buChar char="•"/>
            </a:pPr>
            <a:r>
              <a:rPr lang="en-US" sz="680" kern="0" dirty="0">
                <a:solidFill>
                  <a:schemeClr val="tx2">
                    <a:lumMod val="50000"/>
                  </a:schemeClr>
                </a:solidFill>
                <a:latin typeface="Poppins Medium"/>
              </a:rPr>
              <a:t>Processes held and compressed but can complete ‘automated’ processes (requires manual intervention to hold jobs)</a:t>
            </a:r>
          </a:p>
        </p:txBody>
      </p:sp>
      <p:sp>
        <p:nvSpPr>
          <p:cNvPr id="126" name="TextBox 125">
            <a:extLst>
              <a:ext uri="{FF2B5EF4-FFF2-40B4-BE49-F238E27FC236}">
                <a16:creationId xmlns:a16="http://schemas.microsoft.com/office/drawing/2014/main" id="{0E8A803E-1C4D-498B-BAF0-B52664FC6C6B}"/>
              </a:ext>
            </a:extLst>
          </p:cNvPr>
          <p:cNvSpPr txBox="1"/>
          <p:nvPr/>
        </p:nvSpPr>
        <p:spPr>
          <a:xfrm>
            <a:off x="5452301" y="1262647"/>
            <a:ext cx="1340339" cy="1034129"/>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3"/>
                </a:solidFill>
                <a:latin typeface="Poppins Medium"/>
              </a:rPr>
              <a:t>Late submission after Gemini deadline but still able to be loaded in UKL Application (SAP ISU)</a:t>
            </a:r>
          </a:p>
          <a:p>
            <a:pPr marL="128588" indent="-128588">
              <a:buFont typeface="Arial" panose="020B0604020202020204" pitchFamily="34" charset="0"/>
              <a:buChar char="•"/>
            </a:pPr>
            <a:r>
              <a:rPr lang="en-GB" sz="680" kern="0" dirty="0">
                <a:solidFill>
                  <a:schemeClr val="accent3"/>
                </a:solidFill>
                <a:latin typeface="Poppins Medium"/>
              </a:rPr>
              <a:t>Confirmation 100% of messages sent by conclusion of TP3</a:t>
            </a:r>
            <a:endParaRPr lang="en-GB" sz="680" dirty="0"/>
          </a:p>
          <a:p>
            <a:pPr marL="128588" indent="-128588">
              <a:buFont typeface="Arial" panose="020B0604020202020204" pitchFamily="34" charset="0"/>
              <a:buChar char="•"/>
            </a:pPr>
            <a:endParaRPr lang="en-GB" sz="680" dirty="0"/>
          </a:p>
        </p:txBody>
      </p:sp>
      <p:sp>
        <p:nvSpPr>
          <p:cNvPr id="127" name="TextBox 126">
            <a:extLst>
              <a:ext uri="{FF2B5EF4-FFF2-40B4-BE49-F238E27FC236}">
                <a16:creationId xmlns:a16="http://schemas.microsoft.com/office/drawing/2014/main" id="{90B36B43-DD8F-4D72-8AA3-9DA8B771D548}"/>
              </a:ext>
            </a:extLst>
          </p:cNvPr>
          <p:cNvSpPr txBox="1"/>
          <p:nvPr/>
        </p:nvSpPr>
        <p:spPr>
          <a:xfrm>
            <a:off x="5466884" y="2254859"/>
            <a:ext cx="1325756" cy="720197"/>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Pending vs received at &lt;100% by end of TP3</a:t>
            </a:r>
          </a:p>
          <a:p>
            <a:pPr marL="128588" indent="-128588">
              <a:buFont typeface="Arial" panose="020B0604020202020204" pitchFamily="34" charset="0"/>
              <a:buChar char="•"/>
            </a:pPr>
            <a:r>
              <a:rPr lang="en-GB" sz="680" kern="0" dirty="0">
                <a:solidFill>
                  <a:schemeClr val="accent2"/>
                </a:solidFill>
                <a:latin typeface="Poppins Medium"/>
              </a:rPr>
              <a:t>Processes held and compressed FURTHER but can complete ‘automated’ processes</a:t>
            </a:r>
            <a:endParaRPr lang="en-GB" sz="680" dirty="0">
              <a:solidFill>
                <a:schemeClr val="accent2"/>
              </a:solidFill>
            </a:endParaRPr>
          </a:p>
        </p:txBody>
      </p:sp>
      <p:sp>
        <p:nvSpPr>
          <p:cNvPr id="129" name="TextBox 128">
            <a:extLst>
              <a:ext uri="{FF2B5EF4-FFF2-40B4-BE49-F238E27FC236}">
                <a16:creationId xmlns:a16="http://schemas.microsoft.com/office/drawing/2014/main" id="{EDBA0660-4B3B-4F11-8B54-B992688F0BFF}"/>
              </a:ext>
            </a:extLst>
          </p:cNvPr>
          <p:cNvSpPr txBox="1"/>
          <p:nvPr/>
        </p:nvSpPr>
        <p:spPr>
          <a:xfrm>
            <a:off x="5474913" y="3253205"/>
            <a:ext cx="1360280" cy="720197"/>
          </a:xfrm>
          <a:prstGeom prst="rect">
            <a:avLst/>
          </a:prstGeom>
          <a:noFill/>
        </p:spPr>
        <p:txBody>
          <a:bodyPr wrap="square">
            <a:spAutoFit/>
          </a:bodyPr>
          <a:lstStyle/>
          <a:p>
            <a:pPr marL="128588" indent="-128588">
              <a:buFont typeface="Arial" panose="020B0604020202020204" pitchFamily="34" charset="0"/>
              <a:buChar char="•"/>
            </a:pPr>
            <a:r>
              <a:rPr lang="en-US" sz="680" kern="0" dirty="0">
                <a:solidFill>
                  <a:schemeClr val="tx2">
                    <a:lumMod val="50000"/>
                  </a:schemeClr>
                </a:solidFill>
                <a:latin typeface="Poppins Medium"/>
              </a:rPr>
              <a:t>Processes held, any transactions not processed by Gemini deadline now need to be manually processed within D+5</a:t>
            </a:r>
          </a:p>
        </p:txBody>
      </p:sp>
      <p:sp>
        <p:nvSpPr>
          <p:cNvPr id="130" name="TextBox 129">
            <a:extLst>
              <a:ext uri="{FF2B5EF4-FFF2-40B4-BE49-F238E27FC236}">
                <a16:creationId xmlns:a16="http://schemas.microsoft.com/office/drawing/2014/main" id="{CF67D137-8A24-4A78-B4CA-E33EEF077EDC}"/>
              </a:ext>
            </a:extLst>
          </p:cNvPr>
          <p:cNvSpPr txBox="1"/>
          <p:nvPr/>
        </p:nvSpPr>
        <p:spPr>
          <a:xfrm>
            <a:off x="7667085" y="1304403"/>
            <a:ext cx="1248808" cy="715581"/>
          </a:xfrm>
          <a:prstGeom prst="rect">
            <a:avLst/>
          </a:prstGeom>
          <a:noFill/>
        </p:spPr>
        <p:txBody>
          <a:bodyPr wrap="square">
            <a:spAutoFit/>
          </a:bodyPr>
          <a:lstStyle/>
          <a:p>
            <a:pPr marL="128588" indent="-128588">
              <a:buFont typeface="Arial" panose="020B0604020202020204" pitchFamily="34" charset="0"/>
              <a:buChar char="•"/>
            </a:pPr>
            <a:r>
              <a:rPr lang="en-GB" sz="675" kern="0" dirty="0">
                <a:solidFill>
                  <a:schemeClr val="accent3"/>
                </a:solidFill>
                <a:latin typeface="Poppins Medium"/>
              </a:rPr>
              <a:t>Confirmation that &lt;100% messages  won’t be received by TP4 but must be received by 03:00 on D</a:t>
            </a:r>
          </a:p>
        </p:txBody>
      </p:sp>
      <p:sp>
        <p:nvSpPr>
          <p:cNvPr id="133" name="TextBox 132">
            <a:extLst>
              <a:ext uri="{FF2B5EF4-FFF2-40B4-BE49-F238E27FC236}">
                <a16:creationId xmlns:a16="http://schemas.microsoft.com/office/drawing/2014/main" id="{57289DB5-A5DE-40EC-9B87-64704E165C0F}"/>
              </a:ext>
            </a:extLst>
          </p:cNvPr>
          <p:cNvSpPr txBox="1"/>
          <p:nvPr/>
        </p:nvSpPr>
        <p:spPr>
          <a:xfrm>
            <a:off x="7667085" y="3233312"/>
            <a:ext cx="1413487" cy="720197"/>
          </a:xfrm>
          <a:prstGeom prst="rect">
            <a:avLst/>
          </a:prstGeom>
          <a:noFill/>
        </p:spPr>
        <p:txBody>
          <a:bodyPr wrap="square">
            <a:spAutoFit/>
          </a:bodyPr>
          <a:lstStyle/>
          <a:p>
            <a:pPr marL="128588" indent="-128588">
              <a:buFont typeface="Arial" panose="020B0604020202020204" pitchFamily="34" charset="0"/>
              <a:buChar char="•"/>
            </a:pPr>
            <a:r>
              <a:rPr lang="en-US" sz="680" kern="0" dirty="0">
                <a:solidFill>
                  <a:schemeClr val="tx2">
                    <a:lumMod val="50000"/>
                  </a:schemeClr>
                </a:solidFill>
                <a:latin typeface="Poppins Medium"/>
              </a:rPr>
              <a:t>Processes held, any transactions not processed by Gemini deadline now need to be manually processed within D+5</a:t>
            </a:r>
          </a:p>
        </p:txBody>
      </p:sp>
      <p:sp>
        <p:nvSpPr>
          <p:cNvPr id="62" name="TextBox 61">
            <a:extLst>
              <a:ext uri="{FF2B5EF4-FFF2-40B4-BE49-F238E27FC236}">
                <a16:creationId xmlns:a16="http://schemas.microsoft.com/office/drawing/2014/main" id="{6D4B045C-C613-4C10-A804-33E4ADC8915B}"/>
              </a:ext>
            </a:extLst>
          </p:cNvPr>
          <p:cNvSpPr txBox="1"/>
          <p:nvPr/>
        </p:nvSpPr>
        <p:spPr>
          <a:xfrm>
            <a:off x="15207" y="4570884"/>
            <a:ext cx="2388714" cy="523220"/>
          </a:xfrm>
          <a:prstGeom prst="rect">
            <a:avLst/>
          </a:prstGeom>
          <a:noFill/>
        </p:spPr>
        <p:txBody>
          <a:bodyPr wrap="square">
            <a:spAutoFit/>
          </a:bodyPr>
          <a:lstStyle/>
          <a:p>
            <a:r>
              <a:rPr lang="en-GB" sz="700" dirty="0">
                <a:solidFill>
                  <a:schemeClr val="bg1"/>
                </a:solidFill>
              </a:rPr>
              <a:t>* Timelines are aligned to the daily UKL &amp; Gemini processes only – when times are considered monthly and annual processes need to be considered for deadlines</a:t>
            </a:r>
          </a:p>
        </p:txBody>
      </p:sp>
      <p:sp>
        <p:nvSpPr>
          <p:cNvPr id="63" name="TextBox 62">
            <a:extLst>
              <a:ext uri="{FF2B5EF4-FFF2-40B4-BE49-F238E27FC236}">
                <a16:creationId xmlns:a16="http://schemas.microsoft.com/office/drawing/2014/main" id="{0B56F643-1884-497F-84FE-B08361A35550}"/>
              </a:ext>
            </a:extLst>
          </p:cNvPr>
          <p:cNvSpPr txBox="1"/>
          <p:nvPr/>
        </p:nvSpPr>
        <p:spPr>
          <a:xfrm>
            <a:off x="7676096" y="2246556"/>
            <a:ext cx="1351874" cy="824841"/>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Processes held beyond TP3 – and cannot be processed (without serious risk being placed upon all downstream UKL DSC processes)</a:t>
            </a:r>
            <a:endParaRPr lang="en-GB" sz="680" dirty="0">
              <a:solidFill>
                <a:schemeClr val="accent2"/>
              </a:solidFill>
            </a:endParaRPr>
          </a:p>
        </p:txBody>
      </p:sp>
    </p:spTree>
    <p:extLst>
      <p:ext uri="{BB962C8B-B14F-4D97-AF65-F5344CB8AC3E}">
        <p14:creationId xmlns:p14="http://schemas.microsoft.com/office/powerpoint/2010/main" val="255437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C6E97C1-FBA5-4922-ADCC-12AE4953F314}"/>
              </a:ext>
            </a:extLst>
          </p:cNvPr>
          <p:cNvSpPr/>
          <p:nvPr/>
        </p:nvSpPr>
        <p:spPr>
          <a:xfrm>
            <a:off x="215900" y="1279113"/>
            <a:ext cx="2179837"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29" name="Text Placeholder 7">
            <a:extLst>
              <a:ext uri="{FF2B5EF4-FFF2-40B4-BE49-F238E27FC236}">
                <a16:creationId xmlns:a16="http://schemas.microsoft.com/office/drawing/2014/main" id="{8C4E5276-7070-482F-A323-3277DEBFF228}"/>
              </a:ext>
            </a:extLst>
          </p:cNvPr>
          <p:cNvSpPr txBox="1">
            <a:spLocks/>
          </p:cNvSpPr>
          <p:nvPr/>
        </p:nvSpPr>
        <p:spPr>
          <a:xfrm>
            <a:off x="291230" y="2322293"/>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85" name="Straight Arrow Connector 84">
            <a:extLst>
              <a:ext uri="{FF2B5EF4-FFF2-40B4-BE49-F238E27FC236}">
                <a16:creationId xmlns:a16="http://schemas.microsoft.com/office/drawing/2014/main" id="{EA1EBF99-4275-4FF4-A1BE-D5412873883A}"/>
              </a:ext>
            </a:extLst>
          </p:cNvPr>
          <p:cNvCxnSpPr>
            <a:cxnSpLocks/>
            <a:stCxn id="48" idx="2"/>
            <a:endCxn id="29" idx="0"/>
          </p:cNvCxnSpPr>
          <p:nvPr/>
        </p:nvCxnSpPr>
        <p:spPr>
          <a:xfrm>
            <a:off x="692460" y="1925384"/>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Text Placeholder 7">
            <a:extLst>
              <a:ext uri="{FF2B5EF4-FFF2-40B4-BE49-F238E27FC236}">
                <a16:creationId xmlns:a16="http://schemas.microsoft.com/office/drawing/2014/main" id="{AFA87EB9-BCE8-47BB-A8FF-E3E3562795C6}"/>
              </a:ext>
            </a:extLst>
          </p:cNvPr>
          <p:cNvSpPr txBox="1">
            <a:spLocks/>
          </p:cNvSpPr>
          <p:nvPr/>
        </p:nvSpPr>
        <p:spPr>
          <a:xfrm>
            <a:off x="291230" y="3309050"/>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48" name="Text Placeholder 7">
            <a:extLst>
              <a:ext uri="{FF2B5EF4-FFF2-40B4-BE49-F238E27FC236}">
                <a16:creationId xmlns:a16="http://schemas.microsoft.com/office/drawing/2014/main" id="{3A33CB9E-94D5-4284-BEFA-FA6BB4514F72}"/>
              </a:ext>
            </a:extLst>
          </p:cNvPr>
          <p:cNvSpPr txBox="1">
            <a:spLocks/>
          </p:cNvSpPr>
          <p:nvPr/>
        </p:nvSpPr>
        <p:spPr>
          <a:xfrm>
            <a:off x="291230" y="1335537"/>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54" name="Straight Arrow Connector 53">
            <a:extLst>
              <a:ext uri="{FF2B5EF4-FFF2-40B4-BE49-F238E27FC236}">
                <a16:creationId xmlns:a16="http://schemas.microsoft.com/office/drawing/2014/main" id="{4282463A-C5AE-4C13-B8E3-5D75B8C75E68}"/>
              </a:ext>
            </a:extLst>
          </p:cNvPr>
          <p:cNvCxnSpPr>
            <a:cxnSpLocks/>
            <a:stCxn id="29" idx="2"/>
            <a:endCxn id="47" idx="0"/>
          </p:cNvCxnSpPr>
          <p:nvPr/>
        </p:nvCxnSpPr>
        <p:spPr>
          <a:xfrm>
            <a:off x="692460" y="2912140"/>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A47C966-737F-42EE-9967-D19AA587FEED}"/>
              </a:ext>
            </a:extLst>
          </p:cNvPr>
          <p:cNvSpPr txBox="1"/>
          <p:nvPr/>
        </p:nvSpPr>
        <p:spPr>
          <a:xfrm>
            <a:off x="1093689" y="1335538"/>
            <a:ext cx="1294015" cy="824841"/>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3"/>
                </a:solidFill>
                <a:latin typeface="Poppins Medium"/>
              </a:rPr>
              <a:t>Submission on time</a:t>
            </a:r>
          </a:p>
          <a:p>
            <a:pPr marL="128588" indent="-128588">
              <a:buFont typeface="Arial" panose="020B0604020202020204" pitchFamily="34" charset="0"/>
              <a:buChar char="•"/>
            </a:pPr>
            <a:r>
              <a:rPr lang="en-GB" sz="680" kern="0" dirty="0">
                <a:solidFill>
                  <a:schemeClr val="accent3"/>
                </a:solidFill>
                <a:latin typeface="Poppins Medium"/>
              </a:rPr>
              <a:t>Confirmation 100% of messages sent by deadline that UKL and Gemini will process without manual intervention (TP1)</a:t>
            </a:r>
            <a:endParaRPr lang="en-GB" sz="680" dirty="0"/>
          </a:p>
        </p:txBody>
      </p:sp>
      <p:sp>
        <p:nvSpPr>
          <p:cNvPr id="60" name="TextBox 59">
            <a:extLst>
              <a:ext uri="{FF2B5EF4-FFF2-40B4-BE49-F238E27FC236}">
                <a16:creationId xmlns:a16="http://schemas.microsoft.com/office/drawing/2014/main" id="{E5A67C19-FDFF-4AE4-90FA-9F032400FC55}"/>
              </a:ext>
            </a:extLst>
          </p:cNvPr>
          <p:cNvSpPr txBox="1"/>
          <p:nvPr/>
        </p:nvSpPr>
        <p:spPr>
          <a:xfrm>
            <a:off x="1093690" y="2320042"/>
            <a:ext cx="1310231" cy="615553"/>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Pending vs received at 100% by necessary time</a:t>
            </a:r>
          </a:p>
          <a:p>
            <a:pPr marL="128588" indent="-128588">
              <a:buFont typeface="Arial" panose="020B0604020202020204" pitchFamily="34" charset="0"/>
              <a:buChar char="•"/>
            </a:pPr>
            <a:r>
              <a:rPr lang="en-GB" sz="680" kern="0" dirty="0">
                <a:solidFill>
                  <a:schemeClr val="accent2"/>
                </a:solidFill>
                <a:latin typeface="Poppins Medium"/>
              </a:rPr>
              <a:t>Process run to schedule</a:t>
            </a:r>
            <a:endParaRPr lang="en-GB" sz="680" dirty="0">
              <a:solidFill>
                <a:schemeClr val="accent2"/>
              </a:solidFill>
            </a:endParaRPr>
          </a:p>
        </p:txBody>
      </p:sp>
      <p:sp>
        <p:nvSpPr>
          <p:cNvPr id="61" name="TextBox 60">
            <a:extLst>
              <a:ext uri="{FF2B5EF4-FFF2-40B4-BE49-F238E27FC236}">
                <a16:creationId xmlns:a16="http://schemas.microsoft.com/office/drawing/2014/main" id="{F6184255-5BC6-48E8-9542-DB1BFAB4C55D}"/>
              </a:ext>
            </a:extLst>
          </p:cNvPr>
          <p:cNvSpPr txBox="1"/>
          <p:nvPr/>
        </p:nvSpPr>
        <p:spPr>
          <a:xfrm>
            <a:off x="1093690" y="3309051"/>
            <a:ext cx="1302046" cy="307777"/>
          </a:xfrm>
          <a:prstGeom prst="rect">
            <a:avLst/>
          </a:prstGeom>
          <a:noFill/>
        </p:spPr>
        <p:txBody>
          <a:bodyPr wrap="square">
            <a:spAutoFit/>
          </a:bodyPr>
          <a:lstStyle/>
          <a:p>
            <a:pPr marL="128588" indent="-128588">
              <a:buFont typeface="Arial" panose="020B0604020202020204" pitchFamily="34" charset="0"/>
              <a:buChar char="•"/>
            </a:pPr>
            <a:r>
              <a:rPr lang="en-GB" sz="680" kern="0">
                <a:solidFill>
                  <a:schemeClr val="tx2">
                    <a:lumMod val="50000"/>
                  </a:schemeClr>
                </a:solidFill>
                <a:latin typeface="Poppins Medium"/>
              </a:rPr>
              <a:t>Process run to schedule</a:t>
            </a:r>
            <a:endParaRPr lang="en-GB" sz="680">
              <a:solidFill>
                <a:schemeClr val="tx2">
                  <a:lumMod val="50000"/>
                </a:schemeClr>
              </a:solidFill>
            </a:endParaRPr>
          </a:p>
        </p:txBody>
      </p:sp>
      <p:sp>
        <p:nvSpPr>
          <p:cNvPr id="42" name="Text Placeholder 2">
            <a:extLst>
              <a:ext uri="{FF2B5EF4-FFF2-40B4-BE49-F238E27FC236}">
                <a16:creationId xmlns:a16="http://schemas.microsoft.com/office/drawing/2014/main" id="{6CF42820-5AB0-48B3-B12B-D5EC79C9DF75}"/>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dirty="0">
                <a:solidFill>
                  <a:schemeClr val="bg1"/>
                </a:solidFill>
              </a:rPr>
              <a:t>System Misalignment &amp; Late Switches – Approach</a:t>
            </a:r>
          </a:p>
          <a:p>
            <a:pPr algn="ctr"/>
            <a:r>
              <a:rPr lang="en-GB" sz="1600" dirty="0">
                <a:solidFill>
                  <a:schemeClr val="bg1"/>
                </a:solidFill>
              </a:rPr>
              <a:t>Timelines for receipt of Secure Active Messages </a:t>
            </a:r>
            <a:r>
              <a:rPr lang="en-GB" sz="1600">
                <a:solidFill>
                  <a:schemeClr val="bg1"/>
                </a:solidFill>
              </a:rPr>
              <a:t>vs Resilience SLAs</a:t>
            </a:r>
            <a:endParaRPr lang="en-GB" sz="1600" dirty="0">
              <a:solidFill>
                <a:srgbClr val="00B050"/>
              </a:solidFill>
            </a:endParaRPr>
          </a:p>
        </p:txBody>
      </p:sp>
      <p:sp>
        <p:nvSpPr>
          <p:cNvPr id="44" name="TextBox 43">
            <a:extLst>
              <a:ext uri="{FF2B5EF4-FFF2-40B4-BE49-F238E27FC236}">
                <a16:creationId xmlns:a16="http://schemas.microsoft.com/office/drawing/2014/main" id="{BB27D2DF-CA45-4B59-8DEC-9011395275B8}"/>
              </a:ext>
            </a:extLst>
          </p:cNvPr>
          <p:cNvSpPr txBox="1"/>
          <p:nvPr/>
        </p:nvSpPr>
        <p:spPr>
          <a:xfrm>
            <a:off x="219095" y="702532"/>
            <a:ext cx="2170093" cy="553998"/>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1 </a:t>
            </a:r>
            <a:r>
              <a:rPr lang="en-GB" sz="1000" dirty="0">
                <a:solidFill>
                  <a:srgbClr val="00B050"/>
                </a:solidFill>
              </a:rPr>
              <a:t>(GREEN)</a:t>
            </a:r>
          </a:p>
          <a:p>
            <a:pPr algn="ctr"/>
            <a:r>
              <a:rPr lang="en-GB" sz="1000" dirty="0">
                <a:solidFill>
                  <a:srgbClr val="00B050"/>
                </a:solidFill>
              </a:rPr>
              <a:t>Receipt of SAMs from</a:t>
            </a:r>
          </a:p>
          <a:p>
            <a:pPr algn="ctr"/>
            <a:r>
              <a:rPr lang="en-GB" sz="1000" dirty="0">
                <a:solidFill>
                  <a:srgbClr val="00B050"/>
                </a:solidFill>
              </a:rPr>
              <a:t>without manual intervention</a:t>
            </a:r>
          </a:p>
        </p:txBody>
      </p:sp>
      <p:sp>
        <p:nvSpPr>
          <p:cNvPr id="46" name="TextBox 45">
            <a:extLst>
              <a:ext uri="{FF2B5EF4-FFF2-40B4-BE49-F238E27FC236}">
                <a16:creationId xmlns:a16="http://schemas.microsoft.com/office/drawing/2014/main" id="{02BF94D3-44AE-479C-B82D-622BDB5BDA2A}"/>
              </a:ext>
            </a:extLst>
          </p:cNvPr>
          <p:cNvSpPr txBox="1"/>
          <p:nvPr/>
        </p:nvSpPr>
        <p:spPr>
          <a:xfrm>
            <a:off x="2411695" y="702532"/>
            <a:ext cx="2166162" cy="553998"/>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2 </a:t>
            </a:r>
            <a:r>
              <a:rPr lang="en-GB" sz="1000" dirty="0">
                <a:solidFill>
                  <a:schemeClr val="accent4"/>
                </a:solidFill>
              </a:rPr>
              <a:t>(AMBER)</a:t>
            </a:r>
          </a:p>
          <a:p>
            <a:pPr algn="ctr"/>
            <a:r>
              <a:rPr lang="en-GB" sz="1000" dirty="0">
                <a:solidFill>
                  <a:schemeClr val="accent4"/>
                </a:solidFill>
              </a:rPr>
              <a:t>Receipt of SAMs requiring jobs to be held</a:t>
            </a:r>
          </a:p>
        </p:txBody>
      </p:sp>
      <p:sp>
        <p:nvSpPr>
          <p:cNvPr id="49" name="TextBox 48">
            <a:extLst>
              <a:ext uri="{FF2B5EF4-FFF2-40B4-BE49-F238E27FC236}">
                <a16:creationId xmlns:a16="http://schemas.microsoft.com/office/drawing/2014/main" id="{93E1CBC3-BE7D-4F64-B153-F05F0E0E4657}"/>
              </a:ext>
            </a:extLst>
          </p:cNvPr>
          <p:cNvSpPr txBox="1"/>
          <p:nvPr/>
        </p:nvSpPr>
        <p:spPr>
          <a:xfrm>
            <a:off x="4597123" y="702532"/>
            <a:ext cx="2167200" cy="661720"/>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3 </a:t>
            </a:r>
            <a:r>
              <a:rPr lang="en-GB" sz="1000" dirty="0">
                <a:solidFill>
                  <a:srgbClr val="C00000"/>
                </a:solidFill>
              </a:rPr>
              <a:t>(RED)</a:t>
            </a:r>
          </a:p>
          <a:p>
            <a:pPr algn="ctr"/>
            <a:r>
              <a:rPr lang="en-GB" sz="900" dirty="0">
                <a:solidFill>
                  <a:srgbClr val="C00000"/>
                </a:solidFill>
              </a:rPr>
              <a:t>Receipt of SAMs after Gemini deadline, but able to be recorded in UKL Application</a:t>
            </a:r>
          </a:p>
        </p:txBody>
      </p:sp>
      <p:sp>
        <p:nvSpPr>
          <p:cNvPr id="50" name="TextBox 49">
            <a:extLst>
              <a:ext uri="{FF2B5EF4-FFF2-40B4-BE49-F238E27FC236}">
                <a16:creationId xmlns:a16="http://schemas.microsoft.com/office/drawing/2014/main" id="{ADB4570D-2A80-448B-AC3D-32A321B71CA8}"/>
              </a:ext>
            </a:extLst>
          </p:cNvPr>
          <p:cNvSpPr txBox="1"/>
          <p:nvPr/>
        </p:nvSpPr>
        <p:spPr>
          <a:xfrm>
            <a:off x="6783587" y="702532"/>
            <a:ext cx="2208011" cy="615553"/>
          </a:xfrm>
          <a:prstGeom prst="rect">
            <a:avLst/>
          </a:prstGeom>
          <a:solidFill>
            <a:schemeClr val="accent6">
              <a:lumMod val="95000"/>
            </a:schemeClr>
          </a:solidFill>
        </p:spPr>
        <p:txBody>
          <a:bodyPr wrap="square">
            <a:spAutoFit/>
          </a:bodyPr>
          <a:lstStyle/>
          <a:p>
            <a:pPr algn="ctr"/>
            <a:r>
              <a:rPr lang="en-GB" sz="1000" dirty="0">
                <a:solidFill>
                  <a:schemeClr val="bg1"/>
                </a:solidFill>
              </a:rPr>
              <a:t>Time Period 4 </a:t>
            </a:r>
            <a:r>
              <a:rPr lang="en-GB" sz="1000" dirty="0">
                <a:solidFill>
                  <a:srgbClr val="7030A0"/>
                </a:solidFill>
              </a:rPr>
              <a:t>(Extended DR)</a:t>
            </a:r>
          </a:p>
          <a:p>
            <a:pPr algn="ctr"/>
            <a:r>
              <a:rPr lang="en-GB" sz="800" dirty="0">
                <a:solidFill>
                  <a:srgbClr val="7030A0"/>
                </a:solidFill>
              </a:rPr>
              <a:t>Receipt of SAMs after Gemini deadline, and requiring extended holding of UKL Application</a:t>
            </a:r>
          </a:p>
        </p:txBody>
      </p:sp>
      <p:sp>
        <p:nvSpPr>
          <p:cNvPr id="51" name="TextBox 50">
            <a:extLst>
              <a:ext uri="{FF2B5EF4-FFF2-40B4-BE49-F238E27FC236}">
                <a16:creationId xmlns:a16="http://schemas.microsoft.com/office/drawing/2014/main" id="{8B8F21D5-4549-464D-878F-8EE2DB018EFD}"/>
              </a:ext>
            </a:extLst>
          </p:cNvPr>
          <p:cNvSpPr txBox="1"/>
          <p:nvPr/>
        </p:nvSpPr>
        <p:spPr>
          <a:xfrm>
            <a:off x="219095" y="4006043"/>
            <a:ext cx="2173334" cy="1000274"/>
          </a:xfrm>
          <a:prstGeom prst="rect">
            <a:avLst/>
          </a:prstGeom>
          <a:solidFill>
            <a:schemeClr val="accent6">
              <a:lumMod val="95000"/>
            </a:schemeClr>
          </a:solidFill>
        </p:spPr>
        <p:txBody>
          <a:bodyPr wrap="square">
            <a:spAutoFit/>
          </a:bodyPr>
          <a:lstStyle/>
          <a:p>
            <a:pPr algn="ctr"/>
            <a:r>
              <a:rPr lang="en-GB" sz="800" dirty="0">
                <a:solidFill>
                  <a:schemeClr val="accent3"/>
                </a:solidFill>
              </a:rPr>
              <a:t>Resilience</a:t>
            </a:r>
          </a:p>
          <a:p>
            <a:pPr algn="ctr"/>
            <a:endParaRPr lang="en-GB" sz="200" dirty="0">
              <a:solidFill>
                <a:schemeClr val="accent3"/>
              </a:solidFill>
            </a:endParaRPr>
          </a:p>
          <a:p>
            <a:pPr marL="171450" indent="-171450">
              <a:buFont typeface="Arial" panose="020B0604020202020204" pitchFamily="34" charset="0"/>
              <a:buChar char="•"/>
            </a:pPr>
            <a:r>
              <a:rPr lang="en-GB" sz="700" dirty="0">
                <a:solidFill>
                  <a:schemeClr val="accent3"/>
                </a:solidFill>
              </a:rPr>
              <a:t>‘Normal’ performance to SLA</a:t>
            </a:r>
          </a:p>
          <a:p>
            <a:pPr marL="171450" indent="-171450">
              <a:buFont typeface="Arial" panose="020B0604020202020204" pitchFamily="34" charset="0"/>
              <a:buChar char="•"/>
            </a:pPr>
            <a:endParaRPr lang="en-GB" sz="700" dirty="0">
              <a:solidFill>
                <a:schemeClr val="accent3"/>
              </a:solidFill>
            </a:endParaRPr>
          </a:p>
          <a:p>
            <a:pPr marL="171450" indent="-171450">
              <a:buFont typeface="Arial" panose="020B0604020202020204" pitchFamily="34" charset="0"/>
              <a:buChar char="•"/>
            </a:pPr>
            <a:r>
              <a:rPr lang="en-GB" sz="700" dirty="0">
                <a:solidFill>
                  <a:schemeClr val="accent3"/>
                </a:solidFill>
              </a:rPr>
              <a:t>‘Slow’ processing @c250% of SLA</a:t>
            </a:r>
          </a:p>
          <a:p>
            <a:pPr marL="171450" indent="-171450">
              <a:buFont typeface="Arial" panose="020B0604020202020204" pitchFamily="34" charset="0"/>
              <a:buChar char="•"/>
            </a:pPr>
            <a:endParaRPr lang="en-GB" sz="700" dirty="0">
              <a:solidFill>
                <a:schemeClr val="accent3"/>
              </a:solidFill>
            </a:endParaRPr>
          </a:p>
          <a:p>
            <a:pPr marL="171450" indent="-171450">
              <a:buFont typeface="Arial" panose="020B0604020202020204" pitchFamily="34" charset="0"/>
              <a:buChar char="•"/>
            </a:pPr>
            <a:r>
              <a:rPr lang="en-GB" sz="700" dirty="0">
                <a:solidFill>
                  <a:schemeClr val="accent3"/>
                </a:solidFill>
              </a:rPr>
              <a:t>RTO SLA (within Gate Closure) + ‘Normal’ performance</a:t>
            </a:r>
          </a:p>
          <a:p>
            <a:pPr algn="ctr"/>
            <a:endParaRPr lang="en-GB" sz="700" dirty="0">
              <a:solidFill>
                <a:schemeClr val="accent3"/>
              </a:solidFill>
            </a:endParaRPr>
          </a:p>
        </p:txBody>
      </p:sp>
      <p:sp>
        <p:nvSpPr>
          <p:cNvPr id="53" name="Rectangle 52">
            <a:extLst>
              <a:ext uri="{FF2B5EF4-FFF2-40B4-BE49-F238E27FC236}">
                <a16:creationId xmlns:a16="http://schemas.microsoft.com/office/drawing/2014/main" id="{52E39510-2141-4014-A096-046DEFF524C9}"/>
              </a:ext>
            </a:extLst>
          </p:cNvPr>
          <p:cNvSpPr/>
          <p:nvPr/>
        </p:nvSpPr>
        <p:spPr>
          <a:xfrm>
            <a:off x="2421015" y="1279112"/>
            <a:ext cx="2150986"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55" name="Text Placeholder 7">
            <a:extLst>
              <a:ext uri="{FF2B5EF4-FFF2-40B4-BE49-F238E27FC236}">
                <a16:creationId xmlns:a16="http://schemas.microsoft.com/office/drawing/2014/main" id="{40E4F171-BBEF-4FD0-B9F1-4E00C5C21434}"/>
              </a:ext>
            </a:extLst>
          </p:cNvPr>
          <p:cNvSpPr txBox="1">
            <a:spLocks/>
          </p:cNvSpPr>
          <p:nvPr/>
        </p:nvSpPr>
        <p:spPr>
          <a:xfrm>
            <a:off x="2496344" y="2322292"/>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56" name="Straight Arrow Connector 55">
            <a:extLst>
              <a:ext uri="{FF2B5EF4-FFF2-40B4-BE49-F238E27FC236}">
                <a16:creationId xmlns:a16="http://schemas.microsoft.com/office/drawing/2014/main" id="{55E46C4E-BED0-42B9-A833-3F01CAF5C3DA}"/>
              </a:ext>
            </a:extLst>
          </p:cNvPr>
          <p:cNvCxnSpPr>
            <a:cxnSpLocks/>
            <a:stCxn id="58" idx="2"/>
            <a:endCxn id="55" idx="0"/>
          </p:cNvCxnSpPr>
          <p:nvPr/>
        </p:nvCxnSpPr>
        <p:spPr>
          <a:xfrm>
            <a:off x="2897574" y="1925383"/>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 Placeholder 7">
            <a:extLst>
              <a:ext uri="{FF2B5EF4-FFF2-40B4-BE49-F238E27FC236}">
                <a16:creationId xmlns:a16="http://schemas.microsoft.com/office/drawing/2014/main" id="{219A8C6D-7F7F-496E-ADA2-8648340E3F51}"/>
              </a:ext>
            </a:extLst>
          </p:cNvPr>
          <p:cNvSpPr txBox="1">
            <a:spLocks/>
          </p:cNvSpPr>
          <p:nvPr/>
        </p:nvSpPr>
        <p:spPr>
          <a:xfrm>
            <a:off x="2496344" y="3309049"/>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58" name="Text Placeholder 7">
            <a:extLst>
              <a:ext uri="{FF2B5EF4-FFF2-40B4-BE49-F238E27FC236}">
                <a16:creationId xmlns:a16="http://schemas.microsoft.com/office/drawing/2014/main" id="{A2B32575-6C25-48A5-BB48-AABD22DD6FBE}"/>
              </a:ext>
            </a:extLst>
          </p:cNvPr>
          <p:cNvSpPr txBox="1">
            <a:spLocks/>
          </p:cNvSpPr>
          <p:nvPr/>
        </p:nvSpPr>
        <p:spPr>
          <a:xfrm>
            <a:off x="2496344" y="1335536"/>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71" name="Straight Arrow Connector 70">
            <a:extLst>
              <a:ext uri="{FF2B5EF4-FFF2-40B4-BE49-F238E27FC236}">
                <a16:creationId xmlns:a16="http://schemas.microsoft.com/office/drawing/2014/main" id="{481BAA78-FAE9-4420-8DF4-9CC32CD1F169}"/>
              </a:ext>
            </a:extLst>
          </p:cNvPr>
          <p:cNvCxnSpPr>
            <a:cxnSpLocks/>
            <a:stCxn id="55" idx="2"/>
            <a:endCxn id="57" idx="0"/>
          </p:cNvCxnSpPr>
          <p:nvPr/>
        </p:nvCxnSpPr>
        <p:spPr>
          <a:xfrm>
            <a:off x="2897574" y="2912139"/>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B3DB597-F680-412D-A9FE-E7B49BD0B933}"/>
              </a:ext>
            </a:extLst>
          </p:cNvPr>
          <p:cNvSpPr txBox="1"/>
          <p:nvPr/>
        </p:nvSpPr>
        <p:spPr>
          <a:xfrm>
            <a:off x="2424209" y="4006043"/>
            <a:ext cx="2147791" cy="1000274"/>
          </a:xfrm>
          <a:prstGeom prst="rect">
            <a:avLst/>
          </a:prstGeom>
          <a:solidFill>
            <a:schemeClr val="accent6">
              <a:lumMod val="95000"/>
            </a:schemeClr>
          </a:solidFill>
        </p:spPr>
        <p:txBody>
          <a:bodyPr wrap="square">
            <a:spAutoFit/>
          </a:bodyPr>
          <a:lstStyle/>
          <a:p>
            <a:pPr algn="ctr"/>
            <a:r>
              <a:rPr lang="en-GB" sz="800" dirty="0">
                <a:solidFill>
                  <a:schemeClr val="accent4">
                    <a:lumMod val="75000"/>
                  </a:schemeClr>
                </a:solidFill>
              </a:rPr>
              <a:t>Resilience</a:t>
            </a:r>
          </a:p>
          <a:p>
            <a:pPr algn="ctr"/>
            <a:endParaRPr lang="en-GB" sz="200" dirty="0">
              <a:solidFill>
                <a:schemeClr val="accent4">
                  <a:lumMod val="75000"/>
                </a:schemeClr>
              </a:solidFill>
            </a:endParaRPr>
          </a:p>
          <a:p>
            <a:pPr marL="171450" indent="-171450">
              <a:buFont typeface="Arial" panose="020B0604020202020204" pitchFamily="34" charset="0"/>
              <a:buChar char="•"/>
            </a:pPr>
            <a:r>
              <a:rPr lang="en-GB" sz="700" kern="0" dirty="0">
                <a:solidFill>
                  <a:schemeClr val="accent4">
                    <a:lumMod val="75000"/>
                  </a:schemeClr>
                </a:solidFill>
                <a:latin typeface="Poppins Medium"/>
              </a:rPr>
              <a:t>Target DR SLA (if declared at Gate Closure) + ‘Normal’ performance</a:t>
            </a: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p:txBody>
      </p:sp>
      <p:sp>
        <p:nvSpPr>
          <p:cNvPr id="96" name="Rectangle 95">
            <a:extLst>
              <a:ext uri="{FF2B5EF4-FFF2-40B4-BE49-F238E27FC236}">
                <a16:creationId xmlns:a16="http://schemas.microsoft.com/office/drawing/2014/main" id="{F9670686-F615-4A17-8ED3-B0FDF3E19305}"/>
              </a:ext>
            </a:extLst>
          </p:cNvPr>
          <p:cNvSpPr/>
          <p:nvPr/>
        </p:nvSpPr>
        <p:spPr>
          <a:xfrm>
            <a:off x="4597124" y="1279112"/>
            <a:ext cx="2167200" cy="2701925"/>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97" name="Text Placeholder 7">
            <a:extLst>
              <a:ext uri="{FF2B5EF4-FFF2-40B4-BE49-F238E27FC236}">
                <a16:creationId xmlns:a16="http://schemas.microsoft.com/office/drawing/2014/main" id="{F3DF2B4B-5D20-48F8-ACFA-D50D7DFF38FF}"/>
              </a:ext>
            </a:extLst>
          </p:cNvPr>
          <p:cNvSpPr txBox="1">
            <a:spLocks/>
          </p:cNvSpPr>
          <p:nvPr/>
        </p:nvSpPr>
        <p:spPr>
          <a:xfrm>
            <a:off x="4672453" y="2322292"/>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101" name="Straight Arrow Connector 100">
            <a:extLst>
              <a:ext uri="{FF2B5EF4-FFF2-40B4-BE49-F238E27FC236}">
                <a16:creationId xmlns:a16="http://schemas.microsoft.com/office/drawing/2014/main" id="{225DCB2D-76E5-4043-93FB-B63E32FBD023}"/>
              </a:ext>
            </a:extLst>
          </p:cNvPr>
          <p:cNvCxnSpPr>
            <a:cxnSpLocks/>
            <a:stCxn id="103" idx="2"/>
            <a:endCxn id="97" idx="0"/>
          </p:cNvCxnSpPr>
          <p:nvPr/>
        </p:nvCxnSpPr>
        <p:spPr>
          <a:xfrm>
            <a:off x="5073683" y="1925383"/>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2" name="Text Placeholder 7">
            <a:extLst>
              <a:ext uri="{FF2B5EF4-FFF2-40B4-BE49-F238E27FC236}">
                <a16:creationId xmlns:a16="http://schemas.microsoft.com/office/drawing/2014/main" id="{E2C76D75-E651-4430-8C2C-2A40DEC513CC}"/>
              </a:ext>
            </a:extLst>
          </p:cNvPr>
          <p:cNvSpPr txBox="1">
            <a:spLocks/>
          </p:cNvSpPr>
          <p:nvPr/>
        </p:nvSpPr>
        <p:spPr>
          <a:xfrm>
            <a:off x="4672453" y="3309049"/>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103" name="Text Placeholder 7">
            <a:extLst>
              <a:ext uri="{FF2B5EF4-FFF2-40B4-BE49-F238E27FC236}">
                <a16:creationId xmlns:a16="http://schemas.microsoft.com/office/drawing/2014/main" id="{D29AF140-F0EE-43FE-BD4F-3BDA30F53A0D}"/>
              </a:ext>
            </a:extLst>
          </p:cNvPr>
          <p:cNvSpPr txBox="1">
            <a:spLocks/>
          </p:cNvSpPr>
          <p:nvPr/>
        </p:nvSpPr>
        <p:spPr>
          <a:xfrm>
            <a:off x="4672453" y="1335536"/>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104" name="Straight Arrow Connector 103">
            <a:extLst>
              <a:ext uri="{FF2B5EF4-FFF2-40B4-BE49-F238E27FC236}">
                <a16:creationId xmlns:a16="http://schemas.microsoft.com/office/drawing/2014/main" id="{CD84EB60-1DC9-4767-AB31-26351BEF6B4A}"/>
              </a:ext>
            </a:extLst>
          </p:cNvPr>
          <p:cNvCxnSpPr>
            <a:cxnSpLocks/>
            <a:stCxn id="97" idx="2"/>
            <a:endCxn id="102" idx="0"/>
          </p:cNvCxnSpPr>
          <p:nvPr/>
        </p:nvCxnSpPr>
        <p:spPr>
          <a:xfrm>
            <a:off x="5073683" y="2912139"/>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65B750EA-630C-4592-8793-3261486E6D3A}"/>
              </a:ext>
            </a:extLst>
          </p:cNvPr>
          <p:cNvSpPr/>
          <p:nvPr/>
        </p:nvSpPr>
        <p:spPr>
          <a:xfrm>
            <a:off x="6792640" y="1263135"/>
            <a:ext cx="2195233" cy="2710267"/>
          </a:xfrm>
          <a:prstGeom prst="rect">
            <a:avLst/>
          </a:prstGeom>
          <a:solidFill>
            <a:schemeClr val="accent6">
              <a:lumMod val="95000"/>
            </a:schemeClr>
          </a:solidFill>
          <a:ln w="38100">
            <a:noFill/>
            <a:prstDash val="sysDot"/>
          </a:ln>
        </p:spPr>
        <p:txBody>
          <a:bodyPr wrap="square" lIns="81000" tIns="54000" rIns="0" bIns="0" rtlCol="0" anchor="t" anchorCtr="0"/>
          <a:lstStyle/>
          <a:p>
            <a:pPr defTabSz="685800">
              <a:defRPr/>
            </a:pPr>
            <a:endParaRPr lang="en-GB" sz="900" b="1">
              <a:solidFill>
                <a:schemeClr val="accent5">
                  <a:lumMod val="50000"/>
                </a:schemeClr>
              </a:solidFill>
              <a:latin typeface="Poppins Medium"/>
            </a:endParaRPr>
          </a:p>
        </p:txBody>
      </p:sp>
      <p:sp>
        <p:nvSpPr>
          <p:cNvPr id="110" name="Text Placeholder 7">
            <a:extLst>
              <a:ext uri="{FF2B5EF4-FFF2-40B4-BE49-F238E27FC236}">
                <a16:creationId xmlns:a16="http://schemas.microsoft.com/office/drawing/2014/main" id="{E667843A-FEAD-4F42-AD7B-D9E76F13F19D}"/>
              </a:ext>
            </a:extLst>
          </p:cNvPr>
          <p:cNvSpPr txBox="1">
            <a:spLocks/>
          </p:cNvSpPr>
          <p:nvPr/>
        </p:nvSpPr>
        <p:spPr>
          <a:xfrm>
            <a:off x="6867971" y="2320035"/>
            <a:ext cx="802460" cy="589847"/>
          </a:xfrm>
          <a:prstGeom prst="rect">
            <a:avLst/>
          </a:prstGeom>
          <a:solidFill>
            <a:schemeClr val="accent6"/>
          </a:solidFill>
          <a:ln w="38100" cap="flat" cmpd="sng" algn="ctr">
            <a:solidFill>
              <a:schemeClr val="accent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rgbClr val="218CCC"/>
                </a:solidFill>
                <a:latin typeface="Poppins Medium"/>
              </a:rPr>
              <a:t>UK Link</a:t>
            </a:r>
          </a:p>
        </p:txBody>
      </p:sp>
      <p:cxnSp>
        <p:nvCxnSpPr>
          <p:cNvPr id="111" name="Straight Arrow Connector 110">
            <a:extLst>
              <a:ext uri="{FF2B5EF4-FFF2-40B4-BE49-F238E27FC236}">
                <a16:creationId xmlns:a16="http://schemas.microsoft.com/office/drawing/2014/main" id="{1934EC04-C85F-4826-BB5D-0F2E00F97D54}"/>
              </a:ext>
            </a:extLst>
          </p:cNvPr>
          <p:cNvCxnSpPr>
            <a:cxnSpLocks/>
            <a:stCxn id="113" idx="2"/>
            <a:endCxn id="110" idx="0"/>
          </p:cNvCxnSpPr>
          <p:nvPr/>
        </p:nvCxnSpPr>
        <p:spPr>
          <a:xfrm>
            <a:off x="7269201" y="1923126"/>
            <a:ext cx="0" cy="396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Text Placeholder 7">
            <a:extLst>
              <a:ext uri="{FF2B5EF4-FFF2-40B4-BE49-F238E27FC236}">
                <a16:creationId xmlns:a16="http://schemas.microsoft.com/office/drawing/2014/main" id="{F6B0FBB3-806E-4E4D-BD75-840976AA7EB0}"/>
              </a:ext>
            </a:extLst>
          </p:cNvPr>
          <p:cNvSpPr txBox="1">
            <a:spLocks/>
          </p:cNvSpPr>
          <p:nvPr/>
        </p:nvSpPr>
        <p:spPr>
          <a:xfrm>
            <a:off x="6867971" y="3306792"/>
            <a:ext cx="802460" cy="589847"/>
          </a:xfrm>
          <a:prstGeom prst="rect">
            <a:avLst/>
          </a:prstGeom>
          <a:solidFill>
            <a:schemeClr val="accent6"/>
          </a:solidFill>
          <a:ln w="38100" cap="flat" cmpd="sng" algn="ctr">
            <a:solidFill>
              <a:schemeClr val="tx2">
                <a:lumMod val="50000"/>
              </a:schemeClr>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tx2">
                    <a:lumMod val="50000"/>
                  </a:schemeClr>
                </a:solidFill>
                <a:latin typeface="Poppins Medium"/>
              </a:rPr>
              <a:t>Gemini</a:t>
            </a:r>
          </a:p>
        </p:txBody>
      </p:sp>
      <p:sp>
        <p:nvSpPr>
          <p:cNvPr id="113" name="Text Placeholder 7">
            <a:extLst>
              <a:ext uri="{FF2B5EF4-FFF2-40B4-BE49-F238E27FC236}">
                <a16:creationId xmlns:a16="http://schemas.microsoft.com/office/drawing/2014/main" id="{CA059749-AF1F-4D9A-8D33-05C2C07C0D31}"/>
              </a:ext>
            </a:extLst>
          </p:cNvPr>
          <p:cNvSpPr txBox="1">
            <a:spLocks/>
          </p:cNvSpPr>
          <p:nvPr/>
        </p:nvSpPr>
        <p:spPr>
          <a:xfrm>
            <a:off x="6867971" y="1333279"/>
            <a:ext cx="802460" cy="589847"/>
          </a:xfrm>
          <a:prstGeom prst="rect">
            <a:avLst/>
          </a:prstGeom>
          <a:solidFill>
            <a:schemeClr val="accent6"/>
          </a:solidFill>
          <a:ln w="38100" cap="flat" cmpd="sng" algn="ctr">
            <a:solidFill>
              <a:schemeClr val="bg2"/>
            </a:solidFill>
            <a:prstDash val="solid"/>
            <a:round/>
            <a:headEnd type="none" w="med" len="med"/>
            <a:tailEnd type="none" w="med" len="med"/>
          </a:ln>
          <a:effectLst/>
        </p:spPr>
        <p:txBody>
          <a:bodyPr vert="horz" wrap="square" lIns="40500" tIns="34529" rIns="40500" bIns="34529" numCol="1" rtlCol="0" anchor="ctr" anchorCtr="0" compatLnSpc="1">
            <a:prstTxWarp prst="textNoShape">
              <a:avLst/>
            </a:prstTxWarp>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685800" fontAlgn="base">
              <a:spcBef>
                <a:spcPct val="0"/>
              </a:spcBef>
              <a:spcAft>
                <a:spcPct val="0"/>
              </a:spcAft>
              <a:defRPr/>
            </a:pPr>
            <a:r>
              <a:rPr lang="en-GB" b="1" kern="0">
                <a:solidFill>
                  <a:schemeClr val="bg1"/>
                </a:solidFill>
                <a:latin typeface="Poppins Medium"/>
              </a:rPr>
              <a:t>CSSSP</a:t>
            </a:r>
          </a:p>
        </p:txBody>
      </p:sp>
      <p:cxnSp>
        <p:nvCxnSpPr>
          <p:cNvPr id="114" name="Straight Arrow Connector 113">
            <a:extLst>
              <a:ext uri="{FF2B5EF4-FFF2-40B4-BE49-F238E27FC236}">
                <a16:creationId xmlns:a16="http://schemas.microsoft.com/office/drawing/2014/main" id="{C25FFC7B-2340-45C0-A560-075B5386B4FA}"/>
              </a:ext>
            </a:extLst>
          </p:cNvPr>
          <p:cNvCxnSpPr>
            <a:cxnSpLocks/>
            <a:stCxn id="110" idx="2"/>
            <a:endCxn id="112" idx="0"/>
          </p:cNvCxnSpPr>
          <p:nvPr/>
        </p:nvCxnSpPr>
        <p:spPr>
          <a:xfrm>
            <a:off x="7269201" y="2909882"/>
            <a:ext cx="0" cy="39691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ABB66F5-16AF-4C63-9CDA-0167BA34E44F}"/>
              </a:ext>
            </a:extLst>
          </p:cNvPr>
          <p:cNvSpPr txBox="1"/>
          <p:nvPr/>
        </p:nvSpPr>
        <p:spPr>
          <a:xfrm>
            <a:off x="3298804" y="1304403"/>
            <a:ext cx="1340339" cy="824841"/>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3"/>
                </a:solidFill>
                <a:latin typeface="Poppins Medium"/>
              </a:rPr>
              <a:t>Late submission within timescales that require manual intervention to hold UK Link jobs</a:t>
            </a:r>
          </a:p>
          <a:p>
            <a:pPr marL="128588" indent="-128588">
              <a:buFont typeface="Arial" panose="020B0604020202020204" pitchFamily="34" charset="0"/>
              <a:buChar char="•"/>
            </a:pPr>
            <a:r>
              <a:rPr lang="en-GB" sz="680" kern="0" dirty="0">
                <a:solidFill>
                  <a:schemeClr val="accent3"/>
                </a:solidFill>
                <a:latin typeface="Poppins Medium"/>
              </a:rPr>
              <a:t>Confirmation &lt;100% messages sent by conclusion of TP2</a:t>
            </a:r>
          </a:p>
        </p:txBody>
      </p:sp>
      <p:sp>
        <p:nvSpPr>
          <p:cNvPr id="124" name="TextBox 123">
            <a:extLst>
              <a:ext uri="{FF2B5EF4-FFF2-40B4-BE49-F238E27FC236}">
                <a16:creationId xmlns:a16="http://schemas.microsoft.com/office/drawing/2014/main" id="{714DF769-C92C-4C20-AF08-708952E6A597}"/>
              </a:ext>
            </a:extLst>
          </p:cNvPr>
          <p:cNvSpPr txBox="1"/>
          <p:nvPr/>
        </p:nvSpPr>
        <p:spPr>
          <a:xfrm>
            <a:off x="3298805" y="2259135"/>
            <a:ext cx="1325756" cy="1034129"/>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Pending vs received at 100% by Gemini Deadline</a:t>
            </a:r>
          </a:p>
          <a:p>
            <a:pPr marL="128588" indent="-128588">
              <a:buFont typeface="Arial" panose="020B0604020202020204" pitchFamily="34" charset="0"/>
              <a:buChar char="•"/>
            </a:pPr>
            <a:r>
              <a:rPr lang="en-GB" sz="680" kern="0" dirty="0">
                <a:solidFill>
                  <a:schemeClr val="accent2"/>
                </a:solidFill>
                <a:latin typeface="Poppins Medium"/>
              </a:rPr>
              <a:t>Processes held and compressed but can complete ‘automated’ processes (requires manual intervention to hold jobs)</a:t>
            </a:r>
            <a:endParaRPr lang="en-GB" sz="680" dirty="0">
              <a:solidFill>
                <a:schemeClr val="accent2"/>
              </a:solidFill>
            </a:endParaRPr>
          </a:p>
        </p:txBody>
      </p:sp>
      <p:sp>
        <p:nvSpPr>
          <p:cNvPr id="125" name="TextBox 124">
            <a:extLst>
              <a:ext uri="{FF2B5EF4-FFF2-40B4-BE49-F238E27FC236}">
                <a16:creationId xmlns:a16="http://schemas.microsoft.com/office/drawing/2014/main" id="{A99C0B1E-1607-4EDE-B873-B809A68A9306}"/>
              </a:ext>
            </a:extLst>
          </p:cNvPr>
          <p:cNvSpPr txBox="1"/>
          <p:nvPr/>
        </p:nvSpPr>
        <p:spPr>
          <a:xfrm>
            <a:off x="3295077" y="3284043"/>
            <a:ext cx="1302046" cy="720197"/>
          </a:xfrm>
          <a:prstGeom prst="rect">
            <a:avLst/>
          </a:prstGeom>
          <a:noFill/>
        </p:spPr>
        <p:txBody>
          <a:bodyPr wrap="square">
            <a:spAutoFit/>
          </a:bodyPr>
          <a:lstStyle/>
          <a:p>
            <a:pPr marL="128588" indent="-128588">
              <a:buFont typeface="Arial" panose="020B0604020202020204" pitchFamily="34" charset="0"/>
              <a:buChar char="•"/>
            </a:pPr>
            <a:r>
              <a:rPr lang="en-US" sz="680" kern="0" dirty="0">
                <a:solidFill>
                  <a:schemeClr val="tx2">
                    <a:lumMod val="50000"/>
                  </a:schemeClr>
                </a:solidFill>
                <a:latin typeface="Poppins Medium"/>
              </a:rPr>
              <a:t>Processes held and compressed but can complete ‘automated’ processes (requires manual intervention to hold jobs)</a:t>
            </a:r>
          </a:p>
        </p:txBody>
      </p:sp>
      <p:sp>
        <p:nvSpPr>
          <p:cNvPr id="126" name="TextBox 125">
            <a:extLst>
              <a:ext uri="{FF2B5EF4-FFF2-40B4-BE49-F238E27FC236}">
                <a16:creationId xmlns:a16="http://schemas.microsoft.com/office/drawing/2014/main" id="{0E8A803E-1C4D-498B-BAF0-B52664FC6C6B}"/>
              </a:ext>
            </a:extLst>
          </p:cNvPr>
          <p:cNvSpPr txBox="1"/>
          <p:nvPr/>
        </p:nvSpPr>
        <p:spPr>
          <a:xfrm>
            <a:off x="5452301" y="1262647"/>
            <a:ext cx="1340339" cy="1034129"/>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3"/>
                </a:solidFill>
                <a:latin typeface="Poppins Medium"/>
              </a:rPr>
              <a:t>Late submission after Gemini deadline but still able to be loaded in UKL Application (SAP ISU)</a:t>
            </a:r>
          </a:p>
          <a:p>
            <a:pPr marL="128588" indent="-128588">
              <a:buFont typeface="Arial" panose="020B0604020202020204" pitchFamily="34" charset="0"/>
              <a:buChar char="•"/>
            </a:pPr>
            <a:r>
              <a:rPr lang="en-GB" sz="680" kern="0" dirty="0">
                <a:solidFill>
                  <a:schemeClr val="accent3"/>
                </a:solidFill>
                <a:latin typeface="Poppins Medium"/>
              </a:rPr>
              <a:t>Confirmation 100% of messages sent by conclusion of TP3</a:t>
            </a:r>
            <a:endParaRPr lang="en-GB" sz="680" dirty="0"/>
          </a:p>
          <a:p>
            <a:pPr marL="128588" indent="-128588">
              <a:buFont typeface="Arial" panose="020B0604020202020204" pitchFamily="34" charset="0"/>
              <a:buChar char="•"/>
            </a:pPr>
            <a:endParaRPr lang="en-GB" sz="680" dirty="0"/>
          </a:p>
        </p:txBody>
      </p:sp>
      <p:sp>
        <p:nvSpPr>
          <p:cNvPr id="127" name="TextBox 126">
            <a:extLst>
              <a:ext uri="{FF2B5EF4-FFF2-40B4-BE49-F238E27FC236}">
                <a16:creationId xmlns:a16="http://schemas.microsoft.com/office/drawing/2014/main" id="{90B36B43-DD8F-4D72-8AA3-9DA8B771D548}"/>
              </a:ext>
            </a:extLst>
          </p:cNvPr>
          <p:cNvSpPr txBox="1"/>
          <p:nvPr/>
        </p:nvSpPr>
        <p:spPr>
          <a:xfrm>
            <a:off x="5466884" y="2254859"/>
            <a:ext cx="1325756" cy="720197"/>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Pending vs received at &lt;100% by end of TP3</a:t>
            </a:r>
          </a:p>
          <a:p>
            <a:pPr marL="128588" indent="-128588">
              <a:buFont typeface="Arial" panose="020B0604020202020204" pitchFamily="34" charset="0"/>
              <a:buChar char="•"/>
            </a:pPr>
            <a:r>
              <a:rPr lang="en-GB" sz="680" kern="0" dirty="0">
                <a:solidFill>
                  <a:schemeClr val="accent2"/>
                </a:solidFill>
                <a:latin typeface="Poppins Medium"/>
              </a:rPr>
              <a:t>Processes held and compressed FURTHER but can complete ‘automated’ processes</a:t>
            </a:r>
            <a:endParaRPr lang="en-GB" sz="680" dirty="0">
              <a:solidFill>
                <a:schemeClr val="accent2"/>
              </a:solidFill>
            </a:endParaRPr>
          </a:p>
        </p:txBody>
      </p:sp>
      <p:sp>
        <p:nvSpPr>
          <p:cNvPr id="129" name="TextBox 128">
            <a:extLst>
              <a:ext uri="{FF2B5EF4-FFF2-40B4-BE49-F238E27FC236}">
                <a16:creationId xmlns:a16="http://schemas.microsoft.com/office/drawing/2014/main" id="{EDBA0660-4B3B-4F11-8B54-B992688F0BFF}"/>
              </a:ext>
            </a:extLst>
          </p:cNvPr>
          <p:cNvSpPr txBox="1"/>
          <p:nvPr/>
        </p:nvSpPr>
        <p:spPr>
          <a:xfrm>
            <a:off x="5474913" y="3253205"/>
            <a:ext cx="1360280" cy="720197"/>
          </a:xfrm>
          <a:prstGeom prst="rect">
            <a:avLst/>
          </a:prstGeom>
          <a:noFill/>
        </p:spPr>
        <p:txBody>
          <a:bodyPr wrap="square">
            <a:spAutoFit/>
          </a:bodyPr>
          <a:lstStyle/>
          <a:p>
            <a:pPr marL="128588" indent="-128588">
              <a:buFont typeface="Arial" panose="020B0604020202020204" pitchFamily="34" charset="0"/>
              <a:buChar char="•"/>
            </a:pPr>
            <a:r>
              <a:rPr lang="en-US" sz="680" kern="0" dirty="0">
                <a:solidFill>
                  <a:schemeClr val="tx2">
                    <a:lumMod val="50000"/>
                  </a:schemeClr>
                </a:solidFill>
                <a:latin typeface="Poppins Medium"/>
              </a:rPr>
              <a:t>Processes held, any transactions not processed by Gemini deadline now need to be manually processed within D+5</a:t>
            </a:r>
          </a:p>
        </p:txBody>
      </p:sp>
      <p:sp>
        <p:nvSpPr>
          <p:cNvPr id="130" name="TextBox 129">
            <a:extLst>
              <a:ext uri="{FF2B5EF4-FFF2-40B4-BE49-F238E27FC236}">
                <a16:creationId xmlns:a16="http://schemas.microsoft.com/office/drawing/2014/main" id="{CF67D137-8A24-4A78-B4CA-E33EEF077EDC}"/>
              </a:ext>
            </a:extLst>
          </p:cNvPr>
          <p:cNvSpPr txBox="1"/>
          <p:nvPr/>
        </p:nvSpPr>
        <p:spPr>
          <a:xfrm>
            <a:off x="7667085" y="1304403"/>
            <a:ext cx="1248808" cy="611706"/>
          </a:xfrm>
          <a:prstGeom prst="rect">
            <a:avLst/>
          </a:prstGeom>
          <a:noFill/>
        </p:spPr>
        <p:txBody>
          <a:bodyPr wrap="square">
            <a:spAutoFit/>
          </a:bodyPr>
          <a:lstStyle/>
          <a:p>
            <a:pPr marL="128588" indent="-128588">
              <a:buFont typeface="Arial" panose="020B0604020202020204" pitchFamily="34" charset="0"/>
              <a:buChar char="•"/>
            </a:pPr>
            <a:r>
              <a:rPr lang="en-GB" sz="675" kern="0" dirty="0">
                <a:solidFill>
                  <a:schemeClr val="accent3"/>
                </a:solidFill>
                <a:latin typeface="Poppins Medium"/>
              </a:rPr>
              <a:t>Confirmation that &lt;100% messages  will be received by TP3 but must be received by 03:00 on D</a:t>
            </a:r>
          </a:p>
        </p:txBody>
      </p:sp>
      <p:sp>
        <p:nvSpPr>
          <p:cNvPr id="132" name="TextBox 131">
            <a:extLst>
              <a:ext uri="{FF2B5EF4-FFF2-40B4-BE49-F238E27FC236}">
                <a16:creationId xmlns:a16="http://schemas.microsoft.com/office/drawing/2014/main" id="{0F8306EF-2870-4588-A39F-5AB4532AAD8B}"/>
              </a:ext>
            </a:extLst>
          </p:cNvPr>
          <p:cNvSpPr txBox="1"/>
          <p:nvPr/>
        </p:nvSpPr>
        <p:spPr>
          <a:xfrm>
            <a:off x="7676096" y="2246556"/>
            <a:ext cx="1351874" cy="824841"/>
          </a:xfrm>
          <a:prstGeom prst="rect">
            <a:avLst/>
          </a:prstGeom>
          <a:noFill/>
        </p:spPr>
        <p:txBody>
          <a:bodyPr wrap="square">
            <a:spAutoFit/>
          </a:bodyPr>
          <a:lstStyle/>
          <a:p>
            <a:pPr marL="128588" indent="-128588">
              <a:buFont typeface="Arial" panose="020B0604020202020204" pitchFamily="34" charset="0"/>
              <a:buChar char="•"/>
            </a:pPr>
            <a:r>
              <a:rPr lang="en-GB" sz="680" kern="0" dirty="0">
                <a:solidFill>
                  <a:schemeClr val="accent2"/>
                </a:solidFill>
                <a:latin typeface="Poppins Medium"/>
              </a:rPr>
              <a:t>Processes held beyond TP3 – and cannot be processed (without serious risk being placed upon all downstream UKL DSC processes)</a:t>
            </a:r>
            <a:endParaRPr lang="en-GB" sz="680" dirty="0">
              <a:solidFill>
                <a:schemeClr val="accent2"/>
              </a:solidFill>
            </a:endParaRPr>
          </a:p>
        </p:txBody>
      </p:sp>
      <p:sp>
        <p:nvSpPr>
          <p:cNvPr id="133" name="TextBox 132">
            <a:extLst>
              <a:ext uri="{FF2B5EF4-FFF2-40B4-BE49-F238E27FC236}">
                <a16:creationId xmlns:a16="http://schemas.microsoft.com/office/drawing/2014/main" id="{57289DB5-A5DE-40EC-9B87-64704E165C0F}"/>
              </a:ext>
            </a:extLst>
          </p:cNvPr>
          <p:cNvSpPr txBox="1"/>
          <p:nvPr/>
        </p:nvSpPr>
        <p:spPr>
          <a:xfrm>
            <a:off x="7667085" y="3233312"/>
            <a:ext cx="1413487" cy="720197"/>
          </a:xfrm>
          <a:prstGeom prst="rect">
            <a:avLst/>
          </a:prstGeom>
          <a:noFill/>
        </p:spPr>
        <p:txBody>
          <a:bodyPr wrap="square">
            <a:spAutoFit/>
          </a:bodyPr>
          <a:lstStyle/>
          <a:p>
            <a:pPr marL="128588" indent="-128588">
              <a:buFont typeface="Arial" panose="020B0604020202020204" pitchFamily="34" charset="0"/>
              <a:buChar char="•"/>
            </a:pPr>
            <a:r>
              <a:rPr lang="en-US" sz="680" kern="0" dirty="0">
                <a:solidFill>
                  <a:schemeClr val="tx2">
                    <a:lumMod val="50000"/>
                  </a:schemeClr>
                </a:solidFill>
                <a:latin typeface="Poppins Medium"/>
              </a:rPr>
              <a:t>Processes held, any transactions not processed by Gemini deadline now need to be manually processed within D+5</a:t>
            </a:r>
          </a:p>
        </p:txBody>
      </p:sp>
      <p:sp>
        <p:nvSpPr>
          <p:cNvPr id="63" name="TextBox 62">
            <a:extLst>
              <a:ext uri="{FF2B5EF4-FFF2-40B4-BE49-F238E27FC236}">
                <a16:creationId xmlns:a16="http://schemas.microsoft.com/office/drawing/2014/main" id="{C8EAAF3F-33DF-49C4-9AF3-9537D537E509}"/>
              </a:ext>
            </a:extLst>
          </p:cNvPr>
          <p:cNvSpPr txBox="1"/>
          <p:nvPr/>
        </p:nvSpPr>
        <p:spPr>
          <a:xfrm>
            <a:off x="4597123" y="4010881"/>
            <a:ext cx="2167200" cy="1000274"/>
          </a:xfrm>
          <a:prstGeom prst="rect">
            <a:avLst/>
          </a:prstGeom>
          <a:solidFill>
            <a:schemeClr val="accent6">
              <a:lumMod val="95000"/>
            </a:schemeClr>
          </a:solidFill>
        </p:spPr>
        <p:txBody>
          <a:bodyPr wrap="square">
            <a:spAutoFit/>
          </a:bodyPr>
          <a:lstStyle/>
          <a:p>
            <a:pPr algn="ctr"/>
            <a:r>
              <a:rPr lang="en-GB" sz="800" dirty="0">
                <a:solidFill>
                  <a:srgbClr val="C00000"/>
                </a:solidFill>
              </a:rPr>
              <a:t>Resilience</a:t>
            </a:r>
          </a:p>
          <a:p>
            <a:pPr algn="ctr"/>
            <a:endParaRPr lang="en-GB" sz="200" dirty="0">
              <a:solidFill>
                <a:srgbClr val="C00000"/>
              </a:solidFill>
            </a:endParaRPr>
          </a:p>
          <a:p>
            <a:pPr marL="171450" indent="-171450">
              <a:buFont typeface="Arial" panose="020B0604020202020204" pitchFamily="34" charset="0"/>
              <a:buChar char="•"/>
            </a:pPr>
            <a:r>
              <a:rPr lang="en-GB" sz="700" kern="0" dirty="0">
                <a:solidFill>
                  <a:srgbClr val="C00000"/>
                </a:solidFill>
                <a:latin typeface="Poppins Medium"/>
              </a:rPr>
              <a:t>Target DR SLA (if declared within 1 hour of Gate Closure) + ‘Normal’ performance</a:t>
            </a: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p:txBody>
      </p:sp>
      <p:sp>
        <p:nvSpPr>
          <p:cNvPr id="64" name="TextBox 63">
            <a:extLst>
              <a:ext uri="{FF2B5EF4-FFF2-40B4-BE49-F238E27FC236}">
                <a16:creationId xmlns:a16="http://schemas.microsoft.com/office/drawing/2014/main" id="{6AF28928-CFB6-40CA-8FBB-5B04B67F880D}"/>
              </a:ext>
            </a:extLst>
          </p:cNvPr>
          <p:cNvSpPr txBox="1"/>
          <p:nvPr/>
        </p:nvSpPr>
        <p:spPr>
          <a:xfrm>
            <a:off x="6796365" y="4008533"/>
            <a:ext cx="2195233" cy="1000274"/>
          </a:xfrm>
          <a:prstGeom prst="rect">
            <a:avLst/>
          </a:prstGeom>
          <a:solidFill>
            <a:schemeClr val="accent6">
              <a:lumMod val="95000"/>
            </a:schemeClr>
          </a:solidFill>
        </p:spPr>
        <p:txBody>
          <a:bodyPr wrap="square">
            <a:spAutoFit/>
          </a:bodyPr>
          <a:lstStyle/>
          <a:p>
            <a:pPr algn="ctr"/>
            <a:r>
              <a:rPr lang="en-GB" sz="800" dirty="0">
                <a:solidFill>
                  <a:srgbClr val="C00000"/>
                </a:solidFill>
              </a:rPr>
              <a:t>Resilience</a:t>
            </a:r>
          </a:p>
          <a:p>
            <a:pPr algn="ctr"/>
            <a:endParaRPr lang="en-GB" sz="200" dirty="0">
              <a:solidFill>
                <a:srgbClr val="C00000"/>
              </a:solidFill>
            </a:endParaRPr>
          </a:p>
          <a:p>
            <a:pPr marL="171450" indent="-171450">
              <a:buFont typeface="Arial" panose="020B0604020202020204" pitchFamily="34" charset="0"/>
              <a:buChar char="•"/>
            </a:pPr>
            <a:r>
              <a:rPr lang="en-GB" sz="700" kern="0" dirty="0">
                <a:solidFill>
                  <a:srgbClr val="C00000"/>
                </a:solidFill>
                <a:latin typeface="Poppins Medium"/>
              </a:rPr>
              <a:t>Maximum DR SLA (if declared within 1 hour of Gate Closure) + ‘Normal’ performance</a:t>
            </a: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a:p>
            <a:endParaRPr lang="en-GB" sz="700" kern="0" dirty="0">
              <a:solidFill>
                <a:schemeClr val="accent4">
                  <a:lumMod val="75000"/>
                </a:schemeClr>
              </a:solidFill>
              <a:latin typeface="Poppins Medium"/>
            </a:endParaRPr>
          </a:p>
          <a:p>
            <a:pPr marL="171450" indent="-171450">
              <a:buFont typeface="Arial" panose="020B0604020202020204" pitchFamily="34" charset="0"/>
              <a:buChar char="•"/>
            </a:pPr>
            <a:endParaRPr lang="en-GB" sz="700" kern="0" dirty="0">
              <a:solidFill>
                <a:schemeClr val="accent4">
                  <a:lumMod val="75000"/>
                </a:schemeClr>
              </a:solidFill>
              <a:latin typeface="Poppins Medium"/>
            </a:endParaRPr>
          </a:p>
        </p:txBody>
      </p:sp>
    </p:spTree>
    <p:extLst>
      <p:ext uri="{BB962C8B-B14F-4D97-AF65-F5344CB8AC3E}">
        <p14:creationId xmlns:p14="http://schemas.microsoft.com/office/powerpoint/2010/main" val="83222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4D3A32-D5E5-41D3-A13F-35D11C512D53}"/>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dirty="0">
                <a:solidFill>
                  <a:schemeClr val="bg1"/>
                </a:solidFill>
              </a:rPr>
              <a:t>Gate Closure</a:t>
            </a:r>
            <a:endParaRPr lang="en-GB" sz="2200" dirty="0">
              <a:solidFill>
                <a:srgbClr val="00B050"/>
              </a:solidFill>
            </a:endParaRPr>
          </a:p>
          <a:p>
            <a:pPr algn="ctr"/>
            <a:r>
              <a:rPr lang="en-GB" sz="1600" dirty="0">
                <a:solidFill>
                  <a:schemeClr val="bg1"/>
                </a:solidFill>
              </a:rPr>
              <a:t>Summary of Messages</a:t>
            </a:r>
          </a:p>
        </p:txBody>
      </p:sp>
      <p:sp>
        <p:nvSpPr>
          <p:cNvPr id="36" name="Rectangle 35">
            <a:extLst>
              <a:ext uri="{FF2B5EF4-FFF2-40B4-BE49-F238E27FC236}">
                <a16:creationId xmlns:a16="http://schemas.microsoft.com/office/drawing/2014/main" id="{CFD55EB6-4A69-40C3-B0A6-F4DC27710BE8}"/>
              </a:ext>
            </a:extLst>
          </p:cNvPr>
          <p:cNvSpPr/>
          <p:nvPr/>
        </p:nvSpPr>
        <p:spPr>
          <a:xfrm>
            <a:off x="777914" y="2558161"/>
            <a:ext cx="1886649" cy="276999"/>
          </a:xfrm>
          <a:prstGeom prst="rect">
            <a:avLst/>
          </a:prstGeom>
        </p:spPr>
        <p:txBody>
          <a:bodyPr wrap="square">
            <a:spAutoFit/>
          </a:bodyPr>
          <a:lstStyle/>
          <a:p>
            <a:endParaRPr lang="en-GB" sz="600" dirty="0">
              <a:solidFill>
                <a:schemeClr val="accent1"/>
              </a:solidFill>
            </a:endParaRPr>
          </a:p>
          <a:p>
            <a:pPr marL="171450" indent="-171450">
              <a:buFont typeface="Arial" panose="020B0604020202020204" pitchFamily="34" charset="0"/>
              <a:buChar char="•"/>
            </a:pPr>
            <a:endParaRPr lang="en-GB" sz="600" dirty="0">
              <a:solidFill>
                <a:schemeClr val="accent1"/>
              </a:solidFill>
            </a:endParaRPr>
          </a:p>
        </p:txBody>
      </p:sp>
      <p:sp>
        <p:nvSpPr>
          <p:cNvPr id="98" name="Text Placeholder 2">
            <a:extLst>
              <a:ext uri="{FF2B5EF4-FFF2-40B4-BE49-F238E27FC236}">
                <a16:creationId xmlns:a16="http://schemas.microsoft.com/office/drawing/2014/main" id="{8E4D7508-A6EA-4D51-9A38-DCD4250B98C9}"/>
              </a:ext>
            </a:extLst>
          </p:cNvPr>
          <p:cNvSpPr txBox="1">
            <a:spLocks/>
          </p:cNvSpPr>
          <p:nvPr/>
        </p:nvSpPr>
        <p:spPr>
          <a:xfrm>
            <a:off x="457199" y="898525"/>
            <a:ext cx="7992229" cy="3886200"/>
          </a:xfrm>
          <a:prstGeom prst="rect">
            <a:avLst/>
          </a:prstGeom>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r>
              <a:rPr lang="en-GB" sz="1200" kern="0" dirty="0"/>
              <a:t>Xoserve assessment following discussions with DCC is that progression into TP2 should be an extremely rare event</a:t>
            </a:r>
          </a:p>
          <a:p>
            <a:pPr marL="171450" indent="-171450">
              <a:buFont typeface="Arial" panose="020B0604020202020204" pitchFamily="34" charset="0"/>
              <a:buChar char="•"/>
            </a:pPr>
            <a:r>
              <a:rPr lang="en-GB" sz="1200" kern="0" dirty="0"/>
              <a:t>CSS and GRDS are predominantly </a:t>
            </a:r>
            <a:r>
              <a:rPr lang="en-GB" sz="1200" kern="0" dirty="0" err="1"/>
              <a:t>active:active</a:t>
            </a:r>
            <a:r>
              <a:rPr lang="en-GB" sz="1200" kern="0" dirty="0"/>
              <a:t> – which would mean that there is an automatic failover which would have a negligible impact on the service</a:t>
            </a:r>
          </a:p>
          <a:p>
            <a:pPr marL="171450" indent="-171450">
              <a:buFont typeface="Arial" panose="020B0604020202020204" pitchFamily="34" charset="0"/>
              <a:buChar char="•"/>
            </a:pPr>
            <a:r>
              <a:rPr lang="en-GB" sz="1200" kern="0" dirty="0"/>
              <a:t>Some components are </a:t>
            </a:r>
            <a:r>
              <a:rPr lang="en-GB" sz="1200" kern="0" dirty="0" err="1"/>
              <a:t>active:passive</a:t>
            </a:r>
            <a:r>
              <a:rPr lang="en-GB" sz="1200" kern="0" dirty="0"/>
              <a:t>, but this can be manually failed over, and should be well within the 1 hour RTO </a:t>
            </a:r>
          </a:p>
          <a:p>
            <a:pPr marL="171450" indent="-171450">
              <a:buFont typeface="Arial" panose="020B0604020202020204" pitchFamily="34" charset="0"/>
              <a:buChar char="•"/>
            </a:pPr>
            <a:endParaRPr lang="en-GB" sz="1200" kern="0" dirty="0"/>
          </a:p>
          <a:p>
            <a:pPr marL="171450" indent="-171450">
              <a:buFont typeface="Arial" panose="020B0604020202020204" pitchFamily="34" charset="0"/>
              <a:buChar char="•"/>
            </a:pPr>
            <a:r>
              <a:rPr lang="en-GB" sz="1200" kern="0" dirty="0"/>
              <a:t>We are seeking confirmation from the Programme SI regarding the resilience</a:t>
            </a:r>
          </a:p>
          <a:p>
            <a:pPr marL="171450" indent="-171450">
              <a:buFont typeface="Arial" panose="020B0604020202020204" pitchFamily="34" charset="0"/>
              <a:buChar char="•"/>
            </a:pPr>
            <a:endParaRPr lang="en-GB" sz="1200" kern="0" dirty="0"/>
          </a:p>
          <a:p>
            <a:pPr marL="171450" indent="-171450">
              <a:buFont typeface="Arial" panose="020B0604020202020204" pitchFamily="34" charset="0"/>
              <a:buChar char="•"/>
            </a:pPr>
            <a:r>
              <a:rPr lang="en-GB" sz="1200" kern="0" dirty="0"/>
              <a:t>Xoserve and </a:t>
            </a:r>
            <a:r>
              <a:rPr lang="en-GB" sz="1200" kern="0" dirty="0" err="1"/>
              <a:t>Correla</a:t>
            </a:r>
            <a:r>
              <a:rPr lang="en-GB" sz="1200" kern="0" dirty="0"/>
              <a:t> are taking a conservative approach in this regard, but we will look to put in place communications with DSC Customers so that they are aware if we are expecting to progress to TP2, TP3 or TP4</a:t>
            </a:r>
          </a:p>
          <a:p>
            <a:pPr marL="171450" indent="-171450">
              <a:buFont typeface="Arial" panose="020B0604020202020204" pitchFamily="34" charset="0"/>
              <a:buChar char="•"/>
            </a:pPr>
            <a:r>
              <a:rPr lang="en-GB" sz="1200" kern="0" dirty="0"/>
              <a:t>Timings of Time Periods will be impacted by volumetrics on the last day of the month (and in particular 30</a:t>
            </a:r>
            <a:r>
              <a:rPr lang="en-GB" sz="1200" kern="0" baseline="30000" dirty="0"/>
              <a:t>th</a:t>
            </a:r>
            <a:r>
              <a:rPr lang="en-GB" sz="1200" kern="0" dirty="0"/>
              <a:t> September) due to volume of processing from UK Link Application to Gemini</a:t>
            </a:r>
          </a:p>
          <a:p>
            <a:pPr marL="171450" indent="-171450">
              <a:buFont typeface="Arial" panose="020B0604020202020204" pitchFamily="34" charset="0"/>
              <a:buChar char="•"/>
            </a:pPr>
            <a:r>
              <a:rPr lang="en-GB" sz="1200" kern="0" dirty="0"/>
              <a:t>Xoserve are proposing that we cannot hold jobs indefinitely and we will stop processing at a specific time (we are targeting this being 02:59:59 as this is the latest possible time envisaged by the REC given multiple failure of SLAs – i.e. normal processing / RTO / target and maximum DR) – this time will be the start of Time Period 5</a:t>
            </a:r>
          </a:p>
        </p:txBody>
      </p:sp>
    </p:spTree>
    <p:extLst>
      <p:ext uri="{BB962C8B-B14F-4D97-AF65-F5344CB8AC3E}">
        <p14:creationId xmlns:p14="http://schemas.microsoft.com/office/powerpoint/2010/main" val="412589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4D3A32-D5E5-41D3-A13F-35D11C512D53}"/>
              </a:ext>
            </a:extLst>
          </p:cNvPr>
          <p:cNvSpPr txBox="1">
            <a:spLocks/>
          </p:cNvSpPr>
          <p:nvPr/>
        </p:nvSpPr>
        <p:spPr>
          <a:xfrm>
            <a:off x="152401" y="27713"/>
            <a:ext cx="8991600" cy="677108"/>
          </a:xfrm>
          <a:prstGeom prst="rect">
            <a:avLst/>
          </a:prstGeom>
        </p:spPr>
        <p:txBody>
          <a:bodyPr wrap="square">
            <a:spAutoFit/>
          </a:bodyPr>
          <a:lstStyle>
            <a:lvl1pPr marL="0">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200" dirty="0">
                <a:solidFill>
                  <a:schemeClr val="bg1"/>
                </a:solidFill>
              </a:rPr>
              <a:t>Gate Closure</a:t>
            </a:r>
            <a:endParaRPr lang="en-GB" sz="2200" dirty="0">
              <a:solidFill>
                <a:srgbClr val="00B050"/>
              </a:solidFill>
            </a:endParaRPr>
          </a:p>
          <a:p>
            <a:pPr algn="ctr"/>
            <a:r>
              <a:rPr lang="en-GB" sz="1600" dirty="0">
                <a:solidFill>
                  <a:schemeClr val="bg1"/>
                </a:solidFill>
              </a:rPr>
              <a:t>Longer Term Mitigations</a:t>
            </a:r>
          </a:p>
        </p:txBody>
      </p:sp>
      <p:sp>
        <p:nvSpPr>
          <p:cNvPr id="36" name="Rectangle 35">
            <a:extLst>
              <a:ext uri="{FF2B5EF4-FFF2-40B4-BE49-F238E27FC236}">
                <a16:creationId xmlns:a16="http://schemas.microsoft.com/office/drawing/2014/main" id="{CFD55EB6-4A69-40C3-B0A6-F4DC27710BE8}"/>
              </a:ext>
            </a:extLst>
          </p:cNvPr>
          <p:cNvSpPr/>
          <p:nvPr/>
        </p:nvSpPr>
        <p:spPr>
          <a:xfrm>
            <a:off x="777914" y="2558161"/>
            <a:ext cx="1886649" cy="276999"/>
          </a:xfrm>
          <a:prstGeom prst="rect">
            <a:avLst/>
          </a:prstGeom>
        </p:spPr>
        <p:txBody>
          <a:bodyPr wrap="square">
            <a:spAutoFit/>
          </a:bodyPr>
          <a:lstStyle/>
          <a:p>
            <a:endParaRPr lang="en-GB" sz="600" dirty="0">
              <a:solidFill>
                <a:schemeClr val="accent1"/>
              </a:solidFill>
            </a:endParaRPr>
          </a:p>
          <a:p>
            <a:pPr marL="171450" indent="-171450">
              <a:buFont typeface="Arial" panose="020B0604020202020204" pitchFamily="34" charset="0"/>
              <a:buChar char="•"/>
            </a:pPr>
            <a:endParaRPr lang="en-GB" sz="600" dirty="0">
              <a:solidFill>
                <a:schemeClr val="accent1"/>
              </a:solidFill>
            </a:endParaRPr>
          </a:p>
        </p:txBody>
      </p:sp>
      <p:sp>
        <p:nvSpPr>
          <p:cNvPr id="98" name="Text Placeholder 2">
            <a:extLst>
              <a:ext uri="{FF2B5EF4-FFF2-40B4-BE49-F238E27FC236}">
                <a16:creationId xmlns:a16="http://schemas.microsoft.com/office/drawing/2014/main" id="{8E4D7508-A6EA-4D51-9A38-DCD4250B98C9}"/>
              </a:ext>
            </a:extLst>
          </p:cNvPr>
          <p:cNvSpPr txBox="1">
            <a:spLocks/>
          </p:cNvSpPr>
          <p:nvPr/>
        </p:nvSpPr>
        <p:spPr>
          <a:xfrm>
            <a:off x="457199" y="898525"/>
            <a:ext cx="7992229" cy="3886200"/>
          </a:xfrm>
          <a:prstGeom prst="rect">
            <a:avLst/>
          </a:prstGeom>
        </p:spPr>
        <p:txBody>
          <a:bodyPr/>
          <a:lstStyle>
            <a:lvl1pPr marL="0">
              <a:defRPr sz="900">
                <a:solidFill>
                  <a:schemeClr val="accent1"/>
                </a:solidFill>
                <a:latin typeface="+mn-lt"/>
                <a:ea typeface="+mn-ea"/>
                <a:cs typeface="+mn-cs"/>
              </a:defRPr>
            </a:lvl1pPr>
            <a:lvl2pPr marL="457200">
              <a:defRPr sz="900">
                <a:solidFill>
                  <a:schemeClr val="accent1"/>
                </a:solidFill>
                <a:latin typeface="+mn-lt"/>
                <a:ea typeface="+mn-ea"/>
                <a:cs typeface="+mn-cs"/>
              </a:defRPr>
            </a:lvl2pPr>
            <a:lvl3pPr marL="914400">
              <a:defRPr sz="900">
                <a:solidFill>
                  <a:schemeClr val="accent1"/>
                </a:solidFill>
                <a:latin typeface="+mn-lt"/>
                <a:ea typeface="+mn-ea"/>
                <a:cs typeface="+mn-cs"/>
              </a:defRPr>
            </a:lvl3pPr>
            <a:lvl4pPr marL="1371600">
              <a:defRPr sz="900">
                <a:solidFill>
                  <a:schemeClr val="accent1"/>
                </a:solidFill>
                <a:latin typeface="+mn-lt"/>
                <a:ea typeface="+mn-ea"/>
                <a:cs typeface="+mn-cs"/>
              </a:defRPr>
            </a:lvl4pPr>
            <a:lvl5pPr marL="1828800">
              <a:defRPr sz="900">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r>
              <a:rPr lang="en-GB" sz="1200" kern="0" dirty="0"/>
              <a:t>Xoserve has raised CRD-129, this currently allows:</a:t>
            </a:r>
          </a:p>
          <a:p>
            <a:pPr marL="628650" lvl="1" indent="-171450">
              <a:buFont typeface="Arial" panose="020B0604020202020204" pitchFamily="34" charset="0"/>
              <a:buChar char="•"/>
            </a:pPr>
            <a:r>
              <a:rPr lang="en-GB" sz="1200" kern="0" dirty="0"/>
              <a:t>Rejection of CSS Messages after [18:00:00]</a:t>
            </a:r>
          </a:p>
          <a:p>
            <a:pPr marL="628650" lvl="1" indent="-171450">
              <a:buFont typeface="Arial" panose="020B0604020202020204" pitchFamily="34" charset="0"/>
              <a:buChar char="•"/>
            </a:pPr>
            <a:endParaRPr lang="en-GB" sz="1200" kern="0" dirty="0"/>
          </a:p>
          <a:p>
            <a:pPr marL="171450" indent="-171450">
              <a:buFont typeface="Arial" panose="020B0604020202020204" pitchFamily="34" charset="0"/>
              <a:buChar char="•"/>
            </a:pPr>
            <a:r>
              <a:rPr lang="en-GB" sz="1200" kern="0" dirty="0"/>
              <a:t>Other Changes considered:</a:t>
            </a:r>
          </a:p>
          <a:p>
            <a:pPr marL="628650" lvl="1" indent="-171450">
              <a:buFont typeface="Arial" panose="020B0604020202020204" pitchFamily="34" charset="0"/>
              <a:buChar char="•"/>
            </a:pPr>
            <a:r>
              <a:rPr lang="en-GB" sz="1200" kern="0" dirty="0"/>
              <a:t>Notification by DCC where ‘normal’ processing is delayed</a:t>
            </a:r>
          </a:p>
          <a:p>
            <a:pPr marL="628650" lvl="1" indent="-171450">
              <a:buFont typeface="Arial" panose="020B0604020202020204" pitchFamily="34" charset="0"/>
              <a:buChar char="•"/>
            </a:pPr>
            <a:r>
              <a:rPr lang="en-GB" sz="1200" kern="0" dirty="0"/>
              <a:t>Gate Closure messaging to start by 17:00:00</a:t>
            </a:r>
          </a:p>
          <a:p>
            <a:pPr marL="628650" lvl="1" indent="-171450">
              <a:buFont typeface="Arial" panose="020B0604020202020204" pitchFamily="34" charset="0"/>
              <a:buChar char="•"/>
            </a:pPr>
            <a:r>
              <a:rPr lang="en-GB" sz="1200" kern="0" dirty="0"/>
              <a:t>Resend functionality – this will allow us to prioritise messages (notably DM Sites as missing DM Nominations will have higher impact)</a:t>
            </a:r>
          </a:p>
          <a:p>
            <a:pPr marL="628650" lvl="1" indent="-171450">
              <a:buFont typeface="Arial" panose="020B0604020202020204" pitchFamily="34" charset="0"/>
              <a:buChar char="•"/>
            </a:pPr>
            <a:r>
              <a:rPr lang="en-GB" sz="1200" kern="0" dirty="0"/>
              <a:t>Capability for CSS to send a ‘final message’ – so that UK Link processing can be processed with greater certainty</a:t>
            </a:r>
          </a:p>
          <a:p>
            <a:pPr marL="628650" lvl="1" indent="-171450">
              <a:buFont typeface="Arial" panose="020B0604020202020204" pitchFamily="34" charset="0"/>
              <a:buChar char="•"/>
            </a:pPr>
            <a:endParaRPr lang="en-GB" sz="1200" kern="0" dirty="0"/>
          </a:p>
          <a:p>
            <a:pPr marL="171450" indent="-171450">
              <a:buFont typeface="Arial" panose="020B0604020202020204" pitchFamily="34" charset="0"/>
              <a:buChar char="•"/>
            </a:pPr>
            <a:r>
              <a:rPr lang="en-GB" sz="1200" kern="0" dirty="0"/>
              <a:t>We also think that there is merit in divorcing the deadline for pending messages (including Supplier annulment / objection) to allow ‘clear water’ between the end of pending messages and start of Gate Closure (which will allow greater reliance upon pending messages in the event that Secured messages cannot be distributed)</a:t>
            </a:r>
          </a:p>
        </p:txBody>
      </p:sp>
    </p:spTree>
    <p:extLst>
      <p:ext uri="{BB962C8B-B14F-4D97-AF65-F5344CB8AC3E}">
        <p14:creationId xmlns:p14="http://schemas.microsoft.com/office/powerpoint/2010/main" val="92177379"/>
      </p:ext>
    </p:extLst>
  </p:cSld>
  <p:clrMapOvr>
    <a:masterClrMapping/>
  </p:clrMapOvr>
</p:sld>
</file>

<file path=ppt/theme/theme1.xml><?xml version="1.0" encoding="utf-8"?>
<a:theme xmlns:a="http://schemas.openxmlformats.org/drawingml/2006/main" name="Office Theme">
  <a:themeElements>
    <a:clrScheme name="Correla">
      <a:dk1>
        <a:srgbClr val="F5F5F5"/>
      </a:dk1>
      <a:lt1>
        <a:srgbClr val="1E1246"/>
      </a:lt1>
      <a:dk2>
        <a:srgbClr val="FFFFFF"/>
      </a:dk2>
      <a:lt2>
        <a:srgbClr val="000000"/>
      </a:lt2>
      <a:accent1>
        <a:srgbClr val="1E1246"/>
      </a:accent1>
      <a:accent2>
        <a:srgbClr val="218CCC"/>
      </a:accent2>
      <a:accent3>
        <a:srgbClr val="2BB573"/>
      </a:accent3>
      <a:accent4>
        <a:srgbClr val="FFBB1A"/>
      </a:accent4>
      <a:accent5>
        <a:srgbClr val="F5F5F5"/>
      </a:accent5>
      <a:accent6>
        <a:srgbClr val="FFFFFF"/>
      </a:accent6>
      <a:hlink>
        <a:srgbClr val="218CCC"/>
      </a:hlink>
      <a:folHlink>
        <a:srgbClr val="FFBB1A"/>
      </a:folHlink>
    </a:clrScheme>
    <a:fontScheme name="Correla">
      <a:majorFont>
        <a:latin typeface="Poppins Light"/>
        <a:ea typeface=""/>
        <a:cs typeface=""/>
      </a:majorFont>
      <a:minorFont>
        <a:latin typeface="Poppin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8BCC"/>
        </a:solidFill>
      </a:spPr>
      <a:bodyPr wrap="square" lIns="0" tIns="0" rIns="0" bIns="0" rtlCol="0"/>
      <a:lstStyle>
        <a:defPPr algn="l">
          <a:defRPr dirty="0"/>
        </a:defPPr>
      </a:lstStyle>
    </a:spDef>
    <a:txDef>
      <a:spPr/>
      <a:bodyPr vert="horz" wrap="square" lIns="0" tIns="12700" rIns="0" bIns="0" rtlCol="0">
        <a:spAutoFit/>
      </a:bodyPr>
      <a:lstStyle>
        <a:defPPr marL="161925" indent="-149860" algn="l">
          <a:lnSpc>
            <a:spcPct val="100000"/>
          </a:lnSpc>
          <a:spcBef>
            <a:spcPts val="100"/>
          </a:spcBef>
          <a:buChar char="•"/>
          <a:tabLst>
            <a:tab pos="162560" algn="l"/>
          </a:tabLst>
          <a:defRPr sz="1200" dirty="0">
            <a:solidFill>
              <a:srgbClr val="F5F5F5"/>
            </a:solidFill>
            <a:latin typeface="Poppins Medium"/>
            <a:cs typeface="Poppins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D05C2-AEB0-4BBA-A62D-B8E80F99AAB4}">
  <ds:schemaRefs>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1ac93a77-39a6-452d-b504-6595bc3e7e6d"/>
    <ds:schemaRef ds:uri="3c44d5dd-d5fd-4a0a-a6ca-3a99e2f6b9a9"/>
    <ds:schemaRef ds:uri="http://purl.org/dc/terms/"/>
  </ds:schemaRefs>
</ds:datastoreItem>
</file>

<file path=customXml/itemProps2.xml><?xml version="1.0" encoding="utf-8"?>
<ds:datastoreItem xmlns:ds="http://schemas.openxmlformats.org/officeDocument/2006/customXml" ds:itemID="{1A97208A-B6F9-4BA6-8A8E-CED4CEF96B30}"/>
</file>

<file path=customXml/itemProps3.xml><?xml version="1.0" encoding="utf-8"?>
<ds:datastoreItem xmlns:ds="http://schemas.openxmlformats.org/officeDocument/2006/customXml" ds:itemID="{5455D6A2-4BE5-4C9A-BBA0-F9243F0FE0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3326</TotalTime>
  <Words>1825</Words>
  <Application>Microsoft Office PowerPoint</Application>
  <PresentationFormat>Custom</PresentationFormat>
  <Paragraphs>203</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Poppins Medium</vt:lpstr>
      <vt:lpstr>Arial</vt:lpstr>
      <vt:lpstr>Poppins</vt:lpstr>
      <vt:lpstr>Poppins SemiBold</vt:lpstr>
      <vt:lpstr>Poppins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44758</dc:creator>
  <cp:lastModifiedBy>David Addison</cp:lastModifiedBy>
  <cp:revision>18</cp:revision>
  <cp:lastPrinted>2022-06-14T13:05:56Z</cp:lastPrinted>
  <dcterms:created xsi:type="dcterms:W3CDTF">2021-02-17T16:59:01Z</dcterms:created>
  <dcterms:modified xsi:type="dcterms:W3CDTF">2022-06-20T22:21:13Z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2021-02-17T00:00:00Z</vt:filetime>
  </property>
  <property fmtid="{D5CDD505-2E9C-101B-9397-08002B2CF9AE}" pid="3" name="Creator">
    <vt:lpwstr>Adobe InDesign 15.1 (Macintosh)</vt:lpwstr>
  </property>
  <property fmtid="{D5CDD505-2E9C-101B-9397-08002B2CF9AE}" pid="4" name="LastSaved">
    <vt:filetime>2021-02-17T00:00:00Z</vt:filetime>
  </property>
  <property fmtid="{D5CDD505-2E9C-101B-9397-08002B2CF9AE}" pid="5" name="ContentTypeId">
    <vt:lpwstr>0x010100C5FBF418148A844AAFB08E493FE0CC16</vt:lpwstr>
  </property>
</Properties>
</file>