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6"/>
  </p:notesMasterIdLst>
  <p:sldIdLst>
    <p:sldId id="889"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Chambers" initials="LC" lastIdx="13" clrIdx="0">
    <p:extLst>
      <p:ext uri="{19B8F6BF-5375-455C-9EA6-DF929625EA0E}">
        <p15:presenceInfo xmlns:p15="http://schemas.microsoft.com/office/powerpoint/2012/main" userId="S::lee.chambers@xoserve.com::75b86a7c-29e5-457f-b679-e8760df39d3b" providerId="AD"/>
      </p:ext>
    </p:extLst>
  </p:cmAuthor>
  <p:cmAuthor id="2" name="Thomas Lineham" initials="TL" lastIdx="5" clrIdx="1">
    <p:extLst>
      <p:ext uri="{19B8F6BF-5375-455C-9EA6-DF929625EA0E}">
        <p15:presenceInfo xmlns:p15="http://schemas.microsoft.com/office/powerpoint/2012/main" userId="S::thomas.lineham@xoserve.com::0a61177b-b725-4b90-901b-3d5aaab108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4B8DA"/>
    <a:srgbClr val="40D1F5"/>
    <a:srgbClr val="B1D6E8"/>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F13CC2-6E61-4477-AF13-5DD8B271BD4C}" v="4" dt="2022-06-27T09:25:48.8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5" autoAdjust="0"/>
    <p:restoredTop sz="94624" autoAdjust="0"/>
  </p:normalViewPr>
  <p:slideViewPr>
    <p:cSldViewPr>
      <p:cViewPr varScale="1">
        <p:scale>
          <a:sx n="100" d="100"/>
          <a:sy n="100" d="100"/>
        </p:scale>
        <p:origin x="271" y="46"/>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Lineham" userId="S::thomas.lineham@xoserve.com::0a61177b-b725-4b90-901b-3d5aaab108a2" providerId="AD" clId="Web-{EBF13CC2-6E61-4477-AF13-5DD8B271BD4C}"/>
    <pc:docChg chg="modSld">
      <pc:chgData name="Thomas Lineham" userId="S::thomas.lineham@xoserve.com::0a61177b-b725-4b90-901b-3d5aaab108a2" providerId="AD" clId="Web-{EBF13CC2-6E61-4477-AF13-5DD8B271BD4C}" dt="2022-06-27T09:25:48.138" v="1"/>
      <pc:docMkLst>
        <pc:docMk/>
      </pc:docMkLst>
      <pc:sldChg chg="modSp">
        <pc:chgData name="Thomas Lineham" userId="S::thomas.lineham@xoserve.com::0a61177b-b725-4b90-901b-3d5aaab108a2" providerId="AD" clId="Web-{EBF13CC2-6E61-4477-AF13-5DD8B271BD4C}" dt="2022-06-27T09:25:48.138" v="1"/>
        <pc:sldMkLst>
          <pc:docMk/>
          <pc:sldMk cId="684685687" sldId="889"/>
        </pc:sldMkLst>
        <pc:graphicFrameChg chg="mod modGraphic">
          <ac:chgData name="Thomas Lineham" userId="S::thomas.lineham@xoserve.com::0a61177b-b725-4b90-901b-3d5aaab108a2" providerId="AD" clId="Web-{EBF13CC2-6E61-4477-AF13-5DD8B271BD4C}" dt="2022-06-27T09:25:48.138" v="1"/>
          <ac:graphicFrameMkLst>
            <pc:docMk/>
            <pc:sldMk cId="684685687" sldId="889"/>
            <ac:graphicFrameMk id="23" creationId="{E606C19D-1D53-4565-BE7B-DF0199607E9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27/06/2022</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700516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632937" y="33558"/>
            <a:ext cx="8229600" cy="338554"/>
          </a:xfrm>
        </p:spPr>
        <p:txBody>
          <a:bodyPr>
            <a:normAutofit/>
          </a:bodyPr>
          <a:lstStyle/>
          <a:p>
            <a:r>
              <a:rPr lang="en-GB" sz="1000" dirty="0">
                <a:latin typeface="Arial"/>
                <a:cs typeface="Arial"/>
              </a:rPr>
              <a:t>XRN5231 Flow Weighted Average CV</a:t>
            </a:r>
          </a:p>
        </p:txBody>
      </p:sp>
      <p:graphicFrame>
        <p:nvGraphicFramePr>
          <p:cNvPr id="23" name="Content Placeholder 3">
            <a:extLst>
              <a:ext uri="{FF2B5EF4-FFF2-40B4-BE49-F238E27FC236}">
                <a16:creationId xmlns:a16="http://schemas.microsoft.com/office/drawing/2014/main" id="{E606C19D-1D53-4565-BE7B-DF0199607E94}"/>
              </a:ext>
            </a:extLst>
          </p:cNvPr>
          <p:cNvGraphicFramePr>
            <a:graphicFrameLocks/>
          </p:cNvGraphicFramePr>
          <p:nvPr>
            <p:extLst>
              <p:ext uri="{D42A27DB-BD31-4B8C-83A1-F6EECF244321}">
                <p14:modId xmlns:p14="http://schemas.microsoft.com/office/powerpoint/2010/main" val="358765861"/>
              </p:ext>
            </p:extLst>
          </p:nvPr>
        </p:nvGraphicFramePr>
        <p:xfrm>
          <a:off x="71500" y="296507"/>
          <a:ext cx="9001000" cy="4677795"/>
        </p:xfrm>
        <a:graphic>
          <a:graphicData uri="http://schemas.openxmlformats.org/drawingml/2006/table">
            <a:tbl>
              <a:tblPr firstRow="1" bandRow="1"/>
              <a:tblGrid>
                <a:gridCol w="662764">
                  <a:extLst>
                    <a:ext uri="{9D8B030D-6E8A-4147-A177-3AD203B41FA5}">
                      <a16:colId xmlns:a16="http://schemas.microsoft.com/office/drawing/2014/main" val="20000"/>
                    </a:ext>
                  </a:extLst>
                </a:gridCol>
                <a:gridCol w="710364">
                  <a:extLst>
                    <a:ext uri="{9D8B030D-6E8A-4147-A177-3AD203B41FA5}">
                      <a16:colId xmlns:a16="http://schemas.microsoft.com/office/drawing/2014/main" val="989119420"/>
                    </a:ext>
                  </a:extLst>
                </a:gridCol>
                <a:gridCol w="2565075">
                  <a:extLst>
                    <a:ext uri="{9D8B030D-6E8A-4147-A177-3AD203B41FA5}">
                      <a16:colId xmlns:a16="http://schemas.microsoft.com/office/drawing/2014/main" val="20001"/>
                    </a:ext>
                  </a:extLst>
                </a:gridCol>
                <a:gridCol w="1030349">
                  <a:extLst>
                    <a:ext uri="{9D8B030D-6E8A-4147-A177-3AD203B41FA5}">
                      <a16:colId xmlns:a16="http://schemas.microsoft.com/office/drawing/2014/main" val="20002"/>
                    </a:ext>
                  </a:extLst>
                </a:gridCol>
                <a:gridCol w="1479578">
                  <a:extLst>
                    <a:ext uri="{9D8B030D-6E8A-4147-A177-3AD203B41FA5}">
                      <a16:colId xmlns:a16="http://schemas.microsoft.com/office/drawing/2014/main" val="2953417103"/>
                    </a:ext>
                  </a:extLst>
                </a:gridCol>
                <a:gridCol w="2552870">
                  <a:extLst>
                    <a:ext uri="{9D8B030D-6E8A-4147-A177-3AD203B41FA5}">
                      <a16:colId xmlns:a16="http://schemas.microsoft.com/office/drawing/2014/main" val="20003"/>
                    </a:ext>
                  </a:extLst>
                </a:gridCol>
              </a:tblGrid>
              <a:tr h="207300">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800" kern="1200" baseline="0" dirty="0">
                          <a:solidFill>
                            <a:schemeClr val="bg1"/>
                          </a:solidFill>
                          <a:latin typeface="Arial"/>
                          <a:ea typeface="+mn-ea"/>
                          <a:cs typeface="Arial"/>
                        </a:rPr>
                        <a:t>July 22</a:t>
                      </a:r>
                    </a:p>
                    <a:p>
                      <a:pPr algn="ctr"/>
                      <a:r>
                        <a:rPr lang="en-GB" sz="800" kern="1200" baseline="0" dirty="0">
                          <a:solidFill>
                            <a:schemeClr val="bg1"/>
                          </a:solidFill>
                          <a:latin typeface="Arial"/>
                          <a:ea typeface="+mn-ea"/>
                          <a:cs typeface="Arial"/>
                        </a:rPr>
                        <a:t>ChMC Dashboard</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hMerge="1">
                  <a:txBody>
                    <a:bodyPr/>
                    <a:lstStyle/>
                    <a:p>
                      <a:pPr algn="ctr"/>
                      <a:endParaRPr lang="en-GB" sz="80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800" b="1" i="0" dirty="0">
                          <a:solidFill>
                            <a:srgbClr val="FFFFFF"/>
                          </a:solidFill>
                          <a:latin typeface="Arial"/>
                          <a:cs typeface="Arial"/>
                        </a:rPr>
                        <a:t>Overall</a:t>
                      </a:r>
                      <a:r>
                        <a:rPr lang="en-GB" sz="800" b="1" i="0" baseline="0" dirty="0">
                          <a:solidFill>
                            <a:srgbClr val="FFFFFF"/>
                          </a:solidFill>
                          <a:latin typeface="Arial"/>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185806">
                <a:tc gridSpan="2"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800" b="1" dirty="0">
                          <a:solidFill>
                            <a:schemeClr val="bg1"/>
                          </a:solidFill>
                          <a:latin typeface="Arial"/>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185806">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RAG</a:t>
                      </a:r>
                      <a:r>
                        <a:rPr lang="en-GB" sz="800" b="1" baseline="0" dirty="0">
                          <a:solidFill>
                            <a:schemeClr val="bg1"/>
                          </a:solidFill>
                          <a:latin typeface="Arial"/>
                          <a:cs typeface="Arial"/>
                        </a:rPr>
                        <a:t> Status</a:t>
                      </a:r>
                      <a:endParaRPr lang="en-GB" sz="80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80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800" b="1"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2"/>
                  </a:ext>
                </a:extLst>
              </a:tr>
              <a:tr h="200674">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mn-lt"/>
                          <a:cs typeface="Arial"/>
                        </a:rPr>
                        <a:t>                                            </a:t>
                      </a:r>
                      <a:r>
                        <a:rPr lang="en-GB" sz="800" b="1" dirty="0">
                          <a:solidFill>
                            <a:schemeClr val="bg1"/>
                          </a:solidFill>
                          <a:latin typeface="+mn-lt"/>
                          <a:cs typeface="Arial"/>
                        </a:rPr>
                        <a:t> Status</a:t>
                      </a:r>
                      <a:r>
                        <a:rPr lang="en-GB" sz="800" b="1" baseline="0" dirty="0">
                          <a:solidFill>
                            <a:schemeClr val="bg1"/>
                          </a:solidFill>
                          <a:latin typeface="+mn-lt"/>
                          <a:cs typeface="Arial"/>
                        </a:rPr>
                        <a:t> Justification</a:t>
                      </a:r>
                      <a:endParaRPr lang="en-GB" sz="8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GB"/>
                    </a:p>
                  </a:txBody>
                  <a:tcPr/>
                </a:tc>
                <a:tc hMerge="1">
                  <a:txBody>
                    <a:bodyPr/>
                    <a:lstStyle/>
                    <a:p>
                      <a:pPr algn="ctr"/>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5796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baseline="0" dirty="0">
                          <a:solidFill>
                            <a:schemeClr val="bg1"/>
                          </a:solidFill>
                          <a:latin typeface="Arial"/>
                          <a:ea typeface="+mn-ea"/>
                          <a:cs typeface="Arial"/>
                        </a:rPr>
                        <a:t>Schedule</a:t>
                      </a:r>
                    </a:p>
                    <a:p>
                      <a:pPr algn="ctr"/>
                      <a:endParaRPr lang="en-GB" sz="90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0" marR="0" lvl="0" indent="0" algn="l">
                        <a:lnSpc>
                          <a:spcPct val="100000"/>
                        </a:lnSpc>
                        <a:spcBef>
                          <a:spcPts val="0"/>
                        </a:spcBef>
                        <a:spcAft>
                          <a:spcPts val="0"/>
                        </a:spcAft>
                        <a:buClrTx/>
                        <a:buSzTx/>
                        <a:buFont typeface="Arial" panose="020B0604020202020204" pitchFamily="34" charset="0"/>
                        <a:buNone/>
                      </a:pPr>
                      <a:r>
                        <a:rPr lang="en-GB" sz="650" b="0" i="0" u="none" strike="noStrike" kern="1200" cap="none" normalizeH="0" baseline="0" dirty="0">
                          <a:ln>
                            <a:noFill/>
                          </a:ln>
                          <a:solidFill>
                            <a:schemeClr val="tx1"/>
                          </a:solidFill>
                          <a:effectLst/>
                          <a:latin typeface="+mn-lt"/>
                          <a:ea typeface="+mn-ea"/>
                          <a:cs typeface="+mn-cs"/>
                        </a:rPr>
                        <a:t>Overall RAG status is tracking at </a:t>
                      </a:r>
                      <a:r>
                        <a:rPr lang="en-GB" sz="650" b="1" i="0" u="none" strike="noStrike" kern="1200" cap="none" normalizeH="0" baseline="0" dirty="0">
                          <a:ln>
                            <a:noFill/>
                          </a:ln>
                          <a:solidFill>
                            <a:srgbClr val="FFC000"/>
                          </a:solidFill>
                          <a:effectLst/>
                          <a:latin typeface="+mn-lt"/>
                          <a:ea typeface="+mn-ea"/>
                          <a:cs typeface="+mn-cs"/>
                        </a:rPr>
                        <a:t>Amber</a:t>
                      </a:r>
                      <a:r>
                        <a:rPr lang="en-GB" sz="650" b="1" i="0" u="none" strike="noStrike" kern="1200" cap="none" normalizeH="0" baseline="0" dirty="0">
                          <a:ln>
                            <a:noFill/>
                          </a:ln>
                          <a:solidFill>
                            <a:srgbClr val="FF0000"/>
                          </a:solidFill>
                          <a:effectLst/>
                          <a:latin typeface="+mn-lt"/>
                          <a:ea typeface="+mn-ea"/>
                          <a:cs typeface="+mn-cs"/>
                        </a:rPr>
                        <a:t> </a:t>
                      </a:r>
                      <a:r>
                        <a:rPr lang="en-GB" sz="650" b="0" i="0" u="none" strike="noStrike" kern="1200" cap="none" normalizeH="0" baseline="0" dirty="0">
                          <a:ln>
                            <a:noFill/>
                          </a:ln>
                          <a:solidFill>
                            <a:schemeClr val="tx1"/>
                          </a:solidFill>
                          <a:effectLst/>
                          <a:latin typeface="+mn-lt"/>
                          <a:ea typeface="+mn-ea"/>
                          <a:cs typeface="+mn-cs"/>
                        </a:rPr>
                        <a:t>on basis a revised Go Live date of 1</a:t>
                      </a:r>
                      <a:r>
                        <a:rPr lang="en-GB" sz="650" b="0" i="0" u="none" strike="noStrike" kern="1200" cap="none" normalizeH="0" baseline="30000" dirty="0">
                          <a:ln>
                            <a:noFill/>
                          </a:ln>
                          <a:solidFill>
                            <a:schemeClr val="tx1"/>
                          </a:solidFill>
                          <a:effectLst/>
                          <a:latin typeface="+mn-lt"/>
                          <a:ea typeface="+mn-ea"/>
                          <a:cs typeface="+mn-cs"/>
                        </a:rPr>
                        <a:t>st</a:t>
                      </a:r>
                      <a:r>
                        <a:rPr lang="en-GB" sz="650" b="0" i="0" u="none" strike="noStrike" kern="1200" cap="none" normalizeH="0" baseline="0" dirty="0">
                          <a:ln>
                            <a:noFill/>
                          </a:ln>
                          <a:solidFill>
                            <a:schemeClr val="tx1"/>
                          </a:solidFill>
                          <a:effectLst/>
                          <a:latin typeface="+mn-lt"/>
                          <a:ea typeface="+mn-ea"/>
                          <a:cs typeface="+mn-cs"/>
                        </a:rPr>
                        <a:t> September 2022 has been agreed, though Dual Run and Market Trials is currently behind plan due to a delay in full connectivity for all DNs. Progress to be closely monitored and decision made in early July, via project checkpoint on whether to progress into full E2E testing for all external parties. Cost set to </a:t>
                      </a:r>
                      <a:r>
                        <a:rPr lang="en-GB" sz="650" b="1" i="0" u="none" strike="noStrike" kern="1200" cap="none" normalizeH="0" baseline="0" dirty="0">
                          <a:ln>
                            <a:noFill/>
                          </a:ln>
                          <a:solidFill>
                            <a:srgbClr val="FF0000"/>
                          </a:solidFill>
                          <a:effectLst/>
                          <a:latin typeface="+mn-lt"/>
                          <a:ea typeface="+mn-ea"/>
                          <a:cs typeface="+mn-cs"/>
                        </a:rPr>
                        <a:t>Red</a:t>
                      </a:r>
                      <a:r>
                        <a:rPr lang="en-GB" sz="650" b="0" i="0" u="none" strike="noStrike" kern="1200" cap="none" normalizeH="0" baseline="0" dirty="0">
                          <a:ln>
                            <a:noFill/>
                          </a:ln>
                          <a:solidFill>
                            <a:schemeClr val="tx1"/>
                          </a:solidFill>
                          <a:effectLst/>
                          <a:latin typeface="+mn-lt"/>
                          <a:ea typeface="+mn-ea"/>
                          <a:cs typeface="+mn-cs"/>
                        </a:rPr>
                        <a:t>, pending approval of revised BER</a:t>
                      </a:r>
                    </a:p>
                    <a:p>
                      <a:pPr marL="0" marR="0" lvl="0" indent="0" algn="l">
                        <a:lnSpc>
                          <a:spcPct val="100000"/>
                        </a:lnSpc>
                        <a:spcBef>
                          <a:spcPts val="0"/>
                        </a:spcBef>
                        <a:spcAft>
                          <a:spcPts val="0"/>
                        </a:spcAft>
                        <a:buClrTx/>
                        <a:buSzTx/>
                        <a:buFont typeface="Arial" panose="020B0604020202020204" pitchFamily="34" charset="0"/>
                        <a:buNone/>
                      </a:pPr>
                      <a:endParaRPr lang="en-GB" sz="650" b="0" i="0" u="none" strike="noStrike" kern="1200" cap="none" normalizeH="0" baseline="0" dirty="0">
                        <a:ln>
                          <a:noFill/>
                        </a:ln>
                        <a:solidFill>
                          <a:schemeClr val="tx1"/>
                        </a:solidFill>
                        <a:effectLst/>
                        <a:latin typeface="+mn-lt"/>
                        <a:ea typeface="+mn-ea"/>
                        <a:cs typeface="+mn-cs"/>
                      </a:endParaRP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latin typeface="+mn-lt"/>
                          <a:ea typeface="+mn-ea"/>
                          <a:cs typeface="+mn-cs"/>
                        </a:rPr>
                        <a:t>A revised Go Live date of 1</a:t>
                      </a:r>
                      <a:r>
                        <a:rPr lang="en-GB" sz="650" b="0" i="0" u="none" strike="noStrike" kern="1200" cap="none" normalizeH="0" baseline="30000" dirty="0">
                          <a:ln>
                            <a:noFill/>
                          </a:ln>
                          <a:solidFill>
                            <a:schemeClr val="tx1"/>
                          </a:solidFill>
                          <a:effectLst/>
                          <a:latin typeface="+mn-lt"/>
                          <a:ea typeface="+mn-ea"/>
                          <a:cs typeface="+mn-cs"/>
                        </a:rPr>
                        <a:t>st</a:t>
                      </a:r>
                      <a:r>
                        <a:rPr lang="en-GB" sz="650" b="0" i="0" u="none" strike="noStrike" kern="1200" cap="none" normalizeH="0" baseline="0" dirty="0">
                          <a:ln>
                            <a:noFill/>
                          </a:ln>
                          <a:solidFill>
                            <a:schemeClr val="tx1"/>
                          </a:solidFill>
                          <a:effectLst/>
                          <a:latin typeface="+mn-lt"/>
                          <a:ea typeface="+mn-ea"/>
                          <a:cs typeface="+mn-cs"/>
                        </a:rPr>
                        <a:t> September has been agreed with a contingency date of 14</a:t>
                      </a:r>
                      <a:r>
                        <a:rPr lang="en-GB" sz="650" b="0" i="0" u="none" strike="noStrike" kern="1200" cap="none" normalizeH="0" baseline="30000" dirty="0">
                          <a:ln>
                            <a:noFill/>
                          </a:ln>
                          <a:solidFill>
                            <a:schemeClr val="tx1"/>
                          </a:solidFill>
                          <a:effectLst/>
                          <a:latin typeface="+mn-lt"/>
                          <a:ea typeface="+mn-ea"/>
                          <a:cs typeface="+mn-cs"/>
                        </a:rPr>
                        <a:t>th</a:t>
                      </a:r>
                      <a:r>
                        <a:rPr lang="en-GB" sz="650" b="0" i="0" u="none" strike="noStrike" kern="1200" cap="none" normalizeH="0" baseline="0" dirty="0">
                          <a:ln>
                            <a:noFill/>
                          </a:ln>
                          <a:solidFill>
                            <a:schemeClr val="tx1"/>
                          </a:solidFill>
                          <a:effectLst/>
                          <a:latin typeface="+mn-lt"/>
                          <a:ea typeface="+mn-ea"/>
                          <a:cs typeface="+mn-cs"/>
                        </a:rPr>
                        <a:t> September </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latin typeface="+mn-lt"/>
                          <a:ea typeface="+mn-ea"/>
                          <a:cs typeface="+mn-cs"/>
                        </a:rPr>
                        <a:t>Dual Run/ Market Trials testing continues with all DNs connected. Due to a delay in full connectivity for all parties this phase is currently behind plan. Checkpoint arranged for 4</a:t>
                      </a:r>
                      <a:r>
                        <a:rPr lang="en-GB" sz="650" b="0" i="0" u="none" strike="noStrike" kern="1200" cap="none" normalizeH="0" baseline="30000" dirty="0">
                          <a:ln>
                            <a:noFill/>
                          </a:ln>
                          <a:solidFill>
                            <a:schemeClr val="tx1"/>
                          </a:solidFill>
                          <a:effectLst/>
                          <a:latin typeface="+mn-lt"/>
                          <a:ea typeface="+mn-ea"/>
                          <a:cs typeface="+mn-cs"/>
                        </a:rPr>
                        <a:t>th</a:t>
                      </a:r>
                      <a:r>
                        <a:rPr lang="en-GB" sz="650" b="0" i="0" u="none" strike="noStrike" kern="1200" cap="none" normalizeH="0" baseline="0" dirty="0">
                          <a:ln>
                            <a:noFill/>
                          </a:ln>
                          <a:solidFill>
                            <a:schemeClr val="tx1"/>
                          </a:solidFill>
                          <a:effectLst/>
                          <a:latin typeface="+mn-lt"/>
                          <a:ea typeface="+mn-ea"/>
                          <a:cs typeface="+mn-cs"/>
                        </a:rPr>
                        <a:t> July on whether to commence full E2E testing to planned timescales</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latin typeface="+mn-lt"/>
                          <a:ea typeface="+mn-ea"/>
                          <a:cs typeface="+mn-cs"/>
                        </a:rPr>
                        <a:t>A revised Change Pack, with Lowest CV requirement included was presented to project Focus Group on 21</a:t>
                      </a:r>
                      <a:r>
                        <a:rPr lang="en-GB" sz="650" b="0" i="0" u="none" strike="noStrike" kern="1200" cap="none" normalizeH="0" baseline="30000" dirty="0">
                          <a:ln>
                            <a:noFill/>
                          </a:ln>
                          <a:solidFill>
                            <a:schemeClr val="tx1"/>
                          </a:solidFill>
                          <a:effectLst/>
                          <a:latin typeface="+mn-lt"/>
                          <a:ea typeface="+mn-ea"/>
                          <a:cs typeface="+mn-cs"/>
                        </a:rPr>
                        <a:t>st</a:t>
                      </a:r>
                      <a:r>
                        <a:rPr lang="en-GB" sz="650" b="0" i="0" u="none" strike="noStrike" kern="1200" cap="none" normalizeH="0" baseline="0" dirty="0">
                          <a:ln>
                            <a:noFill/>
                          </a:ln>
                          <a:solidFill>
                            <a:schemeClr val="tx1"/>
                          </a:solidFill>
                          <a:effectLst/>
                          <a:latin typeface="+mn-lt"/>
                          <a:ea typeface="+mn-ea"/>
                          <a:cs typeface="+mn-cs"/>
                        </a:rPr>
                        <a:t> June. To be formally approved in July following Focus Group Sign Off</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latin typeface="+mn-lt"/>
                          <a:ea typeface="+mn-ea"/>
                          <a:cs typeface="+mn-cs"/>
                        </a:rPr>
                        <a:t>Revised BER to be approved in July following definition of revised plan and agreement on new Go Live date</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latin typeface="+mn-lt"/>
                          <a:ea typeface="+mn-ea"/>
                          <a:cs typeface="+mn-cs"/>
                        </a:rPr>
                        <a:t>Internal testing phases are progressing to plan. Additional UAT scenarios (for Lowest CV requirement) to be executed and assured in 2</a:t>
                      </a:r>
                      <a:r>
                        <a:rPr lang="en-GB" sz="650" b="0" i="0" u="none" strike="noStrike" kern="1200" cap="none" normalizeH="0" baseline="30000" dirty="0">
                          <a:ln>
                            <a:noFill/>
                          </a:ln>
                          <a:solidFill>
                            <a:schemeClr val="tx1"/>
                          </a:solidFill>
                          <a:effectLst/>
                          <a:latin typeface="+mn-lt"/>
                          <a:ea typeface="+mn-ea"/>
                          <a:cs typeface="+mn-cs"/>
                        </a:rPr>
                        <a:t>nd</a:t>
                      </a:r>
                      <a:r>
                        <a:rPr lang="en-GB" sz="650" b="0" i="0" u="none" strike="noStrike" kern="1200" cap="none" normalizeH="0" baseline="0" dirty="0">
                          <a:ln>
                            <a:noFill/>
                          </a:ln>
                          <a:solidFill>
                            <a:schemeClr val="tx1"/>
                          </a:solidFill>
                          <a:effectLst/>
                          <a:latin typeface="+mn-lt"/>
                          <a:ea typeface="+mn-ea"/>
                          <a:cs typeface="+mn-cs"/>
                        </a:rPr>
                        <a:t> week of July. Performance Testing and Regression Testing completed to plan. </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latin typeface="+mn-lt"/>
                          <a:ea typeface="+mn-ea"/>
                          <a:cs typeface="+mn-cs"/>
                        </a:rPr>
                        <a:t>Data Migration (for Cutover), Transition and Cutover approach drafted and under internal review. To be reviewed with Focus Group in the first half of July </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latin typeface="+mn-lt"/>
                          <a:ea typeface="+mn-ea"/>
                          <a:cs typeface="+mn-cs"/>
                        </a:rPr>
                        <a:t>Go No Go (GONG) criteria has been drafted and will be shared and agreed with Focus Group members in July</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latin typeface="+mn-lt"/>
                          <a:ea typeface="+mn-ea"/>
                          <a:cs typeface="+mn-cs"/>
                        </a:rPr>
                        <a:t>Internal Business Readiness activities continue to progress to plan </a:t>
                      </a:r>
                    </a:p>
                    <a:p>
                      <a:pPr marL="0" marR="0" lvl="0" indent="0" algn="l">
                        <a:lnSpc>
                          <a:spcPct val="100000"/>
                        </a:lnSpc>
                        <a:spcBef>
                          <a:spcPts val="0"/>
                        </a:spcBef>
                        <a:spcAft>
                          <a:spcPts val="0"/>
                        </a:spcAft>
                        <a:buClrTx/>
                        <a:buSzTx/>
                        <a:buFont typeface="Arial" panose="020B0604020202020204" pitchFamily="34" charset="0"/>
                        <a:buNone/>
                      </a:pPr>
                      <a:r>
                        <a:rPr lang="en-GB" sz="650" b="1" i="0" u="none" strike="noStrike" kern="1200" cap="none" normalizeH="0" baseline="0" dirty="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highlight>
                            <a:srgbClr val="FFFFFF"/>
                          </a:highlight>
                          <a:latin typeface="+mn-lt"/>
                          <a:ea typeface="+mn-ea"/>
                          <a:cs typeface="+mn-cs"/>
                        </a:rPr>
                        <a:t>Gain approval of revised BER</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highlight>
                            <a:srgbClr val="FFFFFF"/>
                          </a:highlight>
                          <a:latin typeface="+mn-lt"/>
                          <a:ea typeface="+mn-ea"/>
                          <a:cs typeface="+mn-cs"/>
                        </a:rPr>
                        <a:t>Finalise Data Migration, Cutover and Transition Approach </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highlight>
                            <a:srgbClr val="FFFFFF"/>
                          </a:highlight>
                          <a:latin typeface="+mn-lt"/>
                          <a:ea typeface="+mn-ea"/>
                          <a:cs typeface="+mn-cs"/>
                        </a:rPr>
                        <a:t>Finalise GONG criteria </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highlight>
                            <a:srgbClr val="FFFFFF"/>
                          </a:highlight>
                          <a:latin typeface="+mn-lt"/>
                          <a:ea typeface="+mn-ea"/>
                          <a:cs typeface="+mn-cs"/>
                        </a:rPr>
                        <a:t>Progress Dual Run/ Market Trails testing phase, working to completion by end of July </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highlight>
                            <a:srgbClr val="FFFFFF"/>
                          </a:highlight>
                          <a:latin typeface="+mn-lt"/>
                          <a:ea typeface="+mn-ea"/>
                          <a:cs typeface="+mn-cs"/>
                        </a:rPr>
                        <a:t>Draft and agree detailed Implementation Plan</a:t>
                      </a:r>
                      <a:endParaRPr lang="en-GB" sz="650" b="0" i="0" u="none" strike="noStrike" kern="1200" cap="none" normalizeH="0" baseline="0" dirty="0">
                        <a:ln>
                          <a:noFill/>
                        </a:ln>
                        <a:solidFill>
                          <a:schemeClr val="tx1"/>
                        </a:solidFill>
                        <a:effectLst/>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a:ln>
                            <a:noFill/>
                          </a:ln>
                          <a:solidFill>
                            <a:schemeClr val="tx1"/>
                          </a:solidFill>
                          <a:effectLst/>
                          <a:latin typeface="+mn-lt"/>
                          <a:ea typeface="+mn-ea"/>
                          <a:cs typeface="+mn-cs"/>
                        </a:rPr>
                        <a:t>Overall RAG status is tracking at </a:t>
                      </a:r>
                      <a:r>
                        <a:rPr lang="en-GB" sz="700" b="1" i="0" u="none" strike="noStrike" kern="1200" cap="none" normalizeH="0" baseline="0">
                          <a:ln>
                            <a:noFill/>
                          </a:ln>
                          <a:solidFill>
                            <a:srgbClr val="7030A0"/>
                          </a:solidFill>
                          <a:effectLst/>
                          <a:latin typeface="+mn-lt"/>
                          <a:ea typeface="+mn-ea"/>
                          <a:cs typeface="+mn-cs"/>
                        </a:rPr>
                        <a:t>Purple</a:t>
                      </a:r>
                      <a:r>
                        <a:rPr lang="en-GB" sz="700" b="0" i="0" u="none" strike="noStrike" kern="1200" cap="none" normalizeH="0" baseline="0">
                          <a:ln>
                            <a:noFill/>
                          </a:ln>
                          <a:solidFill>
                            <a:schemeClr val="tx1"/>
                          </a:solidFill>
                          <a:effectLst/>
                          <a:latin typeface="+mn-lt"/>
                          <a:ea typeface="+mn-ea"/>
                          <a:cs typeface="+mn-cs"/>
                        </a:rPr>
                        <a:t> as project is now in re-planning phase due to the position that we will not be able to implement by 1</a:t>
                      </a:r>
                      <a:r>
                        <a:rPr lang="en-GB" sz="700" b="0" i="0" u="none" strike="noStrike" kern="1200" cap="none" normalizeH="0" baseline="30000">
                          <a:ln>
                            <a:noFill/>
                          </a:ln>
                          <a:solidFill>
                            <a:schemeClr val="tx1"/>
                          </a:solidFill>
                          <a:effectLst/>
                          <a:latin typeface="+mn-lt"/>
                          <a:ea typeface="+mn-ea"/>
                          <a:cs typeface="+mn-cs"/>
                        </a:rPr>
                        <a:t>st</a:t>
                      </a:r>
                      <a:r>
                        <a:rPr lang="en-GB" sz="700" b="0" i="0" u="none" strike="noStrike" kern="1200" cap="none" normalizeH="0" baseline="0">
                          <a:ln>
                            <a:noFill/>
                          </a:ln>
                          <a:solidFill>
                            <a:schemeClr val="tx1"/>
                          </a:solidFill>
                          <a:effectLst/>
                          <a:latin typeface="+mn-lt"/>
                          <a:ea typeface="+mn-ea"/>
                          <a:cs typeface="+mn-cs"/>
                        </a:rPr>
                        <a:t> April 22.  The project has continued with its planned activities alongside the replan.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latin typeface="+mn-lt"/>
                          <a:ea typeface="+mn-ea"/>
                          <a:cs typeface="+mn-cs"/>
                        </a:rPr>
                        <a:t>To support the re-plan activity the project is conducting a Gap Analysis exercise on the defined requirements to ensure we have a baselined position for Day 1 Implementation. An Impact Assessment will then be conducted against the change variations to support the re-plan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highlight>
                            <a:srgbClr val="FFFFFF"/>
                          </a:highlight>
                          <a:latin typeface="+mn-lt"/>
                          <a:ea typeface="+mn-ea"/>
                          <a:cs typeface="+mn-cs"/>
                        </a:rPr>
                        <a:t>UAT execution and assurance is in progress, revised completion date to be confirmed as part of re-plan</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Dual Run Preparation continues with Connectivity Testing and Master Data Readiness. Resolution of the Master Data Issue is a significant step forward to support Dual Run Testing and Data Migration approach for cutover</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Re-planning to be completed post completion of Gap Analysis activity with the intention to agree revised plan in March and present updated BER for approval at April ChMC</a:t>
                      </a:r>
                      <a:endParaRPr lang="en-GB" sz="700" b="0" i="0" u="none" strike="noStrike" kern="1200" cap="none" normalizeH="0" baseline="0">
                        <a:ln>
                          <a:noFill/>
                        </a:ln>
                        <a:solidFill>
                          <a:schemeClr val="tx1"/>
                        </a:solidFill>
                        <a:effectLst/>
                        <a:highlight>
                          <a:srgbClr val="FFFFFF"/>
                        </a:highligh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Finalise Gap Analysis exercise with DNs and National Grid to agree Day 1 Must Have requirements &amp; any decisions in order to meet a proposed Go Live date (Mid June 22)</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Define full re-plan based on Gap Analysis Impact Assessment and Business Readiness requirements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Target to issue revised BER from replan for approval at the April 22 ChMC</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Risk of FWACV Imp to CSSC is in assessment, this is deemed low risk as there is no code conflict</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800" b="1" i="0" dirty="0">
                        <a:solidFill>
                          <a:srgbClr val="FF0000"/>
                        </a:solidFill>
                      </a:endParaRPr>
                    </a:p>
                    <a:p>
                      <a:endParaRPr lang="en-GB" sz="800" b="1" i="0" dirty="0">
                        <a:solidFill>
                          <a:srgbClr val="FF0000"/>
                        </a:solidFil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74338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dirty="0">
                          <a:solidFill>
                            <a:schemeClr val="tx1"/>
                          </a:solidFill>
                          <a:effectLst/>
                          <a:highlight>
                            <a:srgbClr val="FFFFFF"/>
                          </a:highlight>
                          <a:latin typeface="+mj-lt"/>
                          <a:ea typeface="+mn-ea"/>
                          <a:cs typeface="Poppins"/>
                        </a:rPr>
                        <a:t>The DR/MT phase of testing will need to be signed off by all DNs but Cadent have not completed their connectivity testing activities, so they are unable to participate. The original connectivity date was January 22. There is a planned checkpoint on 04/07/22 where all DNS and Xoserve will decide whether final month of fully automated testing can start and therefore whether revised timelines can be met.</a:t>
                      </a:r>
                      <a:r>
                        <a:rPr lang="en-US" sz="700" b="0" i="0" kern="1200" dirty="0">
                          <a:solidFill>
                            <a:schemeClr val="tx1"/>
                          </a:solidFill>
                          <a:effectLst/>
                          <a:highlight>
                            <a:srgbClr val="FFFFFF"/>
                          </a:highlight>
                          <a:latin typeface="+mj-lt"/>
                          <a:ea typeface="+mn-ea"/>
                          <a:cs typeface="+mn-cs"/>
                        </a:rPr>
                        <a:t> </a:t>
                      </a:r>
                      <a:r>
                        <a:rPr lang="en-US" sz="700" b="1" i="0" dirty="0">
                          <a:solidFill>
                            <a:schemeClr val="tx1"/>
                          </a:solidFill>
                          <a:effectLst/>
                          <a:highlight>
                            <a:srgbClr val="FFFFFF"/>
                          </a:highlight>
                          <a:latin typeface="+mj-lt"/>
                          <a:ea typeface="+mn-ea"/>
                          <a:cs typeface="Poppins"/>
                        </a:rPr>
                        <a:t>Update 27/06</a:t>
                      </a:r>
                      <a:r>
                        <a:rPr lang="en-US" sz="700" b="0" i="0" dirty="0">
                          <a:solidFill>
                            <a:schemeClr val="tx1"/>
                          </a:solidFill>
                          <a:effectLst/>
                          <a:highlight>
                            <a:srgbClr val="FFFFFF"/>
                          </a:highlight>
                          <a:latin typeface="+mj-lt"/>
                          <a:ea typeface="+mn-ea"/>
                          <a:cs typeface="Poppins"/>
                        </a:rPr>
                        <a:t>:Cadent are now connected but need to catch up DR activities before MT start on 04/07. Issue to be monitored </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dirty="0">
                          <a:solidFill>
                            <a:schemeClr val="tx1"/>
                          </a:solidFill>
                          <a:effectLst/>
                          <a:highlight>
                            <a:srgbClr val="FFFFFF"/>
                          </a:highlight>
                          <a:latin typeface="+mj-lt"/>
                          <a:ea typeface="+mn-ea"/>
                          <a:cs typeface="Poppins"/>
                        </a:rPr>
                        <a:t>There is a risk that changes to the approved scope and requirements will be identified through the deliver plan – </a:t>
                      </a:r>
                      <a:r>
                        <a:rPr lang="en-US" sz="700" b="1" i="0" dirty="0">
                          <a:solidFill>
                            <a:schemeClr val="tx1"/>
                          </a:solidFill>
                          <a:effectLst/>
                          <a:highlight>
                            <a:srgbClr val="FFFFFF"/>
                          </a:highlight>
                          <a:latin typeface="+mj-lt"/>
                          <a:ea typeface="+mn-ea"/>
                          <a:cs typeface="Poppins"/>
                        </a:rPr>
                        <a:t>Update 27/06:</a:t>
                      </a:r>
                      <a:r>
                        <a:rPr lang="en-US" sz="700" b="0" i="0" dirty="0">
                          <a:solidFill>
                            <a:schemeClr val="tx1"/>
                          </a:solidFill>
                          <a:effectLst/>
                          <a:highlight>
                            <a:srgbClr val="FFFFFF"/>
                          </a:highlight>
                          <a:latin typeface="+mj-lt"/>
                          <a:ea typeface="+mn-ea"/>
                          <a:cs typeface="Poppins"/>
                        </a:rPr>
                        <a:t> 2</a:t>
                      </a:r>
                      <a:r>
                        <a:rPr lang="en-US" sz="700" b="0" i="0" baseline="30000" dirty="0">
                          <a:solidFill>
                            <a:schemeClr val="tx1"/>
                          </a:solidFill>
                          <a:effectLst/>
                          <a:highlight>
                            <a:srgbClr val="FFFFFF"/>
                          </a:highlight>
                          <a:latin typeface="+mj-lt"/>
                          <a:ea typeface="+mn-ea"/>
                          <a:cs typeface="Poppins"/>
                        </a:rPr>
                        <a:t>nd</a:t>
                      </a:r>
                      <a:r>
                        <a:rPr lang="en-US" sz="700" b="0" i="0" dirty="0">
                          <a:solidFill>
                            <a:schemeClr val="tx1"/>
                          </a:solidFill>
                          <a:effectLst/>
                          <a:highlight>
                            <a:srgbClr val="FFFFFF"/>
                          </a:highlight>
                          <a:latin typeface="+mj-lt"/>
                          <a:ea typeface="+mn-ea"/>
                          <a:cs typeface="Poppins"/>
                        </a:rPr>
                        <a:t> replan in progress following the Lowest CV requirement change for revised plan to be baselined. Risk to be monitored through Dual Run and Market Trial </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baseline="0" dirty="0">
                          <a:solidFill>
                            <a:schemeClr val="tx1"/>
                          </a:solidFill>
                          <a:effectLst/>
                          <a:highlight>
                            <a:srgbClr val="FFFFFF"/>
                          </a:highlight>
                          <a:latin typeface="+mj-lt"/>
                          <a:ea typeface="+mn-ea"/>
                          <a:cs typeface="Poppins"/>
                        </a:rPr>
                        <a:t>There is a risk that changes to the baselined scope and requirements will increase the costs of the new FWACV service in extending the project and manual process being identified – </a:t>
                      </a:r>
                      <a:r>
                        <a:rPr lang="en-US" sz="700" b="1" i="0" baseline="0" dirty="0">
                          <a:solidFill>
                            <a:schemeClr val="tx1"/>
                          </a:solidFill>
                          <a:effectLst/>
                          <a:highlight>
                            <a:srgbClr val="FFFFFF"/>
                          </a:highlight>
                          <a:latin typeface="+mj-lt"/>
                          <a:ea typeface="+mn-ea"/>
                          <a:cs typeface="Poppins"/>
                        </a:rPr>
                        <a:t>Update:</a:t>
                      </a:r>
                      <a:r>
                        <a:rPr lang="en-US" sz="700" b="0" i="0" baseline="0" dirty="0">
                          <a:solidFill>
                            <a:schemeClr val="tx1"/>
                          </a:solidFill>
                          <a:effectLst/>
                          <a:highlight>
                            <a:srgbClr val="FFFFFF"/>
                          </a:highlight>
                          <a:latin typeface="+mj-lt"/>
                          <a:ea typeface="+mn-ea"/>
                          <a:cs typeface="Poppins"/>
                        </a:rPr>
                        <a:t> Revised costs finalized and approval to be sought in revised BER</a:t>
                      </a:r>
                      <a:endParaRPr lang="en-GB" sz="700" b="1" baseline="0" dirty="0">
                        <a:solidFill>
                          <a:schemeClr val="bg1"/>
                        </a:solidFill>
                        <a:latin typeface="Arial"/>
                        <a:cs typeface="Poppin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a:rPr>
                        <a:t>The dependencies for NG to provide Master data and DNs connectivity details for Dual Run/MT have not been provided as per the plan defined in the approach leading to a delay to this phase of testing</a:t>
                      </a:r>
                      <a:r>
                        <a:rPr lang="en-US" sz="700" b="0" i="0" kern="1200">
                          <a:solidFill>
                            <a:schemeClr val="tx1"/>
                          </a:solidFill>
                          <a:effectLst/>
                          <a:highlight>
                            <a:srgbClr val="FFFFFF"/>
                          </a:highlight>
                          <a:latin typeface="+mj-lt"/>
                          <a:ea typeface="+mn-ea"/>
                          <a:cs typeface="+mn-cs"/>
                        </a:rPr>
                        <a:t> </a:t>
                      </a:r>
                      <a:r>
                        <a:rPr lang="en-US" sz="700" b="1" i="0">
                          <a:solidFill>
                            <a:schemeClr val="tx1"/>
                          </a:solidFill>
                          <a:effectLst/>
                          <a:highlight>
                            <a:srgbClr val="FFFFFF"/>
                          </a:highlight>
                          <a:latin typeface="+mj-lt"/>
                          <a:ea typeface="+mn-ea"/>
                          <a:cs typeface="Poppins"/>
                        </a:rPr>
                        <a:t>Update:</a:t>
                      </a:r>
                      <a:r>
                        <a:rPr lang="en-US" sz="700" b="0" i="0">
                          <a:solidFill>
                            <a:schemeClr val="tx1"/>
                          </a:solidFill>
                          <a:effectLst/>
                          <a:highlight>
                            <a:srgbClr val="FFFFFF"/>
                          </a:highlight>
                          <a:latin typeface="+mj-lt"/>
                          <a:ea typeface="+mn-ea"/>
                          <a:cs typeface="Poppins"/>
                        </a:rPr>
                        <a:t> A plan was defined to mitigate this issue through validating and cross-checking data with National Grid and Distribution Networks (DNs). Plan is nearing completion with final checks now being completed by DNs. Issue to be closed once Data loaded to testing environment</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panose="020B0604020202020204" charset="0"/>
                        </a:rPr>
                        <a:t>The Project is not able to meet its planned Implementation Date of 1st April due to delays to the start of Dual Run, volume of parallel activity required prior to the planned implementation and identification of gaps in the As Is and To Be processes that could lead to further changes to approved solution </a:t>
                      </a:r>
                      <a:r>
                        <a:rPr lang="en-US" sz="700" b="1" i="0">
                          <a:solidFill>
                            <a:schemeClr val="tx1"/>
                          </a:solidFill>
                          <a:effectLst/>
                          <a:highlight>
                            <a:srgbClr val="FFFFFF"/>
                          </a:highlight>
                          <a:latin typeface="+mj-lt"/>
                          <a:ea typeface="+mn-ea"/>
                          <a:cs typeface="Poppins" panose="020B0604020202020204" charset="0"/>
                        </a:rPr>
                        <a:t>Update: </a:t>
                      </a:r>
                      <a:r>
                        <a:rPr lang="en-US" sz="700" b="0" i="0">
                          <a:solidFill>
                            <a:schemeClr val="tx1"/>
                          </a:solidFill>
                          <a:effectLst/>
                          <a:highlight>
                            <a:srgbClr val="FFFFFF"/>
                          </a:highlight>
                          <a:latin typeface="+mj-lt"/>
                          <a:ea typeface="+mn-ea"/>
                          <a:cs typeface="Poppins" panose="020B0604020202020204" charset="0"/>
                        </a:rPr>
                        <a:t>The project is carrying out a re-plan activity with the priority being to complete Analysis on approved scope/processes to confirm Day 1 must have requirements. The plan and activities has been agreed with Xoserve, NG and DNs on 22/02 and the activities are tracking to plan</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858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algn="l"/>
                      <a:r>
                        <a:rPr kumimoji="0" lang="en-US" sz="650" b="0" i="0" u="none" strike="noStrike" kern="1200" cap="none" normalizeH="0" baseline="0" dirty="0">
                          <a:ln>
                            <a:noFill/>
                          </a:ln>
                          <a:solidFill>
                            <a:schemeClr val="tx1"/>
                          </a:solidFill>
                          <a:effectLst/>
                          <a:latin typeface="Arial"/>
                          <a:ea typeface="Verdana"/>
                          <a:cs typeface="Arial"/>
                        </a:rPr>
                        <a:t>Revised costs to be presented in an updated </a:t>
                      </a:r>
                      <a:r>
                        <a:rPr lang="en-US" sz="650" b="0" i="0" u="none" strike="noStrike" kern="1200" cap="none" normalizeH="0" baseline="0" dirty="0">
                          <a:ln>
                            <a:noFill/>
                          </a:ln>
                          <a:solidFill>
                            <a:schemeClr val="tx1"/>
                          </a:solidFill>
                          <a:effectLst/>
                          <a:latin typeface="Arial"/>
                          <a:ea typeface="Verdana"/>
                          <a:cs typeface="Arial"/>
                        </a:rPr>
                        <a:t>BER for review &amp; approval by DNs and National Grid</a:t>
                      </a:r>
                      <a:endParaRPr lang="en-GB" sz="650" b="1"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buFont typeface="Arial" panose="020B0604020202020204" pitchFamily="34" charset="0"/>
                        <a:buChar char="•"/>
                      </a:pPr>
                      <a:r>
                        <a:rPr kumimoji="0" lang="en-US" sz="700" b="0" i="0" u="none" strike="noStrike" kern="1200" cap="none" normalizeH="0" baseline="0">
                          <a:ln>
                            <a:noFill/>
                          </a:ln>
                          <a:solidFill>
                            <a:schemeClr val="tx1"/>
                          </a:solidFill>
                          <a:effectLst/>
                          <a:latin typeface="Arial"/>
                          <a:ea typeface="Verdana"/>
                          <a:cs typeface="Arial"/>
                        </a:rPr>
                        <a:t>Forecast costs tracking to approved BER costs</a:t>
                      </a:r>
                      <a:r>
                        <a:rPr lang="en-US" sz="700" b="0" i="0" u="none" strike="noStrike" kern="1200" cap="none" normalizeH="0" baseline="0">
                          <a:ln>
                            <a:noFill/>
                          </a:ln>
                          <a:solidFill>
                            <a:schemeClr val="tx1"/>
                          </a:solidFill>
                          <a:effectLst/>
                          <a:latin typeface="Arial"/>
                          <a:ea typeface="Verdana"/>
                          <a:cs typeface="Arial"/>
                        </a:rPr>
                        <a:t> at present. Revised plan options will require a full cost assessment to be completed on the replan position for Day 1</a:t>
                      </a:r>
                      <a:endParaRPr kumimoji="0" lang="en-US" sz="700" b="0" i="0" u="none" strike="noStrike" kern="1200" cap="none" normalizeH="0" baseline="0">
                        <a:ln>
                          <a:noFill/>
                        </a:ln>
                        <a:solidFill>
                          <a:schemeClr val="tx1"/>
                        </a:solidFill>
                        <a:effectLst/>
                        <a:latin typeface="Arial"/>
                        <a:ea typeface="Verdan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298510">
                <a:tc>
                  <a:txBody>
                    <a:bodyPr/>
                    <a:lstStyle/>
                    <a:p>
                      <a:pPr algn="ctr"/>
                      <a:r>
                        <a:rPr lang="en-GB" sz="80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lvl="0"/>
                      <a:r>
                        <a:rPr lang="en-US" sz="650" b="1" i="0" u="none" strike="noStrike" kern="1200" cap="none" normalizeH="0" baseline="0" dirty="0">
                          <a:ln>
                            <a:noFill/>
                          </a:ln>
                          <a:solidFill>
                            <a:schemeClr val="tx1"/>
                          </a:solidFill>
                          <a:effectLst/>
                          <a:latin typeface="+mn-lt"/>
                          <a:ea typeface="Verdana"/>
                          <a:cs typeface="Arial"/>
                        </a:rPr>
                        <a:t>XRN5231 Flow Weighted Average (CV)</a:t>
                      </a:r>
                      <a:r>
                        <a:rPr lang="en-GB" sz="650" b="1" kern="1200" dirty="0">
                          <a:solidFill>
                            <a:schemeClr val="tx1"/>
                          </a:solidFill>
                          <a:effectLst/>
                          <a:latin typeface="+mn-lt"/>
                          <a:ea typeface="+mn-ea"/>
                          <a:cs typeface="+mn-cs"/>
                        </a:rPr>
                        <a:t> </a:t>
                      </a:r>
                    </a:p>
                    <a:p>
                      <a:pPr lvl="0"/>
                      <a:r>
                        <a:rPr lang="en-GB" sz="650" b="1" kern="1200" dirty="0">
                          <a:solidFill>
                            <a:schemeClr val="tx1"/>
                          </a:solidFill>
                          <a:effectLst/>
                          <a:latin typeface="+mn-lt"/>
                          <a:ea typeface="+mn-ea"/>
                          <a:cs typeface="+mn-cs"/>
                        </a:rPr>
                        <a:t>Gemini consequential change parts A &amp; B -  </a:t>
                      </a:r>
                      <a:r>
                        <a:rPr lang="en-GB" sz="650" b="0" kern="1200" dirty="0">
                          <a:solidFill>
                            <a:schemeClr val="tx1"/>
                          </a:solidFill>
                          <a:effectLst/>
                          <a:latin typeface="+mn-lt"/>
                          <a:ea typeface="+mn-ea"/>
                          <a:cs typeface="+mn-cs"/>
                        </a:rPr>
                        <a:t>A - PRCMS validation/processing &amp; Part B - LDZ Stock Change and Embedded LDZ Unique Sites</a:t>
                      </a:r>
                      <a:endParaRPr lang="en-GB" sz="650" b="0"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vl="0"/>
                      <a:r>
                        <a:rPr lang="en-US" sz="700" b="1" i="0" u="none" strike="noStrike" kern="1200" cap="none" normalizeH="0" baseline="0">
                          <a:ln>
                            <a:noFill/>
                          </a:ln>
                          <a:solidFill>
                            <a:schemeClr val="tx1"/>
                          </a:solidFill>
                          <a:effectLst/>
                          <a:latin typeface="+mn-lt"/>
                          <a:ea typeface="Verdana"/>
                          <a:cs typeface="Arial"/>
                        </a:rPr>
                        <a:t>XRN5231 Flow Weighted Average (CV)</a:t>
                      </a:r>
                      <a:r>
                        <a:rPr lang="en-GB" sz="700" kern="1200">
                          <a:solidFill>
                            <a:schemeClr val="tx1"/>
                          </a:solidFill>
                          <a:effectLst/>
                          <a:latin typeface="+mn-lt"/>
                          <a:ea typeface="+mn-ea"/>
                          <a:cs typeface="+mn-cs"/>
                        </a:rPr>
                        <a:t> </a:t>
                      </a:r>
                    </a:p>
                    <a:p>
                      <a:pPr lvl="0"/>
                      <a:r>
                        <a:rPr lang="en-GB" sz="700" kern="1200">
                          <a:solidFill>
                            <a:schemeClr val="tx1"/>
                          </a:solidFill>
                          <a:effectLst/>
                          <a:latin typeface="+mn-lt"/>
                          <a:ea typeface="+mn-ea"/>
                          <a:cs typeface="+mn-cs"/>
                        </a:rPr>
                        <a:t>Gemini consequential change part A - PRCMS validation/processing</a:t>
                      </a:r>
                    </a:p>
                    <a:p>
                      <a:pPr lvl="0"/>
                      <a:r>
                        <a:rPr lang="en-GB" sz="700" kern="1200">
                          <a:solidFill>
                            <a:schemeClr val="tx1"/>
                          </a:solidFill>
                          <a:effectLst/>
                          <a:latin typeface="+mn-lt"/>
                          <a:ea typeface="+mn-ea"/>
                          <a:cs typeface="+mn-cs"/>
                        </a:rPr>
                        <a:t>Gemini consequential change part B - LDZ Stock Change and Embedded LDZ Unique Sites</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pic>
        <p:nvPicPr>
          <p:cNvPr id="4" name="Picture 3">
            <a:extLst>
              <a:ext uri="{FF2B5EF4-FFF2-40B4-BE49-F238E27FC236}">
                <a16:creationId xmlns:a16="http://schemas.microsoft.com/office/drawing/2014/main" id="{0225C95C-4913-4E78-A300-5EA0AC150EB6}"/>
              </a:ext>
            </a:extLst>
          </p:cNvPr>
          <p:cNvPicPr>
            <a:picLocks noChangeAspect="1"/>
          </p:cNvPicPr>
          <p:nvPr/>
        </p:nvPicPr>
        <p:blipFill>
          <a:blip r:embed="rId3"/>
          <a:stretch>
            <a:fillRect/>
          </a:stretch>
        </p:blipFill>
        <p:spPr>
          <a:xfrm>
            <a:off x="5076056" y="1131590"/>
            <a:ext cx="3984187" cy="2304256"/>
          </a:xfrm>
          <a:prstGeom prst="rect">
            <a:avLst/>
          </a:prstGeom>
        </p:spPr>
      </p:pic>
    </p:spTree>
    <p:extLst>
      <p:ext uri="{BB962C8B-B14F-4D97-AF65-F5344CB8AC3E}">
        <p14:creationId xmlns:p14="http://schemas.microsoft.com/office/powerpoint/2010/main" val="68468568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Lee Chambers</DisplayName>
        <AccountId>284</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www.w3.org/XML/1998/namespace"/>
    <ds:schemaRef ds:uri="http://schemas.microsoft.com/office/2006/documentManagement/types"/>
    <ds:schemaRef ds:uri="http://purl.org/dc/elements/1.1/"/>
    <ds:schemaRef ds:uri="http://purl.org/dc/terms/"/>
    <ds:schemaRef ds:uri="09850d4e-5ea7-4dcb-8c24-c6fc5087371d"/>
    <ds:schemaRef ds:uri="http://purl.org/dc/dcmitype/"/>
    <ds:schemaRef ds:uri="http://schemas.openxmlformats.org/package/2006/metadata/core-properties"/>
    <ds:schemaRef ds:uri="http://schemas.microsoft.com/office/2006/metadata/properties"/>
    <ds:schemaRef ds:uri="http://schemas.microsoft.com/office/infopath/2007/PartnerControls"/>
    <ds:schemaRef ds:uri="5e5e5b1a-4354-4cde-90ed-1df27520eade"/>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81BC1E3-0E76-456E-A2F9-EDCE291E160A}"/>
</file>

<file path=docProps/app.xml><?xml version="1.0" encoding="utf-8"?>
<Properties xmlns="http://schemas.openxmlformats.org/officeDocument/2006/extended-properties" xmlns:vt="http://schemas.openxmlformats.org/officeDocument/2006/docPropsVTypes">
  <TotalTime>16458</TotalTime>
  <Words>646</Words>
  <Application>Microsoft Office PowerPoint</Application>
  <PresentationFormat>On-screen Show (16:9)</PresentationFormat>
  <Paragraphs>41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XRN5231 Flow Weighted Average CV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4903 Documentation Management</dc:title>
  <dc:creator>Adepu, Rajendar</dc:creator>
  <cp:lastModifiedBy>Thomas Lineham</cp:lastModifiedBy>
  <cp:revision>118</cp:revision>
  <dcterms:created xsi:type="dcterms:W3CDTF">2020-06-11T14:21:34Z</dcterms:created>
  <dcterms:modified xsi:type="dcterms:W3CDTF">2022-06-27T09:25:58Z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Order">
    <vt:r8>229900</vt:r8>
  </property>
  <property fmtid="{D5CDD505-2E9C-101B-9397-08002B2CF9AE}" pid="10" name="_SourceUrl">
    <vt:lpwstr/>
  </property>
  <property fmtid="{D5CDD505-2E9C-101B-9397-08002B2CF9AE}" pid="11" name="_SharedFileIndex">
    <vt:lpwstr/>
  </property>
</Properties>
</file>