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2"/>
  </p:notesMasterIdLst>
  <p:sldIdLst>
    <p:sldId id="288" r:id="rId5"/>
    <p:sldId id="1759" r:id="rId6"/>
    <p:sldId id="310" r:id="rId7"/>
    <p:sldId id="2020" r:id="rId8"/>
    <p:sldId id="2021" r:id="rId9"/>
    <p:sldId id="2022" r:id="rId10"/>
    <p:sldId id="2023" r:id="rId11"/>
    <p:sldId id="2024" r:id="rId12"/>
    <p:sldId id="2025" r:id="rId13"/>
    <p:sldId id="3777" r:id="rId14"/>
    <p:sldId id="309" r:id="rId15"/>
    <p:sldId id="1997" r:id="rId16"/>
    <p:sldId id="436" r:id="rId17"/>
    <p:sldId id="895" r:id="rId18"/>
    <p:sldId id="896" r:id="rId19"/>
    <p:sldId id="894" r:id="rId20"/>
    <p:sldId id="3797" r:id="rId21"/>
    <p:sldId id="889" r:id="rId22"/>
    <p:sldId id="1827" r:id="rId23"/>
    <p:sldId id="1828" r:id="rId24"/>
    <p:sldId id="3452" r:id="rId25"/>
    <p:sldId id="3772" r:id="rId26"/>
    <p:sldId id="3773" r:id="rId27"/>
    <p:sldId id="3767" r:id="rId28"/>
    <p:sldId id="3691" r:id="rId29"/>
    <p:sldId id="1734" r:id="rId30"/>
    <p:sldId id="306" r:id="rId31"/>
    <p:sldId id="3742" r:id="rId32"/>
    <p:sldId id="3786" r:id="rId33"/>
    <p:sldId id="3787" r:id="rId34"/>
    <p:sldId id="3788" r:id="rId35"/>
    <p:sldId id="883" r:id="rId36"/>
    <p:sldId id="3784" r:id="rId37"/>
    <p:sldId id="3783" r:id="rId38"/>
    <p:sldId id="3785" r:id="rId39"/>
    <p:sldId id="1840" r:id="rId40"/>
    <p:sldId id="3780" r:id="rId41"/>
    <p:sldId id="3781" r:id="rId42"/>
    <p:sldId id="1848" r:id="rId43"/>
    <p:sldId id="885" r:id="rId44"/>
    <p:sldId id="886" r:id="rId45"/>
    <p:sldId id="3789" r:id="rId46"/>
    <p:sldId id="3792" r:id="rId47"/>
    <p:sldId id="3793" r:id="rId48"/>
    <p:sldId id="3794" r:id="rId49"/>
    <p:sldId id="3795" r:id="rId50"/>
    <p:sldId id="3775" r:id="rId51"/>
    <p:sldId id="299" r:id="rId52"/>
    <p:sldId id="1765" r:id="rId53"/>
    <p:sldId id="3782" r:id="rId54"/>
    <p:sldId id="3625" r:id="rId55"/>
    <p:sldId id="1541" r:id="rId56"/>
    <p:sldId id="1542" r:id="rId57"/>
    <p:sldId id="1543" r:id="rId58"/>
    <p:sldId id="3790" r:id="rId59"/>
    <p:sldId id="1766" r:id="rId60"/>
    <p:sldId id="3778" r:id="rId61"/>
    <p:sldId id="662" r:id="rId62"/>
    <p:sldId id="3776" r:id="rId63"/>
    <p:sldId id="3685" r:id="rId64"/>
    <p:sldId id="352" r:id="rId65"/>
    <p:sldId id="3796" r:id="rId66"/>
    <p:sldId id="3618" r:id="rId67"/>
    <p:sldId id="826" r:id="rId68"/>
    <p:sldId id="3621" r:id="rId69"/>
    <p:sldId id="3622" r:id="rId70"/>
    <p:sldId id="2034" r:id="rId71"/>
    <p:sldId id="2037" r:id="rId72"/>
    <p:sldId id="267" r:id="rId73"/>
    <p:sldId id="3628" r:id="rId74"/>
    <p:sldId id="3633" r:id="rId75"/>
    <p:sldId id="3634" r:id="rId76"/>
    <p:sldId id="3635" r:id="rId77"/>
    <p:sldId id="3636" r:id="rId78"/>
    <p:sldId id="3629" r:id="rId79"/>
    <p:sldId id="3630" r:id="rId80"/>
    <p:sldId id="3631"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8125D9-FD4E-4068-BEAD-3B658355E241}" v="204" dt="2022-07-11T10:43:57.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498"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ommentAuthors" Target="commentAuthor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chmc-change-budget%20Jun-22%20v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Committed to date per constituency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'[chmc-change-budget Jun-22 v1.xlsx]BP22_23'!$R$1</c:f>
              <c:strCache>
                <c:ptCount val="1"/>
                <c:pt idx="0">
                  <c:v>Committed</c:v>
                </c:pt>
              </c:strCache>
            </c:strRef>
          </c:tx>
          <c:spPr>
            <a:solidFill>
              <a:schemeClr val="accent1"/>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4561-4134-8AE3-E8D7CCCB06B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'[chmc-change-budget Jun-22 v1.xlsx]BP22_23'!$Q$2:$Q$5</c:f>
              <c:strCache>
                <c:ptCount val="4"/>
                <c:pt idx="0">
                  <c:v>Shipper</c:v>
                </c:pt>
                <c:pt idx="1">
                  <c:v>DN</c:v>
                </c:pt>
                <c:pt idx="2">
                  <c:v>IGT</c:v>
                </c:pt>
                <c:pt idx="3">
                  <c:v>NTS</c:v>
                </c:pt>
              </c:strCache>
            </c:strRef>
          </c:cat>
          <c:val>
            <c:numRef>
              <c:f>'[chmc-change-budget Jun-22 v1.xlsx]BP22_23'!$R$2:$R$5</c:f>
              <c:numCache>
                <c:formatCode>"£"#,##0</c:formatCode>
                <c:ptCount val="4"/>
                <c:pt idx="0">
                  <c:v>154400</c:v>
                </c:pt>
                <c:pt idx="1">
                  <c:v>56800</c:v>
                </c:pt>
                <c:pt idx="2">
                  <c:v>8800</c:v>
                </c:pt>
                <c:pt idx="3">
                  <c:v>0</c:v>
                </c:pt>
              </c:numCache>
            </c:numRef>
          </c:val>
          <c:extLst>
            <c:ext xmlns:c16="http://schemas.microsoft.com/office/drawing/2014/chart" uri="{C3380CC4-5D6E-409C-BE32-E72D297353CC}">
              <c16:uniqueId val="{00000000-54F3-41AA-BE24-0F1CE1A1A74C}"/>
            </c:ext>
          </c:extLst>
        </c:ser>
        <c:ser>
          <c:idx val="1"/>
          <c:order val="1"/>
          <c:tx>
            <c:strRef>
              <c:f>'[chmc-change-budget Jun-22 v1.xlsx]BP22_23'!$S$1</c:f>
              <c:strCache>
                <c:ptCount val="1"/>
                <c:pt idx="0">
                  <c:v>Uncommitted</c:v>
                </c:pt>
              </c:strCache>
            </c:strRef>
          </c:tx>
          <c:spPr>
            <a:solidFill>
              <a:srgbClr val="9BC2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'[chmc-change-budget Jun-22 v1.xlsx]BP22_23'!$Q$2:$Q$5</c:f>
              <c:strCache>
                <c:ptCount val="4"/>
                <c:pt idx="0">
                  <c:v>Shipper</c:v>
                </c:pt>
                <c:pt idx="1">
                  <c:v>DN</c:v>
                </c:pt>
                <c:pt idx="2">
                  <c:v>IGT</c:v>
                </c:pt>
                <c:pt idx="3">
                  <c:v>NTS</c:v>
                </c:pt>
              </c:strCache>
            </c:strRef>
          </c:cat>
          <c:val>
            <c:numRef>
              <c:f>'[chmc-change-budget Jun-22 v1.xlsx]BP22_23'!$S$2:$S$5</c:f>
              <c:numCache>
                <c:formatCode>"£"#,##0</c:formatCode>
                <c:ptCount val="4"/>
                <c:pt idx="0">
                  <c:v>1724961.4529250001</c:v>
                </c:pt>
                <c:pt idx="1">
                  <c:v>1074896.3318749999</c:v>
                </c:pt>
                <c:pt idx="2">
                  <c:v>168102.939725</c:v>
                </c:pt>
                <c:pt idx="3">
                  <c:v>66021.525475000002</c:v>
                </c:pt>
              </c:numCache>
            </c:numRef>
          </c:val>
          <c:extLst>
            <c:ext xmlns:c16="http://schemas.microsoft.com/office/drawing/2014/chart" uri="{C3380CC4-5D6E-409C-BE32-E72D297353CC}">
              <c16:uniqueId val="{00000001-54F3-41AA-BE24-0F1CE1A1A74C}"/>
            </c:ext>
          </c:extLst>
        </c:ser>
        <c:dLbls>
          <c:showLegendKey val="0"/>
          <c:showVal val="0"/>
          <c:showCatName val="0"/>
          <c:showSerName val="0"/>
          <c:showPercent val="0"/>
          <c:showBubbleSize val="0"/>
        </c:dLbls>
        <c:gapWidth val="150"/>
        <c:overlap val="100"/>
        <c:axId val="175884679"/>
        <c:axId val="674047208"/>
      </c:barChart>
      <c:catAx>
        <c:axId val="175884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047208"/>
        <c:crosses val="autoZero"/>
        <c:auto val="1"/>
        <c:lblAlgn val="ctr"/>
        <c:lblOffset val="100"/>
        <c:noMultiLvlLbl val="0"/>
      </c:catAx>
      <c:valAx>
        <c:axId val="674047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884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11/07/2022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a:t>
            </a:fld>
            <a:endParaRPr lang="en-GB"/>
          </a:p>
        </p:txBody>
      </p:sp>
    </p:spTree>
    <p:extLst>
      <p:ext uri="{BB962C8B-B14F-4D97-AF65-F5344CB8AC3E}">
        <p14:creationId xmlns:p14="http://schemas.microsoft.com/office/powerpoint/2010/main" val="3971419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383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2292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5690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7549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4050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126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8033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3015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6766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32</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a:t>
            </a:fld>
            <a:endParaRPr lang="en-GB"/>
          </a:p>
        </p:txBody>
      </p:sp>
    </p:spTree>
    <p:extLst>
      <p:ext uri="{BB962C8B-B14F-4D97-AF65-F5344CB8AC3E}">
        <p14:creationId xmlns:p14="http://schemas.microsoft.com/office/powerpoint/2010/main" val="4017755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34</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37</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a:t>
            </a:r>
          </a:p>
        </p:txBody>
      </p:sp>
      <p:sp>
        <p:nvSpPr>
          <p:cNvPr id="4" name="Slide Number Placeholder 3"/>
          <p:cNvSpPr>
            <a:spLocks noGrp="1"/>
          </p:cNvSpPr>
          <p:nvPr>
            <p:ph type="sldNum" sz="quarter" idx="5"/>
          </p:nvPr>
        </p:nvSpPr>
        <p:spPr/>
        <p:txBody>
          <a:bodyPr/>
          <a:lstStyle/>
          <a:p>
            <a:fld id="{2A2357B9-A31F-4FC7-A38A-70DF36F645F3}" type="slidenum">
              <a:rPr lang="en-GB" smtClean="0"/>
              <a:t>40</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41</a:t>
            </a:fld>
            <a:endParaRPr lang="en-GB"/>
          </a:p>
        </p:txBody>
      </p:sp>
    </p:spTree>
    <p:extLst>
      <p:ext uri="{BB962C8B-B14F-4D97-AF65-F5344CB8AC3E}">
        <p14:creationId xmlns:p14="http://schemas.microsoft.com/office/powerpoint/2010/main" val="3832502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 b="1">
                <a:solidFill>
                  <a:schemeClr val="bg1"/>
                </a:solidFill>
                <a:latin typeface="Arial" panose="020B0604020202020204" pitchFamily="34" charset="0"/>
                <a:cs typeface="Arial" panose="020B0604020202020204" pitchFamily="34" charset="0"/>
              </a:rPr>
              <a:t>XRN5393 – Gemini Spring 22 Release - 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CHG0033706 - Go Live 25/02 - </a:t>
            </a:r>
            <a:r>
              <a:rPr lang="en-US" sz="200" b="0">
                <a:solidFill>
                  <a:schemeClr val="bg1"/>
                </a:solidFill>
                <a:latin typeface="Arial" panose="020B0604020202020204" pitchFamily="34" charset="0"/>
                <a:cs typeface="Arial" panose="020B0604020202020204" pitchFamily="34" charset="0"/>
              </a:rPr>
              <a:t>UNC785 - Aggregate Bacton Exit Points - Part A  (Operational)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CHG0033667 - </a:t>
            </a:r>
            <a:r>
              <a:rPr lang="en-US" sz="200" b="0">
                <a:solidFill>
                  <a:schemeClr val="bg1"/>
                </a:solidFill>
                <a:latin typeface="Arial" panose="020B0604020202020204" pitchFamily="34" charset="0"/>
                <a:cs typeface="Arial" panose="020B0604020202020204" pitchFamily="34" charset="0"/>
              </a:rPr>
              <a:t>Contingency</a:t>
            </a:r>
            <a:r>
              <a:rPr lang="en-GB" sz="200" b="0">
                <a:solidFill>
                  <a:schemeClr val="bg1"/>
                </a:solidFill>
                <a:latin typeface="Arial" panose="020B0604020202020204" pitchFamily="34" charset="0"/>
                <a:cs typeface="Arial" panose="020B0604020202020204" pitchFamily="34" charset="0"/>
              </a:rPr>
              <a:t> 27/02 - </a:t>
            </a:r>
            <a:r>
              <a:rPr lang="en-US" sz="200" b="0">
                <a:solidFill>
                  <a:schemeClr val="bg1"/>
                </a:solidFill>
                <a:latin typeface="Arial" panose="020B0604020202020204" pitchFamily="34" charset="0"/>
                <a:cs typeface="Arial" panose="020B0604020202020204" pitchFamily="34" charset="0"/>
              </a:rPr>
              <a:t>UNC785 - Aggregate Bacton Exit Points - Part A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CHG0033668</a:t>
            </a:r>
            <a:r>
              <a:rPr lang="en-GB"/>
              <a:t> - Go Live 03/04 -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CHG0033767 </a:t>
            </a:r>
            <a:r>
              <a:rPr lang="en-GB" sz="700" b="0">
                <a:solidFill>
                  <a:schemeClr val="bg1"/>
                </a:solidFill>
                <a:latin typeface="Arial" panose="020B0604020202020204" pitchFamily="34" charset="0"/>
                <a:cs typeface="Arial" panose="020B0604020202020204" pitchFamily="34" charset="0"/>
              </a:rPr>
              <a:t>- </a:t>
            </a:r>
            <a:r>
              <a:rPr lang="en-US" sz="700" b="0">
                <a:solidFill>
                  <a:schemeClr val="bg1"/>
                </a:solidFill>
                <a:latin typeface="Arial" panose="020B0604020202020204" pitchFamily="34" charset="0"/>
                <a:cs typeface="Arial" panose="020B0604020202020204" pitchFamily="34" charset="0"/>
              </a:rPr>
              <a:t>Contingency</a:t>
            </a:r>
            <a:r>
              <a:rPr lang="en-GB" sz="700" b="0">
                <a:solidFill>
                  <a:schemeClr val="bg1"/>
                </a:solidFill>
                <a:latin typeface="Arial" panose="020B0604020202020204" pitchFamily="34" charset="0"/>
                <a:cs typeface="Arial" panose="020B0604020202020204" pitchFamily="34" charset="0"/>
              </a:rPr>
              <a:t> 10/04 -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XRN5231 - Flow Weighted Average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latin typeface="Arial" panose="020B0604020202020204" pitchFamily="34" charset="0"/>
                <a:cs typeface="Arial" panose="020B0604020202020204" pitchFamily="34" charset="0"/>
              </a:rPr>
              <a:t>CHG0033749 – Go Live 30/06 - </a:t>
            </a:r>
            <a:r>
              <a:rPr lang="en-US" sz="200" b="0">
                <a:latin typeface="Arial" panose="020B0604020202020204" pitchFamily="34" charset="0"/>
                <a:cs typeface="Arial" panose="020B0604020202020204" pitchFamily="34" charset="0"/>
              </a:rPr>
              <a:t>Flow weighted Average CV Calculation</a:t>
            </a:r>
            <a:endParaRPr lang="en-GB" sz="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XRN5368.2 - Single Sign on Experience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CHG0033809 – Go Live 29/05 - SSO/MFA /SSPR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CHG0033828 – </a:t>
            </a:r>
            <a:r>
              <a:rPr lang="en-US" sz="200" b="0">
                <a:solidFill>
                  <a:schemeClr val="bg1"/>
                </a:solidFill>
                <a:latin typeface="Arial" panose="020B0604020202020204" pitchFamily="34" charset="0"/>
                <a:cs typeface="Arial" panose="020B0604020202020204" pitchFamily="34" charset="0"/>
              </a:rPr>
              <a:t>Contingency 12/06 </a:t>
            </a:r>
            <a:r>
              <a:rPr lang="en-GB" sz="200" b="0">
                <a:solidFill>
                  <a:schemeClr val="bg1"/>
                </a:solidFill>
                <a:latin typeface="Arial" panose="020B0604020202020204" pitchFamily="34" charset="0"/>
                <a:cs typeface="Arial" panose="020B0604020202020204" pitchFamily="34" charset="0"/>
              </a:rPr>
              <a:t>- </a:t>
            </a:r>
            <a:r>
              <a:rPr lang="en-US" sz="200" b="0">
                <a:solidFill>
                  <a:schemeClr val="bg1"/>
                </a:solidFill>
                <a:latin typeface="Arial" panose="020B0604020202020204" pitchFamily="34" charset="0"/>
                <a:cs typeface="Arial" panose="020B0604020202020204" pitchFamily="34" charset="0"/>
              </a:rPr>
              <a:t>SSO/MFA /SSPR - Placeholder</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XRN5368.3 - API Enhancements - </a:t>
            </a:r>
            <a:r>
              <a:rPr lang="en-US" sz="200" b="1">
                <a:solidFill>
                  <a:schemeClr val="bg1"/>
                </a:solidFill>
                <a:latin typeface="Arial" panose="020B0604020202020204" pitchFamily="34" charset="0"/>
                <a:cs typeface="Arial" panose="020B0604020202020204" pitchFamily="34" charset="0"/>
              </a:rPr>
              <a:t>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CHG0033766 Go Live 10/04 - Azure APIM API’s over the internet - TBC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XRN5368.1 - Control M and Batch Processing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CHG0033808 Go Live 01/03 </a:t>
            </a:r>
            <a:r>
              <a:rPr lang="en-US" sz="200" b="0">
                <a:solidFill>
                  <a:schemeClr val="bg1"/>
                </a:solidFill>
                <a:latin typeface="Arial" panose="020B0604020202020204" pitchFamily="34" charset="0"/>
                <a:cs typeface="Arial" panose="020B0604020202020204" pitchFamily="34" charset="0"/>
              </a:rPr>
              <a:t>-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CHG0033810 Go Live 15/03</a:t>
            </a:r>
            <a:r>
              <a:rPr lang="en-US" sz="200" b="0">
                <a:solidFill>
                  <a:schemeClr val="bg1"/>
                </a:solidFill>
                <a:latin typeface="Arial" panose="020B0604020202020204" pitchFamily="34" charset="0"/>
                <a:cs typeface="Arial" panose="020B0604020202020204" pitchFamily="34" charset="0"/>
              </a:rPr>
              <a:t> -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XRN5368.5 - Site Minder  Upgrade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CHG0033777 - Siteminder upgrade - Prod change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CHG0033778 - Siteminder upgrade - Prod change 2 - Log4j  re-fix.</a:t>
            </a:r>
          </a:p>
        </p:txBody>
      </p:sp>
      <p:sp>
        <p:nvSpPr>
          <p:cNvPr id="4" name="Slide Number Placeholder 3"/>
          <p:cNvSpPr>
            <a:spLocks noGrp="1"/>
          </p:cNvSpPr>
          <p:nvPr>
            <p:ph type="sldNum" sz="quarter" idx="5"/>
          </p:nvPr>
        </p:nvSpPr>
        <p:spPr/>
        <p:txBody>
          <a:bodyPr/>
          <a:lstStyle/>
          <a:p>
            <a:fld id="{2A2357B9-A31F-4FC7-A38A-70DF36F645F3}" type="slidenum">
              <a:rPr lang="en-GB" smtClean="0"/>
              <a:t>48</a:t>
            </a:fld>
            <a:endParaRPr lang="en-GB"/>
          </a:p>
        </p:txBody>
      </p:sp>
    </p:spTree>
    <p:extLst>
      <p:ext uri="{BB962C8B-B14F-4D97-AF65-F5344CB8AC3E}">
        <p14:creationId xmlns:p14="http://schemas.microsoft.com/office/powerpoint/2010/main" val="1418497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50</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567E1F-74AE-7A48-950B-43290777A5AC}" type="slidenum">
              <a:rPr lang="en-US" smtClean="0"/>
              <a:t>53</a:t>
            </a:fld>
            <a:endParaRPr lang="en-US"/>
          </a:p>
        </p:txBody>
      </p:sp>
    </p:spTree>
    <p:extLst>
      <p:ext uri="{BB962C8B-B14F-4D97-AF65-F5344CB8AC3E}">
        <p14:creationId xmlns:p14="http://schemas.microsoft.com/office/powerpoint/2010/main" val="2680809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59</a:t>
            </a:fld>
            <a:endParaRPr lang="en-GB"/>
          </a:p>
        </p:txBody>
      </p:sp>
    </p:spTree>
    <p:extLst>
      <p:ext uri="{BB962C8B-B14F-4D97-AF65-F5344CB8AC3E}">
        <p14:creationId xmlns:p14="http://schemas.microsoft.com/office/powerpoint/2010/main" val="2499384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61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6</a:t>
            </a:fld>
            <a:endParaRPr lang="en-GB"/>
          </a:p>
        </p:txBody>
      </p:sp>
    </p:spTree>
    <p:extLst>
      <p:ext uri="{BB962C8B-B14F-4D97-AF65-F5344CB8AC3E}">
        <p14:creationId xmlns:p14="http://schemas.microsoft.com/office/powerpoint/2010/main" val="2887445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74785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79539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5C3A-2F39-4EA3-BA98-F5F2450E3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653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5C3A-2F39-4EA3-BA98-F5F2450E3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569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7</a:t>
            </a:fld>
            <a:endParaRPr lang="en-GB"/>
          </a:p>
        </p:txBody>
      </p:sp>
    </p:spTree>
    <p:extLst>
      <p:ext uri="{BB962C8B-B14F-4D97-AF65-F5344CB8AC3E}">
        <p14:creationId xmlns:p14="http://schemas.microsoft.com/office/powerpoint/2010/main" val="4243696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8</a:t>
            </a:fld>
            <a:endParaRPr lang="en-GB"/>
          </a:p>
        </p:txBody>
      </p:sp>
    </p:spTree>
    <p:extLst>
      <p:ext uri="{BB962C8B-B14F-4D97-AF65-F5344CB8AC3E}">
        <p14:creationId xmlns:p14="http://schemas.microsoft.com/office/powerpoint/2010/main" val="544033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9</a:t>
            </a:fld>
            <a:endParaRPr lang="en-GB"/>
          </a:p>
        </p:txBody>
      </p:sp>
    </p:spTree>
    <p:extLst>
      <p:ext uri="{BB962C8B-B14F-4D97-AF65-F5344CB8AC3E}">
        <p14:creationId xmlns:p14="http://schemas.microsoft.com/office/powerpoint/2010/main" val="3442335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14</a:t>
            </a:fld>
            <a:endParaRPr lang="en-GB"/>
          </a:p>
        </p:txBody>
      </p:sp>
    </p:spTree>
    <p:extLst>
      <p:ext uri="{BB962C8B-B14F-4D97-AF65-F5344CB8AC3E}">
        <p14:creationId xmlns:p14="http://schemas.microsoft.com/office/powerpoint/2010/main" val="1862257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15</a:t>
            </a:fld>
            <a:endParaRPr lang="en-GB"/>
          </a:p>
        </p:txBody>
      </p:sp>
    </p:spTree>
    <p:extLst>
      <p:ext uri="{BB962C8B-B14F-4D97-AF65-F5344CB8AC3E}">
        <p14:creationId xmlns:p14="http://schemas.microsoft.com/office/powerpoint/2010/main" val="336648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18</a:t>
            </a:fld>
            <a:endParaRPr lang="en-GB"/>
          </a:p>
        </p:txBody>
      </p:sp>
    </p:spTree>
    <p:extLst>
      <p:ext uri="{BB962C8B-B14F-4D97-AF65-F5344CB8AC3E}">
        <p14:creationId xmlns:p14="http://schemas.microsoft.com/office/powerpoint/2010/main" val="4122135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 short content 1">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A5FA3AD2-1ACA-4F52-8055-F137D623F148}"/>
              </a:ext>
            </a:extLst>
          </p:cNvPr>
          <p:cNvSpPr/>
          <p:nvPr userDrawn="1"/>
        </p:nvSpPr>
        <p:spPr>
          <a:xfrm>
            <a:off x="2" y="-1"/>
            <a:ext cx="3798985" cy="5142232"/>
          </a:xfrm>
          <a:custGeom>
            <a:avLst/>
            <a:gdLst>
              <a:gd name="connsiteX0" fmla="*/ 0 w 3798985"/>
              <a:gd name="connsiteY0" fmla="*/ 0 h 5148580"/>
              <a:gd name="connsiteX1" fmla="*/ 1971971 w 3798985"/>
              <a:gd name="connsiteY1" fmla="*/ 0 h 5148580"/>
              <a:gd name="connsiteX2" fmla="*/ 2107020 w 3798985"/>
              <a:gd name="connsiteY2" fmla="*/ 49429 h 5148580"/>
              <a:gd name="connsiteX3" fmla="*/ 3798985 w 3798985"/>
              <a:gd name="connsiteY3" fmla="*/ 2602011 h 5148580"/>
              <a:gd name="connsiteX4" fmla="*/ 2349182 w 3798985"/>
              <a:gd name="connsiteY4" fmla="*/ 5037938 h 5148580"/>
              <a:gd name="connsiteX5" fmla="*/ 2119503 w 3798985"/>
              <a:gd name="connsiteY5" fmla="*/ 5148580 h 5148580"/>
              <a:gd name="connsiteX6" fmla="*/ 0 w 3798985"/>
              <a:gd name="connsiteY6" fmla="*/ 5148580 h 514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985" h="5148580">
                <a:moveTo>
                  <a:pt x="0" y="0"/>
                </a:moveTo>
                <a:lnTo>
                  <a:pt x="1971971" y="0"/>
                </a:lnTo>
                <a:lnTo>
                  <a:pt x="2107020" y="49429"/>
                </a:lnTo>
                <a:cubicBezTo>
                  <a:pt x="3101317" y="469981"/>
                  <a:pt x="3798985" y="1454522"/>
                  <a:pt x="3798985" y="2602011"/>
                </a:cubicBezTo>
                <a:cubicBezTo>
                  <a:pt x="3798985" y="3653877"/>
                  <a:pt x="3212750" y="4568820"/>
                  <a:pt x="2349182" y="5037938"/>
                </a:cubicBezTo>
                <a:lnTo>
                  <a:pt x="2119503" y="5148580"/>
                </a:lnTo>
                <a:lnTo>
                  <a:pt x="0" y="5148580"/>
                </a:lnTo>
                <a:close/>
              </a:path>
            </a:pathLst>
          </a:custGeom>
          <a:solidFill>
            <a:schemeClr val="accent5"/>
          </a:solidFill>
        </p:spPr>
        <p:txBody>
          <a:bodyPr wrap="square" lIns="0" tIns="0" rIns="0" bIns="0" rtlCol="0" anchor="ctr">
            <a:noAutofit/>
          </a:bodyPr>
          <a:lstStyle/>
          <a:p>
            <a:pPr algn="l"/>
            <a:endParaRPr lang="en-GB"/>
          </a:p>
        </p:txBody>
      </p:sp>
      <p:sp>
        <p:nvSpPr>
          <p:cNvPr id="12" name="Text Placeholder 24">
            <a:extLst>
              <a:ext uri="{FF2B5EF4-FFF2-40B4-BE49-F238E27FC236}">
                <a16:creationId xmlns:a16="http://schemas.microsoft.com/office/drawing/2014/main" id="{5FA84894-2EE1-43E9-A798-FBFAF98CAEDB}"/>
              </a:ext>
            </a:extLst>
          </p:cNvPr>
          <p:cNvSpPr>
            <a:spLocks noGrp="1"/>
          </p:cNvSpPr>
          <p:nvPr>
            <p:ph type="body" sz="quarter" idx="11" hasCustomPrompt="1"/>
          </p:nvPr>
        </p:nvSpPr>
        <p:spPr>
          <a:xfrm>
            <a:off x="347300" y="4626613"/>
            <a:ext cx="2749904" cy="245189"/>
          </a:xfrm>
          <a:prstGeom prst="rect">
            <a:avLst/>
          </a:prstGeom>
        </p:spPr>
        <p:txBody>
          <a:bodyPr/>
          <a:lstStyle>
            <a:lvl1pPr marL="12685" indent="0" algn="l" defTabSz="913303" rtl="0" eaLnBrk="1" latinLnBrk="0" hangingPunct="1">
              <a:lnSpc>
                <a:spcPct val="100000"/>
              </a:lnSpc>
              <a:spcBef>
                <a:spcPts val="150"/>
              </a:spcBef>
              <a:buNone/>
              <a:defRPr lang="en-GB" sz="999" kern="1200" dirty="0" smtClean="0">
                <a:solidFill>
                  <a:srgbClr val="1E1246"/>
                </a:solidFill>
                <a:latin typeface="+mj-lt"/>
                <a:ea typeface="+mn-ea"/>
                <a:cs typeface="+mn-cs"/>
              </a:defRPr>
            </a:lvl1pPr>
            <a:lvl2pPr marL="456651"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2pPr>
            <a:lvl3pPr marL="913303"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3pPr>
            <a:lvl4pPr marL="1369954"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4pPr>
            <a:lvl5pPr marL="1826605" indent="0" algn="l" defTabSz="913303" rtl="0" eaLnBrk="1" latinLnBrk="0" hangingPunct="1">
              <a:lnSpc>
                <a:spcPct val="100000"/>
              </a:lnSpc>
              <a:buNone/>
              <a:defRPr lang="en-GB" sz="1199" kern="1200" dirty="0">
                <a:solidFill>
                  <a:srgbClr val="F5F5F5"/>
                </a:solidFill>
                <a:latin typeface="Poppins-Medium"/>
                <a:ea typeface="+mn-ea"/>
                <a:cs typeface="Poppins-Medium"/>
              </a:defRPr>
            </a:lvl5pPr>
          </a:lstStyle>
          <a:p>
            <a:pPr marL="12685" marR="0" lvl="0" indent="0" algn="l" defTabSz="913303"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Medium"/>
              </a:rPr>
              <a:t>88/88/2021</a:t>
            </a:r>
          </a:p>
          <a:p>
            <a:pPr lvl="0"/>
            <a:endParaRPr lang="en-GB"/>
          </a:p>
        </p:txBody>
      </p:sp>
      <p:sp>
        <p:nvSpPr>
          <p:cNvPr id="25" name="Text Placeholder 24">
            <a:extLst>
              <a:ext uri="{FF2B5EF4-FFF2-40B4-BE49-F238E27FC236}">
                <a16:creationId xmlns:a16="http://schemas.microsoft.com/office/drawing/2014/main" id="{484F6D21-1EE2-49A3-9D21-CBC4B46424E4}"/>
              </a:ext>
            </a:extLst>
          </p:cNvPr>
          <p:cNvSpPr>
            <a:spLocks noGrp="1"/>
          </p:cNvSpPr>
          <p:nvPr>
            <p:ph type="body" sz="quarter" idx="17" hasCustomPrompt="1"/>
          </p:nvPr>
        </p:nvSpPr>
        <p:spPr>
          <a:xfrm>
            <a:off x="354006" y="851018"/>
            <a:ext cx="2743200" cy="860711"/>
          </a:xfrm>
          <a:prstGeom prst="rect">
            <a:avLst/>
          </a:prstGeom>
        </p:spPr>
        <p:txBody>
          <a:bodyPr>
            <a:spAutoFit/>
          </a:bodyPr>
          <a:lstStyle>
            <a:lvl1pP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Slide title over</a:t>
            </a:r>
            <a:r>
              <a:rPr kumimoji="0" lang="en-GB" sz="2597" b="0" i="0" u="none" strike="noStrike" kern="0" cap="none" spc="-50" normalizeH="0" baseline="0" noProof="0">
                <a:ln>
                  <a:noFill/>
                </a:ln>
                <a:solidFill>
                  <a:srgbClr val="FFBA1A"/>
                </a:solidFill>
                <a:effectLst/>
                <a:uLnTx/>
                <a:uFillTx/>
                <a:latin typeface="Poppins-Light"/>
                <a:ea typeface="+mn-ea"/>
                <a:cs typeface="+mn-cs"/>
              </a:rPr>
              <a:t> </a:t>
            </a:r>
            <a:r>
              <a:rPr kumimoji="0" lang="en-GB" sz="2597" b="0" i="0" u="none" strike="noStrike" kern="0" cap="none" spc="0" normalizeH="0" baseline="0" noProof="0">
                <a:ln>
                  <a:noFill/>
                </a:ln>
                <a:solidFill>
                  <a:srgbClr val="FFBA1A"/>
                </a:solidFill>
                <a:effectLst/>
                <a:uLnTx/>
                <a:uFillTx/>
                <a:latin typeface="Poppins-Light"/>
                <a:ea typeface="+mn-ea"/>
                <a:cs typeface="+mn-cs"/>
              </a:rPr>
              <a:t>two</a:t>
            </a:r>
            <a:r>
              <a:rPr kumimoji="0" lang="en-GB" sz="2597" b="0" i="0" u="none" strike="noStrike" kern="0" cap="none" spc="-50" normalizeH="0" baseline="0" noProof="0">
                <a:ln>
                  <a:noFill/>
                </a:ln>
                <a:solidFill>
                  <a:srgbClr val="FFBA1A"/>
                </a:solidFill>
                <a:effectLst/>
                <a:uLnTx/>
                <a:uFillTx/>
                <a:latin typeface="Poppins-Light"/>
                <a:ea typeface="+mn-ea"/>
                <a:cs typeface="+mn-cs"/>
              </a:rPr>
              <a:t> </a:t>
            </a:r>
            <a:r>
              <a:rPr kumimoji="0" lang="en-GB" sz="2597" b="0" i="0" u="none" strike="noStrike" kern="0" cap="none" spc="0" normalizeH="0" baseline="0" noProof="0">
                <a:ln>
                  <a:noFill/>
                </a:ln>
                <a:solidFill>
                  <a:srgbClr val="FFBA1A"/>
                </a:solidFill>
                <a:effectLst/>
                <a:uLnTx/>
                <a:uFillTx/>
                <a:latin typeface="Poppins-Light"/>
                <a:ea typeface="+mn-ea"/>
                <a:cs typeface="+mn-cs"/>
              </a:rPr>
              <a:t>lines</a:t>
            </a:r>
            <a:endParaRPr lang="en-GB"/>
          </a:p>
        </p:txBody>
      </p:sp>
      <p:sp>
        <p:nvSpPr>
          <p:cNvPr id="30" name="Text Placeholder 29">
            <a:extLst>
              <a:ext uri="{FF2B5EF4-FFF2-40B4-BE49-F238E27FC236}">
                <a16:creationId xmlns:a16="http://schemas.microsoft.com/office/drawing/2014/main" id="{20E5B499-CD1B-44A9-B815-B7FC85BCA421}"/>
              </a:ext>
            </a:extLst>
          </p:cNvPr>
          <p:cNvSpPr>
            <a:spLocks noGrp="1"/>
          </p:cNvSpPr>
          <p:nvPr>
            <p:ph type="body" sz="quarter" idx="18" hasCustomPrompt="1"/>
          </p:nvPr>
        </p:nvSpPr>
        <p:spPr>
          <a:xfrm>
            <a:off x="381000" y="364675"/>
            <a:ext cx="2716205" cy="215178"/>
          </a:xfrm>
          <a:prstGeom prst="rect">
            <a:avLst/>
          </a:prstGeom>
        </p:spPr>
        <p:txBody>
          <a:bodyPr wrap="square">
            <a:spAutoFit/>
          </a:bodyPr>
          <a:lstStyle>
            <a:lvl1pPr>
              <a:defRPr sz="799" b="1">
                <a:solidFill>
                  <a:schemeClr val="bg1"/>
                </a:solidFill>
                <a:latin typeface="Poppins-SemiBold"/>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Section name</a:t>
            </a:r>
          </a:p>
        </p:txBody>
      </p:sp>
      <p:sp>
        <p:nvSpPr>
          <p:cNvPr id="7" name="Content Placeholder 4">
            <a:extLst>
              <a:ext uri="{FF2B5EF4-FFF2-40B4-BE49-F238E27FC236}">
                <a16:creationId xmlns:a16="http://schemas.microsoft.com/office/drawing/2014/main" id="{3113C03A-1CA8-4909-863D-71209E731069}"/>
              </a:ext>
            </a:extLst>
          </p:cNvPr>
          <p:cNvSpPr>
            <a:spLocks noGrp="1"/>
          </p:cNvSpPr>
          <p:nvPr>
            <p:ph sz="quarter" idx="20"/>
          </p:nvPr>
        </p:nvSpPr>
        <p:spPr>
          <a:xfrm>
            <a:off x="3962400" y="851018"/>
            <a:ext cx="5029200" cy="3257124"/>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
            <a:extLst>
              <a:ext uri="{FF2B5EF4-FFF2-40B4-BE49-F238E27FC236}">
                <a16:creationId xmlns:a16="http://schemas.microsoft.com/office/drawing/2014/main" id="{79D4012E-F3B6-44E0-8628-19C68C817E91}"/>
              </a:ext>
            </a:extLst>
          </p:cNvPr>
          <p:cNvSpPr>
            <a:spLocks noGrp="1"/>
          </p:cNvSpPr>
          <p:nvPr>
            <p:ph type="body" sz="quarter" idx="21"/>
          </p:nvPr>
        </p:nvSpPr>
        <p:spPr>
          <a:xfrm>
            <a:off x="347300" y="1886796"/>
            <a:ext cx="2749904" cy="2207075"/>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1894837"/>
      </p:ext>
    </p:extLst>
  </p:cSld>
  <p:clrMapOvr>
    <a:masterClrMapping/>
  </p:clrMapOvr>
  <p:extLst>
    <p:ext uri="{DCECCB84-F9BA-43D5-87BE-67443E8EF086}">
      <p15:sldGuideLst xmlns:p15="http://schemas.microsoft.com/office/powerpoint/2012/main">
        <p15:guide id="1" orient="horz" pos="1622">
          <p15:clr>
            <a:srgbClr val="FBAE40"/>
          </p15:clr>
        </p15:guide>
        <p15:guide id="2" pos="2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MSIPCMContentMarking" descr="{&quot;HashCode&quot;:1209862509,&quot;Placement&quot;:&quot;Footer&quot;,&quot;Top&quot;:384.343,&quot;Left&quot;:284.210876,&quot;SlideWidth&quot;:720,&quot;SlideHeight&quot;:405}">
            <a:extLst>
              <a:ext uri="{FF2B5EF4-FFF2-40B4-BE49-F238E27FC236}">
                <a16:creationId xmlns:a16="http://schemas.microsoft.com/office/drawing/2014/main" id="{EE47C6AD-0003-4E3E-9B23-BE44A3E7F849}"/>
              </a:ext>
            </a:extLst>
          </p:cNvPr>
          <p:cNvSpPr txBox="1"/>
          <p:nvPr userDrawn="1"/>
        </p:nvSpPr>
        <p:spPr>
          <a:xfrm>
            <a:off x="3609478" y="4881156"/>
            <a:ext cx="1925044"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208BCC"/>
                </a:solidFill>
                <a:latin typeface="Calibri" panose="020F0502020204030204" pitchFamily="34" charset="0"/>
              </a:rPr>
              <a:t>Document Classification: Public</a:t>
            </a:r>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umbraco.xoserve.com/media/43405/chmc-change-budget.xlsx" TargetMode="Externa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s://www.xoserve.com/change/change-proposals/xrn-4900-biomethane-sites-with-reduced-propane-injection/" TargetMode="External"/><Relationship Id="rId13" Type="http://schemas.openxmlformats.org/officeDocument/2006/relationships/hyperlink" Target="https://www.xoserve.com/change/change-proposals/xrn-5298-h100-fife-project-phase-1-initial-assessment/" TargetMode="External"/><Relationship Id="rId3" Type="http://schemas.openxmlformats.org/officeDocument/2006/relationships/hyperlink" Target="https://www.xoserve.com/change/change-proposals/xrn-5515-hydeploy-close-down/" TargetMode="External"/><Relationship Id="rId7" Type="http://schemas.openxmlformats.org/officeDocument/2006/relationships/hyperlink" Target="https://www.xoserve.com/change/change-proposals/xrn-5236-reporting-valid-confirmed-theft-of-gas-into-central-systems-modification-0734/" TargetMode="External"/><Relationship Id="rId12" Type="http://schemas.openxmlformats.org/officeDocument/2006/relationships/hyperlink" Target="https://www.xoserve.com/change/change-proposals/xrn-4992-modification-0687-creation-of-new-charge-to-recover-last-resort-supply-paymen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xoserve.com/change/change-proposals/xrn-5231-provision-of-a-fwacv-service/" TargetMode="External"/><Relationship Id="rId11" Type="http://schemas.openxmlformats.org/officeDocument/2006/relationships/hyperlink" Target="https://www.xoserve.com/change/change-proposals/xrn-4989-online-end-to-end-credit-interest-process-defect-1063/" TargetMode="External"/><Relationship Id="rId5" Type="http://schemas.openxmlformats.org/officeDocument/2006/relationships/hyperlink" Target="https://www.xoserve.com/change/change-proposals/xrn-5469-increasing-the-frequency-of-fsg-payments/" TargetMode="External"/><Relationship Id="rId10" Type="http://schemas.openxmlformats.org/officeDocument/2006/relationships/hyperlink" Target="https://www.xoserve.com/change/change-proposals/xrn-4990-transfer-of-sites-with-low-read-submission-performance-from-class-2-and-3-into-class-4-mod0664/" TargetMode="External"/><Relationship Id="rId4" Type="http://schemas.openxmlformats.org/officeDocument/2006/relationships/hyperlink" Target="https://www.xoserve.com/change/change-proposals/xrn5316-rejecting-a-replacement-read-with-a-pre-line-in-the-sand-lis-read-date/" TargetMode="External"/><Relationship Id="rId9" Type="http://schemas.openxmlformats.org/officeDocument/2006/relationships/hyperlink" Target="https://www.xoserve.com/change/change-proposals/xrn-4978-notification-of-rolling-aq-value-following-transfer-of-ownership-between-m-5-and-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xoserve.com/change/change-proposals/xrn-5482-replacement-of-reads-associated-to-a-meter-asset-technical-details-change-or-update-rgma/" TargetMode="External"/><Relationship Id="rId3" Type="http://schemas.openxmlformats.org/officeDocument/2006/relationships/hyperlink" Target="https://www.xoserve.com/change/change-proposals/xrn-5379-class-1-read-service-procurement-exercise-mod-0710/" TargetMode="External"/><Relationship Id="rId7" Type="http://schemas.openxmlformats.org/officeDocument/2006/relationships/hyperlink" Target="https://www.xoserve.com/change/change-proposals/xrn-5186-modification-0701-aligning-capacity-booking-under-the-unc-and-arrangements-set-out-in-relevant-nexa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xoserve.com/change/change-proposals/xrn-5091-deferral-of-creation-of-class-change-reads-at-transfer-of-ownership/" TargetMode="External"/><Relationship Id="rId5" Type="http://schemas.openxmlformats.org/officeDocument/2006/relationships/hyperlink" Target="https://www.xoserve.com/change/change-proposals/xrn-5472-creation-of-a-uk-link-api-to-consume-daily-weather-data-for-demand-estimation-processes/" TargetMode="External"/><Relationship Id="rId4" Type="http://schemas.openxmlformats.org/officeDocument/2006/relationships/hyperlink" Target="https://www.xoserve.com/change/change-proposals/xrn-5143-discharge-of-cadent-wwu-and-ngn-ndm-sampling-obligations-by-the-cdsp/"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xoserve.com/change/change-proposals/xrn-5453-gsos-2-3-13-payment-automation/" TargetMode="External"/><Relationship Id="rId3" Type="http://schemas.openxmlformats.org/officeDocument/2006/relationships/hyperlink" Target="https://www.xoserve.com/change/change-proposals/xrn-4914-mod-0651-retrospective-data-update-provisions/" TargetMode="External"/><Relationship Id="rId7" Type="http://schemas.openxmlformats.org/officeDocument/2006/relationships/hyperlink" Target="https://www.xoserve.com/change/change-proposals/xrn-5345-deferral-of-creation-of-class-change-reads-for-dm-to-ndm-and-ndm-to-dm-sites-at-transfer-of-ownership/" TargetMode="External"/><Relationship Id="rId12" Type="http://schemas.openxmlformats.org/officeDocument/2006/relationships/hyperlink" Target="https://www.xoserve.com/change/change-proposals/xrn-5517-hydrogen-checker-website/" TargetMode="External"/><Relationship Id="rId2" Type="http://schemas.openxmlformats.org/officeDocument/2006/relationships/hyperlink" Target="https://www.xoserve.com/change/change-proposals/xrn-4713-actual-read-following-estimated-transfer-read-calculating-aq-of-1-linked-to-xrn4690/"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286-clarificatory-change-to-the-aq-amendment-process-to-be-applied-retrospectively-modification-0746/" TargetMode="External"/><Relationship Id="rId11" Type="http://schemas.openxmlformats.org/officeDocument/2006/relationships/hyperlink" Target="https://www.xoserve.com/change/change-proposals/xrn-5473-meter-asset-detail-proactive-monitoring-service/" TargetMode="External"/><Relationship Id="rId5" Type="http://schemas.openxmlformats.org/officeDocument/2006/relationships/hyperlink" Target="https://www.xoserve.com/change/change-proposals/xrn-5187-modification-0696-addressing-inequities-between-capacity-booking-under-the-unc-and-arrangements-set-out-in-relevant-nexas/" TargetMode="External"/><Relationship Id="rId10" Type="http://schemas.openxmlformats.org/officeDocument/2006/relationships/hyperlink" Target="https://www.xoserve.com/change/change-proposals/xrn-5471-services-to-release-data-to-unc-parties/" TargetMode="External"/><Relationship Id="rId4" Type="http://schemas.openxmlformats.org/officeDocument/2006/relationships/hyperlink" Target="https://www.xoserve.com/change/change-proposals/xrn-5144-enabling-re-assignment-of-supplier-short-codes-to-implement-supplier-of-last-resort-directions/" TargetMode="External"/><Relationship Id="rId9" Type="http://schemas.openxmlformats.org/officeDocument/2006/relationships/hyperlink" Target="https://www.xoserve.com/change/change-proposals/xrn5454-supplier-of-last-resort-solr-reporting-suit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xoserve.com/change/change-proposals/xrn-5529-unc-derogation-process-mod-08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xoserve.com/change/change-proposals/xrn-5531-hydrogen-village-tria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xoserve.com/change/change-proposals/xrn-5532-hydrogen-town-tria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xoserve.com/change/change-proposals/xrn-5535-processing-of-css-switch-requests-received-in-time-period-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xoserve.com/change/change-packs/3050-rt-po-change-pack-june-2022/"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www.xoserve.com/change/change-proposals/xrn-5469-increasing-the-frequency-of-fsg-payment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xoserve.com/change/change-packs/3050-rt-po-change-pack-june-2022/"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www.xoserve.com/change/change-proposals/xrn-5091-deferral-of-creation-of-class-change-reads-at-transfer-of-ownership/"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xoserve.com/change/change-packs/3050-rt-po-change-pack-june-2022/"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www.xoserve.com/change/change-proposals/xrn-5186-modification-0701-aligning-capacity-booking-under-the-unc-and-arrangements-set-out-in-relevant-nexa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xoserve.com/change/change-packs/3050-rt-po-change-pack-june-2022/"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www.xoserve.com/change/change-proposals/xrn5316-rejecting-a-replacement-read-with-a-pre-line-in-the-sand-lis-read-dat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xoserve.com/change/change-packs/3057-mh-po-extraordinary-change-pack-june-2022/"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www.xoserve.com/change/change-proposals/xrn-5515-hydeploy-close-down/"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package" Target="../embeddings/Microsoft_Word_Document.docx"/></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gasgovernance.co.uk/sites/default/files/ggf/page/2018-12/Change%20Management%20Procedures%20v2%20%209.11.18.pdf"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www.xoserve.com/products-services/data-products/contact-management-service-cms/cms-rebuild-produc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0.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1.wmf"/></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lstStyle/>
          <a:p>
            <a:r>
              <a:rPr lang="en-GB"/>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a:latin typeface="Arial"/>
                <a:cs typeface="Arial"/>
              </a:rPr>
              <a:t> 13</a:t>
            </a:r>
            <a:r>
              <a:rPr lang="en-GB" baseline="30000">
                <a:latin typeface="Arial"/>
                <a:cs typeface="Arial"/>
              </a:rPr>
              <a:t>th</a:t>
            </a:r>
            <a:r>
              <a:rPr lang="en-GB">
                <a:latin typeface="Arial"/>
                <a:cs typeface="Arial"/>
              </a:rPr>
              <a:t> July 2022</a:t>
            </a:r>
            <a:endParaRPr lang="en-GB"/>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fontScale="90000"/>
          </a:bodyPr>
          <a:lstStyle/>
          <a:p>
            <a:r>
              <a:rPr lang="en-GB" sz="3600">
                <a:latin typeface="Arial"/>
                <a:cs typeface="Arial"/>
              </a:rPr>
              <a:t>General Change Budget BP22 YTD (July 2022)</a:t>
            </a:r>
          </a:p>
        </p:txBody>
      </p:sp>
    </p:spTree>
    <p:extLst>
      <p:ext uri="{BB962C8B-B14F-4D97-AF65-F5344CB8AC3E}">
        <p14:creationId xmlns:p14="http://schemas.microsoft.com/office/powerpoint/2010/main" val="4066514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5" y="114056"/>
            <a:ext cx="8820472" cy="416011"/>
          </a:xfrm>
        </p:spPr>
        <p:txBody>
          <a:bodyPr>
            <a:noAutofit/>
          </a:bodyPr>
          <a:lstStyle/>
          <a:p>
            <a:r>
              <a:rPr lang="en-GB" sz="2000">
                <a:latin typeface="Arial"/>
                <a:cs typeface="Arial"/>
              </a:rPr>
              <a:t>Budget v Committed Spend BP22</a:t>
            </a:r>
          </a:p>
        </p:txBody>
      </p:sp>
      <p:graphicFrame>
        <p:nvGraphicFramePr>
          <p:cNvPr id="14" name="Chart 13">
            <a:extLst>
              <a:ext uri="{FF2B5EF4-FFF2-40B4-BE49-F238E27FC236}">
                <a16:creationId xmlns:a16="http://schemas.microsoft.com/office/drawing/2014/main" id="{4E294E9E-E8CA-5B85-70B7-E942435DC4AB}"/>
              </a:ext>
              <a:ext uri="{147F2762-F138-4A5C-976F-8EAC2B608ADB}">
                <a16:predDERef xmlns:a16="http://schemas.microsoft.com/office/drawing/2014/main" pred="{4EEB6BFD-EC0F-4777-AF79-D78AC53CDC81}"/>
              </a:ext>
            </a:extLst>
          </p:cNvPr>
          <p:cNvGraphicFramePr>
            <a:graphicFrameLocks/>
          </p:cNvGraphicFramePr>
          <p:nvPr/>
        </p:nvGraphicFramePr>
        <p:xfrm>
          <a:off x="507286" y="651766"/>
          <a:ext cx="8009776" cy="383846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281C46E-8FDB-4745-98D6-521742EF7F5F}"/>
              </a:ext>
            </a:extLst>
          </p:cNvPr>
          <p:cNvSpPr txBox="1"/>
          <p:nvPr/>
        </p:nvSpPr>
        <p:spPr>
          <a:xfrm>
            <a:off x="6228184" y="4490234"/>
            <a:ext cx="2736304" cy="261610"/>
          </a:xfrm>
          <a:prstGeom prst="rect">
            <a:avLst/>
          </a:prstGeom>
          <a:noFill/>
        </p:spPr>
        <p:txBody>
          <a:bodyPr wrap="square" rtlCol="0">
            <a:spAutoFit/>
          </a:bodyPr>
          <a:lstStyle/>
          <a:p>
            <a:r>
              <a:rPr lang="en-GB" sz="1100"/>
              <a:t>The Change Budget can be found </a:t>
            </a:r>
            <a:r>
              <a:rPr lang="en-GB" sz="1100">
                <a:hlinkClick r:id="rId3"/>
              </a:rPr>
              <a:t>here</a:t>
            </a:r>
            <a:endParaRPr lang="en-GB" sz="1100"/>
          </a:p>
        </p:txBody>
      </p:sp>
    </p:spTree>
    <p:extLst>
      <p:ext uri="{BB962C8B-B14F-4D97-AF65-F5344CB8AC3E}">
        <p14:creationId xmlns:p14="http://schemas.microsoft.com/office/powerpoint/2010/main" val="4252492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a:latin typeface="Arial"/>
                <a:cs typeface="Arial"/>
              </a:rPr>
              <a:t>Change Pipeline</a:t>
            </a:r>
          </a:p>
        </p:txBody>
      </p:sp>
    </p:spTree>
    <p:extLst>
      <p:ext uri="{BB962C8B-B14F-4D97-AF65-F5344CB8AC3E}">
        <p14:creationId xmlns:p14="http://schemas.microsoft.com/office/powerpoint/2010/main" val="3657548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0575" y="1260798"/>
            <a:ext cx="8965920" cy="3034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0" y="252545"/>
            <a:ext cx="9144000" cy="637580"/>
          </a:xfrm>
        </p:spPr>
        <p:txBody>
          <a:bodyPr>
            <a:normAutofit fontScale="90000"/>
          </a:bodyPr>
          <a:lstStyle/>
          <a:p>
            <a:r>
              <a:rPr lang="en-GB">
                <a:solidFill>
                  <a:schemeClr val="accent1"/>
                </a:solidFill>
              </a:rPr>
              <a:t>Change Delivery Pipeline</a:t>
            </a:r>
            <a:br>
              <a:rPr lang="en-GB">
                <a:solidFill>
                  <a:schemeClr val="accent1"/>
                </a:solidFill>
              </a:rPr>
            </a:br>
            <a:r>
              <a:rPr lang="en-GB" sz="1800">
                <a:solidFill>
                  <a:schemeClr val="accent1"/>
                </a:solidFill>
              </a:rPr>
              <a:t>July 22 – December 23 </a:t>
            </a:r>
          </a:p>
        </p:txBody>
      </p:sp>
      <p:sp>
        <p:nvSpPr>
          <p:cNvPr id="3" name="Rectangle 2"/>
          <p:cNvSpPr/>
          <p:nvPr/>
        </p:nvSpPr>
        <p:spPr>
          <a:xfrm>
            <a:off x="156069" y="1309243"/>
            <a:ext cx="1660935" cy="339605"/>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rPr>
              <a:t>CSSC Go-Live</a:t>
            </a:r>
          </a:p>
        </p:txBody>
      </p:sp>
      <p:sp>
        <p:nvSpPr>
          <p:cNvPr id="7" name="Rectangle 6"/>
          <p:cNvSpPr/>
          <p:nvPr/>
        </p:nvSpPr>
        <p:spPr>
          <a:xfrm>
            <a:off x="144969" y="2032326"/>
            <a:ext cx="5654261" cy="351161"/>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February 23 – Major Release </a:t>
            </a:r>
          </a:p>
        </p:txBody>
      </p:sp>
      <p:cxnSp>
        <p:nvCxnSpPr>
          <p:cNvPr id="10" name="Straight Connector 9"/>
          <p:cNvCxnSpPr>
            <a:cxnSpLocks/>
          </p:cNvCxnSpPr>
          <p:nvPr/>
        </p:nvCxnSpPr>
        <p:spPr>
          <a:xfrm>
            <a:off x="107504" y="1249184"/>
            <a:ext cx="8865114"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07" y="966875"/>
            <a:ext cx="662361" cy="261610"/>
          </a:xfrm>
          <a:prstGeom prst="rect">
            <a:avLst/>
          </a:prstGeom>
          <a:noFill/>
        </p:spPr>
        <p:txBody>
          <a:bodyPr wrap="none" rtlCol="0">
            <a:spAutoFit/>
          </a:bodyPr>
          <a:lstStyle/>
          <a:p>
            <a:r>
              <a:rPr lang="en-GB" sz="1100" b="1">
                <a:solidFill>
                  <a:schemeClr val="tx2"/>
                </a:solidFill>
              </a:rPr>
              <a:t>July 22</a:t>
            </a:r>
          </a:p>
        </p:txBody>
      </p:sp>
      <p:sp>
        <p:nvSpPr>
          <p:cNvPr id="12" name="TextBox 11"/>
          <p:cNvSpPr txBox="1"/>
          <p:nvPr/>
        </p:nvSpPr>
        <p:spPr>
          <a:xfrm>
            <a:off x="4146766" y="958975"/>
            <a:ext cx="984565" cy="261610"/>
          </a:xfrm>
          <a:prstGeom prst="rect">
            <a:avLst/>
          </a:prstGeom>
          <a:noFill/>
        </p:spPr>
        <p:txBody>
          <a:bodyPr wrap="none" rtlCol="0">
            <a:spAutoFit/>
          </a:bodyPr>
          <a:lstStyle/>
          <a:p>
            <a:r>
              <a:rPr lang="en-GB" sz="1100" b="1">
                <a:solidFill>
                  <a:schemeClr val="tx2"/>
                </a:solidFill>
              </a:rPr>
              <a:t>February 23</a:t>
            </a:r>
          </a:p>
        </p:txBody>
      </p:sp>
      <p:sp>
        <p:nvSpPr>
          <p:cNvPr id="13" name="Rectangle 12"/>
          <p:cNvSpPr/>
          <p:nvPr/>
        </p:nvSpPr>
        <p:spPr>
          <a:xfrm>
            <a:off x="2267744" y="2426656"/>
            <a:ext cx="5038319" cy="351161"/>
          </a:xfrm>
          <a:prstGeom prst="rect">
            <a:avLst/>
          </a:prstGeom>
          <a:solidFill>
            <a:srgbClr val="CED1E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June 23 – Major Release</a:t>
            </a:r>
          </a:p>
        </p:txBody>
      </p:sp>
      <p:cxnSp>
        <p:nvCxnSpPr>
          <p:cNvPr id="15" name="Straight Connector 14"/>
          <p:cNvCxnSpPr>
            <a:cxnSpLocks/>
          </p:cNvCxnSpPr>
          <p:nvPr/>
        </p:nvCxnSpPr>
        <p:spPr>
          <a:xfrm flipV="1">
            <a:off x="103583" y="1269885"/>
            <a:ext cx="19084" cy="3024951"/>
          </a:xfrm>
          <a:prstGeom prst="line">
            <a:avLst/>
          </a:prstGeom>
          <a:noFill/>
          <a:ln w="28575" cap="flat" cmpd="sng" algn="ctr">
            <a:solidFill>
              <a:schemeClr val="tx2"/>
            </a:solidFill>
            <a:prstDash val="sysDash"/>
            <a:tailEnd type="none"/>
          </a:ln>
          <a:effectLst/>
        </p:spPr>
      </p:cxnSp>
      <p:sp>
        <p:nvSpPr>
          <p:cNvPr id="18" name="Rechteck 4"/>
          <p:cNvSpPr/>
          <p:nvPr/>
        </p:nvSpPr>
        <p:spPr bwMode="gray">
          <a:xfrm>
            <a:off x="95971" y="4350297"/>
            <a:ext cx="8940523" cy="560791"/>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
                <a:srgbClr val="3C3732"/>
              </a:buClr>
            </a:pPr>
            <a:endParaRPr lang="en-GB" sz="900" err="1">
              <a:solidFill>
                <a:prstClr val="black"/>
              </a:solidFill>
            </a:endParaRPr>
          </a:p>
        </p:txBody>
      </p:sp>
      <p:sp>
        <p:nvSpPr>
          <p:cNvPr id="22" name="TextBox 21"/>
          <p:cNvSpPr txBox="1"/>
          <p:nvPr/>
        </p:nvSpPr>
        <p:spPr>
          <a:xfrm>
            <a:off x="1878438" y="970202"/>
            <a:ext cx="1071127" cy="261610"/>
          </a:xfrm>
          <a:prstGeom prst="rect">
            <a:avLst/>
          </a:prstGeom>
          <a:noFill/>
        </p:spPr>
        <p:txBody>
          <a:bodyPr wrap="none" rtlCol="0">
            <a:spAutoFit/>
          </a:bodyPr>
          <a:lstStyle/>
          <a:p>
            <a:r>
              <a:rPr lang="en-GB" sz="1100" b="1">
                <a:solidFill>
                  <a:schemeClr val="tx2"/>
                </a:solidFill>
              </a:rPr>
              <a:t>November 22</a:t>
            </a:r>
          </a:p>
        </p:txBody>
      </p:sp>
      <p:sp>
        <p:nvSpPr>
          <p:cNvPr id="23" name="TextBox 22"/>
          <p:cNvSpPr txBox="1"/>
          <p:nvPr/>
        </p:nvSpPr>
        <p:spPr>
          <a:xfrm>
            <a:off x="6326254" y="950958"/>
            <a:ext cx="710451" cy="261610"/>
          </a:xfrm>
          <a:prstGeom prst="rect">
            <a:avLst/>
          </a:prstGeom>
          <a:noFill/>
        </p:spPr>
        <p:txBody>
          <a:bodyPr wrap="none" rtlCol="0">
            <a:spAutoFit/>
          </a:bodyPr>
          <a:lstStyle/>
          <a:p>
            <a:r>
              <a:rPr lang="en-GB" sz="1100" b="1">
                <a:solidFill>
                  <a:schemeClr val="tx2"/>
                </a:solidFill>
              </a:rPr>
              <a:t>June 23</a:t>
            </a:r>
          </a:p>
        </p:txBody>
      </p:sp>
      <p:sp>
        <p:nvSpPr>
          <p:cNvPr id="4" name="TextBox 3"/>
          <p:cNvSpPr txBox="1"/>
          <p:nvPr/>
        </p:nvSpPr>
        <p:spPr>
          <a:xfrm>
            <a:off x="139554" y="4354343"/>
            <a:ext cx="7928842" cy="738664"/>
          </a:xfrm>
          <a:prstGeom prst="rect">
            <a:avLst/>
          </a:prstGeom>
          <a:noFill/>
        </p:spPr>
        <p:txBody>
          <a:bodyPr wrap="square" rtlCol="0">
            <a:spAutoFit/>
          </a:bodyPr>
          <a:lstStyle/>
          <a:p>
            <a:r>
              <a:rPr lang="en-GB" sz="1200" b="1" u="sng">
                <a:solidFill>
                  <a:schemeClr val="tx2"/>
                </a:solidFill>
              </a:rPr>
              <a:t>Key Activities</a:t>
            </a:r>
          </a:p>
          <a:p>
            <a:r>
              <a:rPr lang="en-GB" sz="1000" b="1" i="1">
                <a:solidFill>
                  <a:schemeClr val="tx2"/>
                </a:solidFill>
              </a:rPr>
              <a:t> - - - -  </a:t>
            </a:r>
            <a:r>
              <a:rPr lang="en-GB" sz="800" i="1">
                <a:solidFill>
                  <a:schemeClr val="tx2"/>
                </a:solidFill>
              </a:rPr>
              <a:t>=  Indicative Implementation Date </a:t>
            </a:r>
          </a:p>
          <a:p>
            <a:r>
              <a:rPr lang="en-GB" sz="800" i="1">
                <a:solidFill>
                  <a:schemeClr val="tx2"/>
                </a:solidFill>
              </a:rPr>
              <a:t>             =  Major Release scope to be endorsed and approved by </a:t>
            </a:r>
            <a:r>
              <a:rPr lang="en-GB" sz="800" i="1" err="1">
                <a:solidFill>
                  <a:schemeClr val="tx2"/>
                </a:solidFill>
              </a:rPr>
              <a:t>ChMC</a:t>
            </a:r>
            <a:r>
              <a:rPr lang="en-GB" sz="800" i="1">
                <a:solidFill>
                  <a:schemeClr val="tx2"/>
                </a:solidFill>
              </a:rPr>
              <a:t>  </a:t>
            </a:r>
          </a:p>
          <a:p>
            <a:endParaRPr lang="en-GB" sz="1200" b="1" u="sng">
              <a:solidFill>
                <a:schemeClr val="tx2"/>
              </a:solidFill>
            </a:endParaRPr>
          </a:p>
        </p:txBody>
      </p:sp>
      <p:sp>
        <p:nvSpPr>
          <p:cNvPr id="26" name="TextBox 25">
            <a:extLst>
              <a:ext uri="{FF2B5EF4-FFF2-40B4-BE49-F238E27FC236}">
                <a16:creationId xmlns:a16="http://schemas.microsoft.com/office/drawing/2014/main" id="{C7A0A5D6-667D-460C-BCF1-EB2CE7D08F82}"/>
              </a:ext>
            </a:extLst>
          </p:cNvPr>
          <p:cNvSpPr txBox="1"/>
          <p:nvPr/>
        </p:nvSpPr>
        <p:spPr>
          <a:xfrm>
            <a:off x="8072873" y="962894"/>
            <a:ext cx="1071127" cy="261610"/>
          </a:xfrm>
          <a:prstGeom prst="rect">
            <a:avLst/>
          </a:prstGeom>
          <a:noFill/>
        </p:spPr>
        <p:txBody>
          <a:bodyPr wrap="none" rtlCol="0">
            <a:spAutoFit/>
          </a:bodyPr>
          <a:lstStyle/>
          <a:p>
            <a:r>
              <a:rPr lang="en-GB" sz="1100" b="1">
                <a:solidFill>
                  <a:schemeClr val="tx2"/>
                </a:solidFill>
              </a:rPr>
              <a:t>November 23</a:t>
            </a:r>
          </a:p>
        </p:txBody>
      </p:sp>
      <p:sp>
        <p:nvSpPr>
          <p:cNvPr id="27" name="Rectangle 26">
            <a:extLst>
              <a:ext uri="{FF2B5EF4-FFF2-40B4-BE49-F238E27FC236}">
                <a16:creationId xmlns:a16="http://schemas.microsoft.com/office/drawing/2014/main" id="{F6001821-F700-42DD-973D-87D5D2CBD121}"/>
              </a:ext>
            </a:extLst>
          </p:cNvPr>
          <p:cNvSpPr/>
          <p:nvPr/>
        </p:nvSpPr>
        <p:spPr>
          <a:xfrm>
            <a:off x="152327" y="3628534"/>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XRN5515</a:t>
            </a:r>
          </a:p>
        </p:txBody>
      </p:sp>
      <p:sp>
        <p:nvSpPr>
          <p:cNvPr id="28" name="Rectangle 27">
            <a:extLst>
              <a:ext uri="{FF2B5EF4-FFF2-40B4-BE49-F238E27FC236}">
                <a16:creationId xmlns:a16="http://schemas.microsoft.com/office/drawing/2014/main" id="{20D43EEC-3C10-43E6-A59E-E143C7A91D0D}"/>
              </a:ext>
            </a:extLst>
          </p:cNvPr>
          <p:cNvSpPr/>
          <p:nvPr/>
        </p:nvSpPr>
        <p:spPr>
          <a:xfrm>
            <a:off x="152327" y="3968556"/>
            <a:ext cx="675257" cy="289687"/>
          </a:xfrm>
          <a:prstGeom prst="rect">
            <a:avLst/>
          </a:prstGeom>
          <a:solidFill>
            <a:schemeClr val="tx2">
              <a:lumMod val="40000"/>
              <a:lumOff val="6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XRN5316</a:t>
            </a:r>
          </a:p>
        </p:txBody>
      </p:sp>
      <p:sp>
        <p:nvSpPr>
          <p:cNvPr id="29" name="Rectangle 28">
            <a:extLst>
              <a:ext uri="{FF2B5EF4-FFF2-40B4-BE49-F238E27FC236}">
                <a16:creationId xmlns:a16="http://schemas.microsoft.com/office/drawing/2014/main" id="{15BC15D2-D52D-48A2-838C-4127EDAEADCF}"/>
              </a:ext>
            </a:extLst>
          </p:cNvPr>
          <p:cNvSpPr/>
          <p:nvPr/>
        </p:nvSpPr>
        <p:spPr>
          <a:xfrm>
            <a:off x="983358" y="2841293"/>
            <a:ext cx="1660935" cy="351161"/>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rPr>
              <a:t>XRN5231 – FWACV</a:t>
            </a:r>
          </a:p>
        </p:txBody>
      </p:sp>
      <p:sp>
        <p:nvSpPr>
          <p:cNvPr id="30" name="Rectangle 29">
            <a:extLst>
              <a:ext uri="{FF2B5EF4-FFF2-40B4-BE49-F238E27FC236}">
                <a16:creationId xmlns:a16="http://schemas.microsoft.com/office/drawing/2014/main" id="{05A1C9E8-8C8A-46F4-B57B-BD6180523A23}"/>
              </a:ext>
            </a:extLst>
          </p:cNvPr>
          <p:cNvSpPr/>
          <p:nvPr/>
        </p:nvSpPr>
        <p:spPr>
          <a:xfrm>
            <a:off x="867802" y="3968556"/>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XRN5469</a:t>
            </a:r>
          </a:p>
        </p:txBody>
      </p:sp>
      <p:sp>
        <p:nvSpPr>
          <p:cNvPr id="33" name="Rectangle 32">
            <a:extLst>
              <a:ext uri="{FF2B5EF4-FFF2-40B4-BE49-F238E27FC236}">
                <a16:creationId xmlns:a16="http://schemas.microsoft.com/office/drawing/2014/main" id="{83274BE7-61E1-4568-968F-979C6072B760}"/>
              </a:ext>
            </a:extLst>
          </p:cNvPr>
          <p:cNvSpPr/>
          <p:nvPr/>
        </p:nvSpPr>
        <p:spPr>
          <a:xfrm>
            <a:off x="5131331" y="2843539"/>
            <a:ext cx="3905163" cy="351161"/>
          </a:xfrm>
          <a:prstGeom prst="rect">
            <a:avLst/>
          </a:prstGeom>
          <a:solidFill>
            <a:srgbClr val="CED1E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November 23 – Major Release</a:t>
            </a:r>
          </a:p>
        </p:txBody>
      </p:sp>
      <p:sp>
        <p:nvSpPr>
          <p:cNvPr id="34" name="Rectangle 33">
            <a:extLst>
              <a:ext uri="{FF2B5EF4-FFF2-40B4-BE49-F238E27FC236}">
                <a16:creationId xmlns:a16="http://schemas.microsoft.com/office/drawing/2014/main" id="{67DA88DD-35C1-4E18-9DF1-8EA920E32B0E}"/>
              </a:ext>
            </a:extLst>
          </p:cNvPr>
          <p:cNvSpPr/>
          <p:nvPr/>
        </p:nvSpPr>
        <p:spPr>
          <a:xfrm>
            <a:off x="5131331" y="3994434"/>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XRN5472</a:t>
            </a:r>
          </a:p>
        </p:txBody>
      </p:sp>
      <p:sp>
        <p:nvSpPr>
          <p:cNvPr id="35" name="Rectangle 34">
            <a:extLst>
              <a:ext uri="{FF2B5EF4-FFF2-40B4-BE49-F238E27FC236}">
                <a16:creationId xmlns:a16="http://schemas.microsoft.com/office/drawing/2014/main" id="{C5247335-3FAC-4E3B-96D4-A99B68275217}"/>
              </a:ext>
            </a:extLst>
          </p:cNvPr>
          <p:cNvSpPr/>
          <p:nvPr/>
        </p:nvSpPr>
        <p:spPr>
          <a:xfrm>
            <a:off x="5131331" y="3655823"/>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XRN5143</a:t>
            </a:r>
          </a:p>
        </p:txBody>
      </p:sp>
      <p:sp>
        <p:nvSpPr>
          <p:cNvPr id="36" name="Rectangle 35">
            <a:extLst>
              <a:ext uri="{FF2B5EF4-FFF2-40B4-BE49-F238E27FC236}">
                <a16:creationId xmlns:a16="http://schemas.microsoft.com/office/drawing/2014/main" id="{5481A8D3-7AA6-4B78-88B7-10DC0EA4E06F}"/>
              </a:ext>
            </a:extLst>
          </p:cNvPr>
          <p:cNvSpPr/>
          <p:nvPr/>
        </p:nvSpPr>
        <p:spPr>
          <a:xfrm>
            <a:off x="1956443" y="1633608"/>
            <a:ext cx="1100060" cy="351161"/>
          </a:xfrm>
          <a:prstGeom prst="rect">
            <a:avLst/>
          </a:prstGeom>
          <a:solidFill>
            <a:schemeClr val="bg1">
              <a:lumMod val="75000"/>
            </a:schemeClr>
          </a:solidFill>
          <a:ln w="190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No Major Release</a:t>
            </a:r>
          </a:p>
        </p:txBody>
      </p:sp>
      <p:sp>
        <p:nvSpPr>
          <p:cNvPr id="31" name="Rectangle 30">
            <a:extLst>
              <a:ext uri="{FF2B5EF4-FFF2-40B4-BE49-F238E27FC236}">
                <a16:creationId xmlns:a16="http://schemas.microsoft.com/office/drawing/2014/main" id="{33F002EC-5AA5-46E7-B224-E9C7195C979E}"/>
              </a:ext>
            </a:extLst>
          </p:cNvPr>
          <p:cNvSpPr/>
          <p:nvPr/>
        </p:nvSpPr>
        <p:spPr>
          <a:xfrm>
            <a:off x="5131331" y="3317212"/>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XRN5379</a:t>
            </a:r>
          </a:p>
        </p:txBody>
      </p:sp>
      <p:sp>
        <p:nvSpPr>
          <p:cNvPr id="37" name="Rectangle 36">
            <a:extLst>
              <a:ext uri="{FF2B5EF4-FFF2-40B4-BE49-F238E27FC236}">
                <a16:creationId xmlns:a16="http://schemas.microsoft.com/office/drawing/2014/main" id="{8D7BF648-C6EF-4057-B696-D2A8C691D910}"/>
              </a:ext>
            </a:extLst>
          </p:cNvPr>
          <p:cNvSpPr/>
          <p:nvPr/>
        </p:nvSpPr>
        <p:spPr>
          <a:xfrm>
            <a:off x="1285950" y="3628534"/>
            <a:ext cx="912017" cy="303429"/>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XRN5236 – CMS Release1</a:t>
            </a:r>
          </a:p>
        </p:txBody>
      </p:sp>
      <p:sp>
        <p:nvSpPr>
          <p:cNvPr id="38" name="Rectangle 37">
            <a:extLst>
              <a:ext uri="{FF2B5EF4-FFF2-40B4-BE49-F238E27FC236}">
                <a16:creationId xmlns:a16="http://schemas.microsoft.com/office/drawing/2014/main" id="{CC1537F1-BD3A-463C-9E1A-F5AE2835A0B4}"/>
              </a:ext>
            </a:extLst>
          </p:cNvPr>
          <p:cNvSpPr/>
          <p:nvPr/>
        </p:nvSpPr>
        <p:spPr>
          <a:xfrm>
            <a:off x="275036" y="4731990"/>
            <a:ext cx="264516" cy="128171"/>
          </a:xfrm>
          <a:prstGeom prst="rect">
            <a:avLst/>
          </a:prstGeom>
          <a:solidFill>
            <a:srgbClr val="CED1E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Tree>
    <p:extLst>
      <p:ext uri="{BB962C8B-B14F-4D97-AF65-F5344CB8AC3E}">
        <p14:creationId xmlns:p14="http://schemas.microsoft.com/office/powerpoint/2010/main" val="2487947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251520" y="123478"/>
            <a:ext cx="8229600" cy="434083"/>
          </a:xfrm>
        </p:spPr>
        <p:txBody>
          <a:bodyPr>
            <a:noAutofit/>
          </a:bodyPr>
          <a:lstStyle/>
          <a:p>
            <a:r>
              <a:rPr lang="en-GB" sz="1800">
                <a:latin typeface="Arial"/>
                <a:cs typeface="Arial"/>
              </a:rPr>
              <a:t>Change Pipeline  - Delivery Plan</a:t>
            </a:r>
            <a:br>
              <a:rPr lang="en-GB" sz="1800">
                <a:latin typeface="Arial"/>
                <a:cs typeface="Arial"/>
              </a:rPr>
            </a:br>
            <a:r>
              <a:rPr lang="en-GB" sz="1800">
                <a:latin typeface="Arial"/>
                <a:cs typeface="Arial"/>
              </a:rPr>
              <a:t>July 2022 – February 2023</a:t>
            </a:r>
            <a:endParaRPr lang="en-GB" sz="1800"/>
          </a:p>
        </p:txBody>
      </p:sp>
      <p:sp>
        <p:nvSpPr>
          <p:cNvPr id="6" name="TextBox 5">
            <a:extLst>
              <a:ext uri="{FF2B5EF4-FFF2-40B4-BE49-F238E27FC236}">
                <a16:creationId xmlns:a16="http://schemas.microsoft.com/office/drawing/2014/main" id="{D23BD6DB-C28D-4BA4-B4CD-041738D10EAB}"/>
              </a:ext>
            </a:extLst>
          </p:cNvPr>
          <p:cNvSpPr txBox="1"/>
          <p:nvPr/>
        </p:nvSpPr>
        <p:spPr>
          <a:xfrm>
            <a:off x="0" y="4977629"/>
            <a:ext cx="1311578" cy="200055"/>
          </a:xfrm>
          <a:prstGeom prst="rect">
            <a:avLst/>
          </a:prstGeom>
          <a:noFill/>
        </p:spPr>
        <p:txBody>
          <a:bodyPr wrap="none" lIns="91440" tIns="45720" rIns="91440" bIns="45720" rtlCol="0" anchor="t">
            <a:spAutoFit/>
          </a:bodyPr>
          <a:lstStyle/>
          <a:p>
            <a:r>
              <a:rPr lang="en-GB" sz="700"/>
              <a:t>Slide produced 1</a:t>
            </a:r>
            <a:r>
              <a:rPr lang="en-GB" sz="700" baseline="30000"/>
              <a:t>st</a:t>
            </a:r>
            <a:r>
              <a:rPr lang="en-GB" sz="700"/>
              <a:t> July 2022</a:t>
            </a:r>
            <a:endParaRPr lang="en-GB"/>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105024" y="601348"/>
          <a:ext cx="8881479" cy="4410178"/>
        </p:xfrm>
        <a:graphic>
          <a:graphicData uri="http://schemas.openxmlformats.org/drawingml/2006/table">
            <a:tbl>
              <a:tblPr firstRow="1" bandRow="1">
                <a:tableStyleId>{5C22544A-7EE6-4342-B048-85BDC9FD1C3A}</a:tableStyleId>
              </a:tblPr>
              <a:tblGrid>
                <a:gridCol w="465956">
                  <a:extLst>
                    <a:ext uri="{9D8B030D-6E8A-4147-A177-3AD203B41FA5}">
                      <a16:colId xmlns:a16="http://schemas.microsoft.com/office/drawing/2014/main" val="186566423"/>
                    </a:ext>
                  </a:extLst>
                </a:gridCol>
                <a:gridCol w="2463303">
                  <a:extLst>
                    <a:ext uri="{9D8B030D-6E8A-4147-A177-3AD203B41FA5}">
                      <a16:colId xmlns:a16="http://schemas.microsoft.com/office/drawing/2014/main" val="1927111934"/>
                    </a:ext>
                  </a:extLst>
                </a:gridCol>
                <a:gridCol w="757939">
                  <a:extLst>
                    <a:ext uri="{9D8B030D-6E8A-4147-A177-3AD203B41FA5}">
                      <a16:colId xmlns:a16="http://schemas.microsoft.com/office/drawing/2014/main" val="1986943791"/>
                    </a:ext>
                  </a:extLst>
                </a:gridCol>
                <a:gridCol w="757939">
                  <a:extLst>
                    <a:ext uri="{9D8B030D-6E8A-4147-A177-3AD203B41FA5}">
                      <a16:colId xmlns:a16="http://schemas.microsoft.com/office/drawing/2014/main" val="2201688494"/>
                    </a:ext>
                  </a:extLst>
                </a:gridCol>
                <a:gridCol w="735209">
                  <a:extLst>
                    <a:ext uri="{9D8B030D-6E8A-4147-A177-3AD203B41FA5}">
                      <a16:colId xmlns:a16="http://schemas.microsoft.com/office/drawing/2014/main" val="2703510560"/>
                    </a:ext>
                  </a:extLst>
                </a:gridCol>
                <a:gridCol w="735209">
                  <a:extLst>
                    <a:ext uri="{9D8B030D-6E8A-4147-A177-3AD203B41FA5}">
                      <a16:colId xmlns:a16="http://schemas.microsoft.com/office/drawing/2014/main" val="1331005079"/>
                    </a:ext>
                  </a:extLst>
                </a:gridCol>
                <a:gridCol w="1129876">
                  <a:extLst>
                    <a:ext uri="{9D8B030D-6E8A-4147-A177-3AD203B41FA5}">
                      <a16:colId xmlns:a16="http://schemas.microsoft.com/office/drawing/2014/main" val="2490762818"/>
                    </a:ext>
                  </a:extLst>
                </a:gridCol>
                <a:gridCol w="918024">
                  <a:extLst>
                    <a:ext uri="{9D8B030D-6E8A-4147-A177-3AD203B41FA5}">
                      <a16:colId xmlns:a16="http://schemas.microsoft.com/office/drawing/2014/main" val="3781804961"/>
                    </a:ext>
                  </a:extLst>
                </a:gridCol>
                <a:gridCol w="918024">
                  <a:extLst>
                    <a:ext uri="{9D8B030D-6E8A-4147-A177-3AD203B41FA5}">
                      <a16:colId xmlns:a16="http://schemas.microsoft.com/office/drawing/2014/main" val="1069945648"/>
                    </a:ext>
                  </a:extLst>
                </a:gridCol>
              </a:tblGrid>
              <a:tr h="430013">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0239555"/>
                  </a:ext>
                </a:extLst>
              </a:tr>
              <a:tr h="298717">
                <a:tc>
                  <a:txBody>
                    <a:bodyPr/>
                    <a:lstStyle/>
                    <a:p>
                      <a:pPr algn="ctr">
                        <a:spcAft>
                          <a:spcPts val="0"/>
                        </a:spcAft>
                      </a:pPr>
                      <a:r>
                        <a:rPr lang="en-GB" sz="900" b="1" u="none">
                          <a:hlinkClick r:id="rId3"/>
                        </a:rPr>
                        <a:t>5515</a:t>
                      </a:r>
                      <a:endParaRPr lang="en-GB" sz="900" b="1" u="none"/>
                    </a:p>
                  </a:txBody>
                  <a:tcPr marL="72000" marR="72000" marT="36000" marB="36000" anchor="ctr"/>
                </a:tc>
                <a:tc>
                  <a:txBody>
                    <a:bodyPr/>
                    <a:lstStyle/>
                    <a:p>
                      <a:pPr>
                        <a:spcAft>
                          <a:spcPts val="0"/>
                        </a:spcAft>
                      </a:pPr>
                      <a:r>
                        <a:rPr lang="en-GB" sz="800" b="1"/>
                        <a:t>HyDeploy Close Down </a:t>
                      </a:r>
                    </a:p>
                  </a:txBody>
                  <a:tcPr marL="72000" marR="72000" marT="36000" marB="36000" anchor="ctr"/>
                </a:tc>
                <a:tc>
                  <a:txBody>
                    <a:bodyPr/>
                    <a:lstStyle/>
                    <a:p>
                      <a:pPr>
                        <a:spcAft>
                          <a:spcPts val="0"/>
                        </a:spcAft>
                      </a:pPr>
                      <a:r>
                        <a:rPr lang="en-GB" sz="800" b="1"/>
                        <a:t>NGN</a:t>
                      </a:r>
                    </a:p>
                  </a:txBody>
                  <a:tcPr marL="72000" marR="72000" marT="36000" marB="36000" anchor="ctr"/>
                </a:tc>
                <a:tc>
                  <a:txBody>
                    <a:bodyPr/>
                    <a:lstStyle/>
                    <a:p>
                      <a:pPr>
                        <a:spcAft>
                          <a:spcPts val="0"/>
                        </a:spcAft>
                      </a:pPr>
                      <a:r>
                        <a:rPr lang="en-GB" sz="800" b="1"/>
                        <a:t>Shipper</a:t>
                      </a:r>
                    </a:p>
                    <a:p>
                      <a:pPr>
                        <a:spcAft>
                          <a:spcPts val="0"/>
                        </a:spcAft>
                      </a:pPr>
                      <a:r>
                        <a:rPr lang="en-GB" sz="800" b="1"/>
                        <a:t>DN</a:t>
                      </a:r>
                    </a:p>
                  </a:txBody>
                  <a:tcPr marL="72000" marR="72000" marT="36000" marB="36000" anchor="ctr">
                    <a:solidFill>
                      <a:srgbClr val="CED1E1"/>
                    </a:solidFill>
                  </a:tcPr>
                </a:tc>
                <a:tc>
                  <a:txBody>
                    <a:bodyPr/>
                    <a:lstStyle/>
                    <a:p>
                      <a:pPr>
                        <a:spcAft>
                          <a:spcPts val="0"/>
                        </a:spcAft>
                      </a:pPr>
                      <a:r>
                        <a:rPr lang="en-GB" sz="800" b="1"/>
                        <a:t>DN</a:t>
                      </a:r>
                    </a:p>
                    <a:p>
                      <a:pPr>
                        <a:spcAft>
                          <a:spcPts val="0"/>
                        </a:spcAft>
                      </a:pPr>
                      <a:r>
                        <a:rPr lang="en-GB" sz="800" b="1" err="1"/>
                        <a:t>DeCarb</a:t>
                      </a:r>
                      <a:endParaRPr lang="en-GB" sz="800" b="1"/>
                    </a:p>
                  </a:txBody>
                  <a:tcPr marL="72000" marR="72000" marT="36000" marB="36000" anchor="ctr"/>
                </a:tc>
                <a:tc>
                  <a:txBody>
                    <a:bodyPr/>
                    <a:lstStyle/>
                    <a:p>
                      <a:pPr algn="ctr">
                        <a:spcAft>
                          <a:spcPts val="0"/>
                        </a:spcAft>
                      </a:pPr>
                      <a:r>
                        <a:rPr lang="en-GB" sz="800" b="1"/>
                        <a:t>N/A</a:t>
                      </a:r>
                    </a:p>
                  </a:txBody>
                  <a:tcPr marL="72000" marR="72000" marT="36000" marB="36000" anchor="ctr"/>
                </a:tc>
                <a:tc>
                  <a:txBody>
                    <a:bodyPr/>
                    <a:lstStyle/>
                    <a:p>
                      <a:r>
                        <a:rPr lang="en-GB" sz="800" b="1"/>
                        <a:t>July 2022</a:t>
                      </a:r>
                    </a:p>
                  </a:txBody>
                  <a:tcPr anchor="ctr"/>
                </a:tc>
                <a:tc>
                  <a:txBody>
                    <a:bodyPr/>
                    <a:lstStyle/>
                    <a:p>
                      <a:r>
                        <a:rPr lang="en-GB" sz="800" b="1"/>
                        <a:t>Standalone</a:t>
                      </a:r>
                    </a:p>
                  </a:txBody>
                  <a:tcPr anchor="ctr"/>
                </a:tc>
                <a:tc>
                  <a:txBody>
                    <a:bodyPr/>
                    <a:lstStyle/>
                    <a:p>
                      <a:r>
                        <a:rPr lang="en-GB" sz="800" b="1"/>
                        <a:t>Firm</a:t>
                      </a:r>
                    </a:p>
                  </a:txBody>
                  <a:tcPr anchor="ctr"/>
                </a:tc>
                <a:extLst>
                  <a:ext uri="{0D108BD9-81ED-4DB2-BD59-A6C34878D82A}">
                    <a16:rowId xmlns:a16="http://schemas.microsoft.com/office/drawing/2014/main" val="1763012861"/>
                  </a:ext>
                </a:extLst>
              </a:tr>
              <a:tr h="262880">
                <a:tc>
                  <a:txBody>
                    <a:bodyPr/>
                    <a:lstStyle/>
                    <a:p>
                      <a:pPr algn="ctr">
                        <a:spcAft>
                          <a:spcPts val="0"/>
                        </a:spcAft>
                      </a:pPr>
                      <a:r>
                        <a:rPr lang="en-GB" sz="900" b="1" u="none">
                          <a:hlinkClick r:id="rId4"/>
                        </a:rPr>
                        <a:t>5316</a:t>
                      </a:r>
                      <a:endParaRPr lang="en-GB" sz="900" b="1" u="none"/>
                    </a:p>
                  </a:txBody>
                  <a:tcPr marL="72000" marR="72000" marT="36000" marB="36000" anchor="ctr"/>
                </a:tc>
                <a:tc>
                  <a:txBody>
                    <a:bodyPr/>
                    <a:lstStyle/>
                    <a:p>
                      <a:pPr>
                        <a:spcAft>
                          <a:spcPts val="0"/>
                        </a:spcAft>
                      </a:pPr>
                      <a:r>
                        <a:rPr lang="en-GB" sz="800" b="1"/>
                        <a:t>Rejecting Pre LIS Replacement Reads</a:t>
                      </a:r>
                    </a:p>
                  </a:txBody>
                  <a:tcPr marL="72000" marR="72000" marT="36000" marB="36000" anchor="ctr"/>
                </a:tc>
                <a:tc>
                  <a:txBody>
                    <a:bodyPr/>
                    <a:lstStyle/>
                    <a:p>
                      <a:pPr>
                        <a:spcAft>
                          <a:spcPts val="0"/>
                        </a:spcAft>
                      </a:pPr>
                      <a:r>
                        <a:rPr lang="en-GB" sz="800" b="1"/>
                        <a:t>Xoserve</a:t>
                      </a:r>
                    </a:p>
                  </a:txBody>
                  <a:tcPr marL="72000" marR="72000" marT="36000" marB="36000" anchor="ctr"/>
                </a:tc>
                <a:tc>
                  <a:txBody>
                    <a:bodyPr/>
                    <a:lstStyle/>
                    <a:p>
                      <a:pPr>
                        <a:spcAft>
                          <a:spcPts val="0"/>
                        </a:spcAft>
                      </a:pPr>
                      <a:r>
                        <a:rPr lang="en-GB" sz="800" b="1"/>
                        <a:t>Shipper</a:t>
                      </a:r>
                    </a:p>
                  </a:txBody>
                  <a:tcPr marL="72000" marR="72000" marT="36000" marB="36000" anchor="ctr"/>
                </a:tc>
                <a:tc>
                  <a:txBody>
                    <a:bodyPr/>
                    <a:lstStyle/>
                    <a:p>
                      <a:pPr>
                        <a:spcAft>
                          <a:spcPts val="0"/>
                        </a:spcAft>
                      </a:pPr>
                      <a:r>
                        <a:rPr lang="en-GB" sz="800" b="1"/>
                        <a:t>N/A</a:t>
                      </a:r>
                    </a:p>
                  </a:txBody>
                  <a:tcPr marL="72000" marR="72000" marT="36000" marB="36000" anchor="ctr"/>
                </a:tc>
                <a:tc>
                  <a:txBody>
                    <a:bodyPr/>
                    <a:lstStyle/>
                    <a:p>
                      <a:pPr algn="ctr">
                        <a:spcAft>
                          <a:spcPts val="0"/>
                        </a:spcAft>
                      </a:pPr>
                      <a:r>
                        <a:rPr lang="en-GB" sz="800" b="1"/>
                        <a:t>N/A</a:t>
                      </a:r>
                    </a:p>
                  </a:txBody>
                  <a:tcPr marL="72000" marR="72000" marT="36000" marB="36000" anchor="ctr"/>
                </a:tc>
                <a:tc>
                  <a:txBody>
                    <a:bodyPr/>
                    <a:lstStyle/>
                    <a:p>
                      <a:r>
                        <a:rPr lang="en-GB" sz="800" b="1"/>
                        <a:t>August 22</a:t>
                      </a:r>
                    </a:p>
                  </a:txBody>
                  <a:tcPr anchor="ctr"/>
                </a:tc>
                <a:tc>
                  <a:txBody>
                    <a:bodyPr/>
                    <a:lstStyle/>
                    <a:p>
                      <a:r>
                        <a:rPr lang="en-GB" sz="800" b="1"/>
                        <a:t>Standalone</a:t>
                      </a:r>
                    </a:p>
                  </a:txBody>
                  <a:tcPr anchor="ctr"/>
                </a:tc>
                <a:tc>
                  <a:txBody>
                    <a:bodyPr/>
                    <a:lstStyle/>
                    <a:p>
                      <a:r>
                        <a:rPr lang="en-GB" sz="800" b="1"/>
                        <a:t>Indicative</a:t>
                      </a:r>
                    </a:p>
                  </a:txBody>
                  <a:tcPr anchor="ctr"/>
                </a:tc>
                <a:extLst>
                  <a:ext uri="{0D108BD9-81ED-4DB2-BD59-A6C34878D82A}">
                    <a16:rowId xmlns:a16="http://schemas.microsoft.com/office/drawing/2014/main" val="2635867440"/>
                  </a:ext>
                </a:extLst>
              </a:tr>
              <a:tr h="406896">
                <a:tc>
                  <a:txBody>
                    <a:bodyPr/>
                    <a:lstStyle/>
                    <a:p>
                      <a:pPr algn="ctr">
                        <a:spcAft>
                          <a:spcPts val="0"/>
                        </a:spcAft>
                      </a:pPr>
                      <a:r>
                        <a:rPr lang="en-GB" sz="900" b="1" u="none">
                          <a:hlinkClick r:id="rId5"/>
                        </a:rPr>
                        <a:t>5469</a:t>
                      </a:r>
                      <a:endParaRPr lang="en-GB" sz="900" b="1" u="none"/>
                    </a:p>
                  </a:txBody>
                  <a:tcPr marL="72000" marR="72000" marT="36000" marB="36000" anchor="ctr"/>
                </a:tc>
                <a:tc>
                  <a:txBody>
                    <a:bodyPr/>
                    <a:lstStyle/>
                    <a:p>
                      <a:pPr>
                        <a:spcAft>
                          <a:spcPts val="0"/>
                        </a:spcAft>
                      </a:pPr>
                      <a:r>
                        <a:rPr lang="en-GB" sz="800" b="1"/>
                        <a:t>Increase Frequency of FSG Payments</a:t>
                      </a:r>
                    </a:p>
                  </a:txBody>
                  <a:tcPr marL="72000" marR="72000" marT="36000" marB="36000" anchor="ctr"/>
                </a:tc>
                <a:tc>
                  <a:txBody>
                    <a:bodyPr/>
                    <a:lstStyle/>
                    <a:p>
                      <a:pPr>
                        <a:spcAft>
                          <a:spcPts val="0"/>
                        </a:spcAft>
                      </a:pPr>
                      <a:r>
                        <a:rPr lang="en-GB" sz="800" b="1"/>
                        <a:t>Cadent </a:t>
                      </a:r>
                    </a:p>
                  </a:txBody>
                  <a:tcPr marL="72000" marR="72000" marT="36000" marB="36000" anchor="ctr"/>
                </a:tc>
                <a:tc>
                  <a:txBody>
                    <a:bodyPr/>
                    <a:lstStyle/>
                    <a:p>
                      <a:pPr>
                        <a:spcAft>
                          <a:spcPts val="0"/>
                        </a:spcAft>
                      </a:pPr>
                      <a:r>
                        <a:rPr lang="en-GB" sz="800" b="1"/>
                        <a:t>DN</a:t>
                      </a:r>
                    </a:p>
                  </a:txBody>
                  <a:tcPr marL="72000" marR="72000" marT="36000" marB="36000" anchor="ctr">
                    <a:solidFill>
                      <a:srgbClr val="CED1E1"/>
                    </a:solidFill>
                  </a:tcPr>
                </a:tc>
                <a:tc>
                  <a:txBody>
                    <a:bodyPr/>
                    <a:lstStyle/>
                    <a:p>
                      <a:pPr>
                        <a:spcAft>
                          <a:spcPts val="0"/>
                        </a:spcAft>
                      </a:pPr>
                      <a:r>
                        <a:rPr lang="en-GB" sz="800" b="1"/>
                        <a:t>DN</a:t>
                      </a:r>
                    </a:p>
                  </a:txBody>
                  <a:tcPr marL="72000" marR="72000" marT="36000" marB="36000" anchor="ctr"/>
                </a:tc>
                <a:tc>
                  <a:txBody>
                    <a:bodyPr/>
                    <a:lstStyle/>
                    <a:p>
                      <a:pPr algn="ctr">
                        <a:spcAft>
                          <a:spcPts val="0"/>
                        </a:spcAft>
                      </a:pPr>
                      <a:r>
                        <a:rPr lang="en-GB" sz="800" b="1"/>
                        <a:t>£60K</a:t>
                      </a:r>
                    </a:p>
                  </a:txBody>
                  <a:tcPr marL="72000" marR="72000" marT="36000" marB="36000" anchor="ctr"/>
                </a:tc>
                <a:tc>
                  <a:txBody>
                    <a:bodyPr/>
                    <a:lstStyle/>
                    <a:p>
                      <a:r>
                        <a:rPr lang="en-GB" sz="800" b="1"/>
                        <a:t>September 22</a:t>
                      </a:r>
                    </a:p>
                  </a:txBody>
                  <a:tcPr anchor="ctr"/>
                </a:tc>
                <a:tc>
                  <a:txBody>
                    <a:bodyPr/>
                    <a:lstStyle/>
                    <a:p>
                      <a:r>
                        <a:rPr lang="en-GB" sz="800" b="1"/>
                        <a:t>Standalone</a:t>
                      </a:r>
                    </a:p>
                  </a:txBody>
                  <a:tcPr anchor="ctr"/>
                </a:tc>
                <a:tc>
                  <a:txBody>
                    <a:bodyPr/>
                    <a:lstStyle/>
                    <a:p>
                      <a:r>
                        <a:rPr lang="en-GB" sz="800" b="1"/>
                        <a:t>Firm</a:t>
                      </a:r>
                    </a:p>
                  </a:txBody>
                  <a:tcPr anchor="ctr"/>
                </a:tc>
                <a:extLst>
                  <a:ext uri="{0D108BD9-81ED-4DB2-BD59-A6C34878D82A}">
                    <a16:rowId xmlns:a16="http://schemas.microsoft.com/office/drawing/2014/main" val="1621005514"/>
                  </a:ext>
                </a:extLst>
              </a:tr>
              <a:tr h="321213">
                <a:tc>
                  <a:txBody>
                    <a:bodyPr/>
                    <a:lstStyle/>
                    <a:p>
                      <a:pPr algn="ctr">
                        <a:spcAft>
                          <a:spcPts val="0"/>
                        </a:spcAft>
                      </a:pPr>
                      <a:r>
                        <a:rPr lang="en-GB" sz="900" b="1" u="none">
                          <a:hlinkClick r:id="rId6"/>
                        </a:rPr>
                        <a:t>5231</a:t>
                      </a:r>
                      <a:endParaRPr lang="en-GB" sz="900" b="1" u="none"/>
                    </a:p>
                  </a:txBody>
                  <a:tcPr marL="72000" marR="72000" marT="36000" marB="36000" anchor="ctr"/>
                </a:tc>
                <a:tc>
                  <a:txBody>
                    <a:bodyPr/>
                    <a:lstStyle/>
                    <a:p>
                      <a:pPr>
                        <a:spcAft>
                          <a:spcPts val="0"/>
                        </a:spcAft>
                      </a:pPr>
                      <a:r>
                        <a:rPr lang="en-GB" sz="800" b="1"/>
                        <a:t>FWACV Service</a:t>
                      </a:r>
                    </a:p>
                  </a:txBody>
                  <a:tcPr marL="72000" marR="72000" marT="36000" marB="36000" anchor="ctr"/>
                </a:tc>
                <a:tc>
                  <a:txBody>
                    <a:bodyPr/>
                    <a:lstStyle/>
                    <a:p>
                      <a:pPr>
                        <a:spcAft>
                          <a:spcPts val="0"/>
                        </a:spcAft>
                      </a:pPr>
                      <a:r>
                        <a:rPr lang="en-GB" sz="800" b="1"/>
                        <a:t>SGN</a:t>
                      </a:r>
                    </a:p>
                  </a:txBody>
                  <a:tcPr marL="72000" marR="72000" marT="36000" marB="36000" anchor="ctr"/>
                </a:tc>
                <a:tc>
                  <a:txBody>
                    <a:bodyPr/>
                    <a:lstStyle/>
                    <a:p>
                      <a:pPr>
                        <a:spcAft>
                          <a:spcPts val="0"/>
                        </a:spcAft>
                      </a:pPr>
                      <a:r>
                        <a:rPr lang="en-GB" sz="800" b="1"/>
                        <a:t>DN</a:t>
                      </a:r>
                    </a:p>
                    <a:p>
                      <a:pPr>
                        <a:spcAft>
                          <a:spcPts val="0"/>
                        </a:spcAft>
                      </a:pPr>
                      <a:r>
                        <a:rPr lang="en-GB" sz="800" b="1"/>
                        <a:t>NG</a:t>
                      </a:r>
                    </a:p>
                  </a:txBody>
                  <a:tcPr marL="72000" marR="72000" marT="36000" marB="36000" anchor="ctr">
                    <a:solidFill>
                      <a:srgbClr val="E8EAF1"/>
                    </a:solidFill>
                  </a:tcPr>
                </a:tc>
                <a:tc>
                  <a:txBody>
                    <a:bodyPr/>
                    <a:lstStyle/>
                    <a:p>
                      <a:pPr>
                        <a:spcAft>
                          <a:spcPts val="0"/>
                        </a:spcAft>
                      </a:pPr>
                      <a:r>
                        <a:rPr lang="en-GB" sz="800" b="1"/>
                        <a:t>DN</a:t>
                      </a:r>
                    </a:p>
                    <a:p>
                      <a:pPr>
                        <a:spcAft>
                          <a:spcPts val="0"/>
                        </a:spcAft>
                      </a:pPr>
                      <a:r>
                        <a:rPr lang="en-GB" sz="800" b="1"/>
                        <a:t>NG</a:t>
                      </a:r>
                    </a:p>
                  </a:txBody>
                  <a:tcPr marL="72000" marR="72000" marT="36000" marB="36000" anchor="ctr"/>
                </a:tc>
                <a:tc>
                  <a:txBody>
                    <a:bodyPr/>
                    <a:lstStyle/>
                    <a:p>
                      <a:pPr algn="ctr">
                        <a:spcAft>
                          <a:spcPts val="0"/>
                        </a:spcAft>
                      </a:pPr>
                      <a:r>
                        <a:rPr lang="en-GB" sz="800" b="1"/>
                        <a:t>*£936K</a:t>
                      </a:r>
                    </a:p>
                  </a:txBody>
                  <a:tcPr marL="72000" marR="72000" marT="36000" marB="36000" anchor="ctr"/>
                </a:tc>
                <a:tc>
                  <a:txBody>
                    <a:bodyPr/>
                    <a:lstStyle/>
                    <a:p>
                      <a:r>
                        <a:rPr lang="en-GB" sz="800" b="1"/>
                        <a:t>1</a:t>
                      </a:r>
                      <a:r>
                        <a:rPr lang="en-GB" sz="800" b="1" baseline="30000"/>
                        <a:t>st</a:t>
                      </a:r>
                      <a:r>
                        <a:rPr lang="en-GB" sz="800" b="1"/>
                        <a:t> September 22</a:t>
                      </a:r>
                    </a:p>
                  </a:txBody>
                  <a:tcPr anchor="ctr"/>
                </a:tc>
                <a:tc>
                  <a:txBody>
                    <a:bodyPr/>
                    <a:lstStyle/>
                    <a:p>
                      <a:r>
                        <a:rPr lang="en-GB" sz="800" b="1"/>
                        <a:t>Standalone</a:t>
                      </a:r>
                    </a:p>
                  </a:txBody>
                  <a:tcPr anchor="ctr"/>
                </a:tc>
                <a:tc>
                  <a:txBody>
                    <a:bodyPr/>
                    <a:lstStyle/>
                    <a:p>
                      <a:r>
                        <a:rPr lang="en-GB" sz="800" b="1"/>
                        <a:t>Firm</a:t>
                      </a:r>
                    </a:p>
                  </a:txBody>
                  <a:tcPr anchor="ctr"/>
                </a:tc>
                <a:extLst>
                  <a:ext uri="{0D108BD9-81ED-4DB2-BD59-A6C34878D82A}">
                    <a16:rowId xmlns:a16="http://schemas.microsoft.com/office/drawing/2014/main" val="767758712"/>
                  </a:ext>
                </a:extLst>
              </a:tr>
              <a:tr h="360040">
                <a:tc>
                  <a:txBody>
                    <a:bodyPr/>
                    <a:lstStyle/>
                    <a:p>
                      <a:pPr algn="ctr">
                        <a:spcAft>
                          <a:spcPts val="0"/>
                        </a:spcAft>
                      </a:pPr>
                      <a:r>
                        <a:rPr lang="en-GB" sz="900" b="1" u="none">
                          <a:hlinkClick r:id="rId7"/>
                        </a:rPr>
                        <a:t>5236</a:t>
                      </a:r>
                      <a:endParaRPr lang="en-GB" sz="900" b="1" u="none"/>
                    </a:p>
                  </a:txBody>
                  <a:tcPr marL="72000" marR="72000" marT="36000" marB="36000" anchor="ctr"/>
                </a:tc>
                <a:tc>
                  <a:txBody>
                    <a:bodyPr/>
                    <a:lstStyle/>
                    <a:p>
                      <a:pPr>
                        <a:spcAft>
                          <a:spcPts val="0"/>
                        </a:spcAft>
                      </a:pPr>
                      <a:r>
                        <a:rPr lang="en-GB" sz="800" b="1"/>
                        <a:t>Reporting Valid Confirmed Theft of Gas in central systems (Modification 0734)</a:t>
                      </a:r>
                    </a:p>
                  </a:txBody>
                  <a:tcPr marL="72000" marR="72000" marT="36000" marB="36000" anchor="ctr"/>
                </a:tc>
                <a:tc>
                  <a:txBody>
                    <a:bodyPr/>
                    <a:lstStyle/>
                    <a:p>
                      <a:pPr>
                        <a:spcAft>
                          <a:spcPts val="0"/>
                        </a:spcAft>
                      </a:pPr>
                      <a:r>
                        <a:rPr lang="en-GB" sz="800" b="1" err="1"/>
                        <a:t>GazProm</a:t>
                      </a:r>
                      <a:endParaRPr lang="en-GB" sz="800" b="1"/>
                    </a:p>
                  </a:txBody>
                  <a:tcPr marL="72000" marR="72000" marT="36000" marB="36000" anchor="ctr"/>
                </a:tc>
                <a:tc>
                  <a:txBody>
                    <a:bodyPr/>
                    <a:lstStyle/>
                    <a:p>
                      <a:pPr>
                        <a:spcAft>
                          <a:spcPts val="0"/>
                        </a:spcAft>
                      </a:pPr>
                      <a:r>
                        <a:rPr lang="en-GB" sz="800" b="1"/>
                        <a:t>Shipper</a:t>
                      </a:r>
                    </a:p>
                  </a:txBody>
                  <a:tcPr marL="72000" marR="72000" marT="36000" marB="36000" anchor="ctr">
                    <a:solidFill>
                      <a:srgbClr val="CED1E1"/>
                    </a:solidFill>
                  </a:tcPr>
                </a:tc>
                <a:tc>
                  <a:txBody>
                    <a:bodyPr/>
                    <a:lstStyle/>
                    <a:p>
                      <a:pPr>
                        <a:spcAft>
                          <a:spcPts val="0"/>
                        </a:spcAft>
                      </a:pPr>
                      <a:r>
                        <a:rPr lang="en-GB" sz="800" b="1"/>
                        <a:t>Shipper</a:t>
                      </a:r>
                    </a:p>
                  </a:txBody>
                  <a:tcPr marL="72000" marR="72000" marT="36000" marB="36000" anchor="ctr"/>
                </a:tc>
                <a:tc>
                  <a:txBody>
                    <a:bodyPr/>
                    <a:lstStyle/>
                    <a:p>
                      <a:pPr algn="ctr">
                        <a:spcAft>
                          <a:spcPts val="0"/>
                        </a:spcAft>
                      </a:pPr>
                      <a:r>
                        <a:rPr lang="en-GB" sz="800" b="1"/>
                        <a:t>N/A</a:t>
                      </a:r>
                    </a:p>
                  </a:txBody>
                  <a:tcPr marL="72000" marR="72000" marT="36000" marB="36000" anchor="ctr"/>
                </a:tc>
                <a:tc>
                  <a:txBody>
                    <a:bodyPr/>
                    <a:lstStyle/>
                    <a:p>
                      <a:r>
                        <a:rPr lang="en-GB" sz="800" b="1"/>
                        <a:t>Oct / Nov 22</a:t>
                      </a:r>
                    </a:p>
                  </a:txBody>
                  <a:tcPr anchor="ctr"/>
                </a:tc>
                <a:tc>
                  <a:txBody>
                    <a:bodyPr/>
                    <a:lstStyle/>
                    <a:p>
                      <a:r>
                        <a:rPr lang="en-GB" sz="800" b="1"/>
                        <a:t>CMS Rebuild Release 1</a:t>
                      </a:r>
                    </a:p>
                  </a:txBody>
                  <a:tcPr anchor="ctr"/>
                </a:tc>
                <a:tc>
                  <a:txBody>
                    <a:bodyPr/>
                    <a:lstStyle/>
                    <a:p>
                      <a:r>
                        <a:rPr lang="en-GB" sz="800" b="1"/>
                        <a:t>Firm</a:t>
                      </a:r>
                    </a:p>
                  </a:txBody>
                  <a:tcPr anchor="ctr"/>
                </a:tc>
                <a:extLst>
                  <a:ext uri="{0D108BD9-81ED-4DB2-BD59-A6C34878D82A}">
                    <a16:rowId xmlns:a16="http://schemas.microsoft.com/office/drawing/2014/main" val="3145731795"/>
                  </a:ext>
                </a:extLst>
              </a:tr>
              <a:tr h="360040">
                <a:tc>
                  <a:txBody>
                    <a:bodyPr/>
                    <a:lstStyle/>
                    <a:p>
                      <a:pPr algn="ctr">
                        <a:spcAft>
                          <a:spcPts val="0"/>
                        </a:spcAft>
                      </a:pPr>
                      <a:r>
                        <a:rPr lang="en-GB" sz="900" b="1" u="none">
                          <a:hlinkClick r:id="rId8"/>
                        </a:rPr>
                        <a:t>4900</a:t>
                      </a:r>
                      <a:endParaRPr lang="en-GB" sz="900" b="1" u="none"/>
                    </a:p>
                  </a:txBody>
                  <a:tcPr marL="72000" marR="72000" marT="36000" marB="36000" anchor="ctr"/>
                </a:tc>
                <a:tc>
                  <a:txBody>
                    <a:bodyPr/>
                    <a:lstStyle/>
                    <a:p>
                      <a:pPr>
                        <a:spcAft>
                          <a:spcPts val="0"/>
                        </a:spcAft>
                      </a:pPr>
                      <a:r>
                        <a:rPr lang="en-GB" sz="800" b="1" kern="1200">
                          <a:solidFill>
                            <a:schemeClr val="dk1"/>
                          </a:solidFill>
                          <a:effectLst/>
                          <a:latin typeface="+mn-lt"/>
                          <a:ea typeface="+mn-ea"/>
                          <a:cs typeface="+mn-cs"/>
                        </a:rPr>
                        <a:t>Biomethane/Propane Reduction</a:t>
                      </a:r>
                      <a:endParaRPr lang="en-GB" sz="800" b="1"/>
                    </a:p>
                  </a:txBody>
                  <a:tcPr marL="72000" marR="72000" marT="36000" marB="36000" anchor="ctr"/>
                </a:tc>
                <a:tc>
                  <a:txBody>
                    <a:bodyPr/>
                    <a:lstStyle/>
                    <a:p>
                      <a:pPr>
                        <a:spcAft>
                          <a:spcPts val="0"/>
                        </a:spcAft>
                      </a:pPr>
                      <a:r>
                        <a:rPr lang="en-GB" sz="800" b="1"/>
                        <a:t>SGN</a:t>
                      </a:r>
                    </a:p>
                  </a:txBody>
                  <a:tcPr marL="72000" marR="72000" marT="36000" marB="36000" anchor="ctr"/>
                </a:tc>
                <a:tc>
                  <a:txBody>
                    <a:bodyPr/>
                    <a:lstStyle/>
                    <a:p>
                      <a:pPr>
                        <a:spcAft>
                          <a:spcPts val="0"/>
                        </a:spcAft>
                      </a:pPr>
                      <a:r>
                        <a:rPr lang="en-GB" sz="800" b="1"/>
                        <a:t>Shipper</a:t>
                      </a:r>
                    </a:p>
                    <a:p>
                      <a:pPr>
                        <a:spcAft>
                          <a:spcPts val="0"/>
                        </a:spcAft>
                      </a:pPr>
                      <a:r>
                        <a:rPr lang="en-GB" sz="800" b="1"/>
                        <a:t>DNO</a:t>
                      </a:r>
                    </a:p>
                  </a:txBody>
                  <a:tcPr marL="72000" marR="72000" marT="36000" marB="36000" anchor="ctr">
                    <a:solidFill>
                      <a:srgbClr val="E8EAF1"/>
                    </a:solidFill>
                  </a:tcPr>
                </a:tc>
                <a:tc>
                  <a:txBody>
                    <a:bodyPr/>
                    <a:lstStyle/>
                    <a:p>
                      <a:pPr>
                        <a:spcAft>
                          <a:spcPts val="0"/>
                        </a:spcAft>
                      </a:pPr>
                      <a:r>
                        <a:rPr lang="en-GB" sz="800" b="1"/>
                        <a:t>DN</a:t>
                      </a:r>
                    </a:p>
                    <a:p>
                      <a:pPr>
                        <a:spcAft>
                          <a:spcPts val="0"/>
                        </a:spcAft>
                      </a:pPr>
                      <a:r>
                        <a:rPr lang="en-GB" sz="800" b="1"/>
                        <a:t>Decarb</a:t>
                      </a:r>
                    </a:p>
                  </a:txBody>
                  <a:tcPr marL="72000" marR="72000" marT="36000" marB="36000" anchor="ctr"/>
                </a:tc>
                <a:tc>
                  <a:txBody>
                    <a:bodyPr/>
                    <a:lstStyle/>
                    <a:p>
                      <a:pPr algn="ctr">
                        <a:spcAft>
                          <a:spcPts val="0"/>
                        </a:spcAft>
                      </a:pPr>
                      <a:r>
                        <a:rPr lang="en-GB" sz="800" b="1"/>
                        <a:t>N/A</a:t>
                      </a:r>
                    </a:p>
                  </a:txBody>
                  <a:tcPr marL="72000" marR="72000" marT="36000" marB="36000" anchor="ctr"/>
                </a:tc>
                <a:tc>
                  <a:txBody>
                    <a:bodyPr/>
                    <a:lstStyle/>
                    <a:p>
                      <a:r>
                        <a:rPr lang="en-GB" sz="800" b="1"/>
                        <a:t>February 23</a:t>
                      </a:r>
                    </a:p>
                  </a:txBody>
                  <a:tcPr anchor="ctr"/>
                </a:tc>
                <a:tc>
                  <a:txBody>
                    <a:bodyPr/>
                    <a:lstStyle/>
                    <a:p>
                      <a:r>
                        <a:rPr lang="en-GB" sz="800" b="1"/>
                        <a:t>Major</a:t>
                      </a:r>
                    </a:p>
                  </a:txBody>
                  <a:tcPr anchor="ctr"/>
                </a:tc>
                <a:tc>
                  <a:txBody>
                    <a:bodyPr/>
                    <a:lstStyle/>
                    <a:p>
                      <a:r>
                        <a:rPr lang="en-GB" sz="800" b="1"/>
                        <a:t>Firm </a:t>
                      </a:r>
                    </a:p>
                  </a:txBody>
                  <a:tcPr anchor="ctr"/>
                </a:tc>
                <a:extLst>
                  <a:ext uri="{0D108BD9-81ED-4DB2-BD59-A6C34878D82A}">
                    <a16:rowId xmlns:a16="http://schemas.microsoft.com/office/drawing/2014/main" val="1364636698"/>
                  </a:ext>
                </a:extLst>
              </a:tr>
              <a:tr h="432048">
                <a:tc>
                  <a:txBody>
                    <a:bodyPr/>
                    <a:lstStyle/>
                    <a:p>
                      <a:pPr algn="ctr">
                        <a:spcAft>
                          <a:spcPts val="0"/>
                        </a:spcAft>
                      </a:pPr>
                      <a:r>
                        <a:rPr lang="en-GB" sz="900" b="1" u="none">
                          <a:hlinkClick r:id="rId9"/>
                        </a:rPr>
                        <a:t>4978</a:t>
                      </a:r>
                      <a:endParaRPr lang="en-GB" sz="900" b="1" u="none"/>
                    </a:p>
                  </a:txBody>
                  <a:tcPr marL="72000" marR="72000" marT="36000" marB="36000" anchor="ctr"/>
                </a:tc>
                <a:tc>
                  <a:txBody>
                    <a:bodyPr/>
                    <a:lstStyle/>
                    <a:p>
                      <a:pPr>
                        <a:spcAft>
                          <a:spcPts val="0"/>
                        </a:spcAft>
                      </a:pPr>
                      <a:r>
                        <a:rPr lang="en-GB" sz="800" b="1" kern="1200">
                          <a:solidFill>
                            <a:schemeClr val="dk1"/>
                          </a:solidFill>
                          <a:effectLst/>
                          <a:latin typeface="+mn-lt"/>
                          <a:ea typeface="+mn-ea"/>
                          <a:cs typeface="+mn-cs"/>
                        </a:rPr>
                        <a:t>Notification of Rolling AQ Value (following Transfer of Ownership between M-5 and M) </a:t>
                      </a:r>
                      <a:endParaRPr lang="en-GB" sz="800" b="1"/>
                    </a:p>
                  </a:txBody>
                  <a:tcPr marL="72000" marR="72000" marT="36000" marB="36000" anchor="ctr"/>
                </a:tc>
                <a:tc>
                  <a:txBody>
                    <a:bodyPr/>
                    <a:lstStyle/>
                    <a:p>
                      <a:pPr>
                        <a:spcAft>
                          <a:spcPts val="0"/>
                        </a:spcAft>
                      </a:pPr>
                      <a:r>
                        <a:rPr lang="en-GB" sz="800" b="1"/>
                        <a:t>British</a:t>
                      </a:r>
                    </a:p>
                    <a:p>
                      <a:pPr>
                        <a:spcAft>
                          <a:spcPts val="0"/>
                        </a:spcAft>
                      </a:pPr>
                      <a:r>
                        <a:rPr lang="en-GB" sz="800" b="1"/>
                        <a:t>Gas</a:t>
                      </a:r>
                    </a:p>
                  </a:txBody>
                  <a:tcPr marL="72000" marR="72000" marT="36000" marB="36000" anchor="ctr"/>
                </a:tc>
                <a:tc>
                  <a:txBody>
                    <a:bodyPr/>
                    <a:lstStyle/>
                    <a:p>
                      <a:pPr>
                        <a:spcAft>
                          <a:spcPts val="0"/>
                        </a:spcAft>
                      </a:pPr>
                      <a:r>
                        <a:rPr lang="en-GB" sz="800" b="1"/>
                        <a:t>Shipper</a:t>
                      </a:r>
                    </a:p>
                  </a:txBody>
                  <a:tcPr marL="72000" marR="72000" marT="36000" marB="36000" anchor="ctr">
                    <a:solidFill>
                      <a:srgbClr val="CED1E1"/>
                    </a:solidFill>
                  </a:tcPr>
                </a:tc>
                <a:tc>
                  <a:txBody>
                    <a:bodyPr/>
                    <a:lstStyle/>
                    <a:p>
                      <a:pPr>
                        <a:spcAft>
                          <a:spcPts val="0"/>
                        </a:spcAft>
                      </a:pPr>
                      <a:r>
                        <a:rPr lang="en-GB" sz="800" b="1"/>
                        <a:t>Shipper</a:t>
                      </a:r>
                    </a:p>
                  </a:txBody>
                  <a:tcPr marL="72000" marR="72000" marT="36000" marB="36000" anchor="ctr"/>
                </a:tc>
                <a:tc>
                  <a:txBody>
                    <a:bodyPr/>
                    <a:lstStyle/>
                    <a:p>
                      <a:pPr algn="ctr">
                        <a:spcAft>
                          <a:spcPts val="0"/>
                        </a:spcAft>
                      </a:pPr>
                      <a:r>
                        <a:rPr lang="en-GB" sz="800" b="1"/>
                        <a:t>£150k</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February 23</a:t>
                      </a:r>
                    </a:p>
                  </a:txBody>
                  <a:tcPr anchor="ctr"/>
                </a:tc>
                <a:tc>
                  <a:txBody>
                    <a:bodyPr/>
                    <a:lstStyle/>
                    <a:p>
                      <a:r>
                        <a:rPr lang="en-GB" sz="800" b="1"/>
                        <a:t>Major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Firm </a:t>
                      </a:r>
                    </a:p>
                  </a:txBody>
                  <a:tcPr anchor="ctr"/>
                </a:tc>
                <a:extLst>
                  <a:ext uri="{0D108BD9-81ED-4DB2-BD59-A6C34878D82A}">
                    <a16:rowId xmlns:a16="http://schemas.microsoft.com/office/drawing/2014/main" val="863332575"/>
                  </a:ext>
                </a:extLst>
              </a:tr>
              <a:tr h="406896">
                <a:tc>
                  <a:txBody>
                    <a:bodyPr/>
                    <a:lstStyle/>
                    <a:p>
                      <a:pPr algn="ctr">
                        <a:spcAft>
                          <a:spcPts val="0"/>
                        </a:spcAft>
                      </a:pPr>
                      <a:r>
                        <a:rPr lang="en-GB" sz="900" b="1" u="none">
                          <a:hlinkClick r:id="rId10"/>
                        </a:rPr>
                        <a:t>4990</a:t>
                      </a:r>
                      <a:endParaRPr lang="en-GB" sz="900" b="1" u="none"/>
                    </a:p>
                  </a:txBody>
                  <a:tcPr marL="72000" marR="72000" marT="36000" marB="36000" anchor="ctr"/>
                </a:tc>
                <a:tc>
                  <a:txBody>
                    <a:bodyPr/>
                    <a:lstStyle/>
                    <a:p>
                      <a:pPr>
                        <a:spcAft>
                          <a:spcPts val="0"/>
                        </a:spcAft>
                      </a:pPr>
                      <a:r>
                        <a:rPr lang="en-GB" sz="800" b="1" kern="1200">
                          <a:solidFill>
                            <a:schemeClr val="dk1"/>
                          </a:solidFill>
                          <a:effectLst/>
                          <a:latin typeface="+mn-lt"/>
                          <a:ea typeface="+mn-ea"/>
                          <a:cs typeface="+mn-cs"/>
                        </a:rPr>
                        <a:t>Transfer of Sites with Low Read Submission Performance from Class 2 and 3 into Class 4 (MOD0664) </a:t>
                      </a:r>
                      <a:endParaRPr lang="en-GB" sz="800" b="1"/>
                    </a:p>
                  </a:txBody>
                  <a:tcPr marL="72000" marR="72000" marT="36000" marB="36000" anchor="ctr"/>
                </a:tc>
                <a:tc>
                  <a:txBody>
                    <a:bodyPr/>
                    <a:lstStyle/>
                    <a:p>
                      <a:pPr>
                        <a:spcAft>
                          <a:spcPts val="0"/>
                        </a:spcAft>
                      </a:pPr>
                      <a:r>
                        <a:rPr lang="en-GB" sz="800" b="1"/>
                        <a:t>SSE</a:t>
                      </a:r>
                    </a:p>
                  </a:txBody>
                  <a:tcPr marL="72000" marR="72000" marT="36000" marB="36000" anchor="ctr"/>
                </a:tc>
                <a:tc>
                  <a:txBody>
                    <a:bodyPr/>
                    <a:lstStyle/>
                    <a:p>
                      <a:pPr>
                        <a:spcAft>
                          <a:spcPts val="0"/>
                        </a:spcAft>
                      </a:pPr>
                      <a:r>
                        <a:rPr lang="en-GB" sz="800" b="1"/>
                        <a:t>Shipper</a:t>
                      </a:r>
                    </a:p>
                  </a:txBody>
                  <a:tcPr marL="72000" marR="72000" marT="36000" marB="36000" anchor="ctr"/>
                </a:tc>
                <a:tc>
                  <a:txBody>
                    <a:bodyPr/>
                    <a:lstStyle/>
                    <a:p>
                      <a:pPr>
                        <a:spcAft>
                          <a:spcPts val="0"/>
                        </a:spcAft>
                      </a:pPr>
                      <a:r>
                        <a:rPr lang="en-GB" sz="800" b="1"/>
                        <a:t>Shipper</a:t>
                      </a:r>
                    </a:p>
                  </a:txBody>
                  <a:tcPr marL="72000" marR="72000" marT="36000" marB="36000" anchor="ctr"/>
                </a:tc>
                <a:tc>
                  <a:txBody>
                    <a:bodyPr/>
                    <a:lstStyle/>
                    <a:p>
                      <a:pPr algn="ctr">
                        <a:spcAft>
                          <a:spcPts val="0"/>
                        </a:spcAft>
                      </a:pPr>
                      <a:r>
                        <a:rPr lang="en-GB" sz="800" b="1"/>
                        <a:t>£150k</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effectLst/>
                          <a:uLnTx/>
                          <a:uFillTx/>
                          <a:latin typeface="Arial"/>
                          <a:ea typeface="+mn-ea"/>
                          <a:cs typeface="+mn-cs"/>
                        </a:rPr>
                        <a:t>February 23</a:t>
                      </a:r>
                    </a:p>
                  </a:txBody>
                  <a:tcPr anchor="ctr"/>
                </a:tc>
                <a:tc>
                  <a:txBody>
                    <a:bodyPr/>
                    <a:lstStyle/>
                    <a:p>
                      <a:r>
                        <a:rPr lang="en-GB" sz="800" b="1"/>
                        <a:t>Major</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800" b="1" i="0" u="none" strike="noStrike" kern="1200" cap="none" spc="0" normalizeH="0" baseline="0" noProof="0">
                          <a:ln>
                            <a:noFill/>
                          </a:ln>
                          <a:effectLst/>
                          <a:uLnTx/>
                          <a:uFillTx/>
                          <a:latin typeface="Arial"/>
                          <a:ea typeface="+mn-ea"/>
                          <a:cs typeface="+mn-cs"/>
                        </a:rPr>
                        <a:t>Firm</a:t>
                      </a:r>
                      <a:r>
                        <a:rPr lang="en-GB" sz="800" b="1" i="0" u="none" strike="noStrike" kern="1200" cap="none" spc="0" normalizeH="0" baseline="0" noProof="0">
                          <a:ln>
                            <a:noFill/>
                          </a:ln>
                          <a:effectLst/>
                          <a:uLnTx/>
                          <a:uFillTx/>
                          <a:latin typeface="Arial"/>
                          <a:ea typeface="+mn-ea"/>
                          <a:cs typeface="+mn-cs"/>
                        </a:rPr>
                        <a:t> </a:t>
                      </a:r>
                      <a:endParaRPr kumimoji="0" lang="en-GB" sz="800" b="1" i="0" u="none" strike="noStrike" kern="1200" cap="none" spc="0" normalizeH="0" baseline="0" noProof="0">
                        <a:ln>
                          <a:noFill/>
                        </a:ln>
                        <a:solidFill>
                          <a:prstClr val="black"/>
                        </a:solidFill>
                        <a:effectLst/>
                        <a:uLnTx/>
                        <a:uFillTx/>
                        <a:latin typeface="Arial"/>
                        <a:ea typeface="+mn-ea"/>
                        <a:cs typeface="+mn-cs"/>
                      </a:endParaRPr>
                    </a:p>
                  </a:txBody>
                  <a:tcPr anchor="ctr"/>
                </a:tc>
                <a:extLst>
                  <a:ext uri="{0D108BD9-81ED-4DB2-BD59-A6C34878D82A}">
                    <a16:rowId xmlns:a16="http://schemas.microsoft.com/office/drawing/2014/main" val="1738539054"/>
                  </a:ext>
                </a:extLst>
              </a:tr>
              <a:tr h="256941">
                <a:tc>
                  <a:txBody>
                    <a:bodyPr/>
                    <a:lstStyle/>
                    <a:p>
                      <a:pPr algn="ctr">
                        <a:spcAft>
                          <a:spcPts val="0"/>
                        </a:spcAft>
                      </a:pPr>
                      <a:r>
                        <a:rPr lang="en-GB" sz="900" b="1" u="none">
                          <a:hlinkClick r:id="rId11"/>
                        </a:rPr>
                        <a:t>4989</a:t>
                      </a:r>
                      <a:endParaRPr lang="en-GB" sz="900" b="1" u="none"/>
                    </a:p>
                  </a:txBody>
                  <a:tcPr marL="72000" marR="72000" marT="36000" marB="36000" anchor="ctr"/>
                </a:tc>
                <a:tc>
                  <a:txBody>
                    <a:bodyPr/>
                    <a:lstStyle/>
                    <a:p>
                      <a:pPr>
                        <a:spcAft>
                          <a:spcPts val="0"/>
                        </a:spcAft>
                      </a:pPr>
                      <a:r>
                        <a:rPr lang="en-GB" sz="800" b="1" kern="1200">
                          <a:solidFill>
                            <a:schemeClr val="dk1"/>
                          </a:solidFill>
                          <a:effectLst/>
                          <a:latin typeface="+mn-lt"/>
                          <a:ea typeface="+mn-ea"/>
                          <a:cs typeface="+mn-cs"/>
                        </a:rPr>
                        <a:t>Residual AMT activities</a:t>
                      </a:r>
                      <a:endParaRPr lang="en-GB" sz="800" b="1"/>
                    </a:p>
                  </a:txBody>
                  <a:tcPr marL="72000" marR="72000" marT="36000" marB="36000" anchor="ctr"/>
                </a:tc>
                <a:tc>
                  <a:txBody>
                    <a:bodyPr/>
                    <a:lstStyle/>
                    <a:p>
                      <a:pPr>
                        <a:spcAft>
                          <a:spcPts val="0"/>
                        </a:spcAft>
                      </a:pPr>
                      <a:r>
                        <a:rPr lang="en-GB" sz="800" b="1"/>
                        <a:t>CDSP</a:t>
                      </a:r>
                    </a:p>
                  </a:txBody>
                  <a:tcPr marL="72000" marR="72000" marT="36000" marB="36000" anchor="ctr"/>
                </a:tc>
                <a:tc>
                  <a:txBody>
                    <a:bodyPr/>
                    <a:lstStyle/>
                    <a:p>
                      <a:pPr>
                        <a:spcAft>
                          <a:spcPts val="0"/>
                        </a:spcAft>
                      </a:pPr>
                      <a:r>
                        <a:rPr lang="en-GB" sz="800" b="1"/>
                        <a:t>Shipper</a:t>
                      </a:r>
                    </a:p>
                  </a:txBody>
                  <a:tcPr marL="72000" marR="72000" marT="36000" marB="36000" anchor="ctr"/>
                </a:tc>
                <a:tc>
                  <a:txBody>
                    <a:bodyPr/>
                    <a:lstStyle/>
                    <a:p>
                      <a:pPr>
                        <a:spcAft>
                          <a:spcPts val="0"/>
                        </a:spcAft>
                      </a:pPr>
                      <a:r>
                        <a:rPr lang="en-GB" sz="800" b="1"/>
                        <a:t>Shipper</a:t>
                      </a:r>
                    </a:p>
                  </a:txBody>
                  <a:tcPr marL="72000" marR="72000" marT="36000" marB="36000" anchor="ctr"/>
                </a:tc>
                <a:tc>
                  <a:txBody>
                    <a:bodyPr/>
                    <a:lstStyle/>
                    <a:p>
                      <a:pPr algn="ctr">
                        <a:spcAft>
                          <a:spcPts val="0"/>
                        </a:spcAft>
                      </a:pPr>
                      <a:r>
                        <a:rPr lang="en-GB" sz="800" b="1"/>
                        <a:t>£10k</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effectLst/>
                          <a:uLnTx/>
                          <a:uFillTx/>
                          <a:latin typeface="Arial"/>
                          <a:ea typeface="+mn-ea"/>
                          <a:cs typeface="+mn-cs"/>
                        </a:rPr>
                        <a:t>February 23</a:t>
                      </a:r>
                    </a:p>
                  </a:txBody>
                  <a:tcPr anchor="ctr"/>
                </a:tc>
                <a:tc>
                  <a:txBody>
                    <a:bodyPr/>
                    <a:lstStyle/>
                    <a:p>
                      <a:r>
                        <a:rPr lang="en-GB" sz="800" b="1"/>
                        <a:t>Major</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800" b="1" i="0" u="none" strike="noStrike" kern="1200" cap="none" spc="0" normalizeH="0" baseline="0" noProof="0">
                          <a:ln>
                            <a:noFill/>
                          </a:ln>
                          <a:effectLst/>
                          <a:uLnTx/>
                          <a:uFillTx/>
                          <a:latin typeface="Arial"/>
                          <a:ea typeface="+mn-ea"/>
                          <a:cs typeface="+mn-cs"/>
                        </a:rPr>
                        <a:t>Firm</a:t>
                      </a:r>
                      <a:r>
                        <a:rPr lang="en-GB" sz="800" b="1" i="0" u="none" strike="noStrike" kern="1200" cap="none" spc="0" normalizeH="0" baseline="0" noProof="0">
                          <a:ln>
                            <a:noFill/>
                          </a:ln>
                          <a:effectLst/>
                          <a:uLnTx/>
                          <a:uFillTx/>
                          <a:latin typeface="Arial"/>
                          <a:ea typeface="+mn-ea"/>
                          <a:cs typeface="+mn-cs"/>
                        </a:rPr>
                        <a:t> </a:t>
                      </a:r>
                      <a:endParaRPr kumimoji="0" lang="en-GB" sz="800" b="1" i="0" u="none" strike="noStrike" kern="1200" cap="none" spc="0" normalizeH="0" baseline="0" noProof="0">
                        <a:ln>
                          <a:noFill/>
                        </a:ln>
                        <a:solidFill>
                          <a:prstClr val="black"/>
                        </a:solidFill>
                        <a:effectLst/>
                        <a:uLnTx/>
                        <a:uFillTx/>
                        <a:latin typeface="Arial"/>
                        <a:ea typeface="+mn-ea"/>
                        <a:cs typeface="+mn-cs"/>
                      </a:endParaRPr>
                    </a:p>
                  </a:txBody>
                  <a:tcPr anchor="ctr"/>
                </a:tc>
                <a:extLst>
                  <a:ext uri="{0D108BD9-81ED-4DB2-BD59-A6C34878D82A}">
                    <a16:rowId xmlns:a16="http://schemas.microsoft.com/office/drawing/2014/main" val="37208038"/>
                  </a:ext>
                </a:extLst>
              </a:tr>
              <a:tr h="288032">
                <a:tc>
                  <a:txBody>
                    <a:bodyPr/>
                    <a:lstStyle/>
                    <a:p>
                      <a:pPr algn="ctr">
                        <a:spcAft>
                          <a:spcPts val="0"/>
                        </a:spcAft>
                      </a:pPr>
                      <a:r>
                        <a:rPr lang="en-GB" sz="900" b="1" u="none">
                          <a:hlinkClick r:id="rId12"/>
                        </a:rPr>
                        <a:t>4992</a:t>
                      </a:r>
                      <a:endParaRPr lang="en-GB" sz="900" b="1" u="none"/>
                    </a:p>
                  </a:txBody>
                  <a:tcPr marL="72000" marR="72000" marT="36000" marB="36000" anchor="ctr"/>
                </a:tc>
                <a:tc>
                  <a:txBody>
                    <a:bodyPr/>
                    <a:lstStyle/>
                    <a:p>
                      <a:pPr>
                        <a:spcAft>
                          <a:spcPts val="0"/>
                        </a:spcAft>
                      </a:pPr>
                      <a:r>
                        <a:rPr lang="en-GB" sz="800" b="1" kern="1200">
                          <a:solidFill>
                            <a:schemeClr val="dk1"/>
                          </a:solidFill>
                          <a:effectLst/>
                          <a:latin typeface="+mn-lt"/>
                          <a:ea typeface="+mn-ea"/>
                          <a:cs typeface="+mn-cs"/>
                        </a:rPr>
                        <a:t>XRN4992 - Modification 0687 Clarification of Supplier of Last Resort (SoLR) Cost Recovery Process </a:t>
                      </a:r>
                      <a:endParaRPr lang="en-GB" sz="800" b="1"/>
                    </a:p>
                  </a:txBody>
                  <a:tcPr marL="72000" marR="72000" marT="36000" marB="36000" anchor="ctr"/>
                </a:tc>
                <a:tc>
                  <a:txBody>
                    <a:bodyPr/>
                    <a:lstStyle/>
                    <a:p>
                      <a:pPr>
                        <a:spcAft>
                          <a:spcPts val="0"/>
                        </a:spcAft>
                      </a:pPr>
                      <a:r>
                        <a:rPr lang="en-GB" sz="800" b="1"/>
                        <a:t>Total</a:t>
                      </a:r>
                    </a:p>
                  </a:txBody>
                  <a:tcPr marL="72000" marR="72000" marT="36000" marB="36000" anchor="ctr"/>
                </a:tc>
                <a:tc>
                  <a:txBody>
                    <a:bodyPr/>
                    <a:lstStyle/>
                    <a:p>
                      <a:pPr>
                        <a:spcAft>
                          <a:spcPts val="0"/>
                        </a:spcAft>
                      </a:pPr>
                      <a:r>
                        <a:rPr lang="en-GB" sz="800" b="1"/>
                        <a:t>Shipper</a:t>
                      </a:r>
                    </a:p>
                    <a:p>
                      <a:pPr>
                        <a:spcAft>
                          <a:spcPts val="0"/>
                        </a:spcAft>
                      </a:pPr>
                      <a:r>
                        <a:rPr lang="en-GB" sz="800" b="1"/>
                        <a:t>DNO</a:t>
                      </a:r>
                    </a:p>
                  </a:txBody>
                  <a:tcPr marL="72000" marR="72000" marT="36000" marB="36000" anchor="ctr"/>
                </a:tc>
                <a:tc>
                  <a:txBody>
                    <a:bodyPr/>
                    <a:lstStyle/>
                    <a:p>
                      <a:pPr>
                        <a:spcAft>
                          <a:spcPts val="0"/>
                        </a:spcAft>
                      </a:pPr>
                      <a:r>
                        <a:rPr lang="en-GB" sz="800" b="1"/>
                        <a:t>Shipper</a:t>
                      </a:r>
                    </a:p>
                    <a:p>
                      <a:pPr>
                        <a:spcAft>
                          <a:spcPts val="0"/>
                        </a:spcAft>
                      </a:pPr>
                      <a:r>
                        <a:rPr lang="en-GB" sz="800" b="1"/>
                        <a:t>DNO</a:t>
                      </a:r>
                    </a:p>
                  </a:txBody>
                  <a:tcPr marL="72000" marR="72000" marT="36000" marB="36000" anchor="ctr"/>
                </a:tc>
                <a:tc>
                  <a:txBody>
                    <a:bodyPr/>
                    <a:lstStyle/>
                    <a:p>
                      <a:pPr algn="ctr">
                        <a:spcAft>
                          <a:spcPts val="0"/>
                        </a:spcAft>
                      </a:pPr>
                      <a:r>
                        <a:rPr lang="en-GB" sz="800" b="1"/>
                        <a:t>£150k</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effectLst/>
                          <a:uLnTx/>
                          <a:uFillTx/>
                          <a:latin typeface="Arial"/>
                          <a:ea typeface="+mn-ea"/>
                          <a:cs typeface="+mn-cs"/>
                        </a:rPr>
                        <a:t>February 23</a:t>
                      </a:r>
                    </a:p>
                  </a:txBody>
                  <a:tcPr anchor="ctr"/>
                </a:tc>
                <a:tc>
                  <a:txBody>
                    <a:bodyPr/>
                    <a:lstStyle/>
                    <a:p>
                      <a:r>
                        <a:rPr lang="en-GB" sz="800" b="1"/>
                        <a:t>Major</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800" b="1" i="0" u="none" strike="noStrike" kern="1200" cap="none" spc="0" normalizeH="0" baseline="0" noProof="0">
                          <a:ln>
                            <a:noFill/>
                          </a:ln>
                          <a:effectLst/>
                          <a:uLnTx/>
                          <a:uFillTx/>
                          <a:latin typeface="Arial"/>
                          <a:ea typeface="+mn-ea"/>
                          <a:cs typeface="+mn-cs"/>
                        </a:rPr>
                        <a:t>Firm</a:t>
                      </a:r>
                      <a:r>
                        <a:rPr lang="en-GB" sz="800" b="1" i="0" u="none" strike="noStrike" kern="1200" cap="none" spc="0" normalizeH="0" baseline="0" noProof="0">
                          <a:ln>
                            <a:noFill/>
                          </a:ln>
                          <a:effectLst/>
                          <a:uLnTx/>
                          <a:uFillTx/>
                          <a:latin typeface="Arial"/>
                          <a:ea typeface="+mn-ea"/>
                          <a:cs typeface="+mn-cs"/>
                        </a:rPr>
                        <a:t> </a:t>
                      </a:r>
                      <a:endParaRPr kumimoji="0" lang="en-GB" sz="800" b="1" i="0" u="none" strike="noStrike" kern="1200" cap="none" spc="0" normalizeH="0" baseline="0" noProof="0">
                        <a:ln>
                          <a:noFill/>
                        </a:ln>
                        <a:solidFill>
                          <a:prstClr val="black"/>
                        </a:solidFill>
                        <a:effectLst/>
                        <a:uLnTx/>
                        <a:uFillTx/>
                        <a:latin typeface="Arial"/>
                        <a:ea typeface="+mn-ea"/>
                        <a:cs typeface="+mn-cs"/>
                      </a:endParaRPr>
                    </a:p>
                  </a:txBody>
                  <a:tcPr anchor="ctr"/>
                </a:tc>
                <a:extLst>
                  <a:ext uri="{0D108BD9-81ED-4DB2-BD59-A6C34878D82A}">
                    <a16:rowId xmlns:a16="http://schemas.microsoft.com/office/drawing/2014/main" val="4179349519"/>
                  </a:ext>
                </a:extLst>
              </a:tr>
              <a:tr h="288032">
                <a:tc>
                  <a:txBody>
                    <a:bodyPr/>
                    <a:lstStyle/>
                    <a:p>
                      <a:pPr algn="ctr">
                        <a:spcAft>
                          <a:spcPts val="0"/>
                        </a:spcAft>
                      </a:pPr>
                      <a:r>
                        <a:rPr lang="en-GB" sz="900" b="1" u="none">
                          <a:hlinkClick r:id="rId13"/>
                        </a:rPr>
                        <a:t>5298</a:t>
                      </a:r>
                      <a:endParaRPr lang="en-GB" sz="900" b="1" u="none"/>
                    </a:p>
                  </a:txBody>
                  <a:tcPr marL="72000" marR="72000" marT="36000" marB="36000" anchor="ctr"/>
                </a:tc>
                <a:tc>
                  <a:txBody>
                    <a:bodyPr/>
                    <a:lstStyle/>
                    <a:p>
                      <a:pPr fontAlgn="auto">
                        <a:spcAft>
                          <a:spcPts val="0"/>
                        </a:spcAft>
                      </a:pPr>
                      <a:r>
                        <a:rPr lang="en-GB" sz="800" b="1" kern="1200">
                          <a:solidFill>
                            <a:schemeClr val="dk1"/>
                          </a:solidFill>
                          <a:effectLst/>
                          <a:latin typeface="+mn-lt"/>
                          <a:ea typeface="+mn-ea"/>
                          <a:cs typeface="+mn-cs"/>
                        </a:rPr>
                        <a:t>H100 Fife Project – Hydrogen Network Trial </a:t>
                      </a:r>
                      <a:endParaRPr lang="en-GB" sz="800" b="1">
                        <a:effectLst/>
                        <a:latin typeface="+mn-lt"/>
                        <a:ea typeface="Calibri" panose="020F0502020204030204" pitchFamily="34" charset="0"/>
                        <a:cs typeface="Times New Roman" panose="02020603050405020304" pitchFamily="18" charset="0"/>
                      </a:endParaRPr>
                    </a:p>
                  </a:txBody>
                  <a:tcPr marL="72000" marR="72000" marT="36000" marB="36000" anchor="ctr"/>
                </a:tc>
                <a:tc>
                  <a:txBody>
                    <a:bodyPr/>
                    <a:lstStyle/>
                    <a:p>
                      <a:pPr fontAlgn="auto">
                        <a:spcAft>
                          <a:spcPts val="0"/>
                        </a:spcAft>
                      </a:pPr>
                      <a:r>
                        <a:rPr lang="en-GB" sz="800" b="1">
                          <a:effectLst/>
                          <a:latin typeface="+mn-lt"/>
                          <a:ea typeface="Calibri" panose="020F0502020204030204" pitchFamily="34" charset="0"/>
                          <a:cs typeface="Times New Roman" panose="02020603050405020304" pitchFamily="18" charset="0"/>
                        </a:rPr>
                        <a:t>SGN</a:t>
                      </a:r>
                    </a:p>
                  </a:txBody>
                  <a:tcPr marL="72000" marR="72000" marT="36000" marB="36000" anchor="ctr"/>
                </a:tc>
                <a:tc>
                  <a:txBody>
                    <a:bodyPr/>
                    <a:lstStyle/>
                    <a:p>
                      <a:pPr>
                        <a:spcAft>
                          <a:spcPts val="0"/>
                        </a:spcAft>
                      </a:pPr>
                      <a:r>
                        <a:rPr lang="en-GB" sz="800" b="1"/>
                        <a:t>Shipper</a:t>
                      </a:r>
                    </a:p>
                    <a:p>
                      <a:pPr>
                        <a:spcAft>
                          <a:spcPts val="0"/>
                        </a:spcAft>
                      </a:pPr>
                      <a:r>
                        <a:rPr lang="en-GB" sz="800" b="1"/>
                        <a:t>DN</a:t>
                      </a:r>
                    </a:p>
                  </a:txBody>
                  <a:tcPr marL="72000" marR="72000" marT="36000" marB="36000" anchor="ctr"/>
                </a:tc>
                <a:tc>
                  <a:txBody>
                    <a:bodyPr/>
                    <a:lstStyle/>
                    <a:p>
                      <a:pPr fontAlgn="auto">
                        <a:spcAft>
                          <a:spcPts val="0"/>
                        </a:spcAft>
                      </a:pPr>
                      <a:r>
                        <a:rPr lang="en-GB" sz="800" b="1">
                          <a:effectLst/>
                          <a:latin typeface="+mn-lt"/>
                          <a:ea typeface="Calibri" panose="020F0502020204030204" pitchFamily="34" charset="0"/>
                          <a:cs typeface="Times New Roman" panose="02020603050405020304" pitchFamily="18" charset="0"/>
                        </a:rPr>
                        <a:t>DN</a:t>
                      </a:r>
                    </a:p>
                    <a:p>
                      <a:pPr fontAlgn="auto">
                        <a:spcAft>
                          <a:spcPts val="0"/>
                        </a:spcAft>
                      </a:pPr>
                      <a:r>
                        <a:rPr lang="en-GB" sz="800" b="1">
                          <a:effectLst/>
                          <a:latin typeface="+mn-lt"/>
                          <a:ea typeface="Calibri" panose="020F0502020204030204" pitchFamily="34" charset="0"/>
                          <a:cs typeface="Times New Roman" panose="02020603050405020304" pitchFamily="18" charset="0"/>
                        </a:rPr>
                        <a:t>Decarb</a:t>
                      </a:r>
                    </a:p>
                  </a:txBody>
                  <a:tcPr marL="72000" marR="72000" marT="36000" marB="36000" anchor="ctr"/>
                </a:tc>
                <a:tc>
                  <a:txBody>
                    <a:bodyPr/>
                    <a:lstStyle/>
                    <a:p>
                      <a:pPr algn="ctr" fontAlgn="auto">
                        <a:spcAft>
                          <a:spcPts val="0"/>
                        </a:spcAft>
                      </a:pPr>
                      <a:r>
                        <a:rPr lang="en-GB" sz="800" b="1">
                          <a:effectLst/>
                          <a:latin typeface="+mn-lt"/>
                          <a:ea typeface="Calibri" panose="020F0502020204030204" pitchFamily="34" charset="0"/>
                          <a:cs typeface="Times New Roman" panose="02020603050405020304" pitchFamily="18" charset="0"/>
                        </a:rPr>
                        <a:t>N/A</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February 23</a:t>
                      </a:r>
                    </a:p>
                  </a:txBody>
                  <a:tcPr anchor="ctr"/>
                </a:tc>
                <a:tc>
                  <a:txBody>
                    <a:bodyPr/>
                    <a:lstStyle/>
                    <a:p>
                      <a:r>
                        <a:rPr lang="en-GB" sz="800" b="1"/>
                        <a:t>Major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Firm </a:t>
                      </a:r>
                    </a:p>
                  </a:txBody>
                  <a:tcPr anchor="ctr"/>
                </a:tc>
                <a:extLst>
                  <a:ext uri="{0D108BD9-81ED-4DB2-BD59-A6C34878D82A}">
                    <a16:rowId xmlns:a16="http://schemas.microsoft.com/office/drawing/2014/main" val="634149763"/>
                  </a:ext>
                </a:extLst>
              </a:tr>
            </a:tbl>
          </a:graphicData>
        </a:graphic>
      </p:graphicFrame>
    </p:spTree>
    <p:extLst>
      <p:ext uri="{BB962C8B-B14F-4D97-AF65-F5344CB8AC3E}">
        <p14:creationId xmlns:p14="http://schemas.microsoft.com/office/powerpoint/2010/main" val="2203838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123478"/>
            <a:ext cx="8229600" cy="434083"/>
          </a:xfrm>
        </p:spPr>
        <p:txBody>
          <a:bodyPr>
            <a:normAutofit fontScale="90000"/>
          </a:bodyPr>
          <a:lstStyle/>
          <a:p>
            <a:r>
              <a:rPr lang="en-GB" sz="2000" dirty="0">
                <a:latin typeface="Arial"/>
                <a:cs typeface="Arial"/>
              </a:rPr>
              <a:t>Change Pipeline – Delivery Plan</a:t>
            </a:r>
            <a:br>
              <a:rPr lang="en-GB" sz="2000" dirty="0">
                <a:latin typeface="Arial"/>
                <a:cs typeface="Arial"/>
              </a:rPr>
            </a:br>
            <a:r>
              <a:rPr lang="en-GB" sz="2000" dirty="0">
                <a:latin typeface="Arial"/>
                <a:cs typeface="Arial"/>
              </a:rPr>
              <a:t>April 2023 – June 2023</a:t>
            </a:r>
            <a:endParaRPr lang="en-GB" sz="2000" dirty="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107504" y="627534"/>
          <a:ext cx="8928993" cy="3194525"/>
        </p:xfrm>
        <a:graphic>
          <a:graphicData uri="http://schemas.openxmlformats.org/drawingml/2006/table">
            <a:tbl>
              <a:tblPr firstRow="1" bandRow="1">
                <a:tableStyleId>{5C22544A-7EE6-4342-B048-85BDC9FD1C3A}</a:tableStyleId>
              </a:tblPr>
              <a:tblGrid>
                <a:gridCol w="468448">
                  <a:extLst>
                    <a:ext uri="{9D8B030D-6E8A-4147-A177-3AD203B41FA5}">
                      <a16:colId xmlns:a16="http://schemas.microsoft.com/office/drawing/2014/main" val="186566423"/>
                    </a:ext>
                  </a:extLst>
                </a:gridCol>
                <a:gridCol w="2476481">
                  <a:extLst>
                    <a:ext uri="{9D8B030D-6E8A-4147-A177-3AD203B41FA5}">
                      <a16:colId xmlns:a16="http://schemas.microsoft.com/office/drawing/2014/main" val="1927111934"/>
                    </a:ext>
                  </a:extLst>
                </a:gridCol>
                <a:gridCol w="761994">
                  <a:extLst>
                    <a:ext uri="{9D8B030D-6E8A-4147-A177-3AD203B41FA5}">
                      <a16:colId xmlns:a16="http://schemas.microsoft.com/office/drawing/2014/main" val="1986943791"/>
                    </a:ext>
                  </a:extLst>
                </a:gridCol>
                <a:gridCol w="761994">
                  <a:extLst>
                    <a:ext uri="{9D8B030D-6E8A-4147-A177-3AD203B41FA5}">
                      <a16:colId xmlns:a16="http://schemas.microsoft.com/office/drawing/2014/main" val="2201688494"/>
                    </a:ext>
                  </a:extLst>
                </a:gridCol>
                <a:gridCol w="739142">
                  <a:extLst>
                    <a:ext uri="{9D8B030D-6E8A-4147-A177-3AD203B41FA5}">
                      <a16:colId xmlns:a16="http://schemas.microsoft.com/office/drawing/2014/main" val="2703510560"/>
                    </a:ext>
                  </a:extLst>
                </a:gridCol>
                <a:gridCol w="739142">
                  <a:extLst>
                    <a:ext uri="{9D8B030D-6E8A-4147-A177-3AD203B41FA5}">
                      <a16:colId xmlns:a16="http://schemas.microsoft.com/office/drawing/2014/main" val="1331005079"/>
                    </a:ext>
                  </a:extLst>
                </a:gridCol>
                <a:gridCol w="1135920">
                  <a:extLst>
                    <a:ext uri="{9D8B030D-6E8A-4147-A177-3AD203B41FA5}">
                      <a16:colId xmlns:a16="http://schemas.microsoft.com/office/drawing/2014/main" val="2490762818"/>
                    </a:ext>
                  </a:extLst>
                </a:gridCol>
                <a:gridCol w="922936">
                  <a:extLst>
                    <a:ext uri="{9D8B030D-6E8A-4147-A177-3AD203B41FA5}">
                      <a16:colId xmlns:a16="http://schemas.microsoft.com/office/drawing/2014/main" val="3781804961"/>
                    </a:ext>
                  </a:extLst>
                </a:gridCol>
                <a:gridCol w="922936">
                  <a:extLst>
                    <a:ext uri="{9D8B030D-6E8A-4147-A177-3AD203B41FA5}">
                      <a16:colId xmlns:a16="http://schemas.microsoft.com/office/drawing/2014/main" val="1069945648"/>
                    </a:ext>
                  </a:extLst>
                </a:gridCol>
              </a:tblGrid>
              <a:tr h="563344">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0239555"/>
                  </a:ext>
                </a:extLst>
              </a:tr>
              <a:tr h="370725">
                <a:tc>
                  <a:txBody>
                    <a:bodyPr/>
                    <a:lstStyle/>
                    <a:p>
                      <a:r>
                        <a:rPr lang="en-GB" sz="900" b="1">
                          <a:hlinkClick r:id="rId3"/>
                        </a:rPr>
                        <a:t>5379</a:t>
                      </a:r>
                      <a:endParaRPr lang="en-GB" sz="900" b="1"/>
                    </a:p>
                  </a:txBody>
                  <a:tcPr anchor="ctr"/>
                </a:tc>
                <a:tc>
                  <a:txBody>
                    <a:bodyPr/>
                    <a:lstStyle/>
                    <a:p>
                      <a:r>
                        <a:rPr lang="en-GB" sz="800" b="1"/>
                        <a:t>Class 1 Read Service Procurement Exercise - MOD0710 (DM Sampling)</a:t>
                      </a:r>
                    </a:p>
                  </a:txBody>
                  <a:tcPr anchor="ctr"/>
                </a:tc>
                <a:tc>
                  <a:txBody>
                    <a:bodyPr/>
                    <a:lstStyle/>
                    <a:p>
                      <a:r>
                        <a:rPr lang="en-GB" sz="800" b="1"/>
                        <a:t>Xoserve</a:t>
                      </a:r>
                    </a:p>
                  </a:txBody>
                  <a:tcPr anchor="ctr"/>
                </a:tc>
                <a:tc>
                  <a:txBody>
                    <a:bodyPr/>
                    <a:lstStyle/>
                    <a:p>
                      <a:r>
                        <a:rPr lang="en-GB" sz="800" b="1"/>
                        <a:t>Shipper DN</a:t>
                      </a:r>
                    </a:p>
                  </a:txBody>
                  <a:tcPr anchor="ctr">
                    <a:solidFill>
                      <a:srgbClr val="CED1E1"/>
                    </a:solidFill>
                  </a:tcPr>
                </a:tc>
                <a:tc>
                  <a:txBody>
                    <a:bodyPr/>
                    <a:lstStyle/>
                    <a:p>
                      <a:r>
                        <a:rPr lang="en-GB" sz="800" b="1"/>
                        <a:t>Shipper</a:t>
                      </a:r>
                    </a:p>
                  </a:txBody>
                  <a:tcPr anchor="ctr"/>
                </a:tc>
                <a:tc>
                  <a:txBody>
                    <a:bodyPr/>
                    <a:lstStyle/>
                    <a:p>
                      <a:r>
                        <a:rPr lang="en-GB" sz="800" b="1"/>
                        <a:t>Tbc</a:t>
                      </a:r>
                    </a:p>
                  </a:txBody>
                  <a:tcPr anchor="ctr"/>
                </a:tc>
                <a:tc>
                  <a:txBody>
                    <a:bodyPr/>
                    <a:lstStyle/>
                    <a:p>
                      <a:r>
                        <a:rPr lang="en-GB" sz="800" b="1"/>
                        <a:t>1</a:t>
                      </a:r>
                      <a:r>
                        <a:rPr lang="en-GB" sz="800" b="1" baseline="30000"/>
                        <a:t>st</a:t>
                      </a:r>
                      <a:r>
                        <a:rPr lang="en-GB" sz="800" b="1"/>
                        <a:t> April 23</a:t>
                      </a:r>
                    </a:p>
                  </a:txBody>
                  <a:tcPr anchor="ctr"/>
                </a:tc>
                <a:tc>
                  <a:txBody>
                    <a:bodyPr/>
                    <a:lstStyle/>
                    <a:p>
                      <a:r>
                        <a:rPr lang="en-GB" sz="800" b="1"/>
                        <a:t>Standalone</a:t>
                      </a:r>
                    </a:p>
                  </a:txBody>
                  <a:tcPr anchor="ctr"/>
                </a:tc>
                <a:tc>
                  <a:txBody>
                    <a:bodyPr/>
                    <a:lstStyle/>
                    <a:p>
                      <a:r>
                        <a:rPr lang="en-GB" sz="800" b="1"/>
                        <a:t>Firm</a:t>
                      </a:r>
                    </a:p>
                  </a:txBody>
                  <a:tcPr anchor="ctr"/>
                </a:tc>
                <a:extLst>
                  <a:ext uri="{0D108BD9-81ED-4DB2-BD59-A6C34878D82A}">
                    <a16:rowId xmlns:a16="http://schemas.microsoft.com/office/drawing/2014/main" val="1763012861"/>
                  </a:ext>
                </a:extLst>
              </a:tr>
              <a:tr h="262880">
                <a:tc>
                  <a:txBody>
                    <a:bodyPr/>
                    <a:lstStyle/>
                    <a:p>
                      <a:r>
                        <a:rPr lang="en-GB" sz="900" b="1">
                          <a:hlinkClick r:id="rId4"/>
                        </a:rPr>
                        <a:t>5143</a:t>
                      </a:r>
                      <a:endParaRPr lang="en-GB" sz="900" b="1"/>
                    </a:p>
                  </a:txBody>
                  <a:tcPr anchor="ctr"/>
                </a:tc>
                <a:tc>
                  <a:txBody>
                    <a:bodyPr/>
                    <a:lstStyle/>
                    <a:p>
                      <a:r>
                        <a:rPr lang="en-GB" sz="800" b="1"/>
                        <a:t>Transfer of NDM sampling obligations from Cadent, WWU, and NGN to the CDSP</a:t>
                      </a:r>
                    </a:p>
                  </a:txBody>
                  <a:tcPr anchor="ctr"/>
                </a:tc>
                <a:tc>
                  <a:txBody>
                    <a:bodyPr/>
                    <a:lstStyle/>
                    <a:p>
                      <a:r>
                        <a:rPr lang="en-GB" sz="800" b="1"/>
                        <a:t>Cadent</a:t>
                      </a:r>
                    </a:p>
                  </a:txBody>
                  <a:tcPr anchor="ctr"/>
                </a:tc>
                <a:tc>
                  <a:txBody>
                    <a:bodyPr/>
                    <a:lstStyle/>
                    <a:p>
                      <a:r>
                        <a:rPr lang="en-GB" sz="800" b="1"/>
                        <a:t>DN</a:t>
                      </a:r>
                    </a:p>
                  </a:txBody>
                  <a:tcPr anchor="ctr"/>
                </a:tc>
                <a:tc>
                  <a:txBody>
                    <a:bodyPr/>
                    <a:lstStyle/>
                    <a:p>
                      <a:r>
                        <a:rPr lang="en-GB" sz="800" b="1"/>
                        <a:t>DN   </a:t>
                      </a:r>
                      <a:endParaRPr lang="en-US"/>
                    </a:p>
                    <a:p>
                      <a:pPr lvl="0">
                        <a:buNone/>
                      </a:pPr>
                      <a:r>
                        <a:rPr lang="en-GB" sz="800" b="1"/>
                        <a:t>WWU, Cadent, NGN only</a:t>
                      </a:r>
                    </a:p>
                  </a:txBody>
                  <a:tcPr anchor="ctr"/>
                </a:tc>
                <a:tc>
                  <a:txBody>
                    <a:bodyPr/>
                    <a:lstStyle/>
                    <a:p>
                      <a:r>
                        <a:rPr lang="en-GB" sz="800" b="1"/>
                        <a:t>Tbc</a:t>
                      </a:r>
                    </a:p>
                  </a:txBody>
                  <a:tcPr anchor="ctr"/>
                </a:tc>
                <a:tc>
                  <a:txBody>
                    <a:bodyPr/>
                    <a:lstStyle/>
                    <a:p>
                      <a:r>
                        <a:rPr lang="en-GB" sz="800" b="1"/>
                        <a:t>1</a:t>
                      </a:r>
                      <a:r>
                        <a:rPr lang="en-GB" sz="800" b="1" baseline="30000"/>
                        <a:t>st</a:t>
                      </a:r>
                      <a:r>
                        <a:rPr lang="en-GB" sz="800" b="1"/>
                        <a:t> April 23</a:t>
                      </a:r>
                    </a:p>
                  </a:txBody>
                  <a:tcPr anchor="ctr"/>
                </a:tc>
                <a:tc>
                  <a:txBody>
                    <a:bodyPr/>
                    <a:lstStyle/>
                    <a:p>
                      <a:r>
                        <a:rPr lang="en-GB" sz="800" b="1"/>
                        <a:t>Standalone</a:t>
                      </a:r>
                    </a:p>
                  </a:txBody>
                  <a:tcPr anchor="ctr"/>
                </a:tc>
                <a:tc>
                  <a:txBody>
                    <a:bodyPr/>
                    <a:lstStyle/>
                    <a:p>
                      <a:r>
                        <a:rPr lang="en-GB" sz="800" b="1"/>
                        <a:t>Firm </a:t>
                      </a:r>
                    </a:p>
                  </a:txBody>
                  <a:tcPr anchor="ctr"/>
                </a:tc>
                <a:extLst>
                  <a:ext uri="{0D108BD9-81ED-4DB2-BD59-A6C34878D82A}">
                    <a16:rowId xmlns:a16="http://schemas.microsoft.com/office/drawing/2014/main" val="2635867440"/>
                  </a:ext>
                </a:extLst>
              </a:tr>
              <a:tr h="406896">
                <a:tc>
                  <a:txBody>
                    <a:bodyPr/>
                    <a:lstStyle/>
                    <a:p>
                      <a:r>
                        <a:rPr lang="en-GB" sz="900" b="1">
                          <a:hlinkClick r:id="rId5"/>
                        </a:rPr>
                        <a:t>5472</a:t>
                      </a:r>
                      <a:endParaRPr lang="en-GB" sz="900" b="1"/>
                    </a:p>
                  </a:txBody>
                  <a:tcPr anchor="ctr"/>
                </a:tc>
                <a:tc>
                  <a:txBody>
                    <a:bodyPr/>
                    <a:lstStyle/>
                    <a:p>
                      <a:r>
                        <a:rPr lang="en-GB" sz="800" b="1"/>
                        <a:t>Creation of a UK Link API to consume daily weather data for Demand Estimation</a:t>
                      </a:r>
                    </a:p>
                  </a:txBody>
                  <a:tcPr anchor="ctr"/>
                </a:tc>
                <a:tc>
                  <a:txBody>
                    <a:bodyPr/>
                    <a:lstStyle/>
                    <a:p>
                      <a:r>
                        <a:rPr lang="en-GB" sz="800" b="1"/>
                        <a:t>CDSP</a:t>
                      </a:r>
                    </a:p>
                  </a:txBody>
                  <a:tcPr anchor="ctr"/>
                </a:tc>
                <a:tc>
                  <a:txBody>
                    <a:bodyPr/>
                    <a:lstStyle/>
                    <a:p>
                      <a:r>
                        <a:rPr lang="en-GB" sz="800" b="1"/>
                        <a:t>Shipper </a:t>
                      </a:r>
                    </a:p>
                    <a:p>
                      <a:r>
                        <a:rPr lang="en-GB" sz="800" b="1"/>
                        <a:t>DN</a:t>
                      </a:r>
                    </a:p>
                  </a:txBody>
                  <a:tcPr anchor="ctr">
                    <a:solidFill>
                      <a:srgbClr val="CED1E1"/>
                    </a:solidFill>
                  </a:tcPr>
                </a:tc>
                <a:tc>
                  <a:txBody>
                    <a:bodyPr/>
                    <a:lstStyle/>
                    <a:p>
                      <a:r>
                        <a:rPr lang="en-GB" sz="800" b="1"/>
                        <a:t>Shipper</a:t>
                      </a:r>
                    </a:p>
                    <a:p>
                      <a:r>
                        <a:rPr lang="en-GB" sz="800" b="1"/>
                        <a:t>DN</a:t>
                      </a:r>
                    </a:p>
                  </a:txBody>
                  <a:tcPr anchor="ctr"/>
                </a:tc>
                <a:tc>
                  <a:txBody>
                    <a:bodyPr/>
                    <a:lstStyle/>
                    <a:p>
                      <a:r>
                        <a:rPr lang="en-GB" sz="800" b="1"/>
                        <a:t>Tbc</a:t>
                      </a:r>
                    </a:p>
                  </a:txBody>
                  <a:tcPr anchor="ctr"/>
                </a:tc>
                <a:tc>
                  <a:txBody>
                    <a:bodyPr/>
                    <a:lstStyle/>
                    <a:p>
                      <a:r>
                        <a:rPr lang="en-GB" sz="800" b="1"/>
                        <a:t>1</a:t>
                      </a:r>
                      <a:r>
                        <a:rPr lang="en-GB" sz="800" b="1" baseline="30000"/>
                        <a:t>st</a:t>
                      </a:r>
                      <a:r>
                        <a:rPr lang="en-GB" sz="800" b="1"/>
                        <a:t> April 23</a:t>
                      </a:r>
                    </a:p>
                  </a:txBody>
                  <a:tcPr anchor="ctr"/>
                </a:tc>
                <a:tc>
                  <a:txBody>
                    <a:bodyPr/>
                    <a:lstStyle/>
                    <a:p>
                      <a:r>
                        <a:rPr lang="en-GB" sz="800" b="1"/>
                        <a:t>Standalone</a:t>
                      </a:r>
                    </a:p>
                  </a:txBody>
                  <a:tcPr anchor="ctr"/>
                </a:tc>
                <a:tc>
                  <a:txBody>
                    <a:bodyPr/>
                    <a:lstStyle/>
                    <a:p>
                      <a:r>
                        <a:rPr lang="en-GB" sz="800" b="1"/>
                        <a:t>Firm</a:t>
                      </a:r>
                    </a:p>
                  </a:txBody>
                  <a:tcPr anchor="ctr"/>
                </a:tc>
                <a:extLst>
                  <a:ext uri="{0D108BD9-81ED-4DB2-BD59-A6C34878D82A}">
                    <a16:rowId xmlns:a16="http://schemas.microsoft.com/office/drawing/2014/main" val="1621005514"/>
                  </a:ext>
                </a:extLst>
              </a:tr>
              <a:tr h="360040">
                <a:tc>
                  <a:txBody>
                    <a:bodyPr/>
                    <a:lstStyle/>
                    <a:p>
                      <a:r>
                        <a:rPr lang="en-GB" sz="900" b="1">
                          <a:hlinkClick r:id="rId6"/>
                        </a:rPr>
                        <a:t>5091</a:t>
                      </a:r>
                      <a:endParaRPr lang="en-GB" sz="900" b="1"/>
                    </a:p>
                  </a:txBody>
                  <a:tcPr anchor="ctr"/>
                </a:tc>
                <a:tc>
                  <a:txBody>
                    <a:bodyPr/>
                    <a:lstStyle/>
                    <a:p>
                      <a:r>
                        <a:rPr lang="en-GB" sz="800" b="1"/>
                        <a:t>Deferral of creation of Class change reads at transfer of ownership </a:t>
                      </a:r>
                    </a:p>
                  </a:txBody>
                  <a:tcPr anchor="ctr"/>
                </a:tc>
                <a:tc>
                  <a:txBody>
                    <a:bodyPr/>
                    <a:lstStyle/>
                    <a:p>
                      <a:r>
                        <a:rPr lang="en-GB" sz="800" b="1"/>
                        <a:t>EDF</a:t>
                      </a:r>
                    </a:p>
                  </a:txBody>
                  <a:tcPr anchor="ctr"/>
                </a:tc>
                <a:tc>
                  <a:txBody>
                    <a:bodyPr/>
                    <a:lstStyle/>
                    <a:p>
                      <a:r>
                        <a:rPr lang="en-GB" sz="800" b="1"/>
                        <a:t>Shipper</a:t>
                      </a:r>
                    </a:p>
                  </a:txBody>
                  <a:tcPr anchor="ctr">
                    <a:solidFill>
                      <a:srgbClr val="E8EAF1"/>
                    </a:solidFill>
                  </a:tcPr>
                </a:tc>
                <a:tc>
                  <a:txBody>
                    <a:bodyPr/>
                    <a:lstStyle/>
                    <a:p>
                      <a:r>
                        <a:rPr lang="en-GB" sz="800" b="1"/>
                        <a:t>Shipper</a:t>
                      </a:r>
                    </a:p>
                  </a:txBody>
                  <a:tcPr anchor="ctr"/>
                </a:tc>
                <a:tc>
                  <a:txBody>
                    <a:bodyPr/>
                    <a:lstStyle/>
                    <a:p>
                      <a:r>
                        <a:rPr lang="en-GB" sz="800" b="1"/>
                        <a:t>350,000</a:t>
                      </a:r>
                    </a:p>
                  </a:txBody>
                  <a:tcPr anchor="ctr"/>
                </a:tc>
                <a:tc>
                  <a:txBody>
                    <a:bodyPr/>
                    <a:lstStyle/>
                    <a:p>
                      <a:r>
                        <a:rPr lang="en-GB" sz="800" b="1"/>
                        <a:t>June  23</a:t>
                      </a:r>
                    </a:p>
                  </a:txBody>
                  <a:tcPr anchor="ctr"/>
                </a:tc>
                <a:tc>
                  <a:txBody>
                    <a:bodyPr/>
                    <a:lstStyle/>
                    <a:p>
                      <a:r>
                        <a:rPr lang="en-GB" sz="800" b="1"/>
                        <a:t>Major</a:t>
                      </a:r>
                    </a:p>
                  </a:txBody>
                  <a:tcPr anchor="ctr"/>
                </a:tc>
                <a:tc>
                  <a:txBody>
                    <a:bodyPr/>
                    <a:lstStyle/>
                    <a:p>
                      <a:r>
                        <a:rPr lang="en-GB" sz="800" b="1"/>
                        <a:t>Indicative </a:t>
                      </a:r>
                    </a:p>
                  </a:txBody>
                  <a:tcPr anchor="ctr"/>
                </a:tc>
                <a:extLst>
                  <a:ext uri="{0D108BD9-81ED-4DB2-BD59-A6C34878D82A}">
                    <a16:rowId xmlns:a16="http://schemas.microsoft.com/office/drawing/2014/main" val="1364636698"/>
                  </a:ext>
                </a:extLst>
              </a:tr>
              <a:tr h="432048">
                <a:tc>
                  <a:txBody>
                    <a:bodyPr/>
                    <a:lstStyle/>
                    <a:p>
                      <a:r>
                        <a:rPr lang="en-GB" sz="900" b="1">
                          <a:hlinkClick r:id="rId7"/>
                        </a:rPr>
                        <a:t>5186</a:t>
                      </a:r>
                      <a:endParaRPr lang="en-GB" sz="900" b="1"/>
                    </a:p>
                  </a:txBody>
                  <a:tcPr anchor="ctr"/>
                </a:tc>
                <a:tc>
                  <a:txBody>
                    <a:bodyPr/>
                    <a:lstStyle/>
                    <a:p>
                      <a:r>
                        <a:rPr lang="en-GB" sz="800" b="1"/>
                        <a:t>MOD0701 - Aligning Capacity booking under the UNC and arrangements set out in relevant NEXAs</a:t>
                      </a:r>
                    </a:p>
                  </a:txBody>
                  <a:tcPr anchor="ctr"/>
                </a:tc>
                <a:tc>
                  <a:txBody>
                    <a:bodyPr/>
                    <a:lstStyle/>
                    <a:p>
                      <a:r>
                        <a:rPr lang="en-GB" sz="800" b="1"/>
                        <a:t>NGN</a:t>
                      </a:r>
                    </a:p>
                  </a:txBody>
                  <a:tcPr anchor="ctr"/>
                </a:tc>
                <a:tc>
                  <a:txBody>
                    <a:bodyPr/>
                    <a:lstStyle/>
                    <a:p>
                      <a:r>
                        <a:rPr lang="en-GB" sz="800" b="1"/>
                        <a:t>Shipper </a:t>
                      </a:r>
                    </a:p>
                    <a:p>
                      <a:r>
                        <a:rPr lang="en-GB" sz="800" b="1"/>
                        <a:t>DN</a:t>
                      </a:r>
                    </a:p>
                  </a:txBody>
                  <a:tcPr anchor="ctr">
                    <a:solidFill>
                      <a:srgbClr val="CED1E1"/>
                    </a:solidFill>
                  </a:tcPr>
                </a:tc>
                <a:tc>
                  <a:txBody>
                    <a:bodyPr/>
                    <a:lstStyle/>
                    <a:p>
                      <a:r>
                        <a:rPr lang="en-GB" sz="800" b="1"/>
                        <a:t>Shipper</a:t>
                      </a:r>
                    </a:p>
                    <a:p>
                      <a:r>
                        <a:rPr lang="en-GB" sz="800" b="1"/>
                        <a:t>DN</a:t>
                      </a:r>
                    </a:p>
                  </a:txBody>
                  <a:tcPr anchor="ctr"/>
                </a:tc>
                <a:tc>
                  <a:txBody>
                    <a:bodyPr/>
                    <a:lstStyle/>
                    <a:p>
                      <a:r>
                        <a:rPr lang="en-GB" sz="800" b="1"/>
                        <a:t>200,000</a:t>
                      </a:r>
                    </a:p>
                  </a:txBody>
                  <a:tcPr anchor="ctr"/>
                </a:tc>
                <a:tc>
                  <a:txBody>
                    <a:bodyPr/>
                    <a:lstStyle/>
                    <a:p>
                      <a:r>
                        <a:rPr lang="en-GB" sz="800" b="1"/>
                        <a:t>June 23</a:t>
                      </a:r>
                    </a:p>
                  </a:txBody>
                  <a:tcPr anchor="ctr"/>
                </a:tc>
                <a:tc>
                  <a:txBody>
                    <a:bodyPr/>
                    <a:lstStyle/>
                    <a:p>
                      <a:r>
                        <a:rPr lang="en-GB" sz="800" b="1"/>
                        <a:t>Major</a:t>
                      </a:r>
                    </a:p>
                  </a:txBody>
                  <a:tcPr anchor="ctr"/>
                </a:tc>
                <a:tc>
                  <a:txBody>
                    <a:bodyPr/>
                    <a:lstStyle/>
                    <a:p>
                      <a:r>
                        <a:rPr lang="en-GB" sz="800" b="1"/>
                        <a:t>Indicative </a:t>
                      </a:r>
                    </a:p>
                  </a:txBody>
                  <a:tcPr anchor="ctr"/>
                </a:tc>
                <a:extLst>
                  <a:ext uri="{0D108BD9-81ED-4DB2-BD59-A6C34878D82A}">
                    <a16:rowId xmlns:a16="http://schemas.microsoft.com/office/drawing/2014/main" val="863332575"/>
                  </a:ext>
                </a:extLst>
              </a:tr>
              <a:tr h="406896">
                <a:tc>
                  <a:txBody>
                    <a:bodyPr/>
                    <a:lstStyle/>
                    <a:p>
                      <a:r>
                        <a:rPr lang="en-GB" sz="900" b="1">
                          <a:hlinkClick r:id="rId8"/>
                        </a:rPr>
                        <a:t>5482</a:t>
                      </a:r>
                      <a:endParaRPr lang="en-GB" sz="900" b="1"/>
                    </a:p>
                  </a:txBody>
                  <a:tcPr anchor="ctr"/>
                </a:tc>
                <a:tc>
                  <a:txBody>
                    <a:bodyPr/>
                    <a:lstStyle/>
                    <a:p>
                      <a:r>
                        <a:rPr lang="en-GB" sz="800" b="1"/>
                        <a:t>Replacement of reads associated to a meter asset technical details change or update (RGMA)</a:t>
                      </a:r>
                    </a:p>
                  </a:txBody>
                  <a:tcPr anchor="ctr"/>
                </a:tc>
                <a:tc>
                  <a:txBody>
                    <a:bodyPr/>
                    <a:lstStyle/>
                    <a:p>
                      <a:r>
                        <a:rPr lang="en-GB" sz="800" b="1"/>
                        <a:t>Scottish Power</a:t>
                      </a:r>
                    </a:p>
                  </a:txBody>
                  <a:tcPr anchor="ctr"/>
                </a:tc>
                <a:tc>
                  <a:txBody>
                    <a:bodyPr/>
                    <a:lstStyle/>
                    <a:p>
                      <a:r>
                        <a:rPr lang="en-GB" sz="800" b="1"/>
                        <a:t>Shipper</a:t>
                      </a:r>
                    </a:p>
                  </a:txBody>
                  <a:tcPr anchor="ctr"/>
                </a:tc>
                <a:tc>
                  <a:txBody>
                    <a:bodyPr/>
                    <a:lstStyle/>
                    <a:p>
                      <a:r>
                        <a:rPr lang="en-GB" sz="800" b="1"/>
                        <a:t>Shipper </a:t>
                      </a:r>
                    </a:p>
                  </a:txBody>
                  <a:tcPr anchor="ctr"/>
                </a:tc>
                <a:tc>
                  <a:txBody>
                    <a:bodyPr/>
                    <a:lstStyle/>
                    <a:p>
                      <a:r>
                        <a:rPr lang="en-GB" sz="800" b="1"/>
                        <a:t>Tbc</a:t>
                      </a:r>
                    </a:p>
                  </a:txBody>
                  <a:tcPr anchor="ctr"/>
                </a:tc>
                <a:tc>
                  <a:txBody>
                    <a:bodyPr/>
                    <a:lstStyle/>
                    <a:p>
                      <a:r>
                        <a:rPr lang="en-GB" sz="800" b="1"/>
                        <a:t>June 23</a:t>
                      </a:r>
                    </a:p>
                  </a:txBody>
                  <a:tcPr anchor="ctr"/>
                </a:tc>
                <a:tc>
                  <a:txBody>
                    <a:bodyPr/>
                    <a:lstStyle/>
                    <a:p>
                      <a:r>
                        <a:rPr lang="en-GB" sz="800" b="1"/>
                        <a:t>Major</a:t>
                      </a:r>
                    </a:p>
                  </a:txBody>
                  <a:tcPr anchor="ctr"/>
                </a:tc>
                <a:tc>
                  <a:txBody>
                    <a:bodyPr/>
                    <a:lstStyle/>
                    <a:p>
                      <a:r>
                        <a:rPr lang="en-GB" sz="800" b="1"/>
                        <a:t>Indicative </a:t>
                      </a:r>
                    </a:p>
                  </a:txBody>
                  <a:tcPr anchor="ctr"/>
                </a:tc>
                <a:extLst>
                  <a:ext uri="{0D108BD9-81ED-4DB2-BD59-A6C34878D82A}">
                    <a16:rowId xmlns:a16="http://schemas.microsoft.com/office/drawing/2014/main" val="1738539054"/>
                  </a:ext>
                </a:extLst>
              </a:tr>
            </a:tbl>
          </a:graphicData>
        </a:graphic>
      </p:graphicFrame>
    </p:spTree>
    <p:extLst>
      <p:ext uri="{BB962C8B-B14F-4D97-AF65-F5344CB8AC3E}">
        <p14:creationId xmlns:p14="http://schemas.microsoft.com/office/powerpoint/2010/main" val="3894273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B738D59-151C-45B1-B664-B9E1132CA4D9}"/>
              </a:ext>
            </a:extLst>
          </p:cNvPr>
          <p:cNvGraphicFramePr>
            <a:graphicFrameLocks noGrp="1"/>
          </p:cNvGraphicFramePr>
          <p:nvPr>
            <p:ph idx="1"/>
          </p:nvPr>
        </p:nvGraphicFramePr>
        <p:xfrm>
          <a:off x="63612" y="433891"/>
          <a:ext cx="9016776" cy="4535045"/>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2275419473"/>
                    </a:ext>
                  </a:extLst>
                </a:gridCol>
                <a:gridCol w="2500828">
                  <a:extLst>
                    <a:ext uri="{9D8B030D-6E8A-4147-A177-3AD203B41FA5}">
                      <a16:colId xmlns:a16="http://schemas.microsoft.com/office/drawing/2014/main" val="1591318838"/>
                    </a:ext>
                  </a:extLst>
                </a:gridCol>
                <a:gridCol w="769485">
                  <a:extLst>
                    <a:ext uri="{9D8B030D-6E8A-4147-A177-3AD203B41FA5}">
                      <a16:colId xmlns:a16="http://schemas.microsoft.com/office/drawing/2014/main" val="1195572633"/>
                    </a:ext>
                  </a:extLst>
                </a:gridCol>
                <a:gridCol w="769485">
                  <a:extLst>
                    <a:ext uri="{9D8B030D-6E8A-4147-A177-3AD203B41FA5}">
                      <a16:colId xmlns:a16="http://schemas.microsoft.com/office/drawing/2014/main" val="3980059432"/>
                    </a:ext>
                  </a:extLst>
                </a:gridCol>
                <a:gridCol w="746409">
                  <a:extLst>
                    <a:ext uri="{9D8B030D-6E8A-4147-A177-3AD203B41FA5}">
                      <a16:colId xmlns:a16="http://schemas.microsoft.com/office/drawing/2014/main" val="3979732778"/>
                    </a:ext>
                  </a:extLst>
                </a:gridCol>
                <a:gridCol w="746409">
                  <a:extLst>
                    <a:ext uri="{9D8B030D-6E8A-4147-A177-3AD203B41FA5}">
                      <a16:colId xmlns:a16="http://schemas.microsoft.com/office/drawing/2014/main" val="3134480581"/>
                    </a:ext>
                  </a:extLst>
                </a:gridCol>
                <a:gridCol w="1147088">
                  <a:extLst>
                    <a:ext uri="{9D8B030D-6E8A-4147-A177-3AD203B41FA5}">
                      <a16:colId xmlns:a16="http://schemas.microsoft.com/office/drawing/2014/main" val="4044127467"/>
                    </a:ext>
                  </a:extLst>
                </a:gridCol>
                <a:gridCol w="932009">
                  <a:extLst>
                    <a:ext uri="{9D8B030D-6E8A-4147-A177-3AD203B41FA5}">
                      <a16:colId xmlns:a16="http://schemas.microsoft.com/office/drawing/2014/main" val="3927855727"/>
                    </a:ext>
                  </a:extLst>
                </a:gridCol>
                <a:gridCol w="932009">
                  <a:extLst>
                    <a:ext uri="{9D8B030D-6E8A-4147-A177-3AD203B41FA5}">
                      <a16:colId xmlns:a16="http://schemas.microsoft.com/office/drawing/2014/main" val="4173446937"/>
                    </a:ext>
                  </a:extLst>
                </a:gridCol>
              </a:tblGrid>
              <a:tr h="430013">
                <a:tc>
                  <a:txBody>
                    <a:bodyPr/>
                    <a:lstStyle/>
                    <a:p>
                      <a:r>
                        <a:rPr lang="en-GB" sz="900"/>
                        <a:t>XRN</a:t>
                      </a:r>
                    </a:p>
                  </a:txBody>
                  <a:tcPr anchor="ctr"/>
                </a:tc>
                <a:tc>
                  <a:txBody>
                    <a:bodyPr/>
                    <a:lstStyle/>
                    <a:p>
                      <a:r>
                        <a:rPr lang="en-GB" sz="900"/>
                        <a:t>Change Title </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75786245"/>
                  </a:ext>
                </a:extLst>
              </a:tr>
              <a:tr h="370725">
                <a:tc>
                  <a:txBody>
                    <a:bodyPr/>
                    <a:lstStyle/>
                    <a:p>
                      <a:r>
                        <a:rPr lang="en-GB" sz="900" b="1">
                          <a:hlinkClick r:id="rId2"/>
                        </a:rPr>
                        <a:t>4713</a:t>
                      </a:r>
                      <a:endParaRPr lang="en-GB" sz="900" b="1"/>
                    </a:p>
                  </a:txBody>
                  <a:tcPr anchor="ctr"/>
                </a:tc>
                <a:tc>
                  <a:txBody>
                    <a:bodyPr/>
                    <a:lstStyle/>
                    <a:p>
                      <a:r>
                        <a:rPr lang="en-US" sz="800" b="1"/>
                        <a:t>Actual read following estimated transfer read calculating AQ of 1</a:t>
                      </a:r>
                      <a:endParaRPr lang="en-GB" sz="800" b="1"/>
                    </a:p>
                  </a:txBody>
                  <a:tcPr anchor="ctr"/>
                </a:tc>
                <a:tc>
                  <a:txBody>
                    <a:bodyPr/>
                    <a:lstStyle/>
                    <a:p>
                      <a:r>
                        <a:rPr lang="en-GB" sz="800" b="1"/>
                        <a:t>Npower</a:t>
                      </a:r>
                    </a:p>
                  </a:txBody>
                  <a:tcPr anchor="ctr"/>
                </a:tc>
                <a:tc>
                  <a:txBody>
                    <a:bodyPr/>
                    <a:lstStyle/>
                    <a:p>
                      <a:r>
                        <a:rPr lang="en-GB" sz="800" b="1"/>
                        <a:t>Shipper</a:t>
                      </a:r>
                    </a:p>
                  </a:txBody>
                  <a:tcPr anchor="ctr">
                    <a:solidFill>
                      <a:srgbClr val="CED1E1"/>
                    </a:solidFill>
                  </a:tcPr>
                </a:tc>
                <a:tc>
                  <a:txBody>
                    <a:bodyPr/>
                    <a:lstStyle/>
                    <a:p>
                      <a:r>
                        <a:rPr lang="en-GB" sz="800" b="1"/>
                        <a:t>Shipper</a:t>
                      </a:r>
                    </a:p>
                  </a:txBody>
                  <a:tcPr anchor="ctr"/>
                </a:tc>
                <a:tc>
                  <a:txBody>
                    <a:bodyPr/>
                    <a:lstStyle/>
                    <a:p>
                      <a:r>
                        <a:rPr lang="en-GB" sz="800" b="1"/>
                        <a:t>£7k</a:t>
                      </a:r>
                    </a:p>
                  </a:txBody>
                  <a:tcPr anchor="ctr"/>
                </a:tc>
                <a:tc>
                  <a:txBody>
                    <a:bodyPr/>
                    <a:lstStyle/>
                    <a:p>
                      <a:r>
                        <a:rPr lang="en-GB" sz="800" b="1"/>
                        <a:t>Tbc</a:t>
                      </a:r>
                    </a:p>
                  </a:txBody>
                  <a:tcPr anchor="ctr"/>
                </a:tc>
                <a:tc>
                  <a:txBody>
                    <a:bodyPr/>
                    <a:lstStyle/>
                    <a:p>
                      <a:r>
                        <a:rPr lang="en-GB" sz="800" b="1"/>
                        <a:t>Standalone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1700521624"/>
                  </a:ext>
                </a:extLst>
              </a:tr>
              <a:tr h="288032">
                <a:tc>
                  <a:txBody>
                    <a:bodyPr/>
                    <a:lstStyle/>
                    <a:p>
                      <a:r>
                        <a:rPr lang="en-GB" sz="900" b="1">
                          <a:hlinkClick r:id="rId3"/>
                        </a:rPr>
                        <a:t>4914</a:t>
                      </a:r>
                      <a:endParaRPr lang="en-GB" sz="900" b="1"/>
                    </a:p>
                  </a:txBody>
                  <a:tcPr anchor="ctr"/>
                </a:tc>
                <a:tc>
                  <a:txBody>
                    <a:bodyPr/>
                    <a:lstStyle/>
                    <a:p>
                      <a:r>
                        <a:rPr lang="en-GB" sz="800" b="1"/>
                        <a:t>Mod0651 – Retrospective Data Update Provisions</a:t>
                      </a:r>
                    </a:p>
                  </a:txBody>
                  <a:tcPr anchor="ctr"/>
                </a:tc>
                <a:tc>
                  <a:txBody>
                    <a:bodyPr/>
                    <a:lstStyle/>
                    <a:p>
                      <a:r>
                        <a:rPr lang="en-GB" sz="800" b="1"/>
                        <a:t>Cadent</a:t>
                      </a:r>
                    </a:p>
                  </a:txBody>
                  <a:tcPr anchor="ctr"/>
                </a:tc>
                <a:tc>
                  <a:txBody>
                    <a:bodyPr/>
                    <a:lstStyle/>
                    <a:p>
                      <a:r>
                        <a:rPr lang="en-GB" sz="800" b="1"/>
                        <a:t>Shipper</a:t>
                      </a:r>
                    </a:p>
                  </a:txBody>
                  <a:tcPr anchor="ctr"/>
                </a:tc>
                <a:tc>
                  <a:txBody>
                    <a:bodyPr/>
                    <a:lstStyle/>
                    <a:p>
                      <a:r>
                        <a:rPr lang="en-GB" sz="800" b="1"/>
                        <a:t>Tbc</a:t>
                      </a:r>
                    </a:p>
                  </a:txBody>
                  <a:tcPr anchor="ctr"/>
                </a:tc>
                <a:tc>
                  <a:txBody>
                    <a:bodyPr/>
                    <a:lstStyle/>
                    <a:p>
                      <a:r>
                        <a:rPr lang="en-GB" sz="800" b="1"/>
                        <a:t>£1.8m – £2.4m</a:t>
                      </a:r>
                    </a:p>
                  </a:txBody>
                  <a:tcPr anchor="ctr"/>
                </a:tc>
                <a:tc>
                  <a:txBody>
                    <a:bodyPr/>
                    <a:lstStyle/>
                    <a:p>
                      <a:r>
                        <a:rPr lang="en-GB" sz="800" b="1"/>
                        <a:t>Tbc</a:t>
                      </a:r>
                    </a:p>
                  </a:txBody>
                  <a:tcPr anchor="ctr"/>
                </a:tc>
                <a:tc>
                  <a:txBody>
                    <a:bodyPr/>
                    <a:lstStyle/>
                    <a:p>
                      <a:r>
                        <a:rPr lang="en-GB" sz="800" b="1"/>
                        <a:t>Major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2219710757"/>
                  </a:ext>
                </a:extLst>
              </a:tr>
              <a:tr h="285997">
                <a:tc>
                  <a:txBody>
                    <a:bodyPr/>
                    <a:lstStyle/>
                    <a:p>
                      <a:r>
                        <a:rPr lang="en-GB" sz="900" b="1">
                          <a:hlinkClick r:id="rId4"/>
                        </a:rPr>
                        <a:t>5144</a:t>
                      </a:r>
                      <a:endParaRPr lang="en-GB" sz="900" b="1"/>
                    </a:p>
                  </a:txBody>
                  <a:tcPr anchor="ctr"/>
                </a:tc>
                <a:tc>
                  <a:txBody>
                    <a:bodyPr/>
                    <a:lstStyle/>
                    <a:p>
                      <a:r>
                        <a:rPr lang="en-US" sz="800" b="1"/>
                        <a:t>Enabling Re-assignment of Supplier Short Codes to Implement Supplier of Last Resort Directions</a:t>
                      </a:r>
                      <a:endParaRPr lang="en-GB" sz="800" b="1"/>
                    </a:p>
                  </a:txBody>
                  <a:tcPr anchor="ctr"/>
                </a:tc>
                <a:tc>
                  <a:txBody>
                    <a:bodyPr/>
                    <a:lstStyle/>
                    <a:p>
                      <a:r>
                        <a:rPr lang="en-GB" sz="800" b="1"/>
                        <a:t>Xoserve</a:t>
                      </a:r>
                    </a:p>
                  </a:txBody>
                  <a:tcPr anchor="ctr"/>
                </a:tc>
                <a:tc>
                  <a:txBody>
                    <a:bodyPr/>
                    <a:lstStyle/>
                    <a:p>
                      <a:r>
                        <a:rPr lang="en-GB" sz="800" b="1"/>
                        <a:t>Shipper</a:t>
                      </a:r>
                    </a:p>
                    <a:p>
                      <a:r>
                        <a:rPr lang="en-GB" sz="800" b="1"/>
                        <a:t>DN</a:t>
                      </a:r>
                    </a:p>
                    <a:p>
                      <a:r>
                        <a:rPr lang="en-GB" sz="800" b="1"/>
                        <a:t>IGT</a:t>
                      </a:r>
                    </a:p>
                  </a:txBody>
                  <a:tcPr anchor="ctr">
                    <a:solidFill>
                      <a:srgbClr val="CED1E1"/>
                    </a:solidFill>
                  </a:tcPr>
                </a:tc>
                <a:tc>
                  <a:txBody>
                    <a:bodyPr/>
                    <a:lstStyle/>
                    <a:p>
                      <a:r>
                        <a:rPr lang="en-GB" sz="800" b="1"/>
                        <a:t>Tbc</a:t>
                      </a:r>
                    </a:p>
                  </a:txBody>
                  <a:tcPr anchor="ctr"/>
                </a:tc>
                <a:tc>
                  <a:txBody>
                    <a:bodyPr/>
                    <a:lstStyle/>
                    <a:p>
                      <a:r>
                        <a:rPr lang="en-GB" sz="800" b="1"/>
                        <a:t>Tbc</a:t>
                      </a:r>
                    </a:p>
                  </a:txBody>
                  <a:tcPr anchor="ctr"/>
                </a:tc>
                <a:tc>
                  <a:txBody>
                    <a:bodyPr/>
                    <a:lstStyle/>
                    <a:p>
                      <a:r>
                        <a:rPr lang="en-GB" sz="800" b="1"/>
                        <a:t>Tbc</a:t>
                      </a:r>
                    </a:p>
                  </a:txBody>
                  <a:tcPr anchor="ctr"/>
                </a:tc>
                <a:tc>
                  <a:txBody>
                    <a:bodyPr/>
                    <a:lstStyle/>
                    <a:p>
                      <a:r>
                        <a:rPr lang="en-GB" sz="800" b="1"/>
                        <a:t>Tbc</a:t>
                      </a:r>
                    </a:p>
                  </a:txBody>
                  <a:tcPr anchor="ctr"/>
                </a:tc>
                <a:tc>
                  <a:txBody>
                    <a:bodyPr/>
                    <a:lstStyle/>
                    <a:p>
                      <a:r>
                        <a:rPr lang="en-GB" sz="800" b="1"/>
                        <a:t>N/A</a:t>
                      </a:r>
                    </a:p>
                  </a:txBody>
                  <a:tcPr anchor="ctr"/>
                </a:tc>
                <a:extLst>
                  <a:ext uri="{0D108BD9-81ED-4DB2-BD59-A6C34878D82A}">
                    <a16:rowId xmlns:a16="http://schemas.microsoft.com/office/drawing/2014/main" val="1188139813"/>
                  </a:ext>
                </a:extLst>
              </a:tr>
              <a:tr h="285997">
                <a:tc>
                  <a:txBody>
                    <a:bodyPr/>
                    <a:lstStyle/>
                    <a:p>
                      <a:r>
                        <a:rPr lang="en-GB" sz="900" b="1">
                          <a:hlinkClick r:id="rId5"/>
                        </a:rPr>
                        <a:t>5187</a:t>
                      </a:r>
                      <a:endParaRPr lang="en-GB" sz="900" b="1"/>
                    </a:p>
                  </a:txBody>
                  <a:tcPr anchor="ctr"/>
                </a:tc>
                <a:tc>
                  <a:txBody>
                    <a:bodyPr/>
                    <a:lstStyle/>
                    <a:p>
                      <a:r>
                        <a:rPr lang="en-GB" sz="800" b="1"/>
                        <a:t>MOD0696 - Addressing inequities between Capacity booking under the UNC and arrangements set out in relevant NExAs</a:t>
                      </a:r>
                    </a:p>
                  </a:txBody>
                  <a:tcPr anchor="ctr"/>
                </a:tc>
                <a:tc>
                  <a:txBody>
                    <a:bodyPr/>
                    <a:lstStyle/>
                    <a:p>
                      <a:r>
                        <a:rPr lang="en-GB" sz="800" b="1"/>
                        <a:t>Gazprom</a:t>
                      </a:r>
                    </a:p>
                  </a:txBody>
                  <a:tcPr anchor="ctr"/>
                </a:tc>
                <a:tc>
                  <a:txBody>
                    <a:bodyPr/>
                    <a:lstStyle/>
                    <a:p>
                      <a:r>
                        <a:rPr lang="en-GB" sz="800" b="1"/>
                        <a:t>Shipper</a:t>
                      </a:r>
                    </a:p>
                    <a:p>
                      <a:r>
                        <a:rPr lang="en-GB" sz="800" b="1"/>
                        <a:t>DN</a:t>
                      </a:r>
                    </a:p>
                  </a:txBody>
                  <a:tcPr anchor="ctr">
                    <a:solidFill>
                      <a:srgbClr val="E8EAF1"/>
                    </a:solidFill>
                  </a:tcPr>
                </a:tc>
                <a:tc>
                  <a:txBody>
                    <a:bodyPr/>
                    <a:lstStyle/>
                    <a:p>
                      <a:r>
                        <a:rPr lang="en-GB" sz="800" b="1"/>
                        <a:t>Shipper</a:t>
                      </a:r>
                    </a:p>
                    <a:p>
                      <a:r>
                        <a:rPr lang="en-GB" sz="800" b="1"/>
                        <a:t>DN</a:t>
                      </a:r>
                    </a:p>
                  </a:txBody>
                  <a:tcPr anchor="ctr"/>
                </a:tc>
                <a:tc>
                  <a:txBody>
                    <a:bodyPr/>
                    <a:lstStyle/>
                    <a:p>
                      <a:r>
                        <a:rPr lang="en-GB" sz="800" b="1"/>
                        <a:t>Tbc</a:t>
                      </a:r>
                    </a:p>
                  </a:txBody>
                  <a:tcPr anchor="ctr"/>
                </a:tc>
                <a:tc>
                  <a:txBody>
                    <a:bodyPr/>
                    <a:lstStyle/>
                    <a:p>
                      <a:r>
                        <a:rPr lang="en-GB" sz="800" b="1"/>
                        <a:t>Tbc</a:t>
                      </a:r>
                    </a:p>
                  </a:txBody>
                  <a:tcPr anchor="ctr"/>
                </a:tc>
                <a:tc>
                  <a:txBody>
                    <a:bodyPr/>
                    <a:lstStyle/>
                    <a:p>
                      <a:r>
                        <a:rPr lang="en-GB" sz="800" b="1"/>
                        <a:t>Tbc </a:t>
                      </a:r>
                    </a:p>
                  </a:txBody>
                  <a:tcPr anchor="ctr"/>
                </a:tc>
                <a:tc>
                  <a:txBody>
                    <a:bodyPr/>
                    <a:lstStyle/>
                    <a:p>
                      <a:r>
                        <a:rPr lang="en-GB" sz="800" b="1"/>
                        <a:t>N/A</a:t>
                      </a:r>
                    </a:p>
                  </a:txBody>
                  <a:tcPr anchor="ctr"/>
                </a:tc>
                <a:extLst>
                  <a:ext uri="{0D108BD9-81ED-4DB2-BD59-A6C34878D82A}">
                    <a16:rowId xmlns:a16="http://schemas.microsoft.com/office/drawing/2014/main" val="171027236"/>
                  </a:ext>
                </a:extLst>
              </a:tr>
              <a:tr h="309736">
                <a:tc>
                  <a:txBody>
                    <a:bodyPr/>
                    <a:lstStyle/>
                    <a:p>
                      <a:r>
                        <a:rPr lang="en-GB" sz="900" b="1">
                          <a:hlinkClick r:id="rId6"/>
                        </a:rPr>
                        <a:t>5286</a:t>
                      </a:r>
                      <a:endParaRPr lang="en-GB" sz="900" b="1"/>
                    </a:p>
                  </a:txBody>
                  <a:tcPr anchor="ctr"/>
                </a:tc>
                <a:tc>
                  <a:txBody>
                    <a:bodyPr/>
                    <a:lstStyle/>
                    <a:p>
                      <a:r>
                        <a:rPr lang="en-GB" sz="800" b="1"/>
                        <a:t>Clarification Change to the AQ amendment process to be applied retrospectively (MO0746)</a:t>
                      </a:r>
                    </a:p>
                  </a:txBody>
                  <a:tcPr anchor="ctr"/>
                </a:tc>
                <a:tc>
                  <a:txBody>
                    <a:bodyPr/>
                    <a:lstStyle/>
                    <a:p>
                      <a:r>
                        <a:rPr lang="en-GB" sz="800" b="1"/>
                        <a:t>CDSP</a:t>
                      </a:r>
                    </a:p>
                  </a:txBody>
                  <a:tcPr anchor="ctr"/>
                </a:tc>
                <a:tc>
                  <a:txBody>
                    <a:bodyPr/>
                    <a:lstStyle/>
                    <a:p>
                      <a:r>
                        <a:rPr lang="en-GB" sz="800" b="1"/>
                        <a:t>Shipper </a:t>
                      </a:r>
                    </a:p>
                    <a:p>
                      <a:r>
                        <a:rPr lang="en-GB" sz="800" b="1"/>
                        <a:t>DN</a:t>
                      </a:r>
                    </a:p>
                  </a:txBody>
                  <a:tcPr anchor="ctr">
                    <a:solidFill>
                      <a:srgbClr val="CED1E1"/>
                    </a:solidFill>
                  </a:tcPr>
                </a:tc>
                <a:tc>
                  <a:txBody>
                    <a:bodyPr/>
                    <a:lstStyle/>
                    <a:p>
                      <a:r>
                        <a:rPr lang="en-GB" sz="800" b="1"/>
                        <a:t>Shipper</a:t>
                      </a:r>
                    </a:p>
                  </a:txBody>
                  <a:tcPr anchor="ctr"/>
                </a:tc>
                <a:tc>
                  <a:txBody>
                    <a:bodyPr/>
                    <a:lstStyle/>
                    <a:p>
                      <a:r>
                        <a:rPr lang="en-GB" sz="800" b="1"/>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2064844016"/>
                  </a:ext>
                </a:extLst>
              </a:tr>
              <a:tr h="334888">
                <a:tc>
                  <a:txBody>
                    <a:bodyPr/>
                    <a:lstStyle/>
                    <a:p>
                      <a:r>
                        <a:rPr lang="en-GB" sz="900" b="1">
                          <a:hlinkClick r:id="rId7"/>
                        </a:rPr>
                        <a:t>5345</a:t>
                      </a:r>
                      <a:endParaRPr lang="en-GB" sz="900" b="1"/>
                    </a:p>
                  </a:txBody>
                  <a:tcPr anchor="ctr"/>
                </a:tc>
                <a:tc>
                  <a:txBody>
                    <a:bodyPr/>
                    <a:lstStyle/>
                    <a:p>
                      <a:r>
                        <a:rPr lang="en-US" sz="800" b="1"/>
                        <a:t>Deferral of creation of Class change reads for DM to NDM and NDM to DM sites at Transfer </a:t>
                      </a:r>
                      <a:endParaRPr lang="en-GB" sz="800" b="1"/>
                    </a:p>
                  </a:txBody>
                  <a:tcPr anchor="ctr"/>
                </a:tc>
                <a:tc>
                  <a:txBody>
                    <a:bodyPr/>
                    <a:lstStyle/>
                    <a:p>
                      <a:r>
                        <a:rPr lang="en-GB" sz="800" b="1"/>
                        <a:t>CDSP</a:t>
                      </a:r>
                    </a:p>
                  </a:txBody>
                  <a:tcPr anchor="ctr"/>
                </a:tc>
                <a:tc>
                  <a:txBody>
                    <a:bodyPr/>
                    <a:lstStyle/>
                    <a:p>
                      <a:r>
                        <a:rPr lang="en-GB" sz="800" b="1"/>
                        <a:t>Xoserve</a:t>
                      </a:r>
                    </a:p>
                  </a:txBody>
                  <a:tcPr anchor="ctr"/>
                </a:tc>
                <a:tc>
                  <a:txBody>
                    <a:bodyPr/>
                    <a:lstStyle/>
                    <a:p>
                      <a:r>
                        <a:rPr lang="en-GB" sz="800" b="1"/>
                        <a:t>Shipper</a:t>
                      </a:r>
                    </a:p>
                  </a:txBody>
                  <a:tcPr anchor="ctr"/>
                </a:tc>
                <a:tc>
                  <a:txBody>
                    <a:bodyPr/>
                    <a:lstStyle/>
                    <a:p>
                      <a:r>
                        <a:rPr lang="en-GB" sz="800" b="1"/>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1210505939"/>
                  </a:ext>
                </a:extLst>
              </a:tr>
              <a:tr h="272216">
                <a:tc>
                  <a:txBody>
                    <a:bodyPr/>
                    <a:lstStyle/>
                    <a:p>
                      <a:r>
                        <a:rPr lang="en-GB" sz="900" b="1">
                          <a:hlinkClick r:id="rId8"/>
                        </a:rPr>
                        <a:t>5453</a:t>
                      </a:r>
                      <a:endParaRPr lang="en-GB" sz="900" b="1"/>
                    </a:p>
                  </a:txBody>
                  <a:tcPr anchor="ctr"/>
                </a:tc>
                <a:tc>
                  <a:txBody>
                    <a:bodyPr/>
                    <a:lstStyle/>
                    <a:p>
                      <a:r>
                        <a:rPr lang="en-GB" sz="800" b="1"/>
                        <a:t>GSOS 2, 3 &amp; 13 Payment Automation</a:t>
                      </a:r>
                    </a:p>
                  </a:txBody>
                  <a:tcPr anchor="ctr"/>
                </a:tc>
                <a:tc>
                  <a:txBody>
                    <a:bodyPr/>
                    <a:lstStyle/>
                    <a:p>
                      <a:r>
                        <a:rPr lang="en-GB" sz="800" b="1"/>
                        <a:t>SGN</a:t>
                      </a:r>
                    </a:p>
                  </a:txBody>
                  <a:tcPr anchor="ctr"/>
                </a:tc>
                <a:tc>
                  <a:txBody>
                    <a:bodyPr/>
                    <a:lstStyle/>
                    <a:p>
                      <a:r>
                        <a:rPr lang="en-GB" sz="800" b="1"/>
                        <a:t>Shipper </a:t>
                      </a:r>
                    </a:p>
                    <a:p>
                      <a:r>
                        <a:rPr lang="en-GB" sz="800" b="1"/>
                        <a:t>DN</a:t>
                      </a:r>
                    </a:p>
                  </a:txBody>
                  <a:tcPr anchor="ctr"/>
                </a:tc>
                <a:tc>
                  <a:txBody>
                    <a:bodyPr/>
                    <a:lstStyle/>
                    <a:p>
                      <a:r>
                        <a:rPr lang="en-GB" sz="800" b="1"/>
                        <a:t>DN</a:t>
                      </a:r>
                    </a:p>
                  </a:txBody>
                  <a:tcPr anchor="ctr"/>
                </a:tc>
                <a:tc>
                  <a:txBody>
                    <a:bodyPr/>
                    <a:lstStyle/>
                    <a:p>
                      <a:r>
                        <a:rPr lang="en-GB" sz="800" b="1"/>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1756185737"/>
                  </a:ext>
                </a:extLst>
              </a:tr>
              <a:tr h="153352">
                <a:tc>
                  <a:txBody>
                    <a:bodyPr/>
                    <a:lstStyle/>
                    <a:p>
                      <a:r>
                        <a:rPr lang="en-GB" sz="900" b="1">
                          <a:hlinkClick r:id="rId9"/>
                        </a:rPr>
                        <a:t>5454</a:t>
                      </a:r>
                      <a:endParaRPr lang="en-GB" sz="900" b="1"/>
                    </a:p>
                  </a:txBody>
                  <a:tcPr anchor="ctr"/>
                </a:tc>
                <a:tc>
                  <a:txBody>
                    <a:bodyPr/>
                    <a:lstStyle/>
                    <a:p>
                      <a:r>
                        <a:rPr lang="en-GB" sz="800" b="1" err="1"/>
                        <a:t>SoLR</a:t>
                      </a:r>
                      <a:r>
                        <a:rPr lang="en-GB" sz="800" b="1"/>
                        <a:t> Reporting Suite</a:t>
                      </a:r>
                    </a:p>
                  </a:txBody>
                  <a:tcPr anchor="ctr"/>
                </a:tc>
                <a:tc>
                  <a:txBody>
                    <a:bodyPr/>
                    <a:lstStyle/>
                    <a:p>
                      <a:r>
                        <a:rPr lang="en-GB" sz="800" b="1"/>
                        <a:t>EDF</a:t>
                      </a:r>
                    </a:p>
                  </a:txBody>
                  <a:tcPr anchor="ctr"/>
                </a:tc>
                <a:tc>
                  <a:txBody>
                    <a:bodyPr/>
                    <a:lstStyle/>
                    <a:p>
                      <a:r>
                        <a:rPr lang="en-GB" sz="800" b="1"/>
                        <a:t>Shipper</a:t>
                      </a:r>
                    </a:p>
                  </a:txBody>
                  <a:tcPr anchor="ctr"/>
                </a:tc>
                <a:tc>
                  <a:txBody>
                    <a:bodyPr/>
                    <a:lstStyle/>
                    <a:p>
                      <a:r>
                        <a:rPr lang="en-GB" sz="800" b="1"/>
                        <a:t>Shipper</a:t>
                      </a:r>
                    </a:p>
                  </a:txBody>
                  <a:tcPr anchor="ctr"/>
                </a:tc>
                <a:tc>
                  <a:txBody>
                    <a:bodyPr/>
                    <a:lstStyle/>
                    <a:p>
                      <a:r>
                        <a:rPr lang="en-GB" sz="800" b="1"/>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2133221215"/>
                  </a:ext>
                </a:extLst>
              </a:tr>
              <a:tr h="274880">
                <a:tc>
                  <a:txBody>
                    <a:bodyPr/>
                    <a:lstStyle/>
                    <a:p>
                      <a:r>
                        <a:rPr lang="en-GB" sz="900" b="1">
                          <a:hlinkClick r:id="rId10"/>
                        </a:rPr>
                        <a:t>5471</a:t>
                      </a:r>
                      <a:endParaRPr lang="en-GB" sz="900" b="1"/>
                    </a:p>
                  </a:txBody>
                  <a:tcPr anchor="ctr"/>
                </a:tc>
                <a:tc>
                  <a:txBody>
                    <a:bodyPr/>
                    <a:lstStyle/>
                    <a:p>
                      <a:r>
                        <a:rPr lang="en-GB" sz="800" b="1"/>
                        <a:t>DSC Core Customer Access to Data</a:t>
                      </a:r>
                    </a:p>
                  </a:txBody>
                  <a:tcPr anchor="ctr"/>
                </a:tc>
                <a:tc>
                  <a:txBody>
                    <a:bodyPr/>
                    <a:lstStyle/>
                    <a:p>
                      <a:r>
                        <a:rPr lang="en-GB" sz="800" b="1"/>
                        <a:t>CDSP</a:t>
                      </a:r>
                    </a:p>
                  </a:txBody>
                  <a:tcPr anchor="ctr"/>
                </a:tc>
                <a:tc>
                  <a:txBody>
                    <a:bodyPr/>
                    <a:lstStyle/>
                    <a:p>
                      <a:r>
                        <a:rPr lang="en-GB" sz="800" b="1"/>
                        <a:t>Shipper</a:t>
                      </a:r>
                    </a:p>
                    <a:p>
                      <a:r>
                        <a:rPr lang="en-GB" sz="800" b="1"/>
                        <a:t>DN</a:t>
                      </a:r>
                    </a:p>
                    <a:p>
                      <a:r>
                        <a:rPr lang="en-GB" sz="800" b="1"/>
                        <a:t>IGT</a:t>
                      </a:r>
                    </a:p>
                  </a:txBody>
                  <a:tcPr anchor="ctr"/>
                </a:tc>
                <a:tc>
                  <a:txBody>
                    <a:bodyPr/>
                    <a:lstStyle/>
                    <a:p>
                      <a:r>
                        <a:rPr lang="en-GB" sz="800" b="1"/>
                        <a:t>IGT</a:t>
                      </a:r>
                    </a:p>
                    <a:p>
                      <a:r>
                        <a:rPr lang="en-GB" sz="800" b="1"/>
                        <a:t>Shipper</a:t>
                      </a:r>
                    </a:p>
                    <a:p>
                      <a:r>
                        <a:rPr lang="en-GB" sz="800" b="1"/>
                        <a:t>DN</a:t>
                      </a:r>
                    </a:p>
                  </a:txBody>
                  <a:tcPr anchor="ctr"/>
                </a:tc>
                <a:tc>
                  <a:txBody>
                    <a:bodyPr/>
                    <a:lstStyle/>
                    <a:p>
                      <a:r>
                        <a:rPr lang="en-GB" sz="800" b="1"/>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728929541"/>
                  </a:ext>
                </a:extLst>
              </a:tr>
              <a:tr h="360040">
                <a:tc>
                  <a:txBody>
                    <a:bodyPr/>
                    <a:lstStyle/>
                    <a:p>
                      <a:r>
                        <a:rPr lang="en-GB" sz="900" b="1">
                          <a:hlinkClick r:id="rId11"/>
                        </a:rPr>
                        <a:t>5473</a:t>
                      </a:r>
                      <a:endParaRPr lang="en-GB" sz="900" b="1"/>
                    </a:p>
                  </a:txBody>
                  <a:tcPr anchor="ctr"/>
                </a:tc>
                <a:tc>
                  <a:txBody>
                    <a:bodyPr/>
                    <a:lstStyle/>
                    <a:p>
                      <a:r>
                        <a:rPr lang="en-GB" sz="800" b="1"/>
                        <a:t>Meter Asset Details Proactive Management Service </a:t>
                      </a:r>
                    </a:p>
                  </a:txBody>
                  <a:tcPr anchor="ctr"/>
                </a:tc>
                <a:tc>
                  <a:txBody>
                    <a:bodyPr/>
                    <a:lstStyle/>
                    <a:p>
                      <a:r>
                        <a:rPr lang="en-GB" sz="800" b="1"/>
                        <a:t>CDSP</a:t>
                      </a:r>
                    </a:p>
                  </a:txBody>
                  <a:tcPr anchor="ctr"/>
                </a:tc>
                <a:tc>
                  <a:txBody>
                    <a:bodyPr/>
                    <a:lstStyle/>
                    <a:p>
                      <a:r>
                        <a:rPr lang="en-GB" sz="800" b="1"/>
                        <a:t>Shipper</a:t>
                      </a:r>
                    </a:p>
                  </a:txBody>
                  <a:tcPr anchor="ctr"/>
                </a:tc>
                <a:tc>
                  <a:txBody>
                    <a:bodyPr/>
                    <a:lstStyle/>
                    <a:p>
                      <a:r>
                        <a:rPr lang="en-GB" sz="800" b="1"/>
                        <a:t>Shipper</a:t>
                      </a:r>
                    </a:p>
                  </a:txBody>
                  <a:tcPr anchor="ctr"/>
                </a:tc>
                <a:tc>
                  <a:txBody>
                    <a:bodyPr/>
                    <a:lstStyle/>
                    <a:p>
                      <a:r>
                        <a:rPr lang="en-GB" sz="800" b="1"/>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2909369830"/>
                  </a:ext>
                </a:extLst>
              </a:tr>
              <a:tr h="360040">
                <a:tc>
                  <a:txBody>
                    <a:bodyPr/>
                    <a:lstStyle/>
                    <a:p>
                      <a:r>
                        <a:rPr lang="en-GB" sz="900" b="1">
                          <a:hlinkClick r:id="rId12"/>
                        </a:rPr>
                        <a:t>5517</a:t>
                      </a:r>
                      <a:endParaRPr lang="en-GB" sz="900" b="1"/>
                    </a:p>
                  </a:txBody>
                  <a:tcPr anchor="ctr"/>
                </a:tc>
                <a:tc>
                  <a:txBody>
                    <a:bodyPr/>
                    <a:lstStyle/>
                    <a:p>
                      <a:r>
                        <a:rPr lang="en-GB" sz="800" b="1"/>
                        <a:t>Hydrogen Checker Website</a:t>
                      </a:r>
                    </a:p>
                  </a:txBody>
                  <a:tcPr anchor="ctr"/>
                </a:tc>
                <a:tc>
                  <a:txBody>
                    <a:bodyPr/>
                    <a:lstStyle/>
                    <a:p>
                      <a:r>
                        <a:rPr lang="en-GB" sz="800" b="1"/>
                        <a:t>Cadent</a:t>
                      </a:r>
                    </a:p>
                  </a:txBody>
                  <a:tcPr anchor="ctr"/>
                </a:tc>
                <a:tc>
                  <a:txBody>
                    <a:bodyPr/>
                    <a:lstStyle/>
                    <a:p>
                      <a:r>
                        <a:rPr lang="en-GB" sz="800" b="1"/>
                        <a:t>Shipper </a:t>
                      </a:r>
                    </a:p>
                    <a:p>
                      <a:r>
                        <a:rPr lang="en-GB" sz="800" b="1"/>
                        <a:t>DN</a:t>
                      </a:r>
                    </a:p>
                  </a:txBody>
                  <a:tcPr anchor="ctr"/>
                </a:tc>
                <a:tc>
                  <a:txBody>
                    <a:bodyPr/>
                    <a:lstStyle/>
                    <a:p>
                      <a:r>
                        <a:rPr lang="en-GB" sz="800" b="1"/>
                        <a:t>DN</a:t>
                      </a:r>
                    </a:p>
                  </a:txBody>
                  <a:tcPr anchor="ctr"/>
                </a:tc>
                <a:tc>
                  <a:txBody>
                    <a:bodyPr/>
                    <a:lstStyle/>
                    <a:p>
                      <a:r>
                        <a:rPr lang="en-GB" sz="800" b="1"/>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Tbc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N/A</a:t>
                      </a:r>
                    </a:p>
                  </a:txBody>
                  <a:tcPr anchor="ctr"/>
                </a:tc>
                <a:extLst>
                  <a:ext uri="{0D108BD9-81ED-4DB2-BD59-A6C34878D82A}">
                    <a16:rowId xmlns:a16="http://schemas.microsoft.com/office/drawing/2014/main" val="3492947802"/>
                  </a:ext>
                </a:extLst>
              </a:tr>
            </a:tbl>
          </a:graphicData>
        </a:graphic>
      </p:graphicFrame>
      <p:sp>
        <p:nvSpPr>
          <p:cNvPr id="5" name="Title 1">
            <a:extLst>
              <a:ext uri="{FF2B5EF4-FFF2-40B4-BE49-F238E27FC236}">
                <a16:creationId xmlns:a16="http://schemas.microsoft.com/office/drawing/2014/main" id="{313471BF-15C9-4F69-80B8-9D297D4C536E}"/>
              </a:ext>
            </a:extLst>
          </p:cNvPr>
          <p:cNvSpPr>
            <a:spLocks noGrp="1"/>
          </p:cNvSpPr>
          <p:nvPr>
            <p:ph type="title"/>
          </p:nvPr>
        </p:nvSpPr>
        <p:spPr>
          <a:xfrm>
            <a:off x="611560" y="20426"/>
            <a:ext cx="8229600" cy="434083"/>
          </a:xfrm>
        </p:spPr>
        <p:txBody>
          <a:bodyPr>
            <a:normAutofit/>
          </a:bodyPr>
          <a:lstStyle/>
          <a:p>
            <a:r>
              <a:rPr lang="en-GB" sz="2000" dirty="0">
                <a:latin typeface="Arial"/>
                <a:cs typeface="Arial"/>
              </a:rPr>
              <a:t>Change Backlog Details</a:t>
            </a:r>
            <a:endParaRPr lang="en-GB" sz="2000" dirty="0"/>
          </a:p>
        </p:txBody>
      </p:sp>
    </p:spTree>
    <p:extLst>
      <p:ext uri="{BB962C8B-B14F-4D97-AF65-F5344CB8AC3E}">
        <p14:creationId xmlns:p14="http://schemas.microsoft.com/office/powerpoint/2010/main" val="3464951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CC0C-6A43-492C-87F0-21944FBAC77A}"/>
              </a:ext>
            </a:extLst>
          </p:cNvPr>
          <p:cNvSpPr>
            <a:spLocks noGrp="1"/>
          </p:cNvSpPr>
          <p:nvPr>
            <p:ph type="ctrTitle"/>
          </p:nvPr>
        </p:nvSpPr>
        <p:spPr>
          <a:xfrm>
            <a:off x="685800" y="1850624"/>
            <a:ext cx="7772400" cy="1102519"/>
          </a:xfrm>
        </p:spPr>
        <p:txBody>
          <a:bodyPr>
            <a:normAutofit fontScale="90000"/>
          </a:bodyPr>
          <a:lstStyle/>
          <a:p>
            <a:br>
              <a:rPr lang="en-GB" dirty="0">
                <a:latin typeface="Poppins Light"/>
                <a:cs typeface="Poppins Light"/>
              </a:rPr>
            </a:br>
            <a:br>
              <a:rPr lang="en-GB" dirty="0">
                <a:latin typeface="Poppins Light"/>
                <a:cs typeface="Poppins Light"/>
              </a:rPr>
            </a:br>
            <a:br>
              <a:rPr lang="en-GB" dirty="0">
                <a:latin typeface="+mn-lt"/>
                <a:cs typeface="Poppins Light"/>
              </a:rPr>
            </a:br>
            <a:r>
              <a:rPr lang="en-GB" dirty="0">
                <a:latin typeface="+mn-lt"/>
                <a:cs typeface="Poppins Light"/>
              </a:rPr>
              <a:t>UK Link February 23 Major Release </a:t>
            </a:r>
            <a:br>
              <a:rPr lang="en-GB" dirty="0">
                <a:latin typeface="+mn-lt"/>
                <a:cs typeface="Poppins Light"/>
              </a:rPr>
            </a:br>
            <a:br>
              <a:rPr lang="en-GB" dirty="0">
                <a:latin typeface="+mn-lt"/>
                <a:cs typeface="Poppins Light"/>
              </a:rPr>
            </a:br>
            <a:r>
              <a:rPr lang="en-GB" dirty="0">
                <a:latin typeface="+mn-lt"/>
                <a:cs typeface="Poppins Light"/>
              </a:rPr>
              <a:t>Scope Approval</a:t>
            </a:r>
            <a:br>
              <a:rPr lang="en-GB" dirty="0">
                <a:latin typeface="+mn-lt"/>
              </a:rPr>
            </a:br>
            <a:endParaRPr lang="en-GB" dirty="0">
              <a:latin typeface="+mn-lt"/>
            </a:endParaRPr>
          </a:p>
        </p:txBody>
      </p:sp>
    </p:spTree>
    <p:extLst>
      <p:ext uri="{BB962C8B-B14F-4D97-AF65-F5344CB8AC3E}">
        <p14:creationId xmlns:p14="http://schemas.microsoft.com/office/powerpoint/2010/main" val="422998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123477"/>
            <a:ext cx="8229600" cy="498688"/>
          </a:xfrm>
        </p:spPr>
        <p:txBody>
          <a:bodyPr>
            <a:normAutofit fontScale="90000"/>
          </a:bodyPr>
          <a:lstStyle/>
          <a:p>
            <a:r>
              <a:rPr lang="en-GB">
                <a:latin typeface="Arial"/>
                <a:cs typeface="Arial"/>
              </a:rPr>
              <a:t>Proposed Scope </a:t>
            </a:r>
            <a:endParaRPr lang="en-GB"/>
          </a:p>
        </p:txBody>
      </p:sp>
      <p:graphicFrame>
        <p:nvGraphicFramePr>
          <p:cNvPr id="4" name="Table 4">
            <a:extLst>
              <a:ext uri="{FF2B5EF4-FFF2-40B4-BE49-F238E27FC236}">
                <a16:creationId xmlns:a16="http://schemas.microsoft.com/office/drawing/2014/main" id="{DD5B59FB-A03D-4622-A7CD-1F8123E5B7A4}"/>
              </a:ext>
            </a:extLst>
          </p:cNvPr>
          <p:cNvGraphicFramePr>
            <a:graphicFrameLocks noGrp="1"/>
          </p:cNvGraphicFramePr>
          <p:nvPr>
            <p:ph idx="1"/>
          </p:nvPr>
        </p:nvGraphicFramePr>
        <p:xfrm>
          <a:off x="216348" y="1665983"/>
          <a:ext cx="8711304" cy="2608652"/>
        </p:xfrm>
        <a:graphic>
          <a:graphicData uri="http://schemas.openxmlformats.org/drawingml/2006/table">
            <a:tbl>
              <a:tblPr firstRow="1" bandRow="1">
                <a:tableStyleId>{5C22544A-7EE6-4342-B048-85BDC9FD1C3A}</a:tableStyleId>
              </a:tblPr>
              <a:tblGrid>
                <a:gridCol w="535770">
                  <a:extLst>
                    <a:ext uri="{9D8B030D-6E8A-4147-A177-3AD203B41FA5}">
                      <a16:colId xmlns:a16="http://schemas.microsoft.com/office/drawing/2014/main" val="3885288750"/>
                    </a:ext>
                  </a:extLst>
                </a:gridCol>
                <a:gridCol w="3119628">
                  <a:extLst>
                    <a:ext uri="{9D8B030D-6E8A-4147-A177-3AD203B41FA5}">
                      <a16:colId xmlns:a16="http://schemas.microsoft.com/office/drawing/2014/main" val="2666035350"/>
                    </a:ext>
                  </a:extLst>
                </a:gridCol>
                <a:gridCol w="677400">
                  <a:extLst>
                    <a:ext uri="{9D8B030D-6E8A-4147-A177-3AD203B41FA5}">
                      <a16:colId xmlns:a16="http://schemas.microsoft.com/office/drawing/2014/main" val="2207084505"/>
                    </a:ext>
                  </a:extLst>
                </a:gridCol>
                <a:gridCol w="791700">
                  <a:extLst>
                    <a:ext uri="{9D8B030D-6E8A-4147-A177-3AD203B41FA5}">
                      <a16:colId xmlns:a16="http://schemas.microsoft.com/office/drawing/2014/main" val="3233469831"/>
                    </a:ext>
                  </a:extLst>
                </a:gridCol>
                <a:gridCol w="588500">
                  <a:extLst>
                    <a:ext uri="{9D8B030D-6E8A-4147-A177-3AD203B41FA5}">
                      <a16:colId xmlns:a16="http://schemas.microsoft.com/office/drawing/2014/main" val="3264185382"/>
                    </a:ext>
                  </a:extLst>
                </a:gridCol>
                <a:gridCol w="588500">
                  <a:extLst>
                    <a:ext uri="{9D8B030D-6E8A-4147-A177-3AD203B41FA5}">
                      <a16:colId xmlns:a16="http://schemas.microsoft.com/office/drawing/2014/main" val="745820958"/>
                    </a:ext>
                  </a:extLst>
                </a:gridCol>
                <a:gridCol w="525000">
                  <a:extLst>
                    <a:ext uri="{9D8B030D-6E8A-4147-A177-3AD203B41FA5}">
                      <a16:colId xmlns:a16="http://schemas.microsoft.com/office/drawing/2014/main" val="2494587996"/>
                    </a:ext>
                  </a:extLst>
                </a:gridCol>
                <a:gridCol w="1884806">
                  <a:extLst>
                    <a:ext uri="{9D8B030D-6E8A-4147-A177-3AD203B41FA5}">
                      <a16:colId xmlns:a16="http://schemas.microsoft.com/office/drawing/2014/main" val="3315029670"/>
                    </a:ext>
                  </a:extLst>
                </a:gridCol>
              </a:tblGrid>
              <a:tr h="355789">
                <a:tc>
                  <a:txBody>
                    <a:bodyPr/>
                    <a:lstStyle/>
                    <a:p>
                      <a:pPr algn="ctr">
                        <a:spcAft>
                          <a:spcPts val="0"/>
                        </a:spcAft>
                      </a:pPr>
                      <a:r>
                        <a:rPr lang="en-GB" sz="900"/>
                        <a:t>XRN</a:t>
                      </a:r>
                    </a:p>
                  </a:txBody>
                  <a:tcPr marL="72000" marR="72000" marT="36000" marB="36000" anchor="ctr"/>
                </a:tc>
                <a:tc>
                  <a:txBody>
                    <a:bodyPr/>
                    <a:lstStyle/>
                    <a:p>
                      <a:pPr>
                        <a:spcAft>
                          <a:spcPts val="0"/>
                        </a:spcAft>
                      </a:pPr>
                      <a:r>
                        <a:rPr lang="en-GB" sz="900"/>
                        <a:t>Title</a:t>
                      </a:r>
                    </a:p>
                  </a:txBody>
                  <a:tcPr marL="72000" marR="72000" marT="36000" marB="36000" anchor="ctr"/>
                </a:tc>
                <a:tc>
                  <a:txBody>
                    <a:bodyPr/>
                    <a:lstStyle/>
                    <a:p>
                      <a:pPr>
                        <a:spcAft>
                          <a:spcPts val="0"/>
                        </a:spcAft>
                      </a:pPr>
                      <a:r>
                        <a:rPr lang="en-GB" sz="900"/>
                        <a:t>Proposer</a:t>
                      </a:r>
                    </a:p>
                  </a:txBody>
                  <a:tcPr marL="72000" marR="72000" marT="36000" marB="36000" anchor="ctr"/>
                </a:tc>
                <a:tc>
                  <a:txBody>
                    <a:bodyPr/>
                    <a:lstStyle/>
                    <a:p>
                      <a:pPr>
                        <a:spcAft>
                          <a:spcPts val="0"/>
                        </a:spcAft>
                      </a:pPr>
                      <a:r>
                        <a:rPr lang="en-GB" sz="900"/>
                        <a:t>Benefitting</a:t>
                      </a:r>
                    </a:p>
                  </a:txBody>
                  <a:tcPr marL="72000" marR="72000" marT="36000" marB="36000" anchor="ctr"/>
                </a:tc>
                <a:tc>
                  <a:txBody>
                    <a:bodyPr/>
                    <a:lstStyle/>
                    <a:p>
                      <a:pPr>
                        <a:spcAft>
                          <a:spcPts val="0"/>
                        </a:spcAft>
                      </a:pPr>
                      <a:r>
                        <a:rPr lang="en-GB" sz="900"/>
                        <a:t>Funded</a:t>
                      </a:r>
                    </a:p>
                    <a:p>
                      <a:pPr>
                        <a:spcAft>
                          <a:spcPts val="0"/>
                        </a:spcAft>
                      </a:pPr>
                      <a:r>
                        <a:rPr lang="en-GB" sz="900"/>
                        <a:t>by</a:t>
                      </a:r>
                    </a:p>
                  </a:txBody>
                  <a:tcPr marL="72000" marR="72000" marT="36000" marB="36000" anchor="ctr"/>
                </a:tc>
                <a:tc>
                  <a:txBody>
                    <a:bodyPr/>
                    <a:lstStyle/>
                    <a:p>
                      <a:pPr>
                        <a:spcAft>
                          <a:spcPts val="0"/>
                        </a:spcAft>
                      </a:pPr>
                      <a:r>
                        <a:rPr lang="en-GB" sz="900"/>
                        <a:t>HLSO</a:t>
                      </a:r>
                    </a:p>
                    <a:p>
                      <a:pPr>
                        <a:spcAft>
                          <a:spcPts val="0"/>
                        </a:spcAft>
                      </a:pPr>
                      <a:r>
                        <a:rPr lang="en-GB" sz="900"/>
                        <a:t>Est.</a:t>
                      </a:r>
                    </a:p>
                  </a:txBody>
                  <a:tcPr marL="72000" marR="72000" marT="36000" marB="36000" anchor="ctr"/>
                </a:tc>
                <a:tc>
                  <a:txBody>
                    <a:bodyPr/>
                    <a:lstStyle/>
                    <a:p>
                      <a:pPr>
                        <a:spcAft>
                          <a:spcPts val="0"/>
                        </a:spcAft>
                      </a:pPr>
                      <a:r>
                        <a:rPr lang="en-GB" sz="900"/>
                        <a:t>Points</a:t>
                      </a:r>
                    </a:p>
                  </a:txBody>
                  <a:tcPr marL="72000" marR="72000" marT="36000" marB="36000" anchor="ctr"/>
                </a:tc>
                <a:tc>
                  <a:txBody>
                    <a:bodyPr/>
                    <a:lstStyle/>
                    <a:p>
                      <a:pPr algn="ctr">
                        <a:spcAft>
                          <a:spcPts val="0"/>
                        </a:spcAft>
                      </a:pPr>
                      <a:r>
                        <a:rPr lang="en-GB" sz="900"/>
                        <a:t>Design Change Pack Approved</a:t>
                      </a:r>
                    </a:p>
                  </a:txBody>
                  <a:tcPr marL="72000" marR="72000" marT="36000" marB="36000" anchor="ctr"/>
                </a:tc>
                <a:extLst>
                  <a:ext uri="{0D108BD9-81ED-4DB2-BD59-A6C34878D82A}">
                    <a16:rowId xmlns:a16="http://schemas.microsoft.com/office/drawing/2014/main" val="3477755440"/>
                  </a:ext>
                </a:extLst>
              </a:tr>
              <a:tr h="355789">
                <a:tc>
                  <a:txBody>
                    <a:bodyPr/>
                    <a:lstStyle/>
                    <a:p>
                      <a:pPr algn="ctr">
                        <a:spcAft>
                          <a:spcPts val="0"/>
                        </a:spcAft>
                      </a:pPr>
                      <a:r>
                        <a:rPr lang="en-GB" sz="900"/>
                        <a:t>4900</a:t>
                      </a:r>
                    </a:p>
                  </a:txBody>
                  <a:tcPr marL="72000" marR="72000" marT="36000" marB="36000" anchor="ctr">
                    <a:solidFill>
                      <a:schemeClr val="accent1">
                        <a:lumMod val="20000"/>
                        <a:lumOff val="80000"/>
                      </a:schemeClr>
                    </a:solidFill>
                  </a:tcPr>
                </a:tc>
                <a:tc>
                  <a:txBody>
                    <a:bodyPr/>
                    <a:lstStyle/>
                    <a:p>
                      <a:pPr>
                        <a:spcAft>
                          <a:spcPts val="0"/>
                        </a:spcAft>
                      </a:pPr>
                      <a:r>
                        <a:rPr lang="en-GB" sz="900" kern="1200">
                          <a:solidFill>
                            <a:schemeClr val="dk1"/>
                          </a:solidFill>
                          <a:effectLst/>
                          <a:latin typeface="+mn-lt"/>
                          <a:ea typeface="+mn-ea"/>
                          <a:cs typeface="+mn-cs"/>
                        </a:rPr>
                        <a:t>Biomethane/Propane Reduction</a:t>
                      </a:r>
                      <a:endParaRPr lang="en-GB" sz="900"/>
                    </a:p>
                  </a:txBody>
                  <a:tcPr marL="72000" marR="72000" marT="36000" marB="36000" anchor="ctr">
                    <a:solidFill>
                      <a:schemeClr val="accent1">
                        <a:lumMod val="20000"/>
                        <a:lumOff val="80000"/>
                      </a:schemeClr>
                    </a:solidFill>
                  </a:tcPr>
                </a:tc>
                <a:tc>
                  <a:txBody>
                    <a:bodyPr/>
                    <a:lstStyle/>
                    <a:p>
                      <a:pPr>
                        <a:spcAft>
                          <a:spcPts val="0"/>
                        </a:spcAft>
                      </a:pPr>
                      <a:r>
                        <a:rPr lang="en-GB" sz="900"/>
                        <a:t>SGN</a:t>
                      </a:r>
                    </a:p>
                  </a:txBody>
                  <a:tcPr marL="72000" marR="72000" marT="36000" marB="36000" anchor="ctr">
                    <a:solidFill>
                      <a:schemeClr val="accent1">
                        <a:lumMod val="20000"/>
                        <a:lumOff val="80000"/>
                      </a:schemeClr>
                    </a:solidFill>
                  </a:tcPr>
                </a:tc>
                <a:tc>
                  <a:txBody>
                    <a:bodyPr/>
                    <a:lstStyle/>
                    <a:p>
                      <a:pPr>
                        <a:spcAft>
                          <a:spcPts val="0"/>
                        </a:spcAft>
                      </a:pPr>
                      <a:r>
                        <a:rPr lang="en-GB" sz="900"/>
                        <a:t>Shipper</a:t>
                      </a:r>
                    </a:p>
                    <a:p>
                      <a:pPr>
                        <a:spcAft>
                          <a:spcPts val="0"/>
                        </a:spcAft>
                      </a:pPr>
                      <a:r>
                        <a:rPr lang="en-GB" sz="900"/>
                        <a:t>DNO</a:t>
                      </a:r>
                    </a:p>
                  </a:txBody>
                  <a:tcPr marL="72000" marR="72000" marT="36000" marB="36000" anchor="ctr">
                    <a:solidFill>
                      <a:schemeClr val="accent1">
                        <a:lumMod val="20000"/>
                        <a:lumOff val="80000"/>
                      </a:schemeClr>
                    </a:solidFill>
                  </a:tcPr>
                </a:tc>
                <a:tc>
                  <a:txBody>
                    <a:bodyPr/>
                    <a:lstStyle/>
                    <a:p>
                      <a:pPr>
                        <a:spcAft>
                          <a:spcPts val="0"/>
                        </a:spcAft>
                      </a:pPr>
                      <a:r>
                        <a:rPr lang="en-GB" sz="900"/>
                        <a:t>Decarb</a:t>
                      </a:r>
                    </a:p>
                    <a:p>
                      <a:pPr>
                        <a:spcAft>
                          <a:spcPts val="0"/>
                        </a:spcAft>
                      </a:pPr>
                      <a:r>
                        <a:rPr lang="en-GB" sz="900"/>
                        <a:t>(DNO)</a:t>
                      </a:r>
                    </a:p>
                  </a:txBody>
                  <a:tcPr marL="72000" marR="72000" marT="36000" marB="36000" anchor="ctr">
                    <a:solidFill>
                      <a:schemeClr val="accent1">
                        <a:lumMod val="20000"/>
                        <a:lumOff val="80000"/>
                      </a:schemeClr>
                    </a:solidFill>
                  </a:tcPr>
                </a:tc>
                <a:tc>
                  <a:txBody>
                    <a:bodyPr/>
                    <a:lstStyle/>
                    <a:p>
                      <a:pPr algn="ctr">
                        <a:spcAft>
                          <a:spcPts val="0"/>
                        </a:spcAft>
                      </a:pPr>
                      <a:r>
                        <a:rPr lang="en-GB" sz="900"/>
                        <a:t>£300k</a:t>
                      </a:r>
                    </a:p>
                  </a:txBody>
                  <a:tcPr marL="72000" marR="72000" marT="36000" marB="36000" anchor="ctr">
                    <a:solidFill>
                      <a:schemeClr val="accent1">
                        <a:lumMod val="20000"/>
                        <a:lumOff val="80000"/>
                      </a:schemeClr>
                    </a:solidFill>
                  </a:tcPr>
                </a:tc>
                <a:tc>
                  <a:txBody>
                    <a:bodyPr/>
                    <a:lstStyle/>
                    <a:p>
                      <a:pPr algn="ctr">
                        <a:spcAft>
                          <a:spcPts val="0"/>
                        </a:spcAft>
                      </a:pPr>
                      <a:r>
                        <a:rPr lang="en-GB" sz="900"/>
                        <a:t>21</a:t>
                      </a:r>
                    </a:p>
                  </a:txBody>
                  <a:tcPr marL="72000" marR="72000" marT="36000" marB="36000" anchor="ctr">
                    <a:solidFill>
                      <a:schemeClr val="accent1">
                        <a:lumMod val="20000"/>
                        <a:lumOff val="80000"/>
                      </a:schemeClr>
                    </a:solidFill>
                  </a:tcPr>
                </a:tc>
                <a:tc>
                  <a:txBody>
                    <a:bodyPr/>
                    <a:lstStyle/>
                    <a:p>
                      <a:pPr algn="ctr">
                        <a:spcAft>
                          <a:spcPts val="0"/>
                        </a:spcAft>
                      </a:pPr>
                      <a:r>
                        <a:rPr lang="en-GB" sz="900"/>
                        <a:t>Yes</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4084182278"/>
                  </a:ext>
                </a:extLst>
              </a:tr>
              <a:tr h="355789">
                <a:tc>
                  <a:txBody>
                    <a:bodyPr/>
                    <a:lstStyle/>
                    <a:p>
                      <a:pPr algn="ctr">
                        <a:spcAft>
                          <a:spcPts val="0"/>
                        </a:spcAft>
                      </a:pPr>
                      <a:r>
                        <a:rPr lang="en-GB" sz="900"/>
                        <a:t>4978</a:t>
                      </a:r>
                    </a:p>
                  </a:txBody>
                  <a:tcPr marL="72000" marR="72000" marT="36000" marB="36000" anchor="ctr">
                    <a:solidFill>
                      <a:schemeClr val="accent1">
                        <a:lumMod val="20000"/>
                        <a:lumOff val="80000"/>
                      </a:schemeClr>
                    </a:solidFill>
                  </a:tcPr>
                </a:tc>
                <a:tc>
                  <a:txBody>
                    <a:bodyPr/>
                    <a:lstStyle/>
                    <a:p>
                      <a:pPr>
                        <a:spcAft>
                          <a:spcPts val="0"/>
                        </a:spcAft>
                      </a:pPr>
                      <a:r>
                        <a:rPr lang="en-GB" sz="900" kern="1200">
                          <a:solidFill>
                            <a:schemeClr val="dk1"/>
                          </a:solidFill>
                          <a:effectLst/>
                          <a:latin typeface="+mn-lt"/>
                          <a:ea typeface="+mn-ea"/>
                          <a:cs typeface="+mn-cs"/>
                        </a:rPr>
                        <a:t>Notification of Rolling AQ Value (following Transfer of Ownership between M-5 and M) </a:t>
                      </a:r>
                      <a:endParaRPr lang="en-GB" sz="900"/>
                    </a:p>
                  </a:txBody>
                  <a:tcPr marL="72000" marR="72000" marT="36000" marB="36000" anchor="ctr">
                    <a:solidFill>
                      <a:schemeClr val="accent1">
                        <a:lumMod val="20000"/>
                        <a:lumOff val="80000"/>
                      </a:schemeClr>
                    </a:solidFill>
                  </a:tcPr>
                </a:tc>
                <a:tc>
                  <a:txBody>
                    <a:bodyPr/>
                    <a:lstStyle/>
                    <a:p>
                      <a:pPr>
                        <a:spcAft>
                          <a:spcPts val="0"/>
                        </a:spcAft>
                      </a:pPr>
                      <a:r>
                        <a:rPr lang="en-GB" sz="900"/>
                        <a:t>British</a:t>
                      </a:r>
                    </a:p>
                    <a:p>
                      <a:pPr>
                        <a:spcAft>
                          <a:spcPts val="0"/>
                        </a:spcAft>
                      </a:pPr>
                      <a:r>
                        <a:rPr lang="en-GB" sz="900"/>
                        <a:t>Gas</a:t>
                      </a:r>
                    </a:p>
                  </a:txBody>
                  <a:tcPr marL="72000" marR="72000" marT="36000" marB="36000" anchor="ctr">
                    <a:solidFill>
                      <a:schemeClr val="accent1">
                        <a:lumMod val="20000"/>
                        <a:lumOff val="80000"/>
                      </a:schemeClr>
                    </a:solidFill>
                  </a:tcPr>
                </a:tc>
                <a:tc>
                  <a:txBody>
                    <a:bodyPr/>
                    <a:lstStyle/>
                    <a:p>
                      <a:pPr>
                        <a:spcAft>
                          <a:spcPts val="0"/>
                        </a:spcAft>
                      </a:pPr>
                      <a:r>
                        <a:rPr lang="en-GB" sz="900"/>
                        <a:t>Shipper</a:t>
                      </a:r>
                    </a:p>
                  </a:txBody>
                  <a:tcPr marL="72000" marR="72000" marT="36000" marB="36000" anchor="ctr">
                    <a:solidFill>
                      <a:schemeClr val="accent1">
                        <a:lumMod val="20000"/>
                        <a:lumOff val="80000"/>
                      </a:schemeClr>
                    </a:solidFill>
                  </a:tcPr>
                </a:tc>
                <a:tc>
                  <a:txBody>
                    <a:bodyPr/>
                    <a:lstStyle/>
                    <a:p>
                      <a:pPr>
                        <a:spcAft>
                          <a:spcPts val="0"/>
                        </a:spcAft>
                      </a:pPr>
                      <a:r>
                        <a:rPr lang="en-GB" sz="900"/>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900"/>
                        <a:t>£150k</a:t>
                      </a:r>
                    </a:p>
                  </a:txBody>
                  <a:tcPr marL="72000" marR="72000" marT="36000" marB="36000" anchor="ctr">
                    <a:solidFill>
                      <a:schemeClr val="accent1">
                        <a:lumMod val="20000"/>
                        <a:lumOff val="80000"/>
                      </a:schemeClr>
                    </a:solidFill>
                  </a:tcPr>
                </a:tc>
                <a:tc>
                  <a:txBody>
                    <a:bodyPr/>
                    <a:lstStyle/>
                    <a:p>
                      <a:pPr algn="ctr">
                        <a:spcAft>
                          <a:spcPts val="0"/>
                        </a:spcAft>
                      </a:pPr>
                      <a:r>
                        <a:rPr lang="en-GB" sz="900"/>
                        <a:t>8</a:t>
                      </a:r>
                    </a:p>
                  </a:txBody>
                  <a:tcPr marL="72000" marR="72000" marT="36000" marB="36000" anchor="ctr">
                    <a:solidFill>
                      <a:schemeClr val="accent1">
                        <a:lumMod val="20000"/>
                        <a:lumOff val="80000"/>
                      </a:schemeClr>
                    </a:solidFill>
                  </a:tcPr>
                </a:tc>
                <a:tc>
                  <a:txBody>
                    <a:bodyPr/>
                    <a:lstStyle/>
                    <a:p>
                      <a:pPr algn="ctr">
                        <a:spcAft>
                          <a:spcPts val="0"/>
                        </a:spcAft>
                      </a:pPr>
                      <a:r>
                        <a:rPr lang="en-GB" sz="900"/>
                        <a:t>Yes </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1909645996"/>
                  </a:ext>
                </a:extLst>
              </a:tr>
              <a:tr h="355789">
                <a:tc>
                  <a:txBody>
                    <a:bodyPr/>
                    <a:lstStyle/>
                    <a:p>
                      <a:pPr algn="ctr">
                        <a:spcAft>
                          <a:spcPts val="0"/>
                        </a:spcAft>
                      </a:pPr>
                      <a:r>
                        <a:rPr lang="en-GB" sz="900"/>
                        <a:t>4990</a:t>
                      </a:r>
                    </a:p>
                  </a:txBody>
                  <a:tcPr marL="72000" marR="72000" marT="36000" marB="36000" anchor="ctr">
                    <a:solidFill>
                      <a:schemeClr val="accent1">
                        <a:lumMod val="20000"/>
                        <a:lumOff val="80000"/>
                      </a:schemeClr>
                    </a:solidFill>
                  </a:tcPr>
                </a:tc>
                <a:tc>
                  <a:txBody>
                    <a:bodyPr/>
                    <a:lstStyle/>
                    <a:p>
                      <a:pPr>
                        <a:spcAft>
                          <a:spcPts val="0"/>
                        </a:spcAft>
                      </a:pPr>
                      <a:r>
                        <a:rPr lang="en-GB" sz="900" kern="1200">
                          <a:solidFill>
                            <a:schemeClr val="dk1"/>
                          </a:solidFill>
                          <a:effectLst/>
                          <a:latin typeface="+mn-lt"/>
                          <a:ea typeface="+mn-ea"/>
                          <a:cs typeface="+mn-cs"/>
                        </a:rPr>
                        <a:t>Transfer of Sites with Low Read Submission Performance from Class 2 and 3 into Class 4 (MOD0664) </a:t>
                      </a:r>
                      <a:endParaRPr lang="en-GB" sz="900"/>
                    </a:p>
                  </a:txBody>
                  <a:tcPr marL="72000" marR="72000" marT="36000" marB="36000" anchor="ctr">
                    <a:solidFill>
                      <a:schemeClr val="accent1">
                        <a:lumMod val="20000"/>
                        <a:lumOff val="80000"/>
                      </a:schemeClr>
                    </a:solidFill>
                  </a:tcPr>
                </a:tc>
                <a:tc>
                  <a:txBody>
                    <a:bodyPr/>
                    <a:lstStyle/>
                    <a:p>
                      <a:pPr>
                        <a:spcAft>
                          <a:spcPts val="0"/>
                        </a:spcAft>
                      </a:pPr>
                      <a:r>
                        <a:rPr lang="en-GB" sz="900"/>
                        <a:t>SSE</a:t>
                      </a:r>
                    </a:p>
                  </a:txBody>
                  <a:tcPr marL="72000" marR="72000" marT="36000" marB="36000" anchor="ctr">
                    <a:solidFill>
                      <a:schemeClr val="accent1">
                        <a:lumMod val="20000"/>
                        <a:lumOff val="80000"/>
                      </a:schemeClr>
                    </a:solidFill>
                  </a:tcPr>
                </a:tc>
                <a:tc>
                  <a:txBody>
                    <a:bodyPr/>
                    <a:lstStyle/>
                    <a:p>
                      <a:pPr>
                        <a:spcAft>
                          <a:spcPts val="0"/>
                        </a:spcAft>
                      </a:pPr>
                      <a:r>
                        <a:rPr lang="en-GB" sz="900"/>
                        <a:t>Shipper</a:t>
                      </a:r>
                    </a:p>
                  </a:txBody>
                  <a:tcPr marL="72000" marR="72000" marT="36000" marB="36000" anchor="ctr">
                    <a:solidFill>
                      <a:schemeClr val="accent1">
                        <a:lumMod val="20000"/>
                        <a:lumOff val="80000"/>
                      </a:schemeClr>
                    </a:solidFill>
                  </a:tcPr>
                </a:tc>
                <a:tc>
                  <a:txBody>
                    <a:bodyPr/>
                    <a:lstStyle/>
                    <a:p>
                      <a:pPr>
                        <a:spcAft>
                          <a:spcPts val="0"/>
                        </a:spcAft>
                      </a:pPr>
                      <a:r>
                        <a:rPr lang="en-GB" sz="900"/>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900"/>
                        <a:t>£150k</a:t>
                      </a:r>
                    </a:p>
                  </a:txBody>
                  <a:tcPr marL="72000" marR="72000" marT="36000" marB="36000" anchor="ctr">
                    <a:solidFill>
                      <a:schemeClr val="accent1">
                        <a:lumMod val="20000"/>
                        <a:lumOff val="80000"/>
                      </a:schemeClr>
                    </a:solidFill>
                  </a:tcPr>
                </a:tc>
                <a:tc>
                  <a:txBody>
                    <a:bodyPr/>
                    <a:lstStyle/>
                    <a:p>
                      <a:pPr algn="ctr">
                        <a:spcAft>
                          <a:spcPts val="0"/>
                        </a:spcAft>
                      </a:pPr>
                      <a:r>
                        <a:rPr lang="en-GB" sz="900"/>
                        <a:t>8</a:t>
                      </a:r>
                    </a:p>
                  </a:txBody>
                  <a:tcPr marL="72000" marR="72000" marT="36000" marB="36000" anchor="ctr">
                    <a:solidFill>
                      <a:schemeClr val="accent1">
                        <a:lumMod val="20000"/>
                        <a:lumOff val="80000"/>
                      </a:schemeClr>
                    </a:solidFill>
                  </a:tcPr>
                </a:tc>
                <a:tc>
                  <a:txBody>
                    <a:bodyPr/>
                    <a:lstStyle/>
                    <a:p>
                      <a:pPr algn="ctr">
                        <a:spcAft>
                          <a:spcPts val="0"/>
                        </a:spcAft>
                      </a:pPr>
                      <a:r>
                        <a:rPr lang="en-GB" sz="900"/>
                        <a:t>Yes</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224234668"/>
                  </a:ext>
                </a:extLst>
              </a:tr>
              <a:tr h="214879">
                <a:tc>
                  <a:txBody>
                    <a:bodyPr/>
                    <a:lstStyle/>
                    <a:p>
                      <a:pPr algn="ctr">
                        <a:spcAft>
                          <a:spcPts val="0"/>
                        </a:spcAft>
                      </a:pPr>
                      <a:r>
                        <a:rPr lang="en-GB" sz="900"/>
                        <a:t>4989b</a:t>
                      </a:r>
                    </a:p>
                  </a:txBody>
                  <a:tcPr marL="72000" marR="72000" marT="36000" marB="36000" anchor="ctr">
                    <a:solidFill>
                      <a:schemeClr val="accent1">
                        <a:lumMod val="20000"/>
                        <a:lumOff val="80000"/>
                      </a:schemeClr>
                    </a:solidFill>
                  </a:tcPr>
                </a:tc>
                <a:tc>
                  <a:txBody>
                    <a:bodyPr/>
                    <a:lstStyle/>
                    <a:p>
                      <a:pPr>
                        <a:spcAft>
                          <a:spcPts val="0"/>
                        </a:spcAft>
                      </a:pPr>
                      <a:r>
                        <a:rPr lang="en-GB" sz="900" kern="1200">
                          <a:solidFill>
                            <a:schemeClr val="dk1"/>
                          </a:solidFill>
                          <a:effectLst/>
                          <a:latin typeface="+mn-lt"/>
                          <a:ea typeface="+mn-ea"/>
                          <a:cs typeface="+mn-cs"/>
                        </a:rPr>
                        <a:t>Residual AMT activities</a:t>
                      </a:r>
                      <a:endParaRPr lang="en-GB" sz="900"/>
                    </a:p>
                  </a:txBody>
                  <a:tcPr marL="72000" marR="72000" marT="36000" marB="36000" anchor="ctr">
                    <a:solidFill>
                      <a:schemeClr val="accent1">
                        <a:lumMod val="20000"/>
                        <a:lumOff val="80000"/>
                      </a:schemeClr>
                    </a:solidFill>
                  </a:tcPr>
                </a:tc>
                <a:tc>
                  <a:txBody>
                    <a:bodyPr/>
                    <a:lstStyle/>
                    <a:p>
                      <a:pPr>
                        <a:spcAft>
                          <a:spcPts val="0"/>
                        </a:spcAft>
                      </a:pPr>
                      <a:r>
                        <a:rPr lang="en-GB" sz="900"/>
                        <a:t>CDSP</a:t>
                      </a:r>
                    </a:p>
                  </a:txBody>
                  <a:tcPr marL="72000" marR="72000" marT="36000" marB="36000" anchor="ctr">
                    <a:solidFill>
                      <a:schemeClr val="accent1">
                        <a:lumMod val="20000"/>
                        <a:lumOff val="80000"/>
                      </a:schemeClr>
                    </a:solidFill>
                  </a:tcPr>
                </a:tc>
                <a:tc>
                  <a:txBody>
                    <a:bodyPr/>
                    <a:lstStyle/>
                    <a:p>
                      <a:pPr>
                        <a:spcAft>
                          <a:spcPts val="0"/>
                        </a:spcAft>
                      </a:pPr>
                      <a:r>
                        <a:rPr lang="en-GB" sz="900"/>
                        <a:t>Shipper</a:t>
                      </a:r>
                    </a:p>
                  </a:txBody>
                  <a:tcPr marL="72000" marR="72000" marT="36000" marB="36000" anchor="ctr">
                    <a:solidFill>
                      <a:schemeClr val="accent1">
                        <a:lumMod val="20000"/>
                        <a:lumOff val="80000"/>
                      </a:schemeClr>
                    </a:solidFill>
                  </a:tcPr>
                </a:tc>
                <a:tc>
                  <a:txBody>
                    <a:bodyPr/>
                    <a:lstStyle/>
                    <a:p>
                      <a:pPr>
                        <a:spcAft>
                          <a:spcPts val="0"/>
                        </a:spcAft>
                      </a:pPr>
                      <a:r>
                        <a:rPr lang="en-GB" sz="900"/>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900"/>
                        <a:t>£10k</a:t>
                      </a:r>
                    </a:p>
                  </a:txBody>
                  <a:tcPr marL="72000" marR="72000" marT="36000" marB="36000" anchor="ctr">
                    <a:solidFill>
                      <a:schemeClr val="accent1">
                        <a:lumMod val="20000"/>
                        <a:lumOff val="80000"/>
                      </a:schemeClr>
                    </a:solidFill>
                  </a:tcPr>
                </a:tc>
                <a:tc>
                  <a:txBody>
                    <a:bodyPr/>
                    <a:lstStyle/>
                    <a:p>
                      <a:pPr algn="ctr">
                        <a:spcAft>
                          <a:spcPts val="0"/>
                        </a:spcAft>
                      </a:pPr>
                      <a:r>
                        <a:rPr lang="en-GB" sz="900"/>
                        <a:t>3</a:t>
                      </a:r>
                    </a:p>
                  </a:txBody>
                  <a:tcPr marL="72000" marR="72000" marT="36000" marB="36000" anchor="ctr">
                    <a:solidFill>
                      <a:schemeClr val="accent1">
                        <a:lumMod val="20000"/>
                        <a:lumOff val="80000"/>
                      </a:schemeClr>
                    </a:solidFill>
                  </a:tcPr>
                </a:tc>
                <a:tc>
                  <a:txBody>
                    <a:bodyPr/>
                    <a:lstStyle/>
                    <a:p>
                      <a:pPr algn="ctr">
                        <a:spcAft>
                          <a:spcPts val="0"/>
                        </a:spcAft>
                      </a:pPr>
                      <a:r>
                        <a:rPr lang="en-GB" sz="900"/>
                        <a:t>n/a</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3259878738"/>
                  </a:ext>
                </a:extLst>
              </a:tr>
              <a:tr h="355789">
                <a:tc>
                  <a:txBody>
                    <a:bodyPr/>
                    <a:lstStyle/>
                    <a:p>
                      <a:pPr algn="ctr">
                        <a:spcAft>
                          <a:spcPts val="0"/>
                        </a:spcAft>
                      </a:pPr>
                      <a:r>
                        <a:rPr lang="en-GB" sz="900"/>
                        <a:t>4992b</a:t>
                      </a:r>
                    </a:p>
                  </a:txBody>
                  <a:tcPr marL="72000" marR="72000" marT="36000" marB="36000" anchor="ctr">
                    <a:solidFill>
                      <a:schemeClr val="accent1">
                        <a:lumMod val="20000"/>
                        <a:lumOff val="80000"/>
                      </a:schemeClr>
                    </a:solidFill>
                  </a:tcPr>
                </a:tc>
                <a:tc>
                  <a:txBody>
                    <a:bodyPr/>
                    <a:lstStyle/>
                    <a:p>
                      <a:pPr>
                        <a:spcAft>
                          <a:spcPts val="0"/>
                        </a:spcAft>
                      </a:pPr>
                      <a:r>
                        <a:rPr lang="en-GB" sz="900" kern="1200">
                          <a:solidFill>
                            <a:schemeClr val="dk1"/>
                          </a:solidFill>
                          <a:effectLst/>
                          <a:latin typeface="+mn-lt"/>
                          <a:ea typeface="+mn-ea"/>
                          <a:cs typeface="+mn-cs"/>
                        </a:rPr>
                        <a:t>XRN4992 - Modification 0687 Clarification of Supplier of Last Resort (SoLR) Cost Recovery Process </a:t>
                      </a:r>
                      <a:endParaRPr lang="en-GB" sz="900"/>
                    </a:p>
                  </a:txBody>
                  <a:tcPr marL="72000" marR="72000" marT="36000" marB="36000" anchor="ctr">
                    <a:solidFill>
                      <a:schemeClr val="accent1">
                        <a:lumMod val="20000"/>
                        <a:lumOff val="80000"/>
                      </a:schemeClr>
                    </a:solidFill>
                  </a:tcPr>
                </a:tc>
                <a:tc>
                  <a:txBody>
                    <a:bodyPr/>
                    <a:lstStyle/>
                    <a:p>
                      <a:pPr>
                        <a:spcAft>
                          <a:spcPts val="0"/>
                        </a:spcAft>
                      </a:pPr>
                      <a:r>
                        <a:rPr lang="en-GB" sz="900"/>
                        <a:t>Total</a:t>
                      </a:r>
                    </a:p>
                  </a:txBody>
                  <a:tcPr marL="72000" marR="72000" marT="36000" marB="36000" anchor="ctr">
                    <a:solidFill>
                      <a:schemeClr val="accent1">
                        <a:lumMod val="20000"/>
                        <a:lumOff val="80000"/>
                      </a:schemeClr>
                    </a:solidFill>
                  </a:tcPr>
                </a:tc>
                <a:tc>
                  <a:txBody>
                    <a:bodyPr/>
                    <a:lstStyle/>
                    <a:p>
                      <a:pPr>
                        <a:spcAft>
                          <a:spcPts val="0"/>
                        </a:spcAft>
                      </a:pPr>
                      <a:r>
                        <a:rPr lang="en-GB" sz="900"/>
                        <a:t>Shipper</a:t>
                      </a:r>
                    </a:p>
                    <a:p>
                      <a:pPr>
                        <a:spcAft>
                          <a:spcPts val="0"/>
                        </a:spcAft>
                      </a:pPr>
                      <a:r>
                        <a:rPr lang="en-GB" sz="900"/>
                        <a:t>DNO</a:t>
                      </a:r>
                    </a:p>
                  </a:txBody>
                  <a:tcPr marL="72000" marR="72000" marT="36000" marB="36000" anchor="ctr">
                    <a:solidFill>
                      <a:schemeClr val="accent1">
                        <a:lumMod val="20000"/>
                        <a:lumOff val="80000"/>
                      </a:schemeClr>
                    </a:solidFill>
                  </a:tcPr>
                </a:tc>
                <a:tc>
                  <a:txBody>
                    <a:bodyPr/>
                    <a:lstStyle/>
                    <a:p>
                      <a:pPr>
                        <a:spcAft>
                          <a:spcPts val="0"/>
                        </a:spcAft>
                      </a:pPr>
                      <a:r>
                        <a:rPr lang="en-GB" sz="900"/>
                        <a:t>Shipper</a:t>
                      </a:r>
                    </a:p>
                    <a:p>
                      <a:pPr>
                        <a:spcAft>
                          <a:spcPts val="0"/>
                        </a:spcAft>
                      </a:pPr>
                      <a:r>
                        <a:rPr lang="en-GB" sz="900"/>
                        <a:t>DNO</a:t>
                      </a:r>
                    </a:p>
                  </a:txBody>
                  <a:tcPr marL="72000" marR="72000" marT="36000" marB="36000" anchor="ctr">
                    <a:solidFill>
                      <a:schemeClr val="accent1">
                        <a:lumMod val="20000"/>
                        <a:lumOff val="80000"/>
                      </a:schemeClr>
                    </a:solidFill>
                  </a:tcPr>
                </a:tc>
                <a:tc>
                  <a:txBody>
                    <a:bodyPr/>
                    <a:lstStyle/>
                    <a:p>
                      <a:pPr algn="ctr">
                        <a:spcAft>
                          <a:spcPts val="0"/>
                        </a:spcAft>
                      </a:pPr>
                      <a:r>
                        <a:rPr lang="en-GB" sz="900"/>
                        <a:t>£150k</a:t>
                      </a:r>
                    </a:p>
                  </a:txBody>
                  <a:tcPr marL="72000" marR="72000" marT="36000" marB="36000" anchor="ctr">
                    <a:solidFill>
                      <a:schemeClr val="accent1">
                        <a:lumMod val="20000"/>
                        <a:lumOff val="80000"/>
                      </a:schemeClr>
                    </a:solidFill>
                  </a:tcPr>
                </a:tc>
                <a:tc>
                  <a:txBody>
                    <a:bodyPr/>
                    <a:lstStyle/>
                    <a:p>
                      <a:pPr algn="ctr">
                        <a:spcAft>
                          <a:spcPts val="0"/>
                        </a:spcAft>
                      </a:pPr>
                      <a:r>
                        <a:rPr lang="en-GB" sz="900"/>
                        <a:t>13</a:t>
                      </a:r>
                    </a:p>
                  </a:txBody>
                  <a:tcPr marL="72000" marR="72000" marT="36000" marB="36000" anchor="ctr">
                    <a:solidFill>
                      <a:schemeClr val="accent1">
                        <a:lumMod val="20000"/>
                        <a:lumOff val="80000"/>
                      </a:schemeClr>
                    </a:solidFill>
                  </a:tcPr>
                </a:tc>
                <a:tc>
                  <a:txBody>
                    <a:bodyPr/>
                    <a:lstStyle/>
                    <a:p>
                      <a:pPr algn="ctr">
                        <a:spcAft>
                          <a:spcPts val="0"/>
                        </a:spcAft>
                      </a:pPr>
                      <a:r>
                        <a:rPr lang="en-GB" sz="900"/>
                        <a:t>Yes</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3312748475"/>
                  </a:ext>
                </a:extLst>
              </a:tr>
              <a:tr h="355938">
                <a:tc>
                  <a:txBody>
                    <a:bodyPr/>
                    <a:lstStyle/>
                    <a:p>
                      <a:pPr algn="ctr">
                        <a:spcAft>
                          <a:spcPts val="0"/>
                        </a:spcAft>
                      </a:pPr>
                      <a:r>
                        <a:rPr lang="en-GB" sz="900"/>
                        <a:t>5298</a:t>
                      </a:r>
                    </a:p>
                  </a:txBody>
                  <a:tcPr marL="72000" marR="72000" marT="36000" marB="36000" anchor="ctr">
                    <a:solidFill>
                      <a:schemeClr val="accent1">
                        <a:lumMod val="20000"/>
                        <a:lumOff val="80000"/>
                      </a:schemeClr>
                    </a:solidFill>
                  </a:tcPr>
                </a:tc>
                <a:tc>
                  <a:txBody>
                    <a:bodyPr/>
                    <a:lstStyle/>
                    <a:p>
                      <a:pPr fontAlgn="auto">
                        <a:spcAft>
                          <a:spcPts val="0"/>
                        </a:spcAft>
                      </a:pPr>
                      <a:r>
                        <a:rPr lang="en-GB" sz="900" kern="1200">
                          <a:solidFill>
                            <a:schemeClr val="dk1"/>
                          </a:solidFill>
                          <a:effectLst/>
                          <a:latin typeface="+mn-lt"/>
                          <a:ea typeface="+mn-ea"/>
                          <a:cs typeface="+mn-cs"/>
                        </a:rPr>
                        <a:t>H100 Fife Project – Hydrogen Network Trial </a:t>
                      </a:r>
                      <a:endParaRPr lang="en-GB" sz="900">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r>
                        <a:rPr lang="en-GB" sz="900">
                          <a:effectLst/>
                          <a:latin typeface="+mn-lt"/>
                          <a:ea typeface="Calibri" panose="020F0502020204030204" pitchFamily="34" charset="0"/>
                          <a:cs typeface="Times New Roman" panose="02020603050405020304" pitchFamily="18" charset="0"/>
                        </a:rPr>
                        <a:t>SGN</a:t>
                      </a:r>
                    </a:p>
                  </a:txBody>
                  <a:tcPr marL="72000" marR="72000" marT="36000" marB="36000" anchor="ctr">
                    <a:solidFill>
                      <a:schemeClr val="accent1">
                        <a:lumMod val="20000"/>
                        <a:lumOff val="80000"/>
                      </a:schemeClr>
                    </a:solidFill>
                  </a:tcPr>
                </a:tc>
                <a:tc>
                  <a:txBody>
                    <a:bodyPr/>
                    <a:lstStyle/>
                    <a:p>
                      <a:pPr>
                        <a:spcAft>
                          <a:spcPts val="0"/>
                        </a:spcAft>
                      </a:pPr>
                      <a:r>
                        <a:rPr lang="en-GB" sz="900"/>
                        <a:t>Shipper, GT</a:t>
                      </a:r>
                    </a:p>
                    <a:p>
                      <a:pPr>
                        <a:spcAft>
                          <a:spcPts val="0"/>
                        </a:spcAft>
                      </a:pPr>
                      <a:r>
                        <a:rPr lang="en-GB" sz="900"/>
                        <a:t>DNO, IGT</a:t>
                      </a:r>
                    </a:p>
                  </a:txBody>
                  <a:tcPr marL="72000" marR="72000" marT="36000" marB="36000" anchor="ctr">
                    <a:solidFill>
                      <a:schemeClr val="accent1">
                        <a:lumMod val="20000"/>
                        <a:lumOff val="80000"/>
                      </a:schemeClr>
                    </a:solidFill>
                  </a:tcPr>
                </a:tc>
                <a:tc>
                  <a:txBody>
                    <a:bodyPr/>
                    <a:lstStyle/>
                    <a:p>
                      <a:pPr fontAlgn="auto">
                        <a:spcAft>
                          <a:spcPts val="0"/>
                        </a:spcAft>
                      </a:pPr>
                      <a:r>
                        <a:rPr lang="en-GB" sz="900">
                          <a:effectLst/>
                          <a:latin typeface="+mn-lt"/>
                          <a:ea typeface="Calibri" panose="020F0502020204030204" pitchFamily="34" charset="0"/>
                          <a:cs typeface="Times New Roman" panose="02020603050405020304" pitchFamily="18" charset="0"/>
                        </a:rPr>
                        <a:t>Decarb</a:t>
                      </a:r>
                    </a:p>
                    <a:p>
                      <a:pPr fontAlgn="auto">
                        <a:spcAft>
                          <a:spcPts val="0"/>
                        </a:spcAft>
                      </a:pPr>
                      <a:r>
                        <a:rPr lang="en-GB" sz="900">
                          <a:effectLst/>
                          <a:latin typeface="+mn-lt"/>
                          <a:ea typeface="Calibri" panose="020F0502020204030204" pitchFamily="34" charset="0"/>
                          <a:cs typeface="Times New Roman" panose="02020603050405020304" pitchFamily="18" charset="0"/>
                        </a:rPr>
                        <a:t>(DNO)</a:t>
                      </a:r>
                    </a:p>
                  </a:txBody>
                  <a:tcPr marL="72000" marR="72000" marT="36000" marB="36000" anchor="ctr">
                    <a:solidFill>
                      <a:schemeClr val="accent1">
                        <a:lumMod val="20000"/>
                        <a:lumOff val="80000"/>
                      </a:schemeClr>
                    </a:solidFill>
                  </a:tcPr>
                </a:tc>
                <a:tc>
                  <a:txBody>
                    <a:bodyPr/>
                    <a:lstStyle/>
                    <a:p>
                      <a:pPr algn="ctr" fontAlgn="auto">
                        <a:spcAft>
                          <a:spcPts val="0"/>
                        </a:spcAft>
                      </a:pPr>
                      <a:r>
                        <a:rPr lang="en-GB" sz="900">
                          <a:effectLst/>
                          <a:latin typeface="+mn-lt"/>
                          <a:ea typeface="Calibri" panose="020F0502020204030204" pitchFamily="34" charset="0"/>
                          <a:cs typeface="Times New Roman" panose="02020603050405020304" pitchFamily="18" charset="0"/>
                        </a:rPr>
                        <a:t>£300k</a:t>
                      </a:r>
                    </a:p>
                  </a:txBody>
                  <a:tcPr marL="72000" marR="72000" marT="36000" marB="36000" anchor="ctr">
                    <a:solidFill>
                      <a:schemeClr val="accent1">
                        <a:lumMod val="20000"/>
                        <a:lumOff val="80000"/>
                      </a:schemeClr>
                    </a:solidFill>
                  </a:tcPr>
                </a:tc>
                <a:tc>
                  <a:txBody>
                    <a:bodyPr/>
                    <a:lstStyle/>
                    <a:p>
                      <a:pPr algn="ctr" fontAlgn="auto">
                        <a:spcAft>
                          <a:spcPts val="0"/>
                        </a:spcAft>
                      </a:pPr>
                      <a:r>
                        <a:rPr lang="en-GB" sz="900">
                          <a:effectLst/>
                          <a:latin typeface="+mn-lt"/>
                          <a:ea typeface="Calibri" panose="020F0502020204030204" pitchFamily="34" charset="0"/>
                          <a:cs typeface="Times New Roman" panose="02020603050405020304" pitchFamily="18" charset="0"/>
                        </a:rPr>
                        <a:t>21</a:t>
                      </a:r>
                    </a:p>
                  </a:txBody>
                  <a:tcPr marL="72000" marR="72000" marT="36000" marB="36000" anchor="ctr">
                    <a:solidFill>
                      <a:schemeClr val="accent1">
                        <a:lumMod val="20000"/>
                        <a:lumOff val="80000"/>
                      </a:schemeClr>
                    </a:solidFill>
                  </a:tcPr>
                </a:tc>
                <a:tc>
                  <a:txBody>
                    <a:bodyPr/>
                    <a:lstStyle/>
                    <a:p>
                      <a:pPr algn="ctr">
                        <a:spcAft>
                          <a:spcPts val="0"/>
                        </a:spcAft>
                      </a:pPr>
                      <a:r>
                        <a:rPr lang="en-GB" sz="900"/>
                        <a:t>MOD not approved – work at risk against current Change Pack</a:t>
                      </a: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2239000992"/>
                  </a:ext>
                </a:extLst>
              </a:tr>
              <a:tr h="258890">
                <a:tc>
                  <a:txBody>
                    <a:bodyPr/>
                    <a:lstStyle/>
                    <a:p>
                      <a:pPr>
                        <a:spcAft>
                          <a:spcPts val="0"/>
                        </a:spcAft>
                      </a:pPr>
                      <a:endParaRPr lang="en-GB" sz="900"/>
                    </a:p>
                  </a:txBody>
                  <a:tcPr marL="72000" marR="72000" marT="36000" marB="36000" anchor="ctr">
                    <a:solidFill>
                      <a:schemeClr val="accent1">
                        <a:lumMod val="20000"/>
                        <a:lumOff val="80000"/>
                      </a:schemeClr>
                    </a:solidFill>
                  </a:tcPr>
                </a:tc>
                <a:tc>
                  <a:txBody>
                    <a:bodyPr/>
                    <a:lstStyle/>
                    <a:p>
                      <a:pPr fontAlgn="auto">
                        <a:spcAft>
                          <a:spcPts val="0"/>
                        </a:spcAft>
                      </a:pPr>
                      <a:endParaRPr lang="en-GB" sz="900">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endParaRPr lang="en-GB" sz="900">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a:spcAft>
                          <a:spcPts val="0"/>
                        </a:spcAft>
                      </a:pPr>
                      <a:endParaRPr lang="en-GB" sz="900"/>
                    </a:p>
                  </a:txBody>
                  <a:tcPr marL="72000" marR="72000" marT="36000" marB="36000" anchor="ctr">
                    <a:solidFill>
                      <a:schemeClr val="accent1">
                        <a:lumMod val="20000"/>
                        <a:lumOff val="80000"/>
                      </a:schemeClr>
                    </a:solidFill>
                  </a:tcPr>
                </a:tc>
                <a:tc>
                  <a:txBody>
                    <a:bodyPr/>
                    <a:lstStyle/>
                    <a:p>
                      <a:pPr fontAlgn="auto">
                        <a:spcAft>
                          <a:spcPts val="0"/>
                        </a:spcAft>
                      </a:pPr>
                      <a:r>
                        <a:rPr lang="en-GB" sz="900" b="1">
                          <a:effectLst/>
                          <a:latin typeface="+mn-lt"/>
                          <a:ea typeface="Calibri" panose="020F0502020204030204" pitchFamily="34" charset="0"/>
                          <a:cs typeface="Times New Roman" panose="02020603050405020304" pitchFamily="18" charset="0"/>
                        </a:rPr>
                        <a:t>Total</a:t>
                      </a:r>
                    </a:p>
                  </a:txBody>
                  <a:tcPr marL="72000" marR="72000" marT="36000" marB="36000" anchor="ctr">
                    <a:solidFill>
                      <a:schemeClr val="accent1">
                        <a:lumMod val="20000"/>
                        <a:lumOff val="80000"/>
                      </a:schemeClr>
                    </a:solidFill>
                  </a:tcPr>
                </a:tc>
                <a:tc>
                  <a:txBody>
                    <a:bodyPr/>
                    <a:lstStyle/>
                    <a:p>
                      <a:pPr algn="ctr" fontAlgn="auto">
                        <a:spcAft>
                          <a:spcPts val="0"/>
                        </a:spcAft>
                      </a:pPr>
                      <a:r>
                        <a:rPr lang="en-GB" sz="900" b="1">
                          <a:effectLst/>
                          <a:latin typeface="+mn-lt"/>
                          <a:ea typeface="Calibri" panose="020F0502020204030204" pitchFamily="34" charset="0"/>
                          <a:cs typeface="Times New Roman" panose="02020603050405020304" pitchFamily="18" charset="0"/>
                        </a:rPr>
                        <a:t>£1,060k</a:t>
                      </a:r>
                    </a:p>
                  </a:txBody>
                  <a:tcPr marL="72000" marR="72000" marT="36000" marB="36000" anchor="ctr">
                    <a:solidFill>
                      <a:schemeClr val="accent1">
                        <a:lumMod val="20000"/>
                        <a:lumOff val="80000"/>
                      </a:schemeClr>
                    </a:solidFill>
                  </a:tcPr>
                </a:tc>
                <a:tc>
                  <a:txBody>
                    <a:bodyPr/>
                    <a:lstStyle/>
                    <a:p>
                      <a:pPr algn="ctr" fontAlgn="auto">
                        <a:spcAft>
                          <a:spcPts val="0"/>
                        </a:spcAft>
                      </a:pPr>
                      <a:r>
                        <a:rPr lang="en-GB" sz="900" b="1">
                          <a:effectLst/>
                          <a:latin typeface="+mn-lt"/>
                          <a:ea typeface="Calibri" panose="020F0502020204030204" pitchFamily="34" charset="0"/>
                          <a:cs typeface="Times New Roman" panose="02020603050405020304" pitchFamily="18" charset="0"/>
                        </a:rPr>
                        <a:t>74</a:t>
                      </a:r>
                    </a:p>
                  </a:txBody>
                  <a:tcPr marL="72000" marR="72000" marT="36000" marB="36000" anchor="ctr">
                    <a:solidFill>
                      <a:schemeClr val="accent1">
                        <a:lumMod val="20000"/>
                        <a:lumOff val="80000"/>
                      </a:schemeClr>
                    </a:solidFill>
                  </a:tcPr>
                </a:tc>
                <a:tc>
                  <a:txBody>
                    <a:bodyPr/>
                    <a:lstStyle/>
                    <a:p>
                      <a:pPr algn="ctr">
                        <a:spcAft>
                          <a:spcPts val="0"/>
                        </a:spcAft>
                      </a:pPr>
                      <a:endParaRPr lang="en-GB" sz="900"/>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2403960223"/>
                  </a:ext>
                </a:extLst>
              </a:tr>
            </a:tbl>
          </a:graphicData>
        </a:graphic>
      </p:graphicFrame>
      <p:graphicFrame>
        <p:nvGraphicFramePr>
          <p:cNvPr id="7" name="Table 4">
            <a:extLst>
              <a:ext uri="{FF2B5EF4-FFF2-40B4-BE49-F238E27FC236}">
                <a16:creationId xmlns:a16="http://schemas.microsoft.com/office/drawing/2014/main" id="{A2F136C1-2CA2-4565-8075-3C4871B44404}"/>
              </a:ext>
            </a:extLst>
          </p:cNvPr>
          <p:cNvGraphicFramePr>
            <a:graphicFrameLocks/>
          </p:cNvGraphicFramePr>
          <p:nvPr/>
        </p:nvGraphicFramePr>
        <p:xfrm>
          <a:off x="215591" y="622165"/>
          <a:ext cx="8712062" cy="1024252"/>
        </p:xfrm>
        <a:graphic>
          <a:graphicData uri="http://schemas.openxmlformats.org/drawingml/2006/table">
            <a:tbl>
              <a:tblPr firstRow="1" bandRow="1">
                <a:tableStyleId>{5C22544A-7EE6-4342-B048-85BDC9FD1C3A}</a:tableStyleId>
              </a:tblPr>
              <a:tblGrid>
                <a:gridCol w="3608973">
                  <a:extLst>
                    <a:ext uri="{9D8B030D-6E8A-4147-A177-3AD203B41FA5}">
                      <a16:colId xmlns:a16="http://schemas.microsoft.com/office/drawing/2014/main" val="3885288750"/>
                    </a:ext>
                  </a:extLst>
                </a:gridCol>
                <a:gridCol w="5103089">
                  <a:extLst>
                    <a:ext uri="{9D8B030D-6E8A-4147-A177-3AD203B41FA5}">
                      <a16:colId xmlns:a16="http://schemas.microsoft.com/office/drawing/2014/main" val="2666035350"/>
                    </a:ext>
                  </a:extLst>
                </a:gridCol>
              </a:tblGrid>
              <a:tr h="256063">
                <a:tc>
                  <a:txBody>
                    <a:bodyPr/>
                    <a:lstStyle/>
                    <a:p>
                      <a:r>
                        <a:rPr lang="en-GB" sz="900">
                          <a:solidFill>
                            <a:schemeClr val="bg1"/>
                          </a:solidFill>
                        </a:rPr>
                        <a:t>Release </a:t>
                      </a:r>
                    </a:p>
                  </a:txBody>
                  <a:tcPr marL="72000" marR="72000" marT="36000" marB="36000" anchor="ctr">
                    <a:solidFill>
                      <a:schemeClr val="accent1"/>
                    </a:solidFill>
                  </a:tcPr>
                </a:tc>
                <a:tc>
                  <a:txBody>
                    <a:bodyPr/>
                    <a:lstStyle/>
                    <a:p>
                      <a:r>
                        <a:rPr lang="en-GB" sz="900">
                          <a:solidFill>
                            <a:schemeClr val="tx1"/>
                          </a:solidFill>
                        </a:rPr>
                        <a:t>UK Link February 23 Major Release </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4084182278"/>
                  </a:ext>
                </a:extLst>
              </a:tr>
              <a:tr h="256063">
                <a:tc>
                  <a:txBody>
                    <a:bodyPr/>
                    <a:lstStyle/>
                    <a:p>
                      <a:r>
                        <a:rPr lang="en-GB" sz="900" b="1">
                          <a:solidFill>
                            <a:schemeClr val="bg1"/>
                          </a:solidFill>
                        </a:rPr>
                        <a:t>Implementation Date</a:t>
                      </a:r>
                    </a:p>
                  </a:txBody>
                  <a:tcPr marL="72000" marR="72000" marT="36000" marB="36000" anchor="ctr">
                    <a:solidFill>
                      <a:schemeClr val="accent1"/>
                    </a:solidFill>
                  </a:tcPr>
                </a:tc>
                <a:tc>
                  <a:txBody>
                    <a:bodyPr/>
                    <a:lstStyle/>
                    <a:p>
                      <a:r>
                        <a:rPr lang="en-GB" sz="900"/>
                        <a:t>24</a:t>
                      </a:r>
                      <a:r>
                        <a:rPr lang="en-GB" sz="900" baseline="30000"/>
                        <a:t>th</a:t>
                      </a:r>
                      <a:r>
                        <a:rPr lang="en-GB" sz="900"/>
                        <a:t> / 25</a:t>
                      </a:r>
                      <a:r>
                        <a:rPr lang="en-GB" sz="900" baseline="30000"/>
                        <a:t>th</a:t>
                      </a:r>
                      <a:r>
                        <a:rPr lang="en-GB" sz="900"/>
                        <a:t> February 2023 (no REC changes in scope so proposing weekend go live)</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1909645996"/>
                  </a:ext>
                </a:extLst>
              </a:tr>
              <a:tr h="256063">
                <a:tc>
                  <a:txBody>
                    <a:bodyPr/>
                    <a:lstStyle/>
                    <a:p>
                      <a:r>
                        <a:rPr lang="en-GB" sz="900" b="1">
                          <a:solidFill>
                            <a:schemeClr val="bg1"/>
                          </a:solidFill>
                        </a:rPr>
                        <a:t>Contingency Implementation Date</a:t>
                      </a:r>
                    </a:p>
                  </a:txBody>
                  <a:tcPr marL="72000" marR="72000" marT="36000" marB="36000" anchor="ctr">
                    <a:solidFill>
                      <a:schemeClr val="accent1"/>
                    </a:solidFill>
                  </a:tcPr>
                </a:tc>
                <a:tc>
                  <a:txBody>
                    <a:bodyPr/>
                    <a:lstStyle/>
                    <a:p>
                      <a:r>
                        <a:rPr lang="en-GB" sz="900"/>
                        <a:t>3</a:t>
                      </a:r>
                      <a:r>
                        <a:rPr lang="en-GB" sz="900" baseline="30000"/>
                        <a:t>rd</a:t>
                      </a:r>
                      <a:r>
                        <a:rPr lang="en-GB" sz="900"/>
                        <a:t> / 4</a:t>
                      </a:r>
                      <a:r>
                        <a:rPr lang="en-GB" sz="900" baseline="30000"/>
                        <a:t>th</a:t>
                      </a:r>
                      <a:r>
                        <a:rPr lang="en-GB" sz="900"/>
                        <a:t> March 2023</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224234668"/>
                  </a:ext>
                </a:extLst>
              </a:tr>
              <a:tr h="256063">
                <a:tc>
                  <a:txBody>
                    <a:bodyPr/>
                    <a:lstStyle/>
                    <a:p>
                      <a:r>
                        <a:rPr lang="en-GB" sz="900" b="1">
                          <a:solidFill>
                            <a:schemeClr val="bg1"/>
                          </a:solidFill>
                        </a:rPr>
                        <a:t>BER Approval being sought from ChMC</a:t>
                      </a:r>
                    </a:p>
                  </a:txBody>
                  <a:tcPr marL="72000" marR="72000" marT="36000" marB="36000" anchor="ctr">
                    <a:solidFill>
                      <a:schemeClr val="accent1"/>
                    </a:solidFill>
                  </a:tcPr>
                </a:tc>
                <a:tc>
                  <a:txBody>
                    <a:bodyPr/>
                    <a:lstStyle/>
                    <a:p>
                      <a:r>
                        <a:rPr lang="en-GB" sz="900"/>
                        <a:t>20</a:t>
                      </a:r>
                      <a:r>
                        <a:rPr lang="en-GB" sz="900" baseline="30000"/>
                        <a:t>th</a:t>
                      </a:r>
                      <a:r>
                        <a:rPr lang="en-GB" sz="900"/>
                        <a:t> July 2022 (see below) </a:t>
                      </a:r>
                    </a:p>
                  </a:txBody>
                  <a:tcPr marL="72000" marR="72000" marT="36000" marB="36000" anchor="ctr">
                    <a:solidFill>
                      <a:schemeClr val="tx2">
                        <a:lumMod val="20000"/>
                        <a:lumOff val="80000"/>
                      </a:schemeClr>
                    </a:solidFill>
                  </a:tcPr>
                </a:tc>
                <a:extLst>
                  <a:ext uri="{0D108BD9-81ED-4DB2-BD59-A6C34878D82A}">
                    <a16:rowId xmlns:a16="http://schemas.microsoft.com/office/drawing/2014/main" val="2451258960"/>
                  </a:ext>
                </a:extLst>
              </a:tr>
            </a:tbl>
          </a:graphicData>
        </a:graphic>
      </p:graphicFrame>
      <p:graphicFrame>
        <p:nvGraphicFramePr>
          <p:cNvPr id="8" name="Table 4">
            <a:extLst>
              <a:ext uri="{FF2B5EF4-FFF2-40B4-BE49-F238E27FC236}">
                <a16:creationId xmlns:a16="http://schemas.microsoft.com/office/drawing/2014/main" id="{0B4B15F8-0A65-4B5C-A45C-9DDC2222A040}"/>
              </a:ext>
            </a:extLst>
          </p:cNvPr>
          <p:cNvGraphicFramePr>
            <a:graphicFrameLocks/>
          </p:cNvGraphicFramePr>
          <p:nvPr/>
        </p:nvGraphicFramePr>
        <p:xfrm>
          <a:off x="216348" y="4294201"/>
          <a:ext cx="8712062" cy="708033"/>
        </p:xfrm>
        <a:graphic>
          <a:graphicData uri="http://schemas.openxmlformats.org/drawingml/2006/table">
            <a:tbl>
              <a:tblPr firstRow="1" bandRow="1">
                <a:tableStyleId>{5C22544A-7EE6-4342-B048-85BDC9FD1C3A}</a:tableStyleId>
              </a:tblPr>
              <a:tblGrid>
                <a:gridCol w="1851276">
                  <a:extLst>
                    <a:ext uri="{9D8B030D-6E8A-4147-A177-3AD203B41FA5}">
                      <a16:colId xmlns:a16="http://schemas.microsoft.com/office/drawing/2014/main" val="3885288750"/>
                    </a:ext>
                  </a:extLst>
                </a:gridCol>
                <a:gridCol w="6860786">
                  <a:extLst>
                    <a:ext uri="{9D8B030D-6E8A-4147-A177-3AD203B41FA5}">
                      <a16:colId xmlns:a16="http://schemas.microsoft.com/office/drawing/2014/main" val="1090101794"/>
                    </a:ext>
                  </a:extLst>
                </a:gridCol>
              </a:tblGrid>
              <a:tr h="236011">
                <a:tc>
                  <a:txBody>
                    <a:bodyPr/>
                    <a:lstStyle/>
                    <a:p>
                      <a:pPr lvl="1" algn="l"/>
                      <a:r>
                        <a:rPr lang="en-GB" sz="900">
                          <a:solidFill>
                            <a:schemeClr val="bg1"/>
                          </a:solidFill>
                        </a:rPr>
                        <a:t>Decision:</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lvl="1" algn="l"/>
                      <a:r>
                        <a:rPr lang="en-GB" sz="900">
                          <a:solidFill>
                            <a:schemeClr val="bg1"/>
                          </a:solidFill>
                        </a:rPr>
                        <a:t>Required from the committee on proposed scope above</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084182278"/>
                  </a:ext>
                </a:extLst>
              </a:tr>
              <a:tr h="236011">
                <a:tc>
                  <a:txBody>
                    <a:bodyPr/>
                    <a:lstStyle/>
                    <a:p>
                      <a:pPr lvl="1" algn="l"/>
                      <a:r>
                        <a:rPr lang="en-GB" sz="900" b="1">
                          <a:solidFill>
                            <a:schemeClr val="bg1"/>
                          </a:solidFill>
                        </a:rPr>
                        <a:t>Agreement: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lvl="1" algn="l"/>
                      <a:r>
                        <a:rPr lang="en-GB" sz="900" b="1">
                          <a:solidFill>
                            <a:schemeClr val="bg1"/>
                          </a:solidFill>
                        </a:rPr>
                        <a:t>Being sought for an </a:t>
                      </a:r>
                      <a:r>
                        <a:rPr lang="en-GB" sz="900" b="1" err="1">
                          <a:solidFill>
                            <a:schemeClr val="bg1"/>
                          </a:solidFill>
                        </a:rPr>
                        <a:t>eChMC</a:t>
                      </a:r>
                      <a:r>
                        <a:rPr lang="en-GB" sz="900" b="1">
                          <a:solidFill>
                            <a:schemeClr val="bg1"/>
                          </a:solidFill>
                        </a:rPr>
                        <a:t> to be arranged on 22nd July to approve the BER</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909645996"/>
                  </a:ext>
                </a:extLst>
              </a:tr>
              <a:tr h="236011">
                <a:tc>
                  <a:txBody>
                    <a:bodyPr/>
                    <a:lstStyle/>
                    <a:p>
                      <a:pPr lvl="1" algn="l"/>
                      <a:r>
                        <a:rPr lang="en-GB" sz="900" b="1">
                          <a:solidFill>
                            <a:schemeClr val="bg1"/>
                          </a:solidFill>
                        </a:rPr>
                        <a:t>Note:</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lvl="1" algn="l"/>
                      <a:r>
                        <a:rPr lang="en-GB" sz="900" b="1">
                          <a:solidFill>
                            <a:schemeClr val="bg1"/>
                          </a:solidFill>
                        </a:rPr>
                        <a:t>Any additional scope requirements will be change controlled into the BER</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20980769"/>
                  </a:ext>
                </a:extLst>
              </a:tr>
            </a:tbl>
          </a:graphicData>
        </a:graphic>
      </p:graphicFrame>
    </p:spTree>
    <p:extLst>
      <p:ext uri="{BB962C8B-B14F-4D97-AF65-F5344CB8AC3E}">
        <p14:creationId xmlns:p14="http://schemas.microsoft.com/office/powerpoint/2010/main" val="4247919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a:t>Section 3: Capture</a:t>
            </a:r>
            <a:endParaRPr lang="en-GB" sz="2400" b="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latin typeface="Arial"/>
                <a:cs typeface="Arial"/>
              </a:rPr>
              <a:t>Section 2: DSC Change Budget &amp; Horizon Planning</a:t>
            </a:r>
            <a:endParaRPr lang="en-GB" sz="360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228253"/>
            <a:ext cx="8594333" cy="438497"/>
          </a:xfrm>
        </p:spPr>
        <p:txBody>
          <a:bodyPr>
            <a:normAutofit fontScale="90000"/>
          </a:bodyPr>
          <a:lstStyle/>
          <a:p>
            <a:r>
              <a:rPr lang="en-US" sz="2700"/>
              <a:t>New Change Proposals</a:t>
            </a:r>
            <a:endParaRPr lang="en-GB" sz="240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a:xfrm>
            <a:off x="457200" y="1105592"/>
            <a:ext cx="8229600" cy="2485507"/>
          </a:xfrm>
        </p:spPr>
        <p:txBody>
          <a:bodyPr>
            <a:normAutofit lnSpcReduction="10000"/>
          </a:bodyPr>
          <a:lstStyle/>
          <a:p>
            <a:pPr marL="0" indent="0">
              <a:lnSpc>
                <a:spcPct val="115000"/>
              </a:lnSpc>
              <a:spcBef>
                <a:spcPts val="0"/>
              </a:spcBef>
              <a:buNone/>
            </a:pPr>
            <a:r>
              <a:rPr lang="en-GB" sz="2000" b="1">
                <a:effectLst/>
                <a:latin typeface="Calibri" panose="020F0502020204030204" pitchFamily="34" charset="0"/>
                <a:ea typeface="Calibri" panose="020F0502020204030204" pitchFamily="34" charset="0"/>
                <a:cs typeface="Times New Roman" panose="02020603050405020304" pitchFamily="18" charset="0"/>
              </a:rPr>
              <a:t>New Change Proposals - For Approval</a:t>
            </a:r>
          </a:p>
          <a:p>
            <a:pPr marL="0" indent="0">
              <a:lnSpc>
                <a:spcPct val="115000"/>
              </a:lnSpc>
              <a:spcBef>
                <a:spcPts val="0"/>
              </a:spcBef>
              <a:buNone/>
            </a:pP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Bef>
                <a:spcPts val="0"/>
              </a:spcBef>
              <a:buFont typeface="Symbol" panose="05050102010706020507" pitchFamily="18" charset="2"/>
              <a:buChar char=""/>
            </a:pPr>
            <a:r>
              <a:rPr lang="en-GB" sz="2000">
                <a:effectLst/>
                <a:latin typeface="Calibri" panose="020F0502020204030204" pitchFamily="34" charset="0"/>
                <a:ea typeface="Calibri" panose="020F0502020204030204" pitchFamily="34" charset="0"/>
                <a:cs typeface="Times New Roman" panose="02020603050405020304" pitchFamily="18" charset="0"/>
              </a:rPr>
              <a:t>XRN5529 - UNC Derogation process – MOD 0800 </a:t>
            </a:r>
          </a:p>
          <a:p>
            <a:pPr marL="342900" lvl="0" indent="-342900">
              <a:lnSpc>
                <a:spcPct val="150000"/>
              </a:lnSpc>
              <a:spcBef>
                <a:spcPts val="0"/>
              </a:spcBef>
              <a:buFont typeface="Symbol" panose="05050102010706020507" pitchFamily="18" charset="2"/>
              <a:buChar char=""/>
            </a:pPr>
            <a:r>
              <a:rPr lang="en-GB" sz="2000">
                <a:effectLst/>
                <a:latin typeface="Calibri" panose="020F0502020204030204" pitchFamily="34" charset="0"/>
                <a:ea typeface="Calibri" panose="020F0502020204030204" pitchFamily="34" charset="0"/>
                <a:cs typeface="Times New Roman" panose="02020603050405020304" pitchFamily="18" charset="0"/>
              </a:rPr>
              <a:t>XRN5531 - </a:t>
            </a:r>
            <a:r>
              <a:rPr lang="en-GB" sz="2000">
                <a:effectLst/>
                <a:latin typeface="Calibri" panose="020F0502020204030204" pitchFamily="34" charset="0"/>
                <a:ea typeface="Calibri" panose="020F0502020204030204" pitchFamily="34" charset="0"/>
                <a:cs typeface="Arial" panose="020B0604020202020204" pitchFamily="34" charset="0"/>
              </a:rPr>
              <a:t>Hydrogen Village Trial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Bef>
                <a:spcPts val="0"/>
              </a:spcBef>
              <a:buFont typeface="Symbol" panose="05050102010706020507" pitchFamily="18" charset="2"/>
              <a:buChar char=""/>
            </a:pPr>
            <a:r>
              <a:rPr lang="en-GB" sz="2000">
                <a:effectLst/>
                <a:latin typeface="Calibri" panose="020F0502020204030204" pitchFamily="34" charset="0"/>
                <a:ea typeface="Calibri" panose="020F0502020204030204" pitchFamily="34" charset="0"/>
                <a:cs typeface="Times New Roman" panose="02020603050405020304" pitchFamily="18" charset="0"/>
              </a:rPr>
              <a:t>XRN5532 - Hydrogen Town Trial </a:t>
            </a:r>
          </a:p>
          <a:p>
            <a:pPr marL="342900" lvl="0" indent="-342900">
              <a:lnSpc>
                <a:spcPct val="150000"/>
              </a:lnSpc>
              <a:spcBef>
                <a:spcPts val="0"/>
              </a:spcBef>
              <a:buFont typeface="Symbol" panose="05050102010706020507" pitchFamily="18" charset="2"/>
              <a:buChar char=""/>
            </a:pPr>
            <a:r>
              <a:rPr lang="en-GB" sz="2000">
                <a:effectLst/>
                <a:latin typeface="Calibri" panose="020F0502020204030204" pitchFamily="34" charset="0"/>
                <a:ea typeface="Calibri" panose="020F0502020204030204" pitchFamily="34" charset="0"/>
                <a:cs typeface="Times New Roman" panose="02020603050405020304" pitchFamily="18" charset="0"/>
              </a:rPr>
              <a:t>XRN5535 - </a:t>
            </a:r>
            <a:r>
              <a:rPr lang="en-GB" sz="2000">
                <a:effectLst/>
                <a:latin typeface="Calibri" panose="020F0502020204030204" pitchFamily="34" charset="0"/>
                <a:ea typeface="Times New Roman" panose="02020603050405020304" pitchFamily="18" charset="0"/>
                <a:cs typeface="Arial" panose="020B0604020202020204" pitchFamily="34" charset="0"/>
              </a:rPr>
              <a:t>Processing of CSS Switch Requests Received in ‘Time Period 5’ </a:t>
            </a:r>
            <a:endParaRPr lang="en-GB" sz="2000"/>
          </a:p>
          <a:p>
            <a:pPr marL="0" indent="0">
              <a:buNone/>
            </a:pPr>
            <a:endParaRPr lang="en-GB" sz="2000">
              <a:latin typeface="Arial"/>
              <a:cs typeface="Arial"/>
            </a:endParaRPr>
          </a:p>
          <a:p>
            <a:pPr marL="0" indent="0">
              <a:buNone/>
            </a:pPr>
            <a:endParaRPr lang="en-US" sz="1400">
              <a:latin typeface="Arial"/>
              <a:cs typeface="Arial"/>
            </a:endParaRPr>
          </a:p>
        </p:txBody>
      </p:sp>
    </p:spTree>
    <p:extLst>
      <p:ext uri="{BB962C8B-B14F-4D97-AF65-F5344CB8AC3E}">
        <p14:creationId xmlns:p14="http://schemas.microsoft.com/office/powerpoint/2010/main" val="4043476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338"/>
            <a:ext cx="9143993" cy="502920"/>
          </a:xfrm>
        </p:spPr>
        <p:txBody>
          <a:bodyPr>
            <a:noAutofit/>
          </a:bodyPr>
          <a:lstStyle/>
          <a:p>
            <a:r>
              <a:rPr lang="en-US" sz="2000">
                <a:latin typeface="Arial"/>
                <a:cs typeface="Arial"/>
              </a:rPr>
              <a:t>XRN5529 - </a:t>
            </a:r>
            <a:r>
              <a:rPr lang="en-GB" sz="2000">
                <a:latin typeface="Arial"/>
                <a:cs typeface="Arial"/>
              </a:rPr>
              <a:t>UNC Derogation process – MOD 0800</a:t>
            </a:r>
            <a:endParaRPr lang="en-US" sz="2000">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1132464382"/>
              </p:ext>
            </p:extLst>
          </p:nvPr>
        </p:nvGraphicFramePr>
        <p:xfrm>
          <a:off x="129456" y="2879148"/>
          <a:ext cx="3795165" cy="778080"/>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502348625"/>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Northern Gas</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157348932"/>
              </p:ext>
            </p:extLst>
          </p:nvPr>
        </p:nvGraphicFramePr>
        <p:xfrm>
          <a:off x="4272461" y="872589"/>
          <a:ext cx="4677187" cy="3947657"/>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322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25093">
                <a:tc>
                  <a:txBody>
                    <a:bodyPr/>
                    <a:lstStyle/>
                    <a:p>
                      <a:r>
                        <a:rPr lang="en-GB" sz="1600" kern="1200">
                          <a:solidFill>
                            <a:schemeClr val="tx1"/>
                          </a:solidFill>
                          <a:effectLst/>
                          <a:latin typeface="+mn-lt"/>
                          <a:ea typeface="+mn-ea"/>
                          <a:cs typeface="+mn-cs"/>
                        </a:rPr>
                        <a:t>UNC Modification 0800 seeks to introduce the concept of degradation of UNC code and the governance process as which this is submitted, assured and approved/rejected. </a:t>
                      </a:r>
                    </a:p>
                    <a:p>
                      <a:r>
                        <a:rPr lang="en-GB" sz="1600" kern="1200">
                          <a:solidFill>
                            <a:schemeClr val="tx1"/>
                          </a:solidFill>
                          <a:effectLst/>
                          <a:latin typeface="+mn-lt"/>
                          <a:ea typeface="+mn-ea"/>
                          <a:cs typeface="+mn-cs"/>
                        </a:rPr>
                        <a:t> </a:t>
                      </a:r>
                    </a:p>
                    <a:p>
                      <a:r>
                        <a:rPr lang="en-GB" sz="1600" kern="1200">
                          <a:solidFill>
                            <a:schemeClr val="tx1"/>
                          </a:solidFill>
                          <a:effectLst/>
                          <a:latin typeface="+mn-lt"/>
                          <a:ea typeface="+mn-ea"/>
                          <a:cs typeface="+mn-cs"/>
                        </a:rPr>
                        <a:t>The CDSP would need a process set up in which to receive, process and handle these degradation requests. </a:t>
                      </a:r>
                      <a:endParaRPr lang="en-US" sz="1000" b="0" i="0" u="none" strike="noStrike" kern="1200" baseline="0" noProof="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344640972"/>
              </p:ext>
            </p:extLst>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Regulatory </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430665687"/>
              </p:ext>
            </p:extLst>
          </p:nvPr>
        </p:nvGraphicFramePr>
        <p:xfrm>
          <a:off x="129456" y="862300"/>
          <a:ext cx="3795175" cy="1864604"/>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9367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908"/>
            <a:ext cx="9143993" cy="502920"/>
          </a:xfrm>
        </p:spPr>
        <p:txBody>
          <a:bodyPr>
            <a:noAutofit/>
          </a:bodyPr>
          <a:lstStyle/>
          <a:p>
            <a:r>
              <a:rPr lang="en-US" sz="2000">
                <a:latin typeface="Arial"/>
                <a:cs typeface="Arial"/>
              </a:rPr>
              <a:t>XRN5531 - </a:t>
            </a:r>
            <a:r>
              <a:rPr lang="en-GB" sz="2000">
                <a:latin typeface="Arial"/>
                <a:cs typeface="Arial"/>
              </a:rPr>
              <a:t>Hydrogen Village Trial</a:t>
            </a:r>
            <a:endParaRPr lang="en-US" sz="2000">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1967311800"/>
              </p:ext>
            </p:extLst>
          </p:nvPr>
        </p:nvGraphicFramePr>
        <p:xfrm>
          <a:off x="129456" y="2729919"/>
          <a:ext cx="3702712" cy="778080"/>
        </p:xfrm>
        <a:graphic>
          <a:graphicData uri="http://schemas.openxmlformats.org/drawingml/2006/table">
            <a:tbl>
              <a:tblPr firstRow="1" bandRow="1">
                <a:tableStyleId>{E8B1032C-EA38-4F05-BA0D-38AFFFC7BED3}</a:tableStyleId>
              </a:tblPr>
              <a:tblGrid>
                <a:gridCol w="1428680">
                  <a:extLst>
                    <a:ext uri="{9D8B030D-6E8A-4147-A177-3AD203B41FA5}">
                      <a16:colId xmlns:a16="http://schemas.microsoft.com/office/drawing/2014/main" val="20000"/>
                    </a:ext>
                  </a:extLst>
                </a:gridCol>
                <a:gridCol w="227403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highlight>
                            <a:srgbClr val="FFFFFF"/>
                          </a:highligh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915658" y="750258"/>
            <a:ext cx="0" cy="41459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023457806"/>
              </p:ext>
            </p:extLst>
          </p:nvPr>
        </p:nvGraphicFramePr>
        <p:xfrm>
          <a:off x="129456" y="4444537"/>
          <a:ext cx="3702703" cy="367827"/>
        </p:xfrm>
        <a:graphic>
          <a:graphicData uri="http://schemas.openxmlformats.org/drawingml/2006/table">
            <a:tbl>
              <a:tblPr firstRow="1" bandRow="1">
                <a:tableStyleId>{FABFCF23-3B69-468F-B69F-88F6DE6A72F2}</a:tableStyleId>
              </a:tblPr>
              <a:tblGrid>
                <a:gridCol w="1427452">
                  <a:extLst>
                    <a:ext uri="{9D8B030D-6E8A-4147-A177-3AD203B41FA5}">
                      <a16:colId xmlns:a16="http://schemas.microsoft.com/office/drawing/2014/main" val="3477608926"/>
                    </a:ext>
                  </a:extLst>
                </a:gridCol>
                <a:gridCol w="2275251">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SGN</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970279177"/>
              </p:ext>
            </p:extLst>
          </p:nvPr>
        </p:nvGraphicFramePr>
        <p:xfrm>
          <a:off x="3999148" y="672639"/>
          <a:ext cx="5078349" cy="4223523"/>
        </p:xfrm>
        <a:graphic>
          <a:graphicData uri="http://schemas.openxmlformats.org/drawingml/2006/table">
            <a:tbl>
              <a:tblPr firstRow="1" bandRow="1">
                <a:tableStyleId>{E8B1032C-EA38-4F05-BA0D-38AFFFC7BED3}</a:tableStyleId>
              </a:tblPr>
              <a:tblGrid>
                <a:gridCol w="5078349">
                  <a:extLst>
                    <a:ext uri="{9D8B030D-6E8A-4147-A177-3AD203B41FA5}">
                      <a16:colId xmlns:a16="http://schemas.microsoft.com/office/drawing/2014/main" val="20000"/>
                    </a:ext>
                  </a:extLst>
                </a:gridCol>
              </a:tblGrid>
              <a:tr h="259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964108">
                <a:tc>
                  <a:txBody>
                    <a:bodyPr/>
                    <a:lstStyle/>
                    <a:p>
                      <a:pPr>
                        <a:lnSpc>
                          <a:spcPct val="115000"/>
                        </a:lnSpc>
                        <a:spcAft>
                          <a:spcPts val="1000"/>
                        </a:spcAft>
                      </a:pPr>
                      <a:r>
                        <a:rPr lang="en-GB" sz="1000">
                          <a:effectLst/>
                          <a:latin typeface="Arial" panose="020B0604020202020204" pitchFamily="34" charset="0"/>
                          <a:ea typeface="Times New Roman" panose="02020603050405020304" pitchFamily="18" charset="0"/>
                          <a:cs typeface="Arial" panose="020B0604020202020204" pitchFamily="34" charset="0"/>
                        </a:rPr>
                        <a:t>CDSP to undertake an assessment establishing the potential impacts and DSC process changes to facilitate the consumption of a Hydrogen CV and that a settlement and billing process is in place for the affected Trial areas utilising Hydrogen. The processes designed as part of this Hydrogen Village Trial will need to be replicable for the next phase of Hydrogen development, so cannot be designed specifically for this trial alone.</a:t>
                      </a:r>
                      <a:r>
                        <a:rPr lang="en-GB" sz="1000">
                          <a:effectLst/>
                          <a:latin typeface="Arial" panose="020B0604020202020204" pitchFamily="34" charset="0"/>
                          <a:ea typeface="Times New Roman" panose="02020603050405020304" pitchFamily="18" charset="0"/>
                          <a:cs typeface="Times New Roman" panose="02020603050405020304" pitchFamily="18" charset="0"/>
                        </a:rPr>
                        <a:t> </a:t>
                      </a:r>
                      <a:r>
                        <a:rPr lang="en-GB" sz="1000">
                          <a:effectLst/>
                          <a:latin typeface="Arial" panose="020B0604020202020204" pitchFamily="34" charset="0"/>
                          <a:ea typeface="Times New Roman" panose="02020603050405020304" pitchFamily="18" charset="0"/>
                          <a:cs typeface="Arial" panose="020B0604020202020204" pitchFamily="34" charset="0"/>
                        </a:rPr>
                        <a:t>Items for Xoserve to consider but not be limited to:</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a:effectLst/>
                          <a:latin typeface="Arial" panose="020B0604020202020204" pitchFamily="34" charset="0"/>
                          <a:ea typeface="Times New Roman" panose="02020603050405020304" pitchFamily="18" charset="0"/>
                          <a:cs typeface="Arial" panose="020B0604020202020204" pitchFamily="34" charset="0"/>
                        </a:rPr>
                        <a:t>Transporter, Shipper and Supplier Licences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a:effectLst/>
                          <a:latin typeface="Arial" panose="020B0604020202020204" pitchFamily="34" charset="0"/>
                          <a:ea typeface="Times New Roman" panose="02020603050405020304" pitchFamily="18" charset="0"/>
                          <a:cs typeface="Arial" panose="020B0604020202020204" pitchFamily="34" charset="0"/>
                        </a:rPr>
                        <a:t>Gas Act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a:effectLst/>
                          <a:latin typeface="Arial" panose="020B0604020202020204" pitchFamily="34" charset="0"/>
                          <a:ea typeface="Times New Roman" panose="02020603050405020304" pitchFamily="18" charset="0"/>
                          <a:cs typeface="Arial" panose="020B0604020202020204" pitchFamily="34" charset="0"/>
                        </a:rPr>
                        <a:t>Gas (Calculation of Thermal Energy) Regulations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a:effectLst/>
                          <a:latin typeface="Arial" panose="020B0604020202020204" pitchFamily="34" charset="0"/>
                          <a:ea typeface="Times New Roman" panose="02020603050405020304" pitchFamily="18" charset="0"/>
                          <a:cs typeface="Arial" panose="020B0604020202020204" pitchFamily="34" charset="0"/>
                        </a:rPr>
                        <a:t>UNC &amp; IGTUNC</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a:effectLst/>
                          <a:latin typeface="Arial" panose="020B0604020202020204" pitchFamily="34" charset="0"/>
                          <a:ea typeface="Times New Roman" panose="02020603050405020304" pitchFamily="18" charset="0"/>
                          <a:cs typeface="Arial" panose="020B0604020202020204" pitchFamily="34" charset="0"/>
                        </a:rPr>
                        <a:t>REC</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a:effectLst/>
                          <a:latin typeface="Arial" panose="020B0604020202020204" pitchFamily="34" charset="0"/>
                          <a:ea typeface="Times New Roman" panose="02020603050405020304" pitchFamily="18" charset="0"/>
                          <a:cs typeface="Arial" panose="020B0604020202020204" pitchFamily="34" charset="0"/>
                        </a:rPr>
                        <a:t>Settlement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a:effectLst/>
                          <a:latin typeface="Arial" panose="020B0604020202020204" pitchFamily="34" charset="0"/>
                          <a:ea typeface="Times New Roman" panose="02020603050405020304" pitchFamily="18" charset="0"/>
                          <a:cs typeface="Arial" panose="020B0604020202020204" pitchFamily="34" charset="0"/>
                        </a:rPr>
                        <a:t>Energy tracking and Billing systems and processes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a:effectLst/>
                          <a:latin typeface="Arial" panose="020B0604020202020204" pitchFamily="34" charset="0"/>
                          <a:ea typeface="Times New Roman" panose="02020603050405020304" pitchFamily="18" charset="0"/>
                          <a:cs typeface="Arial" panose="020B0604020202020204" pitchFamily="34" charset="0"/>
                        </a:rPr>
                        <a:t>IGT Networks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a:effectLst/>
                          <a:latin typeface="Arial" panose="020B0604020202020204" pitchFamily="34" charset="0"/>
                          <a:ea typeface="Times New Roman" panose="02020603050405020304" pitchFamily="18" charset="0"/>
                          <a:cs typeface="Arial" panose="020B0604020202020204" pitchFamily="34" charset="0"/>
                        </a:rPr>
                        <a:t>Metering</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a:effectLst/>
                          <a:latin typeface="Arial" panose="020B0604020202020204" pitchFamily="34" charset="0"/>
                          <a:ea typeface="Times New Roman" panose="02020603050405020304" pitchFamily="18" charset="0"/>
                          <a:cs typeface="Arial" panose="020B0604020202020204" pitchFamily="34" charset="0"/>
                        </a:rPr>
                        <a:t>Calorific Value</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000">
                          <a:effectLst/>
                          <a:latin typeface="Arial" panose="020B0604020202020204" pitchFamily="34" charset="0"/>
                          <a:ea typeface="Times New Roman" panose="02020603050405020304" pitchFamily="18" charset="0"/>
                          <a:cs typeface="Arial" panose="020B0604020202020204" pitchFamily="34" charset="0"/>
                        </a:rPr>
                        <a:t>LPG Networks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000">
                          <a:effectLst/>
                          <a:latin typeface="Arial" panose="020B0604020202020204" pitchFamily="34" charset="0"/>
                          <a:ea typeface="Times New Roman" panose="02020603050405020304" pitchFamily="18" charset="0"/>
                          <a:cs typeface="Arial" panose="020B0604020202020204" pitchFamily="34" charset="0"/>
                        </a:rPr>
                        <a:t>Some of the impacted items identified by this Change Proposal may not be required for the Hydrogen Village Trial but may be applicable to later trials.</a:t>
                      </a:r>
                      <a:r>
                        <a:rPr lang="en-GB" sz="1000">
                          <a:effectLst/>
                          <a:latin typeface="Arial" panose="020B0604020202020204" pitchFamily="34" charset="0"/>
                          <a:ea typeface="Times New Roman" panose="02020603050405020304" pitchFamily="18" charset="0"/>
                          <a:cs typeface="Times New Roman" panose="02020603050405020304" pitchFamily="18" charset="0"/>
                        </a:rPr>
                        <a:t> </a:t>
                      </a:r>
                      <a:r>
                        <a:rPr lang="en-GB" sz="1000">
                          <a:effectLst/>
                          <a:latin typeface="Arial" panose="020B0604020202020204" pitchFamily="34" charset="0"/>
                          <a:ea typeface="Times New Roman" panose="02020603050405020304" pitchFamily="18" charset="0"/>
                          <a:cs typeface="Arial" panose="020B0604020202020204" pitchFamily="34" charset="0"/>
                        </a:rPr>
                        <a:t>Xoserve will also be required to lead/support DNs with Industry communications ensuring that all Industry parties are aware of the projects, impacts, and the change requirements.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82830709"/>
              </p:ext>
            </p:extLst>
          </p:nvPr>
        </p:nvGraphicFramePr>
        <p:xfrm>
          <a:off x="129449" y="3652153"/>
          <a:ext cx="3702710" cy="601430"/>
        </p:xfrm>
        <a:graphic>
          <a:graphicData uri="http://schemas.openxmlformats.org/drawingml/2006/table">
            <a:tbl>
              <a:tblPr firstRow="1" bandRow="1">
                <a:tableStyleId>{FABFCF23-3B69-468F-B69F-88F6DE6A72F2}</a:tableStyleId>
              </a:tblPr>
              <a:tblGrid>
                <a:gridCol w="1427469">
                  <a:extLst>
                    <a:ext uri="{9D8B030D-6E8A-4147-A177-3AD203B41FA5}">
                      <a16:colId xmlns:a16="http://schemas.microsoft.com/office/drawing/2014/main" val="3477608926"/>
                    </a:ext>
                  </a:extLst>
                </a:gridCol>
                <a:gridCol w="2275241">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Non-Regulatory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highlight>
                            <a:srgbClr val="FFFFFF"/>
                          </a:highligh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880163543"/>
              </p:ext>
            </p:extLst>
          </p:nvPr>
        </p:nvGraphicFramePr>
        <p:xfrm>
          <a:off x="129456" y="672639"/>
          <a:ext cx="3702710" cy="1889851"/>
        </p:xfrm>
        <a:graphic>
          <a:graphicData uri="http://schemas.openxmlformats.org/drawingml/2006/table">
            <a:tbl>
              <a:tblPr firstRow="1" bandRow="1">
                <a:tableStyleId>{E8B1032C-EA38-4F05-BA0D-38AFFFC7BED3}</a:tableStyleId>
              </a:tblPr>
              <a:tblGrid>
                <a:gridCol w="2627147">
                  <a:extLst>
                    <a:ext uri="{9D8B030D-6E8A-4147-A177-3AD203B41FA5}">
                      <a16:colId xmlns:a16="http://schemas.microsoft.com/office/drawing/2014/main" val="20000"/>
                    </a:ext>
                  </a:extLst>
                </a:gridCol>
                <a:gridCol w="1075563">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67739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511"/>
            <a:ext cx="9143993" cy="502920"/>
          </a:xfrm>
        </p:spPr>
        <p:txBody>
          <a:bodyPr>
            <a:noAutofit/>
          </a:bodyPr>
          <a:lstStyle/>
          <a:p>
            <a:r>
              <a:rPr lang="en-US" sz="2000">
                <a:latin typeface="Arial"/>
                <a:cs typeface="Arial"/>
              </a:rPr>
              <a:t>XRN5532 - </a:t>
            </a:r>
            <a:r>
              <a:rPr lang="en-GB" sz="2000">
                <a:latin typeface="Arial"/>
                <a:cs typeface="Arial"/>
              </a:rPr>
              <a:t>Hydrogen Town Trial</a:t>
            </a:r>
            <a:r>
              <a:rPr lang="en-US" sz="2000">
                <a:latin typeface="Arial"/>
                <a:cs typeface="Arial"/>
              </a:rPr>
              <a:t> </a:t>
            </a:r>
          </a:p>
        </p:txBody>
      </p:sp>
      <p:graphicFrame>
        <p:nvGraphicFramePr>
          <p:cNvPr id="8" name="Table 7"/>
          <p:cNvGraphicFramePr>
            <a:graphicFrameLocks noGrp="1"/>
          </p:cNvGraphicFramePr>
          <p:nvPr>
            <p:extLst>
              <p:ext uri="{D42A27DB-BD31-4B8C-83A1-F6EECF244321}">
                <p14:modId xmlns:p14="http://schemas.microsoft.com/office/powerpoint/2010/main" val="3098158968"/>
              </p:ext>
            </p:extLst>
          </p:nvPr>
        </p:nvGraphicFramePr>
        <p:xfrm>
          <a:off x="129441" y="2697663"/>
          <a:ext cx="3090838" cy="778080"/>
        </p:xfrm>
        <a:graphic>
          <a:graphicData uri="http://schemas.openxmlformats.org/drawingml/2006/table">
            <a:tbl>
              <a:tblPr firstRow="1" bandRow="1">
                <a:tableStyleId>{E8B1032C-EA38-4F05-BA0D-38AFFFC7BED3}</a:tableStyleId>
              </a:tblPr>
              <a:tblGrid>
                <a:gridCol w="1192591">
                  <a:extLst>
                    <a:ext uri="{9D8B030D-6E8A-4147-A177-3AD203B41FA5}">
                      <a16:colId xmlns:a16="http://schemas.microsoft.com/office/drawing/2014/main" val="20000"/>
                    </a:ext>
                  </a:extLst>
                </a:gridCol>
                <a:gridCol w="1898247">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highlight>
                            <a:srgbClr val="FFFFFF"/>
                          </a:highligh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302642" y="643794"/>
            <a:ext cx="0" cy="41459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513247077"/>
              </p:ext>
            </p:extLst>
          </p:nvPr>
        </p:nvGraphicFramePr>
        <p:xfrm>
          <a:off x="129449" y="4393496"/>
          <a:ext cx="3090830" cy="367827"/>
        </p:xfrm>
        <a:graphic>
          <a:graphicData uri="http://schemas.openxmlformats.org/drawingml/2006/table">
            <a:tbl>
              <a:tblPr firstRow="1" bandRow="1">
                <a:tableStyleId>{FABFCF23-3B69-468F-B69F-88F6DE6A72F2}</a:tableStyleId>
              </a:tblPr>
              <a:tblGrid>
                <a:gridCol w="1191564">
                  <a:extLst>
                    <a:ext uri="{9D8B030D-6E8A-4147-A177-3AD203B41FA5}">
                      <a16:colId xmlns:a16="http://schemas.microsoft.com/office/drawing/2014/main" val="3477608926"/>
                    </a:ext>
                  </a:extLst>
                </a:gridCol>
                <a:gridCol w="1899266">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Wales and West Utilities</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4278798490"/>
              </p:ext>
            </p:extLst>
          </p:nvPr>
        </p:nvGraphicFramePr>
        <p:xfrm>
          <a:off x="3448607" y="643794"/>
          <a:ext cx="5695386" cy="4309884"/>
        </p:xfrm>
        <a:graphic>
          <a:graphicData uri="http://schemas.openxmlformats.org/drawingml/2006/table">
            <a:tbl>
              <a:tblPr firstRow="1" bandRow="1">
                <a:tableStyleId>{E8B1032C-EA38-4F05-BA0D-38AFFFC7BED3}</a:tableStyleId>
              </a:tblPr>
              <a:tblGrid>
                <a:gridCol w="5695386">
                  <a:extLst>
                    <a:ext uri="{9D8B030D-6E8A-4147-A177-3AD203B41FA5}">
                      <a16:colId xmlns:a16="http://schemas.microsoft.com/office/drawing/2014/main" val="20000"/>
                    </a:ext>
                  </a:extLst>
                </a:gridCol>
              </a:tblGrid>
              <a:tr h="1695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140378">
                <a:tc>
                  <a:txBody>
                    <a:bodyPr/>
                    <a:lstStyle/>
                    <a:p>
                      <a:pPr>
                        <a:lnSpc>
                          <a:spcPct val="115000"/>
                        </a:lnSpc>
                        <a:spcAft>
                          <a:spcPts val="1000"/>
                        </a:spcAft>
                      </a:pPr>
                      <a:r>
                        <a:rPr lang="en-GB" sz="1000">
                          <a:effectLst/>
                          <a:latin typeface="Arial" panose="020B0604020202020204" pitchFamily="34" charset="0"/>
                          <a:ea typeface="Times New Roman" panose="02020603050405020304" pitchFamily="18" charset="0"/>
                          <a:cs typeface="Arial" panose="020B0604020202020204" pitchFamily="34" charset="0"/>
                        </a:rPr>
                        <a:t>CDSP to undertake an assessment establishing the potential impacts and DSC process changes to facilitate the consumption of a Hydrogen CV and that a settlement and billing process is in place for the affected Town areas utilising Hydrogen. The processes designed as part of the Hydrogen Village Trial will need to be replicable for the next phase of Hydrogen development, so Hydrogen Town design needs to be considered at the same time as Hydrogen Village – ensuring that long term roll out of Hydrogen design is considered.</a:t>
                      </a:r>
                      <a:r>
                        <a:rPr lang="en-GB" sz="1000">
                          <a:effectLst/>
                          <a:latin typeface="Arial" panose="020B0604020202020204" pitchFamily="34" charset="0"/>
                          <a:ea typeface="Times New Roman" panose="02020603050405020304" pitchFamily="18" charset="0"/>
                          <a:cs typeface="Times New Roman" panose="02020603050405020304" pitchFamily="18" charset="0"/>
                        </a:rPr>
                        <a:t> </a:t>
                      </a:r>
                      <a:r>
                        <a:rPr lang="en-GB" sz="1000">
                          <a:effectLst/>
                          <a:latin typeface="Arial" panose="020B0604020202020204" pitchFamily="34" charset="0"/>
                          <a:ea typeface="Times New Roman" panose="02020603050405020304" pitchFamily="18" charset="0"/>
                          <a:cs typeface="Arial" panose="020B0604020202020204" pitchFamily="34" charset="0"/>
                        </a:rPr>
                        <a:t>Items for Xoserve to consider but not be limited to:</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a:effectLst/>
                          <a:latin typeface="Arial" panose="020B0604020202020204" pitchFamily="34" charset="0"/>
                          <a:ea typeface="Times New Roman" panose="02020603050405020304" pitchFamily="18" charset="0"/>
                          <a:cs typeface="Arial" panose="020B0604020202020204" pitchFamily="34" charset="0"/>
                        </a:rPr>
                        <a:t>Transporter, Shipper and Supplier Licences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a:effectLst/>
                          <a:latin typeface="Arial" panose="020B0604020202020204" pitchFamily="34" charset="0"/>
                          <a:ea typeface="Times New Roman" panose="02020603050405020304" pitchFamily="18" charset="0"/>
                          <a:cs typeface="Arial" panose="020B0604020202020204" pitchFamily="34" charset="0"/>
                        </a:rPr>
                        <a:t>Gas Act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a:effectLst/>
                          <a:latin typeface="Arial" panose="020B0604020202020204" pitchFamily="34" charset="0"/>
                          <a:ea typeface="Times New Roman" panose="02020603050405020304" pitchFamily="18" charset="0"/>
                          <a:cs typeface="Arial" panose="020B0604020202020204" pitchFamily="34" charset="0"/>
                        </a:rPr>
                        <a:t>Gas (Calculation of Thermal Energy) Regulations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a:effectLst/>
                          <a:latin typeface="Arial" panose="020B0604020202020204" pitchFamily="34" charset="0"/>
                          <a:ea typeface="Times New Roman" panose="02020603050405020304" pitchFamily="18" charset="0"/>
                          <a:cs typeface="Arial" panose="020B0604020202020204" pitchFamily="34" charset="0"/>
                        </a:rPr>
                        <a:t>UNC &amp; IGTUNC</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a:effectLst/>
                          <a:latin typeface="Arial" panose="020B0604020202020204" pitchFamily="34" charset="0"/>
                          <a:ea typeface="Times New Roman" panose="02020603050405020304" pitchFamily="18" charset="0"/>
                          <a:cs typeface="Arial" panose="020B0604020202020204" pitchFamily="34" charset="0"/>
                        </a:rPr>
                        <a:t>REC</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a:effectLst/>
                          <a:latin typeface="Arial" panose="020B0604020202020204" pitchFamily="34" charset="0"/>
                          <a:ea typeface="Times New Roman" panose="02020603050405020304" pitchFamily="18" charset="0"/>
                          <a:cs typeface="Arial" panose="020B0604020202020204" pitchFamily="34" charset="0"/>
                        </a:rPr>
                        <a:t>Settlement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a:effectLst/>
                          <a:latin typeface="Arial" panose="020B0604020202020204" pitchFamily="34" charset="0"/>
                          <a:ea typeface="Times New Roman" panose="02020603050405020304" pitchFamily="18" charset="0"/>
                          <a:cs typeface="Arial" panose="020B0604020202020204" pitchFamily="34" charset="0"/>
                        </a:rPr>
                        <a:t>Energy tracking and Billing systems and processes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a:effectLst/>
                          <a:latin typeface="Arial" panose="020B0604020202020204" pitchFamily="34" charset="0"/>
                          <a:ea typeface="Times New Roman" panose="02020603050405020304" pitchFamily="18" charset="0"/>
                          <a:cs typeface="Arial" panose="020B0604020202020204" pitchFamily="34" charset="0"/>
                        </a:rPr>
                        <a:t>IGT Networks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a:effectLst/>
                          <a:latin typeface="Arial" panose="020B0604020202020204" pitchFamily="34" charset="0"/>
                          <a:ea typeface="Times New Roman" panose="02020603050405020304" pitchFamily="18" charset="0"/>
                          <a:cs typeface="Arial" panose="020B0604020202020204" pitchFamily="34" charset="0"/>
                        </a:rPr>
                        <a:t>Metering</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00">
                          <a:effectLst/>
                          <a:latin typeface="Arial" panose="020B0604020202020204" pitchFamily="34" charset="0"/>
                          <a:ea typeface="Times New Roman" panose="02020603050405020304" pitchFamily="18" charset="0"/>
                          <a:cs typeface="Arial" panose="020B0604020202020204" pitchFamily="34" charset="0"/>
                        </a:rPr>
                        <a:t>Calorific Value</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000">
                          <a:effectLst/>
                          <a:latin typeface="Arial" panose="020B0604020202020204" pitchFamily="34" charset="0"/>
                          <a:ea typeface="Times New Roman" panose="02020603050405020304" pitchFamily="18" charset="0"/>
                          <a:cs typeface="Arial" panose="020B0604020202020204" pitchFamily="34" charset="0"/>
                        </a:rPr>
                        <a:t>LPG Networks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000">
                          <a:effectLst/>
                          <a:latin typeface="Arial" panose="020B0604020202020204" pitchFamily="34" charset="0"/>
                          <a:ea typeface="Times New Roman" panose="02020603050405020304" pitchFamily="18" charset="0"/>
                          <a:cs typeface="Arial" panose="020B0604020202020204" pitchFamily="34" charset="0"/>
                        </a:rPr>
                        <a:t>Some of the impacted items identified by this Change Proposal may not be required for the Hydrogen Village Trial but may be applicable to Town so understanding the full design requirements is crucial to develop robust requirements for Hydrogen Town and beyond.</a:t>
                      </a:r>
                      <a:r>
                        <a:rPr lang="en-GB" sz="1000">
                          <a:effectLst/>
                          <a:latin typeface="Arial" panose="020B0604020202020204" pitchFamily="34" charset="0"/>
                          <a:ea typeface="Times New Roman" panose="02020603050405020304" pitchFamily="18" charset="0"/>
                          <a:cs typeface="Times New Roman" panose="02020603050405020304" pitchFamily="18" charset="0"/>
                        </a:rPr>
                        <a:t> </a:t>
                      </a:r>
                      <a:r>
                        <a:rPr lang="en-GB" sz="1000">
                          <a:effectLst/>
                          <a:latin typeface="Arial" panose="020B0604020202020204" pitchFamily="34" charset="0"/>
                          <a:ea typeface="Times New Roman" panose="02020603050405020304" pitchFamily="18" charset="0"/>
                          <a:cs typeface="Arial" panose="020B0604020202020204" pitchFamily="34" charset="0"/>
                        </a:rPr>
                        <a:t>Xoserve will also be required to lead/support DNs with Industry communications ensuring that all Industry parties are aware of the projects, impacts, and the change requirements.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515328696"/>
              </p:ext>
            </p:extLst>
          </p:nvPr>
        </p:nvGraphicFramePr>
        <p:xfrm>
          <a:off x="129440" y="643794"/>
          <a:ext cx="3090847" cy="1914196"/>
        </p:xfrm>
        <a:graphic>
          <a:graphicData uri="http://schemas.openxmlformats.org/drawingml/2006/table">
            <a:tbl>
              <a:tblPr firstRow="1" bandRow="1">
                <a:tableStyleId>{E8B1032C-EA38-4F05-BA0D-38AFFFC7BED3}</a:tableStyleId>
              </a:tblPr>
              <a:tblGrid>
                <a:gridCol w="2193019">
                  <a:extLst>
                    <a:ext uri="{9D8B030D-6E8A-4147-A177-3AD203B41FA5}">
                      <a16:colId xmlns:a16="http://schemas.microsoft.com/office/drawing/2014/main" val="20000"/>
                    </a:ext>
                  </a:extLst>
                </a:gridCol>
                <a:gridCol w="897828">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9" name="Table 8">
            <a:extLst>
              <a:ext uri="{FF2B5EF4-FFF2-40B4-BE49-F238E27FC236}">
                <a16:creationId xmlns:a16="http://schemas.microsoft.com/office/drawing/2014/main" id="{36964D03-08C3-4534-BEBE-5F11DA9019B4}"/>
              </a:ext>
            </a:extLst>
          </p:cNvPr>
          <p:cNvGraphicFramePr>
            <a:graphicFrameLocks noGrp="1"/>
          </p:cNvGraphicFramePr>
          <p:nvPr>
            <p:extLst>
              <p:ext uri="{D42A27DB-BD31-4B8C-83A1-F6EECF244321}">
                <p14:modId xmlns:p14="http://schemas.microsoft.com/office/powerpoint/2010/main" val="2046105939"/>
              </p:ext>
            </p:extLst>
          </p:nvPr>
        </p:nvGraphicFramePr>
        <p:xfrm>
          <a:off x="129456" y="3633904"/>
          <a:ext cx="3090823" cy="601430"/>
        </p:xfrm>
        <a:graphic>
          <a:graphicData uri="http://schemas.openxmlformats.org/drawingml/2006/table">
            <a:tbl>
              <a:tblPr firstRow="1" bandRow="1">
                <a:tableStyleId>{FABFCF23-3B69-468F-B69F-88F6DE6A72F2}</a:tableStyleId>
              </a:tblPr>
              <a:tblGrid>
                <a:gridCol w="1191574">
                  <a:extLst>
                    <a:ext uri="{9D8B030D-6E8A-4147-A177-3AD203B41FA5}">
                      <a16:colId xmlns:a16="http://schemas.microsoft.com/office/drawing/2014/main" val="3477608926"/>
                    </a:ext>
                  </a:extLst>
                </a:gridCol>
                <a:gridCol w="1899249">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Non-Regulatory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highlight>
                            <a:srgbClr val="FFFFFF"/>
                          </a:highligh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648014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60" y="207984"/>
            <a:ext cx="9350720" cy="502920"/>
          </a:xfrm>
        </p:spPr>
        <p:txBody>
          <a:bodyPr>
            <a:noAutofit/>
          </a:bodyPr>
          <a:lstStyle/>
          <a:p>
            <a:r>
              <a:rPr lang="en-GB" sz="1800">
                <a:effectLst/>
                <a:latin typeface="Calibri" panose="020F0502020204030204" pitchFamily="34" charset="0"/>
                <a:ea typeface="Calibri" panose="020F0502020204030204" pitchFamily="34" charset="0"/>
                <a:cs typeface="Times New Roman" panose="02020603050405020304" pitchFamily="18" charset="0"/>
              </a:rPr>
              <a:t> </a:t>
            </a:r>
            <a:r>
              <a:rPr lang="en-GB" sz="2000">
                <a:latin typeface="Arial"/>
                <a:cs typeface="Arial"/>
              </a:rPr>
              <a:t>XRN5535 - Processing of CSS Switch Requests Received in ‘Time Period 5’ </a:t>
            </a:r>
            <a:endParaRPr lang="en-US" sz="2000">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1449199257"/>
              </p:ext>
            </p:extLst>
          </p:nvPr>
        </p:nvGraphicFramePr>
        <p:xfrm>
          <a:off x="129456" y="2879148"/>
          <a:ext cx="3795165" cy="807909"/>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Service Area 3 - Manage updates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customer portfolio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684796405"/>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085180405"/>
              </p:ext>
            </p:extLst>
          </p:nvPr>
        </p:nvGraphicFramePr>
        <p:xfrm>
          <a:off x="4272461" y="872589"/>
          <a:ext cx="4677187" cy="3947657"/>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322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25093">
                <a:tc>
                  <a:txBody>
                    <a:bodyPr/>
                    <a:lstStyle/>
                    <a:p>
                      <a:r>
                        <a:rPr lang="en-GB" sz="1200" kern="1200">
                          <a:solidFill>
                            <a:schemeClr val="tx1"/>
                          </a:solidFill>
                          <a:effectLst/>
                          <a:latin typeface="+mn-lt"/>
                          <a:ea typeface="+mn-ea"/>
                          <a:cs typeface="+mn-cs"/>
                        </a:rPr>
                        <a:t>The circumstances where the GRDA receives messages after 02:59:59 should be exceptionally rare – i.e. systems have failed in normal operation; the resilience built into the system to maintain contiguous service have failed such that they cannot be restored within the 1 hour RTO; Target DR Recovery has been missed AND Maximum DR Recovery has also been missed.</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Since this change is required in such rare circumstances this change needs to identify a solution that is cost effective to implement so that these Registrations can be recorded in UK Link systems.</a:t>
                      </a:r>
                    </a:p>
                    <a:p>
                      <a:r>
                        <a:rPr lang="en-GB" sz="1200" kern="1200">
                          <a:solidFill>
                            <a:schemeClr val="tx1"/>
                          </a:solidFill>
                          <a:effectLst/>
                          <a:latin typeface="+mn-lt"/>
                          <a:ea typeface="+mn-ea"/>
                          <a:cs typeface="+mn-cs"/>
                        </a:rPr>
                        <a:t>The analysis needs to engage stakeholders to determine the risk / impact of the solution to all industry participants.</a:t>
                      </a:r>
                    </a:p>
                    <a:p>
                      <a:r>
                        <a:rPr lang="en-GB" sz="1200" kern="1200">
                          <a:solidFill>
                            <a:schemeClr val="tx1"/>
                          </a:solidFill>
                          <a:effectLst/>
                          <a:latin typeface="+mn-lt"/>
                          <a:ea typeface="+mn-ea"/>
                          <a:cs typeface="+mn-cs"/>
                        </a:rPr>
                        <a:t> </a:t>
                      </a:r>
                    </a:p>
                    <a:p>
                      <a:r>
                        <a:rPr lang="en-GB" sz="1200" b="1" kern="1200">
                          <a:solidFill>
                            <a:schemeClr val="tx1"/>
                          </a:solidFill>
                          <a:effectLst/>
                          <a:latin typeface="+mn-lt"/>
                          <a:ea typeface="+mn-ea"/>
                          <a:cs typeface="+mn-cs"/>
                        </a:rPr>
                        <a:t>This change should focus on short term options for implementation.  It is not proposed to initiate a large investment given the extremely low likelihood of this scenario occurring.</a:t>
                      </a:r>
                      <a:endParaRPr lang="en-GB" sz="1200" kern="1200">
                        <a:solidFill>
                          <a:schemeClr val="tx1"/>
                        </a:solidFill>
                        <a:effectLst/>
                        <a:latin typeface="+mn-lt"/>
                        <a:ea typeface="+mn-ea"/>
                        <a:cs typeface="+mn-cs"/>
                      </a:endParaRPr>
                    </a:p>
                    <a:p>
                      <a:pPr lvl="0" algn="l">
                        <a:lnSpc>
                          <a:spcPct val="100000"/>
                        </a:lnSpc>
                        <a:spcBef>
                          <a:spcPts val="0"/>
                        </a:spcBef>
                        <a:spcAft>
                          <a:spcPts val="0"/>
                        </a:spcAft>
                        <a:buNone/>
                      </a:pPr>
                      <a:endParaRPr lang="en-US" sz="1050" b="0" i="0" u="none" strike="noStrike" kern="1200" baseline="0" noProof="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518367925"/>
              </p:ext>
            </p:extLst>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highlight>
                            <a:srgbClr val="FFFFFF"/>
                          </a:highligh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1255766444"/>
              </p:ext>
            </p:extLst>
          </p:nvPr>
        </p:nvGraphicFramePr>
        <p:xfrm>
          <a:off x="129456" y="862300"/>
          <a:ext cx="3795175" cy="1864604"/>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83878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806"/>
            <a:ext cx="9144000" cy="667448"/>
          </a:xfrm>
        </p:spPr>
        <p:txBody>
          <a:bodyPr>
            <a:noAutofit/>
          </a:bodyPr>
          <a:lstStyle/>
          <a:p>
            <a:r>
              <a:rPr lang="en-US" sz="1800"/>
              <a:t>Solution Review </a:t>
            </a:r>
            <a:br>
              <a:rPr lang="en-US" sz="1800"/>
            </a:br>
            <a:r>
              <a:rPr lang="en-US" sz="1800"/>
              <a:t>XRN5469 Increasing the Frequency of FSG Payments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716582"/>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Solution Review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717478716"/>
              </p:ext>
            </p:extLst>
          </p:nvPr>
        </p:nvGraphicFramePr>
        <p:xfrm>
          <a:off x="115399" y="1191312"/>
          <a:ext cx="8913201" cy="1143636"/>
        </p:xfrm>
        <a:graphic>
          <a:graphicData uri="http://schemas.openxmlformats.org/drawingml/2006/table">
            <a:tbl>
              <a:tblPr firstRow="1" bandRow="1">
                <a:tableStyleId>{2D5ABB26-0587-4C30-8999-92F81FD0307C}</a:tableStyleId>
              </a:tblPr>
              <a:tblGrid>
                <a:gridCol w="1188615">
                  <a:extLst>
                    <a:ext uri="{9D8B030D-6E8A-4147-A177-3AD203B41FA5}">
                      <a16:colId xmlns:a16="http://schemas.microsoft.com/office/drawing/2014/main" val="1006639987"/>
                    </a:ext>
                  </a:extLst>
                </a:gridCol>
                <a:gridCol w="541411">
                  <a:extLst>
                    <a:ext uri="{9D8B030D-6E8A-4147-A177-3AD203B41FA5}">
                      <a16:colId xmlns:a16="http://schemas.microsoft.com/office/drawing/2014/main" val="4080995352"/>
                    </a:ext>
                  </a:extLst>
                </a:gridCol>
                <a:gridCol w="1454366">
                  <a:extLst>
                    <a:ext uri="{9D8B030D-6E8A-4147-A177-3AD203B41FA5}">
                      <a16:colId xmlns:a16="http://schemas.microsoft.com/office/drawing/2014/main" val="1439127370"/>
                    </a:ext>
                  </a:extLst>
                </a:gridCol>
                <a:gridCol w="715256">
                  <a:extLst>
                    <a:ext uri="{9D8B030D-6E8A-4147-A177-3AD203B41FA5}">
                      <a16:colId xmlns:a16="http://schemas.microsoft.com/office/drawing/2014/main" val="2386035315"/>
                    </a:ext>
                  </a:extLst>
                </a:gridCol>
                <a:gridCol w="1026080">
                  <a:extLst>
                    <a:ext uri="{9D8B030D-6E8A-4147-A177-3AD203B41FA5}">
                      <a16:colId xmlns:a16="http://schemas.microsoft.com/office/drawing/2014/main" val="965499758"/>
                    </a:ext>
                  </a:extLst>
                </a:gridCol>
                <a:gridCol w="1001864">
                  <a:extLst>
                    <a:ext uri="{9D8B030D-6E8A-4147-A177-3AD203B41FA5}">
                      <a16:colId xmlns:a16="http://schemas.microsoft.com/office/drawing/2014/main" val="2553637847"/>
                    </a:ext>
                  </a:extLst>
                </a:gridCol>
                <a:gridCol w="811033">
                  <a:extLst>
                    <a:ext uri="{9D8B030D-6E8A-4147-A177-3AD203B41FA5}">
                      <a16:colId xmlns:a16="http://schemas.microsoft.com/office/drawing/2014/main" val="201100273"/>
                    </a:ext>
                  </a:extLst>
                </a:gridCol>
                <a:gridCol w="795473">
                  <a:extLst>
                    <a:ext uri="{9D8B030D-6E8A-4147-A177-3AD203B41FA5}">
                      <a16:colId xmlns:a16="http://schemas.microsoft.com/office/drawing/2014/main" val="174316984"/>
                    </a:ext>
                  </a:extLst>
                </a:gridCol>
                <a:gridCol w="646327">
                  <a:extLst>
                    <a:ext uri="{9D8B030D-6E8A-4147-A177-3AD203B41FA5}">
                      <a16:colId xmlns:a16="http://schemas.microsoft.com/office/drawing/2014/main" val="614572945"/>
                    </a:ext>
                  </a:extLst>
                </a:gridCol>
                <a:gridCol w="732776">
                  <a:extLst>
                    <a:ext uri="{9D8B030D-6E8A-4147-A177-3AD203B41FA5}">
                      <a16:colId xmlns:a16="http://schemas.microsoft.com/office/drawing/2014/main" val="2798237816"/>
                    </a:ext>
                  </a:extLst>
                </a:gridCol>
              </a:tblGrid>
              <a:tr h="247111">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r>
                        <a:rPr lang="en-GB" sz="1000">
                          <a:solidFill>
                            <a:schemeClr val="bg1"/>
                          </a:solidFill>
                        </a:rPr>
                        <a:t>HLSO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Preferred Option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Proposed Delivery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3050.4 - RT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60K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900" kern="1200">
                          <a:solidFill>
                            <a:schemeClr val="tx1"/>
                          </a:solidFill>
                          <a:latin typeface="+mn-lt"/>
                          <a:ea typeface="+mn-ea"/>
                          <a:cs typeface="+mn-cs"/>
                        </a:rPr>
                        <a:t>Service Area 10 –  Invoicing Customers - Reapportioned 100%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tx1"/>
                          </a:solidFill>
                          <a:latin typeface="+mn-lt"/>
                          <a:ea typeface="+mn-ea"/>
                          <a:cs typeface="+mn-cs"/>
                        </a:rPr>
                        <a:t>September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tx1"/>
                          </a:solidFill>
                          <a:latin typeface="+mn-lt"/>
                          <a:ea typeface="+mn-ea"/>
                          <a:cs typeface="+mn-cs"/>
                          <a:hlinkClick r:id="rId4"/>
                        </a:rPr>
                        <a:t>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tx1"/>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1577413267"/>
              </p:ext>
            </p:extLst>
          </p:nvPr>
        </p:nvGraphicFramePr>
        <p:xfrm>
          <a:off x="115400" y="2565838"/>
          <a:ext cx="8913200" cy="2099915"/>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431412">
                <a:tc>
                  <a:txBody>
                    <a:bodyPr/>
                    <a:lstStyle/>
                    <a:p>
                      <a:pPr marL="0" algn="l" defTabSz="914400" rtl="0" eaLnBrk="1" latinLnBrk="0" hangingPunct="1"/>
                      <a:r>
                        <a:rPr lang="en-GB" sz="1100" kern="1200">
                          <a:solidFill>
                            <a:schemeClr val="tx1"/>
                          </a:solidFill>
                          <a:latin typeface="+mn-lt"/>
                          <a:ea typeface="+mn-ea"/>
                          <a:cs typeface="+mn-cs"/>
                        </a:rPr>
                        <a:t>Org</a:t>
                      </a:r>
                    </a:p>
                  </a:txBody>
                  <a:tcPr anchor="ct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r>
                        <a:rPr lang="en-GB" sz="1100"/>
                        <a:t>Comments</a:t>
                      </a:r>
                    </a:p>
                  </a:txBody>
                  <a:tcPr anchor="ctr">
                    <a:solidFill>
                      <a:schemeClr val="accent4">
                        <a:lumMod val="40000"/>
                        <a:lumOff val="60000"/>
                      </a:schemeClr>
                    </a:solidFill>
                  </a:tcPr>
                </a:tc>
                <a:extLst>
                  <a:ext uri="{0D108BD9-81ED-4DB2-BD59-A6C34878D82A}">
                    <a16:rowId xmlns:a16="http://schemas.microsoft.com/office/drawing/2014/main" val="10001"/>
                  </a:ext>
                </a:extLst>
              </a:tr>
              <a:tr h="643725">
                <a:tc>
                  <a:txBody>
                    <a:bodyPr/>
                    <a:lstStyle/>
                    <a:p>
                      <a:pPr algn="ctr"/>
                      <a:r>
                        <a:rPr lang="en-GB" sz="900"/>
                        <a:t>Cadent</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Approve</a:t>
                      </a:r>
                    </a:p>
                  </a:txBody>
                  <a:tcPr marL="59044" marR="59044" marT="0" marB="0" anchor="ctr"/>
                </a:tc>
                <a:tc>
                  <a:txBody>
                    <a:bodyPr/>
                    <a:lstStyle/>
                    <a:p>
                      <a:r>
                        <a:rPr lang="en-US" sz="1000">
                          <a:solidFill>
                            <a:schemeClr val="tx1"/>
                          </a:solidFill>
                        </a:rPr>
                        <a:t>We are supportive of the solution which will allow all DNs to submit Failure to Supply Gas payments more frequently (daily) </a:t>
                      </a:r>
                    </a:p>
                    <a:p>
                      <a:endParaRPr lang="en-US" sz="1000">
                        <a:solidFill>
                          <a:schemeClr val="tx1"/>
                        </a:solidFill>
                      </a:endParaRPr>
                    </a:p>
                    <a:p>
                      <a:r>
                        <a:rPr lang="en-US" sz="1000">
                          <a:solidFill>
                            <a:schemeClr val="tx1"/>
                          </a:solidFill>
                        </a:rPr>
                        <a:t>This will support swifter payments to customers, hopefully leading to greater levels of customer satisfaction.</a:t>
                      </a:r>
                      <a:endParaRPr lang="en-GB" sz="1000">
                        <a:solidFill>
                          <a:schemeClr val="tx1"/>
                        </a:solidFill>
                      </a:endParaRPr>
                    </a:p>
                  </a:txBody>
                  <a:tcPr marL="6350" marR="6350" marT="6350" marB="0" anchor="ctr"/>
                </a:tc>
                <a:extLst>
                  <a:ext uri="{0D108BD9-81ED-4DB2-BD59-A6C34878D82A}">
                    <a16:rowId xmlns:a16="http://schemas.microsoft.com/office/drawing/2014/main" val="941584291"/>
                  </a:ext>
                </a:extLst>
              </a:tr>
              <a:tr h="573578">
                <a:tc>
                  <a:txBody>
                    <a:bodyPr/>
                    <a:lstStyle/>
                    <a:p>
                      <a:pPr marL="0" algn="ctr" defTabSz="914400" rtl="0" eaLnBrk="1" latinLnBrk="0" hangingPunct="1"/>
                      <a:r>
                        <a:rPr lang="en-GB" sz="1000" kern="1200">
                          <a:solidFill>
                            <a:schemeClr val="tx1"/>
                          </a:solidFill>
                          <a:latin typeface="+mn-lt"/>
                          <a:ea typeface="+mn-ea"/>
                          <a:cs typeface="+mn-cs"/>
                        </a:rPr>
                        <a:t>Wales and West Utilities</a:t>
                      </a:r>
                    </a:p>
                  </a:txBody>
                  <a:tcPr marL="6350" marR="6350" marT="6350" marB="0" anchor="ctr"/>
                </a:tc>
                <a:tc>
                  <a:txBody>
                    <a:bodyPr/>
                    <a:lstStyle/>
                    <a:p>
                      <a:pPr marL="0" algn="ctr" defTabSz="914400" rtl="0" eaLnBrk="1" latinLnBrk="0" hangingPunct="1">
                        <a:lnSpc>
                          <a:spcPct val="115000"/>
                        </a:lnSpc>
                        <a:spcAft>
                          <a:spcPts val="0"/>
                        </a:spcAft>
                      </a:pPr>
                      <a:r>
                        <a:rPr lang="en-GB" sz="1000" kern="1200">
                          <a:solidFill>
                            <a:schemeClr val="tx1"/>
                          </a:solidFill>
                          <a:latin typeface="+mn-lt"/>
                          <a:ea typeface="+mn-ea"/>
                          <a:cs typeface="+mn-cs"/>
                        </a:rPr>
                        <a:t>Approve</a:t>
                      </a:r>
                    </a:p>
                  </a:txBody>
                  <a:tcPr marL="59044" marR="59044" marT="0" marB="0" anchor="ctr"/>
                </a:tc>
                <a:tc>
                  <a:txBody>
                    <a:bodyPr/>
                    <a:lstStyle/>
                    <a:p>
                      <a:pPr marL="0" algn="l" defTabSz="914400" rtl="0" eaLnBrk="1" latinLnBrk="0" hangingPunct="1"/>
                      <a:r>
                        <a:rPr lang="en-US" sz="1000" kern="1200">
                          <a:solidFill>
                            <a:schemeClr val="tx1"/>
                          </a:solidFill>
                          <a:latin typeface="+mn-lt"/>
                          <a:ea typeface="+mn-ea"/>
                          <a:cs typeface="+mn-cs"/>
                        </a:rPr>
                        <a:t>We support the proposed, single, solution.   We agree with the proposer that increasing the frequency of the Failure to Supply Gas payment process is necessary given the shorter timescales DNs have to make the payments.</a:t>
                      </a:r>
                      <a:endParaRPr lang="en-GB" sz="1000" kern="1200">
                        <a:solidFill>
                          <a:schemeClr val="tx1"/>
                        </a:solidFill>
                        <a:latin typeface="+mn-lt"/>
                        <a:ea typeface="+mn-ea"/>
                        <a:cs typeface="+mn-cs"/>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3037221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a:latin typeface="Arial"/>
                <a:cs typeface="Arial"/>
              </a:rPr>
            </a:br>
            <a:r>
              <a:rPr lang="en-GB" sz="3100">
                <a:latin typeface="Arial"/>
                <a:cs typeface="Arial"/>
              </a:rPr>
              <a:t>section 4. Design &amp; Delivery</a:t>
            </a:r>
            <a:br>
              <a:rPr lang="en-GB"/>
            </a:br>
            <a:br>
              <a:rPr lang="en-GB"/>
            </a:br>
            <a:endParaRPr lang="en-GB" sz="200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a:xfrm>
            <a:off x="457200" y="964276"/>
            <a:ext cx="8229600" cy="3362397"/>
          </a:xfrm>
        </p:spPr>
        <p:txBody>
          <a:bodyPr>
            <a:normAutofit/>
          </a:bodyPr>
          <a:lstStyle/>
          <a:p>
            <a:pPr marL="0" indent="0">
              <a:lnSpc>
                <a:spcPct val="115000"/>
              </a:lnSpc>
              <a:spcAft>
                <a:spcPts val="1000"/>
              </a:spcAft>
              <a:buNone/>
            </a:pPr>
            <a:r>
              <a:rPr lang="en-GB" sz="2000" b="1"/>
              <a:t>For Approval:</a:t>
            </a:r>
          </a:p>
          <a:p>
            <a:pPr>
              <a:spcAft>
                <a:spcPts val="1000"/>
              </a:spcAft>
            </a:pPr>
            <a:r>
              <a:rPr lang="en-US" sz="2000" b="1"/>
              <a:t>XRN5091 </a:t>
            </a:r>
            <a:r>
              <a:rPr lang="en-US" sz="2000"/>
              <a:t>Deferral of creation of Class change reads at transfer of ownership </a:t>
            </a:r>
          </a:p>
          <a:p>
            <a:pPr>
              <a:spcAft>
                <a:spcPts val="1000"/>
              </a:spcAft>
            </a:pPr>
            <a:r>
              <a:rPr lang="en-US" sz="2000" b="1"/>
              <a:t>XRN5186 </a:t>
            </a:r>
            <a:r>
              <a:rPr lang="en-US" sz="2000"/>
              <a:t>Modification 0701: Aligning Capacity booking under the UNC and arrangements set out in relevant NExAs </a:t>
            </a:r>
          </a:p>
          <a:p>
            <a:pPr>
              <a:spcAft>
                <a:spcPts val="1000"/>
              </a:spcAft>
            </a:pPr>
            <a:r>
              <a:rPr lang="en-US" sz="2000" b="1"/>
              <a:t>XRN5316 </a:t>
            </a:r>
            <a:r>
              <a:rPr lang="en-US" sz="2000"/>
              <a:t>Rejecting a replacement read with a pre-Line in the Sand (LIS) read date Pack </a:t>
            </a:r>
          </a:p>
          <a:p>
            <a:pPr>
              <a:spcAft>
                <a:spcPts val="1000"/>
              </a:spcAft>
            </a:pPr>
            <a:r>
              <a:rPr lang="en-US" sz="2000" b="1"/>
              <a:t>XRN5515 </a:t>
            </a:r>
            <a:r>
              <a:rPr lang="en-US" sz="2000" err="1"/>
              <a:t>Hydeploy</a:t>
            </a:r>
            <a:r>
              <a:rPr lang="en-US" sz="2000"/>
              <a:t> close down</a:t>
            </a:r>
          </a:p>
        </p:txBody>
      </p:sp>
    </p:spTree>
    <p:extLst>
      <p:ext uri="{BB962C8B-B14F-4D97-AF65-F5344CB8AC3E}">
        <p14:creationId xmlns:p14="http://schemas.microsoft.com/office/powerpoint/2010/main" val="1431544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5" y="264672"/>
            <a:ext cx="9028601" cy="568734"/>
          </a:xfrm>
        </p:spPr>
        <p:txBody>
          <a:bodyPr>
            <a:noAutofit/>
          </a:bodyPr>
          <a:lstStyle/>
          <a:p>
            <a:r>
              <a:rPr lang="en-US" sz="2000"/>
              <a:t>XRN5091 - Deferral of creation of Class change reads at transfer of ownership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88611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4027837683"/>
              </p:ext>
            </p:extLst>
          </p:nvPr>
        </p:nvGraphicFramePr>
        <p:xfrm>
          <a:off x="86543" y="1408922"/>
          <a:ext cx="8970903" cy="1052196"/>
        </p:xfrm>
        <a:graphic>
          <a:graphicData uri="http://schemas.openxmlformats.org/drawingml/2006/table">
            <a:tbl>
              <a:tblPr firstRow="1" bandRow="1">
                <a:tableStyleId>{2D5ABB26-0587-4C30-8999-92F81FD0307C}</a:tableStyleId>
              </a:tblPr>
              <a:tblGrid>
                <a:gridCol w="1232230">
                  <a:extLst>
                    <a:ext uri="{9D8B030D-6E8A-4147-A177-3AD203B41FA5}">
                      <a16:colId xmlns:a16="http://schemas.microsoft.com/office/drawing/2014/main" val="1006639987"/>
                    </a:ext>
                  </a:extLst>
                </a:gridCol>
                <a:gridCol w="2548109">
                  <a:extLst>
                    <a:ext uri="{9D8B030D-6E8A-4147-A177-3AD203B41FA5}">
                      <a16:colId xmlns:a16="http://schemas.microsoft.com/office/drawing/2014/main" val="4080995352"/>
                    </a:ext>
                  </a:extLst>
                </a:gridCol>
                <a:gridCol w="755374">
                  <a:extLst>
                    <a:ext uri="{9D8B030D-6E8A-4147-A177-3AD203B41FA5}">
                      <a16:colId xmlns:a16="http://schemas.microsoft.com/office/drawing/2014/main" val="965499758"/>
                    </a:ext>
                  </a:extLst>
                </a:gridCol>
                <a:gridCol w="874644">
                  <a:extLst>
                    <a:ext uri="{9D8B030D-6E8A-4147-A177-3AD203B41FA5}">
                      <a16:colId xmlns:a16="http://schemas.microsoft.com/office/drawing/2014/main" val="2553637847"/>
                    </a:ext>
                  </a:extLst>
                </a:gridCol>
                <a:gridCol w="808604">
                  <a:extLst>
                    <a:ext uri="{9D8B030D-6E8A-4147-A177-3AD203B41FA5}">
                      <a16:colId xmlns:a16="http://schemas.microsoft.com/office/drawing/2014/main" val="201100273"/>
                    </a:ext>
                  </a:extLst>
                </a:gridCol>
                <a:gridCol w="946748">
                  <a:extLst>
                    <a:ext uri="{9D8B030D-6E8A-4147-A177-3AD203B41FA5}">
                      <a16:colId xmlns:a16="http://schemas.microsoft.com/office/drawing/2014/main" val="174316984"/>
                    </a:ext>
                  </a:extLst>
                </a:gridCol>
                <a:gridCol w="946748">
                  <a:extLst>
                    <a:ext uri="{9D8B030D-6E8A-4147-A177-3AD203B41FA5}">
                      <a16:colId xmlns:a16="http://schemas.microsoft.com/office/drawing/2014/main" val="614572945"/>
                    </a:ext>
                  </a:extLst>
                </a:gridCol>
                <a:gridCol w="858446">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3050.1 - RT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Service Area 4 - </a:t>
                      </a:r>
                      <a:r>
                        <a:rPr lang="en-GB" sz="1000"/>
                        <a:t>Meter Read/Asset processing </a:t>
                      </a:r>
                      <a:r>
                        <a:rPr lang="en-GB" sz="1000" kern="1200">
                          <a:solidFill>
                            <a:schemeClr val="tx1"/>
                          </a:solidFill>
                          <a:effectLst/>
                          <a:latin typeface="+mn-lt"/>
                          <a:ea typeface="+mn-ea"/>
                          <a:cs typeface="+mn-cs"/>
                        </a:rPr>
                        <a:t>– Reapportioned 100% 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June 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4047510734"/>
              </p:ext>
            </p:extLst>
          </p:nvPr>
        </p:nvGraphicFramePr>
        <p:xfrm>
          <a:off x="91946" y="2821607"/>
          <a:ext cx="8981706" cy="1052196"/>
        </p:xfrm>
        <a:graphic>
          <a:graphicData uri="http://schemas.openxmlformats.org/drawingml/2006/table">
            <a:tbl>
              <a:tblPr firstRow="1" firstCol="1" bandRow="1">
                <a:tableStyleId>{5940675A-B579-460E-94D1-54222C63F5DA}</a:tableStyleId>
              </a:tblPr>
              <a:tblGrid>
                <a:gridCol w="1106655">
                  <a:extLst>
                    <a:ext uri="{9D8B030D-6E8A-4147-A177-3AD203B41FA5}">
                      <a16:colId xmlns:a16="http://schemas.microsoft.com/office/drawing/2014/main" val="20001"/>
                    </a:ext>
                  </a:extLst>
                </a:gridCol>
                <a:gridCol w="722145">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a:p>
                    <a:p>
                      <a:pPr algn="l"/>
                      <a:r>
                        <a:rPr lang="en-GB" sz="100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r>
                        <a:rPr lang="en-GB" sz="1000">
                          <a:latin typeface="+mn-lt"/>
                        </a:rPr>
                        <a:t>Gazprom</a:t>
                      </a:r>
                    </a:p>
                  </a:txBody>
                  <a:tcPr marL="6350" marR="6350" marT="6350" marB="0" anchor="ctr"/>
                </a:tc>
                <a:tc>
                  <a:txBody>
                    <a:bodyPr/>
                    <a:lstStyle/>
                    <a:p>
                      <a:pPr algn="ctr">
                        <a:lnSpc>
                          <a:spcPct val="115000"/>
                        </a:lnSpc>
                        <a:spcAft>
                          <a:spcPts val="0"/>
                        </a:spcAft>
                      </a:pPr>
                      <a:r>
                        <a:rPr lang="en-GB" sz="1000" kern="120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GB" sz="1000">
                          <a:effectLst/>
                          <a:latin typeface="+mn-lt"/>
                          <a:ea typeface="Times New Roman" panose="02020603050405020304" pitchFamily="18" charset="0"/>
                          <a:cs typeface="Times New Roman" panose="02020603050405020304" pitchFamily="18" charset="0"/>
                        </a:rPr>
                        <a:t>No Comments</a:t>
                      </a:r>
                    </a:p>
                  </a:txBody>
                  <a:tcPr marL="68580" marR="68580" marT="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3798597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5" y="264672"/>
            <a:ext cx="9028601" cy="568734"/>
          </a:xfrm>
        </p:spPr>
        <p:txBody>
          <a:bodyPr>
            <a:noAutofit/>
          </a:bodyPr>
          <a:lstStyle/>
          <a:p>
            <a:r>
              <a:rPr lang="en-US" sz="2000"/>
              <a:t>XRN5186 Modification 0701: Aligning Capacity booking under the UNC and arrangements set out in relevant </a:t>
            </a:r>
            <a:r>
              <a:rPr lang="en-US" sz="2000" err="1"/>
              <a:t>NExAs</a:t>
            </a:r>
            <a:endParaRPr lang="en-US" sz="2000"/>
          </a:p>
        </p:txBody>
      </p:sp>
      <p:sp>
        <p:nvSpPr>
          <p:cNvPr id="4" name="TextBox 3">
            <a:extLst>
              <a:ext uri="{FF2B5EF4-FFF2-40B4-BE49-F238E27FC236}">
                <a16:creationId xmlns:a16="http://schemas.microsoft.com/office/drawing/2014/main" id="{5017FE3A-3EC0-48EB-8FA6-60FBEBD4EA47}"/>
              </a:ext>
            </a:extLst>
          </p:cNvPr>
          <p:cNvSpPr txBox="1"/>
          <p:nvPr/>
        </p:nvSpPr>
        <p:spPr>
          <a:xfrm>
            <a:off x="0" y="1059954"/>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828761872"/>
              </p:ext>
            </p:extLst>
          </p:nvPr>
        </p:nvGraphicFramePr>
        <p:xfrm>
          <a:off x="91946" y="1597242"/>
          <a:ext cx="8970903" cy="1052196"/>
        </p:xfrm>
        <a:graphic>
          <a:graphicData uri="http://schemas.openxmlformats.org/drawingml/2006/table">
            <a:tbl>
              <a:tblPr firstRow="1" bandRow="1">
                <a:tableStyleId>{2D5ABB26-0587-4C30-8999-92F81FD0307C}</a:tableStyleId>
              </a:tblPr>
              <a:tblGrid>
                <a:gridCol w="1232230">
                  <a:extLst>
                    <a:ext uri="{9D8B030D-6E8A-4147-A177-3AD203B41FA5}">
                      <a16:colId xmlns:a16="http://schemas.microsoft.com/office/drawing/2014/main" val="1006639987"/>
                    </a:ext>
                  </a:extLst>
                </a:gridCol>
                <a:gridCol w="2389083">
                  <a:extLst>
                    <a:ext uri="{9D8B030D-6E8A-4147-A177-3AD203B41FA5}">
                      <a16:colId xmlns:a16="http://schemas.microsoft.com/office/drawing/2014/main" val="4080995352"/>
                    </a:ext>
                  </a:extLst>
                </a:gridCol>
                <a:gridCol w="1232452">
                  <a:extLst>
                    <a:ext uri="{9D8B030D-6E8A-4147-A177-3AD203B41FA5}">
                      <a16:colId xmlns:a16="http://schemas.microsoft.com/office/drawing/2014/main" val="965499758"/>
                    </a:ext>
                  </a:extLst>
                </a:gridCol>
                <a:gridCol w="850790">
                  <a:extLst>
                    <a:ext uri="{9D8B030D-6E8A-4147-A177-3AD203B41FA5}">
                      <a16:colId xmlns:a16="http://schemas.microsoft.com/office/drawing/2014/main" val="2553637847"/>
                    </a:ext>
                  </a:extLst>
                </a:gridCol>
                <a:gridCol w="691763">
                  <a:extLst>
                    <a:ext uri="{9D8B030D-6E8A-4147-A177-3AD203B41FA5}">
                      <a16:colId xmlns:a16="http://schemas.microsoft.com/office/drawing/2014/main" val="201100273"/>
                    </a:ext>
                  </a:extLst>
                </a:gridCol>
                <a:gridCol w="769391">
                  <a:extLst>
                    <a:ext uri="{9D8B030D-6E8A-4147-A177-3AD203B41FA5}">
                      <a16:colId xmlns:a16="http://schemas.microsoft.com/office/drawing/2014/main" val="174316984"/>
                    </a:ext>
                  </a:extLst>
                </a:gridCol>
                <a:gridCol w="946748">
                  <a:extLst>
                    <a:ext uri="{9D8B030D-6E8A-4147-A177-3AD203B41FA5}">
                      <a16:colId xmlns:a16="http://schemas.microsoft.com/office/drawing/2014/main" val="614572945"/>
                    </a:ext>
                  </a:extLst>
                </a:gridCol>
                <a:gridCol w="858446">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3050.2 - RT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Service Area 3 - </a:t>
                      </a:r>
                      <a:r>
                        <a:rPr lang="en-US" sz="1000"/>
                        <a:t>Manage updates to customer portfolio - </a:t>
                      </a:r>
                      <a:r>
                        <a:rPr lang="en-GB" sz="1000" kern="1200">
                          <a:solidFill>
                            <a:schemeClr val="tx1"/>
                          </a:solidFill>
                          <a:effectLst/>
                          <a:latin typeface="+mn-lt"/>
                          <a:ea typeface="+mn-ea"/>
                          <a:cs typeface="+mn-cs"/>
                        </a:rPr>
                        <a:t>Reapportioned 50% Shipper, 50%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June 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1982223369"/>
              </p:ext>
            </p:extLst>
          </p:nvPr>
        </p:nvGraphicFramePr>
        <p:xfrm>
          <a:off x="91946" y="3257898"/>
          <a:ext cx="8981706" cy="1052196"/>
        </p:xfrm>
        <a:graphic>
          <a:graphicData uri="http://schemas.openxmlformats.org/drawingml/2006/table">
            <a:tbl>
              <a:tblPr firstRow="1" firstCol="1" bandRow="1">
                <a:tableStyleId>{5940675A-B579-460E-94D1-54222C63F5DA}</a:tableStyleId>
              </a:tblPr>
              <a:tblGrid>
                <a:gridCol w="1106655">
                  <a:extLst>
                    <a:ext uri="{9D8B030D-6E8A-4147-A177-3AD203B41FA5}">
                      <a16:colId xmlns:a16="http://schemas.microsoft.com/office/drawing/2014/main" val="20001"/>
                    </a:ext>
                  </a:extLst>
                </a:gridCol>
                <a:gridCol w="722145">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a:p>
                    <a:p>
                      <a:pPr algn="l"/>
                      <a:r>
                        <a:rPr lang="en-GB" sz="100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r>
                        <a:rPr lang="en-GB" sz="1000">
                          <a:latin typeface="+mn-lt"/>
                        </a:rPr>
                        <a:t>Wales and West Utilities</a:t>
                      </a:r>
                    </a:p>
                  </a:txBody>
                  <a:tcPr marL="6350" marR="6350" marT="6350" marB="0" anchor="ctr"/>
                </a:tc>
                <a:tc>
                  <a:txBody>
                    <a:bodyPr/>
                    <a:lstStyle/>
                    <a:p>
                      <a:pPr algn="ctr">
                        <a:lnSpc>
                          <a:spcPct val="115000"/>
                        </a:lnSpc>
                        <a:spcAft>
                          <a:spcPts val="0"/>
                        </a:spcAft>
                      </a:pPr>
                      <a:r>
                        <a:rPr lang="en-GB" sz="1000" kern="120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GB" sz="1000">
                          <a:effectLst/>
                          <a:latin typeface="+mn-lt"/>
                          <a:ea typeface="Times New Roman" panose="02020603050405020304" pitchFamily="18" charset="0"/>
                          <a:cs typeface="Times New Roman" panose="02020603050405020304" pitchFamily="18" charset="0"/>
                        </a:rPr>
                        <a:t>No Comments</a:t>
                      </a:r>
                    </a:p>
                  </a:txBody>
                  <a:tcPr marL="68580" marR="68580" marT="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31596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General Change Budget BP23</a:t>
            </a:r>
          </a:p>
        </p:txBody>
      </p:sp>
    </p:spTree>
    <p:extLst>
      <p:ext uri="{BB962C8B-B14F-4D97-AF65-F5344CB8AC3E}">
        <p14:creationId xmlns:p14="http://schemas.microsoft.com/office/powerpoint/2010/main" val="669574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5" y="264672"/>
            <a:ext cx="9028601" cy="568734"/>
          </a:xfrm>
        </p:spPr>
        <p:txBody>
          <a:bodyPr>
            <a:noAutofit/>
          </a:bodyPr>
          <a:lstStyle/>
          <a:p>
            <a:r>
              <a:rPr lang="en-US" sz="2000"/>
              <a:t>XRN5316 Rejecting a replacement read with a pre-Line in the Sand (LIS) read date Pack</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740657"/>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4141173587"/>
              </p:ext>
            </p:extLst>
          </p:nvPr>
        </p:nvGraphicFramePr>
        <p:xfrm>
          <a:off x="91946" y="1187111"/>
          <a:ext cx="8970903" cy="1016176"/>
        </p:xfrm>
        <a:graphic>
          <a:graphicData uri="http://schemas.openxmlformats.org/drawingml/2006/table">
            <a:tbl>
              <a:tblPr firstRow="1" bandRow="1">
                <a:tableStyleId>{2D5ABB26-0587-4C30-8999-92F81FD0307C}</a:tableStyleId>
              </a:tblPr>
              <a:tblGrid>
                <a:gridCol w="1232230">
                  <a:extLst>
                    <a:ext uri="{9D8B030D-6E8A-4147-A177-3AD203B41FA5}">
                      <a16:colId xmlns:a16="http://schemas.microsoft.com/office/drawing/2014/main" val="1006639987"/>
                    </a:ext>
                  </a:extLst>
                </a:gridCol>
                <a:gridCol w="1125728">
                  <a:extLst>
                    <a:ext uri="{9D8B030D-6E8A-4147-A177-3AD203B41FA5}">
                      <a16:colId xmlns:a16="http://schemas.microsoft.com/office/drawing/2014/main" val="4080995352"/>
                    </a:ext>
                  </a:extLst>
                </a:gridCol>
                <a:gridCol w="1269242">
                  <a:extLst>
                    <a:ext uri="{9D8B030D-6E8A-4147-A177-3AD203B41FA5}">
                      <a16:colId xmlns:a16="http://schemas.microsoft.com/office/drawing/2014/main" val="965499758"/>
                    </a:ext>
                  </a:extLst>
                </a:gridCol>
                <a:gridCol w="1550336">
                  <a:extLst>
                    <a:ext uri="{9D8B030D-6E8A-4147-A177-3AD203B41FA5}">
                      <a16:colId xmlns:a16="http://schemas.microsoft.com/office/drawing/2014/main" val="2553637847"/>
                    </a:ext>
                  </a:extLst>
                </a:gridCol>
                <a:gridCol w="1041425">
                  <a:extLst>
                    <a:ext uri="{9D8B030D-6E8A-4147-A177-3AD203B41FA5}">
                      <a16:colId xmlns:a16="http://schemas.microsoft.com/office/drawing/2014/main" val="201100273"/>
                    </a:ext>
                  </a:extLst>
                </a:gridCol>
                <a:gridCol w="946748">
                  <a:extLst>
                    <a:ext uri="{9D8B030D-6E8A-4147-A177-3AD203B41FA5}">
                      <a16:colId xmlns:a16="http://schemas.microsoft.com/office/drawing/2014/main" val="174316984"/>
                    </a:ext>
                  </a:extLst>
                </a:gridCol>
                <a:gridCol w="946748">
                  <a:extLst>
                    <a:ext uri="{9D8B030D-6E8A-4147-A177-3AD203B41FA5}">
                      <a16:colId xmlns:a16="http://schemas.microsoft.com/office/drawing/2014/main" val="614572945"/>
                    </a:ext>
                  </a:extLst>
                </a:gridCol>
                <a:gridCol w="858446">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3050.3 - RT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MTB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August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2624657037"/>
              </p:ext>
            </p:extLst>
          </p:nvPr>
        </p:nvGraphicFramePr>
        <p:xfrm>
          <a:off x="81142" y="2774623"/>
          <a:ext cx="8981706" cy="1052196"/>
        </p:xfrm>
        <a:graphic>
          <a:graphicData uri="http://schemas.openxmlformats.org/drawingml/2006/table">
            <a:tbl>
              <a:tblPr firstRow="1" firstCol="1" bandRow="1">
                <a:tableStyleId>{5940675A-B579-460E-94D1-54222C63F5DA}</a:tableStyleId>
              </a:tblPr>
              <a:tblGrid>
                <a:gridCol w="1106655">
                  <a:extLst>
                    <a:ext uri="{9D8B030D-6E8A-4147-A177-3AD203B41FA5}">
                      <a16:colId xmlns:a16="http://schemas.microsoft.com/office/drawing/2014/main" val="20001"/>
                    </a:ext>
                  </a:extLst>
                </a:gridCol>
                <a:gridCol w="722145">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a:p>
                    <a:p>
                      <a:pPr algn="l"/>
                      <a:r>
                        <a:rPr lang="en-GB" sz="100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r>
                        <a:rPr lang="en-GB" sz="1000">
                          <a:latin typeface="+mn-lt"/>
                        </a:rPr>
                        <a:t>Gazprom</a:t>
                      </a:r>
                    </a:p>
                  </a:txBody>
                  <a:tcPr marL="6350" marR="6350" marT="6350" marB="0" anchor="ctr"/>
                </a:tc>
                <a:tc>
                  <a:txBody>
                    <a:bodyPr/>
                    <a:lstStyle/>
                    <a:p>
                      <a:pPr algn="ctr">
                        <a:lnSpc>
                          <a:spcPct val="115000"/>
                        </a:lnSpc>
                        <a:spcAft>
                          <a:spcPts val="0"/>
                        </a:spcAft>
                      </a:pPr>
                      <a:r>
                        <a:rPr lang="en-GB" sz="1000" kern="120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GB" sz="1000">
                          <a:effectLst/>
                          <a:latin typeface="+mn-lt"/>
                          <a:ea typeface="Times New Roman" panose="02020603050405020304" pitchFamily="18" charset="0"/>
                          <a:cs typeface="Times New Roman" panose="02020603050405020304" pitchFamily="18" charset="0"/>
                        </a:rPr>
                        <a:t>No Comments</a:t>
                      </a:r>
                    </a:p>
                  </a:txBody>
                  <a:tcPr marL="68580" marR="68580" marT="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2777327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5" y="199417"/>
            <a:ext cx="9028601" cy="568734"/>
          </a:xfrm>
        </p:spPr>
        <p:txBody>
          <a:bodyPr>
            <a:noAutofit/>
          </a:bodyPr>
          <a:lstStyle/>
          <a:p>
            <a:r>
              <a:rPr lang="en-US" sz="2000"/>
              <a:t>XRN5515 </a:t>
            </a:r>
            <a:r>
              <a:rPr lang="en-US" sz="2000" err="1"/>
              <a:t>Hydeploy</a:t>
            </a:r>
            <a:r>
              <a:rPr lang="en-US" sz="2000"/>
              <a:t> close down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827086"/>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125507917"/>
              </p:ext>
            </p:extLst>
          </p:nvPr>
        </p:nvGraphicFramePr>
        <p:xfrm>
          <a:off x="91946" y="1372218"/>
          <a:ext cx="8970903" cy="1016176"/>
        </p:xfrm>
        <a:graphic>
          <a:graphicData uri="http://schemas.openxmlformats.org/drawingml/2006/table">
            <a:tbl>
              <a:tblPr firstRow="1" bandRow="1">
                <a:tableStyleId>{2D5ABB26-0587-4C30-8999-92F81FD0307C}</a:tableStyleId>
              </a:tblPr>
              <a:tblGrid>
                <a:gridCol w="1232230">
                  <a:extLst>
                    <a:ext uri="{9D8B030D-6E8A-4147-A177-3AD203B41FA5}">
                      <a16:colId xmlns:a16="http://schemas.microsoft.com/office/drawing/2014/main" val="1006639987"/>
                    </a:ext>
                  </a:extLst>
                </a:gridCol>
                <a:gridCol w="1125728">
                  <a:extLst>
                    <a:ext uri="{9D8B030D-6E8A-4147-A177-3AD203B41FA5}">
                      <a16:colId xmlns:a16="http://schemas.microsoft.com/office/drawing/2014/main" val="4080995352"/>
                    </a:ext>
                  </a:extLst>
                </a:gridCol>
                <a:gridCol w="1269242">
                  <a:extLst>
                    <a:ext uri="{9D8B030D-6E8A-4147-A177-3AD203B41FA5}">
                      <a16:colId xmlns:a16="http://schemas.microsoft.com/office/drawing/2014/main" val="965499758"/>
                    </a:ext>
                  </a:extLst>
                </a:gridCol>
                <a:gridCol w="1550336">
                  <a:extLst>
                    <a:ext uri="{9D8B030D-6E8A-4147-A177-3AD203B41FA5}">
                      <a16:colId xmlns:a16="http://schemas.microsoft.com/office/drawing/2014/main" val="2553637847"/>
                    </a:ext>
                  </a:extLst>
                </a:gridCol>
                <a:gridCol w="1041425">
                  <a:extLst>
                    <a:ext uri="{9D8B030D-6E8A-4147-A177-3AD203B41FA5}">
                      <a16:colId xmlns:a16="http://schemas.microsoft.com/office/drawing/2014/main" val="201100273"/>
                    </a:ext>
                  </a:extLst>
                </a:gridCol>
                <a:gridCol w="946748">
                  <a:extLst>
                    <a:ext uri="{9D8B030D-6E8A-4147-A177-3AD203B41FA5}">
                      <a16:colId xmlns:a16="http://schemas.microsoft.com/office/drawing/2014/main" val="174316984"/>
                    </a:ext>
                  </a:extLst>
                </a:gridCol>
                <a:gridCol w="946748">
                  <a:extLst>
                    <a:ext uri="{9D8B030D-6E8A-4147-A177-3AD203B41FA5}">
                      <a16:colId xmlns:a16="http://schemas.microsoft.com/office/drawing/2014/main" val="614572945"/>
                    </a:ext>
                  </a:extLst>
                </a:gridCol>
                <a:gridCol w="858446">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3057 - MH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highlight>
                            <a:srgbClr val="FFFFFF"/>
                          </a:highlight>
                          <a:latin typeface="+mn-lt"/>
                          <a:ea typeface="+mn-ea"/>
                          <a:cs typeface="+mn-cs"/>
                        </a:rPr>
                        <a:t>Decarb Investment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July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1515918368"/>
              </p:ext>
            </p:extLst>
          </p:nvPr>
        </p:nvGraphicFramePr>
        <p:xfrm>
          <a:off x="81143" y="2755106"/>
          <a:ext cx="8981706" cy="1052196"/>
        </p:xfrm>
        <a:graphic>
          <a:graphicData uri="http://schemas.openxmlformats.org/drawingml/2006/table">
            <a:tbl>
              <a:tblPr firstRow="1" firstCol="1" bandRow="1">
                <a:tableStyleId>{5940675A-B579-460E-94D1-54222C63F5DA}</a:tableStyleId>
              </a:tblPr>
              <a:tblGrid>
                <a:gridCol w="1106655">
                  <a:extLst>
                    <a:ext uri="{9D8B030D-6E8A-4147-A177-3AD203B41FA5}">
                      <a16:colId xmlns:a16="http://schemas.microsoft.com/office/drawing/2014/main" val="20001"/>
                    </a:ext>
                  </a:extLst>
                </a:gridCol>
                <a:gridCol w="722145">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a:p>
                    <a:p>
                      <a:pPr algn="l"/>
                      <a:r>
                        <a:rPr lang="en-GB" sz="100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endParaRPr lang="en-GB" sz="1000">
                        <a:latin typeface="+mn-lt"/>
                      </a:endParaRPr>
                    </a:p>
                  </a:txBody>
                  <a:tcPr marL="6350" marR="6350" marT="6350" marB="0" anchor="ctr"/>
                </a:tc>
                <a:tc>
                  <a:txBody>
                    <a:bodyPr/>
                    <a:lstStyle/>
                    <a:p>
                      <a:pPr algn="ctr">
                        <a:lnSpc>
                          <a:spcPct val="115000"/>
                        </a:lnSpc>
                        <a:spcAft>
                          <a:spcPts val="0"/>
                        </a:spcAft>
                      </a:pPr>
                      <a:endParaRPr lang="en-GB" sz="1000" kern="120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r>
                        <a:rPr lang="en-GB" sz="1000">
                          <a:effectLst/>
                          <a:latin typeface="+mn-lt"/>
                          <a:ea typeface="Times New Roman" panose="02020603050405020304" pitchFamily="18" charset="0"/>
                          <a:cs typeface="Times New Roman" panose="02020603050405020304" pitchFamily="18" charset="0"/>
                        </a:rPr>
                        <a:t>No Representation received</a:t>
                      </a:r>
                    </a:p>
                  </a:txBody>
                  <a:tcPr marL="68580" marR="68580" marT="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3626691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462362"/>
            <a:ext cx="8229600" cy="637580"/>
          </a:xfrm>
        </p:spPr>
        <p:txBody>
          <a:bodyPr>
            <a:noAutofit/>
          </a:bodyPr>
          <a:lstStyle/>
          <a:p>
            <a:r>
              <a:rPr lang="en-GB" sz="2400"/>
              <a:t>Standalone Change Documents for Approval (BER, CCR, EQR)</a:t>
            </a:r>
            <a:endParaRPr lang="en-GB" sz="160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457200" y="1537072"/>
            <a:ext cx="7220170" cy="1706784"/>
          </a:xfrm>
        </p:spPr>
        <p:txBody>
          <a:bodyPr>
            <a:normAutofit/>
          </a:bodyPr>
          <a:lstStyle/>
          <a:p>
            <a:pPr marL="0" indent="0">
              <a:buNone/>
            </a:pPr>
            <a:endParaRPr lang="en-GB" sz="2000">
              <a:latin typeface="Calibri" panose="020F0502020204030204" pitchFamily="34" charset="0"/>
              <a:cs typeface="Times New Roman" panose="02020603050405020304" pitchFamily="18" charset="0"/>
            </a:endParaRPr>
          </a:p>
          <a:p>
            <a:pPr marL="0" indent="0">
              <a:buNone/>
            </a:pPr>
            <a:r>
              <a:rPr lang="en-GB" sz="2000" b="1">
                <a:effectLst/>
                <a:latin typeface="Calibri" panose="020F0502020204030204" pitchFamily="34" charset="0"/>
                <a:ea typeface="Calibri" panose="020F0502020204030204" pitchFamily="34" charset="0"/>
                <a:cs typeface="Times New Roman" panose="02020603050405020304" pitchFamily="18" charset="0"/>
              </a:rPr>
              <a:t>BER for XRN5469 - </a:t>
            </a:r>
            <a:r>
              <a:rPr lang="en-GB" sz="2000">
                <a:latin typeface="Calibri" panose="020F0502020204030204" pitchFamily="34" charset="0"/>
                <a:cs typeface="Times New Roman" panose="02020603050405020304" pitchFamily="18" charset="0"/>
              </a:rPr>
              <a:t>Increase Frequency of FSG Payments</a:t>
            </a:r>
          </a:p>
          <a:p>
            <a:pPr marL="0" indent="0">
              <a:buNone/>
            </a:pPr>
            <a:r>
              <a:rPr lang="en-GB" sz="2000">
                <a:latin typeface="Calibri" panose="020F0502020204030204" pitchFamily="34" charset="0"/>
                <a:cs typeface="Times New Roman" panose="02020603050405020304" pitchFamily="18" charset="0"/>
              </a:rPr>
              <a:t>Voting:  DNO</a:t>
            </a:r>
          </a:p>
        </p:txBody>
      </p:sp>
      <p:graphicFrame>
        <p:nvGraphicFramePr>
          <p:cNvPr id="4" name="Object 3">
            <a:extLst>
              <a:ext uri="{FF2B5EF4-FFF2-40B4-BE49-F238E27FC236}">
                <a16:creationId xmlns:a16="http://schemas.microsoft.com/office/drawing/2014/main" id="{26662380-FE8A-4B2B-AA34-B780527D5BB5}"/>
              </a:ext>
            </a:extLst>
          </p:cNvPr>
          <p:cNvGraphicFramePr>
            <a:graphicFrameLocks noChangeAspect="1"/>
          </p:cNvGraphicFramePr>
          <p:nvPr>
            <p:extLst>
              <p:ext uri="{D42A27DB-BD31-4B8C-83A1-F6EECF244321}">
                <p14:modId xmlns:p14="http://schemas.microsoft.com/office/powerpoint/2010/main" val="902795346"/>
              </p:ext>
            </p:extLst>
          </p:nvPr>
        </p:nvGraphicFramePr>
        <p:xfrm>
          <a:off x="7090781" y="1611887"/>
          <a:ext cx="1173178" cy="1034678"/>
        </p:xfrm>
        <a:graphic>
          <a:graphicData uri="http://schemas.openxmlformats.org/presentationml/2006/ole">
            <mc:AlternateContent xmlns:mc="http://schemas.openxmlformats.org/markup-compatibility/2006">
              <mc:Choice xmlns:v="urn:schemas-microsoft-com:vml" Requires="v">
                <p:oleObj spid="_x0000_s1026" name="Document" showAsIcon="1" r:id="rId4" imgW="914400" imgH="806400" progId="Word.Document.12">
                  <p:embed/>
                </p:oleObj>
              </mc:Choice>
              <mc:Fallback>
                <p:oleObj name="Document" showAsIcon="1" r:id="rId4" imgW="914400" imgH="806400" progId="Word.Document.12">
                  <p:embed/>
                  <p:pic>
                    <p:nvPicPr>
                      <p:cNvPr id="4" name="Object 3">
                        <a:extLst>
                          <a:ext uri="{FF2B5EF4-FFF2-40B4-BE49-F238E27FC236}">
                            <a16:creationId xmlns:a16="http://schemas.microsoft.com/office/drawing/2014/main" id="{26662380-FE8A-4B2B-AA34-B780527D5BB5}"/>
                          </a:ext>
                        </a:extLst>
                      </p:cNvPr>
                      <p:cNvPicPr/>
                      <p:nvPr/>
                    </p:nvPicPr>
                    <p:blipFill>
                      <a:blip r:embed="rId5"/>
                      <a:stretch>
                        <a:fillRect/>
                      </a:stretch>
                    </p:blipFill>
                    <p:spPr>
                      <a:xfrm>
                        <a:off x="7090781" y="1611887"/>
                        <a:ext cx="1173178" cy="1034678"/>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85765"/>
            <a:ext cx="7772400" cy="1102519"/>
          </a:xfrm>
        </p:spPr>
        <p:txBody>
          <a:bodyPr/>
          <a:lstStyle/>
          <a:p>
            <a:r>
              <a:rPr lang="en-GB"/>
              <a:t>XRN5231 Provision of a FWACV Service Update</a:t>
            </a:r>
          </a:p>
        </p:txBody>
      </p:sp>
    </p:spTree>
    <p:extLst>
      <p:ext uri="{BB962C8B-B14F-4D97-AF65-F5344CB8AC3E}">
        <p14:creationId xmlns:p14="http://schemas.microsoft.com/office/powerpoint/2010/main" val="3127173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32937" y="33558"/>
            <a:ext cx="8229600" cy="338554"/>
          </a:xfrm>
        </p:spPr>
        <p:txBody>
          <a:bodyPr>
            <a:normAutofit/>
          </a:bodyPr>
          <a:lstStyle/>
          <a:p>
            <a:r>
              <a:rPr lang="en-GB" sz="1000">
                <a:latin typeface="Arial"/>
                <a:cs typeface="Arial"/>
              </a:rPr>
              <a:t>XRN5231 Flow Weighted Average CV</a:t>
            </a:r>
          </a:p>
        </p:txBody>
      </p:sp>
      <p:graphicFrame>
        <p:nvGraphicFramePr>
          <p:cNvPr id="23" name="Content Placeholder 3">
            <a:extLst>
              <a:ext uri="{FF2B5EF4-FFF2-40B4-BE49-F238E27FC236}">
                <a16:creationId xmlns:a16="http://schemas.microsoft.com/office/drawing/2014/main" id="{E606C19D-1D53-4565-BE7B-DF0199607E94}"/>
              </a:ext>
            </a:extLst>
          </p:cNvPr>
          <p:cNvGraphicFramePr>
            <a:graphicFrameLocks/>
          </p:cNvGraphicFramePr>
          <p:nvPr/>
        </p:nvGraphicFramePr>
        <p:xfrm>
          <a:off x="71500" y="296507"/>
          <a:ext cx="9001000" cy="4677795"/>
        </p:xfrm>
        <a:graphic>
          <a:graphicData uri="http://schemas.openxmlformats.org/drawingml/2006/table">
            <a:tbl>
              <a:tblPr firstRow="1" bandRow="1"/>
              <a:tblGrid>
                <a:gridCol w="662764">
                  <a:extLst>
                    <a:ext uri="{9D8B030D-6E8A-4147-A177-3AD203B41FA5}">
                      <a16:colId xmlns:a16="http://schemas.microsoft.com/office/drawing/2014/main" val="20000"/>
                    </a:ext>
                  </a:extLst>
                </a:gridCol>
                <a:gridCol w="710364">
                  <a:extLst>
                    <a:ext uri="{9D8B030D-6E8A-4147-A177-3AD203B41FA5}">
                      <a16:colId xmlns:a16="http://schemas.microsoft.com/office/drawing/2014/main" val="989119420"/>
                    </a:ext>
                  </a:extLst>
                </a:gridCol>
                <a:gridCol w="2565075">
                  <a:extLst>
                    <a:ext uri="{9D8B030D-6E8A-4147-A177-3AD203B41FA5}">
                      <a16:colId xmlns:a16="http://schemas.microsoft.com/office/drawing/2014/main" val="20001"/>
                    </a:ext>
                  </a:extLst>
                </a:gridCol>
                <a:gridCol w="1030349">
                  <a:extLst>
                    <a:ext uri="{9D8B030D-6E8A-4147-A177-3AD203B41FA5}">
                      <a16:colId xmlns:a16="http://schemas.microsoft.com/office/drawing/2014/main" val="20002"/>
                    </a:ext>
                  </a:extLst>
                </a:gridCol>
                <a:gridCol w="1479578">
                  <a:extLst>
                    <a:ext uri="{9D8B030D-6E8A-4147-A177-3AD203B41FA5}">
                      <a16:colId xmlns:a16="http://schemas.microsoft.com/office/drawing/2014/main" val="2953417103"/>
                    </a:ext>
                  </a:extLst>
                </a:gridCol>
                <a:gridCol w="2552870">
                  <a:extLst>
                    <a:ext uri="{9D8B030D-6E8A-4147-A177-3AD203B41FA5}">
                      <a16:colId xmlns:a16="http://schemas.microsoft.com/office/drawing/2014/main" val="20003"/>
                    </a:ext>
                  </a:extLst>
                </a:gridCol>
              </a:tblGrid>
              <a:tr h="207300">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800" kern="1200" baseline="0">
                          <a:solidFill>
                            <a:schemeClr val="bg1"/>
                          </a:solidFill>
                          <a:latin typeface="Arial"/>
                          <a:ea typeface="+mn-ea"/>
                          <a:cs typeface="Arial"/>
                        </a:rPr>
                        <a:t>July 22</a:t>
                      </a:r>
                    </a:p>
                    <a:p>
                      <a:pPr algn="ctr"/>
                      <a:r>
                        <a:rPr lang="en-GB" sz="800" kern="1200" baseline="0">
                          <a:solidFill>
                            <a:schemeClr val="bg1"/>
                          </a:solidFill>
                          <a:latin typeface="Arial"/>
                          <a:ea typeface="+mn-ea"/>
                          <a:cs typeface="Arial"/>
                        </a:rPr>
                        <a:t>ChMC Dashboard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pPr algn="ctr"/>
                      <a:endParaRPr lang="en-GB" sz="80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800" b="1" i="0">
                          <a:solidFill>
                            <a:srgbClr val="FFFFFF"/>
                          </a:solidFill>
                          <a:latin typeface="Arial"/>
                          <a:cs typeface="Arial"/>
                        </a:rPr>
                        <a:t>Overall</a:t>
                      </a:r>
                      <a:r>
                        <a:rPr lang="en-GB" sz="80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185806">
                <a:tc gridSpan="2"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GB"/>
                    </a:p>
                  </a:txBody>
                  <a:tcPr/>
                </a:tc>
                <a:tc>
                  <a:txBody>
                    <a:bodyPr/>
                    <a:lstStyle/>
                    <a:p>
                      <a:pPr algn="ctr"/>
                      <a:r>
                        <a:rPr lang="en-GB" sz="80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85806">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RAG</a:t>
                      </a:r>
                      <a:r>
                        <a:rPr lang="en-GB" sz="800" b="1" baseline="0">
                          <a:solidFill>
                            <a:schemeClr val="bg1"/>
                          </a:solidFill>
                          <a:latin typeface="Arial"/>
                          <a:cs typeface="Arial"/>
                        </a:rPr>
                        <a:t> Status</a:t>
                      </a: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80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2"/>
                  </a:ext>
                </a:extLst>
              </a:tr>
              <a:tr h="200674">
                <a:tc grid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a:solidFill>
                            <a:schemeClr val="bg1"/>
                          </a:solidFill>
                          <a:latin typeface="+mn-lt"/>
                          <a:cs typeface="Arial"/>
                        </a:rPr>
                        <a:t>                                            </a:t>
                      </a:r>
                      <a:r>
                        <a:rPr lang="en-GB" sz="800" b="1">
                          <a:solidFill>
                            <a:schemeClr val="bg1"/>
                          </a:solidFill>
                          <a:latin typeface="+mn-lt"/>
                          <a:cs typeface="Arial"/>
                        </a:rPr>
                        <a:t> Status</a:t>
                      </a:r>
                      <a:r>
                        <a:rPr lang="en-GB" sz="800" b="1" baseline="0">
                          <a:solidFill>
                            <a:schemeClr val="bg1"/>
                          </a:solidFill>
                          <a:latin typeface="+mn-lt"/>
                          <a:cs typeface="Arial"/>
                        </a:rPr>
                        <a:t> Justification</a:t>
                      </a:r>
                      <a:endParaRPr lang="en-GB"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5796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a:solidFill>
                            <a:schemeClr val="bg1"/>
                          </a:solidFill>
                          <a:latin typeface="Arial"/>
                          <a:ea typeface="+mn-ea"/>
                          <a:cs typeface="Arial"/>
                        </a:rPr>
                        <a:t>Schedule</a:t>
                      </a:r>
                    </a:p>
                    <a:p>
                      <a:pPr algn="ctr"/>
                      <a:endParaRPr lang="en-GB" sz="90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a:lnSpc>
                          <a:spcPct val="100000"/>
                        </a:lnSpc>
                        <a:spcBef>
                          <a:spcPts val="0"/>
                        </a:spcBef>
                        <a:spcAft>
                          <a:spcPts val="0"/>
                        </a:spcAft>
                        <a:buClrTx/>
                        <a:buSzTx/>
                        <a:buFont typeface="Arial" panose="020B0604020202020204" pitchFamily="34" charset="0"/>
                        <a:buNone/>
                      </a:pPr>
                      <a:r>
                        <a:rPr lang="en-GB" sz="650" b="0" i="0" u="none" strike="noStrike" kern="1200" cap="none" normalizeH="0" baseline="0">
                          <a:ln>
                            <a:noFill/>
                          </a:ln>
                          <a:solidFill>
                            <a:schemeClr val="tx1"/>
                          </a:solidFill>
                          <a:effectLst/>
                          <a:latin typeface="+mn-lt"/>
                          <a:ea typeface="+mn-ea"/>
                          <a:cs typeface="+mn-cs"/>
                        </a:rPr>
                        <a:t>Overall RAG status is tracking at </a:t>
                      </a:r>
                      <a:r>
                        <a:rPr lang="en-GB" sz="650" b="1" i="0" u="none" strike="noStrike" kern="1200" cap="none" normalizeH="0" baseline="0">
                          <a:ln>
                            <a:noFill/>
                          </a:ln>
                          <a:solidFill>
                            <a:srgbClr val="FFC000"/>
                          </a:solidFill>
                          <a:effectLst/>
                          <a:latin typeface="+mn-lt"/>
                          <a:ea typeface="+mn-ea"/>
                          <a:cs typeface="+mn-cs"/>
                        </a:rPr>
                        <a:t>Amber</a:t>
                      </a:r>
                      <a:r>
                        <a:rPr lang="en-GB" sz="650" b="1" i="0" u="none" strike="noStrike" kern="1200" cap="none" normalizeH="0" baseline="0">
                          <a:ln>
                            <a:noFill/>
                          </a:ln>
                          <a:solidFill>
                            <a:srgbClr val="FF0000"/>
                          </a:solidFill>
                          <a:effectLst/>
                          <a:latin typeface="+mn-lt"/>
                          <a:ea typeface="+mn-ea"/>
                          <a:cs typeface="+mn-cs"/>
                        </a:rPr>
                        <a:t> </a:t>
                      </a:r>
                      <a:r>
                        <a:rPr lang="en-GB" sz="650" b="0" i="0" u="none" strike="noStrike" kern="1200" cap="none" normalizeH="0" baseline="0">
                          <a:ln>
                            <a:noFill/>
                          </a:ln>
                          <a:solidFill>
                            <a:schemeClr val="tx1"/>
                          </a:solidFill>
                          <a:effectLst/>
                          <a:latin typeface="+mn-lt"/>
                          <a:ea typeface="+mn-ea"/>
                          <a:cs typeface="+mn-cs"/>
                        </a:rPr>
                        <a:t>on basis a revised Go Live date of 1</a:t>
                      </a:r>
                      <a:r>
                        <a:rPr lang="en-GB" sz="650" b="0" i="0" u="none" strike="noStrike" kern="1200" cap="none" normalizeH="0" baseline="30000">
                          <a:ln>
                            <a:noFill/>
                          </a:ln>
                          <a:solidFill>
                            <a:schemeClr val="tx1"/>
                          </a:solidFill>
                          <a:effectLst/>
                          <a:latin typeface="+mn-lt"/>
                          <a:ea typeface="+mn-ea"/>
                          <a:cs typeface="+mn-cs"/>
                        </a:rPr>
                        <a:t>st</a:t>
                      </a:r>
                      <a:r>
                        <a:rPr lang="en-GB" sz="650" b="0" i="0" u="none" strike="noStrike" kern="1200" cap="none" normalizeH="0" baseline="0">
                          <a:ln>
                            <a:noFill/>
                          </a:ln>
                          <a:solidFill>
                            <a:schemeClr val="tx1"/>
                          </a:solidFill>
                          <a:effectLst/>
                          <a:latin typeface="+mn-lt"/>
                          <a:ea typeface="+mn-ea"/>
                          <a:cs typeface="+mn-cs"/>
                        </a:rPr>
                        <a:t> September 2022 has been agreed, though Dual Run and Market Trials is currently behind plan due to a delay in full connectivity for all DNs. Progress to be closely monitored and decision made in early July, via project checkpoint on whether to progress into full E2E testing for all external parties. Cost set to </a:t>
                      </a:r>
                      <a:r>
                        <a:rPr lang="en-GB" sz="650" b="1" i="0" u="none" strike="noStrike" kern="1200" cap="none" normalizeH="0" baseline="0">
                          <a:ln>
                            <a:noFill/>
                          </a:ln>
                          <a:solidFill>
                            <a:srgbClr val="FF0000"/>
                          </a:solidFill>
                          <a:effectLst/>
                          <a:latin typeface="+mn-lt"/>
                          <a:ea typeface="+mn-ea"/>
                          <a:cs typeface="+mn-cs"/>
                        </a:rPr>
                        <a:t>Red</a:t>
                      </a:r>
                      <a:r>
                        <a:rPr lang="en-GB" sz="650" b="0" i="0" u="none" strike="noStrike" kern="1200" cap="none" normalizeH="0" baseline="0">
                          <a:ln>
                            <a:noFill/>
                          </a:ln>
                          <a:solidFill>
                            <a:schemeClr val="tx1"/>
                          </a:solidFill>
                          <a:effectLst/>
                          <a:latin typeface="+mn-lt"/>
                          <a:ea typeface="+mn-ea"/>
                          <a:cs typeface="+mn-cs"/>
                        </a:rPr>
                        <a:t>, pending approval of revised BER</a:t>
                      </a:r>
                    </a:p>
                    <a:p>
                      <a:pPr marL="0" marR="0" lvl="0" indent="0" algn="l">
                        <a:lnSpc>
                          <a:spcPct val="100000"/>
                        </a:lnSpc>
                        <a:spcBef>
                          <a:spcPts val="0"/>
                        </a:spcBef>
                        <a:spcAft>
                          <a:spcPts val="0"/>
                        </a:spcAft>
                        <a:buClrTx/>
                        <a:buSzTx/>
                        <a:buFont typeface="Arial" panose="020B0604020202020204" pitchFamily="34" charset="0"/>
                        <a:buNone/>
                      </a:pPr>
                      <a:endParaRPr lang="en-GB" sz="650" b="0" i="0" u="none" strike="noStrike" kern="1200" cap="none" normalizeH="0" baseline="0">
                        <a:ln>
                          <a:noFill/>
                        </a:ln>
                        <a:solidFill>
                          <a:schemeClr val="tx1"/>
                        </a:solidFill>
                        <a:effectLst/>
                        <a:latin typeface="+mn-lt"/>
                        <a:ea typeface="+mn-ea"/>
                        <a:cs typeface="+mn-cs"/>
                      </a:endParaRP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latin typeface="+mn-lt"/>
                          <a:ea typeface="+mn-ea"/>
                          <a:cs typeface="+mn-cs"/>
                        </a:rPr>
                        <a:t>A revised Go Live date of 1</a:t>
                      </a:r>
                      <a:r>
                        <a:rPr lang="en-GB" sz="650" b="0" i="0" u="none" strike="noStrike" kern="1200" cap="none" normalizeH="0" baseline="30000">
                          <a:ln>
                            <a:noFill/>
                          </a:ln>
                          <a:solidFill>
                            <a:schemeClr val="tx1"/>
                          </a:solidFill>
                          <a:effectLst/>
                          <a:latin typeface="+mn-lt"/>
                          <a:ea typeface="+mn-ea"/>
                          <a:cs typeface="+mn-cs"/>
                        </a:rPr>
                        <a:t>st</a:t>
                      </a:r>
                      <a:r>
                        <a:rPr lang="en-GB" sz="650" b="0" i="0" u="none" strike="noStrike" kern="1200" cap="none" normalizeH="0" baseline="0">
                          <a:ln>
                            <a:noFill/>
                          </a:ln>
                          <a:solidFill>
                            <a:schemeClr val="tx1"/>
                          </a:solidFill>
                          <a:effectLst/>
                          <a:latin typeface="+mn-lt"/>
                          <a:ea typeface="+mn-ea"/>
                          <a:cs typeface="+mn-cs"/>
                        </a:rPr>
                        <a:t> September has been agreed with a contingency date of 14</a:t>
                      </a:r>
                      <a:r>
                        <a:rPr lang="en-GB" sz="650" b="0" i="0" u="none" strike="noStrike" kern="1200" cap="none" normalizeH="0" baseline="30000">
                          <a:ln>
                            <a:noFill/>
                          </a:ln>
                          <a:solidFill>
                            <a:schemeClr val="tx1"/>
                          </a:solidFill>
                          <a:effectLst/>
                          <a:latin typeface="+mn-lt"/>
                          <a:ea typeface="+mn-ea"/>
                          <a:cs typeface="+mn-cs"/>
                        </a:rPr>
                        <a:t>th</a:t>
                      </a:r>
                      <a:r>
                        <a:rPr lang="en-GB" sz="650" b="0" i="0" u="none" strike="noStrike" kern="1200" cap="none" normalizeH="0" baseline="0">
                          <a:ln>
                            <a:noFill/>
                          </a:ln>
                          <a:solidFill>
                            <a:schemeClr val="tx1"/>
                          </a:solidFill>
                          <a:effectLst/>
                          <a:latin typeface="+mn-lt"/>
                          <a:ea typeface="+mn-ea"/>
                          <a:cs typeface="+mn-cs"/>
                        </a:rPr>
                        <a:t> September </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latin typeface="+mn-lt"/>
                          <a:ea typeface="+mn-ea"/>
                          <a:cs typeface="+mn-cs"/>
                        </a:rPr>
                        <a:t>Dual Run/ Market Trials testing continues with all DNs connected. Due to a delay in full connectivity for all parties this phase is currently behind plan. Checkpoint arranged for 4</a:t>
                      </a:r>
                      <a:r>
                        <a:rPr lang="en-GB" sz="650" b="0" i="0" u="none" strike="noStrike" kern="1200" cap="none" normalizeH="0" baseline="30000">
                          <a:ln>
                            <a:noFill/>
                          </a:ln>
                          <a:solidFill>
                            <a:schemeClr val="tx1"/>
                          </a:solidFill>
                          <a:effectLst/>
                          <a:latin typeface="+mn-lt"/>
                          <a:ea typeface="+mn-ea"/>
                          <a:cs typeface="+mn-cs"/>
                        </a:rPr>
                        <a:t>th</a:t>
                      </a:r>
                      <a:r>
                        <a:rPr lang="en-GB" sz="650" b="0" i="0" u="none" strike="noStrike" kern="1200" cap="none" normalizeH="0" baseline="0">
                          <a:ln>
                            <a:noFill/>
                          </a:ln>
                          <a:solidFill>
                            <a:schemeClr val="tx1"/>
                          </a:solidFill>
                          <a:effectLst/>
                          <a:latin typeface="+mn-lt"/>
                          <a:ea typeface="+mn-ea"/>
                          <a:cs typeface="+mn-cs"/>
                        </a:rPr>
                        <a:t> July on whether to commence full E2E testing to planned timescales</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latin typeface="+mn-lt"/>
                          <a:ea typeface="+mn-ea"/>
                          <a:cs typeface="+mn-cs"/>
                        </a:rPr>
                        <a:t>A revised Change Pack, with Lowest CV requirement included was presented to project Focus Group on 21</a:t>
                      </a:r>
                      <a:r>
                        <a:rPr lang="en-GB" sz="650" b="0" i="0" u="none" strike="noStrike" kern="1200" cap="none" normalizeH="0" baseline="30000">
                          <a:ln>
                            <a:noFill/>
                          </a:ln>
                          <a:solidFill>
                            <a:schemeClr val="tx1"/>
                          </a:solidFill>
                          <a:effectLst/>
                          <a:latin typeface="+mn-lt"/>
                          <a:ea typeface="+mn-ea"/>
                          <a:cs typeface="+mn-cs"/>
                        </a:rPr>
                        <a:t>st</a:t>
                      </a:r>
                      <a:r>
                        <a:rPr lang="en-GB" sz="650" b="0" i="0" u="none" strike="noStrike" kern="1200" cap="none" normalizeH="0" baseline="0">
                          <a:ln>
                            <a:noFill/>
                          </a:ln>
                          <a:solidFill>
                            <a:schemeClr val="tx1"/>
                          </a:solidFill>
                          <a:effectLst/>
                          <a:latin typeface="+mn-lt"/>
                          <a:ea typeface="+mn-ea"/>
                          <a:cs typeface="+mn-cs"/>
                        </a:rPr>
                        <a:t> June. To be formally approved in July following Focus Group Sign Off</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latin typeface="+mn-lt"/>
                          <a:ea typeface="+mn-ea"/>
                          <a:cs typeface="+mn-cs"/>
                        </a:rPr>
                        <a:t>Revised BER to be approved in July following definition of revised plan and agreement on new Go Live date</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latin typeface="+mn-lt"/>
                          <a:ea typeface="+mn-ea"/>
                          <a:cs typeface="+mn-cs"/>
                        </a:rPr>
                        <a:t>Internal testing phases are progressing to plan. Additional UAT scenarios (for Lowest CV requirement) to be executed and assured in 2</a:t>
                      </a:r>
                      <a:r>
                        <a:rPr lang="en-GB" sz="650" b="0" i="0" u="none" strike="noStrike" kern="1200" cap="none" normalizeH="0" baseline="30000">
                          <a:ln>
                            <a:noFill/>
                          </a:ln>
                          <a:solidFill>
                            <a:schemeClr val="tx1"/>
                          </a:solidFill>
                          <a:effectLst/>
                          <a:latin typeface="+mn-lt"/>
                          <a:ea typeface="+mn-ea"/>
                          <a:cs typeface="+mn-cs"/>
                        </a:rPr>
                        <a:t>nd</a:t>
                      </a:r>
                      <a:r>
                        <a:rPr lang="en-GB" sz="650" b="0" i="0" u="none" strike="noStrike" kern="1200" cap="none" normalizeH="0" baseline="0">
                          <a:ln>
                            <a:noFill/>
                          </a:ln>
                          <a:solidFill>
                            <a:schemeClr val="tx1"/>
                          </a:solidFill>
                          <a:effectLst/>
                          <a:latin typeface="+mn-lt"/>
                          <a:ea typeface="+mn-ea"/>
                          <a:cs typeface="+mn-cs"/>
                        </a:rPr>
                        <a:t> week of July. Performance Testing and Regression Testing completed to plan. </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latin typeface="+mn-lt"/>
                          <a:ea typeface="+mn-ea"/>
                          <a:cs typeface="+mn-cs"/>
                        </a:rPr>
                        <a:t>Data Migration (for Cutover), Transition and Cutover approach drafted and under internal review. To be reviewed with Focus Group in the first half of July </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latin typeface="+mn-lt"/>
                          <a:ea typeface="+mn-ea"/>
                          <a:cs typeface="+mn-cs"/>
                        </a:rPr>
                        <a:t>Go No Go (GONG) criteria has been drafted and will be shared and agreed with Focus Group members in July</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latin typeface="+mn-lt"/>
                          <a:ea typeface="+mn-ea"/>
                          <a:cs typeface="+mn-cs"/>
                        </a:rPr>
                        <a:t>Internal Business Readiness activities continue to progress to plan </a:t>
                      </a:r>
                    </a:p>
                    <a:p>
                      <a:pPr marL="0" marR="0" lvl="0" indent="0" algn="l">
                        <a:lnSpc>
                          <a:spcPct val="100000"/>
                        </a:lnSpc>
                        <a:spcBef>
                          <a:spcPts val="0"/>
                        </a:spcBef>
                        <a:spcAft>
                          <a:spcPts val="0"/>
                        </a:spcAft>
                        <a:buClrTx/>
                        <a:buSzTx/>
                        <a:buFont typeface="Arial" panose="020B0604020202020204" pitchFamily="34" charset="0"/>
                        <a:buNone/>
                      </a:pPr>
                      <a:r>
                        <a:rPr lang="en-GB" sz="65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highlight>
                            <a:srgbClr val="FFFFFF"/>
                          </a:highlight>
                          <a:latin typeface="+mn-lt"/>
                          <a:ea typeface="+mn-ea"/>
                          <a:cs typeface="+mn-cs"/>
                        </a:rPr>
                        <a:t>Gain approval of revised BER</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highlight>
                            <a:srgbClr val="FFFFFF"/>
                          </a:highlight>
                          <a:latin typeface="+mn-lt"/>
                          <a:ea typeface="+mn-ea"/>
                          <a:cs typeface="+mn-cs"/>
                        </a:rPr>
                        <a:t>Finalise Data Migration, Cutover and Transition Approach </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highlight>
                            <a:srgbClr val="FFFFFF"/>
                          </a:highlight>
                          <a:latin typeface="+mn-lt"/>
                          <a:ea typeface="+mn-ea"/>
                          <a:cs typeface="+mn-cs"/>
                        </a:rPr>
                        <a:t>Finalise GONG criteria </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highlight>
                            <a:srgbClr val="FFFFFF"/>
                          </a:highlight>
                          <a:latin typeface="+mn-lt"/>
                          <a:ea typeface="+mn-ea"/>
                          <a:cs typeface="+mn-cs"/>
                        </a:rPr>
                        <a:t>Progress Dual Run/ Market Trails testing phase, working to completion by end of July </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highlight>
                            <a:srgbClr val="FFFFFF"/>
                          </a:highlight>
                          <a:latin typeface="+mn-lt"/>
                          <a:ea typeface="+mn-ea"/>
                          <a:cs typeface="+mn-cs"/>
                        </a:rPr>
                        <a:t>Draft and agree detailed Implementation Plan</a:t>
                      </a:r>
                      <a:endParaRPr lang="en-GB" sz="65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7030A0"/>
                          </a:solidFill>
                          <a:effectLst/>
                          <a:latin typeface="+mn-lt"/>
                          <a:ea typeface="+mn-ea"/>
                          <a:cs typeface="+mn-cs"/>
                        </a:rPr>
                        <a:t>Purple</a:t>
                      </a:r>
                      <a:r>
                        <a:rPr lang="en-GB" sz="700" b="0" i="0" u="none" strike="noStrike" kern="1200" cap="none" normalizeH="0" baseline="0">
                          <a:ln>
                            <a:noFill/>
                          </a:ln>
                          <a:solidFill>
                            <a:schemeClr val="tx1"/>
                          </a:solidFill>
                          <a:effectLst/>
                          <a:latin typeface="+mn-lt"/>
                          <a:ea typeface="+mn-ea"/>
                          <a:cs typeface="+mn-cs"/>
                        </a:rPr>
                        <a:t> as project is now in re-planning phase due to the position that we will not be able to implement by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April 22.  The project has continued with its planned activities alongside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latin typeface="+mn-lt"/>
                          <a:ea typeface="+mn-ea"/>
                          <a:cs typeface="+mn-cs"/>
                        </a:rPr>
                        <a:t>To support the re-plan activity the project is conducting a Gap Analysis exercise on the defined requirements to ensure we have a baselined position for Day 1 Implementation. An Impact Assessment will then be conducted against the change variations to support the re-plan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highlight>
                            <a:srgbClr val="FFFFFF"/>
                          </a:highlight>
                          <a:latin typeface="+mn-lt"/>
                          <a:ea typeface="+mn-ea"/>
                          <a:cs typeface="+mn-cs"/>
                        </a:rPr>
                        <a:t>UAT execution and assurance is in progress, revised completion date to be confirmed as part of re-plan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Dual Run Preparation continues with Connectivity Testing and Master Data Readiness. Resolution of the Master Data Issue is a significant step forward to support Dual Run Testing and Data Migration approach for cutover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Re-planning to be completed post completion of Gap Analysis activity with the intention to agree revised plan in March and present updated BER for approval at April ChMC</a:t>
                      </a:r>
                      <a:endParaRPr lang="en-GB" sz="700" b="0" i="0" u="none" strike="noStrike" kern="1200" cap="none" normalizeH="0" baseline="0">
                        <a:ln>
                          <a:noFill/>
                        </a:ln>
                        <a:solidFill>
                          <a:schemeClr val="tx1"/>
                        </a:solidFill>
                        <a:effectLst/>
                        <a:highlight>
                          <a:srgbClr val="FFFFFF"/>
                        </a:highligh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Finalise Gap Analysis exercise with DNs and National Grid to agree Day 1 Must Have requirements &amp; any decisions in order to meet a proposed Go Live date (Mid June 22)</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Define full re-plan based on Gap Analysis Impact Assessment and Business Readiness requirements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Target to issue revised BER from replan for approval at the April 22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Risk of FWACV Imp to CSSC is in assessment, this is deemed low risk as there is no code conflict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800" b="1" i="0">
                        <a:solidFill>
                          <a:srgbClr val="FF0000"/>
                        </a:solidFill>
                      </a:endParaRPr>
                    </a:p>
                    <a:p>
                      <a:endParaRPr lang="en-GB" sz="800" b="1" i="0">
                        <a:solidFill>
                          <a:srgbClr val="FF0000"/>
                        </a:solidFil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7433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a:rPr>
                        <a:t>The DR/MT phase of testing will need to be signed off by all DNs but Cadent have not completed their connectivity testing activities, so they are unable to participate. The original connectivity date was January 22. There is a planned checkpoint on 04/07/22 where all DNS and Xoserve will decide whether final month of fully automated testing can start and therefore whether revised timelines can be met.</a:t>
                      </a:r>
                      <a:r>
                        <a:rPr lang="en-US" sz="700" b="0" i="0" kern="1200">
                          <a:solidFill>
                            <a:schemeClr val="tx1"/>
                          </a:solidFill>
                          <a:effectLst/>
                          <a:highlight>
                            <a:srgbClr val="FFFFFF"/>
                          </a:highlight>
                          <a:latin typeface="+mj-lt"/>
                          <a:ea typeface="+mn-ea"/>
                          <a:cs typeface="+mn-cs"/>
                        </a:rPr>
                        <a:t> </a:t>
                      </a:r>
                      <a:r>
                        <a:rPr lang="en-US" sz="700" b="1" i="0">
                          <a:solidFill>
                            <a:schemeClr val="tx1"/>
                          </a:solidFill>
                          <a:effectLst/>
                          <a:highlight>
                            <a:srgbClr val="FFFFFF"/>
                          </a:highlight>
                          <a:latin typeface="+mj-lt"/>
                          <a:ea typeface="+mn-ea"/>
                          <a:cs typeface="Poppins"/>
                        </a:rPr>
                        <a:t>Update 27/06</a:t>
                      </a:r>
                      <a:r>
                        <a:rPr lang="en-US" sz="700" b="0" i="0">
                          <a:solidFill>
                            <a:schemeClr val="tx1"/>
                          </a:solidFill>
                          <a:effectLst/>
                          <a:highlight>
                            <a:srgbClr val="FFFFFF"/>
                          </a:highlight>
                          <a:latin typeface="+mj-lt"/>
                          <a:ea typeface="+mn-ea"/>
                          <a:cs typeface="Poppins"/>
                        </a:rPr>
                        <a:t>:Cadent are now connected but need to catch up DR activities before MT start on 04/07. Issue to be monitored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a:rPr>
                        <a:t>There is a risk that changes to the approved scope and requirements will be identified through the deliver plan – </a:t>
                      </a:r>
                      <a:r>
                        <a:rPr lang="en-US" sz="700" b="1" i="0">
                          <a:solidFill>
                            <a:schemeClr val="tx1"/>
                          </a:solidFill>
                          <a:effectLst/>
                          <a:highlight>
                            <a:srgbClr val="FFFFFF"/>
                          </a:highlight>
                          <a:latin typeface="+mj-lt"/>
                          <a:ea typeface="+mn-ea"/>
                          <a:cs typeface="Poppins"/>
                        </a:rPr>
                        <a:t>Update 27/06:</a:t>
                      </a:r>
                      <a:r>
                        <a:rPr lang="en-US" sz="700" b="0" i="0">
                          <a:solidFill>
                            <a:schemeClr val="tx1"/>
                          </a:solidFill>
                          <a:effectLst/>
                          <a:highlight>
                            <a:srgbClr val="FFFFFF"/>
                          </a:highlight>
                          <a:latin typeface="+mj-lt"/>
                          <a:ea typeface="+mn-ea"/>
                          <a:cs typeface="Poppins"/>
                        </a:rPr>
                        <a:t> 2</a:t>
                      </a:r>
                      <a:r>
                        <a:rPr lang="en-US" sz="700" b="0" i="0" baseline="30000">
                          <a:solidFill>
                            <a:schemeClr val="tx1"/>
                          </a:solidFill>
                          <a:effectLst/>
                          <a:highlight>
                            <a:srgbClr val="FFFFFF"/>
                          </a:highlight>
                          <a:latin typeface="+mj-lt"/>
                          <a:ea typeface="+mn-ea"/>
                          <a:cs typeface="Poppins"/>
                        </a:rPr>
                        <a:t>nd</a:t>
                      </a:r>
                      <a:r>
                        <a:rPr lang="en-US" sz="700" b="0" i="0">
                          <a:solidFill>
                            <a:schemeClr val="tx1"/>
                          </a:solidFill>
                          <a:effectLst/>
                          <a:highlight>
                            <a:srgbClr val="FFFFFF"/>
                          </a:highlight>
                          <a:latin typeface="+mj-lt"/>
                          <a:ea typeface="+mn-ea"/>
                          <a:cs typeface="Poppins"/>
                        </a:rPr>
                        <a:t> replan in progress following the Lowest CV requirement change for revised plan to be baselined. Risk to be monitored through Dual Run and Market Trial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baseline="0">
                          <a:solidFill>
                            <a:schemeClr val="tx1"/>
                          </a:solidFill>
                          <a:effectLst/>
                          <a:highlight>
                            <a:srgbClr val="FFFFFF"/>
                          </a:highlight>
                          <a:latin typeface="+mj-lt"/>
                          <a:ea typeface="+mn-ea"/>
                          <a:cs typeface="Poppins"/>
                        </a:rPr>
                        <a:t>There is a risk that changes to the baselined scope and requirements will increase the costs of the new FWACV service in extending the project and manual process being identified – </a:t>
                      </a:r>
                      <a:r>
                        <a:rPr lang="en-US" sz="700" b="1" i="0" baseline="0">
                          <a:solidFill>
                            <a:schemeClr val="tx1"/>
                          </a:solidFill>
                          <a:effectLst/>
                          <a:highlight>
                            <a:srgbClr val="FFFFFF"/>
                          </a:highlight>
                          <a:latin typeface="+mj-lt"/>
                          <a:ea typeface="+mn-ea"/>
                          <a:cs typeface="Poppins"/>
                        </a:rPr>
                        <a:t>Update:</a:t>
                      </a:r>
                      <a:r>
                        <a:rPr lang="en-US" sz="700" b="0" i="0" baseline="0">
                          <a:solidFill>
                            <a:schemeClr val="tx1"/>
                          </a:solidFill>
                          <a:effectLst/>
                          <a:highlight>
                            <a:srgbClr val="FFFFFF"/>
                          </a:highlight>
                          <a:latin typeface="+mj-lt"/>
                          <a:ea typeface="+mn-ea"/>
                          <a:cs typeface="Poppins"/>
                        </a:rPr>
                        <a:t> Revised costs finalized and approval to be sought in revised BER</a:t>
                      </a:r>
                      <a:endParaRPr lang="en-GB" sz="700" b="1" baseline="0">
                        <a:solidFill>
                          <a:schemeClr val="bg1"/>
                        </a:solidFill>
                        <a:latin typeface="Arial"/>
                        <a:cs typeface="Poppin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a:rPr>
                        <a:t>The dependencies for NG to provide Master data and DNs connectivity details for Dual Run/MT have not been provided as per the plan defined in the approach leading to a delay to this phase of testing</a:t>
                      </a:r>
                      <a:r>
                        <a:rPr lang="en-US" sz="700" b="0" i="0" kern="1200">
                          <a:solidFill>
                            <a:schemeClr val="tx1"/>
                          </a:solidFill>
                          <a:effectLst/>
                          <a:highlight>
                            <a:srgbClr val="FFFFFF"/>
                          </a:highlight>
                          <a:latin typeface="+mj-lt"/>
                          <a:ea typeface="+mn-ea"/>
                          <a:cs typeface="+mn-cs"/>
                        </a:rPr>
                        <a:t> </a:t>
                      </a:r>
                      <a:r>
                        <a:rPr lang="en-US" sz="700" b="1" i="0">
                          <a:solidFill>
                            <a:schemeClr val="tx1"/>
                          </a:solidFill>
                          <a:effectLst/>
                          <a:highlight>
                            <a:srgbClr val="FFFFFF"/>
                          </a:highlight>
                          <a:latin typeface="+mj-lt"/>
                          <a:ea typeface="+mn-ea"/>
                          <a:cs typeface="Poppins"/>
                        </a:rPr>
                        <a:t>Update:</a:t>
                      </a:r>
                      <a:r>
                        <a:rPr lang="en-US" sz="700" b="0" i="0">
                          <a:solidFill>
                            <a:schemeClr val="tx1"/>
                          </a:solidFill>
                          <a:effectLst/>
                          <a:highlight>
                            <a:srgbClr val="FFFFFF"/>
                          </a:highlight>
                          <a:latin typeface="+mj-lt"/>
                          <a:ea typeface="+mn-ea"/>
                          <a:cs typeface="Poppins"/>
                        </a:rPr>
                        <a:t> A plan was defined to mitigate this issue through validating and cross-checking data with National Grid and Distribution Networks (DNs). Plan is nearing completion with final checks now being completed by DNs. Issue to be closed once Data loaded to testing environment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panose="020B0604020202020204" charset="0"/>
                        </a:rPr>
                        <a:t>The Project is not able to meet its planned Implementation Date of 1st April due to delays to the start of Dual Run, volume of parallel activity required prior to the planned implementation and identification of gaps in the As Is and To Be processes that could lead to further changes to approved solution </a:t>
                      </a:r>
                      <a:r>
                        <a:rPr lang="en-US" sz="700" b="1" i="0">
                          <a:solidFill>
                            <a:schemeClr val="tx1"/>
                          </a:solidFill>
                          <a:effectLst/>
                          <a:highlight>
                            <a:srgbClr val="FFFFFF"/>
                          </a:highlight>
                          <a:latin typeface="+mj-lt"/>
                          <a:ea typeface="+mn-ea"/>
                          <a:cs typeface="Poppins" panose="020B0604020202020204" charset="0"/>
                        </a:rPr>
                        <a:t>Update: </a:t>
                      </a:r>
                      <a:r>
                        <a:rPr lang="en-US" sz="700" b="0" i="0">
                          <a:solidFill>
                            <a:schemeClr val="tx1"/>
                          </a:solidFill>
                          <a:effectLst/>
                          <a:highlight>
                            <a:srgbClr val="FFFFFF"/>
                          </a:highlight>
                          <a:latin typeface="+mj-lt"/>
                          <a:ea typeface="+mn-ea"/>
                          <a:cs typeface="Poppins" panose="020B0604020202020204" charset="0"/>
                        </a:rPr>
                        <a:t>The project is carrying out a re-plan activity with the priority being to complete Analysis on approved scope/processes to confirm Day 1 must have requirements. The plan and activities has been agreed with Xoserve, NG and DNs on 22/02 and the activities are tracking to plan</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858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algn="l"/>
                      <a:r>
                        <a:rPr kumimoji="0" lang="en-US" sz="650" b="0" i="0" u="none" strike="noStrike" kern="1200" cap="none" normalizeH="0" baseline="0">
                          <a:ln>
                            <a:noFill/>
                          </a:ln>
                          <a:solidFill>
                            <a:schemeClr val="tx1"/>
                          </a:solidFill>
                          <a:effectLst/>
                          <a:latin typeface="Arial"/>
                          <a:ea typeface="Verdana"/>
                          <a:cs typeface="Arial"/>
                        </a:rPr>
                        <a:t>Revised costs to be presented in an updated </a:t>
                      </a:r>
                      <a:r>
                        <a:rPr lang="en-US" sz="650" b="0" i="0" u="none" strike="noStrike" kern="1200" cap="none" normalizeH="0" baseline="0">
                          <a:ln>
                            <a:noFill/>
                          </a:ln>
                          <a:solidFill>
                            <a:schemeClr val="tx1"/>
                          </a:solidFill>
                          <a:effectLst/>
                          <a:latin typeface="Arial"/>
                          <a:ea typeface="Verdana"/>
                          <a:cs typeface="Arial"/>
                        </a:rPr>
                        <a:t>BER for review &amp; approval by DNs and National Grid</a:t>
                      </a:r>
                      <a:endParaRPr lang="en-GB" sz="650" b="1"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buFont typeface="Arial" panose="020B0604020202020204" pitchFamily="34" charset="0"/>
                        <a:buChar char="•"/>
                      </a:pPr>
                      <a:r>
                        <a:rPr kumimoji="0" lang="en-US" sz="700" b="0" i="0" u="none" strike="noStrike" kern="1200" cap="none" normalizeH="0" baseline="0">
                          <a:ln>
                            <a:noFill/>
                          </a:ln>
                          <a:solidFill>
                            <a:schemeClr val="tx1"/>
                          </a:solidFill>
                          <a:effectLst/>
                          <a:latin typeface="Arial"/>
                          <a:ea typeface="Verdana"/>
                          <a:cs typeface="Arial"/>
                        </a:rPr>
                        <a:t>Forecast costs tracking to approved BER costs</a:t>
                      </a:r>
                      <a:r>
                        <a:rPr lang="en-US" sz="700" b="0" i="0" u="none" strike="noStrike" kern="1200" cap="none" normalizeH="0" baseline="0">
                          <a:ln>
                            <a:noFill/>
                          </a:ln>
                          <a:solidFill>
                            <a:schemeClr val="tx1"/>
                          </a:solidFill>
                          <a:effectLst/>
                          <a:latin typeface="Arial"/>
                          <a:ea typeface="Verdana"/>
                          <a:cs typeface="Arial"/>
                        </a:rPr>
                        <a:t> at present. Revised plan options will require a full cost assessment to be completed on the replan position for Day 1</a:t>
                      </a:r>
                      <a:endParaRPr kumimoji="0" lang="en-US" sz="700" b="0" i="0" u="none" strike="noStrike" kern="1200" cap="none" normalizeH="0" baseline="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98510">
                <a:tc>
                  <a:txBody>
                    <a:bodyPr/>
                    <a:lstStyle/>
                    <a:p>
                      <a:pPr algn="ctr"/>
                      <a:r>
                        <a:rPr lang="en-GB" sz="80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lvl="0"/>
                      <a:r>
                        <a:rPr lang="en-US" sz="650" b="1" i="0" u="none" strike="noStrike" kern="1200" cap="none" normalizeH="0" baseline="0">
                          <a:ln>
                            <a:noFill/>
                          </a:ln>
                          <a:solidFill>
                            <a:schemeClr val="tx1"/>
                          </a:solidFill>
                          <a:effectLst/>
                          <a:latin typeface="+mn-lt"/>
                          <a:ea typeface="Verdana"/>
                          <a:cs typeface="Arial"/>
                        </a:rPr>
                        <a:t>XRN5231 Flow Weighted Average (CV)</a:t>
                      </a:r>
                      <a:r>
                        <a:rPr lang="en-GB" sz="650" b="1" kern="1200">
                          <a:solidFill>
                            <a:schemeClr val="tx1"/>
                          </a:solidFill>
                          <a:effectLst/>
                          <a:latin typeface="+mn-lt"/>
                          <a:ea typeface="+mn-ea"/>
                          <a:cs typeface="+mn-cs"/>
                        </a:rPr>
                        <a:t> </a:t>
                      </a:r>
                    </a:p>
                    <a:p>
                      <a:pPr lvl="0"/>
                      <a:r>
                        <a:rPr lang="en-GB" sz="650" b="1" kern="1200">
                          <a:solidFill>
                            <a:schemeClr val="tx1"/>
                          </a:solidFill>
                          <a:effectLst/>
                          <a:latin typeface="+mn-lt"/>
                          <a:ea typeface="+mn-ea"/>
                          <a:cs typeface="+mn-cs"/>
                        </a:rPr>
                        <a:t>Gemini consequential change parts A &amp; B -  </a:t>
                      </a:r>
                      <a:r>
                        <a:rPr lang="en-GB" sz="650" b="0" kern="1200">
                          <a:solidFill>
                            <a:schemeClr val="tx1"/>
                          </a:solidFill>
                          <a:effectLst/>
                          <a:latin typeface="+mn-lt"/>
                          <a:ea typeface="+mn-ea"/>
                          <a:cs typeface="+mn-cs"/>
                        </a:rPr>
                        <a:t>A - PRCMS validation/processing &amp; Part B - LDZ Stock Change and Embedded LDZ Unique Sites</a:t>
                      </a:r>
                      <a:endParaRPr lang="en-GB" sz="650" b="0"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r>
                        <a:rPr lang="en-US" sz="700" b="1" i="0" u="none" strike="noStrike" kern="1200" cap="none" normalizeH="0" baseline="0">
                          <a:ln>
                            <a:noFill/>
                          </a:ln>
                          <a:solidFill>
                            <a:schemeClr val="tx1"/>
                          </a:solidFill>
                          <a:effectLst/>
                          <a:latin typeface="+mn-lt"/>
                          <a:ea typeface="Verdana"/>
                          <a:cs typeface="Arial"/>
                        </a:rPr>
                        <a:t>XRN5231 Flow Weighted Average (CV)</a:t>
                      </a:r>
                      <a:r>
                        <a:rPr lang="en-GB" sz="700" kern="1200">
                          <a:solidFill>
                            <a:schemeClr val="tx1"/>
                          </a:solidFill>
                          <a:effectLst/>
                          <a:latin typeface="+mn-lt"/>
                          <a:ea typeface="+mn-ea"/>
                          <a:cs typeface="+mn-cs"/>
                        </a:rPr>
                        <a:t> </a:t>
                      </a:r>
                    </a:p>
                    <a:p>
                      <a:pPr lvl="0"/>
                      <a:r>
                        <a:rPr lang="en-GB" sz="700" kern="1200">
                          <a:solidFill>
                            <a:schemeClr val="tx1"/>
                          </a:solidFill>
                          <a:effectLst/>
                          <a:latin typeface="+mn-lt"/>
                          <a:ea typeface="+mn-ea"/>
                          <a:cs typeface="+mn-cs"/>
                        </a:rPr>
                        <a:t>Gemini consequential change part A - PRCMS validation/processing</a:t>
                      </a:r>
                    </a:p>
                    <a:p>
                      <a:pPr lvl="0"/>
                      <a:r>
                        <a:rPr lang="en-GB" sz="700" kern="1200">
                          <a:solidFill>
                            <a:schemeClr val="tx1"/>
                          </a:solidFill>
                          <a:effectLst/>
                          <a:latin typeface="+mn-lt"/>
                          <a:ea typeface="+mn-ea"/>
                          <a:cs typeface="+mn-cs"/>
                        </a:rPr>
                        <a:t>Gemini consequential change part B - LDZ Stock Change and Embedded LDZ Unique Sites</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4" name="Picture 3">
            <a:extLst>
              <a:ext uri="{FF2B5EF4-FFF2-40B4-BE49-F238E27FC236}">
                <a16:creationId xmlns:a16="http://schemas.microsoft.com/office/drawing/2014/main" id="{0225C95C-4913-4E78-A300-5EA0AC150EB6}"/>
              </a:ext>
            </a:extLst>
          </p:cNvPr>
          <p:cNvPicPr>
            <a:picLocks noChangeAspect="1"/>
          </p:cNvPicPr>
          <p:nvPr/>
        </p:nvPicPr>
        <p:blipFill>
          <a:blip r:embed="rId3"/>
          <a:stretch>
            <a:fillRect/>
          </a:stretch>
        </p:blipFill>
        <p:spPr>
          <a:xfrm>
            <a:off x="5076056" y="1131590"/>
            <a:ext cx="3984187" cy="2304256"/>
          </a:xfrm>
          <a:prstGeom prst="rect">
            <a:avLst/>
          </a:prstGeom>
        </p:spPr>
      </p:pic>
    </p:spTree>
    <p:extLst>
      <p:ext uri="{BB962C8B-B14F-4D97-AF65-F5344CB8AC3E}">
        <p14:creationId xmlns:p14="http://schemas.microsoft.com/office/powerpoint/2010/main" val="684685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7194"/>
            <a:ext cx="8229600" cy="637580"/>
          </a:xfrm>
        </p:spPr>
        <p:txBody>
          <a:bodyPr>
            <a:normAutofit fontScale="90000"/>
          </a:bodyPr>
          <a:lstStyle/>
          <a:p>
            <a:r>
              <a:rPr lang="en-US"/>
              <a:t>BER for </a:t>
            </a:r>
            <a:r>
              <a:rPr lang="en-GB"/>
              <a:t>XRN5231 Provision of a FWACV Service</a:t>
            </a:r>
          </a:p>
        </p:txBody>
      </p:sp>
      <p:sp>
        <p:nvSpPr>
          <p:cNvPr id="3" name="TextBox 2">
            <a:extLst>
              <a:ext uri="{FF2B5EF4-FFF2-40B4-BE49-F238E27FC236}">
                <a16:creationId xmlns:a16="http://schemas.microsoft.com/office/drawing/2014/main" id="{96800342-DB89-471B-8C13-1413B26E64E9}"/>
              </a:ext>
            </a:extLst>
          </p:cNvPr>
          <p:cNvSpPr txBox="1"/>
          <p:nvPr/>
        </p:nvSpPr>
        <p:spPr>
          <a:xfrm>
            <a:off x="872835" y="1021150"/>
            <a:ext cx="3978297" cy="923330"/>
          </a:xfrm>
          <a:prstGeom prst="rect">
            <a:avLst/>
          </a:prstGeom>
          <a:noFill/>
        </p:spPr>
        <p:txBody>
          <a:bodyPr wrap="square" rtlCol="0">
            <a:spAutoFit/>
          </a:bodyPr>
          <a:lstStyle/>
          <a:p>
            <a:pPr marL="285750" indent="-285750">
              <a:buFontTx/>
              <a:buChar char="-"/>
            </a:pPr>
            <a:r>
              <a:rPr lang="en-GB" dirty="0"/>
              <a:t>Voting: DNO, NTS</a:t>
            </a:r>
          </a:p>
          <a:p>
            <a:pPr marL="285750" indent="-285750">
              <a:buFontTx/>
              <a:buChar char="-"/>
            </a:pPr>
            <a:endParaRPr lang="en-GB" dirty="0"/>
          </a:p>
          <a:p>
            <a:endParaRPr lang="en-GB" dirty="0"/>
          </a:p>
        </p:txBody>
      </p:sp>
      <p:graphicFrame>
        <p:nvGraphicFramePr>
          <p:cNvPr id="4" name="Object 3">
            <a:extLst>
              <a:ext uri="{FF2B5EF4-FFF2-40B4-BE49-F238E27FC236}">
                <a16:creationId xmlns:a16="http://schemas.microsoft.com/office/drawing/2014/main" id="{F3126FED-1B93-4386-9F20-C6F894437516}"/>
              </a:ext>
            </a:extLst>
          </p:cNvPr>
          <p:cNvGraphicFramePr>
            <a:graphicFrameLocks noChangeAspect="1"/>
          </p:cNvGraphicFramePr>
          <p:nvPr>
            <p:extLst>
              <p:ext uri="{D42A27DB-BD31-4B8C-83A1-F6EECF244321}">
                <p14:modId xmlns:p14="http://schemas.microsoft.com/office/powerpoint/2010/main" val="3548831763"/>
              </p:ext>
            </p:extLst>
          </p:nvPr>
        </p:nvGraphicFramePr>
        <p:xfrm>
          <a:off x="3859730" y="2165039"/>
          <a:ext cx="1193533" cy="1033982"/>
        </p:xfrm>
        <a:graphic>
          <a:graphicData uri="http://schemas.openxmlformats.org/presentationml/2006/ole">
            <mc:AlternateContent xmlns:mc="http://schemas.openxmlformats.org/markup-compatibility/2006">
              <mc:Choice xmlns:v="urn:schemas-microsoft-com:vml" Requires="v">
                <p:oleObj spid="_x0000_s2050"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3859730" y="2165039"/>
                        <a:ext cx="1193533" cy="1033982"/>
                      </a:xfrm>
                      <a:prstGeom prst="rect">
                        <a:avLst/>
                      </a:prstGeom>
                    </p:spPr>
                  </p:pic>
                </p:oleObj>
              </mc:Fallback>
            </mc:AlternateContent>
          </a:graphicData>
        </a:graphic>
      </p:graphicFrame>
    </p:spTree>
    <p:extLst>
      <p:ext uri="{BB962C8B-B14F-4D97-AF65-F5344CB8AC3E}">
        <p14:creationId xmlns:p14="http://schemas.microsoft.com/office/powerpoint/2010/main" val="3538686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November 2021 Major Release</a:t>
            </a:r>
            <a:endParaRPr lang="en-GB"/>
          </a:p>
        </p:txBody>
      </p:sp>
    </p:spTree>
    <p:extLst>
      <p:ext uri="{BB962C8B-B14F-4D97-AF65-F5344CB8AC3E}">
        <p14:creationId xmlns:p14="http://schemas.microsoft.com/office/powerpoint/2010/main" val="1976727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62371" y="364442"/>
          <a:ext cx="8756232" cy="4636563"/>
        </p:xfrm>
        <a:graphic>
          <a:graphicData uri="http://schemas.openxmlformats.org/drawingml/2006/table">
            <a:tbl>
              <a:tblPr firstRow="1" bandRow="1"/>
              <a:tblGrid>
                <a:gridCol w="1705070">
                  <a:extLst>
                    <a:ext uri="{9D8B030D-6E8A-4147-A177-3AD203B41FA5}">
                      <a16:colId xmlns:a16="http://schemas.microsoft.com/office/drawing/2014/main" val="20000"/>
                    </a:ext>
                  </a:extLst>
                </a:gridCol>
                <a:gridCol w="2273444">
                  <a:extLst>
                    <a:ext uri="{9D8B030D-6E8A-4147-A177-3AD203B41FA5}">
                      <a16:colId xmlns:a16="http://schemas.microsoft.com/office/drawing/2014/main" val="20001"/>
                    </a:ext>
                  </a:extLst>
                </a:gridCol>
                <a:gridCol w="183287">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4057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6134">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61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8606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1789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US" sz="700" b="1">
                          <a:latin typeface="+mn-lt"/>
                        </a:rPr>
                        <a:t>XRN4992a:</a:t>
                      </a:r>
                    </a:p>
                    <a:p>
                      <a:pPr marL="171450" indent="-171450" algn="l">
                        <a:buFont typeface="Arial" panose="020B0604020202020204" pitchFamily="34" charset="0"/>
                        <a:buChar char="•"/>
                      </a:pPr>
                      <a:r>
                        <a:rPr lang="en-US" sz="700">
                          <a:latin typeface="+mn-lt"/>
                        </a:rPr>
                        <a:t>Post Implementation Support completed on 26/05</a:t>
                      </a:r>
                    </a:p>
                    <a:p>
                      <a:pPr marL="171450" indent="-171450" algn="l">
                        <a:buFont typeface="Arial" panose="020B0604020202020204" pitchFamily="34" charset="0"/>
                        <a:buChar char="•"/>
                      </a:pPr>
                      <a:r>
                        <a:rPr lang="en-US" sz="700">
                          <a:latin typeface="+mn-lt"/>
                        </a:rPr>
                        <a:t>Fix successfully deployed on 27/05 for issue identified with the level of aggregation in the RTB invoice</a:t>
                      </a:r>
                      <a:endParaRPr lang="en-US" sz="700" b="1">
                        <a:latin typeface="+mn-lt"/>
                      </a:endParaRPr>
                    </a:p>
                    <a:p>
                      <a:pPr marL="0" lvl="0" indent="0" algn="l">
                        <a:buNone/>
                      </a:pPr>
                      <a:r>
                        <a:rPr lang="en-US" sz="700" b="1">
                          <a:latin typeface="+mn-lt"/>
                        </a:rPr>
                        <a:t>XRN5188b:</a:t>
                      </a:r>
                    </a:p>
                    <a:p>
                      <a:pPr marL="171450" indent="-171450" algn="l">
                        <a:buFont typeface="Arial" panose="020B0604020202020204" pitchFamily="34" charset="0"/>
                        <a:buChar char="•"/>
                      </a:pPr>
                      <a:r>
                        <a:rPr lang="en-US" sz="700">
                          <a:latin typeface="+mn-lt"/>
                        </a:rPr>
                        <a:t>Post Implementation Support completed on 26/05</a:t>
                      </a:r>
                    </a:p>
                    <a:p>
                      <a:pPr marL="171450" indent="-171450" algn="l">
                        <a:buFont typeface="Arial" panose="020B0604020202020204" pitchFamily="34" charset="0"/>
                        <a:buChar char="•"/>
                      </a:pPr>
                      <a:r>
                        <a:rPr lang="en-US" sz="700">
                          <a:latin typeface="+mn-lt"/>
                        </a:rPr>
                        <a:t>MAP ID data interim load completed on 25/05</a:t>
                      </a:r>
                    </a:p>
                    <a:p>
                      <a:pPr marL="171450" indent="-171450" algn="l">
                        <a:buFont typeface="Arial" panose="020B0604020202020204" pitchFamily="34" charset="0"/>
                        <a:buChar char="•"/>
                      </a:pPr>
                      <a:endParaRPr lang="en-US" sz="700">
                        <a:latin typeface="+mn-lt"/>
                      </a:endParaRPr>
                    </a:p>
                    <a:p>
                      <a:pPr marL="0" indent="0" algn="l">
                        <a:buFont typeface="Arial" panose="020B0604020202020204" pitchFamily="34" charset="0"/>
                        <a:buNone/>
                      </a:pPr>
                      <a:r>
                        <a:rPr lang="en-US" sz="700">
                          <a:latin typeface="+mn-lt"/>
                        </a:rPr>
                        <a:t>Closedown in progress for all November 21 in scope changes</a:t>
                      </a:r>
                    </a:p>
                    <a:p>
                      <a:pPr marL="0" indent="0" algn="l">
                        <a:buFont typeface="Arial" panose="020B0604020202020204" pitchFamily="34" charset="0"/>
                        <a:buNone/>
                      </a:pPr>
                      <a:endParaRPr lang="en-US" sz="700">
                        <a:latin typeface="+mn-lt"/>
                      </a:endParaRPr>
                    </a:p>
                    <a:p>
                      <a:pPr marL="0" lvl="0" indent="0" algn="l">
                        <a:buFont typeface="Arial" panose="020B0604020202020204" pitchFamily="34" charset="0"/>
                        <a:buNone/>
                      </a:pPr>
                      <a:endParaRPr lang="en-US" sz="700">
                        <a:latin typeface="+mn-lt"/>
                      </a:endParaRPr>
                    </a:p>
                    <a:p>
                      <a:pPr marL="0" indent="0" algn="l">
                        <a:buNone/>
                      </a:pPr>
                      <a:r>
                        <a:rPr lang="en-GB" sz="700" b="1" i="0" u="none" strike="noStrike" kern="1200" cap="none" normalizeH="0" baseline="0">
                          <a:ln>
                            <a:noFill/>
                          </a:ln>
                          <a:solidFill>
                            <a:schemeClr val="tx1"/>
                          </a:solidFill>
                          <a:effectLst/>
                          <a:latin typeface="+mn-lt"/>
                          <a:ea typeface="+mn-ea"/>
                          <a:cs typeface="+mn-cs"/>
                        </a:rPr>
                        <a:t>Decision in July ChMC</a:t>
                      </a:r>
                      <a:r>
                        <a:rPr lang="en-GB" sz="700" b="0" i="0" u="none" strike="noStrike" kern="1200" cap="none" normalizeH="0" baseline="0">
                          <a:ln>
                            <a:noFill/>
                          </a:ln>
                          <a:solidFill>
                            <a:schemeClr val="tx1"/>
                          </a:solidFill>
                          <a:effectLst/>
                          <a:latin typeface="+mn-lt"/>
                          <a:ea typeface="+mn-ea"/>
                          <a:cs typeface="+mn-cs"/>
                        </a:rPr>
                        <a:t>: Approval of Nov 21 Change Completion Report (CCR)</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None/>
                      </a:pPr>
                      <a:r>
                        <a:rPr lang="en-US" sz="700"/>
                        <a:t>  </a:t>
                      </a:r>
                    </a:p>
                    <a:p>
                      <a:pPr marL="0" indent="0" algn="l">
                        <a:buNone/>
                      </a:pPr>
                      <a:endParaRPr lang="en-US" sz="700"/>
                    </a:p>
                    <a:p>
                      <a:pPr marL="0" indent="0" algn="l">
                        <a:buNone/>
                      </a:pPr>
                      <a:endParaRPr lang="en-US" sz="700"/>
                    </a:p>
                    <a:p>
                      <a:pPr marL="0" indent="0" algn="l">
                        <a:buNone/>
                      </a:pPr>
                      <a:endParaRPr lang="en-US" sz="700"/>
                    </a:p>
                    <a:p>
                      <a:pPr marL="0" indent="0" algn="l">
                        <a:buNone/>
                      </a:pPr>
                      <a:endParaRPr lang="en-US" sz="700"/>
                    </a:p>
                    <a:p>
                      <a:pPr marL="0" indent="0" algn="l">
                        <a:buNone/>
                      </a:pPr>
                      <a:r>
                        <a:rPr lang="en-US" sz="700"/>
                        <a:t>  </a:t>
                      </a:r>
                      <a:r>
                        <a:rPr lang="en-US" sz="800"/>
                        <a:t>XRN5289</a:t>
                      </a:r>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1592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indent="0" algn="l">
                        <a:buFont typeface="Arial" panose="020B0604020202020204" pitchFamily="34" charset="0"/>
                        <a:buNone/>
                      </a:pPr>
                      <a:r>
                        <a:rPr lang="en-US" sz="700">
                          <a:latin typeface="+mn-lt"/>
                        </a:rPr>
                        <a:t>None</a:t>
                      </a:r>
                      <a:endParaRPr lang="en-GB" sz="700" b="1" i="0" u="none" strike="noStrike" kern="1200" cap="none" normalizeH="0" baseline="0">
                        <a:ln>
                          <a:noFill/>
                        </a:ln>
                        <a:solidFill>
                          <a:schemeClr val="tx1"/>
                        </a:solidFill>
                        <a:effectLst/>
                        <a:highlight>
                          <a:srgbClr val="FFFF00"/>
                        </a:highligh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557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a:solidFill>
                            <a:schemeClr val="tx1"/>
                          </a:solidFill>
                          <a:effectLst/>
                          <a:latin typeface="Arial"/>
                        </a:rPr>
                        <a:t>Forecast to complete delivery against approved BER </a:t>
                      </a:r>
                      <a:endParaRPr kumimoji="0" lang="en-US" sz="7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063036">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a:solidFill>
                            <a:schemeClr val="tx1"/>
                          </a:solidFill>
                          <a:effectLst/>
                          <a:latin typeface="+mn-lt"/>
                          <a:ea typeface="+mn-ea"/>
                          <a:cs typeface="+mn-cs"/>
                        </a:rPr>
                        <a:t>In Scope - XRN4941 - </a:t>
                      </a:r>
                      <a:r>
                        <a:rPr lang="en-US" sz="600" b="0" i="0" u="none" strike="noStrike" kern="1200">
                          <a:solidFill>
                            <a:schemeClr val="tx1"/>
                          </a:solidFill>
                          <a:effectLst/>
                          <a:latin typeface="+mn-lt"/>
                          <a:ea typeface="+mn-ea"/>
                          <a:cs typeface="+mn-cs"/>
                        </a:rPr>
                        <a:t>MOD0692 - Auto updates to meter read frequency</a:t>
                      </a:r>
                    </a:p>
                    <a:p>
                      <a:pPr rtl="0" fontAlgn="base"/>
                      <a:r>
                        <a:rPr lang="en-US" sz="600" b="1" i="0" u="none" strike="noStrike" kern="1200">
                          <a:solidFill>
                            <a:schemeClr val="tx1"/>
                          </a:solidFill>
                          <a:effectLst/>
                          <a:latin typeface="+mn-lt"/>
                          <a:ea typeface="+mn-ea"/>
                          <a:cs typeface="+mn-cs"/>
                        </a:rPr>
                        <a:t>In scope - XRN5007 - </a:t>
                      </a:r>
                      <a:r>
                        <a:rPr lang="en-US" sz="600" b="0" i="0" u="none" strike="noStrike" kern="1200">
                          <a:solidFill>
                            <a:schemeClr val="tx1"/>
                          </a:solidFill>
                          <a:effectLst/>
                          <a:latin typeface="+mn-lt"/>
                          <a:ea typeface="+mn-ea"/>
                          <a:cs typeface="+mn-cs"/>
                        </a:rPr>
                        <a:t>Enhancement to reconciliation process where prevailing volume is zero</a:t>
                      </a:r>
                      <a:r>
                        <a:rPr lang="en-US" sz="600" b="0" i="0" kern="1200">
                          <a:solidFill>
                            <a:schemeClr val="tx1"/>
                          </a:solidFill>
                          <a:effectLst/>
                          <a:latin typeface="+mn-lt"/>
                          <a:ea typeface="+mn-ea"/>
                          <a:cs typeface="+mn-cs"/>
                        </a:rPr>
                        <a:t>​</a:t>
                      </a:r>
                    </a:p>
                    <a:p>
                      <a:pPr rtl="0" fontAlgn="base"/>
                      <a:r>
                        <a:rPr lang="en-US" sz="600" b="1" i="0" u="none" strike="noStrike" kern="1200">
                          <a:solidFill>
                            <a:schemeClr val="tx1"/>
                          </a:solidFill>
                          <a:effectLst/>
                          <a:latin typeface="+mn-lt"/>
                          <a:ea typeface="+mn-ea"/>
                          <a:cs typeface="+mn-cs"/>
                        </a:rPr>
                        <a:t>In Scope - XRN5072 - </a:t>
                      </a:r>
                      <a:r>
                        <a:rPr lang="en-US" sz="600" b="0" i="0" u="none" strike="noStrike" kern="1200">
                          <a:solidFill>
                            <a:schemeClr val="tx1"/>
                          </a:solidFill>
                          <a:effectLst/>
                          <a:latin typeface="+mn-lt"/>
                          <a:ea typeface="+mn-ea"/>
                          <a:cs typeface="+mn-cs"/>
                        </a:rPr>
                        <a:t>Application and derivation of TTZ indicator and calculation of volume and energy – all classes</a:t>
                      </a:r>
                      <a:r>
                        <a:rPr lang="en-US" sz="600" b="0" i="0" kern="1200">
                          <a:solidFill>
                            <a:schemeClr val="tx1"/>
                          </a:solidFill>
                          <a:effectLst/>
                          <a:latin typeface="+mn-lt"/>
                          <a:ea typeface="+mn-ea"/>
                          <a:cs typeface="+mn-cs"/>
                        </a:rPr>
                        <a:t>​</a:t>
                      </a:r>
                    </a:p>
                    <a:p>
                      <a:pPr rtl="0" fontAlgn="base"/>
                      <a:r>
                        <a:rPr lang="en-US" sz="600" b="1" i="0" u="none" strike="noStrike" kern="1200">
                          <a:solidFill>
                            <a:schemeClr val="tx1"/>
                          </a:solidFill>
                          <a:effectLst/>
                          <a:latin typeface="+mn-lt"/>
                          <a:ea typeface="+mn-ea"/>
                          <a:cs typeface="+mn-cs"/>
                        </a:rPr>
                        <a:t>In Scope - XRN5142 - </a:t>
                      </a:r>
                      <a:r>
                        <a:rPr lang="en-US" sz="600" b="0" i="0" u="none" strike="noStrike" kern="1200">
                          <a:solidFill>
                            <a:schemeClr val="tx1"/>
                          </a:solidFill>
                          <a:effectLst/>
                          <a:latin typeface="+mn-lt"/>
                          <a:ea typeface="+mn-ea"/>
                          <a:cs typeface="+mn-cs"/>
                        </a:rPr>
                        <a:t>New allowable values for DCC Service Flag in DXI File from DCC</a:t>
                      </a:r>
                      <a:r>
                        <a:rPr lang="en-US" sz="600" b="0" i="0" kern="1200">
                          <a:solidFill>
                            <a:schemeClr val="tx1"/>
                          </a:solidFill>
                          <a:effectLst/>
                          <a:latin typeface="+mn-lt"/>
                          <a:ea typeface="+mn-ea"/>
                          <a:cs typeface="+mn-cs"/>
                        </a:rPr>
                        <a:t>​</a:t>
                      </a:r>
                    </a:p>
                    <a:p>
                      <a:pPr rtl="0" fontAlgn="base"/>
                      <a:r>
                        <a:rPr lang="en-US" sz="600" b="1" i="0" u="none" strike="noStrike" kern="1200">
                          <a:solidFill>
                            <a:schemeClr val="tx1"/>
                          </a:solidFill>
                          <a:effectLst/>
                          <a:latin typeface="+mn-lt"/>
                          <a:ea typeface="+mn-ea"/>
                          <a:cs typeface="+mn-cs"/>
                        </a:rPr>
                        <a:t>In Scope - XRN5180 - </a:t>
                      </a:r>
                      <a:r>
                        <a:rPr lang="en-US" sz="600" b="0" i="0" u="none" strike="noStrike" kern="1200">
                          <a:solidFill>
                            <a:schemeClr val="tx1"/>
                          </a:solidFill>
                          <a:effectLst/>
                          <a:latin typeface="+mn-lt"/>
                          <a:ea typeface="+mn-ea"/>
                          <a:cs typeface="+mn-cs"/>
                        </a:rPr>
                        <a:t>Inner tolerance validation for replacement reads and read insertions</a:t>
                      </a:r>
                      <a:r>
                        <a:rPr lang="en-US" sz="600" b="0" i="0" kern="1200">
                          <a:solidFill>
                            <a:schemeClr val="tx1"/>
                          </a:solidFill>
                          <a:effectLst/>
                          <a:latin typeface="+mn-lt"/>
                          <a:ea typeface="+mn-ea"/>
                          <a:cs typeface="+mn-cs"/>
                        </a:rPr>
                        <a:t>​</a:t>
                      </a:r>
                    </a:p>
                    <a:p>
                      <a:pPr rtl="0" fontAlgn="base"/>
                      <a:r>
                        <a:rPr lang="en-US" sz="600" b="1" i="0" kern="1200">
                          <a:solidFill>
                            <a:schemeClr val="tx1"/>
                          </a:solidFill>
                          <a:effectLst/>
                          <a:latin typeface="+mn-lt"/>
                          <a:ea typeface="+mn-ea"/>
                          <a:cs typeface="+mn-cs"/>
                        </a:rPr>
                        <a:t>In Scope - XRN4780C </a:t>
                      </a:r>
                      <a:r>
                        <a:rPr lang="en-US" sz="600" b="0" i="0" kern="1200">
                          <a:solidFill>
                            <a:schemeClr val="tx1"/>
                          </a:solidFill>
                          <a:effectLst/>
                          <a:latin typeface="+mn-lt"/>
                          <a:ea typeface="+mn-ea"/>
                          <a:cs typeface="+mn-cs"/>
                        </a:rPr>
                        <a:t>– Inclusion of Meter Asset Provider Identity (MAP Id) in the UK Link system (CSS Consequential Change)</a:t>
                      </a:r>
                    </a:p>
                    <a:p>
                      <a:pPr lvl="0">
                        <a:buNone/>
                      </a:pPr>
                      <a:r>
                        <a:rPr lang="en-US" sz="600" b="1" i="0" kern="1200">
                          <a:solidFill>
                            <a:schemeClr val="tx1"/>
                          </a:solidFill>
                          <a:effectLst/>
                          <a:latin typeface="+mn-lt"/>
                          <a:ea typeface="+mn-ea"/>
                          <a:cs typeface="+mn-cs"/>
                        </a:rPr>
                        <a:t>In Scope - XRN4992a</a:t>
                      </a:r>
                      <a:r>
                        <a:rPr lang="en-US" sz="600" b="0" i="0" kern="1200">
                          <a:solidFill>
                            <a:schemeClr val="tx1"/>
                          </a:solidFill>
                          <a:effectLst/>
                          <a:latin typeface="+mn-lt"/>
                          <a:ea typeface="+mn-ea"/>
                          <a:cs typeface="+mn-cs"/>
                        </a:rPr>
                        <a:t> - Modification 0687 Clarification of Supplier of Last Resort (SoLR) Cost Recovery Process</a:t>
                      </a:r>
                    </a:p>
                    <a:p>
                      <a:pPr lvl="0">
                        <a:buNone/>
                      </a:pPr>
                      <a:r>
                        <a:rPr lang="en-US" sz="600" b="1" i="0" kern="1200">
                          <a:solidFill>
                            <a:schemeClr val="tx1"/>
                          </a:solidFill>
                          <a:effectLst/>
                          <a:latin typeface="+mn-lt"/>
                          <a:ea typeface="+mn-ea"/>
                          <a:cs typeface="+mn-cs"/>
                        </a:rPr>
                        <a:t>In Scope - XRN5188b  </a:t>
                      </a:r>
                      <a:r>
                        <a:rPr lang="en-US" sz="600" b="0" i="0" kern="1200">
                          <a:solidFill>
                            <a:schemeClr val="tx1"/>
                          </a:solidFill>
                          <a:effectLst/>
                          <a:latin typeface="+mn-lt"/>
                          <a:ea typeface="+mn-ea"/>
                          <a:cs typeface="+mn-cs"/>
                        </a:rPr>
                        <a:t>- </a:t>
                      </a:r>
                      <a:r>
                        <a:rPr lang="en-GB" sz="600" kern="1200">
                          <a:solidFill>
                            <a:schemeClr val="tx1"/>
                          </a:solidFill>
                          <a:effectLst/>
                          <a:latin typeface="+mn-lt"/>
                          <a:ea typeface="+mn-ea"/>
                          <a:cs typeface="+mn-cs"/>
                        </a:rPr>
                        <a:t>Interim Data Loads of MAP Id into UK Link</a:t>
                      </a:r>
                      <a:endParaRPr lang="en-US" sz="600" b="0" i="0" kern="1200">
                        <a:solidFill>
                          <a:schemeClr val="tx1"/>
                        </a:solidFill>
                        <a:effectLst/>
                        <a:latin typeface="+mn-lt"/>
                        <a:ea typeface="+mn-ea"/>
                        <a:cs typeface="+mn-cs"/>
                      </a:endParaRPr>
                    </a:p>
                    <a:p>
                      <a:pPr rtl="0" fontAlgn="base"/>
                      <a:r>
                        <a:rPr lang="en-US" sz="600" b="1" i="0" u="none" strike="noStrike" kern="1200">
                          <a:solidFill>
                            <a:schemeClr val="tx1"/>
                          </a:solidFill>
                          <a:effectLst/>
                          <a:latin typeface="+mn-lt"/>
                          <a:ea typeface="+mn-ea"/>
                          <a:cs typeface="+mn-cs"/>
                        </a:rPr>
                        <a:t>Descoped - XRN5091 - </a:t>
                      </a:r>
                      <a:r>
                        <a:rPr lang="en-US" sz="600" b="0" i="0" u="none" strike="noStrike" kern="1200">
                          <a:solidFill>
                            <a:schemeClr val="tx1"/>
                          </a:solidFill>
                          <a:effectLst/>
                          <a:latin typeface="+mn-lt"/>
                          <a:ea typeface="+mn-ea"/>
                          <a:cs typeface="+mn-cs"/>
                        </a:rPr>
                        <a:t>Deferral of creation of Class change reads at transfer of ownership</a:t>
                      </a:r>
                      <a:r>
                        <a:rPr lang="en-US" sz="600" b="0" i="0" kern="1200">
                          <a:solidFill>
                            <a:schemeClr val="tx1"/>
                          </a:solidFill>
                          <a:effectLst/>
                          <a:latin typeface="+mn-lt"/>
                          <a:ea typeface="+mn-ea"/>
                          <a:cs typeface="+mn-cs"/>
                        </a:rPr>
                        <a:t>​</a:t>
                      </a:r>
                    </a:p>
                    <a:p>
                      <a:pPr rtl="0" fontAlgn="base"/>
                      <a:r>
                        <a:rPr lang="en-US" sz="600" b="1" i="0" u="none" strike="noStrike" kern="1200">
                          <a:solidFill>
                            <a:schemeClr val="tx1"/>
                          </a:solidFill>
                          <a:effectLst/>
                          <a:latin typeface="+mn-lt"/>
                          <a:ea typeface="+mn-ea"/>
                          <a:cs typeface="+mn-cs"/>
                        </a:rPr>
                        <a:t>Descoped - XRN5186 </a:t>
                      </a:r>
                      <a:r>
                        <a:rPr lang="en-US" sz="600" b="0" i="0" u="none" strike="noStrike" kern="1200">
                          <a:solidFill>
                            <a:schemeClr val="tx1"/>
                          </a:solidFill>
                          <a:effectLst/>
                          <a:latin typeface="+mn-lt"/>
                          <a:ea typeface="+mn-ea"/>
                          <a:cs typeface="+mn-cs"/>
                        </a:rPr>
                        <a:t>MOD0701 – Aligning capacity booking under the UNC and arrangements set out in relevant </a:t>
                      </a:r>
                      <a:r>
                        <a:rPr lang="en-US" sz="600" b="0" i="0" u="none" strike="noStrike" kern="1200" err="1">
                          <a:solidFill>
                            <a:schemeClr val="tx1"/>
                          </a:solidFill>
                          <a:effectLst/>
                          <a:latin typeface="+mn-lt"/>
                          <a:ea typeface="+mn-ea"/>
                          <a:cs typeface="+mn-cs"/>
                        </a:rPr>
                        <a:t>NExAs</a:t>
                      </a:r>
                      <a:r>
                        <a:rPr lang="en-US" sz="600" b="0" i="0" kern="1200">
                          <a:solidFill>
                            <a:schemeClr val="tx1"/>
                          </a:solidFill>
                          <a:effectLst/>
                          <a:latin typeface="+mn-lt"/>
                          <a:ea typeface="+mn-ea"/>
                          <a:cs typeface="+mn-cs"/>
                        </a:rPr>
                        <a:t>​</a:t>
                      </a:r>
                    </a:p>
                    <a:p>
                      <a:pPr rtl="0" fontAlgn="base"/>
                      <a:r>
                        <a:rPr lang="en-US" sz="600" b="1" i="0" u="none" strike="noStrike" kern="1200">
                          <a:solidFill>
                            <a:schemeClr val="tx1"/>
                          </a:solidFill>
                          <a:effectLst/>
                          <a:latin typeface="+mn-lt"/>
                          <a:ea typeface="+mn-ea"/>
                          <a:cs typeface="+mn-cs"/>
                        </a:rPr>
                        <a:t>Descoped - XRN5187 </a:t>
                      </a:r>
                      <a:r>
                        <a:rPr lang="en-US" sz="600" b="0" i="0" u="none" strike="noStrike" kern="1200">
                          <a:solidFill>
                            <a:schemeClr val="tx1"/>
                          </a:solidFill>
                          <a:effectLst/>
                          <a:latin typeface="+mn-lt"/>
                          <a:ea typeface="+mn-ea"/>
                          <a:cs typeface="+mn-cs"/>
                        </a:rPr>
                        <a:t>MOD0696 – Addressing inequalities between capacity booking under the UNC and arrangements set out in the relevant </a:t>
                      </a:r>
                      <a:r>
                        <a:rPr lang="en-US" sz="600" b="0" i="0" u="none" strike="noStrike" kern="1200" err="1">
                          <a:solidFill>
                            <a:schemeClr val="tx1"/>
                          </a:solidFill>
                          <a:effectLst/>
                          <a:latin typeface="+mn-lt"/>
                          <a:ea typeface="+mn-ea"/>
                          <a:cs typeface="+mn-cs"/>
                        </a:rPr>
                        <a:t>NExAs</a:t>
                      </a:r>
                      <a:endParaRPr lang="en-GB" sz="600" b="0" i="0" kern="120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XRN5289 – November 21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500732" cy="200055"/>
          </a:xfrm>
          <a:prstGeom prst="rect">
            <a:avLst/>
          </a:prstGeom>
          <a:noFill/>
        </p:spPr>
        <p:txBody>
          <a:bodyPr wrap="none" lIns="91440" tIns="45720" rIns="91440" bIns="45720" rtlCol="0" anchor="t">
            <a:spAutoFit/>
          </a:bodyPr>
          <a:lstStyle/>
          <a:p>
            <a:r>
              <a:rPr lang="en-GB" sz="700"/>
              <a:t>Slide updated on 27th June 2022</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5121784" y="3021777"/>
            <a:ext cx="3796818" cy="200055"/>
            <a:chOff x="4309575" y="3517379"/>
            <a:chExt cx="3796818"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nvGrpSpPr>
            <p:cNvPr id="18" name="Group 17">
              <a:extLst>
                <a:ext uri="{FF2B5EF4-FFF2-40B4-BE49-F238E27FC236}">
                  <a16:creationId xmlns:a16="http://schemas.microsoft.com/office/drawing/2014/main" id="{3A76A445-592C-4A52-8970-BCB402108F12}"/>
                </a:ext>
              </a:extLst>
            </p:cNvPr>
            <p:cNvGrpSpPr/>
            <p:nvPr/>
          </p:nvGrpSpPr>
          <p:grpSpPr>
            <a:xfrm>
              <a:off x="7171210" y="3517379"/>
              <a:ext cx="935183" cy="200055"/>
              <a:chOff x="4089862" y="3477140"/>
              <a:chExt cx="741910" cy="200055"/>
            </a:xfrm>
          </p:grpSpPr>
          <p:sp>
            <p:nvSpPr>
              <p:cNvPr id="19" name="Oval 18">
                <a:extLst>
                  <a:ext uri="{FF2B5EF4-FFF2-40B4-BE49-F238E27FC236}">
                    <a16:creationId xmlns:a16="http://schemas.microsoft.com/office/drawing/2014/main" id="{FECCEAD6-2472-4D87-A28E-12684C26B27A}"/>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15C02BE8-89DB-4C3B-9770-375E219DAE9D}"/>
                  </a:ext>
                </a:extLst>
              </p:cNvPr>
              <p:cNvSpPr txBox="1"/>
              <p:nvPr/>
            </p:nvSpPr>
            <p:spPr>
              <a:xfrm>
                <a:off x="4116878" y="3477140"/>
                <a:ext cx="714894" cy="200055"/>
              </a:xfrm>
              <a:prstGeom prst="rect">
                <a:avLst/>
              </a:prstGeom>
              <a:noFill/>
            </p:spPr>
            <p:txBody>
              <a:bodyPr wrap="square" rtlCol="0">
                <a:spAutoFit/>
              </a:bodyPr>
              <a:lstStyle/>
              <a:p>
                <a:r>
                  <a:rPr lang="en-GB" sz="700"/>
                  <a:t>Not Baselined</a:t>
                </a:r>
              </a:p>
            </p:txBody>
          </p:sp>
        </p:grpSp>
      </p:grpSp>
      <p:pic>
        <p:nvPicPr>
          <p:cNvPr id="22" name="Picture 21">
            <a:extLst>
              <a:ext uri="{FF2B5EF4-FFF2-40B4-BE49-F238E27FC236}">
                <a16:creationId xmlns:a16="http://schemas.microsoft.com/office/drawing/2014/main" id="{02E2FEF9-E145-491D-B8B9-BDF869BDF435}"/>
              </a:ext>
            </a:extLst>
          </p:cNvPr>
          <p:cNvPicPr>
            <a:picLocks noChangeAspect="1"/>
          </p:cNvPicPr>
          <p:nvPr/>
        </p:nvPicPr>
        <p:blipFill>
          <a:blip r:embed="rId3"/>
          <a:stretch>
            <a:fillRect/>
          </a:stretch>
        </p:blipFill>
        <p:spPr>
          <a:xfrm>
            <a:off x="5791815" y="1611318"/>
            <a:ext cx="1739799" cy="960432"/>
          </a:xfrm>
          <a:prstGeom prst="rect">
            <a:avLst/>
          </a:prstGeom>
        </p:spPr>
      </p:pic>
    </p:spTree>
    <p:extLst>
      <p:ext uri="{BB962C8B-B14F-4D97-AF65-F5344CB8AC3E}">
        <p14:creationId xmlns:p14="http://schemas.microsoft.com/office/powerpoint/2010/main" val="523830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2977"/>
            <a:ext cx="8229600" cy="637580"/>
          </a:xfrm>
        </p:spPr>
        <p:txBody>
          <a:bodyPr/>
          <a:lstStyle/>
          <a:p>
            <a:r>
              <a:rPr lang="en-US"/>
              <a:t>CCR for November 2021 Major Release</a:t>
            </a:r>
            <a:endParaRPr lang="en-GB"/>
          </a:p>
        </p:txBody>
      </p:sp>
      <p:sp>
        <p:nvSpPr>
          <p:cNvPr id="4" name="TextBox 3">
            <a:extLst>
              <a:ext uri="{FF2B5EF4-FFF2-40B4-BE49-F238E27FC236}">
                <a16:creationId xmlns:a16="http://schemas.microsoft.com/office/drawing/2014/main" id="{8FBD3FB5-A5E9-41C7-90DF-15EED1FA1D6C}"/>
              </a:ext>
            </a:extLst>
          </p:cNvPr>
          <p:cNvSpPr txBox="1"/>
          <p:nvPr/>
        </p:nvSpPr>
        <p:spPr>
          <a:xfrm>
            <a:off x="1230283" y="1068994"/>
            <a:ext cx="3769100" cy="369332"/>
          </a:xfrm>
          <a:prstGeom prst="rect">
            <a:avLst/>
          </a:prstGeom>
          <a:noFill/>
        </p:spPr>
        <p:txBody>
          <a:bodyPr wrap="square" rtlCol="0">
            <a:spAutoFit/>
          </a:bodyPr>
          <a:lstStyle/>
          <a:p>
            <a:r>
              <a:rPr lang="en-GB"/>
              <a:t>- Voting: Shipper, DNO, IGT</a:t>
            </a:r>
          </a:p>
        </p:txBody>
      </p:sp>
      <p:graphicFrame>
        <p:nvGraphicFramePr>
          <p:cNvPr id="5" name="Object 4">
            <a:extLst>
              <a:ext uri="{FF2B5EF4-FFF2-40B4-BE49-F238E27FC236}">
                <a16:creationId xmlns:a16="http://schemas.microsoft.com/office/drawing/2014/main" id="{BFE81B66-C30F-43F0-BE79-7051F9EAC441}"/>
              </a:ext>
            </a:extLst>
          </p:cNvPr>
          <p:cNvGraphicFramePr>
            <a:graphicFrameLocks noChangeAspect="1"/>
          </p:cNvGraphicFramePr>
          <p:nvPr>
            <p:extLst>
              <p:ext uri="{D42A27DB-BD31-4B8C-83A1-F6EECF244321}">
                <p14:modId xmlns:p14="http://schemas.microsoft.com/office/powerpoint/2010/main" val="2167352881"/>
              </p:ext>
            </p:extLst>
          </p:nvPr>
        </p:nvGraphicFramePr>
        <p:xfrm>
          <a:off x="3959902" y="2264634"/>
          <a:ext cx="1224196" cy="1079673"/>
        </p:xfrm>
        <a:graphic>
          <a:graphicData uri="http://schemas.openxmlformats.org/presentationml/2006/ole">
            <mc:AlternateContent xmlns:mc="http://schemas.openxmlformats.org/markup-compatibility/2006">
              <mc:Choice xmlns:v="urn:schemas-microsoft-com:vml" Requires="v">
                <p:oleObj spid="_x0000_s3074" name="Document" showAsIcon="1" r:id="rId3" imgW="914400" imgH="806400" progId="Word.Document.12">
                  <p:embed/>
                </p:oleObj>
              </mc:Choice>
              <mc:Fallback>
                <p:oleObj name="Document" showAsIcon="1" r:id="rId3" imgW="914400" imgH="806400" progId="Word.Document.12">
                  <p:embed/>
                  <p:pic>
                    <p:nvPicPr>
                      <p:cNvPr id="5" name="Object 4">
                        <a:extLst>
                          <a:ext uri="{FF2B5EF4-FFF2-40B4-BE49-F238E27FC236}">
                            <a16:creationId xmlns:a16="http://schemas.microsoft.com/office/drawing/2014/main" id="{BFE81B66-C30F-43F0-BE79-7051F9EAC441}"/>
                          </a:ext>
                        </a:extLst>
                      </p:cNvPr>
                      <p:cNvPicPr/>
                      <p:nvPr/>
                    </p:nvPicPr>
                    <p:blipFill>
                      <a:blip r:embed="rId4"/>
                      <a:stretch>
                        <a:fillRect/>
                      </a:stretch>
                    </p:blipFill>
                    <p:spPr>
                      <a:xfrm>
                        <a:off x="3959902" y="2264634"/>
                        <a:ext cx="1224196" cy="1079673"/>
                      </a:xfrm>
                      <a:prstGeom prst="rect">
                        <a:avLst/>
                      </a:prstGeom>
                    </p:spPr>
                  </p:pic>
                </p:oleObj>
              </mc:Fallback>
            </mc:AlternateContent>
          </a:graphicData>
        </a:graphic>
      </p:graphicFrame>
    </p:spTree>
    <p:extLst>
      <p:ext uri="{BB962C8B-B14F-4D97-AF65-F5344CB8AC3E}">
        <p14:creationId xmlns:p14="http://schemas.microsoft.com/office/powerpoint/2010/main" val="253841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highlight>
                  <a:srgbClr val="FFFFFF"/>
                </a:highlight>
              </a:rPr>
              <a:t>December 21 - April 22 Changes in Design Update</a:t>
            </a:r>
            <a:endParaRPr lang="en-GB">
              <a:highlight>
                <a:srgbClr val="FFFFFF"/>
              </a:highlight>
            </a:endParaRPr>
          </a:p>
        </p:txBody>
      </p:sp>
    </p:spTree>
    <p:extLst>
      <p:ext uri="{BB962C8B-B14F-4D97-AF65-F5344CB8AC3E}">
        <p14:creationId xmlns:p14="http://schemas.microsoft.com/office/powerpoint/2010/main" val="2860258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C49853-68B4-4775-B5F8-7CA6BBB1740F}"/>
              </a:ext>
            </a:extLst>
          </p:cNvPr>
          <p:cNvSpPr txBox="1">
            <a:spLocks/>
          </p:cNvSpPr>
          <p:nvPr/>
        </p:nvSpPr>
        <p:spPr>
          <a:xfrm>
            <a:off x="295940" y="321912"/>
            <a:ext cx="7772400" cy="50033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a:t>Guiding Principles </a:t>
            </a:r>
          </a:p>
        </p:txBody>
      </p:sp>
      <p:sp>
        <p:nvSpPr>
          <p:cNvPr id="2" name="TextBox 1">
            <a:extLst>
              <a:ext uri="{FF2B5EF4-FFF2-40B4-BE49-F238E27FC236}">
                <a16:creationId xmlns:a16="http://schemas.microsoft.com/office/drawing/2014/main" id="{583C74B7-03B5-4105-BF8B-F89420B9A644}"/>
              </a:ext>
            </a:extLst>
          </p:cNvPr>
          <p:cNvSpPr txBox="1"/>
          <p:nvPr/>
        </p:nvSpPr>
        <p:spPr>
          <a:xfrm>
            <a:off x="347331" y="907150"/>
            <a:ext cx="8123274" cy="3416320"/>
          </a:xfrm>
          <a:prstGeom prst="rect">
            <a:avLst/>
          </a:prstGeom>
          <a:noFill/>
        </p:spPr>
        <p:txBody>
          <a:bodyPr wrap="square" rtlCol="0">
            <a:spAutoFit/>
          </a:bodyPr>
          <a:lstStyle/>
          <a:p>
            <a:pPr marL="342900" lvl="0" indent="-342900">
              <a:buFont typeface="Symbol" panose="05050102010706020507" pitchFamily="18" charset="2"/>
              <a:buChar char=""/>
            </a:pPr>
            <a:r>
              <a:rPr lang="en-GB" sz="1800">
                <a:effectLst/>
                <a:latin typeface="Calibri" panose="020F0502020204030204" pitchFamily="34" charset="0"/>
                <a:ea typeface="Times New Roman" panose="02020603050405020304" pitchFamily="18" charset="0"/>
              </a:rPr>
              <a:t>General Change (formerly called ‘UNC Change’) is an investment budget that iteratively funds UNC, REC and DSC Changes, once approved for delivery in ChMC  </a:t>
            </a:r>
          </a:p>
          <a:p>
            <a:pPr marL="342900" lvl="0" indent="-342900">
              <a:buFont typeface="Symbol" panose="05050102010706020507" pitchFamily="18" charset="2"/>
              <a:buChar char=""/>
            </a:pPr>
            <a:endParaRPr lang="en-GB" sz="180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a:effectLst/>
                <a:latin typeface="Calibri" panose="020F0502020204030204" pitchFamily="34" charset="0"/>
                <a:ea typeface="Times New Roman" panose="02020603050405020304" pitchFamily="18" charset="0"/>
              </a:rPr>
              <a:t>Investment funds are only utilised from design phase onwards (via approval of EQRs) and also cover build/test/implement/PIS phases (via approval of BER) for major release or standalone change delivery</a:t>
            </a:r>
          </a:p>
          <a:p>
            <a:pPr marL="342900" lvl="0" indent="-342900">
              <a:buFont typeface="Symbol" panose="05050102010706020507" pitchFamily="18" charset="2"/>
              <a:buChar char=""/>
            </a:pPr>
            <a:endParaRPr lang="en-GB" sz="180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a:effectLst/>
                <a:latin typeface="Calibri" panose="020F0502020204030204" pitchFamily="34" charset="0"/>
                <a:ea typeface="Times New Roman" panose="02020603050405020304" pitchFamily="18" charset="0"/>
              </a:rPr>
              <a:t>Regulation-driven change (UNC, REC) is prioritised as per DSC Change Management procedures </a:t>
            </a:r>
            <a:r>
              <a:rPr lang="en-GB">
                <a:hlinkClick r:id="rId3"/>
              </a:rPr>
              <a:t>46768906.01 (gasgovernance.co.uk)</a:t>
            </a:r>
            <a:endParaRPr lang="en-GB" sz="1800">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endParaRPr lang="en-GB" sz="180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a:effectLst/>
                <a:latin typeface="Calibri" panose="020F0502020204030204" pitchFamily="34" charset="0"/>
                <a:ea typeface="Times New Roman" panose="02020603050405020304" pitchFamily="18" charset="0"/>
              </a:rPr>
              <a:t>Unutilised funds rebated at end of financial year</a:t>
            </a:r>
            <a:endParaRPr lang="en-GB" sz="18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8375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8522" y="495673"/>
          <a:ext cx="8765001" cy="3867362"/>
        </p:xfrm>
        <a:graphic>
          <a:graphicData uri="http://schemas.openxmlformats.org/drawingml/2006/table">
            <a:tbl>
              <a:tblPr firstRow="1" bandRow="1"/>
              <a:tblGrid>
                <a:gridCol w="1838824">
                  <a:extLst>
                    <a:ext uri="{9D8B030D-6E8A-4147-A177-3AD203B41FA5}">
                      <a16:colId xmlns:a16="http://schemas.microsoft.com/office/drawing/2014/main" val="2847750447"/>
                    </a:ext>
                  </a:extLst>
                </a:gridCol>
                <a:gridCol w="1194501">
                  <a:extLst>
                    <a:ext uri="{9D8B030D-6E8A-4147-A177-3AD203B41FA5}">
                      <a16:colId xmlns:a16="http://schemas.microsoft.com/office/drawing/2014/main" val="3558775724"/>
                    </a:ext>
                  </a:extLst>
                </a:gridCol>
                <a:gridCol w="2188085">
                  <a:extLst>
                    <a:ext uri="{9D8B030D-6E8A-4147-A177-3AD203B41FA5}">
                      <a16:colId xmlns:a16="http://schemas.microsoft.com/office/drawing/2014/main" val="2515456850"/>
                    </a:ext>
                  </a:extLst>
                </a:gridCol>
                <a:gridCol w="714167">
                  <a:extLst>
                    <a:ext uri="{9D8B030D-6E8A-4147-A177-3AD203B41FA5}">
                      <a16:colId xmlns:a16="http://schemas.microsoft.com/office/drawing/2014/main" val="1654760590"/>
                    </a:ext>
                  </a:extLst>
                </a:gridCol>
                <a:gridCol w="2829424">
                  <a:extLst>
                    <a:ext uri="{9D8B030D-6E8A-4147-A177-3AD203B41FA5}">
                      <a16:colId xmlns:a16="http://schemas.microsoft.com/office/drawing/2014/main" val="20003"/>
                    </a:ext>
                  </a:extLst>
                </a:gridCol>
              </a:tblGrid>
              <a:tr h="401237">
                <a:tc>
                  <a:txBody>
                    <a:bodyPr/>
                    <a:lstStyle/>
                    <a:p>
                      <a:pPr algn="ctr"/>
                      <a:r>
                        <a:rPr lang="en-GB" sz="1050" b="1">
                          <a:solidFill>
                            <a:schemeClr val="bg1"/>
                          </a:solidFill>
                          <a:latin typeface="+mn-lt"/>
                          <a:cs typeface="Arial"/>
                        </a:rPr>
                        <a:t>XRN Title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050" b="1">
                          <a:solidFill>
                            <a:schemeClr val="bg1"/>
                          </a:solidFill>
                          <a:latin typeface="+mn-lt"/>
                          <a:cs typeface="Arial"/>
                        </a:rPr>
                        <a:t>Target Detailed Design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Risk &amp; Issues /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Cost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Key Messaging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608495">
                <a:tc>
                  <a:txBody>
                    <a:bodyPr/>
                    <a:lstStyle/>
                    <a:p>
                      <a:pPr marL="0" marR="0" lvl="0" indent="0" algn="l" rtl="0" eaLnBrk="1" fontAlgn="auto" latinLnBrk="0" hangingPunct="1">
                        <a:lnSpc>
                          <a:spcPct val="100000"/>
                        </a:lnSpc>
                        <a:spcBef>
                          <a:spcPts val="0"/>
                        </a:spcBef>
                        <a:spcAft>
                          <a:spcPts val="0"/>
                        </a:spcAft>
                        <a:buClrTx/>
                        <a:buSzTx/>
                        <a:buFontTx/>
                        <a:buNone/>
                      </a:pPr>
                      <a:r>
                        <a:rPr lang="en-GB" sz="900">
                          <a:solidFill>
                            <a:schemeClr val="tx1"/>
                          </a:solidFill>
                        </a:rPr>
                        <a:t>XRN4978 - </a:t>
                      </a:r>
                      <a:r>
                        <a:rPr lang="en-US" sz="900">
                          <a:solidFill>
                            <a:schemeClr val="tx1"/>
                          </a:solidFill>
                        </a:rPr>
                        <a:t>Notification of Rolling AQ Value (following Transfer of Ownership between M-5 and M) </a:t>
                      </a:r>
                      <a:endParaRPr lang="en-GB" sz="900">
                        <a:solidFill>
                          <a:schemeClr val="tx1"/>
                        </a:solidFill>
                      </a:endParaRP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endParaRPr lang="en-US" sz="900"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defTabSz="914400" rtl="0" eaLnBrk="1" latinLnBrk="0" hangingPunct="1">
                        <a:buNone/>
                      </a:pPr>
                      <a:endParaRPr lang="en-GB" sz="900"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approved at </a:t>
                      </a:r>
                      <a:r>
                        <a:rPr lang="en-GB" sz="900" kern="1200" err="1">
                          <a:solidFill>
                            <a:schemeClr val="tx1"/>
                          </a:solidFill>
                          <a:latin typeface="+mn-lt"/>
                          <a:ea typeface="+mn-ea"/>
                          <a:cs typeface="+mn-cs"/>
                        </a:rPr>
                        <a:t>ChMC</a:t>
                      </a:r>
                      <a:r>
                        <a:rPr lang="en-GB" sz="900" kern="1200">
                          <a:solidFill>
                            <a:schemeClr val="tx1"/>
                          </a:solidFill>
                          <a:latin typeface="+mn-lt"/>
                          <a:ea typeface="+mn-ea"/>
                          <a:cs typeface="+mn-cs"/>
                        </a:rPr>
                        <a:t> on 11/05/22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4165"/>
                  </a:ext>
                </a:extLst>
              </a:tr>
              <a:tr h="713677">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latin typeface="+mn-lt"/>
                          <a:ea typeface="+mn-ea"/>
                          <a:cs typeface="+mn-cs"/>
                        </a:rPr>
                        <a:t>XRN4990 - </a:t>
                      </a:r>
                      <a:r>
                        <a:rPr lang="en-US" sz="900" kern="1200">
                          <a:solidFill>
                            <a:schemeClr val="tx1"/>
                          </a:solidFill>
                          <a:latin typeface="+mn-lt"/>
                          <a:ea typeface="+mn-ea"/>
                          <a:cs typeface="+mn-cs"/>
                        </a:rPr>
                        <a:t>Transfer of Sites with Low Read Submission Performance from Class 2 and 3 into Class 4 (MOD0664) </a:t>
                      </a:r>
                      <a:endParaRPr lang="en-GB" sz="900" kern="1200">
                        <a:solidFill>
                          <a:schemeClr val="tx1"/>
                        </a:solidFill>
                        <a:latin typeface="+mn-lt"/>
                        <a:ea typeface="+mn-ea"/>
                        <a:cs typeface="+mn-cs"/>
                      </a:endParaRP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buNone/>
                      </a:pPr>
                      <a:endParaRPr lang="en-US" sz="900"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en-GB" sz="900"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defTabSz="914400" rtl="0" eaLnBrk="1" latinLnBrk="0" hangingPunct="1">
                        <a:buNone/>
                      </a:pPr>
                      <a:endParaRPr lang="en-GB" sz="900"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approved at </a:t>
                      </a:r>
                      <a:r>
                        <a:rPr lang="en-GB" sz="900" kern="1200" err="1">
                          <a:solidFill>
                            <a:schemeClr val="tx1"/>
                          </a:solidFill>
                          <a:latin typeface="+mn-lt"/>
                          <a:ea typeface="+mn-ea"/>
                          <a:cs typeface="+mn-cs"/>
                        </a:rPr>
                        <a:t>ChMC</a:t>
                      </a:r>
                      <a:r>
                        <a:rPr lang="en-GB" sz="900" kern="1200">
                          <a:solidFill>
                            <a:schemeClr val="tx1"/>
                          </a:solidFill>
                          <a:latin typeface="+mn-lt"/>
                          <a:ea typeface="+mn-ea"/>
                          <a:cs typeface="+mn-cs"/>
                        </a:rPr>
                        <a:t> on 08/06/22</a:t>
                      </a:r>
                      <a:endParaRPr lang="en-US"/>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25138">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latin typeface="+mn-lt"/>
                          <a:ea typeface="+mn-ea"/>
                          <a:cs typeface="+mn-cs"/>
                        </a:rPr>
                        <a:t>XRN4992B - </a:t>
                      </a:r>
                      <a:r>
                        <a:rPr lang="en-US" sz="900" kern="1200">
                          <a:solidFill>
                            <a:schemeClr val="tx1"/>
                          </a:solidFill>
                          <a:latin typeface="+mn-lt"/>
                          <a:ea typeface="+mn-ea"/>
                          <a:cs typeface="+mn-cs"/>
                        </a:rPr>
                        <a:t>Modification 0687 Clarification of Supplier of Last Resort (</a:t>
                      </a:r>
                      <a:r>
                        <a:rPr lang="en-US" sz="900" kern="1200" err="1">
                          <a:solidFill>
                            <a:schemeClr val="tx1"/>
                          </a:solidFill>
                          <a:latin typeface="+mn-lt"/>
                          <a:ea typeface="+mn-ea"/>
                          <a:cs typeface="+mn-cs"/>
                        </a:rPr>
                        <a:t>SoLR</a:t>
                      </a:r>
                      <a:r>
                        <a:rPr lang="en-US" sz="900" kern="1200">
                          <a:solidFill>
                            <a:schemeClr val="tx1"/>
                          </a:solidFill>
                          <a:latin typeface="+mn-lt"/>
                          <a:ea typeface="+mn-ea"/>
                          <a:cs typeface="+mn-cs"/>
                        </a:rPr>
                        <a:t>) Cost Recovery Process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endParaRPr lang="en-US"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r>
                        <a:rPr lang="en-US" sz="700" b="0" i="0" u="none" strike="noStrike" kern="1200" cap="none" normalizeH="0" baseline="0">
                          <a:ln>
                            <a:noFill/>
                          </a:ln>
                          <a:solidFill>
                            <a:schemeClr val="tx1"/>
                          </a:solidFill>
                          <a:effectLst/>
                          <a:latin typeface="+mn-lt"/>
                          <a:ea typeface="+mn-ea"/>
                          <a:cs typeface="+mn-cs"/>
                        </a:rPr>
                        <a:t>Issue ID 67431: There is a issue that a MOD has been raised to include IGT sites into </a:t>
                      </a:r>
                      <a:r>
                        <a:rPr lang="en-US" sz="700" b="0" i="0" u="none" strike="noStrike" kern="1200" cap="none" normalizeH="0" baseline="0" err="1">
                          <a:ln>
                            <a:noFill/>
                          </a:ln>
                          <a:solidFill>
                            <a:schemeClr val="tx1"/>
                          </a:solidFill>
                          <a:effectLst/>
                          <a:latin typeface="+mn-lt"/>
                          <a:ea typeface="+mn-ea"/>
                          <a:cs typeface="+mn-cs"/>
                        </a:rPr>
                        <a:t>SoLR</a:t>
                      </a:r>
                      <a:r>
                        <a:rPr lang="en-US" sz="700" b="0" i="0" u="none" strike="noStrike" kern="1200" cap="none" normalizeH="0" baseline="0">
                          <a:ln>
                            <a:noFill/>
                          </a:ln>
                          <a:solidFill>
                            <a:schemeClr val="tx1"/>
                          </a:solidFill>
                          <a:effectLst/>
                          <a:latin typeface="+mn-lt"/>
                          <a:ea typeface="+mn-ea"/>
                          <a:cs typeface="+mn-cs"/>
                        </a:rPr>
                        <a:t> charging</a:t>
                      </a:r>
                    </a:p>
                    <a:p>
                      <a:pPr marL="0" indent="0" algn="l">
                        <a:buNone/>
                      </a:pPr>
                      <a:r>
                        <a:rPr lang="en-US" sz="700" b="0" i="0" u="none" strike="noStrike" kern="1200" cap="none" normalizeH="0" baseline="0">
                          <a:ln>
                            <a:noFill/>
                          </a:ln>
                          <a:solidFill>
                            <a:schemeClr val="tx1"/>
                          </a:solidFill>
                          <a:effectLst/>
                          <a:latin typeface="+mn-lt"/>
                          <a:ea typeface="+mn-ea"/>
                          <a:cs typeface="+mn-cs"/>
                        </a:rPr>
                        <a:t>Action: Submit Change request to impact assess the inclusion of </a:t>
                      </a:r>
                      <a:r>
                        <a:rPr lang="en-US" sz="700" b="0" i="0" u="none" strike="noStrike" kern="1200" cap="none" normalizeH="0" baseline="0" err="1">
                          <a:ln>
                            <a:noFill/>
                          </a:ln>
                          <a:solidFill>
                            <a:schemeClr val="tx1"/>
                          </a:solidFill>
                          <a:effectLst/>
                          <a:latin typeface="+mn-lt"/>
                          <a:ea typeface="+mn-ea"/>
                          <a:cs typeface="+mn-cs"/>
                        </a:rPr>
                        <a:t>iGT</a:t>
                      </a:r>
                      <a:r>
                        <a:rPr lang="en-US" sz="700" b="0" i="0" u="none" strike="noStrike" kern="1200" cap="none" normalizeH="0" baseline="0">
                          <a:ln>
                            <a:noFill/>
                          </a:ln>
                          <a:solidFill>
                            <a:schemeClr val="tx1"/>
                          </a:solidFill>
                          <a:effectLst/>
                          <a:latin typeface="+mn-lt"/>
                          <a:ea typeface="+mn-ea"/>
                          <a:cs typeface="+mn-cs"/>
                        </a:rPr>
                        <a:t> sites and incorporating the change in Feb23 release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indent="-171450">
                        <a:buFont typeface="Arial" panose="020B0604020202020204" pitchFamily="34" charset="0"/>
                        <a:buChar char="•"/>
                      </a:pPr>
                      <a:r>
                        <a:rPr lang="en-GB" sz="900" b="0" i="0" u="none" strike="noStrike" kern="1200" noProof="0">
                          <a:solidFill>
                            <a:schemeClr val="tx1"/>
                          </a:solidFill>
                          <a:latin typeface="Arial"/>
                        </a:rPr>
                        <a:t>Change Pack approved at </a:t>
                      </a:r>
                      <a:r>
                        <a:rPr lang="en-GB" sz="900" b="0" i="0" u="none" strike="noStrike" kern="1200" noProof="0" err="1">
                          <a:solidFill>
                            <a:schemeClr val="tx1"/>
                          </a:solidFill>
                          <a:latin typeface="Arial"/>
                        </a:rPr>
                        <a:t>ChMC</a:t>
                      </a:r>
                      <a:r>
                        <a:rPr lang="en-GB" sz="900" b="0" i="0" u="none" strike="noStrike" kern="1200" noProof="0">
                          <a:solidFill>
                            <a:schemeClr val="tx1"/>
                          </a:solidFill>
                          <a:latin typeface="Arial"/>
                        </a:rPr>
                        <a:t> on 08/06/22</a:t>
                      </a:r>
                      <a:endParaRPr lang="en-US" b="0" i="0" u="none" strike="noStrike" noProof="0">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25474"/>
                  </a:ext>
                </a:extLst>
              </a:tr>
              <a:tr h="328885">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latin typeface="+mn-lt"/>
                          <a:ea typeface="+mn-ea"/>
                          <a:cs typeface="+mn-cs"/>
                        </a:rPr>
                        <a:t>XRN5091 - </a:t>
                      </a:r>
                      <a:r>
                        <a:rPr lang="en-US" sz="900" kern="1200">
                          <a:solidFill>
                            <a:schemeClr val="tx1"/>
                          </a:solidFill>
                          <a:latin typeface="+mn-lt"/>
                          <a:ea typeface="+mn-ea"/>
                          <a:cs typeface="+mn-cs"/>
                        </a:rPr>
                        <a:t>Deferral of creation of Class change reads at transfer of ownership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900" kern="1200">
                          <a:solidFill>
                            <a:schemeClr val="tx1"/>
                          </a:solidFill>
                          <a:latin typeface="+mn-lt"/>
                          <a:ea typeface="+mn-ea"/>
                          <a:cs typeface="+mn-cs"/>
                        </a:rPr>
                        <a:t>June  2022 – Consultation​</a:t>
                      </a:r>
                    </a:p>
                    <a:p>
                      <a:pPr marL="0" indent="0" algn="l">
                        <a:buNone/>
                      </a:pPr>
                      <a:endParaRPr lang="en-US" sz="900" kern="1200">
                        <a:solidFill>
                          <a:schemeClr val="tx1"/>
                        </a:solidFill>
                        <a:latin typeface="+mn-lt"/>
                        <a:ea typeface="+mn-ea"/>
                        <a:cs typeface="+mn-cs"/>
                      </a:endParaRPr>
                    </a:p>
                    <a:p>
                      <a:pPr marL="0" indent="0" algn="l">
                        <a:buNone/>
                      </a:pPr>
                      <a:r>
                        <a:rPr lang="en-US" sz="900" kern="1200">
                          <a:solidFill>
                            <a:schemeClr val="tx1"/>
                          </a:solidFill>
                          <a:latin typeface="+mn-lt"/>
                          <a:ea typeface="+mn-ea"/>
                          <a:cs typeface="+mn-cs"/>
                        </a:rPr>
                        <a:t>​July 2022 - Approval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submitted on 13/06/22</a:t>
                      </a:r>
                    </a:p>
                    <a:p>
                      <a:pPr marL="171450" lvl="0" indent="-171450">
                        <a:buFont typeface="Arial" panose="020B0604020202020204" pitchFamily="34" charset="0"/>
                        <a:buChar char="•"/>
                      </a:pPr>
                      <a:r>
                        <a:rPr lang="en-GB" sz="900" kern="1200">
                          <a:solidFill>
                            <a:schemeClr val="tx1"/>
                          </a:solidFill>
                          <a:latin typeface="+mn-lt"/>
                          <a:ea typeface="+mn-ea"/>
                          <a:cs typeface="+mn-cs"/>
                        </a:rPr>
                        <a:t>Seeking approval at </a:t>
                      </a:r>
                      <a:r>
                        <a:rPr lang="en-GB" sz="900" kern="1200" err="1">
                          <a:solidFill>
                            <a:schemeClr val="tx1"/>
                          </a:solidFill>
                          <a:latin typeface="+mn-lt"/>
                          <a:ea typeface="+mn-ea"/>
                          <a:cs typeface="+mn-cs"/>
                        </a:rPr>
                        <a:t>ChMC</a:t>
                      </a:r>
                      <a:r>
                        <a:rPr lang="en-GB" sz="900" kern="1200">
                          <a:solidFill>
                            <a:schemeClr val="tx1"/>
                          </a:solidFill>
                          <a:latin typeface="+mn-lt"/>
                          <a:ea typeface="+mn-ea"/>
                          <a:cs typeface="+mn-cs"/>
                        </a:rPr>
                        <a:t> on 13/07/22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692173"/>
                  </a:ext>
                </a:extLst>
              </a:tr>
              <a:tr h="723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a:solidFill>
                            <a:schemeClr val="tx1"/>
                          </a:solidFill>
                          <a:latin typeface="+mn-lt"/>
                          <a:ea typeface="+mn-ea"/>
                          <a:cs typeface="+mn-cs"/>
                        </a:rPr>
                        <a:t>XRN5186 - </a:t>
                      </a:r>
                      <a:r>
                        <a:rPr lang="en-US" sz="900" kern="1200">
                          <a:solidFill>
                            <a:schemeClr val="tx1"/>
                          </a:solidFill>
                          <a:latin typeface="+mn-lt"/>
                          <a:ea typeface="+mn-ea"/>
                          <a:cs typeface="+mn-cs"/>
                        </a:rPr>
                        <a:t>MOD0701 - Aligning Capacity booking under the UNC and arrangements set out in relevant NEXAs</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buNone/>
                      </a:pPr>
                      <a:r>
                        <a:rPr lang="en-US" sz="900" b="0" i="0" u="none" strike="noStrike" kern="1200" noProof="0">
                          <a:solidFill>
                            <a:schemeClr val="tx1"/>
                          </a:solidFill>
                          <a:latin typeface="Arial"/>
                        </a:rPr>
                        <a:t>June  2022 – Consultation </a:t>
                      </a:r>
                      <a:endParaRPr lang="en-US" sz="900" b="0" i="0" u="none" strike="noStrike" kern="1200" noProof="0">
                        <a:solidFill>
                          <a:schemeClr val="tx1"/>
                        </a:solidFill>
                        <a:latin typeface="+mn-lt"/>
                        <a:ea typeface="+mn-ea"/>
                        <a:cs typeface="+mn-cs"/>
                      </a:endParaRPr>
                    </a:p>
                    <a:p>
                      <a:pPr marL="0" lvl="0" indent="0" algn="l">
                        <a:buNone/>
                      </a:pPr>
                      <a:endParaRPr lang="en-US" sz="900" b="0" i="0" u="none" strike="noStrike" kern="1200" noProof="0"/>
                    </a:p>
                    <a:p>
                      <a:pPr marL="0" lvl="0" indent="0" algn="l">
                        <a:buNone/>
                      </a:pPr>
                      <a:r>
                        <a:rPr lang="en-US" sz="900" b="0" i="0" u="none" strike="noStrike" kern="1200" noProof="0">
                          <a:solidFill>
                            <a:schemeClr val="tx1"/>
                          </a:solidFill>
                          <a:latin typeface="Arial"/>
                        </a:rPr>
                        <a:t>July 2022 - Approval </a:t>
                      </a:r>
                      <a:endParaRPr lang="en-GB" b="0" i="0" u="none" strike="noStrike" noProof="0">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Clr>
                          <a:srgbClr val="000000"/>
                        </a:buClr>
                        <a:buFont typeface="Arial,Sans-Serif" panose="020B0604020202020204" pitchFamily="34" charset="0"/>
                        <a:buChar char="•"/>
                      </a:pPr>
                      <a:r>
                        <a:rPr lang="en-GB" sz="900" b="0" i="0" u="none" strike="noStrike" kern="1200" noProof="0">
                          <a:solidFill>
                            <a:schemeClr val="tx1"/>
                          </a:solidFill>
                          <a:latin typeface="Arial"/>
                        </a:rPr>
                        <a:t>Change Pack submitted on 13/06/22</a:t>
                      </a:r>
                      <a:endParaRPr lang="en-US" sz="900" b="0" i="0" u="none" strike="noStrike" kern="1200" noProof="0"/>
                    </a:p>
                    <a:p>
                      <a:pPr marL="171450" lvl="0" indent="-171450">
                        <a:buClr>
                          <a:srgbClr val="000000"/>
                        </a:buClr>
                        <a:buFont typeface="Arial,Sans-Serif" panose="020B0604020202020204" pitchFamily="34" charset="0"/>
                        <a:buChar char="•"/>
                      </a:pPr>
                      <a:r>
                        <a:rPr lang="en-GB" sz="900" b="0" i="0" u="none" strike="noStrike" kern="1200" noProof="0">
                          <a:solidFill>
                            <a:schemeClr val="tx1"/>
                          </a:solidFill>
                          <a:latin typeface="Arial"/>
                        </a:rPr>
                        <a:t>Seeking approval at </a:t>
                      </a:r>
                      <a:r>
                        <a:rPr lang="en-GB" sz="900" b="0" i="0" u="none" strike="noStrike" kern="1200" noProof="0" err="1">
                          <a:solidFill>
                            <a:schemeClr val="tx1"/>
                          </a:solidFill>
                          <a:latin typeface="Arial"/>
                        </a:rPr>
                        <a:t>ChMC</a:t>
                      </a:r>
                      <a:r>
                        <a:rPr lang="en-GB" sz="900" b="0" i="0" u="none" strike="noStrike" kern="1200" noProof="0">
                          <a:solidFill>
                            <a:schemeClr val="tx1"/>
                          </a:solidFill>
                          <a:latin typeface="Arial"/>
                        </a:rPr>
                        <a:t> on 13/07/22</a:t>
                      </a:r>
                      <a:endParaRPr lang="en-GB"/>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855772"/>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Dec 21 - April 22 Changes in Design – Shipper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545616" cy="200055"/>
          </a:xfrm>
          <a:prstGeom prst="rect">
            <a:avLst/>
          </a:prstGeom>
          <a:noFill/>
        </p:spPr>
        <p:txBody>
          <a:bodyPr wrap="none" lIns="91440" tIns="45720" rIns="91440" bIns="45720" rtlCol="0" anchor="t">
            <a:spAutoFit/>
          </a:bodyPr>
          <a:lstStyle/>
          <a:p>
            <a:r>
              <a:rPr lang="en-GB" sz="700"/>
              <a:t>Slide updated on 27th June 2022</a:t>
            </a:r>
            <a:endParaRPr lang="en-GB"/>
          </a:p>
        </p:txBody>
      </p:sp>
    </p:spTree>
    <p:extLst>
      <p:ext uri="{BB962C8B-B14F-4D97-AF65-F5344CB8AC3E}">
        <p14:creationId xmlns:p14="http://schemas.microsoft.com/office/powerpoint/2010/main" val="416191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3682" y="495673"/>
          <a:ext cx="8756635" cy="2803773"/>
        </p:xfrm>
        <a:graphic>
          <a:graphicData uri="http://schemas.openxmlformats.org/drawingml/2006/table">
            <a:tbl>
              <a:tblPr firstRow="1" bandRow="1"/>
              <a:tblGrid>
                <a:gridCol w="1838825">
                  <a:extLst>
                    <a:ext uri="{9D8B030D-6E8A-4147-A177-3AD203B41FA5}">
                      <a16:colId xmlns:a16="http://schemas.microsoft.com/office/drawing/2014/main" val="2847750447"/>
                    </a:ext>
                  </a:extLst>
                </a:gridCol>
                <a:gridCol w="1199339">
                  <a:extLst>
                    <a:ext uri="{9D8B030D-6E8A-4147-A177-3AD203B41FA5}">
                      <a16:colId xmlns:a16="http://schemas.microsoft.com/office/drawing/2014/main" val="3558775724"/>
                    </a:ext>
                  </a:extLst>
                </a:gridCol>
                <a:gridCol w="1933199">
                  <a:extLst>
                    <a:ext uri="{9D8B030D-6E8A-4147-A177-3AD203B41FA5}">
                      <a16:colId xmlns:a16="http://schemas.microsoft.com/office/drawing/2014/main" val="2515456850"/>
                    </a:ext>
                  </a:extLst>
                </a:gridCol>
                <a:gridCol w="964216">
                  <a:extLst>
                    <a:ext uri="{9D8B030D-6E8A-4147-A177-3AD203B41FA5}">
                      <a16:colId xmlns:a16="http://schemas.microsoft.com/office/drawing/2014/main" val="1654760590"/>
                    </a:ext>
                  </a:extLst>
                </a:gridCol>
                <a:gridCol w="2821056">
                  <a:extLst>
                    <a:ext uri="{9D8B030D-6E8A-4147-A177-3AD203B41FA5}">
                      <a16:colId xmlns:a16="http://schemas.microsoft.com/office/drawing/2014/main" val="20003"/>
                    </a:ext>
                  </a:extLst>
                </a:gridCol>
              </a:tblGrid>
              <a:tr h="518990">
                <a:tc>
                  <a:txBody>
                    <a:bodyPr/>
                    <a:lstStyle/>
                    <a:p>
                      <a:pPr algn="ctr"/>
                      <a:r>
                        <a:rPr lang="en-GB" sz="1050" b="1">
                          <a:solidFill>
                            <a:schemeClr val="bg1"/>
                          </a:solidFill>
                          <a:latin typeface="+mn-lt"/>
                          <a:cs typeface="Arial"/>
                        </a:rPr>
                        <a:t>XRN Title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050" b="1">
                          <a:solidFill>
                            <a:schemeClr val="bg1"/>
                          </a:solidFill>
                          <a:latin typeface="+mn-lt"/>
                          <a:cs typeface="Arial"/>
                        </a:rPr>
                        <a:t>Target Detailed Design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Risk &amp; Issues /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Cost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Key Messaging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60849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kern="1200" noProof="0">
                          <a:solidFill>
                            <a:schemeClr val="tx1"/>
                          </a:solidFill>
                          <a:latin typeface="+mn-lt"/>
                          <a:ea typeface="+mn-ea"/>
                          <a:cs typeface="+mn-cs"/>
                        </a:rPr>
                        <a:t>XRN4900 - Biomethane/Propane Reduction</a:t>
                      </a: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endParaRPr lang="en-US"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indent="-171450">
                        <a:buFont typeface="Arial" panose="020B0604020202020204" pitchFamily="34" charset="0"/>
                        <a:buChar char="•"/>
                      </a:pPr>
                      <a:r>
                        <a:rPr lang="en-GB" sz="900" b="0" i="0" u="none" strike="noStrike" kern="1200" noProof="0">
                          <a:solidFill>
                            <a:schemeClr val="tx1"/>
                          </a:solidFill>
                          <a:latin typeface="Arial"/>
                        </a:rPr>
                        <a:t>Change Pack approved at </a:t>
                      </a:r>
                      <a:r>
                        <a:rPr lang="en-GB" sz="900" b="0" i="0" u="none" strike="noStrike" kern="1200" noProof="0" err="1">
                          <a:solidFill>
                            <a:schemeClr val="tx1"/>
                          </a:solidFill>
                          <a:latin typeface="Arial"/>
                        </a:rPr>
                        <a:t>ChMC</a:t>
                      </a:r>
                      <a:r>
                        <a:rPr lang="en-GB" sz="900" b="0" i="0" u="none" strike="noStrike" kern="1200" noProof="0">
                          <a:solidFill>
                            <a:schemeClr val="tx1"/>
                          </a:solidFill>
                          <a:latin typeface="Arial"/>
                        </a:rPr>
                        <a:t> on 08/06/22</a:t>
                      </a:r>
                      <a:endParaRPr lang="en-GB" sz="900" kern="1200" err="1">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4165"/>
                  </a:ext>
                </a:extLst>
              </a:tr>
              <a:tr h="713677">
                <a:tc>
                  <a:txBody>
                    <a:bodyPr/>
                    <a:lstStyle/>
                    <a:p>
                      <a:pPr marL="0" marR="0" lvl="0" indent="0" algn="l" defTabSz="914400" rtl="0">
                        <a:lnSpc>
                          <a:spcPct val="100000"/>
                        </a:lnSpc>
                        <a:spcBef>
                          <a:spcPts val="0"/>
                        </a:spcBef>
                        <a:spcAft>
                          <a:spcPts val="0"/>
                        </a:spcAft>
                        <a:buClrTx/>
                        <a:buSzTx/>
                        <a:buFontTx/>
                        <a:buNone/>
                        <a:tabLst/>
                        <a:defRPr/>
                      </a:pPr>
                      <a:r>
                        <a:rPr lang="en-GB" sz="900" kern="1200">
                          <a:solidFill>
                            <a:schemeClr val="tx1"/>
                          </a:solidFill>
                          <a:latin typeface="+mn-lt"/>
                          <a:ea typeface="+mn-ea"/>
                          <a:cs typeface="+mn-cs"/>
                        </a:rPr>
                        <a:t>XRN5186 - </a:t>
                      </a:r>
                      <a:r>
                        <a:rPr lang="en-US" sz="900" kern="1200">
                          <a:solidFill>
                            <a:schemeClr val="tx1"/>
                          </a:solidFill>
                          <a:latin typeface="+mn-lt"/>
                          <a:ea typeface="+mn-ea"/>
                          <a:cs typeface="+mn-cs"/>
                        </a:rPr>
                        <a:t>MOD0701 - Aligning Capacity booking under the UNC and arrangements set out in relevant NEXAs</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buNone/>
                      </a:pPr>
                      <a:r>
                        <a:rPr lang="en-US" sz="900" b="0" i="0" u="none" strike="noStrike" kern="1200" noProof="0">
                          <a:solidFill>
                            <a:schemeClr val="tx1"/>
                          </a:solidFill>
                          <a:latin typeface="Arial"/>
                        </a:rPr>
                        <a:t>June  2022 – Consultation </a:t>
                      </a:r>
                      <a:endParaRPr lang="en-US" sz="900" b="0" i="0" u="none" strike="noStrike" kern="1200" noProof="0">
                        <a:solidFill>
                          <a:schemeClr val="tx1"/>
                        </a:solidFill>
                        <a:latin typeface="+mn-lt"/>
                        <a:ea typeface="+mn-ea"/>
                        <a:cs typeface="+mn-cs"/>
                      </a:endParaRPr>
                    </a:p>
                    <a:p>
                      <a:pPr marL="0" lvl="0" indent="0" algn="l">
                        <a:buNone/>
                      </a:pPr>
                      <a:endParaRPr lang="en-US" sz="900" b="0" i="0" u="none" strike="noStrike" kern="1200" noProof="0"/>
                    </a:p>
                    <a:p>
                      <a:pPr marL="0" lvl="0" indent="0" algn="l">
                        <a:buNone/>
                      </a:pPr>
                      <a:r>
                        <a:rPr lang="en-US" sz="900" b="0" i="0" u="none" strike="noStrike" kern="1200" noProof="0">
                          <a:solidFill>
                            <a:schemeClr val="tx1"/>
                          </a:solidFill>
                          <a:latin typeface="Arial"/>
                        </a:rPr>
                        <a:t>July 2022 - Approval </a:t>
                      </a:r>
                      <a:endParaRPr lang="en-GB" b="0" i="0" u="none" strike="noStrike" noProof="0">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lvl="0" indent="0" algn="l" defTabSz="914400">
                        <a:buNone/>
                        <a:tabLst/>
                        <a:defRPr/>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lv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lvl="0" indent="-171450">
                        <a:buClr>
                          <a:srgbClr val="000000"/>
                        </a:buClr>
                        <a:buFont typeface="Arial,Sans-Serif" panose="020B0604020202020204" pitchFamily="34" charset="0"/>
                        <a:buChar char="•"/>
                      </a:pPr>
                      <a:r>
                        <a:rPr lang="en-GB" sz="900" b="0" i="0" u="none" strike="noStrike" kern="1200" noProof="0">
                          <a:solidFill>
                            <a:schemeClr val="tx1"/>
                          </a:solidFill>
                          <a:latin typeface="Arial"/>
                        </a:rPr>
                        <a:t>Change Pack submitted on 13/06/22</a:t>
                      </a:r>
                      <a:endParaRPr lang="en-US" sz="900" b="0" i="0" u="none" strike="noStrike" kern="1200" noProof="0"/>
                    </a:p>
                    <a:p>
                      <a:pPr marL="171450" lvl="0" indent="-171450">
                        <a:buClr>
                          <a:srgbClr val="000000"/>
                        </a:buClr>
                        <a:buFont typeface="Arial,Sans-Serif" panose="020B0604020202020204" pitchFamily="34" charset="0"/>
                        <a:buChar char="•"/>
                      </a:pPr>
                      <a:r>
                        <a:rPr lang="en-GB" sz="900" b="0" i="0" u="none" strike="noStrike" kern="1200" noProof="0">
                          <a:solidFill>
                            <a:schemeClr val="tx1"/>
                          </a:solidFill>
                          <a:latin typeface="Arial"/>
                        </a:rPr>
                        <a:t>Seeking approval at </a:t>
                      </a:r>
                      <a:r>
                        <a:rPr lang="en-GB" sz="900" b="0" i="0" u="none" strike="noStrike" kern="1200" noProof="0" err="1">
                          <a:solidFill>
                            <a:schemeClr val="tx1"/>
                          </a:solidFill>
                          <a:latin typeface="Arial"/>
                        </a:rPr>
                        <a:t>ChMC</a:t>
                      </a:r>
                      <a:r>
                        <a:rPr lang="en-GB" sz="900" b="0" i="0" u="none" strike="noStrike" kern="1200" noProof="0">
                          <a:solidFill>
                            <a:schemeClr val="tx1"/>
                          </a:solidFill>
                          <a:latin typeface="Arial"/>
                        </a:rPr>
                        <a:t> on 13/07/22</a:t>
                      </a:r>
                      <a:endParaRPr lang="en-GB"/>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99213">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latin typeface="+mn-lt"/>
                          <a:ea typeface="+mn-ea"/>
                          <a:cs typeface="+mn-cs"/>
                        </a:rPr>
                        <a:t>XRN5298 - </a:t>
                      </a:r>
                      <a:r>
                        <a:rPr lang="en-US" sz="900" kern="1200">
                          <a:solidFill>
                            <a:schemeClr val="tx1"/>
                          </a:solidFill>
                          <a:latin typeface="+mn-lt"/>
                          <a:ea typeface="+mn-ea"/>
                          <a:cs typeface="+mn-cs"/>
                        </a:rPr>
                        <a:t>H100 Fife Project – Hydrogen Network Trial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900" kern="1200">
                          <a:solidFill>
                            <a:schemeClr val="tx1"/>
                          </a:solidFill>
                          <a:latin typeface="+mn-lt"/>
                          <a:ea typeface="+mn-ea"/>
                          <a:cs typeface="+mn-cs"/>
                        </a:rPr>
                        <a:t>June  2022 - Approval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r>
                        <a:rPr lang="en-US" sz="700" b="0" i="0" u="none" strike="noStrike" kern="1200" cap="none" normalizeH="0" baseline="0">
                          <a:ln>
                            <a:noFill/>
                          </a:ln>
                          <a:solidFill>
                            <a:schemeClr val="tx1"/>
                          </a:solidFill>
                          <a:effectLst/>
                          <a:latin typeface="+mn-lt"/>
                          <a:ea typeface="+mn-ea"/>
                          <a:cs typeface="+mn-cs"/>
                        </a:rPr>
                        <a:t>Issue ID 67645: The detailed design Change Pack has not be approved as MOD0799 is still outstanding​</a:t>
                      </a:r>
                      <a:endParaRPr lang="en-US"/>
                    </a:p>
                    <a:p>
                      <a:pPr marL="0" lvl="0" indent="0" algn="l">
                        <a:buNone/>
                      </a:pPr>
                      <a:r>
                        <a:rPr lang="en-US" sz="700" b="0" i="0" u="none" strike="noStrike" kern="1200" cap="none" normalizeH="0" baseline="0">
                          <a:ln>
                            <a:noFill/>
                          </a:ln>
                          <a:solidFill>
                            <a:schemeClr val="tx1"/>
                          </a:solidFill>
                          <a:effectLst/>
                          <a:latin typeface="+mn-lt"/>
                          <a:ea typeface="+mn-ea"/>
                          <a:cs typeface="+mn-cs"/>
                        </a:rPr>
                        <a:t>Action: Accept Issue. Decision will be taken at </a:t>
                      </a:r>
                      <a:r>
                        <a:rPr lang="en-US" sz="700" b="0" i="0" u="none" strike="noStrike" kern="1200" cap="none" normalizeH="0" baseline="0" err="1">
                          <a:ln>
                            <a:noFill/>
                          </a:ln>
                          <a:solidFill>
                            <a:schemeClr val="tx1"/>
                          </a:solidFill>
                          <a:effectLst/>
                          <a:latin typeface="+mn-lt"/>
                          <a:ea typeface="+mn-ea"/>
                          <a:cs typeface="+mn-cs"/>
                        </a:rPr>
                        <a:t>ChMC</a:t>
                      </a:r>
                      <a:r>
                        <a:rPr lang="en-US" sz="700" b="0" i="0" u="none" strike="noStrike" kern="1200" cap="none" normalizeH="0" baseline="0">
                          <a:ln>
                            <a:noFill/>
                          </a:ln>
                          <a:solidFill>
                            <a:schemeClr val="tx1"/>
                          </a:solidFill>
                          <a:effectLst/>
                          <a:latin typeface="+mn-lt"/>
                          <a:ea typeface="+mn-ea"/>
                          <a:cs typeface="+mn-cs"/>
                        </a:rPr>
                        <a:t> in July as to  whether this will be approved and taken into delivery for Feb23 release</a:t>
                      </a:r>
                      <a:endParaRPr lang="en-US"/>
                    </a:p>
                    <a:p>
                      <a:pPr marL="0" indent="0" algn="l">
                        <a:buNone/>
                      </a:pPr>
                      <a:endParaRPr lang="en-US"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b="0" i="0" u="none" strike="noStrike" kern="1200" noProof="0">
                          <a:solidFill>
                            <a:schemeClr val="tx1"/>
                          </a:solidFill>
                          <a:latin typeface="Arial"/>
                        </a:rPr>
                        <a:t>Change Pack deferred at </a:t>
                      </a:r>
                      <a:r>
                        <a:rPr lang="en-GB" sz="900" b="0" i="0" u="none" strike="noStrike" kern="1200" noProof="0" err="1">
                          <a:solidFill>
                            <a:schemeClr val="tx1"/>
                          </a:solidFill>
                          <a:latin typeface="Arial"/>
                        </a:rPr>
                        <a:t>ChMC</a:t>
                      </a:r>
                      <a:r>
                        <a:rPr lang="en-GB" sz="900" b="0" i="0" u="none" strike="noStrike" kern="1200" noProof="0">
                          <a:solidFill>
                            <a:schemeClr val="tx1"/>
                          </a:solidFill>
                          <a:latin typeface="Arial"/>
                        </a:rPr>
                        <a:t> on 08/06/22 as UNC MOD0799 is still under consultation</a:t>
                      </a:r>
                      <a:endParaRPr lang="en-GB" sz="900" kern="1200">
                        <a:solidFill>
                          <a:schemeClr val="tx1"/>
                        </a:solidFill>
                        <a:latin typeface="+mn-lt"/>
                        <a:ea typeface="+mn-ea"/>
                        <a:cs typeface="+mn-cs"/>
                      </a:endParaRPr>
                    </a:p>
                    <a:p>
                      <a:pPr marL="171450" lvl="0" indent="-171450">
                        <a:buFont typeface="Arial" panose="020B0604020202020204" pitchFamily="34" charset="0"/>
                        <a:buChar char="•"/>
                      </a:pPr>
                      <a:r>
                        <a:rPr lang="en-GB" sz="900" b="0" i="0" u="none" strike="noStrike" kern="1200" noProof="0">
                          <a:solidFill>
                            <a:schemeClr val="tx1"/>
                          </a:solidFill>
                          <a:latin typeface="Arial"/>
                        </a:rPr>
                        <a:t>Seeking approval at </a:t>
                      </a:r>
                      <a:r>
                        <a:rPr lang="en-GB" sz="900" b="0" i="0" u="none" strike="noStrike" kern="1200" noProof="0" err="1">
                          <a:solidFill>
                            <a:schemeClr val="tx1"/>
                          </a:solidFill>
                          <a:latin typeface="Arial"/>
                        </a:rPr>
                        <a:t>ChMC</a:t>
                      </a:r>
                      <a:r>
                        <a:rPr lang="en-GB" sz="900" b="0" i="0" u="none" strike="noStrike" kern="1200" noProof="0">
                          <a:solidFill>
                            <a:schemeClr val="tx1"/>
                          </a:solidFill>
                          <a:latin typeface="Arial"/>
                        </a:rPr>
                        <a:t> on 13/07/22</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25474"/>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Dec 21 - April 22 Changes in Design – DN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500732" cy="200055"/>
          </a:xfrm>
          <a:prstGeom prst="rect">
            <a:avLst/>
          </a:prstGeom>
          <a:noFill/>
        </p:spPr>
        <p:txBody>
          <a:bodyPr wrap="none" lIns="91440" tIns="45720" rIns="91440" bIns="45720" rtlCol="0" anchor="t">
            <a:spAutoFit/>
          </a:bodyPr>
          <a:lstStyle/>
          <a:p>
            <a:r>
              <a:rPr lang="en-GB" sz="700"/>
              <a:t>Slide updated on 27th June 2022</a:t>
            </a:r>
            <a:endParaRPr lang="en-GB"/>
          </a:p>
        </p:txBody>
      </p:sp>
    </p:spTree>
    <p:extLst>
      <p:ext uri="{BB962C8B-B14F-4D97-AF65-F5344CB8AC3E}">
        <p14:creationId xmlns:p14="http://schemas.microsoft.com/office/powerpoint/2010/main" val="998598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a:highlight>
                  <a:srgbClr val="FFFFFF"/>
                </a:highlight>
              </a:rPr>
              <a:t>DDP Update</a:t>
            </a:r>
          </a:p>
        </p:txBody>
      </p:sp>
    </p:spTree>
    <p:extLst>
      <p:ext uri="{BB962C8B-B14F-4D97-AF65-F5344CB8AC3E}">
        <p14:creationId xmlns:p14="http://schemas.microsoft.com/office/powerpoint/2010/main" val="200164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DABAC8-2D7D-4F5C-ACCE-13A39BE8EB3A}"/>
              </a:ext>
            </a:extLst>
          </p:cNvPr>
          <p:cNvPicPr>
            <a:picLocks noChangeAspect="1"/>
          </p:cNvPicPr>
          <p:nvPr/>
        </p:nvPicPr>
        <p:blipFill>
          <a:blip r:embed="rId2"/>
          <a:stretch>
            <a:fillRect/>
          </a:stretch>
        </p:blipFill>
        <p:spPr>
          <a:xfrm>
            <a:off x="182499" y="431868"/>
            <a:ext cx="8779001" cy="4279763"/>
          </a:xfrm>
          <a:prstGeom prst="rect">
            <a:avLst/>
          </a:prstGeom>
        </p:spPr>
      </p:pic>
    </p:spTree>
    <p:extLst>
      <p:ext uri="{BB962C8B-B14F-4D97-AF65-F5344CB8AC3E}">
        <p14:creationId xmlns:p14="http://schemas.microsoft.com/office/powerpoint/2010/main" val="3355236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EB7C92-4F6A-4237-A6F7-D1D763D08B0C}"/>
              </a:ext>
            </a:extLst>
          </p:cNvPr>
          <p:cNvPicPr>
            <a:picLocks noChangeAspect="1"/>
          </p:cNvPicPr>
          <p:nvPr/>
        </p:nvPicPr>
        <p:blipFill>
          <a:blip r:embed="rId2"/>
          <a:stretch>
            <a:fillRect/>
          </a:stretch>
        </p:blipFill>
        <p:spPr>
          <a:xfrm>
            <a:off x="0" y="86874"/>
            <a:ext cx="9144000" cy="4969751"/>
          </a:xfrm>
          <a:prstGeom prst="rect">
            <a:avLst/>
          </a:prstGeom>
        </p:spPr>
      </p:pic>
    </p:spTree>
    <p:extLst>
      <p:ext uri="{BB962C8B-B14F-4D97-AF65-F5344CB8AC3E}">
        <p14:creationId xmlns:p14="http://schemas.microsoft.com/office/powerpoint/2010/main" val="2198704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597916-B722-4BE1-8003-2A5578913B46}"/>
              </a:ext>
            </a:extLst>
          </p:cNvPr>
          <p:cNvPicPr>
            <a:picLocks noChangeAspect="1"/>
          </p:cNvPicPr>
          <p:nvPr/>
        </p:nvPicPr>
        <p:blipFill>
          <a:blip r:embed="rId2"/>
          <a:stretch>
            <a:fillRect/>
          </a:stretch>
        </p:blipFill>
        <p:spPr>
          <a:xfrm>
            <a:off x="472084" y="227635"/>
            <a:ext cx="8199831" cy="4688230"/>
          </a:xfrm>
          <a:prstGeom prst="rect">
            <a:avLst/>
          </a:prstGeom>
        </p:spPr>
      </p:pic>
    </p:spTree>
    <p:extLst>
      <p:ext uri="{BB962C8B-B14F-4D97-AF65-F5344CB8AC3E}">
        <p14:creationId xmlns:p14="http://schemas.microsoft.com/office/powerpoint/2010/main" val="256522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1FBAED-3CB7-4D69-A50E-A948FD6A6713}"/>
              </a:ext>
            </a:extLst>
          </p:cNvPr>
          <p:cNvPicPr>
            <a:picLocks noChangeAspect="1"/>
          </p:cNvPicPr>
          <p:nvPr/>
        </p:nvPicPr>
        <p:blipFill rotWithShape="1">
          <a:blip r:embed="rId2"/>
          <a:srcRect t="426" b="553"/>
          <a:stretch/>
        </p:blipFill>
        <p:spPr>
          <a:xfrm>
            <a:off x="190081" y="124692"/>
            <a:ext cx="8763837" cy="4887884"/>
          </a:xfrm>
          <a:prstGeom prst="rect">
            <a:avLst/>
          </a:prstGeom>
        </p:spPr>
      </p:pic>
    </p:spTree>
    <p:extLst>
      <p:ext uri="{BB962C8B-B14F-4D97-AF65-F5344CB8AC3E}">
        <p14:creationId xmlns:p14="http://schemas.microsoft.com/office/powerpoint/2010/main" val="1955098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a:cs typeface="Poppins Black" panose="00000A00000000000000" pitchFamily="2" charset="0"/>
              </a:rPr>
              <a:t>NG TRANSMISSION CHANGE HORIZON PLAN </a:t>
            </a:r>
            <a:br>
              <a:rPr lang="en-US">
                <a:cs typeface="Poppins Black" panose="00000A00000000000000" pitchFamily="2" charset="0"/>
              </a:rPr>
            </a:br>
            <a:r>
              <a:rPr lang="en-US" sz="2400"/>
              <a:t>0 - 2 YEARS JUNE 2022 – MAY 2024</a:t>
            </a:r>
            <a:endParaRPr lang="en-GB" sz="240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p:txBody>
          <a:bodyPr vert="horz" lIns="91440" tIns="45720" rIns="91440" bIns="45720" rtlCol="0" anchor="t">
            <a:normAutofit/>
          </a:bodyPr>
          <a:lstStyle/>
          <a:p>
            <a:r>
              <a:rPr lang="en-US"/>
              <a:t>JULY 2022</a:t>
            </a:r>
          </a:p>
        </p:txBody>
      </p:sp>
    </p:spTree>
    <p:extLst>
      <p:ext uri="{BB962C8B-B14F-4D97-AF65-F5344CB8AC3E}">
        <p14:creationId xmlns:p14="http://schemas.microsoft.com/office/powerpoint/2010/main" val="1144746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nvGraphicFramePr>
        <p:xfrm>
          <a:off x="19305" y="312460"/>
          <a:ext cx="9073010" cy="4774576"/>
        </p:xfrm>
        <a:graphic>
          <a:graphicData uri="http://schemas.openxmlformats.org/drawingml/2006/table">
            <a:tbl>
              <a:tblPr firstRow="1" bandRow="1">
                <a:tableStyleId>{5C22544A-7EE6-4342-B048-85BDC9FD1C3A}</a:tableStyleId>
              </a:tblPr>
              <a:tblGrid>
                <a:gridCol w="747639">
                  <a:extLst>
                    <a:ext uri="{9D8B030D-6E8A-4147-A177-3AD203B41FA5}">
                      <a16:colId xmlns:a16="http://schemas.microsoft.com/office/drawing/2014/main" val="542809358"/>
                    </a:ext>
                  </a:extLst>
                </a:gridCol>
                <a:gridCol w="598345">
                  <a:extLst>
                    <a:ext uri="{9D8B030D-6E8A-4147-A177-3AD203B41FA5}">
                      <a16:colId xmlns:a16="http://schemas.microsoft.com/office/drawing/2014/main" val="4028384899"/>
                    </a:ext>
                  </a:extLst>
                </a:gridCol>
                <a:gridCol w="448635">
                  <a:extLst>
                    <a:ext uri="{9D8B030D-6E8A-4147-A177-3AD203B41FA5}">
                      <a16:colId xmlns:a16="http://schemas.microsoft.com/office/drawing/2014/main" val="1892519651"/>
                    </a:ext>
                  </a:extLst>
                </a:gridCol>
                <a:gridCol w="446467">
                  <a:extLst>
                    <a:ext uri="{9D8B030D-6E8A-4147-A177-3AD203B41FA5}">
                      <a16:colId xmlns:a16="http://schemas.microsoft.com/office/drawing/2014/main" val="2539976336"/>
                    </a:ext>
                  </a:extLst>
                </a:gridCol>
                <a:gridCol w="647307">
                  <a:extLst>
                    <a:ext uri="{9D8B030D-6E8A-4147-A177-3AD203B41FA5}">
                      <a16:colId xmlns:a16="http://schemas.microsoft.com/office/drawing/2014/main" val="1723559071"/>
                    </a:ext>
                  </a:extLst>
                </a:gridCol>
                <a:gridCol w="575384">
                  <a:extLst>
                    <a:ext uri="{9D8B030D-6E8A-4147-A177-3AD203B41FA5}">
                      <a16:colId xmlns:a16="http://schemas.microsoft.com/office/drawing/2014/main" val="590344273"/>
                    </a:ext>
                  </a:extLst>
                </a:gridCol>
                <a:gridCol w="647307">
                  <a:extLst>
                    <a:ext uri="{9D8B030D-6E8A-4147-A177-3AD203B41FA5}">
                      <a16:colId xmlns:a16="http://schemas.microsoft.com/office/drawing/2014/main" val="4205172266"/>
                    </a:ext>
                  </a:extLst>
                </a:gridCol>
                <a:gridCol w="575384">
                  <a:extLst>
                    <a:ext uri="{9D8B030D-6E8A-4147-A177-3AD203B41FA5}">
                      <a16:colId xmlns:a16="http://schemas.microsoft.com/office/drawing/2014/main" val="3637608218"/>
                    </a:ext>
                  </a:extLst>
                </a:gridCol>
                <a:gridCol w="503460">
                  <a:extLst>
                    <a:ext uri="{9D8B030D-6E8A-4147-A177-3AD203B41FA5}">
                      <a16:colId xmlns:a16="http://schemas.microsoft.com/office/drawing/2014/main" val="778720455"/>
                    </a:ext>
                  </a:extLst>
                </a:gridCol>
                <a:gridCol w="575384">
                  <a:extLst>
                    <a:ext uri="{9D8B030D-6E8A-4147-A177-3AD203B41FA5}">
                      <a16:colId xmlns:a16="http://schemas.microsoft.com/office/drawing/2014/main" val="133251688"/>
                    </a:ext>
                  </a:extLst>
                </a:gridCol>
                <a:gridCol w="654889">
                  <a:extLst>
                    <a:ext uri="{9D8B030D-6E8A-4147-A177-3AD203B41FA5}">
                      <a16:colId xmlns:a16="http://schemas.microsoft.com/office/drawing/2014/main" val="101972404"/>
                    </a:ext>
                  </a:extLst>
                </a:gridCol>
                <a:gridCol w="543691">
                  <a:extLst>
                    <a:ext uri="{9D8B030D-6E8A-4147-A177-3AD203B41FA5}">
                      <a16:colId xmlns:a16="http://schemas.microsoft.com/office/drawing/2014/main" val="772316818"/>
                    </a:ext>
                  </a:extLst>
                </a:gridCol>
                <a:gridCol w="503460">
                  <a:extLst>
                    <a:ext uri="{9D8B030D-6E8A-4147-A177-3AD203B41FA5}">
                      <a16:colId xmlns:a16="http://schemas.microsoft.com/office/drawing/2014/main" val="323130426"/>
                    </a:ext>
                  </a:extLst>
                </a:gridCol>
                <a:gridCol w="529082">
                  <a:extLst>
                    <a:ext uri="{9D8B030D-6E8A-4147-A177-3AD203B41FA5}">
                      <a16:colId xmlns:a16="http://schemas.microsoft.com/office/drawing/2014/main" val="1652992182"/>
                    </a:ext>
                  </a:extLst>
                </a:gridCol>
                <a:gridCol w="538288">
                  <a:extLst>
                    <a:ext uri="{9D8B030D-6E8A-4147-A177-3AD203B41FA5}">
                      <a16:colId xmlns:a16="http://schemas.microsoft.com/office/drawing/2014/main" val="292962328"/>
                    </a:ext>
                  </a:extLst>
                </a:gridCol>
                <a:gridCol w="538288">
                  <a:extLst>
                    <a:ext uri="{9D8B030D-6E8A-4147-A177-3AD203B41FA5}">
                      <a16:colId xmlns:a16="http://schemas.microsoft.com/office/drawing/2014/main" val="787400322"/>
                    </a:ext>
                  </a:extLst>
                </a:gridCol>
              </a:tblGrid>
              <a:tr h="351845">
                <a:tc rowSpan="2" gridSpan="4">
                  <a:txBody>
                    <a:bodyPr/>
                    <a:lstStyle/>
                    <a:p>
                      <a:pPr algn="ctr"/>
                      <a:r>
                        <a:rPr lang="en-GB" sz="800">
                          <a:latin typeface="Arial" panose="020B0604020202020204" pitchFamily="34" charset="0"/>
                          <a:cs typeface="Arial" panose="020B0604020202020204" pitchFamily="34" charset="0"/>
                        </a:rPr>
                        <a:t>Programmes &amp; Projects </a:t>
                      </a:r>
                    </a:p>
                    <a:p>
                      <a:pPr algn="ctr"/>
                      <a:r>
                        <a:rPr lang="en-GB" sz="800">
                          <a:latin typeface="Arial" panose="020B0604020202020204" pitchFamily="34" charset="0"/>
                          <a:cs typeface="Arial" panose="020B0604020202020204" pitchFamily="34" charset="0"/>
                        </a:rPr>
                        <a:t>2022-2024</a:t>
                      </a:r>
                    </a:p>
                    <a:p>
                      <a:pPr algn="ctr"/>
                      <a:endParaRPr lang="en-GB" sz="800">
                        <a:latin typeface="+mn-lt"/>
                      </a:endParaRPr>
                    </a:p>
                  </a:txBody>
                  <a:tcPr marL="83127" marR="83127" anchor="ctr">
                    <a:solidFill>
                      <a:schemeClr val="accent1">
                        <a:lumMod val="75000"/>
                      </a:schemeClr>
                    </a:solidFill>
                  </a:tcPr>
                </a:tc>
                <a:tc rowSpan="2" hMerge="1">
                  <a:txBody>
                    <a:bodyPr/>
                    <a:lstStyle/>
                    <a:p>
                      <a:endParaRPr lang="en-GB" sz="600">
                        <a:latin typeface="+mj-lt"/>
                      </a:endParaRPr>
                    </a:p>
                  </a:txBody>
                  <a:tcPr anchor="ctr">
                    <a:solidFill>
                      <a:srgbClr val="0070C0"/>
                    </a:solidFill>
                  </a:tcPr>
                </a:tc>
                <a:tc rowSpan="2" hMerge="1">
                  <a:txBody>
                    <a:bodyPr/>
                    <a:lstStyle/>
                    <a:p>
                      <a:endParaRPr lang="en-GB"/>
                    </a:p>
                  </a:txBody>
                  <a:tcPr/>
                </a:tc>
                <a:tc rowSpan="2" hMerge="1">
                  <a:txBody>
                    <a:bodyPr/>
                    <a:lstStyle/>
                    <a:p>
                      <a:endParaRPr lang="en-GB" sz="600">
                        <a:latin typeface="+mj-lt"/>
                      </a:endParaRPr>
                    </a:p>
                  </a:txBody>
                  <a:tcPr anchor="ctr">
                    <a:solidFill>
                      <a:srgbClr val="0070C0"/>
                    </a:solidFill>
                  </a:tcPr>
                </a:tc>
                <a:tc gridSpan="7">
                  <a:txBody>
                    <a:bodyPr/>
                    <a:lstStyle/>
                    <a:p>
                      <a:pPr algn="ctr"/>
                      <a:r>
                        <a:rPr lang="en-GB" sz="600">
                          <a:latin typeface="+mj-lt"/>
                        </a:rPr>
                        <a:t>2022</a:t>
                      </a:r>
                    </a:p>
                  </a:txBody>
                  <a:tcPr anchor="ctr"/>
                </a:tc>
                <a:tc hMerge="1">
                  <a:txBody>
                    <a:bodyPr/>
                    <a:lstStyle/>
                    <a:p>
                      <a:endParaRPr lang="en-GB" sz="600">
                        <a:latin typeface="+mj-lt"/>
                      </a:endParaRPr>
                    </a:p>
                  </a:txBody>
                  <a:tcPr anchor="ctr"/>
                </a:tc>
                <a:tc hMerge="1">
                  <a:txBody>
                    <a:bodyPr/>
                    <a:lstStyle/>
                    <a:p>
                      <a:endParaRPr lang="en-GB" sz="600">
                        <a:latin typeface="+mj-lt"/>
                      </a:endParaRPr>
                    </a:p>
                  </a:txBody>
                  <a:tcPr anchor="ctr"/>
                </a:tc>
                <a:tc hMerge="1">
                  <a:txBody>
                    <a:bodyPr/>
                    <a:lstStyle/>
                    <a:p>
                      <a:endParaRPr lang="en-GB" sz="600">
                        <a:latin typeface="+mj-lt"/>
                      </a:endParaRPr>
                    </a:p>
                  </a:txBody>
                  <a:tcPr anchor="ctr"/>
                </a:tc>
                <a:tc hMerge="1">
                  <a:txBody>
                    <a:bodyPr/>
                    <a:lstStyle/>
                    <a:p>
                      <a:endParaRPr lang="en-GB" sz="600">
                        <a:latin typeface="+mj-lt"/>
                      </a:endParaRPr>
                    </a:p>
                  </a:txBody>
                  <a:tcPr anchor="ctr"/>
                </a:tc>
                <a:tc hMerge="1">
                  <a:txBody>
                    <a:bodyPr/>
                    <a:lstStyle/>
                    <a:p>
                      <a:endParaRPr lang="en-GB" sz="600">
                        <a:latin typeface="+mj-lt"/>
                      </a:endParaRPr>
                    </a:p>
                  </a:txBody>
                  <a:tcPr anchor="ctr"/>
                </a:tc>
                <a:tc hMerge="1">
                  <a:txBody>
                    <a:bodyPr/>
                    <a:lstStyle/>
                    <a:p>
                      <a:endParaRPr lang="en-GB" sz="600">
                        <a:latin typeface="+mj-lt"/>
                      </a:endParaRPr>
                    </a:p>
                  </a:txBody>
                  <a:tcPr anchor="ctr"/>
                </a:tc>
                <a:tc gridSpan="5">
                  <a:txBody>
                    <a:bodyPr/>
                    <a:lstStyle/>
                    <a:p>
                      <a:pPr algn="ctr"/>
                      <a:r>
                        <a:rPr lang="en-GB" sz="600">
                          <a:latin typeface="+mj-lt"/>
                        </a:rPr>
                        <a:t>2023</a:t>
                      </a:r>
                    </a:p>
                  </a:txBody>
                  <a:tcPr anchor="ctr"/>
                </a:tc>
                <a:tc hMerge="1">
                  <a:txBody>
                    <a:bodyPr/>
                    <a:lstStyle/>
                    <a:p>
                      <a:pPr algn="ctr"/>
                      <a:endParaRPr lang="en-GB" sz="500">
                        <a:latin typeface="+mj-lt"/>
                      </a:endParaRPr>
                    </a:p>
                  </a:txBody>
                  <a:tcPr anchor="ctr">
                    <a:solidFill>
                      <a:schemeClr val="accent1">
                        <a:lumMod val="75000"/>
                      </a:schemeClr>
                    </a:solidFill>
                  </a:tcPr>
                </a:tc>
                <a:tc hMerge="1">
                  <a:txBody>
                    <a:bodyPr/>
                    <a:lstStyle/>
                    <a:p>
                      <a:pPr algn="ctr"/>
                      <a:endParaRPr lang="en-GB" sz="500">
                        <a:latin typeface="+mj-lt"/>
                      </a:endParaRPr>
                    </a:p>
                  </a:txBody>
                  <a:tcPr anchor="ctr"/>
                </a:tc>
                <a:tc hMerge="1">
                  <a:txBody>
                    <a:bodyPr/>
                    <a:lstStyle/>
                    <a:p>
                      <a:pPr algn="ctr"/>
                      <a:endParaRPr lang="en-GB" sz="600">
                        <a:latin typeface="+mj-lt"/>
                      </a:endParaRPr>
                    </a:p>
                  </a:txBody>
                  <a:tcPr anchor="ctr"/>
                </a:tc>
                <a:tc hMerge="1">
                  <a:txBody>
                    <a:bodyPr/>
                    <a:lstStyle/>
                    <a:p>
                      <a:pPr algn="ctr"/>
                      <a:endParaRPr lang="en-GB" sz="600">
                        <a:latin typeface="+mj-lt"/>
                      </a:endParaRPr>
                    </a:p>
                  </a:txBody>
                  <a:tcPr anchor="ctr"/>
                </a:tc>
                <a:extLst>
                  <a:ext uri="{0D108BD9-81ED-4DB2-BD59-A6C34878D82A}">
                    <a16:rowId xmlns:a16="http://schemas.microsoft.com/office/drawing/2014/main" val="2910095581"/>
                  </a:ext>
                </a:extLst>
              </a:tr>
              <a:tr h="379528">
                <a:tc gridSpan="4" vMerge="1">
                  <a:txBody>
                    <a:bodyPr/>
                    <a:lstStyle/>
                    <a:p>
                      <a:pPr algn="ctr"/>
                      <a:endParaRPr lang="en-GB" sz="800">
                        <a:latin typeface="+mn-lt"/>
                      </a:endParaRPr>
                    </a:p>
                  </a:txBody>
                  <a:tcPr marL="83127" marR="83127" anchor="ctr">
                    <a:solidFill>
                      <a:schemeClr val="accent1">
                        <a:lumMod val="75000"/>
                      </a:schemeClr>
                    </a:solidFill>
                  </a:tcPr>
                </a:tc>
                <a:tc hMerge="1" vMerge="1">
                  <a:txBody>
                    <a:bodyPr/>
                    <a:lstStyle/>
                    <a:p>
                      <a:endParaRPr lang="en-GB"/>
                    </a:p>
                  </a:txBody>
                  <a:tcPr/>
                </a:tc>
                <a:tc hMerge="1" vMerge="1">
                  <a:txBody>
                    <a:bodyPr/>
                    <a:lstStyle/>
                    <a:p>
                      <a:endParaRPr lang="en-GB"/>
                    </a:p>
                  </a:txBody>
                  <a:tcPr/>
                </a:tc>
                <a:tc hMerge="1" vMerge="1">
                  <a:txBody>
                    <a:bodyPr/>
                    <a:lstStyle/>
                    <a:p>
                      <a:endParaRPr lang="en-GB" sz="600">
                        <a:latin typeface="+mj-lt"/>
                      </a:endParaRPr>
                    </a:p>
                  </a:txBody>
                  <a:tcPr anchor="ctr"/>
                </a:tc>
                <a:tc>
                  <a:txBody>
                    <a:bodyPr/>
                    <a:lstStyle/>
                    <a:p>
                      <a:pPr algn="ctr"/>
                      <a:r>
                        <a:rPr lang="en-GB" sz="500" b="1">
                          <a:solidFill>
                            <a:schemeClr val="bg1"/>
                          </a:solidFill>
                          <a:latin typeface="+mn-lt"/>
                        </a:rPr>
                        <a:t>Jun </a:t>
                      </a:r>
                    </a:p>
                  </a:txBody>
                  <a:tcPr anchor="ctr">
                    <a:solidFill>
                      <a:schemeClr val="bg1">
                        <a:lumMod val="65000"/>
                      </a:schemeClr>
                    </a:solidFill>
                  </a:tcPr>
                </a:tc>
                <a:tc>
                  <a:txBody>
                    <a:bodyPr/>
                    <a:lstStyle/>
                    <a:p>
                      <a:pPr algn="ctr"/>
                      <a:r>
                        <a:rPr lang="en-GB" sz="500" b="1">
                          <a:solidFill>
                            <a:schemeClr val="bg1"/>
                          </a:solidFill>
                          <a:latin typeface="+mn-lt"/>
                        </a:rPr>
                        <a:t>July </a:t>
                      </a:r>
                    </a:p>
                  </a:txBody>
                  <a:tcPr anchor="ctr">
                    <a:solidFill>
                      <a:schemeClr val="bg1">
                        <a:lumMod val="65000"/>
                      </a:schemeClr>
                    </a:solidFill>
                  </a:tcPr>
                </a:tc>
                <a:tc>
                  <a:txBody>
                    <a:bodyPr/>
                    <a:lstStyle/>
                    <a:p>
                      <a:pPr algn="ctr"/>
                      <a:r>
                        <a:rPr lang="en-GB" sz="500" b="1">
                          <a:solidFill>
                            <a:schemeClr val="bg1"/>
                          </a:solidFill>
                          <a:latin typeface="+mn-lt"/>
                        </a:rPr>
                        <a:t>Aug</a:t>
                      </a:r>
                    </a:p>
                  </a:txBody>
                  <a:tcPr anchor="ctr">
                    <a:solidFill>
                      <a:schemeClr val="bg1">
                        <a:lumMod val="65000"/>
                      </a:schemeClr>
                    </a:solidFill>
                  </a:tcPr>
                </a:tc>
                <a:tc>
                  <a:txBody>
                    <a:bodyPr/>
                    <a:lstStyle/>
                    <a:p>
                      <a:pPr algn="ctr"/>
                      <a:r>
                        <a:rPr lang="en-GB" sz="500" b="1">
                          <a:solidFill>
                            <a:schemeClr val="bg1"/>
                          </a:solidFill>
                          <a:latin typeface="+mn-lt"/>
                        </a:rPr>
                        <a:t>Sept </a:t>
                      </a:r>
                    </a:p>
                  </a:txBody>
                  <a:tcPr anchor="ctr">
                    <a:solidFill>
                      <a:schemeClr val="bg1">
                        <a:lumMod val="65000"/>
                      </a:schemeClr>
                    </a:solidFill>
                  </a:tcPr>
                </a:tc>
                <a:tc>
                  <a:txBody>
                    <a:bodyPr/>
                    <a:lstStyle/>
                    <a:p>
                      <a:pPr algn="ctr"/>
                      <a:r>
                        <a:rPr lang="en-GB" sz="500" b="1">
                          <a:solidFill>
                            <a:schemeClr val="bg1"/>
                          </a:solidFill>
                          <a:latin typeface="+mn-lt"/>
                        </a:rPr>
                        <a:t>Oct </a:t>
                      </a:r>
                    </a:p>
                  </a:txBody>
                  <a:tcPr anchor="ctr">
                    <a:solidFill>
                      <a:schemeClr val="bg1">
                        <a:lumMod val="65000"/>
                      </a:schemeClr>
                    </a:solidFill>
                  </a:tcPr>
                </a:tc>
                <a:tc>
                  <a:txBody>
                    <a:bodyPr/>
                    <a:lstStyle/>
                    <a:p>
                      <a:pPr algn="ctr"/>
                      <a:r>
                        <a:rPr lang="en-GB" sz="500" b="1">
                          <a:solidFill>
                            <a:schemeClr val="bg1"/>
                          </a:solidFill>
                          <a:latin typeface="+mn-lt"/>
                        </a:rPr>
                        <a:t>Nov </a:t>
                      </a:r>
                    </a:p>
                  </a:txBody>
                  <a:tcPr anchor="ctr">
                    <a:solidFill>
                      <a:schemeClr val="bg1">
                        <a:lumMod val="65000"/>
                      </a:schemeClr>
                    </a:solidFill>
                  </a:tcPr>
                </a:tc>
                <a:tc>
                  <a:txBody>
                    <a:bodyPr/>
                    <a:lstStyle/>
                    <a:p>
                      <a:pPr algn="ctr"/>
                      <a:r>
                        <a:rPr lang="en-GB" sz="500" b="1">
                          <a:solidFill>
                            <a:schemeClr val="bg1"/>
                          </a:solidFill>
                          <a:latin typeface="+mn-lt"/>
                        </a:rPr>
                        <a:t>Dec </a:t>
                      </a:r>
                    </a:p>
                  </a:txBody>
                  <a:tcPr anchor="ctr">
                    <a:solidFill>
                      <a:schemeClr val="bg1">
                        <a:lumMod val="65000"/>
                      </a:schemeClr>
                    </a:solidFill>
                  </a:tcPr>
                </a:tc>
                <a:tc>
                  <a:txBody>
                    <a:bodyPr/>
                    <a:lstStyle/>
                    <a:p>
                      <a:pPr algn="ctr"/>
                      <a:r>
                        <a:rPr lang="en-GB" sz="500">
                          <a:solidFill>
                            <a:schemeClr val="bg1"/>
                          </a:solidFill>
                          <a:latin typeface="+mn-lt"/>
                        </a:rPr>
                        <a:t>Jan </a:t>
                      </a:r>
                    </a:p>
                  </a:txBody>
                  <a:tcPr anchor="ctr">
                    <a:solidFill>
                      <a:schemeClr val="bg1">
                        <a:lumMod val="65000"/>
                      </a:schemeClr>
                    </a:solidFill>
                  </a:tcPr>
                </a:tc>
                <a:tc>
                  <a:txBody>
                    <a:bodyPr/>
                    <a:lstStyle/>
                    <a:p>
                      <a:pPr algn="ctr"/>
                      <a:r>
                        <a:rPr lang="en-GB" sz="500">
                          <a:solidFill>
                            <a:schemeClr val="bg1"/>
                          </a:solidFill>
                          <a:latin typeface="+mn-lt"/>
                        </a:rPr>
                        <a:t>Feb</a:t>
                      </a:r>
                    </a:p>
                  </a:txBody>
                  <a:tcPr anchor="ctr">
                    <a:solidFill>
                      <a:schemeClr val="bg1">
                        <a:lumMod val="65000"/>
                      </a:schemeClr>
                    </a:solidFill>
                  </a:tcPr>
                </a:tc>
                <a:tc>
                  <a:txBody>
                    <a:bodyPr/>
                    <a:lstStyle/>
                    <a:p>
                      <a:pPr algn="ctr"/>
                      <a:r>
                        <a:rPr lang="en-GB" sz="500">
                          <a:solidFill>
                            <a:schemeClr val="bg1"/>
                          </a:solidFill>
                          <a:latin typeface="+mn-lt"/>
                        </a:rPr>
                        <a:t>Mar</a:t>
                      </a:r>
                    </a:p>
                  </a:txBody>
                  <a:tcPr anchor="ctr">
                    <a:solidFill>
                      <a:schemeClr val="bg1">
                        <a:lumMod val="65000"/>
                      </a:schemeClr>
                    </a:solidFill>
                  </a:tcPr>
                </a:tc>
                <a:tc>
                  <a:txBody>
                    <a:bodyPr/>
                    <a:lstStyle/>
                    <a:p>
                      <a:pPr algn="ctr"/>
                      <a:r>
                        <a:rPr lang="en-GB" sz="500">
                          <a:solidFill>
                            <a:schemeClr val="bg1"/>
                          </a:solidFill>
                          <a:latin typeface="+mn-lt"/>
                        </a:rPr>
                        <a:t>Apr </a:t>
                      </a:r>
                    </a:p>
                  </a:txBody>
                  <a:tcPr anchor="ctr">
                    <a:solidFill>
                      <a:schemeClr val="bg1">
                        <a:lumMod val="65000"/>
                      </a:schemeClr>
                    </a:solidFill>
                  </a:tcPr>
                </a:tc>
                <a:tc>
                  <a:txBody>
                    <a:bodyPr/>
                    <a:lstStyle/>
                    <a:p>
                      <a:pPr algn="ctr"/>
                      <a:r>
                        <a:rPr lang="en-GB" sz="500">
                          <a:solidFill>
                            <a:schemeClr val="bg1"/>
                          </a:solidFill>
                          <a:latin typeface="+mn-lt"/>
                        </a:rPr>
                        <a:t>May</a:t>
                      </a:r>
                    </a:p>
                  </a:txBody>
                  <a:tcPr anchor="ctr">
                    <a:solidFill>
                      <a:schemeClr val="bg1">
                        <a:lumMod val="65000"/>
                      </a:schemeClr>
                    </a:solidFill>
                  </a:tcPr>
                </a:tc>
                <a:extLst>
                  <a:ext uri="{0D108BD9-81ED-4DB2-BD59-A6C34878D82A}">
                    <a16:rowId xmlns:a16="http://schemas.microsoft.com/office/drawing/2014/main" val="1160549859"/>
                  </a:ext>
                </a:extLst>
              </a:tr>
              <a:tr h="543135">
                <a:tc>
                  <a:txBody>
                    <a:bodyPr/>
                    <a:lstStyle/>
                    <a:p>
                      <a:pPr algn="ctr"/>
                      <a:endParaRPr lang="en-GB" sz="1100" b="1">
                        <a:solidFill>
                          <a:schemeClr val="bg1"/>
                        </a:solidFill>
                        <a:latin typeface="+mj-lt"/>
                      </a:endParaRPr>
                    </a:p>
                  </a:txBody>
                  <a:tcPr marL="83127" marR="83127" vert="vert270">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a:solidFill>
                            <a:schemeClr val="bg1"/>
                          </a:solidFill>
                          <a:latin typeface="Arial" panose="020B0604020202020204" pitchFamily="34" charset="0"/>
                          <a:cs typeface="Arial" panose="020B0604020202020204" pitchFamily="34" charset="0"/>
                        </a:rPr>
                        <a:t>Regulatory / Customer Requested Change </a:t>
                      </a:r>
                    </a:p>
                    <a:p>
                      <a:pPr algn="ctr"/>
                      <a:endParaRPr lang="en-GB" sz="50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a:txBody>
                    <a:bodyPr/>
                    <a:lstStyle/>
                    <a:p>
                      <a:pPr algn="ctr"/>
                      <a:r>
                        <a:rPr lang="en-GB" sz="500" b="1">
                          <a:solidFill>
                            <a:schemeClr val="bg1"/>
                          </a:solidFill>
                          <a:latin typeface="Arial" panose="020B0604020202020204" pitchFamily="34" charset="0"/>
                          <a:cs typeface="Arial" panose="020B0604020202020204" pitchFamily="34" charset="0"/>
                        </a:rPr>
                        <a:t>PM</a:t>
                      </a:r>
                    </a:p>
                    <a:p>
                      <a:pPr algn="ctr"/>
                      <a:r>
                        <a:rPr lang="en-GB" sz="500" b="1">
                          <a:solidFill>
                            <a:schemeClr val="bg1"/>
                          </a:solidFill>
                          <a:latin typeface="Arial" panose="020B0604020202020204" pitchFamily="34" charset="0"/>
                          <a:cs typeface="Arial" panose="020B0604020202020204" pitchFamily="34" charset="0"/>
                        </a:rPr>
                        <a:t>Emma Catton </a:t>
                      </a:r>
                    </a:p>
                    <a:p>
                      <a:pPr algn="ctr"/>
                      <a:endParaRPr lang="en-GB" sz="400" b="1">
                        <a:solidFill>
                          <a:schemeClr val="bg1"/>
                        </a:solidFill>
                        <a:latin typeface="Arial" panose="020B0604020202020204" pitchFamily="34" charset="0"/>
                        <a:cs typeface="Arial" panose="020B0604020202020204" pitchFamily="34" charset="0"/>
                      </a:endParaRPr>
                    </a:p>
                  </a:txBody>
                  <a:tcPr marL="83127" marR="83127" vert="vert270" anchor="ctr">
                    <a:solidFill>
                      <a:schemeClr val="bg1">
                        <a:lumMod val="50000"/>
                      </a:schemeClr>
                    </a:solidFill>
                  </a:tcPr>
                </a:tc>
                <a:tc>
                  <a:txBody>
                    <a:bodyPr/>
                    <a:lstStyle/>
                    <a:p>
                      <a:pPr algn="ctr"/>
                      <a:r>
                        <a:rPr lang="en-GB" sz="420" b="0">
                          <a:solidFill>
                            <a:schemeClr val="bg1"/>
                          </a:solidFill>
                          <a:latin typeface="Arial" panose="020B0604020202020204" pitchFamily="34" charset="0"/>
                          <a:cs typeface="Arial" panose="020B0604020202020204" pitchFamily="34" charset="0"/>
                        </a:rPr>
                        <a:t>XRN5455 </a:t>
                      </a:r>
                    </a:p>
                    <a:p>
                      <a:pPr algn="ctr"/>
                      <a:r>
                        <a:rPr lang="en-GB" sz="420" b="0">
                          <a:solidFill>
                            <a:schemeClr val="bg1"/>
                          </a:solidFill>
                          <a:latin typeface="Arial" panose="020B0604020202020204" pitchFamily="34" charset="0"/>
                          <a:cs typeface="Arial" panose="020B0604020202020204" pitchFamily="34" charset="0"/>
                        </a:rPr>
                        <a:t>Autumn Release</a:t>
                      </a:r>
                    </a:p>
                  </a:txBody>
                  <a:tcPr vert="vert270" anchor="ctr">
                    <a:solidFill>
                      <a:schemeClr val="tx2">
                        <a:lumMod val="75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extLst>
                  <a:ext uri="{0D108BD9-81ED-4DB2-BD59-A6C34878D82A}">
                    <a16:rowId xmlns:a16="http://schemas.microsoft.com/office/drawing/2014/main" val="630139041"/>
                  </a:ext>
                </a:extLst>
              </a:tr>
              <a:tr h="683945">
                <a:tc rowSpan="5">
                  <a:txBody>
                    <a:bodyPr/>
                    <a:lstStyle/>
                    <a:p>
                      <a:pPr algn="ctr"/>
                      <a:endParaRPr lang="en-GB" sz="1100" b="1">
                        <a:solidFill>
                          <a:schemeClr val="bg1"/>
                        </a:solidFill>
                        <a:latin typeface="+mj-lt"/>
                      </a:endParaRPr>
                    </a:p>
                    <a:p>
                      <a:pPr algn="ctr"/>
                      <a:r>
                        <a:rPr lang="en-GB" sz="1100" b="1">
                          <a:solidFill>
                            <a:schemeClr val="bg1"/>
                          </a:solidFill>
                          <a:latin typeface="+mj-lt"/>
                        </a:rPr>
                        <a:t>MAJOR RELEASES</a:t>
                      </a:r>
                    </a:p>
                  </a:txBody>
                  <a:tcPr marL="83127" marR="83127" vert="vert270">
                    <a:solidFill>
                      <a:schemeClr val="accent1">
                        <a:lumMod val="75000"/>
                      </a:schemeClr>
                    </a:solidFill>
                  </a:tcPr>
                </a:tc>
                <a:tc>
                  <a:txBody>
                    <a:bodyPr/>
                    <a:lstStyle/>
                    <a:p>
                      <a:pPr algn="ctr"/>
                      <a:r>
                        <a:rPr lang="en-GB" sz="500">
                          <a:solidFill>
                            <a:schemeClr val="bg1"/>
                          </a:solidFill>
                          <a:latin typeface="Arial" panose="020B0604020202020204" pitchFamily="34" charset="0"/>
                          <a:cs typeface="Arial" panose="020B0604020202020204" pitchFamily="34" charset="0"/>
                        </a:rPr>
                        <a:t>Regulatory / Customer Requested Change </a:t>
                      </a:r>
                    </a:p>
                    <a:p>
                      <a:pPr algn="ctr"/>
                      <a:endParaRPr lang="en-GB" sz="50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a:txBody>
                    <a:bodyPr/>
                    <a:lstStyle/>
                    <a:p>
                      <a:pPr algn="ctr"/>
                      <a:r>
                        <a:rPr lang="en-GB" sz="500" b="1">
                          <a:solidFill>
                            <a:schemeClr val="bg1"/>
                          </a:solidFill>
                          <a:latin typeface="Arial" panose="020B0604020202020204" pitchFamily="34" charset="0"/>
                          <a:cs typeface="Arial" panose="020B0604020202020204" pitchFamily="34" charset="0"/>
                        </a:rPr>
                        <a:t>PM </a:t>
                      </a:r>
                    </a:p>
                    <a:p>
                      <a:pPr algn="ctr"/>
                      <a:r>
                        <a:rPr lang="en-GB" sz="500" b="1">
                          <a:solidFill>
                            <a:schemeClr val="bg1"/>
                          </a:solidFill>
                          <a:latin typeface="Arial" panose="020B0604020202020204" pitchFamily="34" charset="0"/>
                          <a:cs typeface="Arial" panose="020B0604020202020204" pitchFamily="34" charset="0"/>
                        </a:rPr>
                        <a:t>Matthew Rider </a:t>
                      </a:r>
                    </a:p>
                    <a:p>
                      <a:pPr algn="ctr"/>
                      <a:endParaRPr lang="en-GB" sz="400" b="1">
                        <a:solidFill>
                          <a:schemeClr val="bg1"/>
                        </a:solidFill>
                        <a:latin typeface="Arial" panose="020B0604020202020204" pitchFamily="34" charset="0"/>
                        <a:cs typeface="Arial" panose="020B0604020202020204" pitchFamily="34" charset="0"/>
                      </a:endParaRPr>
                    </a:p>
                  </a:txBody>
                  <a:tcPr marL="83127" marR="83127" vert="vert270" anchor="ctr">
                    <a:solidFill>
                      <a:schemeClr val="bg1">
                        <a:lumMod val="50000"/>
                      </a:schemeClr>
                    </a:solidFill>
                  </a:tcPr>
                </a:tc>
                <a:tc>
                  <a:txBody>
                    <a:bodyPr/>
                    <a:lstStyle/>
                    <a:p>
                      <a:pPr algn="ctr"/>
                      <a:r>
                        <a:rPr lang="en-US" sz="420" b="0">
                          <a:solidFill>
                            <a:schemeClr val="bg1"/>
                          </a:solidFill>
                          <a:latin typeface="Arial" panose="020B0604020202020204" pitchFamily="34" charset="0"/>
                          <a:cs typeface="Arial" panose="020B0604020202020204" pitchFamily="34" charset="0"/>
                        </a:rPr>
                        <a:t>XRN5393 </a:t>
                      </a:r>
                    </a:p>
                    <a:p>
                      <a:pPr algn="ctr"/>
                      <a:r>
                        <a:rPr lang="en-US" sz="420" b="0">
                          <a:solidFill>
                            <a:schemeClr val="bg1"/>
                          </a:solidFill>
                          <a:latin typeface="Arial" panose="020B0604020202020204" pitchFamily="34" charset="0"/>
                          <a:cs typeface="Arial" panose="020B0604020202020204" pitchFamily="34" charset="0"/>
                        </a:rPr>
                        <a:t> Gemini Spring 22 Release </a:t>
                      </a:r>
                      <a:endParaRPr lang="en-GB" sz="42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a:latin typeface="+mj-lt"/>
                      </a:endParaRPr>
                    </a:p>
                    <a:p>
                      <a:endParaRPr lang="en-GB" sz="600">
                        <a:latin typeface="+mj-lt"/>
                      </a:endParaRPr>
                    </a:p>
                    <a:p>
                      <a:endParaRPr lang="en-GB" sz="600">
                        <a:latin typeface="+mj-lt"/>
                      </a:endParaRPr>
                    </a:p>
                    <a:p>
                      <a:endParaRPr lang="en-GB" sz="600">
                        <a:latin typeface="+mj-lt"/>
                      </a:endParaRPr>
                    </a:p>
                    <a:p>
                      <a:endParaRPr lang="en-GB" sz="600">
                        <a:latin typeface="+mj-lt"/>
                      </a:endParaRPr>
                    </a:p>
                    <a:p>
                      <a:endParaRPr lang="en-GB" sz="600">
                        <a:latin typeface="+mj-lt"/>
                      </a:endParaRPr>
                    </a:p>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extLst>
                  <a:ext uri="{0D108BD9-81ED-4DB2-BD59-A6C34878D82A}">
                    <a16:rowId xmlns:a16="http://schemas.microsoft.com/office/drawing/2014/main" val="141634101"/>
                  </a:ext>
                </a:extLst>
              </a:tr>
              <a:tr h="642807">
                <a:tc vMerge="1">
                  <a:txBody>
                    <a:bodyPr/>
                    <a:lstStyle/>
                    <a:p>
                      <a:endParaRPr lang="en-GB" sz="600">
                        <a:latin typeface="+mj-lt"/>
                      </a:endParaRPr>
                    </a:p>
                  </a:txBody>
                  <a:tcPr/>
                </a:tc>
                <a:tc>
                  <a:txBody>
                    <a:bodyPr/>
                    <a:lstStyle/>
                    <a:p>
                      <a:pPr algn="ctr"/>
                      <a:r>
                        <a:rPr lang="en-GB" sz="500" b="0" i="0" u="none" strike="noStrike" baseline="0">
                          <a:solidFill>
                            <a:schemeClr val="bg1"/>
                          </a:solidFill>
                          <a:latin typeface="Arial" panose="020B0604020202020204" pitchFamily="34" charset="0"/>
                          <a:ea typeface="+mn-ea"/>
                          <a:cs typeface="Arial" panose="020B0604020202020204" pitchFamily="34" charset="0"/>
                        </a:rPr>
                        <a:t>UK Link Consequential Changes</a:t>
                      </a:r>
                      <a:endParaRPr lang="en-GB" sz="50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500" b="1">
                          <a:solidFill>
                            <a:schemeClr val="bg1"/>
                          </a:solidFill>
                          <a:latin typeface="Arial" panose="020B0604020202020204" pitchFamily="34" charset="0"/>
                          <a:cs typeface="Arial" panose="020B0604020202020204" pitchFamily="34" charset="0"/>
                        </a:rPr>
                        <a:t>PM</a:t>
                      </a:r>
                    </a:p>
                    <a:p>
                      <a:pPr algn="ctr"/>
                      <a:r>
                        <a:rPr lang="en-GB" sz="500" b="1">
                          <a:solidFill>
                            <a:schemeClr val="bg1"/>
                          </a:solidFill>
                          <a:latin typeface="Arial" panose="020B0604020202020204" pitchFamily="34" charset="0"/>
                          <a:cs typeface="Arial" panose="020B0604020202020204" pitchFamily="34" charset="0"/>
                        </a:rPr>
                        <a:t>Karl Davidson </a:t>
                      </a:r>
                    </a:p>
                  </a:txBody>
                  <a:tcPr vert="vert270">
                    <a:solidFill>
                      <a:schemeClr val="bg1">
                        <a:lumMod val="50000"/>
                      </a:schemeClr>
                    </a:solidFill>
                  </a:tcPr>
                </a:tc>
                <a:tc>
                  <a:txBody>
                    <a:bodyPr/>
                    <a:lstStyle/>
                    <a:p>
                      <a:pPr algn="ctr"/>
                      <a:r>
                        <a:rPr lang="en-GB" sz="300" b="1">
                          <a:solidFill>
                            <a:schemeClr val="bg1"/>
                          </a:solidFill>
                          <a:latin typeface="Arial" panose="020B0604020202020204" pitchFamily="34" charset="0"/>
                          <a:cs typeface="Arial" panose="020B0604020202020204" pitchFamily="34" charset="0"/>
                        </a:rPr>
                        <a:t>XRN5231</a:t>
                      </a:r>
                    </a:p>
                    <a:p>
                      <a:pPr algn="ctr"/>
                      <a:r>
                        <a:rPr lang="en-GB" sz="420" b="0">
                          <a:solidFill>
                            <a:schemeClr val="bg1"/>
                          </a:solidFill>
                          <a:latin typeface="Arial" panose="020B0604020202020204" pitchFamily="34" charset="0"/>
                          <a:cs typeface="Arial" panose="020B0604020202020204" pitchFamily="34" charset="0"/>
                        </a:rPr>
                        <a:t>Flow Weighted Average CV</a:t>
                      </a:r>
                    </a:p>
                    <a:p>
                      <a:pPr algn="ctr"/>
                      <a:r>
                        <a:rPr lang="en-GB" sz="420" b="0">
                          <a:solidFill>
                            <a:schemeClr val="bg1"/>
                          </a:solidFill>
                          <a:latin typeface="Arial" panose="020B0604020202020204" pitchFamily="34" charset="0"/>
                          <a:cs typeface="Arial" panose="020B0604020202020204" pitchFamily="34" charset="0"/>
                        </a:rPr>
                        <a:t>FWACV</a:t>
                      </a:r>
                      <a:endParaRPr lang="en-GB" sz="50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extLst>
                  <a:ext uri="{0D108BD9-81ED-4DB2-BD59-A6C34878D82A}">
                    <a16:rowId xmlns:a16="http://schemas.microsoft.com/office/drawing/2014/main" val="1860452353"/>
                  </a:ext>
                </a:extLst>
              </a:tr>
              <a:tr h="659685">
                <a:tc vMerge="1">
                  <a:txBody>
                    <a:bodyPr/>
                    <a:lstStyle/>
                    <a:p>
                      <a:endParaRPr lang="en-GB" sz="600">
                        <a:latin typeface="+mj-lt"/>
                      </a:endParaRPr>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a:solidFill>
                            <a:schemeClr val="bg1"/>
                          </a:solidFill>
                          <a:latin typeface="Arial" panose="020B0604020202020204" pitchFamily="34" charset="0"/>
                          <a:cs typeface="Arial" panose="020B0604020202020204" pitchFamily="34" charset="0"/>
                        </a:rPr>
                        <a:t>Gemini Change Programme Sustain</a:t>
                      </a:r>
                    </a:p>
                    <a:p>
                      <a:pPr algn="ctr"/>
                      <a:endParaRPr lang="en-GB" sz="500" b="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rowSpan="3">
                  <a:txBody>
                    <a:bodyPr/>
                    <a:lstStyle/>
                    <a:p>
                      <a:pPr algn="ctr"/>
                      <a:r>
                        <a:rPr lang="en-GB" sz="500" b="1">
                          <a:solidFill>
                            <a:schemeClr val="bg1"/>
                          </a:solidFill>
                          <a:latin typeface="Arial" panose="020B0604020202020204" pitchFamily="34" charset="0"/>
                          <a:cs typeface="Arial" panose="020B0604020202020204" pitchFamily="34" charset="0"/>
                        </a:rPr>
                        <a:t>PM</a:t>
                      </a:r>
                    </a:p>
                    <a:p>
                      <a:pPr algn="ctr"/>
                      <a:r>
                        <a:rPr lang="en-GB" sz="500" b="1">
                          <a:solidFill>
                            <a:schemeClr val="bg1"/>
                          </a:solidFill>
                          <a:latin typeface="Arial" panose="020B0604020202020204" pitchFamily="34" charset="0"/>
                          <a:cs typeface="Arial" panose="020B0604020202020204" pitchFamily="34" charset="0"/>
                        </a:rPr>
                        <a:t>Emma Catton </a:t>
                      </a:r>
                    </a:p>
                  </a:txBody>
                  <a:tcPr marL="83127" marR="83127" vert="vert270">
                    <a:solidFill>
                      <a:schemeClr val="bg1">
                        <a:lumMod val="50000"/>
                      </a:schemeClr>
                    </a:solidFill>
                  </a:tcPr>
                </a:tc>
                <a:tc>
                  <a:txBody>
                    <a:bodyPr/>
                    <a:lstStyle/>
                    <a:p>
                      <a:pPr algn="ctr"/>
                      <a:r>
                        <a:rPr lang="en-GB" sz="300" b="1">
                          <a:solidFill>
                            <a:schemeClr val="bg1"/>
                          </a:solidFill>
                          <a:latin typeface="Arial" panose="020B0604020202020204" pitchFamily="34" charset="0"/>
                          <a:cs typeface="Arial" panose="020B0604020202020204" pitchFamily="34" charset="0"/>
                        </a:rPr>
                        <a:t>XRN5368.2</a:t>
                      </a:r>
                    </a:p>
                    <a:p>
                      <a:pPr algn="ctr"/>
                      <a:r>
                        <a:rPr lang="en-GB" sz="420" b="0">
                          <a:solidFill>
                            <a:schemeClr val="bg1"/>
                          </a:solidFill>
                          <a:latin typeface="Arial" panose="020B0604020202020204" pitchFamily="34" charset="0"/>
                          <a:cs typeface="Arial" panose="020B0604020202020204" pitchFamily="34" charset="0"/>
                        </a:rPr>
                        <a:t>Single Sign on Experience</a:t>
                      </a:r>
                    </a:p>
                  </a:txBody>
                  <a:tcPr vert="vert270" anchor="ctr">
                    <a:solidFill>
                      <a:schemeClr val="tx2">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311386642"/>
                  </a:ext>
                </a:extLst>
              </a:tr>
              <a:tr h="733028">
                <a:tc vMerge="1">
                  <a:txBody>
                    <a:bodyPr/>
                    <a:lstStyle/>
                    <a:p>
                      <a:pPr algn="ctr"/>
                      <a:endParaRPr lang="en-GB" sz="1100" b="1">
                        <a:solidFill>
                          <a:schemeClr val="bg1"/>
                        </a:solidFill>
                        <a:latin typeface="+mj-lt"/>
                      </a:endParaRPr>
                    </a:p>
                  </a:txBody>
                  <a:tcPr marL="83127" marR="83127" vert="vert270">
                    <a:solidFill>
                      <a:schemeClr val="accent1">
                        <a:lumMod val="75000"/>
                      </a:schemeClr>
                    </a:solidFill>
                  </a:tcPr>
                </a:tc>
                <a:tc vMerge="1">
                  <a:txBody>
                    <a:bodyPr/>
                    <a:lstStyle/>
                    <a:p>
                      <a:pPr algn="ctr"/>
                      <a:endParaRPr lang="en-GB" sz="500" b="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vMerge="1">
                  <a:txBody>
                    <a:bodyPr/>
                    <a:lstStyle/>
                    <a:p>
                      <a:pPr algn="ctr"/>
                      <a:endParaRPr lang="en-GB" sz="500" b="1">
                        <a:solidFill>
                          <a:schemeClr val="bg1"/>
                        </a:solidFill>
                        <a:latin typeface="Arial" panose="020B0604020202020204" pitchFamily="34" charset="0"/>
                        <a:cs typeface="Arial" panose="020B0604020202020204" pitchFamily="34" charset="0"/>
                      </a:endParaRPr>
                    </a:p>
                  </a:txBody>
                  <a:tcPr marL="83127" marR="83127" vert="vert270">
                    <a:solidFill>
                      <a:schemeClr val="bg1">
                        <a:lumMod val="50000"/>
                      </a:schemeClr>
                    </a:solidFill>
                  </a:tcPr>
                </a:tc>
                <a:tc>
                  <a:txBody>
                    <a:bodyPr/>
                    <a:lstStyle/>
                    <a:p>
                      <a:pPr algn="ctr"/>
                      <a:r>
                        <a:rPr lang="en-GB" sz="420" b="1">
                          <a:solidFill>
                            <a:schemeClr val="bg1"/>
                          </a:solidFill>
                          <a:latin typeface="Arial" panose="020B0604020202020204" pitchFamily="34" charset="0"/>
                          <a:cs typeface="Arial" panose="020B0604020202020204" pitchFamily="34" charset="0"/>
                        </a:rPr>
                        <a:t>XRN5368.3</a:t>
                      </a:r>
                    </a:p>
                    <a:p>
                      <a:pPr algn="ctr"/>
                      <a:r>
                        <a:rPr lang="en-GB" sz="420" b="0">
                          <a:solidFill>
                            <a:schemeClr val="bg1"/>
                          </a:solidFill>
                          <a:latin typeface="Arial" panose="020B0604020202020204" pitchFamily="34" charset="0"/>
                          <a:cs typeface="Arial" panose="020B0604020202020204" pitchFamily="34" charset="0"/>
                        </a:rPr>
                        <a:t>API Enhancements</a:t>
                      </a:r>
                    </a:p>
                  </a:txBody>
                  <a:tcPr vert="vert270" anchor="ctr">
                    <a:solidFill>
                      <a:schemeClr val="tx2">
                        <a:lumMod val="7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extLst>
                  <a:ext uri="{0D108BD9-81ED-4DB2-BD59-A6C34878D82A}">
                    <a16:rowId xmlns:a16="http://schemas.microsoft.com/office/drawing/2014/main" val="2919218581"/>
                  </a:ext>
                </a:extLst>
              </a:tr>
              <a:tr h="73302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420" b="1">
                          <a:solidFill>
                            <a:schemeClr val="bg1"/>
                          </a:solidFill>
                          <a:latin typeface="Arial" panose="020B0604020202020204" pitchFamily="34" charset="0"/>
                          <a:cs typeface="Arial" panose="020B0604020202020204" pitchFamily="34" charset="0"/>
                        </a:rPr>
                        <a:t>XRN5368.5</a:t>
                      </a:r>
                    </a:p>
                    <a:p>
                      <a:pPr algn="ctr"/>
                      <a:r>
                        <a:rPr lang="en-GB" sz="420" b="0">
                          <a:solidFill>
                            <a:schemeClr val="bg1"/>
                          </a:solidFill>
                          <a:latin typeface="Arial" panose="020B0604020202020204" pitchFamily="34" charset="0"/>
                          <a:cs typeface="Arial" panose="020B0604020202020204" pitchFamily="34" charset="0"/>
                        </a:rPr>
                        <a:t>Site Minder  Upgrade</a:t>
                      </a:r>
                    </a:p>
                    <a:p>
                      <a:pPr algn="ctr"/>
                      <a:endParaRPr lang="en-GB" sz="35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3065743"/>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24008" y="128468"/>
            <a:ext cx="9095985" cy="288032"/>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mj-lt"/>
              </a:rPr>
              <a:t>NG TRANSMISSION CHANGE HORIZON PLAN 0-2 YEARS JUNE 2022 – MAY 2024</a:t>
            </a:r>
          </a:p>
        </p:txBody>
      </p:sp>
      <p:graphicFrame>
        <p:nvGraphicFramePr>
          <p:cNvPr id="54" name="Table 53">
            <a:extLst>
              <a:ext uri="{FF2B5EF4-FFF2-40B4-BE49-F238E27FC236}">
                <a16:creationId xmlns:a16="http://schemas.microsoft.com/office/drawing/2014/main" id="{56320471-0392-42C8-80C2-930D61A0B79C}"/>
              </a:ext>
            </a:extLst>
          </p:cNvPr>
          <p:cNvGraphicFramePr>
            <a:graphicFrameLocks noGrp="1"/>
          </p:cNvGraphicFramePr>
          <p:nvPr/>
        </p:nvGraphicFramePr>
        <p:xfrm>
          <a:off x="7409402" y="2736875"/>
          <a:ext cx="1403401" cy="1250364"/>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316339">
                  <a:extLst>
                    <a:ext uri="{9D8B030D-6E8A-4147-A177-3AD203B41FA5}">
                      <a16:colId xmlns:a16="http://schemas.microsoft.com/office/drawing/2014/main" val="1815604966"/>
                    </a:ext>
                  </a:extLst>
                </a:gridCol>
                <a:gridCol w="1087062">
                  <a:extLst>
                    <a:ext uri="{9D8B030D-6E8A-4147-A177-3AD203B41FA5}">
                      <a16:colId xmlns:a16="http://schemas.microsoft.com/office/drawing/2014/main" val="4201395258"/>
                    </a:ext>
                  </a:extLst>
                </a:gridCol>
              </a:tblGrid>
              <a:tr h="208394">
                <a:tc gridSpan="2">
                  <a:txBody>
                    <a:bodyPr/>
                    <a:lstStyle/>
                    <a:p>
                      <a:pPr algn="ctr"/>
                      <a:r>
                        <a:rPr lang="en-US" sz="500"/>
                        <a:t>KEY RISK &amp; % = Certainty of Scope </a:t>
                      </a:r>
                    </a:p>
                  </a:txBody>
                  <a:tcPr>
                    <a:solidFill>
                      <a:schemeClr val="tx2"/>
                    </a:solidFill>
                  </a:tcPr>
                </a:tc>
                <a:tc hMerge="1">
                  <a:txBody>
                    <a:bodyPr/>
                    <a:lstStyle/>
                    <a:p>
                      <a:endParaRPr lang="en-GB" sz="800"/>
                    </a:p>
                  </a:txBody>
                  <a:tcPr>
                    <a:solidFill>
                      <a:schemeClr val="tx2"/>
                    </a:solidFill>
                  </a:tcPr>
                </a:tc>
                <a:extLst>
                  <a:ext uri="{0D108BD9-81ED-4DB2-BD59-A6C34878D82A}">
                    <a16:rowId xmlns:a16="http://schemas.microsoft.com/office/drawing/2014/main" val="1796567122"/>
                  </a:ext>
                </a:extLst>
              </a:tr>
              <a:tr h="208394">
                <a:tc>
                  <a:txBody>
                    <a:bodyPr/>
                    <a:lstStyle/>
                    <a:p>
                      <a:endParaRPr lang="en-GB" sz="400"/>
                    </a:p>
                  </a:txBody>
                  <a:tcPr>
                    <a:solidFill>
                      <a:schemeClr val="bg1">
                        <a:lumMod val="75000"/>
                      </a:schemeClr>
                    </a:solidFill>
                  </a:tcPr>
                </a:tc>
                <a:tc>
                  <a:txBody>
                    <a:bodyPr/>
                    <a:lstStyle/>
                    <a:p>
                      <a:pPr algn="l"/>
                      <a:r>
                        <a:rPr lang="en-GB" sz="400" b="1">
                          <a:solidFill>
                            <a:schemeClr val="tx1"/>
                          </a:solidFill>
                          <a:latin typeface="+mn-lt"/>
                        </a:rPr>
                        <a:t>Approved on Track </a:t>
                      </a:r>
                    </a:p>
                  </a:txBody>
                  <a:tcPr anchor="ctr">
                    <a:solidFill>
                      <a:schemeClr val="bg1">
                        <a:lumMod val="75000"/>
                      </a:schemeClr>
                    </a:solidFill>
                  </a:tcPr>
                </a:tc>
                <a:extLst>
                  <a:ext uri="{0D108BD9-81ED-4DB2-BD59-A6C34878D82A}">
                    <a16:rowId xmlns:a16="http://schemas.microsoft.com/office/drawing/2014/main" val="3092666656"/>
                  </a:ext>
                </a:extLst>
              </a:tr>
              <a:tr h="208394">
                <a:tc>
                  <a:txBody>
                    <a:bodyPr/>
                    <a:lstStyle/>
                    <a:p>
                      <a:endParaRPr lang="en-GB" sz="400"/>
                    </a:p>
                  </a:txBody>
                  <a:tcPr/>
                </a:tc>
                <a:tc>
                  <a:txBody>
                    <a:bodyPr/>
                    <a:lstStyle/>
                    <a:p>
                      <a:pPr algn="l"/>
                      <a:r>
                        <a:rPr lang="en-GB" sz="400" b="1">
                          <a:solidFill>
                            <a:schemeClr val="tx1"/>
                          </a:solidFill>
                          <a:latin typeface="+mn-lt"/>
                        </a:rPr>
                        <a:t>Approved</a:t>
                      </a:r>
                    </a:p>
                  </a:txBody>
                  <a:tcPr anchor="ctr"/>
                </a:tc>
                <a:extLst>
                  <a:ext uri="{0D108BD9-81ED-4DB2-BD59-A6C34878D82A}">
                    <a16:rowId xmlns:a16="http://schemas.microsoft.com/office/drawing/2014/main" val="1287734681"/>
                  </a:ext>
                </a:extLst>
              </a:tr>
              <a:tr h="208394">
                <a:tc>
                  <a:txBody>
                    <a:bodyPr/>
                    <a:lstStyle/>
                    <a:p>
                      <a:endParaRPr lang="en-GB" sz="400"/>
                    </a:p>
                  </a:txBody>
                  <a:tcPr>
                    <a:solidFill>
                      <a:schemeClr val="bg1">
                        <a:lumMod val="6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400" b="1">
                          <a:solidFill>
                            <a:schemeClr val="tx1"/>
                          </a:solidFill>
                          <a:latin typeface="+mn-lt"/>
                        </a:rPr>
                        <a:t>Approval at Risk </a:t>
                      </a:r>
                    </a:p>
                  </a:txBody>
                  <a:tcPr anchor="ctr">
                    <a:solidFill>
                      <a:schemeClr val="bg1">
                        <a:lumMod val="65000"/>
                      </a:schemeClr>
                    </a:solidFill>
                  </a:tcPr>
                </a:tc>
                <a:extLst>
                  <a:ext uri="{0D108BD9-81ED-4DB2-BD59-A6C34878D82A}">
                    <a16:rowId xmlns:a16="http://schemas.microsoft.com/office/drawing/2014/main" val="293690063"/>
                  </a:ext>
                </a:extLst>
              </a:tr>
              <a:tr h="208394">
                <a:tc>
                  <a:txBody>
                    <a:bodyPr/>
                    <a:lstStyle/>
                    <a:p>
                      <a:endParaRPr lang="en-GB" sz="400"/>
                    </a:p>
                  </a:txBody>
                  <a:tcPr/>
                </a:tc>
                <a:tc>
                  <a:txBody>
                    <a:bodyPr/>
                    <a:lstStyle/>
                    <a:p>
                      <a:pPr algn="l"/>
                      <a:r>
                        <a:rPr lang="en-GB" sz="400" b="1">
                          <a:solidFill>
                            <a:schemeClr val="tx1"/>
                          </a:solidFill>
                          <a:latin typeface="+mn-lt"/>
                        </a:rPr>
                        <a:t>Change Completion Report </a:t>
                      </a:r>
                    </a:p>
                  </a:txBody>
                  <a:tcPr anchor="ctr"/>
                </a:tc>
                <a:extLst>
                  <a:ext uri="{0D108BD9-81ED-4DB2-BD59-A6C34878D82A}">
                    <a16:rowId xmlns:a16="http://schemas.microsoft.com/office/drawing/2014/main" val="4085179281"/>
                  </a:ext>
                </a:extLst>
              </a:tr>
              <a:tr h="208394">
                <a:tc>
                  <a:txBody>
                    <a:bodyPr/>
                    <a:lstStyle/>
                    <a:p>
                      <a:endParaRPr lang="en-GB" sz="400"/>
                    </a:p>
                  </a:txBody>
                  <a:tcPr>
                    <a:solidFill>
                      <a:schemeClr val="bg1">
                        <a:lumMod val="65000"/>
                      </a:schemeClr>
                    </a:solidFill>
                  </a:tcPr>
                </a:tc>
                <a:tc>
                  <a:txBody>
                    <a:bodyPr/>
                    <a:lstStyle/>
                    <a:p>
                      <a:pPr algn="l"/>
                      <a:r>
                        <a:rPr lang="en-GB" sz="400" b="1">
                          <a:solidFill>
                            <a:schemeClr val="tx1"/>
                          </a:solidFill>
                          <a:latin typeface="+mn-lt"/>
                        </a:rPr>
                        <a:t>External User Activity </a:t>
                      </a:r>
                    </a:p>
                  </a:txBody>
                  <a:tcPr anchor="ctr">
                    <a:solidFill>
                      <a:schemeClr val="bg1">
                        <a:lumMod val="65000"/>
                      </a:schemeClr>
                    </a:solidFill>
                  </a:tcPr>
                </a:tc>
                <a:extLst>
                  <a:ext uri="{0D108BD9-81ED-4DB2-BD59-A6C34878D82A}">
                    <a16:rowId xmlns:a16="http://schemas.microsoft.com/office/drawing/2014/main" val="4240801272"/>
                  </a:ext>
                </a:extLst>
              </a:tr>
            </a:tbl>
          </a:graphicData>
        </a:graphic>
      </p:graphicFrame>
      <p:graphicFrame>
        <p:nvGraphicFramePr>
          <p:cNvPr id="57" name="Table 56">
            <a:extLst>
              <a:ext uri="{FF2B5EF4-FFF2-40B4-BE49-F238E27FC236}">
                <a16:creationId xmlns:a16="http://schemas.microsoft.com/office/drawing/2014/main" id="{352DAE3A-84FB-450B-A7C4-6647B0C834A2}"/>
              </a:ext>
            </a:extLst>
          </p:cNvPr>
          <p:cNvGraphicFramePr>
            <a:graphicFrameLocks noGrp="1"/>
          </p:cNvGraphicFramePr>
          <p:nvPr/>
        </p:nvGraphicFramePr>
        <p:xfrm>
          <a:off x="7409402" y="4028455"/>
          <a:ext cx="1400035" cy="937525"/>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400035">
                  <a:extLst>
                    <a:ext uri="{9D8B030D-6E8A-4147-A177-3AD203B41FA5}">
                      <a16:colId xmlns:a16="http://schemas.microsoft.com/office/drawing/2014/main" val="1815604966"/>
                    </a:ext>
                  </a:extLst>
                </a:gridCol>
              </a:tblGrid>
              <a:tr h="192685">
                <a:tc>
                  <a:txBody>
                    <a:bodyPr/>
                    <a:lstStyle/>
                    <a:p>
                      <a:pPr algn="ctr"/>
                      <a:r>
                        <a:rPr lang="en-GB" sz="500"/>
                        <a:t>KEY – Project Status</a:t>
                      </a:r>
                    </a:p>
                  </a:txBody>
                  <a:tcPr>
                    <a:solidFill>
                      <a:schemeClr val="tx2"/>
                    </a:solidFill>
                  </a:tcPr>
                </a:tc>
                <a:extLst>
                  <a:ext uri="{0D108BD9-81ED-4DB2-BD59-A6C34878D82A}">
                    <a16:rowId xmlns:a16="http://schemas.microsoft.com/office/drawing/2014/main" val="1796567122"/>
                  </a:ext>
                </a:extLst>
              </a:tr>
              <a:tr h="186210">
                <a:tc>
                  <a:txBody>
                    <a:bodyPr/>
                    <a:lstStyle/>
                    <a:p>
                      <a:pPr algn="ctr"/>
                      <a:r>
                        <a:rPr lang="en-GB" sz="400" b="1">
                          <a:solidFill>
                            <a:schemeClr val="tx1"/>
                          </a:solidFill>
                          <a:latin typeface="+mn-lt"/>
                        </a:rPr>
                        <a:t>On Track </a:t>
                      </a:r>
                    </a:p>
                  </a:txBody>
                  <a:tcPr>
                    <a:solidFill>
                      <a:srgbClr val="00B050"/>
                    </a:solidFill>
                  </a:tcPr>
                </a:tc>
                <a:extLst>
                  <a:ext uri="{0D108BD9-81ED-4DB2-BD59-A6C34878D82A}">
                    <a16:rowId xmlns:a16="http://schemas.microsoft.com/office/drawing/2014/main" val="3092666656"/>
                  </a:ext>
                </a:extLst>
              </a:tr>
              <a:tr h="186210">
                <a:tc>
                  <a:txBody>
                    <a:bodyPr/>
                    <a:lstStyle/>
                    <a:p>
                      <a:pPr algn="ctr"/>
                      <a:r>
                        <a:rPr lang="en-GB" sz="400" b="1">
                          <a:solidFill>
                            <a:schemeClr val="tx1"/>
                          </a:solidFill>
                          <a:latin typeface="+mn-lt"/>
                        </a:rPr>
                        <a:t>Complete </a:t>
                      </a:r>
                    </a:p>
                  </a:txBody>
                  <a:tcPr>
                    <a:solidFill>
                      <a:schemeClr val="accent5">
                        <a:lumMod val="75000"/>
                      </a:schemeClr>
                    </a:solidFill>
                  </a:tcPr>
                </a:tc>
                <a:extLst>
                  <a:ext uri="{0D108BD9-81ED-4DB2-BD59-A6C34878D82A}">
                    <a16:rowId xmlns:a16="http://schemas.microsoft.com/office/drawing/2014/main" val="1287734681"/>
                  </a:ext>
                </a:extLst>
              </a:tr>
              <a:tr h="186210">
                <a:tc>
                  <a:txBody>
                    <a:bodyPr/>
                    <a:lstStyle/>
                    <a:p>
                      <a:pPr algn="ctr"/>
                      <a:r>
                        <a:rPr lang="en-GB" sz="400" b="1">
                          <a:solidFill>
                            <a:schemeClr val="tx1"/>
                          </a:solidFill>
                          <a:latin typeface="+mn-lt"/>
                        </a:rPr>
                        <a:t>Potential Risk to Plan </a:t>
                      </a:r>
                    </a:p>
                  </a:txBody>
                  <a:tcPr>
                    <a:solidFill>
                      <a:schemeClr val="accent6">
                        <a:lumMod val="75000"/>
                      </a:schemeClr>
                    </a:solidFill>
                  </a:tcPr>
                </a:tc>
                <a:extLst>
                  <a:ext uri="{0D108BD9-81ED-4DB2-BD59-A6C34878D82A}">
                    <a16:rowId xmlns:a16="http://schemas.microsoft.com/office/drawing/2014/main" val="293690063"/>
                  </a:ext>
                </a:extLst>
              </a:tr>
              <a:tr h="186210">
                <a:tc>
                  <a:txBody>
                    <a:bodyPr/>
                    <a:lstStyle/>
                    <a:p>
                      <a:pPr algn="ctr"/>
                      <a:r>
                        <a:rPr lang="en-GB" sz="400" b="1">
                          <a:solidFill>
                            <a:schemeClr val="bg1"/>
                          </a:solidFill>
                          <a:latin typeface="+mn-lt"/>
                        </a:rPr>
                        <a:t>Plan at Risk </a:t>
                      </a:r>
                    </a:p>
                  </a:txBody>
                  <a:tcPr>
                    <a:solidFill>
                      <a:srgbClr val="C00000"/>
                    </a:solidFill>
                  </a:tcPr>
                </a:tc>
                <a:extLst>
                  <a:ext uri="{0D108BD9-81ED-4DB2-BD59-A6C34878D82A}">
                    <a16:rowId xmlns:a16="http://schemas.microsoft.com/office/drawing/2014/main" val="4085179281"/>
                  </a:ext>
                </a:extLst>
              </a:tr>
            </a:tbl>
          </a:graphicData>
        </a:graphic>
      </p:graphicFrame>
      <p:sp>
        <p:nvSpPr>
          <p:cNvPr id="58" name="Star: 5 Points 57">
            <a:extLst>
              <a:ext uri="{FF2B5EF4-FFF2-40B4-BE49-F238E27FC236}">
                <a16:creationId xmlns:a16="http://schemas.microsoft.com/office/drawing/2014/main" id="{4BC17333-2C2E-4E3A-8C27-B3D1B942EC0D}"/>
              </a:ext>
            </a:extLst>
          </p:cNvPr>
          <p:cNvSpPr/>
          <p:nvPr/>
        </p:nvSpPr>
        <p:spPr>
          <a:xfrm>
            <a:off x="7467715" y="2964004"/>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tar: 5 Points 58">
            <a:extLst>
              <a:ext uri="{FF2B5EF4-FFF2-40B4-BE49-F238E27FC236}">
                <a16:creationId xmlns:a16="http://schemas.microsoft.com/office/drawing/2014/main" id="{A17F2A54-F8C1-40F3-8151-D5E675A5371D}"/>
              </a:ext>
            </a:extLst>
          </p:cNvPr>
          <p:cNvSpPr/>
          <p:nvPr/>
        </p:nvSpPr>
        <p:spPr>
          <a:xfrm>
            <a:off x="7453438" y="3161147"/>
            <a:ext cx="216316" cy="188665"/>
          </a:xfrm>
          <a:prstGeom prst="star5">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tar: 5 Points 59">
            <a:extLst>
              <a:ext uri="{FF2B5EF4-FFF2-40B4-BE49-F238E27FC236}">
                <a16:creationId xmlns:a16="http://schemas.microsoft.com/office/drawing/2014/main" id="{BCFC7EA0-D5E9-4397-87AC-991ED7A2D58F}"/>
              </a:ext>
            </a:extLst>
          </p:cNvPr>
          <p:cNvSpPr/>
          <p:nvPr/>
        </p:nvSpPr>
        <p:spPr>
          <a:xfrm>
            <a:off x="7461286" y="3387674"/>
            <a:ext cx="215987" cy="157044"/>
          </a:xfrm>
          <a:prstGeom prst="star5">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Star: 5 Points 60">
            <a:extLst>
              <a:ext uri="{FF2B5EF4-FFF2-40B4-BE49-F238E27FC236}">
                <a16:creationId xmlns:a16="http://schemas.microsoft.com/office/drawing/2014/main" id="{B01990A3-2FF7-4868-B085-F6F13A61FAC8}"/>
              </a:ext>
            </a:extLst>
          </p:cNvPr>
          <p:cNvSpPr/>
          <p:nvPr/>
        </p:nvSpPr>
        <p:spPr>
          <a:xfrm>
            <a:off x="7503843" y="3613874"/>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r: 5 Points 61">
            <a:extLst>
              <a:ext uri="{FF2B5EF4-FFF2-40B4-BE49-F238E27FC236}">
                <a16:creationId xmlns:a16="http://schemas.microsoft.com/office/drawing/2014/main" id="{D86AF04A-D5AB-48EA-BB53-7CD5E5069BD2}"/>
              </a:ext>
            </a:extLst>
          </p:cNvPr>
          <p:cNvSpPr/>
          <p:nvPr/>
        </p:nvSpPr>
        <p:spPr>
          <a:xfrm>
            <a:off x="7454609" y="3778775"/>
            <a:ext cx="216316" cy="188665"/>
          </a:xfrm>
          <a:prstGeom prst="star5">
            <a:avLst>
              <a:gd name="adj" fmla="val 16054"/>
              <a:gd name="hf" fmla="val 105146"/>
              <a:gd name="vf" fmla="val 110557"/>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39F9791-B8C4-4BF7-99A0-BAEFDB72DF6F}"/>
              </a:ext>
            </a:extLst>
          </p:cNvPr>
          <p:cNvSpPr/>
          <p:nvPr/>
        </p:nvSpPr>
        <p:spPr>
          <a:xfrm>
            <a:off x="2256797" y="2541518"/>
            <a:ext cx="3534637" cy="205511"/>
          </a:xfrm>
          <a:prstGeom prst="rect">
            <a:avLst/>
          </a:prstGeom>
          <a:solidFill>
            <a:schemeClr val="accent6">
              <a:lumMod val="75000"/>
            </a:schemeClr>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 Design to PIS - Nov 21  to Nov  22 </a:t>
            </a:r>
            <a:endParaRPr lang="en-US" sz="4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1" name="Flowchart: Connector 30">
            <a:extLst>
              <a:ext uri="{FF2B5EF4-FFF2-40B4-BE49-F238E27FC236}">
                <a16:creationId xmlns:a16="http://schemas.microsoft.com/office/drawing/2014/main" id="{2AC8455C-4FB3-4106-BDCD-EAB1B95F4821}"/>
              </a:ext>
            </a:extLst>
          </p:cNvPr>
          <p:cNvSpPr/>
          <p:nvPr/>
        </p:nvSpPr>
        <p:spPr>
          <a:xfrm>
            <a:off x="4067944" y="2279420"/>
            <a:ext cx="360040" cy="301365"/>
          </a:xfrm>
          <a:prstGeom prst="flowChartConnector">
            <a:avLst/>
          </a:prstGeom>
          <a:solidFill>
            <a:schemeClr val="accent1">
              <a:lumMod val="50000"/>
            </a:schemeClr>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50" b="1">
                <a:solidFill>
                  <a:schemeClr val="bg1"/>
                </a:solidFill>
              </a:rPr>
              <a:t>GO Live</a:t>
            </a:r>
          </a:p>
          <a:p>
            <a:pPr algn="ctr"/>
            <a:r>
              <a:rPr lang="en-GB" sz="350" b="1">
                <a:solidFill>
                  <a:schemeClr val="bg1"/>
                </a:solidFill>
              </a:rPr>
              <a:t>1</a:t>
            </a:r>
            <a:r>
              <a:rPr lang="en-GB" sz="350" b="1" baseline="30000">
                <a:solidFill>
                  <a:schemeClr val="bg1"/>
                </a:solidFill>
              </a:rPr>
              <a:t>st</a:t>
            </a:r>
            <a:r>
              <a:rPr lang="en-GB" sz="350" b="1">
                <a:solidFill>
                  <a:schemeClr val="bg1"/>
                </a:solidFill>
              </a:rPr>
              <a:t> Sep </a:t>
            </a:r>
          </a:p>
        </p:txBody>
      </p:sp>
      <p:sp>
        <p:nvSpPr>
          <p:cNvPr id="25" name="Rectangle 24">
            <a:extLst>
              <a:ext uri="{FF2B5EF4-FFF2-40B4-BE49-F238E27FC236}">
                <a16:creationId xmlns:a16="http://schemas.microsoft.com/office/drawing/2014/main" id="{4EADAD00-54BA-4628-8178-932BA0330454}"/>
              </a:ext>
            </a:extLst>
          </p:cNvPr>
          <p:cNvSpPr/>
          <p:nvPr/>
        </p:nvSpPr>
        <p:spPr>
          <a:xfrm>
            <a:off x="2264291" y="3154687"/>
            <a:ext cx="1214559" cy="202771"/>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Complete</a:t>
            </a:r>
          </a:p>
        </p:txBody>
      </p:sp>
      <p:sp>
        <p:nvSpPr>
          <p:cNvPr id="27" name="Rectangle 26">
            <a:extLst>
              <a:ext uri="{FF2B5EF4-FFF2-40B4-BE49-F238E27FC236}">
                <a16:creationId xmlns:a16="http://schemas.microsoft.com/office/drawing/2014/main" id="{DACD7209-4948-48D4-A6D6-1B8A70449017}"/>
              </a:ext>
            </a:extLst>
          </p:cNvPr>
          <p:cNvSpPr/>
          <p:nvPr/>
        </p:nvSpPr>
        <p:spPr>
          <a:xfrm>
            <a:off x="2262738" y="3867817"/>
            <a:ext cx="1214559" cy="202771"/>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Complete</a:t>
            </a:r>
          </a:p>
        </p:txBody>
      </p:sp>
      <p:sp>
        <p:nvSpPr>
          <p:cNvPr id="28" name="Rectangle 27">
            <a:extLst>
              <a:ext uri="{FF2B5EF4-FFF2-40B4-BE49-F238E27FC236}">
                <a16:creationId xmlns:a16="http://schemas.microsoft.com/office/drawing/2014/main" id="{AE75F0BE-B507-4FE1-8F4B-51D1DBDB9A1A}"/>
              </a:ext>
            </a:extLst>
          </p:cNvPr>
          <p:cNvSpPr/>
          <p:nvPr/>
        </p:nvSpPr>
        <p:spPr>
          <a:xfrm>
            <a:off x="2256797" y="4597841"/>
            <a:ext cx="1222053" cy="202771"/>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Complete</a:t>
            </a:r>
          </a:p>
        </p:txBody>
      </p:sp>
      <p:sp>
        <p:nvSpPr>
          <p:cNvPr id="29" name="Rectangle 28">
            <a:extLst>
              <a:ext uri="{FF2B5EF4-FFF2-40B4-BE49-F238E27FC236}">
                <a16:creationId xmlns:a16="http://schemas.microsoft.com/office/drawing/2014/main" id="{B93E36D6-FC15-468D-9227-568D5F84DD1E}"/>
              </a:ext>
            </a:extLst>
          </p:cNvPr>
          <p:cNvSpPr/>
          <p:nvPr/>
        </p:nvSpPr>
        <p:spPr>
          <a:xfrm>
            <a:off x="2270734" y="1839637"/>
            <a:ext cx="1216629" cy="202771"/>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Complete</a:t>
            </a:r>
          </a:p>
        </p:txBody>
      </p:sp>
      <p:sp>
        <p:nvSpPr>
          <p:cNvPr id="24" name="Star: 5 Points 23">
            <a:extLst>
              <a:ext uri="{FF2B5EF4-FFF2-40B4-BE49-F238E27FC236}">
                <a16:creationId xmlns:a16="http://schemas.microsoft.com/office/drawing/2014/main" id="{D822DF0C-78EE-480C-8B5B-B1A109FED932}"/>
              </a:ext>
            </a:extLst>
          </p:cNvPr>
          <p:cNvSpPr/>
          <p:nvPr/>
        </p:nvSpPr>
        <p:spPr>
          <a:xfrm>
            <a:off x="3416563" y="1875559"/>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tar: 5 Points 29">
            <a:extLst>
              <a:ext uri="{FF2B5EF4-FFF2-40B4-BE49-F238E27FC236}">
                <a16:creationId xmlns:a16="http://schemas.microsoft.com/office/drawing/2014/main" id="{0FBB4D00-2DE9-4F35-90FF-EB5CDC246CC9}"/>
              </a:ext>
            </a:extLst>
          </p:cNvPr>
          <p:cNvSpPr/>
          <p:nvPr/>
        </p:nvSpPr>
        <p:spPr>
          <a:xfrm>
            <a:off x="3421927" y="3211187"/>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tar: 5 Points 31">
            <a:extLst>
              <a:ext uri="{FF2B5EF4-FFF2-40B4-BE49-F238E27FC236}">
                <a16:creationId xmlns:a16="http://schemas.microsoft.com/office/drawing/2014/main" id="{9A4FF6B1-2EFF-4E13-9C4F-A57D18562D7B}"/>
              </a:ext>
            </a:extLst>
          </p:cNvPr>
          <p:cNvSpPr/>
          <p:nvPr/>
        </p:nvSpPr>
        <p:spPr>
          <a:xfrm>
            <a:off x="3418116" y="3936083"/>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tar: 5 Points 32">
            <a:extLst>
              <a:ext uri="{FF2B5EF4-FFF2-40B4-BE49-F238E27FC236}">
                <a16:creationId xmlns:a16="http://schemas.microsoft.com/office/drawing/2014/main" id="{2099C240-E9CA-4BBB-AA28-AF6D0BF6ECCC}"/>
              </a:ext>
            </a:extLst>
          </p:cNvPr>
          <p:cNvSpPr/>
          <p:nvPr/>
        </p:nvSpPr>
        <p:spPr>
          <a:xfrm>
            <a:off x="3416563" y="4664749"/>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5913C12C-BD99-4820-B518-98F80904FD0F}"/>
              </a:ext>
            </a:extLst>
          </p:cNvPr>
          <p:cNvSpPr/>
          <p:nvPr/>
        </p:nvSpPr>
        <p:spPr>
          <a:xfrm>
            <a:off x="2268101" y="1208062"/>
            <a:ext cx="3523333" cy="20551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 Design to PIS –Apr 22 to Nov  22 </a:t>
            </a:r>
            <a:endParaRPr lang="en-US" sz="4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6" name="Star: 5 Points 35">
            <a:extLst>
              <a:ext uri="{FF2B5EF4-FFF2-40B4-BE49-F238E27FC236}">
                <a16:creationId xmlns:a16="http://schemas.microsoft.com/office/drawing/2014/main" id="{FBAF1439-2E2D-4B22-90DA-FBEE9904F330}"/>
              </a:ext>
            </a:extLst>
          </p:cNvPr>
          <p:cNvSpPr/>
          <p:nvPr/>
        </p:nvSpPr>
        <p:spPr>
          <a:xfrm>
            <a:off x="5693108" y="1232856"/>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tar: 5 Points 22">
            <a:extLst>
              <a:ext uri="{FF2B5EF4-FFF2-40B4-BE49-F238E27FC236}">
                <a16:creationId xmlns:a16="http://schemas.microsoft.com/office/drawing/2014/main" id="{BEAB6F0B-E878-4EE7-AFF2-FD3C3F54AED5}"/>
              </a:ext>
            </a:extLst>
          </p:cNvPr>
          <p:cNvSpPr/>
          <p:nvPr/>
        </p:nvSpPr>
        <p:spPr>
          <a:xfrm>
            <a:off x="5685341" y="2546898"/>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1497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5: Non-DSC Change Budget Impacting Programmes </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C49853-68B4-4775-B5F8-7CA6BBB1740F}"/>
              </a:ext>
            </a:extLst>
          </p:cNvPr>
          <p:cNvSpPr txBox="1">
            <a:spLocks/>
          </p:cNvSpPr>
          <p:nvPr/>
        </p:nvSpPr>
        <p:spPr>
          <a:xfrm>
            <a:off x="295940" y="284577"/>
            <a:ext cx="7772400" cy="50033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a:t>Proposed Budget  </a:t>
            </a:r>
          </a:p>
        </p:txBody>
      </p:sp>
      <p:sp>
        <p:nvSpPr>
          <p:cNvPr id="2" name="TextBox 1">
            <a:extLst>
              <a:ext uri="{FF2B5EF4-FFF2-40B4-BE49-F238E27FC236}">
                <a16:creationId xmlns:a16="http://schemas.microsoft.com/office/drawing/2014/main" id="{583C74B7-03B5-4105-BF8B-F89420B9A644}"/>
              </a:ext>
            </a:extLst>
          </p:cNvPr>
          <p:cNvSpPr txBox="1"/>
          <p:nvPr/>
        </p:nvSpPr>
        <p:spPr>
          <a:xfrm>
            <a:off x="6047091" y="881996"/>
            <a:ext cx="2934585" cy="3539430"/>
          </a:xfrm>
          <a:prstGeom prst="rect">
            <a:avLst/>
          </a:prstGeom>
          <a:solidFill>
            <a:srgbClr val="0070C0"/>
          </a:solidFill>
        </p:spPr>
        <p:txBody>
          <a:bodyPr wrap="square" rtlCol="0">
            <a:spAutoFit/>
          </a:bodyPr>
          <a:lstStyle/>
          <a:p>
            <a:pPr marL="285750" indent="-285750">
              <a:buFont typeface="Arial" panose="020B0604020202020204" pitchFamily="34" charset="0"/>
              <a:buChar char="•"/>
            </a:pPr>
            <a:r>
              <a:rPr lang="en-GB" sz="1600" b="1">
                <a:solidFill>
                  <a:schemeClr val="bg1"/>
                </a:solidFill>
              </a:rPr>
              <a:t>Proposed total budget is the same size as in BP22</a:t>
            </a:r>
          </a:p>
          <a:p>
            <a:pPr marL="285750" indent="-285750">
              <a:buFont typeface="Arial" panose="020B0604020202020204" pitchFamily="34" charset="0"/>
              <a:buChar char="•"/>
            </a:pPr>
            <a:endParaRPr lang="en-GB" sz="1600" b="1">
              <a:solidFill>
                <a:schemeClr val="bg1"/>
              </a:solidFill>
            </a:endParaRPr>
          </a:p>
          <a:p>
            <a:pPr marL="285750" indent="-285750">
              <a:buFont typeface="Arial" panose="020B0604020202020204" pitchFamily="34" charset="0"/>
              <a:buChar char="•"/>
            </a:pPr>
            <a:r>
              <a:rPr lang="en-GB" sz="1600" b="1">
                <a:solidFill>
                  <a:schemeClr val="bg1"/>
                </a:solidFill>
              </a:rPr>
              <a:t>Calculation based on major release bandwidth, historic trends / costs and a provision for REC change development above and beyond ‘BAU’ levels of regulatory change post CSSC implementation</a:t>
            </a:r>
          </a:p>
          <a:p>
            <a:endParaRPr lang="en-GB" sz="1600" b="1">
              <a:solidFill>
                <a:schemeClr val="bg1"/>
              </a:solidFill>
            </a:endParaRPr>
          </a:p>
          <a:p>
            <a:endParaRPr lang="en-GB" sz="1600" b="1">
              <a:solidFill>
                <a:schemeClr val="bg1"/>
              </a:solidFill>
            </a:endParaRPr>
          </a:p>
        </p:txBody>
      </p:sp>
      <p:pic>
        <p:nvPicPr>
          <p:cNvPr id="3" name="Picture 2">
            <a:extLst>
              <a:ext uri="{FF2B5EF4-FFF2-40B4-BE49-F238E27FC236}">
                <a16:creationId xmlns:a16="http://schemas.microsoft.com/office/drawing/2014/main" id="{6D46DA6E-F125-4CC3-A9C2-8416ED8F7F15}"/>
              </a:ext>
            </a:extLst>
          </p:cNvPr>
          <p:cNvPicPr>
            <a:picLocks noChangeAspect="1"/>
          </p:cNvPicPr>
          <p:nvPr/>
        </p:nvPicPr>
        <p:blipFill>
          <a:blip r:embed="rId3"/>
          <a:stretch>
            <a:fillRect/>
          </a:stretch>
        </p:blipFill>
        <p:spPr>
          <a:xfrm>
            <a:off x="155944" y="924578"/>
            <a:ext cx="5746724" cy="3458748"/>
          </a:xfrm>
          <a:prstGeom prst="rect">
            <a:avLst/>
          </a:prstGeom>
        </p:spPr>
      </p:pic>
    </p:spTree>
    <p:extLst>
      <p:ext uri="{BB962C8B-B14F-4D97-AF65-F5344CB8AC3E}">
        <p14:creationId xmlns:p14="http://schemas.microsoft.com/office/powerpoint/2010/main" val="4087400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a:p>
          <a:p>
            <a:endParaRPr lang="en-GB"/>
          </a:p>
          <a:p>
            <a:r>
              <a:rPr lang="en-GB">
                <a:latin typeface="Arial"/>
                <a:cs typeface="Arial"/>
              </a:rPr>
              <a:t>July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1284942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76"/>
          <a:ext cx="9143999" cy="5106662"/>
        </p:xfrm>
        <a:graphic>
          <a:graphicData uri="http://schemas.openxmlformats.org/drawingml/2006/table">
            <a:tbl>
              <a:tblPr firstRow="1" bandRow="1">
                <a:tableStyleId>{5C22544A-7EE6-4342-B048-85BDC9FD1C3A}</a:tableStyleId>
              </a:tblPr>
              <a:tblGrid>
                <a:gridCol w="1712223">
                  <a:extLst>
                    <a:ext uri="{9D8B030D-6E8A-4147-A177-3AD203B41FA5}">
                      <a16:colId xmlns:a16="http://schemas.microsoft.com/office/drawing/2014/main" val="20000"/>
                    </a:ext>
                  </a:extLst>
                </a:gridCol>
                <a:gridCol w="619314">
                  <a:extLst>
                    <a:ext uri="{9D8B030D-6E8A-4147-A177-3AD203B41FA5}">
                      <a16:colId xmlns:a16="http://schemas.microsoft.com/office/drawing/2014/main" val="341303587"/>
                    </a:ext>
                  </a:extLst>
                </a:gridCol>
                <a:gridCol w="619314">
                  <a:extLst>
                    <a:ext uri="{9D8B030D-6E8A-4147-A177-3AD203B41FA5}">
                      <a16:colId xmlns:a16="http://schemas.microsoft.com/office/drawing/2014/main" val="3112880537"/>
                    </a:ext>
                  </a:extLst>
                </a:gridCol>
                <a:gridCol w="3096574">
                  <a:extLst>
                    <a:ext uri="{9D8B030D-6E8A-4147-A177-3AD203B41FA5}">
                      <a16:colId xmlns:a16="http://schemas.microsoft.com/office/drawing/2014/main" val="1619365689"/>
                    </a:ext>
                  </a:extLst>
                </a:gridCol>
                <a:gridCol w="3096574">
                  <a:extLst>
                    <a:ext uri="{9D8B030D-6E8A-4147-A177-3AD203B41FA5}">
                      <a16:colId xmlns:a16="http://schemas.microsoft.com/office/drawing/2014/main" val="1355656450"/>
                    </a:ext>
                  </a:extLst>
                </a:gridCol>
              </a:tblGrid>
              <a:tr h="411562">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25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The programme is reflective of a Green Status with all activities tracking to plan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A Go decision for the Switching Programme implementation was approved at Delivery Group on the 30</a:t>
                      </a:r>
                      <a:r>
                        <a:rPr lang="en-GB" sz="900" b="0" kern="1200" baseline="30000">
                          <a:solidFill>
                            <a:schemeClr val="tx1"/>
                          </a:solidFill>
                          <a:latin typeface="+mn-lt"/>
                          <a:ea typeface="+mn-ea"/>
                          <a:cs typeface="Arial"/>
                        </a:rPr>
                        <a:t>th</a:t>
                      </a:r>
                      <a:r>
                        <a:rPr lang="en-GB" sz="900" b="0" kern="1200" baseline="0">
                          <a:solidFill>
                            <a:schemeClr val="tx1"/>
                          </a:solidFill>
                          <a:latin typeface="+mn-lt"/>
                          <a:ea typeface="+mn-ea"/>
                          <a:cs typeface="Arial"/>
                        </a:rPr>
                        <a:t> June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25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25547">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810988">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44784">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962687">
                <a:tc gridSpan="4">
                  <a:txBody>
                    <a:bodyPr/>
                    <a:lstStyle/>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a:solidFill>
                            <a:schemeClr val="tx1"/>
                          </a:solidFill>
                          <a:latin typeface="+mn-lt"/>
                          <a:ea typeface="+mn-ea"/>
                          <a:cs typeface="+mn-cs"/>
                        </a:rPr>
                        <a:t>Transition Stage 2</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Activities continue to plan.  This phase ends on *****</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a:solidFill>
                            <a:schemeClr val="tx1"/>
                          </a:solidFill>
                          <a:latin typeface="+mn-lt"/>
                          <a:ea typeface="+mn-ea"/>
                          <a:cs typeface="+mn-cs"/>
                        </a:rPr>
                        <a:t>Transition Stage 3</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Activities continue to track to plan.  Key documentation has been reviewed and signed off by all key stakeholders in readiness for governance and Go/No Go activities.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Our internal Go/No Go is planned and is on track for a Go decision</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All cutover activities are tracking to plan with all resource, governance and processes in place for the cutover weekend</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a:solidFill>
                            <a:schemeClr val="tx1"/>
                          </a:solidFill>
                          <a:latin typeface="+mn-lt"/>
                          <a:ea typeface="+mn-ea"/>
                          <a:cs typeface="+mn-cs"/>
                        </a:rPr>
                        <a:t>PIS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PIS approach has been signed off with parties all clear and roles and activities for this period.  All activities are tracking to plan for both readiness and support.</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War room is set up with appropriate model and processes in place.  Bridge and processes are in place with the central switching team in readiness for Day 1</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a:solidFill>
                            <a:schemeClr val="tx1"/>
                          </a:solidFill>
                          <a:latin typeface="+mn-lt"/>
                          <a:ea typeface="+mn-ea"/>
                          <a:cs typeface="+mn-cs"/>
                        </a:rPr>
                        <a:t>Business Change</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Tracking to plan with internal governance and criteria in place and approved in readiness for Go/No Go decision.</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Awareness and knowledge transfer will be completed for Go-Live</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Transition Stage 2 continued monitoring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Refinement of Transition Stage 3 Activities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Continue OAT and PT Testing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Continued Business change activities which includes new operating model</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Continued Post Implementation Support Activities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40039004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E9A5C-F313-7347-A4CE-5A39AEB36954}"/>
              </a:ext>
            </a:extLst>
          </p:cNvPr>
          <p:cNvSpPr>
            <a:spLocks noGrp="1"/>
          </p:cNvSpPr>
          <p:nvPr>
            <p:ph type="ctrTitle"/>
          </p:nvPr>
        </p:nvSpPr>
        <p:spPr/>
        <p:txBody>
          <a:bodyPr/>
          <a:lstStyle/>
          <a:p>
            <a:r>
              <a:rPr lang="en-US" err="1"/>
              <a:t>ChMC</a:t>
            </a:r>
            <a:r>
              <a:rPr lang="en-US"/>
              <a:t> CMS Rebuild </a:t>
            </a:r>
            <a:br>
              <a:rPr lang="en-US"/>
            </a:br>
            <a:r>
              <a:rPr lang="en-US"/>
              <a:t>July Update </a:t>
            </a:r>
          </a:p>
        </p:txBody>
      </p:sp>
    </p:spTree>
    <p:extLst>
      <p:ext uri="{BB962C8B-B14F-4D97-AF65-F5344CB8AC3E}">
        <p14:creationId xmlns:p14="http://schemas.microsoft.com/office/powerpoint/2010/main" val="1710057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39CB-0BEC-574D-AB42-02DEDD509EA9}"/>
              </a:ext>
            </a:extLst>
          </p:cNvPr>
          <p:cNvSpPr>
            <a:spLocks noGrp="1"/>
          </p:cNvSpPr>
          <p:nvPr>
            <p:ph type="title"/>
          </p:nvPr>
        </p:nvSpPr>
        <p:spPr/>
        <p:txBody>
          <a:bodyPr/>
          <a:lstStyle/>
          <a:p>
            <a:r>
              <a:rPr lang="en-US"/>
              <a:t>Progress to Date</a:t>
            </a:r>
          </a:p>
        </p:txBody>
      </p:sp>
      <p:sp>
        <p:nvSpPr>
          <p:cNvPr id="3" name="Content Placeholder 2">
            <a:extLst>
              <a:ext uri="{FF2B5EF4-FFF2-40B4-BE49-F238E27FC236}">
                <a16:creationId xmlns:a16="http://schemas.microsoft.com/office/drawing/2014/main" id="{F6455E3C-0B4E-FD48-BAAC-73087A795611}"/>
              </a:ext>
            </a:extLst>
          </p:cNvPr>
          <p:cNvSpPr>
            <a:spLocks noGrp="1"/>
          </p:cNvSpPr>
          <p:nvPr>
            <p:ph idx="1"/>
          </p:nvPr>
        </p:nvSpPr>
        <p:spPr>
          <a:xfrm>
            <a:off x="457200" y="637580"/>
            <a:ext cx="8229600" cy="4382442"/>
          </a:xfrm>
        </p:spPr>
        <p:txBody>
          <a:bodyPr vert="horz" lIns="68580" tIns="34290" rIns="68580" bIns="34290" rtlCol="0" anchor="t">
            <a:normAutofit fontScale="70000" lnSpcReduction="20000"/>
          </a:bodyPr>
          <a:lstStyle/>
          <a:p>
            <a:pPr marL="342424" indent="-342424"/>
            <a:endParaRPr lang="en-US" sz="1200">
              <a:latin typeface="Arial"/>
              <a:cs typeface="Arial"/>
            </a:endParaRPr>
          </a:p>
          <a:p>
            <a:pPr marL="342424" indent="-342424"/>
            <a:r>
              <a:rPr lang="en-US" sz="1200">
                <a:latin typeface="Arial"/>
                <a:cs typeface="Arial"/>
              </a:rPr>
              <a:t>The CMS Rebuild Team have now completed the Meter Number Creation Process (MNC) and have commenced building the new Supplier Theft of Gas (SUT).</a:t>
            </a:r>
          </a:p>
          <a:p>
            <a:pPr marL="0" indent="0">
              <a:buNone/>
            </a:pPr>
            <a:endParaRPr lang="en-US" sz="1200">
              <a:latin typeface="Arial"/>
              <a:cs typeface="Arial"/>
            </a:endParaRPr>
          </a:p>
          <a:p>
            <a:pPr marL="342424" indent="-342424"/>
            <a:r>
              <a:rPr lang="en-US" sz="1200">
                <a:latin typeface="Arial"/>
                <a:cs typeface="Arial"/>
              </a:rPr>
              <a:t>After the User Story sizing exercise to estimate the scale of Release 1 the number of processes remains at two. We had previously advised that we were investigating if Address Amendments (ADD) could be included. However, due to the complexities of the process it would not be able to be delivered in time for Release 1. A good proportion of the generic functionality has been developed in order to build MNC and SUT and therefore we are anticipating that we can release additional processes more quickly in a number of releases to ensure customers receive the benefit of the new CMS as soon as possible. Release 1.1 will follow shortly after Release 1 containing the Duplicates (DUP) process.</a:t>
            </a:r>
          </a:p>
          <a:p>
            <a:pPr marL="0" indent="0">
              <a:buNone/>
            </a:pPr>
            <a:endParaRPr lang="en-US" sz="1200">
              <a:solidFill>
                <a:srgbClr val="FF0000"/>
              </a:solidFill>
              <a:latin typeface="Arial"/>
              <a:cs typeface="Arial"/>
            </a:endParaRPr>
          </a:p>
          <a:p>
            <a:pPr marL="342424" indent="-342424"/>
            <a:r>
              <a:rPr lang="en-US" sz="1200">
                <a:latin typeface="Arial"/>
                <a:cs typeface="Arial"/>
              </a:rPr>
              <a:t>Release 1 is still targeted to be released in October / November 2022. The delivery date will be communicated out by the end of July. </a:t>
            </a:r>
          </a:p>
          <a:p>
            <a:pPr marL="342424" indent="-342424"/>
            <a:endParaRPr lang="en-US" sz="1200">
              <a:latin typeface="Arial"/>
              <a:cs typeface="Arial"/>
            </a:endParaRPr>
          </a:p>
          <a:p>
            <a:pPr marL="342424" indent="-342424"/>
            <a:r>
              <a:rPr lang="en-US" sz="1200">
                <a:latin typeface="Arial"/>
                <a:cs typeface="Arial"/>
              </a:rPr>
              <a:t>We are launching Alpha Trials in July to the Customer Focus Group attendees. This will provide those attendees access to a sandbox environment which they can navigate through the processes as they are being developed.  Alpha Trials will enable us to obtain real-time feedback from customers on the solution, showcase Agile delivery and generate </a:t>
            </a:r>
            <a:r>
              <a:rPr lang="en-US" sz="1200" err="1">
                <a:latin typeface="Arial"/>
                <a:cs typeface="Arial"/>
              </a:rPr>
              <a:t>familarisation</a:t>
            </a:r>
            <a:r>
              <a:rPr lang="en-US" sz="1200">
                <a:latin typeface="Arial"/>
                <a:cs typeface="Arial"/>
              </a:rPr>
              <a:t>. This will assist with the Beta Trials (External UAT) rollout which we are currently scheduling for September 2022.  Additional information can be found on the following slide, this will also be discussed in detail at the Customer Focus Group on 06 July 2022.</a:t>
            </a:r>
          </a:p>
          <a:p>
            <a:pPr marL="342424" indent="-342424"/>
            <a:endParaRPr lang="en-GB" sz="1200">
              <a:latin typeface="Arial"/>
              <a:cs typeface="Arial"/>
            </a:endParaRPr>
          </a:p>
          <a:p>
            <a:pPr marL="342424" indent="-342424"/>
            <a:r>
              <a:rPr lang="en-GB" sz="1200">
                <a:latin typeface="Arial"/>
                <a:cs typeface="Arial"/>
              </a:rPr>
              <a:t>The CMS Rebuild webpage (</a:t>
            </a:r>
            <a:r>
              <a:rPr lang="en-GB" sz="1200">
                <a:latin typeface="Arial"/>
                <a:cs typeface="Arial"/>
                <a:hlinkClick r:id="rId3"/>
              </a:rPr>
              <a:t>https://www.xoserve.com/products-services/data-products/contact-management-service-cms/cms-rebuild-product/</a:t>
            </a:r>
            <a:r>
              <a:rPr lang="en-GB" sz="1200">
                <a:latin typeface="Arial"/>
                <a:cs typeface="Arial"/>
              </a:rPr>
              <a:t> ) contains the link to register for future Customer Focus Groups which are captured below, please note the agenda for the Focus Groups will be issued 7 days prior to the session:</a:t>
            </a:r>
            <a:endParaRPr lang="en-US" sz="1200">
              <a:latin typeface="Arial"/>
              <a:cs typeface="Arial"/>
            </a:endParaRPr>
          </a:p>
          <a:p>
            <a:endParaRPr lang="en-US" sz="1200"/>
          </a:p>
          <a:p>
            <a:endParaRPr lang="en-US" sz="1200"/>
          </a:p>
          <a:p>
            <a:endParaRPr lang="en-US" sz="1200"/>
          </a:p>
          <a:p>
            <a:endParaRPr lang="en-US" sz="1200"/>
          </a:p>
          <a:p>
            <a:endParaRPr lang="en-US" sz="1200"/>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0" indent="0">
              <a:buNone/>
            </a:pPr>
            <a:endParaRPr lang="en-US" sz="1200">
              <a:latin typeface="Arial"/>
              <a:cs typeface="Arial"/>
            </a:endParaRPr>
          </a:p>
          <a:p>
            <a:pPr marL="0" indent="0">
              <a:buNone/>
            </a:pPr>
            <a:endParaRPr lang="en-US" sz="1200">
              <a:latin typeface="Arial"/>
              <a:cs typeface="Arial"/>
            </a:endParaRPr>
          </a:p>
          <a:p>
            <a:pPr marL="342424" indent="-342424"/>
            <a:endParaRPr lang="en-US" sz="1200">
              <a:latin typeface="Arial"/>
              <a:cs typeface="Arial"/>
            </a:endParaRPr>
          </a:p>
          <a:p>
            <a:pPr marL="342424" indent="-342424"/>
            <a:r>
              <a:rPr lang="en-US" sz="1200"/>
              <a:t>Further updates will be provided in August </a:t>
            </a:r>
            <a:r>
              <a:rPr lang="en-US" sz="1200" err="1"/>
              <a:t>ChMC</a:t>
            </a:r>
            <a:r>
              <a:rPr lang="en-US" sz="1200"/>
              <a:t>.</a:t>
            </a:r>
          </a:p>
        </p:txBody>
      </p:sp>
      <p:graphicFrame>
        <p:nvGraphicFramePr>
          <p:cNvPr id="4" name="Table 3">
            <a:extLst>
              <a:ext uri="{FF2B5EF4-FFF2-40B4-BE49-F238E27FC236}">
                <a16:creationId xmlns:a16="http://schemas.microsoft.com/office/drawing/2014/main" id="{4F80F9FA-0A23-C047-B9AD-D41A91C9BEC5}"/>
              </a:ext>
            </a:extLst>
          </p:cNvPr>
          <p:cNvGraphicFramePr>
            <a:graphicFrameLocks noGrp="1"/>
          </p:cNvGraphicFramePr>
          <p:nvPr/>
        </p:nvGraphicFramePr>
        <p:xfrm>
          <a:off x="3340298" y="2977082"/>
          <a:ext cx="1857375" cy="1371600"/>
        </p:xfrm>
        <a:graphic>
          <a:graphicData uri="http://schemas.openxmlformats.org/drawingml/2006/table">
            <a:tbl>
              <a:tblPr>
                <a:tableStyleId>{5C22544A-7EE6-4342-B048-85BDC9FD1C3A}</a:tableStyleId>
              </a:tblPr>
              <a:tblGrid>
                <a:gridCol w="619125">
                  <a:extLst>
                    <a:ext uri="{9D8B030D-6E8A-4147-A177-3AD203B41FA5}">
                      <a16:colId xmlns:a16="http://schemas.microsoft.com/office/drawing/2014/main" val="2578991102"/>
                    </a:ext>
                  </a:extLst>
                </a:gridCol>
                <a:gridCol w="619125">
                  <a:extLst>
                    <a:ext uri="{9D8B030D-6E8A-4147-A177-3AD203B41FA5}">
                      <a16:colId xmlns:a16="http://schemas.microsoft.com/office/drawing/2014/main" val="1846843008"/>
                    </a:ext>
                  </a:extLst>
                </a:gridCol>
                <a:gridCol w="619125">
                  <a:extLst>
                    <a:ext uri="{9D8B030D-6E8A-4147-A177-3AD203B41FA5}">
                      <a16:colId xmlns:a16="http://schemas.microsoft.com/office/drawing/2014/main" val="1323656476"/>
                    </a:ext>
                  </a:extLst>
                </a:gridCol>
              </a:tblGrid>
              <a:tr h="152400">
                <a:tc>
                  <a:txBody>
                    <a:bodyPr/>
                    <a:lstStyle/>
                    <a:p>
                      <a:pPr algn="l" fontAlgn="b"/>
                      <a:r>
                        <a:rPr lang="en-GB" sz="900" u="none" strike="noStrike">
                          <a:effectLst/>
                        </a:rPr>
                        <a:t>Date</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900" u="none" strike="noStrike">
                          <a:effectLst/>
                        </a:rPr>
                        <a:t>Time Start</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900" u="none" strike="noStrike">
                          <a:effectLst/>
                        </a:rPr>
                        <a:t>Time end</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0822136"/>
                  </a:ext>
                </a:extLst>
              </a:tr>
              <a:tr h="152400">
                <a:tc>
                  <a:txBody>
                    <a:bodyPr/>
                    <a:lstStyle/>
                    <a:p>
                      <a:pPr algn="r" fontAlgn="b"/>
                      <a:r>
                        <a:rPr lang="en-GB" sz="900" u="none" strike="noStrike">
                          <a:effectLst/>
                        </a:rPr>
                        <a:t>09/08/2022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2467639"/>
                  </a:ext>
                </a:extLst>
              </a:tr>
              <a:tr h="152400">
                <a:tc>
                  <a:txBody>
                    <a:bodyPr/>
                    <a:lstStyle/>
                    <a:p>
                      <a:pPr algn="r" fontAlgn="b"/>
                      <a:r>
                        <a:rPr lang="en-GB" sz="900" u="none" strike="noStrike">
                          <a:effectLst/>
                        </a:rPr>
                        <a:t>09/09/2022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3734864"/>
                  </a:ext>
                </a:extLst>
              </a:tr>
              <a:tr h="152400">
                <a:tc>
                  <a:txBody>
                    <a:bodyPr/>
                    <a:lstStyle/>
                    <a:p>
                      <a:pPr algn="r" fontAlgn="b"/>
                      <a:r>
                        <a:rPr lang="en-GB" sz="900" u="none" strike="noStrike">
                          <a:effectLst/>
                        </a:rPr>
                        <a:t>14/10/2022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146168"/>
                  </a:ext>
                </a:extLst>
              </a:tr>
              <a:tr h="152400">
                <a:tc>
                  <a:txBody>
                    <a:bodyPr/>
                    <a:lstStyle/>
                    <a:p>
                      <a:pPr algn="r" fontAlgn="b"/>
                      <a:r>
                        <a:rPr lang="en-GB" sz="900" u="none" strike="noStrike">
                          <a:effectLst/>
                        </a:rPr>
                        <a:t>08/11/2022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30427"/>
                  </a:ext>
                </a:extLst>
              </a:tr>
              <a:tr h="152400">
                <a:tc>
                  <a:txBody>
                    <a:bodyPr/>
                    <a:lstStyle/>
                    <a:p>
                      <a:pPr algn="r" fontAlgn="b"/>
                      <a:r>
                        <a:rPr lang="en-GB" sz="900" u="none" strike="noStrike">
                          <a:effectLst/>
                        </a:rPr>
                        <a:t>09/12/2022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585115"/>
                  </a:ext>
                </a:extLst>
              </a:tr>
              <a:tr h="152400">
                <a:tc>
                  <a:txBody>
                    <a:bodyPr/>
                    <a:lstStyle/>
                    <a:p>
                      <a:pPr algn="r" fontAlgn="b"/>
                      <a:r>
                        <a:rPr lang="en-GB" sz="900" u="none" strike="noStrike">
                          <a:effectLst/>
                        </a:rPr>
                        <a:t>10/01/2023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450457"/>
                  </a:ext>
                </a:extLst>
              </a:tr>
              <a:tr h="152400">
                <a:tc>
                  <a:txBody>
                    <a:bodyPr/>
                    <a:lstStyle/>
                    <a:p>
                      <a:pPr algn="r" fontAlgn="b"/>
                      <a:r>
                        <a:rPr lang="en-GB" sz="900" u="none" strike="noStrike">
                          <a:effectLst/>
                        </a:rPr>
                        <a:t>07/02/2023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4795467"/>
                  </a:ext>
                </a:extLst>
              </a:tr>
              <a:tr h="152400">
                <a:tc>
                  <a:txBody>
                    <a:bodyPr/>
                    <a:lstStyle/>
                    <a:p>
                      <a:pPr algn="r" fontAlgn="b"/>
                      <a:r>
                        <a:rPr lang="en-GB" sz="900" u="none" strike="noStrike">
                          <a:effectLst/>
                        </a:rPr>
                        <a:t>07/03/2023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3943979"/>
                  </a:ext>
                </a:extLst>
              </a:tr>
            </a:tbl>
          </a:graphicData>
        </a:graphic>
      </p:graphicFrame>
    </p:spTree>
    <p:extLst>
      <p:ext uri="{BB962C8B-B14F-4D97-AF65-F5344CB8AC3E}">
        <p14:creationId xmlns:p14="http://schemas.microsoft.com/office/powerpoint/2010/main" val="1440704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F10A-59D5-AA71-AFF1-9EDE80A74329}"/>
              </a:ext>
            </a:extLst>
          </p:cNvPr>
          <p:cNvSpPr>
            <a:spLocks noGrp="1"/>
          </p:cNvSpPr>
          <p:nvPr>
            <p:ph type="title"/>
          </p:nvPr>
        </p:nvSpPr>
        <p:spPr/>
        <p:txBody>
          <a:bodyPr/>
          <a:lstStyle/>
          <a:p>
            <a:r>
              <a:rPr lang="en-US"/>
              <a:t>Alpha Trials – Customer Focus Group</a:t>
            </a:r>
          </a:p>
        </p:txBody>
      </p:sp>
      <p:sp>
        <p:nvSpPr>
          <p:cNvPr id="4" name="Content Placeholder 2">
            <a:extLst>
              <a:ext uri="{FF2B5EF4-FFF2-40B4-BE49-F238E27FC236}">
                <a16:creationId xmlns:a16="http://schemas.microsoft.com/office/drawing/2014/main" id="{CE8C0774-C21C-3D1F-3CF6-DCC7461635A4}"/>
              </a:ext>
            </a:extLst>
          </p:cNvPr>
          <p:cNvSpPr txBox="1">
            <a:spLocks/>
          </p:cNvSpPr>
          <p:nvPr/>
        </p:nvSpPr>
        <p:spPr>
          <a:xfrm>
            <a:off x="353144" y="637580"/>
            <a:ext cx="8229600" cy="4382442"/>
          </a:xfrm>
          <a:prstGeom prst="rect">
            <a:avLst/>
          </a:prstGeom>
        </p:spPr>
        <p:txBody>
          <a:bodyPr vert="horz" lIns="68580" tIns="34290" rIns="68580" bIns="34290" rtlCol="0" anchor="t">
            <a:normAutofit/>
          </a:bodyPr>
          <a:lstStyle>
            <a:lvl1pPr marL="457189" indent="-457189" algn="l" defTabSz="1219170" rtl="0" eaLnBrk="1" latinLnBrk="0" hangingPunct="1">
              <a:spcBef>
                <a:spcPct val="20000"/>
              </a:spcBef>
              <a:buFont typeface="Arial" panose="020B0604020202020204" pitchFamily="34" charset="0"/>
              <a:buChar char="•"/>
              <a:defRPr sz="34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933"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342424" indent="-342424"/>
            <a:r>
              <a:rPr lang="en-US" sz="1050">
                <a:latin typeface="Arial"/>
                <a:cs typeface="Arial"/>
              </a:rPr>
              <a:t>The CMS Rebuild Customer Focus Group (CFG) contains attendees from 21 </a:t>
            </a:r>
            <a:r>
              <a:rPr lang="en-US" sz="1050" err="1">
                <a:latin typeface="Arial"/>
                <a:cs typeface="Arial"/>
              </a:rPr>
              <a:t>Organisations</a:t>
            </a:r>
            <a:r>
              <a:rPr lang="en-US" sz="1050">
                <a:latin typeface="Arial"/>
                <a:cs typeface="Arial"/>
              </a:rPr>
              <a:t> (below), who will be invited to partake in Alpha Trials. </a:t>
            </a:r>
            <a:endParaRPr lang="en-US" sz="2600"/>
          </a:p>
          <a:p>
            <a:pPr marL="741521" lvl="1" indent="-335756"/>
            <a:r>
              <a:rPr lang="en-US" sz="1050">
                <a:latin typeface="Arial"/>
                <a:cs typeface="Arial"/>
              </a:rPr>
              <a:t>DNs – 15 individual attendees</a:t>
            </a:r>
          </a:p>
          <a:p>
            <a:pPr marL="741521" lvl="1" indent="-341471"/>
            <a:r>
              <a:rPr lang="en-US" sz="1050">
                <a:latin typeface="Arial"/>
                <a:cs typeface="Arial"/>
              </a:rPr>
              <a:t>IGTs – 12 individual attendees</a:t>
            </a:r>
          </a:p>
          <a:p>
            <a:pPr marL="741998" lvl="1" indent="-342424"/>
            <a:r>
              <a:rPr lang="en-US" sz="1050">
                <a:latin typeface="Arial"/>
                <a:cs typeface="Arial"/>
              </a:rPr>
              <a:t>Large Shippers – 12 individual attendees</a:t>
            </a:r>
          </a:p>
          <a:p>
            <a:pPr marL="741998" lvl="1" indent="-342424"/>
            <a:r>
              <a:rPr lang="en-US" sz="1050">
                <a:latin typeface="Arial"/>
                <a:cs typeface="Arial"/>
              </a:rPr>
              <a:t>I&amp;C Shippers - 13 individual attendees</a:t>
            </a:r>
          </a:p>
          <a:p>
            <a:pPr marL="741998" lvl="1" indent="-342424"/>
            <a:r>
              <a:rPr lang="en-US" sz="1050">
                <a:latin typeface="Arial"/>
                <a:cs typeface="Arial"/>
              </a:rPr>
              <a:t>Small and Medium Shippers – 4 Individual attendees</a:t>
            </a:r>
          </a:p>
          <a:p>
            <a:pPr marL="342424" indent="-342424"/>
            <a:endParaRPr lang="en-US" sz="1200">
              <a:latin typeface="Arial"/>
              <a:cs typeface="Arial"/>
            </a:endParaRPr>
          </a:p>
          <a:p>
            <a:pPr marL="342424" indent="-342424"/>
            <a:r>
              <a:rPr lang="en-US" sz="1050">
                <a:latin typeface="Arial"/>
                <a:cs typeface="Arial"/>
              </a:rPr>
              <a:t>Key benefits of Alpha Trials</a:t>
            </a:r>
          </a:p>
          <a:p>
            <a:pPr marL="741998" lvl="1" indent="-342424"/>
            <a:r>
              <a:rPr lang="en-US" sz="975">
                <a:latin typeface="Arial"/>
                <a:cs typeface="Arial"/>
              </a:rPr>
              <a:t>Confirmation from a target customer group that the system is working as expected</a:t>
            </a:r>
          </a:p>
          <a:p>
            <a:pPr marL="741998" lvl="1" indent="-342424"/>
            <a:r>
              <a:rPr lang="en-US" sz="975">
                <a:latin typeface="Arial"/>
                <a:cs typeface="Arial"/>
              </a:rPr>
              <a:t>Obtain early feedback on User Interface and Customer Journey</a:t>
            </a:r>
          </a:p>
          <a:p>
            <a:pPr marL="741998" lvl="1" indent="-342424"/>
            <a:r>
              <a:rPr lang="en-US" sz="975">
                <a:latin typeface="Arial"/>
                <a:cs typeface="Arial"/>
              </a:rPr>
              <a:t>Obtain early insight into user behaviour</a:t>
            </a:r>
          </a:p>
          <a:p>
            <a:pPr marL="741998" lvl="1" indent="-342424"/>
            <a:r>
              <a:rPr lang="en-US" sz="975">
                <a:latin typeface="Arial"/>
                <a:cs typeface="Arial"/>
              </a:rPr>
              <a:t>Generates familiarisation with the software for customers</a:t>
            </a:r>
          </a:p>
          <a:p>
            <a:pPr marL="741998" lvl="1" indent="-342424"/>
            <a:r>
              <a:rPr lang="en-US" sz="975">
                <a:latin typeface="Arial"/>
                <a:cs typeface="Arial"/>
              </a:rPr>
              <a:t>Produces considerations for the Beta (External UAT) phase</a:t>
            </a:r>
          </a:p>
          <a:p>
            <a:pPr marL="741998" lvl="1" indent="-342424"/>
            <a:endParaRPr lang="en-US" sz="975">
              <a:solidFill>
                <a:srgbClr val="FF0000"/>
              </a:solidFill>
              <a:latin typeface="Arial"/>
              <a:cs typeface="Arial"/>
            </a:endParaRPr>
          </a:p>
          <a:p>
            <a:pPr marL="341948" indent="-342424"/>
            <a:r>
              <a:rPr lang="en-US" sz="1050">
                <a:latin typeface="Arial"/>
                <a:cs typeface="Arial"/>
              </a:rPr>
              <a:t>Proposed Timeline</a:t>
            </a:r>
            <a:endParaRPr lang="en-US" sz="1200">
              <a:latin typeface="Arial"/>
              <a:cs typeface="Arial"/>
            </a:endParaRPr>
          </a:p>
          <a:p>
            <a:pPr marL="0" indent="0">
              <a:buNone/>
            </a:pPr>
            <a:endParaRPr lang="en-US" sz="1200">
              <a:latin typeface="Arial"/>
              <a:cs typeface="Arial"/>
            </a:endParaRPr>
          </a:p>
        </p:txBody>
      </p:sp>
      <p:sp>
        <p:nvSpPr>
          <p:cNvPr id="12" name="Rectangle 11">
            <a:extLst>
              <a:ext uri="{FF2B5EF4-FFF2-40B4-BE49-F238E27FC236}">
                <a16:creationId xmlns:a16="http://schemas.microsoft.com/office/drawing/2014/main" id="{8C7F8E1E-5801-2659-1F95-C407C5A1D89B}"/>
              </a:ext>
            </a:extLst>
          </p:cNvPr>
          <p:cNvSpPr/>
          <p:nvPr/>
        </p:nvSpPr>
        <p:spPr>
          <a:xfrm>
            <a:off x="1585731" y="3667283"/>
            <a:ext cx="191153" cy="803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50"/>
              <a:t>Activities</a:t>
            </a:r>
          </a:p>
        </p:txBody>
      </p:sp>
      <p:sp>
        <p:nvSpPr>
          <p:cNvPr id="13" name="Rectangle 12">
            <a:extLst>
              <a:ext uri="{FF2B5EF4-FFF2-40B4-BE49-F238E27FC236}">
                <a16:creationId xmlns:a16="http://schemas.microsoft.com/office/drawing/2014/main" id="{3F80EB6E-18A3-07AE-0888-4788344A4F26}"/>
              </a:ext>
            </a:extLst>
          </p:cNvPr>
          <p:cNvSpPr/>
          <p:nvPr/>
        </p:nvSpPr>
        <p:spPr>
          <a:xfrm rot="5400000">
            <a:off x="2535727" y="2922151"/>
            <a:ext cx="166676" cy="165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50"/>
              <a:t>July</a:t>
            </a:r>
          </a:p>
        </p:txBody>
      </p:sp>
      <p:sp>
        <p:nvSpPr>
          <p:cNvPr id="14" name="Rectangle 13">
            <a:extLst>
              <a:ext uri="{FF2B5EF4-FFF2-40B4-BE49-F238E27FC236}">
                <a16:creationId xmlns:a16="http://schemas.microsoft.com/office/drawing/2014/main" id="{594EAA2C-3D66-52EF-0C49-3984F11C7F49}"/>
              </a:ext>
            </a:extLst>
          </p:cNvPr>
          <p:cNvSpPr/>
          <p:nvPr/>
        </p:nvSpPr>
        <p:spPr>
          <a:xfrm rot="5400000">
            <a:off x="4300717" y="2918722"/>
            <a:ext cx="159819" cy="1656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50"/>
              <a:t>August</a:t>
            </a:r>
          </a:p>
        </p:txBody>
      </p:sp>
      <p:sp>
        <p:nvSpPr>
          <p:cNvPr id="15" name="Rectangle 14">
            <a:extLst>
              <a:ext uri="{FF2B5EF4-FFF2-40B4-BE49-F238E27FC236}">
                <a16:creationId xmlns:a16="http://schemas.microsoft.com/office/drawing/2014/main" id="{12B33188-339B-C5D9-CBE1-3347A0991EDC}"/>
              </a:ext>
            </a:extLst>
          </p:cNvPr>
          <p:cNvSpPr/>
          <p:nvPr/>
        </p:nvSpPr>
        <p:spPr>
          <a:xfrm rot="5400000">
            <a:off x="6062279" y="2908308"/>
            <a:ext cx="159819" cy="165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50"/>
              <a:t>September</a:t>
            </a:r>
          </a:p>
        </p:txBody>
      </p:sp>
      <p:sp>
        <p:nvSpPr>
          <p:cNvPr id="16" name="Rectangle 15">
            <a:extLst>
              <a:ext uri="{FF2B5EF4-FFF2-40B4-BE49-F238E27FC236}">
                <a16:creationId xmlns:a16="http://schemas.microsoft.com/office/drawing/2014/main" id="{0A0B2E5F-1E4A-0587-C671-B0218AEBBB0E}"/>
              </a:ext>
            </a:extLst>
          </p:cNvPr>
          <p:cNvSpPr/>
          <p:nvPr/>
        </p:nvSpPr>
        <p:spPr>
          <a:xfrm>
            <a:off x="1986891" y="3907102"/>
            <a:ext cx="394807" cy="3269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rPr>
              <a:t>CFG</a:t>
            </a:r>
          </a:p>
        </p:txBody>
      </p:sp>
      <p:sp>
        <p:nvSpPr>
          <p:cNvPr id="17" name="Rectangle 16">
            <a:extLst>
              <a:ext uri="{FF2B5EF4-FFF2-40B4-BE49-F238E27FC236}">
                <a16:creationId xmlns:a16="http://schemas.microsoft.com/office/drawing/2014/main" id="{965566ED-A604-7314-DB6A-882FDA71F273}"/>
              </a:ext>
            </a:extLst>
          </p:cNvPr>
          <p:cNvSpPr/>
          <p:nvPr/>
        </p:nvSpPr>
        <p:spPr>
          <a:xfrm>
            <a:off x="2620002" y="3923294"/>
            <a:ext cx="2986876" cy="3269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solidFill>
              </a:rPr>
              <a:t>Alpha Trials </a:t>
            </a:r>
          </a:p>
        </p:txBody>
      </p:sp>
      <p:sp>
        <p:nvSpPr>
          <p:cNvPr id="18" name="Rectangle 17">
            <a:extLst>
              <a:ext uri="{FF2B5EF4-FFF2-40B4-BE49-F238E27FC236}">
                <a16:creationId xmlns:a16="http://schemas.microsoft.com/office/drawing/2014/main" id="{54204A6C-AC7E-274A-3F4D-75EC871BB41C}"/>
              </a:ext>
            </a:extLst>
          </p:cNvPr>
          <p:cNvSpPr/>
          <p:nvPr/>
        </p:nvSpPr>
        <p:spPr>
          <a:xfrm>
            <a:off x="5834404" y="3923294"/>
            <a:ext cx="1136255" cy="3269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600" b="1">
                <a:solidFill>
                  <a:schemeClr val="tx1"/>
                </a:solidFill>
                <a:cs typeface="Arial"/>
              </a:rPr>
              <a:t>Beta (External UAT)</a:t>
            </a:r>
          </a:p>
        </p:txBody>
      </p:sp>
    </p:spTree>
    <p:extLst>
      <p:ext uri="{BB962C8B-B14F-4D97-AF65-F5344CB8AC3E}">
        <p14:creationId xmlns:p14="http://schemas.microsoft.com/office/powerpoint/2010/main" val="1923423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E9A5C-F313-7347-A4CE-5A39AEB36954}"/>
              </a:ext>
            </a:extLst>
          </p:cNvPr>
          <p:cNvSpPr>
            <a:spLocks noGrp="1"/>
          </p:cNvSpPr>
          <p:nvPr>
            <p:ph type="ctrTitle"/>
          </p:nvPr>
        </p:nvSpPr>
        <p:spPr/>
        <p:txBody>
          <a:bodyPr/>
          <a:lstStyle/>
          <a:p>
            <a:r>
              <a:rPr lang="en-US"/>
              <a:t>Move To Cloud Update</a:t>
            </a:r>
          </a:p>
        </p:txBody>
      </p:sp>
      <p:sp>
        <p:nvSpPr>
          <p:cNvPr id="3" name="Subtitle 2">
            <a:extLst>
              <a:ext uri="{FF2B5EF4-FFF2-40B4-BE49-F238E27FC236}">
                <a16:creationId xmlns:a16="http://schemas.microsoft.com/office/drawing/2014/main" id="{20DF67C2-CE90-4EB7-AEB8-42FCC6A2E739}"/>
              </a:ext>
            </a:extLst>
          </p:cNvPr>
          <p:cNvSpPr>
            <a:spLocks noGrp="1"/>
          </p:cNvSpPr>
          <p:nvPr>
            <p:ph type="subTitle" idx="1"/>
          </p:nvPr>
        </p:nvSpPr>
        <p:spPr>
          <a:xfrm>
            <a:off x="954157" y="2914650"/>
            <a:ext cx="7335077" cy="1314450"/>
          </a:xfrm>
        </p:spPr>
        <p:txBody>
          <a:bodyPr/>
          <a:lstStyle/>
          <a:p>
            <a:r>
              <a:rPr lang="en-GB"/>
              <a:t>Verbal Update presented by Emma Lyndon</a:t>
            </a:r>
          </a:p>
        </p:txBody>
      </p:sp>
    </p:spTree>
    <p:extLst>
      <p:ext uri="{BB962C8B-B14F-4D97-AF65-F5344CB8AC3E}">
        <p14:creationId xmlns:p14="http://schemas.microsoft.com/office/powerpoint/2010/main" val="2871217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6: </a:t>
            </a:r>
            <a:r>
              <a:rPr lang="en-GB" sz="3100" err="1">
                <a:latin typeface="Arial"/>
                <a:cs typeface="Arial"/>
              </a:rPr>
              <a:t>AnY</a:t>
            </a:r>
            <a:r>
              <a:rPr lang="en-GB" sz="3100">
                <a:latin typeface="Arial"/>
                <a:cs typeface="Arial"/>
              </a:rPr>
              <a:t> Other Business</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E9A5C-F313-7347-A4CE-5A39AEB36954}"/>
              </a:ext>
            </a:extLst>
          </p:cNvPr>
          <p:cNvSpPr>
            <a:spLocks noGrp="1"/>
          </p:cNvSpPr>
          <p:nvPr>
            <p:ph type="title"/>
          </p:nvPr>
        </p:nvSpPr>
        <p:spPr>
          <a:xfrm>
            <a:off x="457199" y="256482"/>
            <a:ext cx="8229600" cy="637580"/>
          </a:xfrm>
        </p:spPr>
        <p:txBody>
          <a:bodyPr/>
          <a:lstStyle/>
          <a:p>
            <a:r>
              <a:rPr lang="en-US"/>
              <a:t>New Format for ROM requests</a:t>
            </a:r>
          </a:p>
        </p:txBody>
      </p:sp>
      <p:graphicFrame>
        <p:nvGraphicFramePr>
          <p:cNvPr id="3" name="Object 2">
            <a:extLst>
              <a:ext uri="{FF2B5EF4-FFF2-40B4-BE49-F238E27FC236}">
                <a16:creationId xmlns:a16="http://schemas.microsoft.com/office/drawing/2014/main" id="{32E955D0-C4B3-46C1-BEE0-AC7338E108E3}"/>
              </a:ext>
            </a:extLst>
          </p:cNvPr>
          <p:cNvGraphicFramePr>
            <a:graphicFrameLocks noChangeAspect="1"/>
          </p:cNvGraphicFramePr>
          <p:nvPr>
            <p:extLst>
              <p:ext uri="{D42A27DB-BD31-4B8C-83A1-F6EECF244321}">
                <p14:modId xmlns:p14="http://schemas.microsoft.com/office/powerpoint/2010/main" val="1661886081"/>
              </p:ext>
            </p:extLst>
          </p:nvPr>
        </p:nvGraphicFramePr>
        <p:xfrm>
          <a:off x="3989817" y="1971924"/>
          <a:ext cx="1164365" cy="1026905"/>
        </p:xfrm>
        <a:graphic>
          <a:graphicData uri="http://schemas.openxmlformats.org/presentationml/2006/ole">
            <mc:AlternateContent xmlns:mc="http://schemas.openxmlformats.org/markup-compatibility/2006">
              <mc:Choice xmlns:v="urn:schemas-microsoft-com:vml" Requires="v">
                <p:oleObj spid="_x0000_s4098" name="Document" showAsIcon="1" r:id="rId3" imgW="914400" imgH="806400" progId="Word.Document.12">
                  <p:embed/>
                </p:oleObj>
              </mc:Choice>
              <mc:Fallback>
                <p:oleObj name="Document" showAsIcon="1" r:id="rId3" imgW="914400" imgH="806400" progId="Word.Document.12">
                  <p:embed/>
                  <p:pic>
                    <p:nvPicPr>
                      <p:cNvPr id="3" name="Object 2">
                        <a:extLst>
                          <a:ext uri="{FF2B5EF4-FFF2-40B4-BE49-F238E27FC236}">
                            <a16:creationId xmlns:a16="http://schemas.microsoft.com/office/drawing/2014/main" id="{32E955D0-C4B3-46C1-BEE0-AC7338E108E3}"/>
                          </a:ext>
                        </a:extLst>
                      </p:cNvPr>
                      <p:cNvPicPr/>
                      <p:nvPr/>
                    </p:nvPicPr>
                    <p:blipFill>
                      <a:blip r:embed="rId4"/>
                      <a:stretch>
                        <a:fillRect/>
                      </a:stretch>
                    </p:blipFill>
                    <p:spPr>
                      <a:xfrm>
                        <a:off x="3989817" y="1971924"/>
                        <a:ext cx="1164365" cy="1026905"/>
                      </a:xfrm>
                      <a:prstGeom prst="rect">
                        <a:avLst/>
                      </a:prstGeom>
                    </p:spPr>
                  </p:pic>
                </p:oleObj>
              </mc:Fallback>
            </mc:AlternateContent>
          </a:graphicData>
        </a:graphic>
      </p:graphicFrame>
    </p:spTree>
    <p:extLst>
      <p:ext uri="{BB962C8B-B14F-4D97-AF65-F5344CB8AC3E}">
        <p14:creationId xmlns:p14="http://schemas.microsoft.com/office/powerpoint/2010/main" val="16402838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1583-1B69-49CB-9B37-E3F7BF8E34B0}"/>
              </a:ext>
            </a:extLst>
          </p:cNvPr>
          <p:cNvSpPr>
            <a:spLocks noGrp="1"/>
          </p:cNvSpPr>
          <p:nvPr>
            <p:ph type="title"/>
          </p:nvPr>
        </p:nvSpPr>
        <p:spPr>
          <a:xfrm>
            <a:off x="457200" y="2029468"/>
            <a:ext cx="8229600" cy="637580"/>
          </a:xfrm>
        </p:spPr>
        <p:txBody>
          <a:bodyPr/>
          <a:lstStyle/>
          <a:p>
            <a:r>
              <a:rPr lang="en-GB"/>
              <a:t>Appendix</a:t>
            </a:r>
          </a:p>
        </p:txBody>
      </p:sp>
    </p:spTree>
    <p:extLst>
      <p:ext uri="{BB962C8B-B14F-4D97-AF65-F5344CB8AC3E}">
        <p14:creationId xmlns:p14="http://schemas.microsoft.com/office/powerpoint/2010/main" val="18889044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B9AD-DBC4-49BB-84C3-893A069405D4}"/>
              </a:ext>
            </a:extLst>
          </p:cNvPr>
          <p:cNvSpPr>
            <a:spLocks noGrp="1"/>
          </p:cNvSpPr>
          <p:nvPr>
            <p:ph type="title"/>
          </p:nvPr>
        </p:nvSpPr>
        <p:spPr>
          <a:xfrm>
            <a:off x="451021" y="6374"/>
            <a:ext cx="8229600" cy="465223"/>
          </a:xfrm>
        </p:spPr>
        <p:txBody>
          <a:bodyPr>
            <a:normAutofit/>
          </a:bodyPr>
          <a:lstStyle/>
          <a:p>
            <a:r>
              <a:rPr lang="en-GB" sz="1800"/>
              <a:t>Outages</a:t>
            </a:r>
          </a:p>
        </p:txBody>
      </p:sp>
      <p:graphicFrame>
        <p:nvGraphicFramePr>
          <p:cNvPr id="6" name="Table 5">
            <a:extLst>
              <a:ext uri="{FF2B5EF4-FFF2-40B4-BE49-F238E27FC236}">
                <a16:creationId xmlns:a16="http://schemas.microsoft.com/office/drawing/2014/main" id="{895F0429-7C7A-4010-B1C4-A9F0A717417D}"/>
              </a:ext>
            </a:extLst>
          </p:cNvPr>
          <p:cNvGraphicFramePr>
            <a:graphicFrameLocks noGrp="1"/>
          </p:cNvGraphicFramePr>
          <p:nvPr>
            <p:extLst>
              <p:ext uri="{D42A27DB-BD31-4B8C-83A1-F6EECF244321}">
                <p14:modId xmlns:p14="http://schemas.microsoft.com/office/powerpoint/2010/main" val="1447774712"/>
              </p:ext>
            </p:extLst>
          </p:nvPr>
        </p:nvGraphicFramePr>
        <p:xfrm>
          <a:off x="93573" y="406282"/>
          <a:ext cx="8944495" cy="4481601"/>
        </p:xfrm>
        <a:graphic>
          <a:graphicData uri="http://schemas.openxmlformats.org/drawingml/2006/table">
            <a:tbl>
              <a:tblPr/>
              <a:tblGrid>
                <a:gridCol w="560779">
                  <a:extLst>
                    <a:ext uri="{9D8B030D-6E8A-4147-A177-3AD203B41FA5}">
                      <a16:colId xmlns:a16="http://schemas.microsoft.com/office/drawing/2014/main" val="347571895"/>
                    </a:ext>
                  </a:extLst>
                </a:gridCol>
                <a:gridCol w="520047">
                  <a:extLst>
                    <a:ext uri="{9D8B030D-6E8A-4147-A177-3AD203B41FA5}">
                      <a16:colId xmlns:a16="http://schemas.microsoft.com/office/drawing/2014/main" val="2605437213"/>
                    </a:ext>
                  </a:extLst>
                </a:gridCol>
                <a:gridCol w="538179">
                  <a:extLst>
                    <a:ext uri="{9D8B030D-6E8A-4147-A177-3AD203B41FA5}">
                      <a16:colId xmlns:a16="http://schemas.microsoft.com/office/drawing/2014/main" val="3965748433"/>
                    </a:ext>
                  </a:extLst>
                </a:gridCol>
                <a:gridCol w="463622">
                  <a:extLst>
                    <a:ext uri="{9D8B030D-6E8A-4147-A177-3AD203B41FA5}">
                      <a16:colId xmlns:a16="http://schemas.microsoft.com/office/drawing/2014/main" val="1471590064"/>
                    </a:ext>
                  </a:extLst>
                </a:gridCol>
                <a:gridCol w="592946">
                  <a:extLst>
                    <a:ext uri="{9D8B030D-6E8A-4147-A177-3AD203B41FA5}">
                      <a16:colId xmlns:a16="http://schemas.microsoft.com/office/drawing/2014/main" val="4095218312"/>
                    </a:ext>
                  </a:extLst>
                </a:gridCol>
                <a:gridCol w="430485">
                  <a:extLst>
                    <a:ext uri="{9D8B030D-6E8A-4147-A177-3AD203B41FA5}">
                      <a16:colId xmlns:a16="http://schemas.microsoft.com/office/drawing/2014/main" val="3943402433"/>
                    </a:ext>
                  </a:extLst>
                </a:gridCol>
                <a:gridCol w="4779988">
                  <a:extLst>
                    <a:ext uri="{9D8B030D-6E8A-4147-A177-3AD203B41FA5}">
                      <a16:colId xmlns:a16="http://schemas.microsoft.com/office/drawing/2014/main" val="1234513932"/>
                    </a:ext>
                  </a:extLst>
                </a:gridCol>
                <a:gridCol w="1058449">
                  <a:extLst>
                    <a:ext uri="{9D8B030D-6E8A-4147-A177-3AD203B41FA5}">
                      <a16:colId xmlns:a16="http://schemas.microsoft.com/office/drawing/2014/main" val="2424485918"/>
                    </a:ext>
                  </a:extLst>
                </a:gridCol>
              </a:tblGrid>
              <a:tr h="222717">
                <a:tc gridSpan="8">
                  <a:txBody>
                    <a:bodyPr/>
                    <a:lstStyle/>
                    <a:p>
                      <a:pPr algn="ctr" fontAlgn="ctr"/>
                      <a:r>
                        <a:rPr lang="en-GB" sz="1000" b="1" i="0" u="none" strike="noStrike">
                          <a:solidFill>
                            <a:srgbClr val="000000"/>
                          </a:solidFill>
                          <a:effectLst/>
                          <a:latin typeface="Arial" panose="020B0604020202020204" pitchFamily="34" charset="0"/>
                        </a:rPr>
                        <a:t>Outages</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09310628"/>
                  </a:ext>
                </a:extLst>
              </a:tr>
              <a:tr h="461701">
                <a:tc>
                  <a:txBody>
                    <a:bodyPr/>
                    <a:lstStyle/>
                    <a:p>
                      <a:pPr algn="l" fontAlgn="ctr"/>
                      <a:r>
                        <a:rPr lang="en-GB" sz="700" b="0" i="0" u="none" strike="noStrike">
                          <a:solidFill>
                            <a:srgbClr val="000000"/>
                          </a:solidFill>
                          <a:effectLst/>
                          <a:latin typeface="Arial" panose="020B0604020202020204" pitchFamily="34" charset="0"/>
                        </a:rPr>
                        <a:t>Change  Request Number</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ctr"/>
                      <a:r>
                        <a:rPr lang="en-GB" sz="700" b="0" i="0" u="none" strike="noStrike">
                          <a:solidFill>
                            <a:srgbClr val="000000"/>
                          </a:solidFill>
                          <a:effectLst/>
                          <a:latin typeface="Arial" panose="020B0604020202020204" pitchFamily="34" charset="0"/>
                        </a:rPr>
                        <a:t>Impacted System</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4">
                  <a:txBody>
                    <a:bodyPr/>
                    <a:lstStyle/>
                    <a:p>
                      <a:pPr algn="ctr" fontAlgn="ctr"/>
                      <a:r>
                        <a:rPr lang="en-GB" sz="700" b="0" i="0" u="none" strike="noStrike">
                          <a:solidFill>
                            <a:srgbClr val="000000"/>
                          </a:solidFill>
                          <a:effectLst/>
                          <a:latin typeface="Arial" panose="020B0604020202020204" pitchFamily="34" charset="0"/>
                        </a:rPr>
                        <a:t>Outage Duration</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ctr"/>
                      <a:r>
                        <a:rPr lang="en-GB" sz="700" b="0" i="0" u="none" strike="noStrike">
                          <a:solidFill>
                            <a:srgbClr val="000000"/>
                          </a:solidFill>
                          <a:effectLst/>
                          <a:latin typeface="Arial" panose="020B0604020202020204" pitchFamily="34" charset="0"/>
                        </a:rPr>
                        <a:t> </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Committee Notified Date</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216859972"/>
                  </a:ext>
                </a:extLst>
              </a:tr>
              <a:tr h="157539">
                <a:tc>
                  <a:txBody>
                    <a:bodyPr/>
                    <a:lstStyle/>
                    <a:p>
                      <a:pPr algn="l" fontAlgn="ctr"/>
                      <a:r>
                        <a:rPr lang="en-GB" sz="700" b="0" i="0" u="none" strike="noStrike">
                          <a:solidFill>
                            <a:srgbClr val="000000"/>
                          </a:solidFill>
                          <a:effectLst/>
                          <a:latin typeface="Arial" panose="020B0604020202020204" pitchFamily="34" charset="0"/>
                        </a:rPr>
                        <a:t> </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CDDC"/>
                    </a:solidFill>
                  </a:tcPr>
                </a:tc>
                <a:tc>
                  <a:txBody>
                    <a:bodyPr/>
                    <a:lstStyle/>
                    <a:p>
                      <a:pPr algn="l" fontAlgn="ctr"/>
                      <a:r>
                        <a:rPr lang="en-GB" sz="700" b="0" i="0" u="none" strike="noStrike">
                          <a:solidFill>
                            <a:srgbClr val="000000"/>
                          </a:solidFill>
                          <a:effectLst/>
                          <a:latin typeface="Arial" panose="020B0604020202020204" pitchFamily="34" charset="0"/>
                        </a:rPr>
                        <a:t> </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Start Date</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Start Time</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End Date</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End Time</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Brief Description</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ctr"/>
                      <a:r>
                        <a:rPr lang="en-GB" sz="700" b="0" i="0" u="none" strike="noStrike">
                          <a:solidFill>
                            <a:srgbClr val="000000"/>
                          </a:solidFill>
                          <a:effectLst/>
                          <a:latin typeface="Arial" panose="020B0604020202020204" pitchFamily="34" charset="0"/>
                        </a:rPr>
                        <a:t> </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1803515436"/>
                  </a:ext>
                </a:extLst>
              </a:tr>
              <a:tr h="425625">
                <a:tc>
                  <a:txBody>
                    <a:bodyPr/>
                    <a:lstStyle/>
                    <a:p>
                      <a:pPr algn="ctr" rtl="0" fontAlgn="ctr"/>
                      <a:r>
                        <a:rPr lang="en-GB" sz="800" b="0" i="0" u="none" strike="noStrike">
                          <a:solidFill>
                            <a:srgbClr val="000000"/>
                          </a:solidFill>
                          <a:effectLst/>
                          <a:latin typeface="Calibri" panose="020F0502020204030204" pitchFamily="34" charset="0"/>
                        </a:rPr>
                        <a:t>XRN 5301</a:t>
                      </a:r>
                    </a:p>
                  </a:txBody>
                  <a:tcPr marL="3828" marR="3828" marT="382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UKLink Portal</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02/07/2022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09:00</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04/07/2022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07:00</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Calibri" panose="020F0502020204030204" pitchFamily="34" charset="0"/>
                        </a:rPr>
                        <a:t>As part of the UK Link move to Cloud Programme, an extended outage will be required to complete implementation and cutover activities for the new DES &amp; Portal screens.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These systems will be unavailable for use from 2nd July 09:00 to 4th July 07:00</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09/02/2022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454262"/>
                  </a:ext>
                </a:extLst>
              </a:tr>
              <a:tr h="791228">
                <a:tc>
                  <a:txBody>
                    <a:bodyPr/>
                    <a:lstStyle/>
                    <a:p>
                      <a:pPr algn="ctr" rtl="0" fontAlgn="ctr"/>
                      <a:r>
                        <a:rPr lang="en-GB" sz="800" b="0" i="0" u="none" strike="noStrike">
                          <a:solidFill>
                            <a:srgbClr val="000000"/>
                          </a:solidFill>
                          <a:effectLst/>
                          <a:latin typeface="Calibri" panose="020F0502020204030204" pitchFamily="34" charset="0"/>
                        </a:rPr>
                        <a:t>CHG0033709</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Gemini</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18/06/2022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03:15</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18/06/2022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07:30</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1" i="0" u="sng" strike="noStrike">
                          <a:solidFill>
                            <a:srgbClr val="000000"/>
                          </a:solidFill>
                          <a:effectLst/>
                          <a:latin typeface="Calibri" panose="020F0502020204030204" pitchFamily="34" charset="0"/>
                        </a:rPr>
                        <a:t>Gemini Disaster Recovery Test 2022</a:t>
                      </a:r>
                      <a:br>
                        <a:rPr lang="en-US" sz="800" b="1" i="0" u="sng"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This is an annual activity to confirm Gemini services can be migrated to a secondary data centre location should there be a catastrophic failure within the primary data centre.</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During this phase of the test Gemini services will failover from the primary site to the secondary site.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The activity starts within the scheduled maintenance window and the system will operate normally during times where there is no outage. </a:t>
                      </a:r>
                      <a:endParaRPr lang="en-US" sz="800" b="1" i="0" u="sng" strike="noStrike">
                        <a:solidFill>
                          <a:srgbClr val="000000"/>
                        </a:solidFill>
                        <a:effectLst/>
                        <a:latin typeface="Calibri" panose="020F0502020204030204" pitchFamily="34" charset="0"/>
                      </a:endParaRP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13/04/2022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170496"/>
                  </a:ext>
                </a:extLst>
              </a:tr>
              <a:tr h="567501">
                <a:tc>
                  <a:txBody>
                    <a:bodyPr/>
                    <a:lstStyle/>
                    <a:p>
                      <a:pPr algn="ctr" rtl="0" fontAlgn="ctr"/>
                      <a:r>
                        <a:rPr lang="en-GB" sz="800" b="0" i="0" u="none" strike="noStrike">
                          <a:solidFill>
                            <a:srgbClr val="000000"/>
                          </a:solidFill>
                          <a:effectLst/>
                          <a:latin typeface="Calibri" panose="020F0502020204030204" pitchFamily="34" charset="0"/>
                        </a:rPr>
                        <a:t>CHG0033709</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Gemini</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19/06/2022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03:00</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19/06/2022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07:30</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1" i="0" u="sng" strike="noStrike">
                          <a:solidFill>
                            <a:srgbClr val="000000"/>
                          </a:solidFill>
                          <a:effectLst/>
                          <a:latin typeface="Calibri" panose="020F0502020204030204" pitchFamily="34" charset="0"/>
                        </a:rPr>
                        <a:t>Gemini Disaster Recovery Test 2022</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During this phase of the test Gemini services will failback from the secondary site to the primary site.</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Again the activity starts within the scheduled maintenance window and the system will operate normally during times where there is no outage.</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13/04/2022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691935"/>
                  </a:ext>
                </a:extLst>
              </a:tr>
              <a:tr h="1145913">
                <a:tc>
                  <a:txBody>
                    <a:bodyPr/>
                    <a:lstStyle/>
                    <a:p>
                      <a:pPr algn="ctr" rtl="0" fontAlgn="ctr"/>
                      <a:r>
                        <a:rPr lang="en-GB" sz="800" b="0" i="0" u="none" strike="noStrike">
                          <a:solidFill>
                            <a:srgbClr val="000000"/>
                          </a:solidFill>
                          <a:effectLst/>
                          <a:latin typeface="Calibri" panose="020F0502020204030204" pitchFamily="34" charset="0"/>
                        </a:rPr>
                        <a:t>CHG0033562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CMS</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30/07/2022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00:00</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30/07/2022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07:00</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1" i="0" u="sng" strike="noStrike">
                          <a:solidFill>
                            <a:srgbClr val="000000"/>
                          </a:solidFill>
                          <a:effectLst/>
                          <a:latin typeface="Calibri" panose="020F0502020204030204" pitchFamily="34" charset="0"/>
                        </a:rPr>
                        <a:t>CMS Disaster Recovery Test 2022</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This is an annual activity to confirm CMS (Contact Management Service) services can be migrated to a secondary data centre location should there be a catastrophic failure within the primary data centre.</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During this phase of the test CMS services will failover from the primary site to the secondary site. </a:t>
                      </a:r>
                      <a:br>
                        <a:rPr lang="en-US" sz="800" b="0"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NOTE: This activity will run during the normal CMS maintenance window so no extended outage is expected however if we experience issues when the system is released there may be an extended outage until 11:00 as we revert the system back</a:t>
                      </a:r>
                      <a:endParaRPr lang="en-US" sz="800" b="0" i="0" u="none" strike="noStrike">
                        <a:solidFill>
                          <a:srgbClr val="000000"/>
                        </a:solidFill>
                        <a:effectLst/>
                        <a:latin typeface="Calibri" panose="020F0502020204030204" pitchFamily="34" charset="0"/>
                      </a:endParaRP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08/06/2022</a:t>
                      </a:r>
                      <a:br>
                        <a:rPr lang="en-GB" sz="800" b="0" i="0" u="none" strike="noStrike">
                          <a:solidFill>
                            <a:srgbClr val="000000"/>
                          </a:solidFill>
                          <a:effectLst/>
                          <a:latin typeface="Calibri" panose="020F0502020204030204" pitchFamily="34" charset="0"/>
                        </a:rPr>
                      </a:br>
                      <a:r>
                        <a:rPr lang="en-GB" sz="800" b="1" i="0" u="none" strike="noStrike">
                          <a:solidFill>
                            <a:srgbClr val="000000"/>
                          </a:solidFill>
                          <a:effectLst/>
                          <a:latin typeface="Calibri" panose="020F0502020204030204" pitchFamily="34" charset="0"/>
                        </a:rPr>
                        <a:t>Dates amended</a:t>
                      </a:r>
                      <a:endParaRPr lang="en-GB" sz="800" b="0" i="0" u="none" strike="noStrike">
                        <a:solidFill>
                          <a:srgbClr val="000000"/>
                        </a:solidFill>
                        <a:effectLst/>
                        <a:latin typeface="Calibri" panose="020F0502020204030204" pitchFamily="34" charset="0"/>
                      </a:endParaRP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5990011"/>
                  </a:ext>
                </a:extLst>
              </a:tr>
              <a:tr h="709377">
                <a:tc>
                  <a:txBody>
                    <a:bodyPr/>
                    <a:lstStyle/>
                    <a:p>
                      <a:pPr algn="ctr" rtl="0" fontAlgn="ctr"/>
                      <a:r>
                        <a:rPr lang="en-GB" sz="800" b="0" i="0" u="none" strike="noStrike">
                          <a:solidFill>
                            <a:srgbClr val="000000"/>
                          </a:solidFill>
                          <a:effectLst/>
                          <a:latin typeface="Calibri" panose="020F0502020204030204" pitchFamily="34" charset="0"/>
                        </a:rPr>
                        <a:t>CHG0033562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CMS</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31/07/2022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00:00</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31/07/2022</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000000"/>
                          </a:solidFill>
                          <a:effectLst/>
                          <a:latin typeface="Calibri" panose="020F0502020204030204" pitchFamily="34" charset="0"/>
                        </a:rPr>
                        <a:t>07:00</a:t>
                      </a: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1" i="0" u="sng" strike="noStrike">
                          <a:solidFill>
                            <a:srgbClr val="000000"/>
                          </a:solidFill>
                          <a:effectLst/>
                          <a:latin typeface="Calibri" panose="020F0502020204030204" pitchFamily="34" charset="0"/>
                        </a:rPr>
                        <a:t>CMS Disaster Recovery Test 2022</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During this phase of the test CMS services will failback from the secondary site to the primary site.</a:t>
                      </a:r>
                      <a:br>
                        <a:rPr lang="en-US" sz="800" b="0"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NOTE: This activity will run during the normal CMS maintenance window so no extended outage is expected however if we experience issues when the system is released there may be an extended outage until 11:00 as we revert the system back</a:t>
                      </a:r>
                      <a:endParaRPr lang="en-US" sz="800" b="0" i="0" u="none" strike="noStrike">
                        <a:solidFill>
                          <a:srgbClr val="000000"/>
                        </a:solidFill>
                        <a:effectLst/>
                        <a:latin typeface="Calibri" panose="020F0502020204030204" pitchFamily="34" charset="0"/>
                      </a:endParaRP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08/06/2022</a:t>
                      </a:r>
                      <a:br>
                        <a:rPr lang="en-GB" sz="800" b="0" i="0" u="none" strike="noStrike">
                          <a:solidFill>
                            <a:srgbClr val="000000"/>
                          </a:solidFill>
                          <a:effectLst/>
                          <a:latin typeface="Calibri" panose="020F0502020204030204" pitchFamily="34" charset="0"/>
                        </a:rPr>
                      </a:br>
                      <a:r>
                        <a:rPr lang="en-GB" sz="800" b="1" i="0" u="none" strike="noStrike">
                          <a:solidFill>
                            <a:srgbClr val="000000"/>
                          </a:solidFill>
                          <a:effectLst/>
                          <a:latin typeface="Calibri" panose="020F0502020204030204" pitchFamily="34" charset="0"/>
                        </a:rPr>
                        <a:t>Dates amended</a:t>
                      </a:r>
                      <a:endParaRPr lang="en-GB" sz="800" b="0" i="0" u="none" strike="noStrike">
                        <a:solidFill>
                          <a:srgbClr val="000000"/>
                        </a:solidFill>
                        <a:effectLst/>
                        <a:latin typeface="Calibri" panose="020F0502020204030204" pitchFamily="34" charset="0"/>
                      </a:endParaRPr>
                    </a:p>
                  </a:txBody>
                  <a:tcPr marL="3828" marR="3828" marT="3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464037"/>
                  </a:ext>
                </a:extLst>
              </a:tr>
            </a:tbl>
          </a:graphicData>
        </a:graphic>
      </p:graphicFrame>
      <p:cxnSp>
        <p:nvCxnSpPr>
          <p:cNvPr id="8" name="Straight Connector 7">
            <a:extLst>
              <a:ext uri="{FF2B5EF4-FFF2-40B4-BE49-F238E27FC236}">
                <a16:creationId xmlns:a16="http://schemas.microsoft.com/office/drawing/2014/main" id="{1102A76E-8EE8-4337-BF2B-D4BD301ACF65}"/>
              </a:ext>
            </a:extLst>
          </p:cNvPr>
          <p:cNvCxnSpPr>
            <a:cxnSpLocks/>
          </p:cNvCxnSpPr>
          <p:nvPr/>
        </p:nvCxnSpPr>
        <p:spPr>
          <a:xfrm>
            <a:off x="93573" y="1155469"/>
            <a:ext cx="0" cy="5636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502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31212E-24E0-46AC-8811-01354CCE80E1}"/>
              </a:ext>
            </a:extLst>
          </p:cNvPr>
          <p:cNvPicPr>
            <a:picLocks noChangeAspect="1"/>
          </p:cNvPicPr>
          <p:nvPr/>
        </p:nvPicPr>
        <p:blipFill>
          <a:blip r:embed="rId3"/>
          <a:stretch>
            <a:fillRect/>
          </a:stretch>
        </p:blipFill>
        <p:spPr>
          <a:xfrm>
            <a:off x="547488" y="575312"/>
            <a:ext cx="7833272" cy="4424306"/>
          </a:xfrm>
          <a:prstGeom prst="rect">
            <a:avLst/>
          </a:prstGeom>
        </p:spPr>
      </p:pic>
      <p:sp>
        <p:nvSpPr>
          <p:cNvPr id="4" name="Title 1">
            <a:extLst>
              <a:ext uri="{FF2B5EF4-FFF2-40B4-BE49-F238E27FC236}">
                <a16:creationId xmlns:a16="http://schemas.microsoft.com/office/drawing/2014/main" id="{C8C49853-68B4-4775-B5F8-7CA6BBB1740F}"/>
              </a:ext>
            </a:extLst>
          </p:cNvPr>
          <p:cNvSpPr txBox="1">
            <a:spLocks/>
          </p:cNvSpPr>
          <p:nvPr/>
        </p:nvSpPr>
        <p:spPr>
          <a:xfrm>
            <a:off x="516920" y="97833"/>
            <a:ext cx="7772400" cy="50033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a:t>Breakdown</a:t>
            </a:r>
          </a:p>
        </p:txBody>
      </p:sp>
      <p:sp>
        <p:nvSpPr>
          <p:cNvPr id="6" name="TextBox 5">
            <a:extLst>
              <a:ext uri="{FF2B5EF4-FFF2-40B4-BE49-F238E27FC236}">
                <a16:creationId xmlns:a16="http://schemas.microsoft.com/office/drawing/2014/main" id="{E9082AE1-8042-4262-A3FF-05FF00654FA1}"/>
              </a:ext>
            </a:extLst>
          </p:cNvPr>
          <p:cNvSpPr txBox="1"/>
          <p:nvPr/>
        </p:nvSpPr>
        <p:spPr>
          <a:xfrm>
            <a:off x="2507506" y="856805"/>
            <a:ext cx="4639340" cy="2062103"/>
          </a:xfrm>
          <a:prstGeom prst="rect">
            <a:avLst/>
          </a:prstGeom>
          <a:solidFill>
            <a:srgbClr val="0070C0"/>
          </a:solidFill>
        </p:spPr>
        <p:txBody>
          <a:bodyPr wrap="square" rtlCol="0">
            <a:spAutoFit/>
          </a:bodyPr>
          <a:lstStyle/>
          <a:p>
            <a:pPr marL="285750" indent="-285750">
              <a:buFont typeface="Arial" panose="020B0604020202020204" pitchFamily="34" charset="0"/>
              <a:buChar char="•"/>
            </a:pPr>
            <a:r>
              <a:rPr lang="en-GB" sz="1600" b="1">
                <a:solidFill>
                  <a:schemeClr val="bg1"/>
                </a:solidFill>
              </a:rPr>
              <a:t>Same as previous years, except with the introduction of ring-fenced ‘Design’ pot for transparency and to support ‘factory model’ of design activity </a:t>
            </a:r>
          </a:p>
          <a:p>
            <a:pPr marL="285750" indent="-285750">
              <a:buFont typeface="Arial" panose="020B0604020202020204" pitchFamily="34" charset="0"/>
              <a:buChar char="•"/>
            </a:pPr>
            <a:r>
              <a:rPr lang="en-GB" sz="1600" b="1">
                <a:solidFill>
                  <a:schemeClr val="bg1"/>
                </a:solidFill>
              </a:rPr>
              <a:t>Cost splits the same as in BP20 and BP21:</a:t>
            </a:r>
          </a:p>
          <a:p>
            <a:pPr marL="285750" indent="-285750">
              <a:buFont typeface="Arial" panose="020B0604020202020204" pitchFamily="34" charset="0"/>
              <a:buChar char="•"/>
            </a:pPr>
            <a:endParaRPr lang="en-GB" sz="1600" b="1">
              <a:solidFill>
                <a:schemeClr val="bg1"/>
              </a:solidFill>
            </a:endParaRPr>
          </a:p>
          <a:p>
            <a:pPr marL="285750" indent="-285750">
              <a:buFont typeface="Arial" panose="020B0604020202020204" pitchFamily="34" charset="0"/>
              <a:buChar char="•"/>
            </a:pPr>
            <a:endParaRPr lang="en-GB" sz="1600" b="1">
              <a:solidFill>
                <a:schemeClr val="bg1"/>
              </a:solidFill>
            </a:endParaRPr>
          </a:p>
          <a:p>
            <a:pPr marL="285750" indent="-285750">
              <a:buFont typeface="Arial" panose="020B0604020202020204" pitchFamily="34" charset="0"/>
              <a:buChar char="•"/>
            </a:pPr>
            <a:endParaRPr lang="en-GB" sz="1600" b="1">
              <a:solidFill>
                <a:schemeClr val="bg1"/>
              </a:solidFill>
            </a:endParaRPr>
          </a:p>
        </p:txBody>
      </p:sp>
      <p:graphicFrame>
        <p:nvGraphicFramePr>
          <p:cNvPr id="2" name="Table 1">
            <a:extLst>
              <a:ext uri="{FF2B5EF4-FFF2-40B4-BE49-F238E27FC236}">
                <a16:creationId xmlns:a16="http://schemas.microsoft.com/office/drawing/2014/main" id="{956D5C0D-42C2-4CAA-8EE4-EF077B4F57B8}"/>
              </a:ext>
            </a:extLst>
          </p:cNvPr>
          <p:cNvGraphicFramePr>
            <a:graphicFrameLocks noGrp="1"/>
          </p:cNvGraphicFramePr>
          <p:nvPr/>
        </p:nvGraphicFramePr>
        <p:xfrm>
          <a:off x="2904652" y="2169800"/>
          <a:ext cx="3962921" cy="685800"/>
        </p:xfrm>
        <a:graphic>
          <a:graphicData uri="http://schemas.openxmlformats.org/drawingml/2006/table">
            <a:tbl>
              <a:tblPr>
                <a:tableStyleId>{5C22544A-7EE6-4342-B048-85BDC9FD1C3A}</a:tableStyleId>
              </a:tblPr>
              <a:tblGrid>
                <a:gridCol w="1194305">
                  <a:extLst>
                    <a:ext uri="{9D8B030D-6E8A-4147-A177-3AD203B41FA5}">
                      <a16:colId xmlns:a16="http://schemas.microsoft.com/office/drawing/2014/main" val="1877367841"/>
                    </a:ext>
                  </a:extLst>
                </a:gridCol>
                <a:gridCol w="575438">
                  <a:extLst>
                    <a:ext uri="{9D8B030D-6E8A-4147-A177-3AD203B41FA5}">
                      <a16:colId xmlns:a16="http://schemas.microsoft.com/office/drawing/2014/main" val="4171193843"/>
                    </a:ext>
                  </a:extLst>
                </a:gridCol>
                <a:gridCol w="575438">
                  <a:extLst>
                    <a:ext uri="{9D8B030D-6E8A-4147-A177-3AD203B41FA5}">
                      <a16:colId xmlns:a16="http://schemas.microsoft.com/office/drawing/2014/main" val="2337659225"/>
                    </a:ext>
                  </a:extLst>
                </a:gridCol>
                <a:gridCol w="575438">
                  <a:extLst>
                    <a:ext uri="{9D8B030D-6E8A-4147-A177-3AD203B41FA5}">
                      <a16:colId xmlns:a16="http://schemas.microsoft.com/office/drawing/2014/main" val="3353980923"/>
                    </a:ext>
                  </a:extLst>
                </a:gridCol>
                <a:gridCol w="521151">
                  <a:extLst>
                    <a:ext uri="{9D8B030D-6E8A-4147-A177-3AD203B41FA5}">
                      <a16:colId xmlns:a16="http://schemas.microsoft.com/office/drawing/2014/main" val="1543686955"/>
                    </a:ext>
                  </a:extLst>
                </a:gridCol>
                <a:gridCol w="521151">
                  <a:extLst>
                    <a:ext uri="{9D8B030D-6E8A-4147-A177-3AD203B41FA5}">
                      <a16:colId xmlns:a16="http://schemas.microsoft.com/office/drawing/2014/main" val="4095682846"/>
                    </a:ext>
                  </a:extLst>
                </a:gridCol>
              </a:tblGrid>
              <a:tr h="105963">
                <a:tc>
                  <a:txBody>
                    <a:bodyPr/>
                    <a:lstStyle/>
                    <a:p>
                      <a:pPr algn="l" fontAlgn="b"/>
                      <a:r>
                        <a:rPr lang="en-GB" sz="1100" u="none" strike="noStrike">
                          <a:effectLst/>
                        </a:rPr>
                        <a:t>PAC funding split</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a:effectLst/>
                        </a:rPr>
                        <a:t>58.4%</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a:effectLst/>
                        </a:rPr>
                        <a:t>35.5%</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a:effectLst/>
                        </a:rPr>
                        <a:t>6.1%</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13352855"/>
                  </a:ext>
                </a:extLst>
              </a:tr>
              <a:tr h="198680">
                <a:tc>
                  <a:txBody>
                    <a:bodyPr/>
                    <a:lstStyle/>
                    <a:p>
                      <a:pPr algn="l" fontAlgn="b"/>
                      <a:r>
                        <a:rPr lang="en-US" sz="1100" u="none" strike="noStrike">
                          <a:effectLst/>
                        </a:rPr>
                        <a:t>All other categories funding split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a:effectLst/>
                        </a:rPr>
                        <a:t>57.7%</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a:effectLst/>
                        </a:rPr>
                        <a:t>34.8%</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a:effectLst/>
                        </a:rPr>
                        <a:t>5.4%</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65494859"/>
                  </a:ext>
                </a:extLst>
              </a:tr>
            </a:tbl>
          </a:graphicData>
        </a:graphic>
      </p:graphicFrame>
    </p:spTree>
    <p:extLst>
      <p:ext uri="{BB962C8B-B14F-4D97-AF65-F5344CB8AC3E}">
        <p14:creationId xmlns:p14="http://schemas.microsoft.com/office/powerpoint/2010/main" val="7637905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9FAB-B12E-4E8E-B575-883DF6DB81A4}"/>
              </a:ext>
            </a:extLst>
          </p:cNvPr>
          <p:cNvSpPr>
            <a:spLocks noGrp="1"/>
          </p:cNvSpPr>
          <p:nvPr>
            <p:ph type="title"/>
          </p:nvPr>
        </p:nvSpPr>
        <p:spPr>
          <a:xfrm>
            <a:off x="457200" y="495022"/>
            <a:ext cx="8229600" cy="637580"/>
          </a:xfrm>
        </p:spPr>
        <p:txBody>
          <a:bodyPr/>
          <a:lstStyle/>
          <a:p>
            <a:r>
              <a:rPr lang="en-GB">
                <a:highlight>
                  <a:srgbClr val="FFFFFF"/>
                </a:highlight>
              </a:rPr>
              <a:t>Portfolio POAP</a:t>
            </a:r>
          </a:p>
        </p:txBody>
      </p:sp>
      <p:graphicFrame>
        <p:nvGraphicFramePr>
          <p:cNvPr id="3" name="Object 2">
            <a:extLst>
              <a:ext uri="{FF2B5EF4-FFF2-40B4-BE49-F238E27FC236}">
                <a16:creationId xmlns:a16="http://schemas.microsoft.com/office/drawing/2014/main" id="{84FA90D7-3229-4F2D-B40B-3C855525F51B}"/>
              </a:ext>
            </a:extLst>
          </p:cNvPr>
          <p:cNvGraphicFramePr>
            <a:graphicFrameLocks noChangeAspect="1"/>
          </p:cNvGraphicFramePr>
          <p:nvPr>
            <p:extLst>
              <p:ext uri="{D42A27DB-BD31-4B8C-83A1-F6EECF244321}">
                <p14:modId xmlns:p14="http://schemas.microsoft.com/office/powerpoint/2010/main" val="1083846054"/>
              </p:ext>
            </p:extLst>
          </p:nvPr>
        </p:nvGraphicFramePr>
        <p:xfrm>
          <a:off x="3851329" y="1936158"/>
          <a:ext cx="1441342" cy="1271183"/>
        </p:xfrm>
        <a:graphic>
          <a:graphicData uri="http://schemas.openxmlformats.org/presentationml/2006/ole">
            <mc:AlternateContent xmlns:mc="http://schemas.openxmlformats.org/markup-compatibility/2006">
              <mc:Choice xmlns:v="urn:schemas-microsoft-com:vml" Requires="v">
                <p:oleObj spid="_x0000_s5122" name="Acrobat Document" showAsIcon="1" r:id="rId3" imgW="914400" imgH="806400" progId="AcroExch.Document.DC">
                  <p:embed/>
                </p:oleObj>
              </mc:Choice>
              <mc:Fallback>
                <p:oleObj name="Acrobat Document" showAsIcon="1" r:id="rId3" imgW="914400" imgH="806400" progId="AcroExch.Document.DC">
                  <p:embed/>
                  <p:pic>
                    <p:nvPicPr>
                      <p:cNvPr id="3" name="Object 2">
                        <a:extLst>
                          <a:ext uri="{FF2B5EF4-FFF2-40B4-BE49-F238E27FC236}">
                            <a16:creationId xmlns:a16="http://schemas.microsoft.com/office/drawing/2014/main" id="{84FA90D7-3229-4F2D-B40B-3C855525F51B}"/>
                          </a:ext>
                        </a:extLst>
                      </p:cNvPr>
                      <p:cNvPicPr/>
                      <p:nvPr/>
                    </p:nvPicPr>
                    <p:blipFill>
                      <a:blip r:embed="rId4"/>
                      <a:stretch>
                        <a:fillRect/>
                      </a:stretch>
                    </p:blipFill>
                    <p:spPr>
                      <a:xfrm>
                        <a:off x="3851329" y="1936158"/>
                        <a:ext cx="1441342" cy="1271183"/>
                      </a:xfrm>
                      <a:prstGeom prst="rect">
                        <a:avLst/>
                      </a:prstGeom>
                    </p:spPr>
                  </p:pic>
                </p:oleObj>
              </mc:Fallback>
            </mc:AlternateContent>
          </a:graphicData>
        </a:graphic>
      </p:graphicFrame>
    </p:spTree>
    <p:extLst>
      <p:ext uri="{BB962C8B-B14F-4D97-AF65-F5344CB8AC3E}">
        <p14:creationId xmlns:p14="http://schemas.microsoft.com/office/powerpoint/2010/main" val="12916258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a:p>
          <a:p>
            <a:endParaRPr lang="en-GB"/>
          </a:p>
          <a:p>
            <a:r>
              <a:rPr lang="en-GB">
                <a:latin typeface="Arial"/>
                <a:cs typeface="Arial"/>
              </a:rPr>
              <a:t>July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76"/>
          <a:ext cx="9143999" cy="5106662"/>
        </p:xfrm>
        <a:graphic>
          <a:graphicData uri="http://schemas.openxmlformats.org/drawingml/2006/table">
            <a:tbl>
              <a:tblPr firstRow="1" bandRow="1">
                <a:tableStyleId>{5C22544A-7EE6-4342-B048-85BDC9FD1C3A}</a:tableStyleId>
              </a:tblPr>
              <a:tblGrid>
                <a:gridCol w="1712223">
                  <a:extLst>
                    <a:ext uri="{9D8B030D-6E8A-4147-A177-3AD203B41FA5}">
                      <a16:colId xmlns:a16="http://schemas.microsoft.com/office/drawing/2014/main" val="20000"/>
                    </a:ext>
                  </a:extLst>
                </a:gridCol>
                <a:gridCol w="619314">
                  <a:extLst>
                    <a:ext uri="{9D8B030D-6E8A-4147-A177-3AD203B41FA5}">
                      <a16:colId xmlns:a16="http://schemas.microsoft.com/office/drawing/2014/main" val="341303587"/>
                    </a:ext>
                  </a:extLst>
                </a:gridCol>
                <a:gridCol w="619314">
                  <a:extLst>
                    <a:ext uri="{9D8B030D-6E8A-4147-A177-3AD203B41FA5}">
                      <a16:colId xmlns:a16="http://schemas.microsoft.com/office/drawing/2014/main" val="3112880537"/>
                    </a:ext>
                  </a:extLst>
                </a:gridCol>
                <a:gridCol w="3096574">
                  <a:extLst>
                    <a:ext uri="{9D8B030D-6E8A-4147-A177-3AD203B41FA5}">
                      <a16:colId xmlns:a16="http://schemas.microsoft.com/office/drawing/2014/main" val="1619365689"/>
                    </a:ext>
                  </a:extLst>
                </a:gridCol>
                <a:gridCol w="3096574">
                  <a:extLst>
                    <a:ext uri="{9D8B030D-6E8A-4147-A177-3AD203B41FA5}">
                      <a16:colId xmlns:a16="http://schemas.microsoft.com/office/drawing/2014/main" val="1355656450"/>
                    </a:ext>
                  </a:extLst>
                </a:gridCol>
              </a:tblGrid>
              <a:tr h="411562">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25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The programme is reflective of a Green Status with all activities tracking to plan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A Go decision for the Switching Programme implementation was approved at Delivery Group on the 30</a:t>
                      </a:r>
                      <a:r>
                        <a:rPr lang="en-GB" sz="900" b="0" kern="1200" baseline="30000">
                          <a:solidFill>
                            <a:schemeClr val="tx1"/>
                          </a:solidFill>
                          <a:latin typeface="+mn-lt"/>
                          <a:ea typeface="+mn-ea"/>
                          <a:cs typeface="Arial"/>
                        </a:rPr>
                        <a:t>th</a:t>
                      </a:r>
                      <a:r>
                        <a:rPr lang="en-GB" sz="900" b="0" kern="1200" baseline="0">
                          <a:solidFill>
                            <a:schemeClr val="tx1"/>
                          </a:solidFill>
                          <a:latin typeface="+mn-lt"/>
                          <a:ea typeface="+mn-ea"/>
                          <a:cs typeface="Arial"/>
                        </a:rPr>
                        <a:t> June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25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25547">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810988">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44784">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962687">
                <a:tc gridSpan="4">
                  <a:txBody>
                    <a:bodyPr/>
                    <a:lstStyle/>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a:solidFill>
                            <a:schemeClr val="tx1"/>
                          </a:solidFill>
                          <a:latin typeface="+mn-lt"/>
                          <a:ea typeface="+mn-ea"/>
                          <a:cs typeface="+mn-cs"/>
                        </a:rPr>
                        <a:t>Transition Stage 2</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Activities continue to plan.  This phase ends on *****</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a:solidFill>
                            <a:schemeClr val="tx1"/>
                          </a:solidFill>
                          <a:latin typeface="+mn-lt"/>
                          <a:ea typeface="+mn-ea"/>
                          <a:cs typeface="+mn-cs"/>
                        </a:rPr>
                        <a:t>Transition Stage 3</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Activities continue to track to plan.  Key documentation has been reviewed and signed off by all key stakeholders in readiness for governance and Go/No Go activities.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Our internal Go/No Go is planned and is on track for a Go decision</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All cutover activities are tracking to plan with all resource, governance and processes in place for the cutover weekend</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a:solidFill>
                            <a:schemeClr val="tx1"/>
                          </a:solidFill>
                          <a:latin typeface="+mn-lt"/>
                          <a:ea typeface="+mn-ea"/>
                          <a:cs typeface="+mn-cs"/>
                        </a:rPr>
                        <a:t>PIS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PIS approach has been signed off with parties all clear and roles and activities for this period.  All activities are tracking to plan for both readiness and support.</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War room is set up with appropriate model and processes in place.  Bridge and processes are in place with the central switching team in readiness for Day 1</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a:solidFill>
                            <a:schemeClr val="tx1"/>
                          </a:solidFill>
                          <a:latin typeface="+mn-lt"/>
                          <a:ea typeface="+mn-ea"/>
                          <a:cs typeface="+mn-cs"/>
                        </a:rPr>
                        <a:t>Business Change</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Tracking to plan with internal governance and criteria in place and approved in readiness for Go/No Go decision.</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Awareness and knowledge transfer will be completed for Go-Live</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Transition Stage 2 continued monitoring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Refinement of Transition Stage 3 Activities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Continue OAT and PT Testing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Continued Business change activities which includes new operating model</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Continued Post Implementation Support Activities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35801306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0" y="446380"/>
          <a:ext cx="9125999" cy="4394978"/>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45500">
                <a:tc>
                  <a:txBody>
                    <a:bodyPr/>
                    <a:lstStyle/>
                    <a:p>
                      <a:pPr algn="l"/>
                      <a:r>
                        <a:rPr lang="en-GB" sz="80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a:t>Previous 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a:t>Current 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4489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Transition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a:solidFill>
                            <a:schemeClr val="tx1"/>
                          </a:solidFill>
                          <a:effectLst/>
                          <a:latin typeface="+mn-lt"/>
                          <a:ea typeface="+mn-ea"/>
                          <a:cs typeface="+mn-cs"/>
                        </a:rPr>
                        <a:t>Overall Transition RAG is Green</a:t>
                      </a:r>
                    </a:p>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a:solidFill>
                            <a:schemeClr val="tx1"/>
                          </a:solidFill>
                          <a:effectLst/>
                          <a:latin typeface="+mn-lt"/>
                          <a:ea typeface="+mn-ea"/>
                          <a:cs typeface="+mn-cs"/>
                        </a:rPr>
                        <a:t>No significant risks </a:t>
                      </a:r>
                    </a:p>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a:solidFill>
                            <a:schemeClr val="tx1"/>
                          </a:solidFill>
                          <a:effectLst/>
                          <a:latin typeface="+mn-lt"/>
                          <a:ea typeface="+mn-ea"/>
                          <a:cs typeface="+mn-cs"/>
                        </a:rPr>
                        <a:t>Key critical activities are on-track or planned in the case of stage 3 implementation planning </a:t>
                      </a:r>
                    </a:p>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a:solidFill>
                            <a:schemeClr val="tx1"/>
                          </a:solidFill>
                          <a:effectLst/>
                          <a:latin typeface="+mn-lt"/>
                          <a:ea typeface="+mn-ea"/>
                          <a:cs typeface="+mn-cs"/>
                        </a:rPr>
                        <a:t>All key resource and processes are in place for the cutover weekend of the 16</a:t>
                      </a:r>
                      <a:r>
                        <a:rPr lang="en-US" sz="900" b="0" i="0" u="none" strike="noStrike" kern="1200" baseline="30000" noProof="0">
                          <a:solidFill>
                            <a:schemeClr val="tx1"/>
                          </a:solidFill>
                          <a:effectLst/>
                          <a:latin typeface="+mn-lt"/>
                          <a:ea typeface="+mn-ea"/>
                          <a:cs typeface="+mn-cs"/>
                        </a:rPr>
                        <a:t>th</a:t>
                      </a:r>
                      <a:r>
                        <a:rPr lang="en-US" sz="900" b="0" i="0" u="none" strike="noStrike" kern="1200" noProof="0">
                          <a:solidFill>
                            <a:schemeClr val="tx1"/>
                          </a:solidFill>
                          <a:effectLst/>
                          <a:latin typeface="+mn-lt"/>
                          <a:ea typeface="+mn-ea"/>
                          <a:cs typeface="+mn-cs"/>
                        </a:rPr>
                        <a:t> and 17</a:t>
                      </a:r>
                      <a:r>
                        <a:rPr lang="en-US" sz="900" b="0" i="0" u="none" strike="noStrike" kern="1200" baseline="30000" noProof="0">
                          <a:solidFill>
                            <a:schemeClr val="tx1"/>
                          </a:solidFill>
                          <a:effectLst/>
                          <a:latin typeface="+mn-lt"/>
                          <a:ea typeface="+mn-ea"/>
                          <a:cs typeface="+mn-cs"/>
                        </a:rPr>
                        <a:t>th</a:t>
                      </a:r>
                      <a:r>
                        <a:rPr lang="en-US" sz="900" b="0" i="0" u="none" strike="noStrike" kern="1200" noProof="0">
                          <a:solidFill>
                            <a:schemeClr val="tx1"/>
                          </a:solidFill>
                          <a:effectLst/>
                          <a:latin typeface="+mn-lt"/>
                          <a:ea typeface="+mn-ea"/>
                          <a:cs typeface="+mn-cs"/>
                        </a:rPr>
                        <a:t> July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134791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a:solidFill>
                            <a:srgbClr val="1E1246"/>
                          </a:solidFill>
                          <a:effectLst/>
                          <a:latin typeface="+mn-lt"/>
                          <a:ea typeface="+mn-ea"/>
                          <a:cs typeface="+mn-cs"/>
                        </a:rPr>
                        <a:t>The overall RAG is Green</a:t>
                      </a: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a:solidFill>
                            <a:srgbClr val="1E1246"/>
                          </a:solidFill>
                          <a:effectLst/>
                          <a:latin typeface="+mn-lt"/>
                          <a:ea typeface="+mn-ea"/>
                          <a:cs typeface="+mn-cs"/>
                        </a:rPr>
                        <a:t>SME assurance activities continue for regression packs and CR’s</a:t>
                      </a: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a:solidFill>
                            <a:srgbClr val="1E1246"/>
                          </a:solidFill>
                          <a:effectLst/>
                          <a:latin typeface="+mn-lt"/>
                          <a:ea typeface="+mn-ea"/>
                          <a:cs typeface="+mn-cs"/>
                        </a:rPr>
                        <a:t>Concluding the last remainder of CR code testing including final regression tests.  All on track</a:t>
                      </a: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a:solidFill>
                            <a:srgbClr val="1E1246"/>
                          </a:solidFill>
                          <a:effectLst/>
                          <a:latin typeface="+mn-lt"/>
                          <a:ea typeface="+mn-ea"/>
                          <a:cs typeface="+mn-cs"/>
                        </a:rPr>
                        <a:t>No critical risks being held</a:t>
                      </a: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a:solidFill>
                            <a:srgbClr val="1E1246"/>
                          </a:solidFill>
                          <a:effectLst/>
                          <a:latin typeface="+mn-lt"/>
                          <a:ea typeface="+mn-ea"/>
                          <a:cs typeface="+mn-cs"/>
                        </a:rPr>
                        <a:t>MI and reporting in place in readiness for governance and Go-No/Go approvals</a:t>
                      </a:r>
                      <a:endParaRPr lang="en-US" sz="900" kern="1200">
                        <a:solidFill>
                          <a:srgbClr val="1E1246"/>
                        </a:solidFill>
                        <a:latin typeface="+mn-lt"/>
                        <a:ea typeface="+mn-ea"/>
                        <a:cs typeface="Poppins Light"/>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1556670">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F0E"/>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F0E"/>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rPr>
                        <a:t>Non-Functional Test</a:t>
                      </a:r>
                      <a:r>
                        <a:rPr lang="en-GB" sz="800" b="1">
                          <a:solidFill>
                            <a:schemeClr val="tx1"/>
                          </a:solidFill>
                        </a:rPr>
                        <a:t> (Performance, operational acceptance testing and operational testing)</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indent="-171450" fontAlgn="base">
                        <a:buFont typeface="Arial" panose="020B0604020202020204" pitchFamily="34" charset="0"/>
                        <a:buChar char="•"/>
                      </a:pPr>
                      <a:r>
                        <a:rPr lang="en-GB" sz="900" b="0"/>
                        <a:t>The overall RAG is Amber tracking to Green</a:t>
                      </a:r>
                    </a:p>
                    <a:p>
                      <a:pPr marL="171450" indent="-171450" fontAlgn="base">
                        <a:buFont typeface="Arial" panose="020B0604020202020204" pitchFamily="34" charset="0"/>
                        <a:buChar char="•"/>
                      </a:pPr>
                      <a:r>
                        <a:rPr lang="en-GB" sz="900" b="0"/>
                        <a:t>Amber status due to 3 P2 defects with AMT.  Issues found following issues with AMT regression code.  These defects have been fixed and we are deploying into environment and will run regression tests</a:t>
                      </a:r>
                    </a:p>
                    <a:p>
                      <a:pPr marL="171450" indent="-171450" fontAlgn="base">
                        <a:buFont typeface="Arial" panose="020B0604020202020204" pitchFamily="34" charset="0"/>
                        <a:buChar char="•"/>
                      </a:pPr>
                      <a:r>
                        <a:rPr lang="en-GB" sz="900" b="0"/>
                        <a:t>Dependency on </a:t>
                      </a:r>
                      <a:r>
                        <a:rPr lang="en-GB" sz="900" b="0" i="0"/>
                        <a:t>IPT testing has been resolved</a:t>
                      </a:r>
                    </a:p>
                    <a:p>
                      <a:pPr marL="171450" indent="-171450" fontAlgn="base">
                        <a:buFont typeface="Arial" panose="020B0604020202020204" pitchFamily="34" charset="0"/>
                        <a:buChar char="•"/>
                      </a:pPr>
                      <a:r>
                        <a:rPr lang="en-GB" sz="900" b="0" i="0"/>
                        <a:t>OAT testing continues and is on track</a:t>
                      </a:r>
                    </a:p>
                    <a:p>
                      <a:pPr marL="171450" indent="-171450" fontAlgn="base">
                        <a:buFont typeface="Arial" panose="020B0604020202020204" pitchFamily="34" charset="0"/>
                        <a:buChar char="•"/>
                      </a:pPr>
                      <a:r>
                        <a:rPr lang="en-GB" sz="900" b="0" i="0"/>
                        <a:t>Minor elements will be moved to a work off plan following senior stakeholder agreement</a:t>
                      </a:r>
                      <a:endParaRPr lang="en-GB" sz="900" b="0"/>
                    </a:p>
                    <a:p>
                      <a:pPr marL="171450" indent="-171450" fontAlgn="base">
                        <a:buFont typeface="Arial" panose="020B0604020202020204" pitchFamily="34" charset="0"/>
                        <a:buChar char="•"/>
                      </a:pPr>
                      <a:endParaRPr lang="en-US" sz="900" b="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a:t>Workstream Updates</a:t>
            </a:r>
          </a:p>
        </p:txBody>
      </p:sp>
    </p:spTree>
    <p:extLst>
      <p:ext uri="{BB962C8B-B14F-4D97-AF65-F5344CB8AC3E}">
        <p14:creationId xmlns:p14="http://schemas.microsoft.com/office/powerpoint/2010/main" val="36516245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0" y="892629"/>
          <a:ext cx="9125999" cy="3969655"/>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633901">
                <a:tc>
                  <a:txBody>
                    <a:bodyPr/>
                    <a:lstStyle/>
                    <a:p>
                      <a:endParaRPr lang="en-GB" sz="800">
                        <a:latin typeface="+mn-lt"/>
                      </a:endParaRPr>
                    </a:p>
                    <a:p>
                      <a:r>
                        <a:rPr lang="en-GB" sz="80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a:p>
                    <a:p>
                      <a:pPr algn="l"/>
                      <a:r>
                        <a:rPr lang="en-GB" sz="80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62100">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a:solidFill>
                            <a:schemeClr val="tx1"/>
                          </a:solidFill>
                        </a:rPr>
                        <a:t>CSSC –</a:t>
                      </a:r>
                      <a:r>
                        <a:rPr lang="en-GB" sz="1050" b="1" baseline="0">
                          <a:solidFill>
                            <a:schemeClr val="tx1"/>
                          </a:solidFill>
                        </a:rPr>
                        <a:t> UK Link</a:t>
                      </a:r>
                      <a:endParaRPr lang="en-GB" sz="1050" b="1">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solidFill>
                          <a:effectLst/>
                          <a:uLnTx/>
                          <a:uFillTx/>
                          <a:latin typeface="+mn-lt"/>
                          <a:ea typeface="+mn-ea"/>
                          <a:cs typeface="+mn-cs"/>
                        </a:rPr>
                        <a:t>The overall RAG is Green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solidFill>
                          <a:effectLst/>
                          <a:uLnTx/>
                          <a:uFillTx/>
                          <a:latin typeface="+mn-lt"/>
                          <a:ea typeface="+mn-ea"/>
                          <a:cs typeface="+mn-cs"/>
                        </a:rPr>
                        <a:t>All change requests still on track for delivery</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solidFill>
                          <a:effectLst/>
                          <a:uLnTx/>
                          <a:uFillTx/>
                          <a:latin typeface="+mn-lt"/>
                          <a:ea typeface="+mn-ea"/>
                          <a:cs typeface="+mn-cs"/>
                        </a:rPr>
                        <a:t>CR0196 Reconciliation Report – TS and System testing documentations issued for review to Tech Ops and testing workstream.</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solidFill>
                          <a:effectLst/>
                          <a:uLnTx/>
                          <a:uFillTx/>
                          <a:latin typeface="+mn-lt"/>
                          <a:ea typeface="+mn-ea"/>
                          <a:cs typeface="+mn-cs"/>
                        </a:rPr>
                        <a:t>CR252 Schema Changes and Go-live Configuration. CR issued for approval, planning and preparatory activities in progress. Production deployment planned for 04/06</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solidFill>
                          <a:effectLst/>
                          <a:uLnTx/>
                          <a:uFillTx/>
                          <a:latin typeface="+mn-lt"/>
                          <a:ea typeface="+mn-ea"/>
                          <a:cs typeface="+mn-cs"/>
                        </a:rPr>
                        <a:t>New exceptions SLA’s agreed as part of the business change activities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a:ln>
                          <a:noFill/>
                        </a:ln>
                        <a:solidFill>
                          <a:schemeClr val="tx1"/>
                        </a:solidFill>
                        <a:effectLst/>
                        <a:uLnTx/>
                        <a:uFillTx/>
                        <a:latin typeface="Poppins Ligh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1873654">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a:solidFill>
                            <a:schemeClr val="tx1"/>
                          </a:solidFill>
                        </a:rPr>
                        <a:t>CSSC –</a:t>
                      </a:r>
                      <a:r>
                        <a:rPr lang="en-GB" sz="1050" b="1" baseline="0">
                          <a:solidFill>
                            <a:schemeClr val="tx1"/>
                          </a:solidFill>
                        </a:rPr>
                        <a:t> API</a:t>
                      </a:r>
                      <a:endParaRPr lang="en-GB" sz="1050" b="1">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a:solidFill>
                            <a:schemeClr val="tx1"/>
                          </a:solidFill>
                          <a:effectLst/>
                          <a:latin typeface="+mn-lt"/>
                          <a:ea typeface="+mn-ea"/>
                          <a:cs typeface="+mn-cs"/>
                        </a:rPr>
                        <a:t>The overall RAG IS Green</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a:solidFill>
                            <a:schemeClr val="tx1"/>
                          </a:solidFill>
                          <a:effectLst/>
                          <a:latin typeface="+mn-lt"/>
                          <a:ea typeface="+mn-ea"/>
                          <a:cs typeface="+mn-cs"/>
                        </a:rPr>
                        <a:t>All build activities complete</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a:solidFill>
                            <a:schemeClr val="tx1"/>
                          </a:solidFill>
                          <a:effectLst/>
                          <a:latin typeface="+mn-lt"/>
                          <a:ea typeface="+mn-ea"/>
                          <a:cs typeface="+mn-cs"/>
                        </a:rPr>
                        <a:t>Customer portal activities on track</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a:solidFill>
                            <a:schemeClr val="tx1"/>
                          </a:solidFill>
                          <a:effectLst/>
                          <a:latin typeface="+mn-lt"/>
                          <a:ea typeface="+mn-ea"/>
                          <a:cs typeface="+mn-cs"/>
                        </a:rPr>
                        <a:t>Onboarding activities planned for next week for API’s</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a:solidFill>
                            <a:schemeClr val="tx1"/>
                          </a:solidFill>
                          <a:effectLst/>
                          <a:latin typeface="+mn-lt"/>
                          <a:ea typeface="+mn-ea"/>
                          <a:cs typeface="+mn-cs"/>
                        </a:rPr>
                        <a:t>Cutover planning and resource in place in readiness for cutover weekend</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sz="900" b="0" i="0" u="none" strike="noStrike" kern="1200">
                          <a:solidFill>
                            <a:srgbClr val="1E1246"/>
                          </a:solidFill>
                          <a:effectLst/>
                          <a:latin typeface="+mn-lt"/>
                          <a:ea typeface="+mn-ea"/>
                          <a:cs typeface="+mn-cs"/>
                        </a:rPr>
                        <a:t>MI and reporting in place in readiness for governance and Go-No/Go approvals</a:t>
                      </a:r>
                      <a:endParaRPr lang="en-US" sz="900" kern="1200">
                        <a:solidFill>
                          <a:srgbClr val="1E1246"/>
                        </a:solidFill>
                        <a:latin typeface="+mn-lt"/>
                        <a:ea typeface="+mn-ea"/>
                        <a:cs typeface="Poppins Light"/>
                      </a:endParaRP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endParaRPr lang="en-US" sz="900" b="0" i="0" u="none" strike="noStrike" kern="120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a:t>Workstream Updates</a:t>
            </a:r>
          </a:p>
        </p:txBody>
      </p:sp>
    </p:spTree>
    <p:extLst>
      <p:ext uri="{BB962C8B-B14F-4D97-AF65-F5344CB8AC3E}">
        <p14:creationId xmlns:p14="http://schemas.microsoft.com/office/powerpoint/2010/main" val="13302119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0" y="900021"/>
          <a:ext cx="9125999" cy="2278800"/>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604807">
                <a:tc>
                  <a:txBody>
                    <a:bodyPr/>
                    <a:lstStyle/>
                    <a:p>
                      <a:endParaRPr lang="en-GB" sz="800">
                        <a:latin typeface="+mn-lt"/>
                      </a:endParaRPr>
                    </a:p>
                    <a:p>
                      <a:r>
                        <a:rPr lang="en-GB" sz="800">
                          <a:latin typeface="+mn-lt"/>
                        </a:rPr>
                        <a:t>RAG</a:t>
                      </a:r>
                    </a:p>
                    <a:p>
                      <a:r>
                        <a:rPr lang="en-GB" sz="800">
                          <a:latin typeface="+mn-lt"/>
                        </a:rPr>
                        <a:t>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a:p>
                    <a:p>
                      <a:pPr algn="l"/>
                      <a:r>
                        <a:rPr lang="en-GB" sz="80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a:t>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2999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a:solidFill>
                            <a:schemeClr val="tx1"/>
                          </a:solidFill>
                        </a:rPr>
                        <a:t>Service Management</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a:solidFill>
                            <a:schemeClr val="tx1"/>
                          </a:solidFill>
                          <a:latin typeface="+mn-lt"/>
                          <a:ea typeface="+mn-ea"/>
                          <a:cs typeface="Arial"/>
                        </a:rPr>
                        <a:t>The overall RAG is Green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b="0" kern="1200" baseline="0">
                          <a:solidFill>
                            <a:schemeClr val="tx1"/>
                          </a:solidFill>
                          <a:latin typeface="+mn-lt"/>
                          <a:ea typeface="+mn-ea"/>
                          <a:cs typeface="Arial"/>
                        </a:rPr>
                        <a:t>Processes in place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b="0" kern="1200" baseline="0">
                          <a:solidFill>
                            <a:schemeClr val="tx1"/>
                          </a:solidFill>
                          <a:latin typeface="+mn-lt"/>
                          <a:ea typeface="+mn-ea"/>
                          <a:cs typeface="Arial"/>
                        </a:rPr>
                        <a:t>New processes and knowledge transfer in situ and due to complete prior to Go Live for primary processes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b="0" kern="1200" baseline="0">
                          <a:solidFill>
                            <a:schemeClr val="tx1"/>
                          </a:solidFill>
                          <a:latin typeface="+mn-lt"/>
                          <a:ea typeface="+mn-ea"/>
                          <a:cs typeface="Arial"/>
                        </a:rPr>
                        <a:t>Knowledge transfer will continue during PIS period with support teams working alongside Programme teams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743997">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a:solidFill>
                            <a:schemeClr val="tx1"/>
                          </a:solidFill>
                        </a:rPr>
                        <a:t>Early life support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a:solidFill>
                            <a:schemeClr val="tx1"/>
                          </a:solidFill>
                          <a:effectLst/>
                          <a:latin typeface="+mn-lt"/>
                          <a:ea typeface="+mn-ea"/>
                          <a:cs typeface="Arial" panose="020B0604020202020204" pitchFamily="34" charset="0"/>
                        </a:rPr>
                        <a:t>The overall RAG is Green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a:solidFill>
                            <a:schemeClr val="tx1"/>
                          </a:solidFill>
                          <a:effectLst/>
                          <a:latin typeface="+mn-lt"/>
                          <a:ea typeface="+mn-ea"/>
                          <a:cs typeface="Arial" panose="020B0604020202020204" pitchFamily="34" charset="0"/>
                        </a:rPr>
                        <a:t>PIS readiness ongoing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a:solidFill>
                            <a:schemeClr val="tx1"/>
                          </a:solidFill>
                          <a:effectLst/>
                          <a:latin typeface="+mn-lt"/>
                          <a:ea typeface="+mn-ea"/>
                          <a:cs typeface="Arial" panose="020B0604020202020204" pitchFamily="34" charset="0"/>
                        </a:rPr>
                        <a:t>Knowledge transfer has commenced in readiness for transfer to support target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a:solidFill>
                            <a:schemeClr val="tx1"/>
                          </a:solidFill>
                          <a:effectLst/>
                          <a:latin typeface="+mn-lt"/>
                          <a:ea typeface="+mn-ea"/>
                          <a:cs typeface="Arial" panose="020B0604020202020204" pitchFamily="34" charset="0"/>
                        </a:rPr>
                        <a:t>WAR room in place including processes, resource and out of hours </a:t>
                      </a:r>
                      <a:r>
                        <a:rPr lang="en-US" sz="800" b="0" i="0" u="none" strike="noStrike" kern="1200" baseline="0" err="1">
                          <a:solidFill>
                            <a:schemeClr val="tx1"/>
                          </a:solidFill>
                          <a:effectLst/>
                          <a:latin typeface="+mn-lt"/>
                          <a:ea typeface="+mn-ea"/>
                          <a:cs typeface="Arial" panose="020B0604020202020204" pitchFamily="34" charset="0"/>
                        </a:rPr>
                        <a:t>rotas</a:t>
                      </a:r>
                      <a:endParaRPr lang="en-US" sz="800" b="0" i="0" u="none" strike="noStrike" kern="1200" baseline="0">
                        <a:solidFill>
                          <a:schemeClr val="tx1"/>
                        </a:solidFill>
                        <a:effectLst/>
                        <a:latin typeface="+mn-lt"/>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a:solidFill>
                            <a:schemeClr val="tx1"/>
                          </a:solidFill>
                          <a:effectLst/>
                          <a:latin typeface="+mn-lt"/>
                          <a:ea typeface="+mn-ea"/>
                          <a:cs typeface="Arial" panose="020B0604020202020204" pitchFamily="34" charset="0"/>
                        </a:rPr>
                        <a:t>TOM tracking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a:t>Workstream Updates</a:t>
            </a:r>
          </a:p>
        </p:txBody>
      </p:sp>
      <p:graphicFrame>
        <p:nvGraphicFramePr>
          <p:cNvPr id="3" name="Table 2">
            <a:extLst>
              <a:ext uri="{FF2B5EF4-FFF2-40B4-BE49-F238E27FC236}">
                <a16:creationId xmlns:a16="http://schemas.microsoft.com/office/drawing/2014/main" id="{F3EE4070-1E0E-43EC-8240-D57C29F44E59}"/>
              </a:ext>
            </a:extLst>
          </p:cNvPr>
          <p:cNvGraphicFramePr>
            <a:graphicFrameLocks noGrp="1"/>
          </p:cNvGraphicFramePr>
          <p:nvPr/>
        </p:nvGraphicFramePr>
        <p:xfrm>
          <a:off x="1912" y="3178821"/>
          <a:ext cx="9125999" cy="821717"/>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893232155"/>
                    </a:ext>
                  </a:extLst>
                </a:gridCol>
                <a:gridCol w="574855">
                  <a:extLst>
                    <a:ext uri="{9D8B030D-6E8A-4147-A177-3AD203B41FA5}">
                      <a16:colId xmlns:a16="http://schemas.microsoft.com/office/drawing/2014/main" val="842102717"/>
                    </a:ext>
                  </a:extLst>
                </a:gridCol>
                <a:gridCol w="1149371">
                  <a:extLst>
                    <a:ext uri="{9D8B030D-6E8A-4147-A177-3AD203B41FA5}">
                      <a16:colId xmlns:a16="http://schemas.microsoft.com/office/drawing/2014/main" val="2676991946"/>
                    </a:ext>
                  </a:extLst>
                </a:gridCol>
                <a:gridCol w="6767428">
                  <a:extLst>
                    <a:ext uri="{9D8B030D-6E8A-4147-A177-3AD203B41FA5}">
                      <a16:colId xmlns:a16="http://schemas.microsoft.com/office/drawing/2014/main" val="1879545216"/>
                    </a:ext>
                  </a:extLst>
                </a:gridCol>
              </a:tblGrid>
              <a:tr h="821717">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a:solidFill>
                            <a:schemeClr val="tx1"/>
                          </a:solidFill>
                        </a:rPr>
                        <a:t>Environments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r>
                        <a:rPr lang="en-US" sz="800" b="0" i="0" u="none" strike="noStrike" kern="1200" noProof="0">
                          <a:solidFill>
                            <a:schemeClr val="tx1"/>
                          </a:solidFill>
                          <a:effectLst/>
                          <a:latin typeface="+mn-lt"/>
                          <a:ea typeface="+mn-ea"/>
                          <a:cs typeface="Arial"/>
                        </a:rPr>
                        <a:t>The overall RAG is Green</a:t>
                      </a:r>
                    </a:p>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r>
                        <a:rPr lang="en-US" sz="800" b="0" i="0" u="none" strike="noStrike" kern="1200" noProof="0">
                          <a:solidFill>
                            <a:schemeClr val="tx1"/>
                          </a:solidFill>
                          <a:effectLst/>
                          <a:latin typeface="+mn-lt"/>
                          <a:ea typeface="+mn-ea"/>
                          <a:cs typeface="Arial"/>
                        </a:rPr>
                        <a:t>Post Go Live environment confirmation has been provided to the Central Programme following mandatory request</a:t>
                      </a:r>
                      <a:endParaRPr lang="en-US" sz="800" b="0" i="0" u="none" strike="noStrike" kern="1200">
                        <a:solidFill>
                          <a:schemeClr val="tx1"/>
                        </a:solidFill>
                        <a:effectLst/>
                        <a:latin typeface="+mn-lt"/>
                        <a:ea typeface="+mn-ea"/>
                        <a:cs typeface="Arial"/>
                      </a:endParaRPr>
                    </a:p>
                    <a:p>
                      <a:pPr marL="0" marR="0" lvl="0" indent="0" algn="l" defTabSz="914400" rtl="0" eaLnBrk="0" fontAlgn="auto" latinLnBrk="0" hangingPunct="0">
                        <a:lnSpc>
                          <a:spcPct val="100000"/>
                        </a:lnSpc>
                        <a:spcBef>
                          <a:spcPts val="85"/>
                        </a:spcBef>
                        <a:spcAft>
                          <a:spcPts val="85"/>
                        </a:spcAft>
                        <a:buClrTx/>
                        <a:buSzTx/>
                        <a:buFont typeface="Wingdings" panose="05000000000000000000" pitchFamily="2" charset="2"/>
                        <a:buNone/>
                        <a:tabLst/>
                        <a:defRPr/>
                      </a:pPr>
                      <a:endParaRPr lang="en-US" sz="800" b="0" i="0" u="none" strike="noStrike" kern="1200">
                        <a:solidFill>
                          <a:schemeClr val="tx1"/>
                        </a:solidFill>
                        <a:effectLst/>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754692"/>
                  </a:ext>
                </a:extLst>
              </a:tr>
            </a:tbl>
          </a:graphicData>
        </a:graphic>
      </p:graphicFrame>
      <p:graphicFrame>
        <p:nvGraphicFramePr>
          <p:cNvPr id="4" name="Table 3">
            <a:extLst>
              <a:ext uri="{FF2B5EF4-FFF2-40B4-BE49-F238E27FC236}">
                <a16:creationId xmlns:a16="http://schemas.microsoft.com/office/drawing/2014/main" id="{72C5B7DC-B944-44B7-A24B-EB6EA060C945}"/>
              </a:ext>
            </a:extLst>
          </p:cNvPr>
          <p:cNvGraphicFramePr>
            <a:graphicFrameLocks noGrp="1"/>
          </p:cNvGraphicFramePr>
          <p:nvPr/>
        </p:nvGraphicFramePr>
        <p:xfrm>
          <a:off x="3551" y="4000538"/>
          <a:ext cx="9125999" cy="57626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131464956"/>
                    </a:ext>
                  </a:extLst>
                </a:gridCol>
                <a:gridCol w="574855">
                  <a:extLst>
                    <a:ext uri="{9D8B030D-6E8A-4147-A177-3AD203B41FA5}">
                      <a16:colId xmlns:a16="http://schemas.microsoft.com/office/drawing/2014/main" val="4049484156"/>
                    </a:ext>
                  </a:extLst>
                </a:gridCol>
                <a:gridCol w="1149371">
                  <a:extLst>
                    <a:ext uri="{9D8B030D-6E8A-4147-A177-3AD203B41FA5}">
                      <a16:colId xmlns:a16="http://schemas.microsoft.com/office/drawing/2014/main" val="2385829572"/>
                    </a:ext>
                  </a:extLst>
                </a:gridCol>
                <a:gridCol w="6767428">
                  <a:extLst>
                    <a:ext uri="{9D8B030D-6E8A-4147-A177-3AD203B41FA5}">
                      <a16:colId xmlns:a16="http://schemas.microsoft.com/office/drawing/2014/main" val="3471229608"/>
                    </a:ext>
                  </a:extLst>
                </a:gridCol>
              </a:tblGrid>
              <a:tr h="57626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a:solidFill>
                            <a:schemeClr val="tx1"/>
                          </a:solidFill>
                        </a:rPr>
                        <a:t>Batch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a:solidFill>
                            <a:schemeClr val="tx1"/>
                          </a:solidFill>
                          <a:latin typeface="+mn-lt"/>
                          <a:ea typeface="+mn-ea"/>
                          <a:cs typeface="Arial"/>
                        </a:rPr>
                        <a:t>The overall RAG is Green – all on track for Go-Live</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1" i="0" kern="1200" baseline="0" err="1">
                          <a:solidFill>
                            <a:schemeClr val="bg1"/>
                          </a:solidFill>
                          <a:latin typeface="+mn-lt"/>
                          <a:ea typeface="+mn-ea"/>
                          <a:cs typeface="Arial"/>
                        </a:rPr>
                        <a:t>Allbeen</a:t>
                      </a:r>
                      <a:r>
                        <a:rPr lang="en-US" altLang="en-US" sz="800" b="1" i="0" kern="1200" baseline="0">
                          <a:solidFill>
                            <a:schemeClr val="bg1"/>
                          </a:solidFill>
                          <a:latin typeface="+mn-lt"/>
                          <a:ea typeface="+mn-ea"/>
                          <a:cs typeface="Arial"/>
                        </a:rPr>
                        <a:t> raised and completed</a:t>
                      </a:r>
                    </a:p>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endParaRPr lang="en-US" sz="800" b="0" i="0" u="none" strike="noStrike" kern="1200">
                        <a:solidFill>
                          <a:schemeClr val="tx1"/>
                        </a:solidFill>
                        <a:effectLst/>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07715"/>
                  </a:ext>
                </a:extLst>
              </a:tr>
            </a:tbl>
          </a:graphicData>
        </a:graphic>
      </p:graphicFrame>
    </p:spTree>
    <p:extLst>
      <p:ext uri="{BB962C8B-B14F-4D97-AF65-F5344CB8AC3E}">
        <p14:creationId xmlns:p14="http://schemas.microsoft.com/office/powerpoint/2010/main" val="21888968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9000" y="1027611"/>
          <a:ext cx="9125999" cy="3958046"/>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736541">
                <a:tc>
                  <a:txBody>
                    <a:bodyPr/>
                    <a:lstStyle/>
                    <a:p>
                      <a:pPr algn="l"/>
                      <a:endParaRPr lang="en-GB" sz="800">
                        <a:latin typeface="+mn-lt"/>
                      </a:endParaRPr>
                    </a:p>
                    <a:p>
                      <a:pPr algn="l"/>
                      <a:r>
                        <a:rPr lang="en-GB" sz="80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a:p>
                    <a:p>
                      <a:pPr algn="l"/>
                      <a:r>
                        <a:rPr lang="en-GB" sz="80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774345">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GB" sz="1050" b="1">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Business Change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a:solidFill>
                            <a:schemeClr val="tx1"/>
                          </a:solidFill>
                          <a:latin typeface="+mn-lt"/>
                          <a:ea typeface="+mn-ea"/>
                          <a:cs typeface="+mn-cs"/>
                        </a:rPr>
                        <a:t>The overall RAG is Green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err="1">
                          <a:solidFill>
                            <a:schemeClr val="tx1"/>
                          </a:solidFill>
                          <a:latin typeface="+mn-lt"/>
                          <a:ea typeface="+mn-ea"/>
                          <a:cs typeface="+mn-cs"/>
                        </a:rPr>
                        <a:t>Prioritised</a:t>
                      </a:r>
                      <a:r>
                        <a:rPr lang="en-US" sz="800" b="0" i="0" u="none" strike="noStrike" kern="1200" baseline="0" noProof="0">
                          <a:solidFill>
                            <a:schemeClr val="tx1"/>
                          </a:solidFill>
                          <a:latin typeface="+mn-lt"/>
                          <a:ea typeface="+mn-ea"/>
                          <a:cs typeface="+mn-cs"/>
                        </a:rPr>
                        <a:t> areas of work are planned and in progress as per the change impact assessment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a:solidFill>
                            <a:schemeClr val="tx1"/>
                          </a:solidFill>
                          <a:latin typeface="+mn-lt"/>
                          <a:ea typeface="+mn-ea"/>
                          <a:cs typeface="+mn-cs"/>
                        </a:rPr>
                        <a:t>For the unhappy path we are pending the update from the Industry Workshop to understand cut off times for messages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a:solidFill>
                            <a:schemeClr val="tx1"/>
                          </a:solidFill>
                          <a:latin typeface="+mn-lt"/>
                          <a:ea typeface="+mn-ea"/>
                          <a:cs typeface="+mn-cs"/>
                        </a:rPr>
                        <a:t>Raised questions with DCC and the SI in respect of customer queries, pending a definitive answer on how a customer raises a query and if a set of FAQ’s is being raised and published by the Programme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a:solidFill>
                            <a:schemeClr val="tx1"/>
                          </a:solidFill>
                          <a:latin typeface="+mn-lt"/>
                          <a:ea typeface="+mn-ea"/>
                          <a:cs typeface="+mn-cs"/>
                        </a:rPr>
                        <a:t>Continue to work through internal business awareness sessions with the whole </a:t>
                      </a:r>
                      <a:r>
                        <a:rPr lang="en-US" sz="800" b="0" i="0" u="none" strike="noStrike" kern="1200" baseline="0" noProof="0" err="1">
                          <a:solidFill>
                            <a:schemeClr val="tx1"/>
                          </a:solidFill>
                          <a:latin typeface="+mn-lt"/>
                          <a:ea typeface="+mn-ea"/>
                          <a:cs typeface="+mn-cs"/>
                        </a:rPr>
                        <a:t>organisation</a:t>
                      </a:r>
                      <a:r>
                        <a:rPr lang="en-US" sz="800" b="0" i="0" u="none" strike="noStrike" kern="1200" baseline="0" noProof="0">
                          <a:solidFill>
                            <a:schemeClr val="tx1"/>
                          </a:solidFill>
                          <a:latin typeface="+mn-lt"/>
                          <a:ea typeface="+mn-ea"/>
                          <a:cs typeface="+mn-cs"/>
                        </a:rPr>
                        <a:t> via a set of dedicated topics.  Each topic is recorded</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a:solidFill>
                            <a:schemeClr val="tx1"/>
                          </a:solidFill>
                          <a:latin typeface="+mn-lt"/>
                          <a:ea typeface="+mn-ea"/>
                          <a:cs typeface="+mn-cs"/>
                        </a:rPr>
                        <a:t>A further external CSSC training day has taken place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kern="1200" baseline="0" noProof="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1447160">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a:solidFill>
                            <a:schemeClr val="tx1"/>
                          </a:solidFill>
                        </a:rPr>
                        <a:t>Gemini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GB" sz="800" b="0" kern="1200">
                          <a:solidFill>
                            <a:schemeClr val="dk1"/>
                          </a:solidFill>
                          <a:latin typeface="+mn-lt"/>
                          <a:ea typeface="+mn-ea"/>
                          <a:cs typeface="+mn-cs"/>
                        </a:rPr>
                        <a:t>The overall RAG is Green</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GB" sz="800" b="0" kern="1200">
                          <a:solidFill>
                            <a:schemeClr val="dk1"/>
                          </a:solidFill>
                          <a:latin typeface="+mn-lt"/>
                          <a:ea typeface="+mn-ea"/>
                          <a:cs typeface="+mn-cs"/>
                        </a:rPr>
                        <a:t>All activities are tracking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a:t>Workstream Updates</a:t>
            </a:r>
          </a:p>
        </p:txBody>
      </p:sp>
    </p:spTree>
    <p:extLst>
      <p:ext uri="{BB962C8B-B14F-4D97-AF65-F5344CB8AC3E}">
        <p14:creationId xmlns:p14="http://schemas.microsoft.com/office/powerpoint/2010/main" val="41255650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5A5FC0-D72C-4B1E-A1B0-9D3A04410008}"/>
              </a:ext>
            </a:extLst>
          </p:cNvPr>
          <p:cNvSpPr>
            <a:spLocks noGrp="1"/>
          </p:cNvSpPr>
          <p:nvPr>
            <p:ph type="body" sz="quarter" idx="17"/>
          </p:nvPr>
        </p:nvSpPr>
        <p:spPr>
          <a:xfrm>
            <a:off x="354006" y="851018"/>
            <a:ext cx="2743200" cy="491994"/>
          </a:xfrm>
        </p:spPr>
        <p:txBody>
          <a:bodyPr/>
          <a:lstStyle/>
          <a:p>
            <a:endParaRPr lang="en-GB"/>
          </a:p>
        </p:txBody>
      </p:sp>
      <p:sp>
        <p:nvSpPr>
          <p:cNvPr id="7" name="Title 1">
            <a:extLst>
              <a:ext uri="{FF2B5EF4-FFF2-40B4-BE49-F238E27FC236}">
                <a16:creationId xmlns:a16="http://schemas.microsoft.com/office/drawing/2014/main" id="{AF98F06F-B85C-4AC6-8EED-A70EEEF66F62}"/>
              </a:ext>
            </a:extLst>
          </p:cNvPr>
          <p:cNvSpPr txBox="1">
            <a:spLocks/>
          </p:cNvSpPr>
          <p:nvPr/>
        </p:nvSpPr>
        <p:spPr>
          <a:xfrm>
            <a:off x="462273" y="111038"/>
            <a:ext cx="8219453" cy="503379"/>
          </a:xfrm>
          <a:prstGeom prst="rect">
            <a:avLst/>
          </a:prstGeom>
        </p:spPr>
        <p:txBody>
          <a:bodyPr>
            <a:noAutofit/>
          </a:bodyPr>
          <a:lstStyle>
            <a:lvl1pPr>
              <a:defRPr>
                <a:latin typeface="+mj-lt"/>
                <a:ea typeface="+mj-ea"/>
                <a:cs typeface="+mj-cs"/>
              </a:defRPr>
            </a:lvl1pPr>
          </a:lstStyle>
          <a:p>
            <a:pPr algn="ctr" defTabSz="913303" fontAlgn="auto">
              <a:spcBef>
                <a:spcPts val="0"/>
              </a:spcBef>
              <a:spcAft>
                <a:spcPts val="0"/>
              </a:spcAft>
            </a:pPr>
            <a:r>
              <a:rPr lang="en-GB" sz="2397" kern="0">
                <a:solidFill>
                  <a:sysClr val="windowText" lastClr="000000"/>
                </a:solidFill>
                <a:latin typeface="Poppins Medium"/>
                <a:cs typeface="Arial"/>
              </a:rPr>
              <a:t>Key Programme Risks</a:t>
            </a:r>
          </a:p>
        </p:txBody>
      </p:sp>
      <p:graphicFrame>
        <p:nvGraphicFramePr>
          <p:cNvPr id="8" name="Table 7">
            <a:extLst>
              <a:ext uri="{FF2B5EF4-FFF2-40B4-BE49-F238E27FC236}">
                <a16:creationId xmlns:a16="http://schemas.microsoft.com/office/drawing/2014/main" id="{461EDD28-4C35-4367-A0DF-B8864F3AFD95}"/>
              </a:ext>
            </a:extLst>
          </p:cNvPr>
          <p:cNvGraphicFramePr>
            <a:graphicFrameLocks noGrp="1"/>
          </p:cNvGraphicFramePr>
          <p:nvPr/>
        </p:nvGraphicFramePr>
        <p:xfrm>
          <a:off x="29831" y="713165"/>
          <a:ext cx="9108562" cy="4228183"/>
        </p:xfrm>
        <a:graphic>
          <a:graphicData uri="http://schemas.openxmlformats.org/drawingml/2006/table">
            <a:tbl>
              <a:tblPr firstRow="1" bandRow="1">
                <a:tableStyleId>{5C22544A-7EE6-4342-B048-85BDC9FD1C3A}</a:tableStyleId>
              </a:tblPr>
              <a:tblGrid>
                <a:gridCol w="483323">
                  <a:extLst>
                    <a:ext uri="{9D8B030D-6E8A-4147-A177-3AD203B41FA5}">
                      <a16:colId xmlns:a16="http://schemas.microsoft.com/office/drawing/2014/main" val="4143460512"/>
                    </a:ext>
                  </a:extLst>
                </a:gridCol>
                <a:gridCol w="97312">
                  <a:extLst>
                    <a:ext uri="{9D8B030D-6E8A-4147-A177-3AD203B41FA5}">
                      <a16:colId xmlns:a16="http://schemas.microsoft.com/office/drawing/2014/main" val="3886787746"/>
                    </a:ext>
                  </a:extLst>
                </a:gridCol>
                <a:gridCol w="791973">
                  <a:extLst>
                    <a:ext uri="{9D8B030D-6E8A-4147-A177-3AD203B41FA5}">
                      <a16:colId xmlns:a16="http://schemas.microsoft.com/office/drawing/2014/main" val="1615208885"/>
                    </a:ext>
                  </a:extLst>
                </a:gridCol>
                <a:gridCol w="2985403">
                  <a:extLst>
                    <a:ext uri="{9D8B030D-6E8A-4147-A177-3AD203B41FA5}">
                      <a16:colId xmlns:a16="http://schemas.microsoft.com/office/drawing/2014/main" val="2939424069"/>
                    </a:ext>
                  </a:extLst>
                </a:gridCol>
                <a:gridCol w="2079805">
                  <a:extLst>
                    <a:ext uri="{9D8B030D-6E8A-4147-A177-3AD203B41FA5}">
                      <a16:colId xmlns:a16="http://schemas.microsoft.com/office/drawing/2014/main" val="2575209674"/>
                    </a:ext>
                  </a:extLst>
                </a:gridCol>
                <a:gridCol w="1956311">
                  <a:extLst>
                    <a:ext uri="{9D8B030D-6E8A-4147-A177-3AD203B41FA5}">
                      <a16:colId xmlns:a16="http://schemas.microsoft.com/office/drawing/2014/main" val="4262794956"/>
                    </a:ext>
                  </a:extLst>
                </a:gridCol>
                <a:gridCol w="714435">
                  <a:extLst>
                    <a:ext uri="{9D8B030D-6E8A-4147-A177-3AD203B41FA5}">
                      <a16:colId xmlns:a16="http://schemas.microsoft.com/office/drawing/2014/main" val="1738064881"/>
                    </a:ext>
                  </a:extLst>
                </a:gridCol>
              </a:tblGrid>
              <a:tr h="310653">
                <a:tc>
                  <a:txBody>
                    <a:bodyPr/>
                    <a:lstStyle/>
                    <a:p>
                      <a:pPr algn="ctr"/>
                      <a:r>
                        <a:rPr lang="en-GB" sz="700">
                          <a:solidFill>
                            <a:schemeClr val="accent5"/>
                          </a:solidFill>
                        </a:rPr>
                        <a:t>RTC</a:t>
                      </a:r>
                    </a:p>
                  </a:txBody>
                  <a:tcPr marL="35956" marR="35956" marT="35956" marB="35956"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5956" marR="35956" marT="35956" marB="35956"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Resolution</a:t>
                      </a:r>
                    </a:p>
                    <a:p>
                      <a:pPr algn="ctr"/>
                      <a:r>
                        <a:rPr lang="en-GB" sz="700">
                          <a:solidFill>
                            <a:schemeClr val="accent5"/>
                          </a:solidFill>
                        </a:rPr>
                        <a:t>Date</a:t>
                      </a:r>
                    </a:p>
                  </a:txBody>
                  <a:tcPr marL="35956" marR="35956" marT="35956" marB="35956"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1509767">
                <a:tc>
                  <a:txBody>
                    <a:bodyPr/>
                    <a:lstStyle/>
                    <a:p>
                      <a:pPr algn="ctr" fontAlgn="ctr"/>
                      <a:r>
                        <a:rPr lang="en-GB" sz="600" b="0" i="0" u="none" strike="noStrike" kern="1200">
                          <a:solidFill>
                            <a:schemeClr val="bg1"/>
                          </a:solidFill>
                          <a:effectLst/>
                          <a:latin typeface="+mj-lt"/>
                          <a:ea typeface="+mn-ea"/>
                          <a:cs typeface="+mn-cs"/>
                        </a:rPr>
                        <a:t>64002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a:solidFill>
                          <a:schemeClr val="bg1"/>
                        </a:solidFill>
                        <a:effectLst/>
                        <a:latin typeface="+mj-lt"/>
                        <a:ea typeface="+mn-ea"/>
                        <a:cs typeface="+mn-cs"/>
                      </a:endParaRPr>
                    </a:p>
                  </a:txBody>
                  <a:tcPr marL="6342" marR="6342" marT="6342" marB="0" anchor="ctr">
                    <a:solidFill>
                      <a:schemeClr val="accent4"/>
                    </a:solidFill>
                  </a:tcPr>
                </a:tc>
                <a:tc>
                  <a:txBody>
                    <a:bodyPr/>
                    <a:lstStyle/>
                    <a:p>
                      <a:pPr algn="ctr" fontAlgn="b"/>
                      <a:r>
                        <a:rPr lang="en-GB" sz="600" b="0" i="0" u="none" strike="noStrike" kern="1200">
                          <a:solidFill>
                            <a:schemeClr val="bg1"/>
                          </a:solidFill>
                          <a:effectLst/>
                          <a:latin typeface="+mj-lt"/>
                          <a:ea typeface="+mn-ea"/>
                          <a:cs typeface="+mn-cs"/>
                        </a:rPr>
                        <a:t>Programme</a:t>
                      </a:r>
                    </a:p>
                  </a:txBody>
                  <a:tcPr marL="6342" marR="6342" marT="6342" marB="0" anchor="ctr">
                    <a:solidFill>
                      <a:srgbClr val="E8EAF1"/>
                    </a:solidFill>
                  </a:tcPr>
                </a:tc>
                <a:tc>
                  <a:txBody>
                    <a:bodyPr/>
                    <a:lstStyle/>
                    <a:p>
                      <a:pPr algn="l" fontAlgn="ctr"/>
                      <a:r>
                        <a:rPr lang="en-US" sz="600" b="0" i="0" u="none" strike="noStrike">
                          <a:solidFill>
                            <a:schemeClr val="bg1"/>
                          </a:solidFill>
                          <a:effectLst/>
                          <a:latin typeface="+mj-lt"/>
                        </a:rPr>
                        <a:t>There is a risk that ongoing pipeline of customer driven and regulatory change within the industry could impact the CSSC and wider Switching </a:t>
                      </a:r>
                      <a:r>
                        <a:rPr lang="en-US" sz="600" b="0" i="0" u="none" strike="noStrike" err="1">
                          <a:solidFill>
                            <a:schemeClr val="bg1"/>
                          </a:solidFill>
                          <a:effectLst/>
                          <a:latin typeface="+mj-lt"/>
                        </a:rPr>
                        <a:t>Programme</a:t>
                      </a:r>
                      <a:r>
                        <a:rPr lang="en-US" sz="600" b="0" i="0" u="none" strike="noStrike">
                          <a:solidFill>
                            <a:schemeClr val="bg1"/>
                          </a:solidFill>
                          <a:effectLst/>
                          <a:latin typeface="+mj-lt"/>
                        </a:rPr>
                        <a:t> delivery because of technical conflict with the design of other changes and demand on resources across </a:t>
                      </a:r>
                      <a:r>
                        <a:rPr lang="en-US" sz="600" b="0" i="0" u="none" strike="noStrike" err="1">
                          <a:solidFill>
                            <a:schemeClr val="bg1"/>
                          </a:solidFill>
                          <a:effectLst/>
                          <a:latin typeface="+mj-lt"/>
                        </a:rPr>
                        <a:t>Xoserve</a:t>
                      </a:r>
                      <a:r>
                        <a:rPr lang="en-US" sz="600" b="0" i="0" u="none" strike="noStrike">
                          <a:solidFill>
                            <a:schemeClr val="bg1"/>
                          </a:solidFill>
                          <a:effectLst/>
                          <a:latin typeface="+mj-lt"/>
                        </a:rPr>
                        <a:t> and the customer teams involved in Switching </a:t>
                      </a:r>
                      <a:r>
                        <a:rPr lang="en-US" sz="600" b="0" i="0" u="none" strike="noStrike" err="1">
                          <a:solidFill>
                            <a:schemeClr val="bg1"/>
                          </a:solidFill>
                          <a:effectLst/>
                          <a:latin typeface="+mj-lt"/>
                        </a:rPr>
                        <a:t>Programme</a:t>
                      </a:r>
                      <a:r>
                        <a:rPr lang="en-US" sz="600" b="0" i="0" u="none" strike="noStrike">
                          <a:solidFill>
                            <a:schemeClr val="bg1"/>
                          </a:solidFill>
                          <a:effectLst/>
                          <a:latin typeface="+mj-lt"/>
                        </a:rPr>
                        <a:t> delivery leading to additional regression testing activity, CRs raised to modify solutions already developed and tested by the </a:t>
                      </a:r>
                      <a:r>
                        <a:rPr lang="en-US" sz="600" b="0" i="0" u="none" strike="noStrike" err="1">
                          <a:solidFill>
                            <a:schemeClr val="bg1"/>
                          </a:solidFill>
                          <a:effectLst/>
                          <a:latin typeface="+mj-lt"/>
                        </a:rPr>
                        <a:t>programme</a:t>
                      </a:r>
                      <a:r>
                        <a:rPr lang="en-US" sz="600" b="0" i="0" u="none" strike="noStrike">
                          <a:solidFill>
                            <a:schemeClr val="bg1"/>
                          </a:solidFill>
                          <a:effectLst/>
                          <a:latin typeface="+mj-lt"/>
                        </a:rPr>
                        <a:t>, delays to the overall Switching </a:t>
                      </a:r>
                      <a:r>
                        <a:rPr lang="en-US" sz="600" b="0" i="0" u="none" strike="noStrike" err="1">
                          <a:solidFill>
                            <a:schemeClr val="bg1"/>
                          </a:solidFill>
                          <a:effectLst/>
                          <a:latin typeface="+mj-lt"/>
                        </a:rPr>
                        <a:t>Programme</a:t>
                      </a:r>
                      <a:r>
                        <a:rPr lang="en-US" sz="600" b="0" i="0" u="none" strike="noStrike">
                          <a:solidFill>
                            <a:schemeClr val="bg1"/>
                          </a:solidFill>
                          <a:effectLst/>
                          <a:latin typeface="+mj-lt"/>
                        </a:rPr>
                        <a:t>, and therefore unplanned costs for </a:t>
                      </a:r>
                      <a:r>
                        <a:rPr lang="en-US" sz="600" b="0" i="0" u="none" strike="noStrike" err="1">
                          <a:solidFill>
                            <a:schemeClr val="bg1"/>
                          </a:solidFill>
                          <a:effectLst/>
                          <a:latin typeface="+mj-lt"/>
                        </a:rPr>
                        <a:t>Xoserve</a:t>
                      </a:r>
                      <a:r>
                        <a:rPr lang="en-US" sz="600" b="0" i="0" u="none" strike="noStrike">
                          <a:solidFill>
                            <a:schemeClr val="bg1"/>
                          </a:solidFill>
                          <a:effectLst/>
                          <a:latin typeface="+mj-lt"/>
                        </a:rPr>
                        <a:t>.</a:t>
                      </a:r>
                    </a:p>
                  </a:txBody>
                  <a:tcPr marL="0" marR="0" marT="0" marB="0" anchor="ctr">
                    <a:solidFill>
                      <a:srgbClr val="E8EAF1"/>
                    </a:solidFill>
                  </a:tcPr>
                </a:tc>
                <a:tc>
                  <a:txBody>
                    <a:bodyPr/>
                    <a:lstStyle/>
                    <a:p>
                      <a:pPr algn="l" fontAlgn="ctr"/>
                      <a:r>
                        <a:rPr lang="en-US" sz="600" b="0" i="0" u="none" strike="noStrike" kern="1200">
                          <a:solidFill>
                            <a:schemeClr val="bg1"/>
                          </a:solidFill>
                          <a:effectLst/>
                          <a:latin typeface="+mj-lt"/>
                          <a:ea typeface="+mn-ea"/>
                          <a:cs typeface="+mn-cs"/>
                        </a:rPr>
                        <a:t>1. Discuss the potential for change moratoria with Ofgem that could restrict the volume of change being made and in particular mitigate some of this risk in relation to coding impacts</a:t>
                      </a:r>
                    </a:p>
                    <a:p>
                      <a:pPr algn="l" fontAlgn="ctr"/>
                      <a:r>
                        <a:rPr lang="en-US" sz="600" b="0" i="0" u="none" strike="noStrike" kern="1200">
                          <a:solidFill>
                            <a:schemeClr val="bg1"/>
                          </a:solidFill>
                          <a:effectLst/>
                          <a:latin typeface="+mj-lt"/>
                          <a:ea typeface="+mn-ea"/>
                          <a:cs typeface="+mn-cs"/>
                        </a:rPr>
                        <a:t>2. Investigate the availability of and if necessary invest in tooling to support more enhanced branching and merging in terms of development to mitigate the technical impact of any non-CSSC changes.</a:t>
                      </a:r>
                    </a:p>
                    <a:p>
                      <a:pPr algn="l" fontAlgn="ctr"/>
                      <a:r>
                        <a:rPr lang="en-US" sz="600" b="0" i="0" u="none" strike="noStrike" kern="1200">
                          <a:solidFill>
                            <a:schemeClr val="bg1"/>
                          </a:solidFill>
                          <a:effectLst/>
                          <a:latin typeface="+mj-lt"/>
                          <a:ea typeface="+mn-ea"/>
                          <a:cs typeface="+mn-cs"/>
                        </a:rPr>
                        <a:t>3. Work with the SI to monitor for any potential impact on </a:t>
                      </a:r>
                      <a:r>
                        <a:rPr lang="en-US" sz="600" b="0" i="0" u="none" strike="noStrike" kern="1200" err="1">
                          <a:solidFill>
                            <a:schemeClr val="bg1"/>
                          </a:solidFill>
                          <a:effectLst/>
                          <a:latin typeface="+mj-lt"/>
                          <a:ea typeface="+mn-ea"/>
                          <a:cs typeface="+mn-cs"/>
                        </a:rPr>
                        <a:t>programme</a:t>
                      </a:r>
                      <a:r>
                        <a:rPr lang="en-US" sz="600" b="0" i="0" u="none" strike="noStrike" kern="1200">
                          <a:solidFill>
                            <a:schemeClr val="bg1"/>
                          </a:solidFill>
                          <a:effectLst/>
                          <a:latin typeface="+mj-lt"/>
                          <a:ea typeface="+mn-ea"/>
                          <a:cs typeface="+mn-cs"/>
                        </a:rPr>
                        <a:t> resources, including customer resources, that may result from change initiatives running in parallel with critical path Switching </a:t>
                      </a:r>
                      <a:r>
                        <a:rPr lang="en-US" sz="600" b="0" i="0" u="none" strike="noStrike" kern="1200" err="1">
                          <a:solidFill>
                            <a:schemeClr val="bg1"/>
                          </a:solidFill>
                          <a:effectLst/>
                          <a:latin typeface="+mj-lt"/>
                          <a:ea typeface="+mn-ea"/>
                          <a:cs typeface="+mn-cs"/>
                        </a:rPr>
                        <a:t>Programme</a:t>
                      </a:r>
                      <a:r>
                        <a:rPr lang="en-US" sz="600" b="0" i="0" u="none" strike="noStrike" kern="1200">
                          <a:solidFill>
                            <a:schemeClr val="bg1"/>
                          </a:solidFill>
                          <a:effectLst/>
                          <a:latin typeface="+mj-lt"/>
                          <a:ea typeface="+mn-ea"/>
                          <a:cs typeface="+mn-cs"/>
                        </a:rPr>
                        <a:t> phases.</a:t>
                      </a:r>
                    </a:p>
                  </a:txBody>
                  <a:tcPr marL="0" marR="0" marT="0" marB="0" anchor="ctr">
                    <a:solidFill>
                      <a:srgbClr val="E8EAF1"/>
                    </a:solidFill>
                  </a:tcPr>
                </a:tc>
                <a:tc>
                  <a:txBody>
                    <a:bodyPr/>
                    <a:lstStyle/>
                    <a:p>
                      <a:pPr algn="l" rtl="0" fontAlgn="ctr"/>
                      <a:r>
                        <a:rPr lang="en-GB" sz="600" b="0" i="0" u="none" strike="noStrike">
                          <a:solidFill>
                            <a:schemeClr val="bg1"/>
                          </a:solidFill>
                          <a:effectLst/>
                          <a:latin typeface="+mj-lt"/>
                        </a:rPr>
                        <a:t>Continues to be monitored</a:t>
                      </a:r>
                    </a:p>
                  </a:txBody>
                  <a:tcPr marL="35956" marR="35956" marT="35956" marB="35956" anchor="ctr">
                    <a:solidFill>
                      <a:srgbClr val="E8EAF1"/>
                    </a:solidFill>
                  </a:tcPr>
                </a:tc>
                <a:tc>
                  <a:txBody>
                    <a:bodyPr/>
                    <a:lstStyle/>
                    <a:p>
                      <a:pPr algn="ctr" fontAlgn="ctr"/>
                      <a:r>
                        <a:rPr lang="en-GB" sz="600" b="0" i="0" u="none" strike="noStrike">
                          <a:solidFill>
                            <a:schemeClr val="bg1"/>
                          </a:solidFill>
                          <a:effectLst/>
                          <a:latin typeface="+mj-lt"/>
                        </a:rPr>
                        <a:t>31/10/22</a:t>
                      </a:r>
                    </a:p>
                  </a:txBody>
                  <a:tcPr marL="0" marR="0" marT="0" marB="0" anchor="ctr">
                    <a:solidFill>
                      <a:srgbClr val="E8EAF1"/>
                    </a:solidFill>
                  </a:tcPr>
                </a:tc>
                <a:extLst>
                  <a:ext uri="{0D108BD9-81ED-4DB2-BD59-A6C34878D82A}">
                    <a16:rowId xmlns:a16="http://schemas.microsoft.com/office/drawing/2014/main" val="2827513896"/>
                  </a:ext>
                </a:extLst>
              </a:tr>
              <a:tr h="553382">
                <a:tc>
                  <a:txBody>
                    <a:bodyPr/>
                    <a:lstStyle/>
                    <a:p>
                      <a:pPr marL="0" algn="ctr" defTabSz="914378" rtl="0" eaLnBrk="1" fontAlgn="ctr" latinLnBrk="0" hangingPunct="1"/>
                      <a:r>
                        <a:rPr lang="en-GB" sz="600" b="0" i="0" u="none" strike="noStrike" kern="1200">
                          <a:solidFill>
                            <a:schemeClr val="bg1"/>
                          </a:solidFill>
                          <a:effectLst/>
                          <a:latin typeface="+mj-lt"/>
                          <a:ea typeface="+mn-ea"/>
                          <a:cs typeface="+mn-cs"/>
                        </a:rPr>
                        <a:t>67421</a:t>
                      </a:r>
                    </a:p>
                  </a:txBody>
                  <a:tcPr marL="6342" marR="6342" marT="6342"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a:solidFill>
                          <a:schemeClr val="bg1"/>
                        </a:solidFill>
                        <a:latin typeface="+mj-lt"/>
                      </a:endParaRPr>
                    </a:p>
                  </a:txBody>
                  <a:tcPr marL="35956" marR="35956" marT="35956" marB="35956"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00" b="0" i="0" u="none" strike="noStrike">
                          <a:solidFill>
                            <a:schemeClr val="bg1"/>
                          </a:solidFill>
                          <a:effectLst/>
                          <a:latin typeface="+mj-lt"/>
                        </a:rPr>
                        <a:t>Transition</a:t>
                      </a:r>
                    </a:p>
                  </a:txBody>
                  <a:tcPr marL="6342" marR="6342" marT="6342" marB="0" anchor="ctr">
                    <a:solidFill>
                      <a:srgbClr val="E8EAF1"/>
                    </a:solidFill>
                  </a:tcPr>
                </a:tc>
                <a:tc>
                  <a:txBody>
                    <a:bodyPr/>
                    <a:lstStyle/>
                    <a:p>
                      <a:pPr algn="l" fontAlgn="ctr"/>
                      <a:r>
                        <a:rPr lang="en-US" sz="600" b="0" i="0" u="none" strike="noStrike">
                          <a:solidFill>
                            <a:schemeClr val="bg1"/>
                          </a:solidFill>
                          <a:effectLst/>
                          <a:latin typeface="+mj-lt"/>
                        </a:rPr>
                        <a:t>There is a risk that </a:t>
                      </a:r>
                      <a:r>
                        <a:rPr lang="en-US" sz="600" b="0" i="0" u="none" strike="noStrike" err="1">
                          <a:solidFill>
                            <a:schemeClr val="bg1"/>
                          </a:solidFill>
                          <a:effectLst/>
                          <a:latin typeface="+mj-lt"/>
                        </a:rPr>
                        <a:t>Xoserve</a:t>
                      </a:r>
                      <a:r>
                        <a:rPr lang="en-US" sz="600" b="0" i="0" u="none" strike="noStrike">
                          <a:solidFill>
                            <a:schemeClr val="bg1"/>
                          </a:solidFill>
                          <a:effectLst/>
                          <a:latin typeface="+mj-lt"/>
                        </a:rPr>
                        <a:t> activities are delayed during actual transition or contingency is lost because CSS do not deliver the required dependency as per the planned dates leading to </a:t>
                      </a:r>
                      <a:r>
                        <a:rPr lang="en-US" sz="600" b="0" i="0" u="none" strike="noStrike" err="1">
                          <a:solidFill>
                            <a:schemeClr val="bg1"/>
                          </a:solidFill>
                          <a:effectLst/>
                          <a:latin typeface="+mj-lt"/>
                        </a:rPr>
                        <a:t>xoserve</a:t>
                      </a:r>
                      <a:r>
                        <a:rPr lang="en-US" sz="600" b="0" i="0" u="none" strike="noStrike">
                          <a:solidFill>
                            <a:schemeClr val="bg1"/>
                          </a:solidFill>
                          <a:effectLst/>
                          <a:latin typeface="+mj-lt"/>
                        </a:rPr>
                        <a:t> activities needing to be </a:t>
                      </a:r>
                      <a:r>
                        <a:rPr lang="en-US" sz="600" b="0" i="0" u="none" strike="noStrike" err="1">
                          <a:solidFill>
                            <a:schemeClr val="bg1"/>
                          </a:solidFill>
                          <a:effectLst/>
                          <a:latin typeface="+mj-lt"/>
                        </a:rPr>
                        <a:t>replanned</a:t>
                      </a:r>
                      <a:r>
                        <a:rPr lang="en-US" sz="600" b="0" i="0" u="none" strike="noStrike">
                          <a:solidFill>
                            <a:schemeClr val="bg1"/>
                          </a:solidFill>
                          <a:effectLst/>
                          <a:latin typeface="+mj-lt"/>
                        </a:rPr>
                        <a:t> and contingency reduced or potentially all transition activities needing to be </a:t>
                      </a:r>
                      <a:r>
                        <a:rPr lang="en-US" sz="600" b="0" i="0" u="none" strike="noStrike" err="1">
                          <a:solidFill>
                            <a:schemeClr val="bg1"/>
                          </a:solidFill>
                          <a:effectLst/>
                          <a:latin typeface="+mj-lt"/>
                        </a:rPr>
                        <a:t>replanned</a:t>
                      </a:r>
                      <a:endParaRPr lang="en-US" sz="600" b="0" i="0" u="none" strike="noStrike">
                        <a:solidFill>
                          <a:schemeClr val="bg1"/>
                        </a:solidFill>
                        <a:effectLst/>
                        <a:latin typeface="+mj-lt"/>
                      </a:endParaRP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00" b="0" i="0" u="none" strike="noStrike" kern="1200">
                          <a:solidFill>
                            <a:schemeClr val="bg1"/>
                          </a:solidFill>
                          <a:effectLst/>
                          <a:latin typeface="+mj-lt"/>
                          <a:ea typeface="+mn-ea"/>
                          <a:cs typeface="+mn-cs"/>
                        </a:rPr>
                        <a:t>Raise with SI transition group</a:t>
                      </a:r>
                    </a:p>
                  </a:txBody>
                  <a:tcPr marL="0" marR="0" marT="0" marB="0" anchor="ctr">
                    <a:solidFill>
                      <a:srgbClr val="E8EAF1"/>
                    </a:solidFill>
                  </a:tcPr>
                </a:tc>
                <a:tc>
                  <a:txBody>
                    <a:bodyPr/>
                    <a:lstStyle/>
                    <a:p>
                      <a:r>
                        <a:rPr lang="en-US" sz="600">
                          <a:solidFill>
                            <a:schemeClr val="bg1"/>
                          </a:solidFill>
                          <a:latin typeface="+mj-lt"/>
                        </a:rPr>
                        <a:t>Continue to monitor throughout transition</a:t>
                      </a:r>
                    </a:p>
                  </a:txBody>
                  <a:tcPr marL="35956" marR="35956" marT="35956" marB="35956" anchor="ctr">
                    <a:solidFill>
                      <a:srgbClr val="E8EAF1"/>
                    </a:solidFill>
                  </a:tcPr>
                </a:tc>
                <a:tc>
                  <a:txBody>
                    <a:bodyPr/>
                    <a:lstStyle/>
                    <a:p>
                      <a:pPr algn="ctr" fontAlgn="ctr"/>
                      <a:r>
                        <a:rPr lang="en-GB" sz="600" b="0" i="0" u="none" strike="noStrike">
                          <a:solidFill>
                            <a:schemeClr val="bg1"/>
                          </a:solidFill>
                          <a:effectLst/>
                          <a:latin typeface="+mj-lt"/>
                        </a:rPr>
                        <a:t>18/07/22</a:t>
                      </a:r>
                    </a:p>
                  </a:txBody>
                  <a:tcPr marL="0" marR="0" marT="0" marB="0" anchor="ctr">
                    <a:solidFill>
                      <a:srgbClr val="E8EAF1"/>
                    </a:solidFill>
                  </a:tcPr>
                </a:tc>
                <a:extLst>
                  <a:ext uri="{0D108BD9-81ED-4DB2-BD59-A6C34878D82A}">
                    <a16:rowId xmlns:a16="http://schemas.microsoft.com/office/drawing/2014/main" val="4142019542"/>
                  </a:ext>
                </a:extLst>
              </a:tr>
              <a:tr h="553382">
                <a:tc>
                  <a:txBody>
                    <a:bodyPr/>
                    <a:lstStyle/>
                    <a:p>
                      <a:pPr algn="ctr" fontAlgn="ctr"/>
                      <a:r>
                        <a:rPr lang="en-GB" sz="600" b="0" i="0" u="none" strike="noStrike" kern="1200">
                          <a:solidFill>
                            <a:schemeClr val="bg1"/>
                          </a:solidFill>
                          <a:effectLst/>
                          <a:latin typeface="+mj-lt"/>
                          <a:ea typeface="+mn-ea"/>
                          <a:cs typeface="+mn-cs"/>
                        </a:rPr>
                        <a:t>64513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a:solidFill>
                          <a:schemeClr val="bg1"/>
                        </a:solidFill>
                        <a:effectLst/>
                        <a:latin typeface="+mj-lt"/>
                        <a:ea typeface="+mn-ea"/>
                        <a:cs typeface="+mn-cs"/>
                      </a:endParaRPr>
                    </a:p>
                  </a:txBody>
                  <a:tcPr marL="6342" marR="6342" marT="6342" marB="0" anchor="ctr">
                    <a:solidFill>
                      <a:schemeClr val="accent3"/>
                    </a:solidFill>
                  </a:tcPr>
                </a:tc>
                <a:tc>
                  <a:txBody>
                    <a:bodyPr/>
                    <a:lstStyle/>
                    <a:p>
                      <a:pPr algn="ctr" fontAlgn="b"/>
                      <a:r>
                        <a:rPr lang="en-GB" sz="600" b="0" i="0" u="none" strike="noStrike" kern="1200">
                          <a:solidFill>
                            <a:schemeClr val="bg1"/>
                          </a:solidFill>
                          <a:effectLst/>
                          <a:latin typeface="+mj-lt"/>
                          <a:ea typeface="+mn-ea"/>
                          <a:cs typeface="+mn-cs"/>
                        </a:rPr>
                        <a:t>Data</a:t>
                      </a:r>
                    </a:p>
                  </a:txBody>
                  <a:tcPr marL="6342" marR="6342" marT="6342" marB="0" anchor="ctr">
                    <a:solidFill>
                      <a:srgbClr val="E8EAF1"/>
                    </a:solidFill>
                  </a:tcPr>
                </a:tc>
                <a:tc>
                  <a:txBody>
                    <a:bodyPr/>
                    <a:lstStyle/>
                    <a:p>
                      <a:pPr algn="l" fontAlgn="ctr"/>
                      <a:r>
                        <a:rPr lang="en-US" sz="600" b="0" i="0" u="none" strike="noStrike">
                          <a:solidFill>
                            <a:schemeClr val="bg1"/>
                          </a:solidFill>
                          <a:effectLst/>
                          <a:latin typeface="+mj-lt"/>
                          <a:ea typeface="+mn-ea"/>
                          <a:cs typeface="+mn-cs"/>
                        </a:rPr>
                        <a:t>There is a risk that data cleansing requirements may not be met because </a:t>
                      </a:r>
                      <a:r>
                        <a:rPr lang="en-US" sz="600" b="0" i="0" u="none" strike="noStrike" err="1">
                          <a:solidFill>
                            <a:schemeClr val="bg1"/>
                          </a:solidFill>
                          <a:effectLst/>
                          <a:latin typeface="+mj-lt"/>
                          <a:ea typeface="+mn-ea"/>
                          <a:cs typeface="+mn-cs"/>
                        </a:rPr>
                        <a:t>Xoserve</a:t>
                      </a:r>
                      <a:r>
                        <a:rPr lang="en-US" sz="600" b="0" i="0" u="none" strike="noStrike">
                          <a:solidFill>
                            <a:schemeClr val="bg1"/>
                          </a:solidFill>
                          <a:effectLst/>
                          <a:latin typeface="+mj-lt"/>
                          <a:ea typeface="+mn-ea"/>
                          <a:cs typeface="+mn-cs"/>
                        </a:rPr>
                        <a:t> are not responsible for the data in UK Link, and can't compel shippers / GTs / </a:t>
                      </a:r>
                      <a:r>
                        <a:rPr lang="en-US" sz="600" b="0" i="0" u="none" strike="noStrike" err="1">
                          <a:solidFill>
                            <a:schemeClr val="bg1"/>
                          </a:solidFill>
                          <a:effectLst/>
                          <a:latin typeface="+mj-lt"/>
                          <a:ea typeface="+mn-ea"/>
                          <a:cs typeface="+mn-cs"/>
                        </a:rPr>
                        <a:t>iGTs</a:t>
                      </a:r>
                      <a:r>
                        <a:rPr lang="en-US" sz="600" b="0" i="0" u="none" strike="noStrike">
                          <a:solidFill>
                            <a:schemeClr val="bg1"/>
                          </a:solidFill>
                          <a:effectLst/>
                          <a:latin typeface="+mj-lt"/>
                          <a:ea typeface="+mn-ea"/>
                          <a:cs typeface="+mn-cs"/>
                        </a:rPr>
                        <a:t> to correct their data leading to incorrect data at the point of go live.</a:t>
                      </a:r>
                      <a:endParaRPr lang="en-US" sz="600" b="0" i="0" u="none" strike="noStrike">
                        <a:solidFill>
                          <a:schemeClr val="bg1"/>
                        </a:solidFill>
                        <a:effectLst/>
                        <a:latin typeface="+mj-lt"/>
                      </a:endParaRPr>
                    </a:p>
                  </a:txBody>
                  <a:tcPr marL="0" marR="0" marT="0" marB="0" anchor="ctr">
                    <a:solidFill>
                      <a:srgbClr val="E8EAF1"/>
                    </a:solidFill>
                  </a:tcPr>
                </a:tc>
                <a:tc>
                  <a:txBody>
                    <a:bodyPr/>
                    <a:lstStyle/>
                    <a:p>
                      <a:pPr algn="l" fontAlgn="ctr"/>
                      <a:r>
                        <a:rPr lang="en-US" sz="600" b="0" i="0" u="none" strike="noStrike" kern="1200">
                          <a:solidFill>
                            <a:schemeClr val="bg1"/>
                          </a:solidFill>
                          <a:effectLst/>
                          <a:latin typeface="+mj-lt"/>
                          <a:ea typeface="+mn-ea"/>
                          <a:cs typeface="+mn-cs"/>
                        </a:rPr>
                        <a:t>Communicate requirements through DSG and track progress</a:t>
                      </a:r>
                    </a:p>
                  </a:txBody>
                  <a:tcPr marL="0" marR="0" marT="0" marB="0" anchor="ctr">
                    <a:solidFill>
                      <a:srgbClr val="E8EAF1"/>
                    </a:solidFill>
                  </a:tcPr>
                </a:tc>
                <a:tc>
                  <a:txBody>
                    <a:bodyPr/>
                    <a:lstStyle/>
                    <a:p>
                      <a:pPr algn="l" rtl="0" fontAlgn="ctr"/>
                      <a:r>
                        <a:rPr lang="en-US" sz="600" b="0" i="0" u="none" strike="noStrike">
                          <a:solidFill>
                            <a:schemeClr val="bg1"/>
                          </a:solidFill>
                          <a:effectLst/>
                          <a:latin typeface="+mj-lt"/>
                          <a:ea typeface="+mn-ea"/>
                          <a:cs typeface="+mn-cs"/>
                        </a:rPr>
                        <a:t>Probability has reduced however there is no monitoring of the cleansing so risk remains open but minimal.</a:t>
                      </a:r>
                      <a:endParaRPr lang="en-GB" sz="600" b="0" i="0" u="none" strike="noStrike">
                        <a:solidFill>
                          <a:schemeClr val="bg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a:solidFill>
                            <a:schemeClr val="bg1"/>
                          </a:solidFill>
                          <a:effectLst/>
                          <a:latin typeface="+mj-lt"/>
                        </a:rPr>
                        <a:t>18/07/22</a:t>
                      </a:r>
                    </a:p>
                  </a:txBody>
                  <a:tcPr marL="0" marR="0" marT="0" marB="0" anchor="ctr">
                    <a:solidFill>
                      <a:srgbClr val="E8EAF1"/>
                    </a:solidFill>
                  </a:tcPr>
                </a:tc>
                <a:extLst>
                  <a:ext uri="{0D108BD9-81ED-4DB2-BD59-A6C34878D82A}">
                    <a16:rowId xmlns:a16="http://schemas.microsoft.com/office/drawing/2014/main" val="239540316"/>
                  </a:ext>
                </a:extLst>
              </a:tr>
              <a:tr h="647043">
                <a:tc>
                  <a:txBody>
                    <a:bodyPr/>
                    <a:lstStyle/>
                    <a:p>
                      <a:pPr marL="0" algn="ctr" fontAlgn="b"/>
                      <a:r>
                        <a:rPr lang="en-GB" sz="600" b="0" i="0" u="none" strike="noStrike" kern="1200">
                          <a:solidFill>
                            <a:schemeClr val="bg1"/>
                          </a:solidFill>
                          <a:effectLst/>
                          <a:latin typeface="+mj-lt"/>
                          <a:ea typeface="+mn-ea"/>
                          <a:cs typeface="+mn-cs"/>
                        </a:rPr>
                        <a:t>67839</a:t>
                      </a:r>
                    </a:p>
                  </a:txBody>
                  <a:tcPr marL="6342" marR="6342" marT="6342" marB="0" anchor="ctr">
                    <a:lnL w="6350" cap="flat" cmpd="sng" algn="ctr">
                      <a:solidFill>
                        <a:schemeClr val="accent1"/>
                      </a:solidFill>
                      <a:prstDash val="solid"/>
                      <a:round/>
                      <a:headEnd type="none" w="med" len="med"/>
                      <a:tailEnd type="none" w="med" len="med"/>
                    </a:lnL>
                    <a:solidFill>
                      <a:srgbClr val="E8EAF1"/>
                    </a:solidFill>
                  </a:tcPr>
                </a:tc>
                <a:tc>
                  <a:txBody>
                    <a:bodyPr/>
                    <a:lstStyle/>
                    <a:p>
                      <a:pPr marL="0" algn="l" fontAlgn="b"/>
                      <a:endParaRPr lang="en-GB" sz="600" b="0" i="0" u="none" strike="noStrike">
                        <a:solidFill>
                          <a:schemeClr val="bg1"/>
                        </a:solidFill>
                        <a:effectLst/>
                        <a:latin typeface="+mj-lt"/>
                        <a:ea typeface="+mn-ea"/>
                        <a:cs typeface="+mn-cs"/>
                      </a:endParaRPr>
                    </a:p>
                  </a:txBody>
                  <a:tcPr marL="35956" marR="35956" marT="35956" marB="35956" anchor="ctr">
                    <a:solidFill>
                      <a:schemeClr val="accent4"/>
                    </a:solidFill>
                  </a:tcPr>
                </a:tc>
                <a:tc>
                  <a:txBody>
                    <a:bodyPr/>
                    <a:lstStyle/>
                    <a:p>
                      <a:pPr marL="0" algn="l" fontAlgn="b"/>
                      <a:r>
                        <a:rPr lang="en-GB" sz="600" b="0" i="0" u="none" strike="noStrike">
                          <a:solidFill>
                            <a:schemeClr val="bg1"/>
                          </a:solidFill>
                          <a:effectLst/>
                          <a:latin typeface="+mj-lt"/>
                          <a:ea typeface="+mn-ea"/>
                          <a:cs typeface="+mn-cs"/>
                        </a:rPr>
                        <a:t>Business Change</a:t>
                      </a:r>
                    </a:p>
                  </a:txBody>
                  <a:tcPr marL="6342" marR="6342" marT="6342" marB="0" anchor="ctr">
                    <a:solidFill>
                      <a:srgbClr val="E8EAF1"/>
                    </a:solidFill>
                  </a:tcPr>
                </a:tc>
                <a:tc>
                  <a:txBody>
                    <a:bodyPr/>
                    <a:lstStyle/>
                    <a:p>
                      <a:pPr algn="l" fontAlgn="b"/>
                      <a:r>
                        <a:rPr lang="en-US" sz="600" b="0" i="0" u="none" strike="noStrike">
                          <a:solidFill>
                            <a:schemeClr val="bg1"/>
                          </a:solidFill>
                          <a:effectLst/>
                          <a:latin typeface="+mj-lt"/>
                          <a:ea typeface="+mn-ea"/>
                          <a:cs typeface="+mn-cs"/>
                        </a:rPr>
                        <a:t>There is a risk that not all customers will have migrated to new APIs that have changed as part of the </a:t>
                      </a:r>
                      <a:r>
                        <a:rPr lang="en-US" sz="600" b="0" i="0" u="none" strike="noStrike" err="1">
                          <a:solidFill>
                            <a:schemeClr val="bg1"/>
                          </a:solidFill>
                          <a:effectLst/>
                          <a:latin typeface="+mj-lt"/>
                          <a:ea typeface="+mn-ea"/>
                          <a:cs typeface="+mn-cs"/>
                        </a:rPr>
                        <a:t>programme</a:t>
                      </a:r>
                      <a:r>
                        <a:rPr lang="en-US" sz="600" b="0" i="0" u="none" strike="noStrike">
                          <a:solidFill>
                            <a:schemeClr val="bg1"/>
                          </a:solidFill>
                          <a:effectLst/>
                          <a:latin typeface="+mj-lt"/>
                          <a:ea typeface="+mn-ea"/>
                          <a:cs typeface="+mn-cs"/>
                        </a:rPr>
                        <a:t> ahead of go live because of a lack of understanding of the need to do this and the consequences of not doing this leading to a loss of relevant switching service API activities that the user has access to today.</a:t>
                      </a:r>
                    </a:p>
                  </a:txBody>
                  <a:tcPr marL="6342" marR="6342" marT="6342" marB="0" anchor="b">
                    <a:solidFill>
                      <a:srgbClr val="E8EAF1"/>
                    </a:solidFill>
                  </a:tcPr>
                </a:tc>
                <a:tc>
                  <a:txBody>
                    <a:bodyPr/>
                    <a:lstStyle/>
                    <a:p>
                      <a:pPr algn="l" fontAlgn="ctr"/>
                      <a:r>
                        <a:rPr lang="en-US" sz="600" b="0" i="0" u="none" strike="noStrike">
                          <a:solidFill>
                            <a:schemeClr val="bg1"/>
                          </a:solidFill>
                          <a:effectLst/>
                          <a:latin typeface="+mj-lt"/>
                        </a:rPr>
                        <a:t>1. Send information pack to affected parties with key dates</a:t>
                      </a:r>
                    </a:p>
                    <a:p>
                      <a:pPr algn="l" fontAlgn="ctr"/>
                      <a:r>
                        <a:rPr lang="en-US" sz="600" b="0" i="0" u="none" strike="noStrike">
                          <a:solidFill>
                            <a:schemeClr val="bg1"/>
                          </a:solidFill>
                          <a:effectLst/>
                          <a:latin typeface="+mj-lt"/>
                        </a:rPr>
                        <a:t>2. CAM outreach to users</a:t>
                      </a:r>
                    </a:p>
                    <a:p>
                      <a:pPr algn="l" fontAlgn="ctr"/>
                      <a:r>
                        <a:rPr lang="en-US" sz="600" b="0" i="0" u="none" strike="noStrike">
                          <a:solidFill>
                            <a:schemeClr val="bg1"/>
                          </a:solidFill>
                          <a:effectLst/>
                          <a:latin typeface="+mj-lt"/>
                        </a:rPr>
                        <a:t>3. Simplify forms that users need to complete to sign up</a:t>
                      </a:r>
                    </a:p>
                    <a:p>
                      <a:pPr algn="l" fontAlgn="ctr"/>
                      <a:r>
                        <a:rPr lang="en-US" sz="600" b="0" i="0" u="none" strike="noStrike">
                          <a:solidFill>
                            <a:schemeClr val="bg1"/>
                          </a:solidFill>
                          <a:effectLst/>
                          <a:latin typeface="+mj-lt"/>
                        </a:rPr>
                        <a:t>4. Send comms to customers via </a:t>
                      </a:r>
                      <a:r>
                        <a:rPr lang="en-US" sz="600" b="0" i="0" u="none" strike="noStrike" err="1">
                          <a:solidFill>
                            <a:schemeClr val="bg1"/>
                          </a:solidFill>
                          <a:effectLst/>
                          <a:latin typeface="+mj-lt"/>
                        </a:rPr>
                        <a:t>RECco</a:t>
                      </a:r>
                      <a:r>
                        <a:rPr lang="en-US" sz="600" b="0" i="0" u="none" strike="noStrike">
                          <a:solidFill>
                            <a:schemeClr val="bg1"/>
                          </a:solidFill>
                          <a:effectLst/>
                          <a:latin typeface="+mj-lt"/>
                        </a:rPr>
                        <a:t>.</a:t>
                      </a:r>
                    </a:p>
                  </a:txBody>
                  <a:tcPr marL="0" marR="0" marT="0" marB="0" anchor="ctr">
                    <a:solidFill>
                      <a:srgbClr val="E8EAF1"/>
                    </a:solidFill>
                  </a:tcPr>
                </a:tc>
                <a:tc>
                  <a:txBody>
                    <a:bodyPr/>
                    <a:lstStyle/>
                    <a:p>
                      <a:r>
                        <a:rPr lang="en-US" sz="600">
                          <a:solidFill>
                            <a:schemeClr val="bg1"/>
                          </a:solidFill>
                          <a:latin typeface="+mj-lt"/>
                        </a:rPr>
                        <a:t>34/40 responses received. Still chasing the remaining customers. The risk remains that some customer will lose access to GES, however the impact is mitigated by the audit trail we have of attempts to contact them.</a:t>
                      </a:r>
                      <a:endParaRPr lang="en-GB" sz="600">
                        <a:solidFill>
                          <a:schemeClr val="bg1"/>
                        </a:solidFill>
                        <a:latin typeface="+mj-lt"/>
                      </a:endParaRPr>
                    </a:p>
                  </a:txBody>
                  <a:tcPr marL="35956" marR="35956" marT="35956" marB="35956" anchor="ctr">
                    <a:solidFill>
                      <a:srgbClr val="E8EAF1"/>
                    </a:solidFill>
                  </a:tcPr>
                </a:tc>
                <a:tc>
                  <a:txBody>
                    <a:bodyPr/>
                    <a:lstStyle/>
                    <a:p>
                      <a:pPr algn="ctr" fontAlgn="ctr"/>
                      <a:r>
                        <a:rPr lang="en-GB" sz="600" b="0" i="0" u="none" strike="noStrike">
                          <a:solidFill>
                            <a:schemeClr val="bg1"/>
                          </a:solidFill>
                          <a:effectLst/>
                          <a:latin typeface="+mj-lt"/>
                        </a:rPr>
                        <a:t>18/07/22</a:t>
                      </a:r>
                    </a:p>
                  </a:txBody>
                  <a:tcPr marL="0" marR="0" marT="0" marB="0" anchor="ctr">
                    <a:solidFill>
                      <a:srgbClr val="E8EAF1"/>
                    </a:solidFill>
                  </a:tcPr>
                </a:tc>
                <a:extLst>
                  <a:ext uri="{0D108BD9-81ED-4DB2-BD59-A6C34878D82A}">
                    <a16:rowId xmlns:a16="http://schemas.microsoft.com/office/drawing/2014/main" val="3129474563"/>
                  </a:ext>
                </a:extLst>
              </a:tr>
              <a:tr h="653956">
                <a:tc>
                  <a:txBody>
                    <a:bodyPr/>
                    <a:lstStyle/>
                    <a:p>
                      <a:pPr marL="0" algn="ctr" fontAlgn="b"/>
                      <a:r>
                        <a:rPr lang="en-GB" sz="600" b="0" i="0" u="none" strike="noStrike" kern="1200">
                          <a:solidFill>
                            <a:schemeClr val="bg1"/>
                          </a:solidFill>
                          <a:effectLst/>
                          <a:latin typeface="+mj-lt"/>
                          <a:ea typeface="+mn-ea"/>
                          <a:cs typeface="+mn-cs"/>
                        </a:rPr>
                        <a:t>67959</a:t>
                      </a:r>
                    </a:p>
                  </a:txBody>
                  <a:tcPr marL="6342" marR="6342" marT="6342" marB="0" anchor="ctr">
                    <a:lnL w="6350" cap="flat" cmpd="sng" algn="ctr">
                      <a:solidFill>
                        <a:schemeClr val="accent1"/>
                      </a:solidFill>
                      <a:prstDash val="solid"/>
                      <a:round/>
                      <a:headEnd type="none" w="med" len="med"/>
                      <a:tailEnd type="none" w="med" len="med"/>
                    </a:lnL>
                    <a:solidFill>
                      <a:srgbClr val="E8EAF1"/>
                    </a:solidFill>
                  </a:tcPr>
                </a:tc>
                <a:tc>
                  <a:txBody>
                    <a:bodyPr/>
                    <a:lstStyle/>
                    <a:p>
                      <a:pPr marL="0" algn="l" fontAlgn="b"/>
                      <a:endParaRPr lang="en-GB" sz="600" b="0" i="0" u="none" strike="noStrike">
                        <a:solidFill>
                          <a:schemeClr val="bg1"/>
                        </a:solidFill>
                        <a:effectLst/>
                        <a:latin typeface="+mj-lt"/>
                        <a:ea typeface="+mn-ea"/>
                        <a:cs typeface="+mn-cs"/>
                      </a:endParaRPr>
                    </a:p>
                  </a:txBody>
                  <a:tcPr marL="35956" marR="35956" marT="35956" marB="35956" anchor="ctr">
                    <a:solidFill>
                      <a:srgbClr val="FF0000"/>
                    </a:solidFill>
                  </a:tcPr>
                </a:tc>
                <a:tc>
                  <a:txBody>
                    <a:bodyPr/>
                    <a:lstStyle/>
                    <a:p>
                      <a:pPr marL="0" algn="l" fontAlgn="b"/>
                      <a:r>
                        <a:rPr lang="en-GB" sz="600" b="0" i="0" u="none" strike="noStrike">
                          <a:solidFill>
                            <a:schemeClr val="bg1"/>
                          </a:solidFill>
                          <a:effectLst/>
                          <a:latin typeface="+mj-lt"/>
                          <a:ea typeface="+mn-ea"/>
                          <a:cs typeface="+mn-cs"/>
                        </a:rPr>
                        <a:t>Programme</a:t>
                      </a:r>
                    </a:p>
                  </a:txBody>
                  <a:tcPr marL="6342" marR="6342" marT="6342" marB="0" anchor="ctr">
                    <a:solidFill>
                      <a:srgbClr val="E8EAF1"/>
                    </a:solidFill>
                  </a:tcPr>
                </a:tc>
                <a:tc>
                  <a:txBody>
                    <a:bodyPr/>
                    <a:lstStyle/>
                    <a:p>
                      <a:pPr algn="l" fontAlgn="b"/>
                      <a:r>
                        <a:rPr lang="en-US" sz="600" b="0" i="0" u="none" strike="noStrike">
                          <a:solidFill>
                            <a:schemeClr val="bg1"/>
                          </a:solidFill>
                          <a:effectLst/>
                          <a:latin typeface="+mj-lt"/>
                          <a:ea typeface="+mn-ea"/>
                          <a:cs typeface="+mn-cs"/>
                        </a:rPr>
                        <a:t>There is a risk that the GES contract between </a:t>
                      </a:r>
                      <a:r>
                        <a:rPr lang="en-US" sz="600" b="0" i="0" u="none" strike="noStrike" err="1">
                          <a:solidFill>
                            <a:schemeClr val="bg1"/>
                          </a:solidFill>
                          <a:effectLst/>
                          <a:latin typeface="+mj-lt"/>
                          <a:ea typeface="+mn-ea"/>
                          <a:cs typeface="+mn-cs"/>
                        </a:rPr>
                        <a:t>RECCo</a:t>
                      </a:r>
                      <a:r>
                        <a:rPr lang="en-US" sz="600" b="0" i="0" u="none" strike="noStrike">
                          <a:solidFill>
                            <a:schemeClr val="bg1"/>
                          </a:solidFill>
                          <a:effectLst/>
                          <a:latin typeface="+mj-lt"/>
                          <a:ea typeface="+mn-ea"/>
                          <a:cs typeface="+mn-cs"/>
                        </a:rPr>
                        <a:t> and </a:t>
                      </a:r>
                      <a:r>
                        <a:rPr lang="en-US" sz="600" b="0" i="0" u="none" strike="noStrike" err="1">
                          <a:solidFill>
                            <a:schemeClr val="bg1"/>
                          </a:solidFill>
                          <a:effectLst/>
                          <a:latin typeface="+mj-lt"/>
                          <a:ea typeface="+mn-ea"/>
                          <a:cs typeface="+mn-cs"/>
                        </a:rPr>
                        <a:t>Xoserve</a:t>
                      </a:r>
                      <a:r>
                        <a:rPr lang="en-US" sz="600" b="0" i="0" u="none" strike="noStrike">
                          <a:solidFill>
                            <a:schemeClr val="bg1"/>
                          </a:solidFill>
                          <a:effectLst/>
                          <a:latin typeface="+mj-lt"/>
                          <a:ea typeface="+mn-ea"/>
                          <a:cs typeface="+mn-cs"/>
                        </a:rPr>
                        <a:t> cannot be agreed because of the draft MSC terms provided by </a:t>
                      </a:r>
                      <a:r>
                        <a:rPr lang="en-US" sz="600" b="0" i="0" u="none" strike="noStrike" err="1">
                          <a:solidFill>
                            <a:schemeClr val="bg1"/>
                          </a:solidFill>
                          <a:effectLst/>
                          <a:latin typeface="+mj-lt"/>
                          <a:ea typeface="+mn-ea"/>
                          <a:cs typeface="+mn-cs"/>
                        </a:rPr>
                        <a:t>RECCo</a:t>
                      </a:r>
                      <a:r>
                        <a:rPr lang="en-US" sz="600" b="0" i="0" u="none" strike="noStrike">
                          <a:solidFill>
                            <a:schemeClr val="bg1"/>
                          </a:solidFill>
                          <a:effectLst/>
                          <a:latin typeface="+mj-lt"/>
                          <a:ea typeface="+mn-ea"/>
                          <a:cs typeface="+mn-cs"/>
                        </a:rPr>
                        <a:t> misaligning with the terms of the DSC that binds </a:t>
                      </a:r>
                      <a:r>
                        <a:rPr lang="en-US" sz="600" b="0" i="0" u="none" strike="noStrike" err="1">
                          <a:solidFill>
                            <a:schemeClr val="bg1"/>
                          </a:solidFill>
                          <a:effectLst/>
                          <a:latin typeface="+mj-lt"/>
                          <a:ea typeface="+mn-ea"/>
                          <a:cs typeface="+mn-cs"/>
                        </a:rPr>
                        <a:t>Xoserve</a:t>
                      </a:r>
                      <a:r>
                        <a:rPr lang="en-US" sz="600" b="0" i="0" u="none" strike="noStrike">
                          <a:solidFill>
                            <a:schemeClr val="bg1"/>
                          </a:solidFill>
                          <a:effectLst/>
                          <a:latin typeface="+mj-lt"/>
                          <a:ea typeface="+mn-ea"/>
                          <a:cs typeface="+mn-cs"/>
                        </a:rPr>
                        <a:t>,  leading to services being provided without a contract and at risk, or in the non- provision of the Gas Enquiry Service unless funded directly by DSC Customers.</a:t>
                      </a:r>
                    </a:p>
                  </a:txBody>
                  <a:tcPr marL="6342" marR="6342" marT="6342" marB="0" anchor="b">
                    <a:solidFill>
                      <a:srgbClr val="E8EAF1"/>
                    </a:solidFill>
                  </a:tcPr>
                </a:tc>
                <a:tc>
                  <a:txBody>
                    <a:bodyPr/>
                    <a:lstStyle/>
                    <a:p>
                      <a:pPr algn="l" fontAlgn="ctr"/>
                      <a:r>
                        <a:rPr lang="en-US" sz="600" b="0" i="0" u="none" strike="noStrike" err="1">
                          <a:solidFill>
                            <a:schemeClr val="bg1"/>
                          </a:solidFill>
                          <a:effectLst/>
                          <a:latin typeface="+mj-lt"/>
                        </a:rPr>
                        <a:t>Xoserve</a:t>
                      </a:r>
                      <a:r>
                        <a:rPr lang="en-US" sz="600" b="0" i="0" u="none" strike="noStrike">
                          <a:solidFill>
                            <a:schemeClr val="bg1"/>
                          </a:solidFill>
                          <a:effectLst/>
                          <a:latin typeface="+mj-lt"/>
                        </a:rPr>
                        <a:t> proposed draft terms based on previously agreed industry terms (DSC)</a:t>
                      </a:r>
                    </a:p>
                    <a:p>
                      <a:pPr algn="l" fontAlgn="ctr"/>
                      <a:r>
                        <a:rPr lang="en-US" sz="600" b="0" i="0" u="none" strike="noStrike">
                          <a:solidFill>
                            <a:schemeClr val="bg1"/>
                          </a:solidFill>
                          <a:effectLst/>
                          <a:latin typeface="+mj-lt"/>
                        </a:rPr>
                        <a:t>Continued discussions between both parties</a:t>
                      </a:r>
                    </a:p>
                    <a:p>
                      <a:pPr algn="l" fontAlgn="ctr"/>
                      <a:r>
                        <a:rPr lang="en-US" sz="600" b="0" i="0" u="none" strike="noStrike">
                          <a:solidFill>
                            <a:schemeClr val="bg1"/>
                          </a:solidFill>
                          <a:effectLst/>
                          <a:latin typeface="+mj-lt"/>
                        </a:rPr>
                        <a:t>Escalation to </a:t>
                      </a:r>
                      <a:r>
                        <a:rPr lang="en-US" sz="600" b="0" i="0" u="none" strike="noStrike" err="1">
                          <a:solidFill>
                            <a:schemeClr val="bg1"/>
                          </a:solidFill>
                          <a:effectLst/>
                          <a:latin typeface="+mj-lt"/>
                        </a:rPr>
                        <a:t>Xoserve</a:t>
                      </a:r>
                      <a:r>
                        <a:rPr lang="en-US" sz="600" b="0" i="0" u="none" strike="noStrike">
                          <a:solidFill>
                            <a:schemeClr val="bg1"/>
                          </a:solidFill>
                          <a:effectLst/>
                          <a:latin typeface="+mj-lt"/>
                        </a:rPr>
                        <a:t> and </a:t>
                      </a:r>
                      <a:r>
                        <a:rPr lang="en-US" sz="600" b="0" i="0" u="none" strike="noStrike" err="1">
                          <a:solidFill>
                            <a:schemeClr val="bg1"/>
                          </a:solidFill>
                          <a:effectLst/>
                          <a:latin typeface="+mj-lt"/>
                        </a:rPr>
                        <a:t>RECCo</a:t>
                      </a:r>
                      <a:r>
                        <a:rPr lang="en-US" sz="600" b="0" i="0" u="none" strike="noStrike">
                          <a:solidFill>
                            <a:schemeClr val="bg1"/>
                          </a:solidFill>
                          <a:effectLst/>
                          <a:latin typeface="+mj-lt"/>
                        </a:rPr>
                        <a:t> CEOs</a:t>
                      </a:r>
                    </a:p>
                    <a:p>
                      <a:pPr algn="l" fontAlgn="ctr"/>
                      <a:r>
                        <a:rPr lang="en-US" sz="600" b="0" i="0" u="none" strike="noStrike">
                          <a:solidFill>
                            <a:schemeClr val="bg1"/>
                          </a:solidFill>
                          <a:effectLst/>
                          <a:latin typeface="+mj-lt"/>
                        </a:rPr>
                        <a:t>Discuss further with </a:t>
                      </a:r>
                      <a:r>
                        <a:rPr lang="en-US" sz="600" b="0" i="0" u="none" strike="noStrike" err="1">
                          <a:solidFill>
                            <a:schemeClr val="bg1"/>
                          </a:solidFill>
                          <a:effectLst/>
                          <a:latin typeface="+mj-lt"/>
                        </a:rPr>
                        <a:t>CoMC</a:t>
                      </a:r>
                      <a:endParaRPr lang="en-US" sz="600" b="0" i="0" u="none" strike="noStrike">
                        <a:solidFill>
                          <a:schemeClr val="bg1"/>
                        </a:solidFill>
                        <a:effectLst/>
                        <a:latin typeface="+mj-lt"/>
                      </a:endParaRPr>
                    </a:p>
                  </a:txBody>
                  <a:tcPr marL="0" marR="0" marT="0" marB="0" anchor="ctr">
                    <a:solidFill>
                      <a:srgbClr val="E8EAF1"/>
                    </a:solidFill>
                  </a:tcPr>
                </a:tc>
                <a:tc>
                  <a:txBody>
                    <a:bodyPr/>
                    <a:lstStyle/>
                    <a:p>
                      <a:r>
                        <a:rPr lang="en-US" sz="600">
                          <a:solidFill>
                            <a:schemeClr val="bg1"/>
                          </a:solidFill>
                          <a:latin typeface="+mj-lt"/>
                        </a:rPr>
                        <a:t>Contract negotiations between </a:t>
                      </a:r>
                      <a:r>
                        <a:rPr lang="en-US" sz="600" err="1">
                          <a:solidFill>
                            <a:schemeClr val="bg1"/>
                          </a:solidFill>
                          <a:latin typeface="+mj-lt"/>
                        </a:rPr>
                        <a:t>Xoserve</a:t>
                      </a:r>
                      <a:r>
                        <a:rPr lang="en-US" sz="600">
                          <a:solidFill>
                            <a:schemeClr val="bg1"/>
                          </a:solidFill>
                          <a:latin typeface="+mj-lt"/>
                        </a:rPr>
                        <a:t> and </a:t>
                      </a:r>
                      <a:r>
                        <a:rPr lang="en-US" sz="600" err="1">
                          <a:solidFill>
                            <a:schemeClr val="bg1"/>
                          </a:solidFill>
                          <a:latin typeface="+mj-lt"/>
                        </a:rPr>
                        <a:t>RECCo</a:t>
                      </a:r>
                      <a:r>
                        <a:rPr lang="en-US" sz="600">
                          <a:solidFill>
                            <a:schemeClr val="bg1"/>
                          </a:solidFill>
                          <a:latin typeface="+mj-lt"/>
                        </a:rPr>
                        <a:t> are progressing, and are nearing completion.</a:t>
                      </a:r>
                      <a:endParaRPr lang="en-GB" sz="600">
                        <a:solidFill>
                          <a:schemeClr val="bg1"/>
                        </a:solidFill>
                        <a:latin typeface="+mj-lt"/>
                      </a:endParaRPr>
                    </a:p>
                  </a:txBody>
                  <a:tcPr marL="35956" marR="35956" marT="35956" marB="35956" anchor="ctr">
                    <a:solidFill>
                      <a:srgbClr val="E8EAF1"/>
                    </a:solidFill>
                  </a:tcPr>
                </a:tc>
                <a:tc>
                  <a:txBody>
                    <a:bodyPr/>
                    <a:lstStyle/>
                    <a:p>
                      <a:pPr algn="ctr" fontAlgn="ctr"/>
                      <a:r>
                        <a:rPr lang="en-GB" sz="600" b="0" i="0" u="none" strike="noStrike">
                          <a:solidFill>
                            <a:schemeClr val="bg1"/>
                          </a:solidFill>
                          <a:effectLst/>
                          <a:latin typeface="+mj-lt"/>
                        </a:rPr>
                        <a:t>17/07/22</a:t>
                      </a:r>
                    </a:p>
                  </a:txBody>
                  <a:tcPr marL="0" marR="0" marT="0" marB="0" anchor="ctr">
                    <a:solidFill>
                      <a:srgbClr val="E8EAF1"/>
                    </a:solidFill>
                  </a:tcPr>
                </a:tc>
                <a:extLst>
                  <a:ext uri="{0D108BD9-81ED-4DB2-BD59-A6C34878D82A}">
                    <a16:rowId xmlns:a16="http://schemas.microsoft.com/office/drawing/2014/main" val="1148385576"/>
                  </a:ext>
                </a:extLst>
              </a:tr>
            </a:tbl>
          </a:graphicData>
        </a:graphic>
      </p:graphicFrame>
    </p:spTree>
    <p:extLst>
      <p:ext uri="{BB962C8B-B14F-4D97-AF65-F5344CB8AC3E}">
        <p14:creationId xmlns:p14="http://schemas.microsoft.com/office/powerpoint/2010/main" val="39737197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5A5FC0-D72C-4B1E-A1B0-9D3A04410008}"/>
              </a:ext>
            </a:extLst>
          </p:cNvPr>
          <p:cNvSpPr>
            <a:spLocks noGrp="1"/>
          </p:cNvSpPr>
          <p:nvPr>
            <p:ph type="body" sz="quarter" idx="17"/>
          </p:nvPr>
        </p:nvSpPr>
        <p:spPr>
          <a:xfrm>
            <a:off x="354006" y="851018"/>
            <a:ext cx="2743200" cy="491994"/>
          </a:xfrm>
        </p:spPr>
        <p:txBody>
          <a:bodyPr/>
          <a:lstStyle/>
          <a:p>
            <a:endParaRPr lang="en-GB"/>
          </a:p>
        </p:txBody>
      </p:sp>
      <p:sp>
        <p:nvSpPr>
          <p:cNvPr id="7" name="Title 1">
            <a:extLst>
              <a:ext uri="{FF2B5EF4-FFF2-40B4-BE49-F238E27FC236}">
                <a16:creationId xmlns:a16="http://schemas.microsoft.com/office/drawing/2014/main" id="{AF98F06F-B85C-4AC6-8EED-A70EEEF66F62}"/>
              </a:ext>
            </a:extLst>
          </p:cNvPr>
          <p:cNvSpPr txBox="1">
            <a:spLocks/>
          </p:cNvSpPr>
          <p:nvPr/>
        </p:nvSpPr>
        <p:spPr>
          <a:xfrm>
            <a:off x="462273" y="111038"/>
            <a:ext cx="8219453" cy="503379"/>
          </a:xfrm>
          <a:prstGeom prst="rect">
            <a:avLst/>
          </a:prstGeom>
        </p:spPr>
        <p:txBody>
          <a:bodyPr>
            <a:noAutofit/>
          </a:bodyPr>
          <a:lstStyle>
            <a:lvl1pPr>
              <a:defRPr>
                <a:latin typeface="+mj-lt"/>
                <a:ea typeface="+mj-ea"/>
                <a:cs typeface="+mj-cs"/>
              </a:defRPr>
            </a:lvl1pPr>
          </a:lstStyle>
          <a:p>
            <a:pPr algn="ctr" defTabSz="913303" fontAlgn="auto">
              <a:spcBef>
                <a:spcPts val="0"/>
              </a:spcBef>
              <a:spcAft>
                <a:spcPts val="0"/>
              </a:spcAft>
            </a:pPr>
            <a:r>
              <a:rPr lang="en-GB" sz="2397" kern="0">
                <a:solidFill>
                  <a:sysClr val="windowText" lastClr="000000"/>
                </a:solidFill>
                <a:latin typeface="Poppins Medium"/>
                <a:cs typeface="Arial"/>
              </a:rPr>
              <a:t>Key Programme Risks</a:t>
            </a:r>
          </a:p>
        </p:txBody>
      </p:sp>
      <p:graphicFrame>
        <p:nvGraphicFramePr>
          <p:cNvPr id="8" name="Table 7">
            <a:extLst>
              <a:ext uri="{FF2B5EF4-FFF2-40B4-BE49-F238E27FC236}">
                <a16:creationId xmlns:a16="http://schemas.microsoft.com/office/drawing/2014/main" id="{461EDD28-4C35-4367-A0DF-B8864F3AFD95}"/>
              </a:ext>
            </a:extLst>
          </p:cNvPr>
          <p:cNvGraphicFramePr>
            <a:graphicFrameLocks noGrp="1"/>
          </p:cNvGraphicFramePr>
          <p:nvPr/>
        </p:nvGraphicFramePr>
        <p:xfrm>
          <a:off x="22425" y="713164"/>
          <a:ext cx="9115936" cy="4319299"/>
        </p:xfrm>
        <a:graphic>
          <a:graphicData uri="http://schemas.openxmlformats.org/drawingml/2006/table">
            <a:tbl>
              <a:tblPr firstRow="1" bandRow="1">
                <a:tableStyleId>{5C22544A-7EE6-4342-B048-85BDC9FD1C3A}</a:tableStyleId>
              </a:tblPr>
              <a:tblGrid>
                <a:gridCol w="490586">
                  <a:extLst>
                    <a:ext uri="{9D8B030D-6E8A-4147-A177-3AD203B41FA5}">
                      <a16:colId xmlns:a16="http://schemas.microsoft.com/office/drawing/2014/main" val="4143460512"/>
                    </a:ext>
                  </a:extLst>
                </a:gridCol>
                <a:gridCol w="248647">
                  <a:extLst>
                    <a:ext uri="{9D8B030D-6E8A-4147-A177-3AD203B41FA5}">
                      <a16:colId xmlns:a16="http://schemas.microsoft.com/office/drawing/2014/main" val="3886787746"/>
                    </a:ext>
                  </a:extLst>
                </a:gridCol>
                <a:gridCol w="640749">
                  <a:extLst>
                    <a:ext uri="{9D8B030D-6E8A-4147-A177-3AD203B41FA5}">
                      <a16:colId xmlns:a16="http://schemas.microsoft.com/office/drawing/2014/main" val="1615208885"/>
                    </a:ext>
                  </a:extLst>
                </a:gridCol>
                <a:gridCol w="2985403">
                  <a:extLst>
                    <a:ext uri="{9D8B030D-6E8A-4147-A177-3AD203B41FA5}">
                      <a16:colId xmlns:a16="http://schemas.microsoft.com/office/drawing/2014/main" val="2939424069"/>
                    </a:ext>
                  </a:extLst>
                </a:gridCol>
                <a:gridCol w="2079805">
                  <a:extLst>
                    <a:ext uri="{9D8B030D-6E8A-4147-A177-3AD203B41FA5}">
                      <a16:colId xmlns:a16="http://schemas.microsoft.com/office/drawing/2014/main" val="2575209674"/>
                    </a:ext>
                  </a:extLst>
                </a:gridCol>
                <a:gridCol w="1956311">
                  <a:extLst>
                    <a:ext uri="{9D8B030D-6E8A-4147-A177-3AD203B41FA5}">
                      <a16:colId xmlns:a16="http://schemas.microsoft.com/office/drawing/2014/main" val="4262794956"/>
                    </a:ext>
                  </a:extLst>
                </a:gridCol>
                <a:gridCol w="714435">
                  <a:extLst>
                    <a:ext uri="{9D8B030D-6E8A-4147-A177-3AD203B41FA5}">
                      <a16:colId xmlns:a16="http://schemas.microsoft.com/office/drawing/2014/main" val="1738064881"/>
                    </a:ext>
                  </a:extLst>
                </a:gridCol>
              </a:tblGrid>
              <a:tr h="500087">
                <a:tc>
                  <a:txBody>
                    <a:bodyPr/>
                    <a:lstStyle/>
                    <a:p>
                      <a:pPr algn="ctr"/>
                      <a:r>
                        <a:rPr lang="en-GB" sz="700">
                          <a:solidFill>
                            <a:schemeClr val="accent5"/>
                          </a:solidFill>
                        </a:rPr>
                        <a:t>RTC</a:t>
                      </a:r>
                    </a:p>
                  </a:txBody>
                  <a:tcPr marL="35956" marR="35956" marT="35956" marB="35956"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5956" marR="35956" marT="35956" marB="35956"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Resolution</a:t>
                      </a:r>
                    </a:p>
                    <a:p>
                      <a:pPr algn="ctr"/>
                      <a:r>
                        <a:rPr lang="en-GB" sz="700">
                          <a:solidFill>
                            <a:schemeClr val="accent5"/>
                          </a:solidFill>
                        </a:rPr>
                        <a:t>Date</a:t>
                      </a:r>
                    </a:p>
                  </a:txBody>
                  <a:tcPr marL="35956" marR="35956" marT="35956" marB="35956"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694402">
                <a:tc>
                  <a:txBody>
                    <a:bodyPr/>
                    <a:lstStyle/>
                    <a:p>
                      <a:pPr marL="0" algn="ctr" fontAlgn="ctr"/>
                      <a:r>
                        <a:rPr lang="en-GB" sz="600" b="0" i="0" u="none" strike="noStrike" kern="1200">
                          <a:solidFill>
                            <a:schemeClr val="bg1"/>
                          </a:solidFill>
                          <a:effectLst/>
                          <a:latin typeface="+mj-lt"/>
                          <a:ea typeface="+mn-ea"/>
                          <a:cs typeface="+mn-cs"/>
                        </a:rPr>
                        <a:t>66906</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a:solidFill>
                          <a:schemeClr val="bg1"/>
                        </a:solidFill>
                        <a:effectLst/>
                        <a:latin typeface="+mj-lt"/>
                        <a:ea typeface="+mn-ea"/>
                        <a:cs typeface="+mn-cs"/>
                      </a:endParaRPr>
                    </a:p>
                  </a:txBody>
                  <a:tcPr marL="6342" marR="6342" marT="6342"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00" b="0" i="0" u="none" strike="noStrike" kern="1200">
                          <a:solidFill>
                            <a:schemeClr val="bg1"/>
                          </a:solidFill>
                          <a:effectLst/>
                          <a:latin typeface="+mj-lt"/>
                          <a:ea typeface="+mn-ea"/>
                          <a:cs typeface="+mn-cs"/>
                        </a:rPr>
                        <a:t>Programme</a:t>
                      </a:r>
                    </a:p>
                  </a:txBody>
                  <a:tcPr marL="6342" marR="6342" marT="6342" marB="0" anchor="ctr">
                    <a:solidFill>
                      <a:srgbClr val="E8EAF1"/>
                    </a:solidFill>
                  </a:tcPr>
                </a:tc>
                <a:tc>
                  <a:txBody>
                    <a:bodyPr/>
                    <a:lstStyle/>
                    <a:p>
                      <a:pPr algn="l" fontAlgn="ctr"/>
                      <a:r>
                        <a:rPr lang="en-US" sz="600" b="0" i="0" u="none" strike="noStrike">
                          <a:solidFill>
                            <a:schemeClr val="bg1"/>
                          </a:solidFill>
                          <a:effectLst/>
                          <a:latin typeface="+mj-lt"/>
                        </a:rPr>
                        <a:t>There is a risk that UK Link may become out of sync because CSS may send secure active messages later than expected (circa 5:35pm) because of any upstream delays from CSS leading to a data mismatches between UK Link and CSS and more importantly Gemini and settlement issues which are incredibly difficult to correct.</a:t>
                      </a:r>
                    </a:p>
                  </a:txBody>
                  <a:tcPr marL="0" marR="0" marT="0" marB="0" anchor="ctr">
                    <a:solidFill>
                      <a:srgbClr val="E8EAF1"/>
                    </a:solidFill>
                  </a:tcPr>
                </a:tc>
                <a:tc>
                  <a:txBody>
                    <a:bodyPr/>
                    <a:lstStyle/>
                    <a:p>
                      <a:pPr algn="l" fontAlgn="ctr"/>
                      <a:r>
                        <a:rPr lang="en-US" sz="600" b="0" i="0" u="none" strike="noStrike" kern="1200" err="1">
                          <a:solidFill>
                            <a:schemeClr val="bg1"/>
                          </a:solidFill>
                          <a:effectLst/>
                          <a:latin typeface="+mj-lt"/>
                          <a:ea typeface="+mn-ea"/>
                          <a:cs typeface="+mn-cs"/>
                        </a:rPr>
                        <a:t>Xoserve</a:t>
                      </a:r>
                      <a:r>
                        <a:rPr lang="en-US" sz="600" b="0" i="0" u="none" strike="noStrike" kern="1200">
                          <a:solidFill>
                            <a:schemeClr val="bg1"/>
                          </a:solidFill>
                          <a:effectLst/>
                          <a:latin typeface="+mj-lt"/>
                          <a:ea typeface="+mn-ea"/>
                          <a:cs typeface="+mn-cs"/>
                        </a:rPr>
                        <a:t> have raised CR-D129 to mitigate this risk.</a:t>
                      </a:r>
                    </a:p>
                    <a:p>
                      <a:pPr algn="l" fontAlgn="ctr"/>
                      <a:r>
                        <a:rPr lang="en-US" sz="600" b="0" i="0" u="none" strike="noStrike" kern="1200">
                          <a:solidFill>
                            <a:schemeClr val="bg1"/>
                          </a:solidFill>
                          <a:effectLst/>
                          <a:latin typeface="+mj-lt"/>
                          <a:ea typeface="+mn-ea"/>
                          <a:cs typeface="+mn-cs"/>
                        </a:rPr>
                        <a:t>Discussions ongoing with </a:t>
                      </a:r>
                      <a:r>
                        <a:rPr lang="en-US" sz="600" b="0" i="0" u="none" strike="noStrike" kern="1200" err="1">
                          <a:solidFill>
                            <a:schemeClr val="bg1"/>
                          </a:solidFill>
                          <a:effectLst/>
                          <a:latin typeface="+mj-lt"/>
                          <a:ea typeface="+mn-ea"/>
                          <a:cs typeface="+mn-cs"/>
                        </a:rPr>
                        <a:t>programme</a:t>
                      </a:r>
                      <a:r>
                        <a:rPr lang="en-US" sz="600" b="0" i="0" u="none" strike="noStrike" kern="1200">
                          <a:solidFill>
                            <a:schemeClr val="bg1"/>
                          </a:solidFill>
                          <a:effectLst/>
                          <a:latin typeface="+mj-lt"/>
                          <a:ea typeface="+mn-ea"/>
                          <a:cs typeface="+mn-cs"/>
                        </a:rPr>
                        <a:t> stakeholders</a:t>
                      </a:r>
                    </a:p>
                  </a:txBody>
                  <a:tcPr marL="0" marR="0" marT="0" marB="0" anchor="ctr">
                    <a:solidFill>
                      <a:srgbClr val="E8EAF1"/>
                    </a:solidFill>
                  </a:tcPr>
                </a:tc>
                <a:tc>
                  <a:txBody>
                    <a:bodyPr/>
                    <a:lstStyle/>
                    <a:p>
                      <a:pPr algn="l" rtl="0" fontAlgn="ctr"/>
                      <a:r>
                        <a:rPr lang="en-US" sz="600" b="0" i="0" u="none" strike="noStrike">
                          <a:solidFill>
                            <a:schemeClr val="bg1"/>
                          </a:solidFill>
                          <a:effectLst/>
                          <a:latin typeface="+mj-lt"/>
                        </a:rPr>
                        <a:t>Conversations with </a:t>
                      </a:r>
                      <a:r>
                        <a:rPr lang="en-US" sz="600" b="0" i="0" u="none" strike="noStrike" err="1">
                          <a:solidFill>
                            <a:schemeClr val="bg1"/>
                          </a:solidFill>
                          <a:effectLst/>
                          <a:latin typeface="+mj-lt"/>
                        </a:rPr>
                        <a:t>Xoserve</a:t>
                      </a:r>
                      <a:r>
                        <a:rPr lang="en-US" sz="600" b="0" i="0" u="none" strike="noStrike">
                          <a:solidFill>
                            <a:schemeClr val="bg1"/>
                          </a:solidFill>
                          <a:effectLst/>
                          <a:latin typeface="+mj-lt"/>
                        </a:rPr>
                        <a:t>/DCC continue. REC conversations in relation to CRD-129 being planned in. Industry discussions to be held w/c 27/6</a:t>
                      </a:r>
                      <a:endParaRPr lang="en-GB" sz="600" b="0" i="0" u="none" strike="noStrike">
                        <a:solidFill>
                          <a:schemeClr val="bg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a:solidFill>
                            <a:schemeClr val="bg1"/>
                          </a:solidFill>
                          <a:effectLst/>
                          <a:latin typeface="+mj-lt"/>
                        </a:rPr>
                        <a:t>01/07/22</a:t>
                      </a:r>
                    </a:p>
                  </a:txBody>
                  <a:tcPr marL="0" marR="0" marT="0" marB="0" anchor="ctr">
                    <a:solidFill>
                      <a:srgbClr val="E8EAF1"/>
                    </a:solidFill>
                  </a:tcPr>
                </a:tc>
                <a:extLst>
                  <a:ext uri="{0D108BD9-81ED-4DB2-BD59-A6C34878D82A}">
                    <a16:rowId xmlns:a16="http://schemas.microsoft.com/office/drawing/2014/main" val="1039504832"/>
                  </a:ext>
                </a:extLst>
              </a:tr>
              <a:tr h="694402">
                <a:tc>
                  <a:txBody>
                    <a:bodyPr/>
                    <a:lstStyle/>
                    <a:p>
                      <a:pPr marL="0" algn="ctr" fontAlgn="ctr"/>
                      <a:r>
                        <a:rPr lang="en-GB" sz="600" b="0" i="0" u="none" strike="noStrike" kern="1200">
                          <a:solidFill>
                            <a:schemeClr val="bg1"/>
                          </a:solidFill>
                          <a:effectLst/>
                          <a:latin typeface="+mj-lt"/>
                          <a:ea typeface="+mn-ea"/>
                          <a:cs typeface="+mn-cs"/>
                        </a:rPr>
                        <a:t>66599</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a:solidFill>
                          <a:schemeClr val="bg1"/>
                        </a:solidFill>
                        <a:latin typeface="+mj-lt"/>
                      </a:endParaRPr>
                    </a:p>
                  </a:txBody>
                  <a:tcPr marL="35956" marR="35956" marT="35956" marB="35956" anchor="ctr">
                    <a:solidFill>
                      <a:srgbClr val="FFC000"/>
                    </a:solidFill>
                  </a:tcPr>
                </a:tc>
                <a:tc>
                  <a:txBody>
                    <a:bodyPr/>
                    <a:lstStyle/>
                    <a:p>
                      <a:pPr algn="ctr" fontAlgn="b"/>
                      <a:r>
                        <a:rPr lang="en-GB" sz="600" b="0" i="0" u="none" strike="noStrike">
                          <a:solidFill>
                            <a:schemeClr val="bg1"/>
                          </a:solidFill>
                          <a:effectLst/>
                          <a:latin typeface="+mj-lt"/>
                        </a:rPr>
                        <a:t>Programme</a:t>
                      </a:r>
                    </a:p>
                  </a:txBody>
                  <a:tcPr marL="6342" marR="6342" marT="6342" marB="0" anchor="ctr">
                    <a:solidFill>
                      <a:srgbClr val="E8EAF1"/>
                    </a:solidFill>
                  </a:tcPr>
                </a:tc>
                <a:tc>
                  <a:txBody>
                    <a:bodyPr/>
                    <a:lstStyle/>
                    <a:p>
                      <a:pPr algn="l" fontAlgn="ctr"/>
                      <a:r>
                        <a:rPr lang="en-US" sz="600" b="0" i="0" u="none" strike="noStrike">
                          <a:solidFill>
                            <a:schemeClr val="bg1"/>
                          </a:solidFill>
                          <a:effectLst/>
                          <a:latin typeface="+mj-lt"/>
                        </a:rPr>
                        <a:t>There is a risk that the Transition phase of the Switching </a:t>
                      </a:r>
                      <a:r>
                        <a:rPr lang="en-US" sz="600" b="0" i="0" u="none" strike="noStrike" err="1">
                          <a:solidFill>
                            <a:schemeClr val="bg1"/>
                          </a:solidFill>
                          <a:effectLst/>
                          <a:latin typeface="+mj-lt"/>
                        </a:rPr>
                        <a:t>Programme</a:t>
                      </a:r>
                      <a:r>
                        <a:rPr lang="en-US" sz="600" b="0" i="0" u="none" strike="noStrike">
                          <a:solidFill>
                            <a:schemeClr val="bg1"/>
                          </a:solidFill>
                          <a:effectLst/>
                          <a:latin typeface="+mj-lt"/>
                        </a:rPr>
                        <a:t> may be adversely impacted as a result of </a:t>
                      </a:r>
                      <a:r>
                        <a:rPr lang="en-US" sz="600" b="0" i="0" u="none" strike="noStrike" err="1">
                          <a:solidFill>
                            <a:schemeClr val="bg1"/>
                          </a:solidFill>
                          <a:effectLst/>
                          <a:latin typeface="+mj-lt"/>
                        </a:rPr>
                        <a:t>SoLR</a:t>
                      </a:r>
                      <a:r>
                        <a:rPr lang="en-US" sz="600" b="0" i="0" u="none" strike="noStrike">
                          <a:solidFill>
                            <a:schemeClr val="bg1"/>
                          </a:solidFill>
                          <a:effectLst/>
                          <a:latin typeface="+mj-lt"/>
                        </a:rPr>
                        <a:t> activities consuming the focus and efforts of Business and Operational teams who had been planned to be focused on Switching </a:t>
                      </a:r>
                      <a:r>
                        <a:rPr lang="en-US" sz="600" b="0" i="0" u="none" strike="noStrike" err="1">
                          <a:solidFill>
                            <a:schemeClr val="bg1"/>
                          </a:solidFill>
                          <a:effectLst/>
                          <a:latin typeface="+mj-lt"/>
                        </a:rPr>
                        <a:t>Programme</a:t>
                      </a:r>
                      <a:r>
                        <a:rPr lang="en-US" sz="600" b="0" i="0" u="none" strike="noStrike">
                          <a:solidFill>
                            <a:schemeClr val="bg1"/>
                          </a:solidFill>
                          <a:effectLst/>
                          <a:latin typeface="+mj-lt"/>
                        </a:rPr>
                        <a:t> Transition activities leading to a potential impact to Transitional activities as planned currently (March 2022)</a:t>
                      </a:r>
                    </a:p>
                  </a:txBody>
                  <a:tcPr marL="0" marR="0" marT="0" marB="0" anchor="ctr">
                    <a:solidFill>
                      <a:srgbClr val="E8EAF1"/>
                    </a:solidFill>
                  </a:tcPr>
                </a:tc>
                <a:tc>
                  <a:txBody>
                    <a:bodyPr/>
                    <a:lstStyle/>
                    <a:p>
                      <a:pPr algn="l" fontAlgn="ctr"/>
                      <a:r>
                        <a:rPr lang="en-US" sz="600" b="0" i="0" u="none" strike="noStrike">
                          <a:solidFill>
                            <a:schemeClr val="bg1"/>
                          </a:solidFill>
                          <a:effectLst/>
                          <a:latin typeface="+mj-lt"/>
                        </a:rPr>
                        <a:t>Liaise with Switching </a:t>
                      </a:r>
                      <a:r>
                        <a:rPr lang="en-US" sz="600" b="0" i="0" u="none" strike="noStrike" err="1">
                          <a:solidFill>
                            <a:schemeClr val="bg1"/>
                          </a:solidFill>
                          <a:effectLst/>
                          <a:latin typeface="+mj-lt"/>
                        </a:rPr>
                        <a:t>Programme</a:t>
                      </a:r>
                      <a:r>
                        <a:rPr lang="en-US" sz="600" b="0" i="0" u="none" strike="noStrike">
                          <a:solidFill>
                            <a:schemeClr val="bg1"/>
                          </a:solidFill>
                          <a:effectLst/>
                          <a:latin typeface="+mj-lt"/>
                        </a:rPr>
                        <a:t> stakeholders to agree mitigations</a:t>
                      </a:r>
                    </a:p>
                  </a:txBody>
                  <a:tcPr marL="0" marR="0" marT="0" marB="0" anchor="ctr">
                    <a:solidFill>
                      <a:srgbClr val="E8EAF1"/>
                    </a:solidFill>
                  </a:tcPr>
                </a:tc>
                <a:tc>
                  <a:txBody>
                    <a:bodyPr/>
                    <a:lstStyle/>
                    <a:p>
                      <a:r>
                        <a:rPr lang="en-GB" sz="600">
                          <a:solidFill>
                            <a:schemeClr val="bg1"/>
                          </a:solidFill>
                          <a:latin typeface="+mj-lt"/>
                        </a:rPr>
                        <a:t>Continues to be monitored</a:t>
                      </a:r>
                    </a:p>
                  </a:txBody>
                  <a:tcPr marL="35956" marR="35956" marT="35956" marB="35956" anchor="ctr">
                    <a:solidFill>
                      <a:srgbClr val="E8EAF1"/>
                    </a:solidFill>
                  </a:tcPr>
                </a:tc>
                <a:tc>
                  <a:txBody>
                    <a:bodyPr/>
                    <a:lstStyle/>
                    <a:p>
                      <a:pPr algn="ctr" fontAlgn="ctr"/>
                      <a:r>
                        <a:rPr lang="en-GB" sz="600" b="0" i="0" u="none" strike="noStrike">
                          <a:solidFill>
                            <a:schemeClr val="bg1"/>
                          </a:solidFill>
                          <a:effectLst/>
                          <a:latin typeface="+mj-lt"/>
                        </a:rPr>
                        <a:t>18/07/22</a:t>
                      </a:r>
                    </a:p>
                  </a:txBody>
                  <a:tcPr marL="0" marR="0" marT="0" marB="0" anchor="ctr">
                    <a:solidFill>
                      <a:srgbClr val="E8EAF1"/>
                    </a:solidFill>
                  </a:tcPr>
                </a:tc>
                <a:extLst>
                  <a:ext uri="{0D108BD9-81ED-4DB2-BD59-A6C34878D82A}">
                    <a16:rowId xmlns:a16="http://schemas.microsoft.com/office/drawing/2014/main" val="691944479"/>
                  </a:ext>
                </a:extLst>
              </a:tr>
              <a:tr h="694402">
                <a:tc>
                  <a:txBody>
                    <a:bodyPr/>
                    <a:lstStyle/>
                    <a:p>
                      <a:pPr marL="0" algn="ctr" fontAlgn="ctr"/>
                      <a:r>
                        <a:rPr lang="en-GB" sz="600" b="0" i="0" u="none" strike="noStrike" kern="1200">
                          <a:solidFill>
                            <a:schemeClr val="bg1"/>
                          </a:solidFill>
                          <a:effectLst/>
                          <a:latin typeface="+mj-lt"/>
                          <a:ea typeface="+mn-ea"/>
                          <a:cs typeface="+mn-cs"/>
                        </a:rPr>
                        <a:t>66908</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a:solidFill>
                          <a:schemeClr val="bg1"/>
                        </a:solidFill>
                        <a:latin typeface="+mj-lt"/>
                      </a:endParaRPr>
                    </a:p>
                  </a:txBody>
                  <a:tcPr marL="35956" marR="35956" marT="35956" marB="35956" anchor="ctr">
                    <a:solidFill>
                      <a:srgbClr val="FFC000"/>
                    </a:solidFill>
                  </a:tcPr>
                </a:tc>
                <a:tc>
                  <a:txBody>
                    <a:bodyPr/>
                    <a:lstStyle/>
                    <a:p>
                      <a:pPr algn="ctr" fontAlgn="b"/>
                      <a:r>
                        <a:rPr lang="en-GB" sz="600" b="0" i="0" u="none" strike="noStrike">
                          <a:solidFill>
                            <a:schemeClr val="bg1"/>
                          </a:solidFill>
                          <a:effectLst/>
                          <a:latin typeface="+mj-lt"/>
                        </a:rPr>
                        <a:t>Programme</a:t>
                      </a:r>
                    </a:p>
                  </a:txBody>
                  <a:tcPr marL="6342" marR="6342" marT="6342" marB="0" anchor="ctr">
                    <a:solidFill>
                      <a:srgbClr val="E8EAF1"/>
                    </a:solidFill>
                  </a:tcPr>
                </a:tc>
                <a:tc>
                  <a:txBody>
                    <a:bodyPr/>
                    <a:lstStyle/>
                    <a:p>
                      <a:pPr algn="l" fontAlgn="ctr"/>
                      <a:r>
                        <a:rPr lang="en-US" sz="600" b="0" i="0" u="none" strike="noStrike">
                          <a:solidFill>
                            <a:schemeClr val="bg1"/>
                          </a:solidFill>
                          <a:effectLst/>
                          <a:latin typeface="+mj-lt"/>
                        </a:rPr>
                        <a:t>There is a risk that the industry has not defined and agreed joint processes should key central components such as CSS go down during key times in the day (e.g. Gate Closure) because CSS BC/DR processes have been approved without addressing the queries and caveats called out during the consultation process leading to the possibility that should a DR event occur, downstream impacts are not understand or mitigated</a:t>
                      </a:r>
                    </a:p>
                  </a:txBody>
                  <a:tcPr marL="0" marR="0" marT="0" marB="0" anchor="ctr">
                    <a:solidFill>
                      <a:srgbClr val="E8EAF1"/>
                    </a:solidFill>
                  </a:tcPr>
                </a:tc>
                <a:tc>
                  <a:txBody>
                    <a:bodyPr/>
                    <a:lstStyle/>
                    <a:p>
                      <a:pPr algn="l" fontAlgn="ctr"/>
                      <a:r>
                        <a:rPr lang="en-US" sz="600" b="0" i="0" u="none" strike="noStrike">
                          <a:solidFill>
                            <a:schemeClr val="bg1"/>
                          </a:solidFill>
                          <a:effectLst/>
                          <a:latin typeface="+mj-lt"/>
                        </a:rPr>
                        <a:t>This will be raised with REC and Ofgem </a:t>
                      </a:r>
                    </a:p>
                  </a:txBody>
                  <a:tcPr marL="0" marR="0" marT="0" marB="0" anchor="ctr">
                    <a:solidFill>
                      <a:srgbClr val="E8EAF1"/>
                    </a:solidFill>
                  </a:tcPr>
                </a:tc>
                <a:tc>
                  <a:txBody>
                    <a:bodyPr/>
                    <a:lstStyle/>
                    <a:p>
                      <a:pPr algn="l" rtl="0" fontAlgn="ctr"/>
                      <a:r>
                        <a:rPr lang="en-US" sz="600" b="0" i="0" u="none" strike="noStrike">
                          <a:solidFill>
                            <a:schemeClr val="bg1"/>
                          </a:solidFill>
                          <a:effectLst/>
                          <a:latin typeface="+mj-lt"/>
                        </a:rPr>
                        <a:t>This has been escalated as part of the </a:t>
                      </a:r>
                      <a:r>
                        <a:rPr lang="en-US" sz="600" b="0" i="0" u="none" strike="noStrike" err="1">
                          <a:solidFill>
                            <a:schemeClr val="bg1"/>
                          </a:solidFill>
                          <a:effectLst/>
                          <a:latin typeface="+mj-lt"/>
                        </a:rPr>
                        <a:t>Xoserve</a:t>
                      </a:r>
                      <a:r>
                        <a:rPr lang="en-US" sz="600" b="0" i="0" u="none" strike="noStrike">
                          <a:solidFill>
                            <a:schemeClr val="bg1"/>
                          </a:solidFill>
                          <a:effectLst/>
                          <a:latin typeface="+mj-lt"/>
                        </a:rPr>
                        <a:t> Readiness </a:t>
                      </a:r>
                      <a:r>
                        <a:rPr lang="en-US" sz="600" b="0" i="0" u="none" strike="noStrike" err="1">
                          <a:solidFill>
                            <a:schemeClr val="bg1"/>
                          </a:solidFill>
                          <a:effectLst/>
                          <a:latin typeface="+mj-lt"/>
                        </a:rPr>
                        <a:t>assesment</a:t>
                      </a:r>
                      <a:endParaRPr lang="en-GB" sz="600" b="0" i="0" u="none" strike="noStrike">
                        <a:solidFill>
                          <a:schemeClr val="bg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a:solidFill>
                            <a:schemeClr val="bg1"/>
                          </a:solidFill>
                          <a:effectLst/>
                          <a:latin typeface="+mj-lt"/>
                        </a:rPr>
                        <a:t>30/09/22</a:t>
                      </a:r>
                    </a:p>
                  </a:txBody>
                  <a:tcPr marL="0" marR="0" marT="0" marB="0" anchor="ctr">
                    <a:solidFill>
                      <a:srgbClr val="E8EAF1"/>
                    </a:solidFill>
                  </a:tcPr>
                </a:tc>
                <a:extLst>
                  <a:ext uri="{0D108BD9-81ED-4DB2-BD59-A6C34878D82A}">
                    <a16:rowId xmlns:a16="http://schemas.microsoft.com/office/drawing/2014/main" val="125777657"/>
                  </a:ext>
                </a:extLst>
              </a:tr>
              <a:tr h="1041604">
                <a:tc>
                  <a:txBody>
                    <a:bodyPr/>
                    <a:lstStyle/>
                    <a:p>
                      <a:pPr marL="0" algn="ctr" defTabSz="914378" rtl="0" eaLnBrk="1" fontAlgn="ctr" latinLnBrk="0" hangingPunct="1"/>
                      <a:r>
                        <a:rPr lang="en-GB" sz="600" b="0" i="0" u="none" strike="noStrike" kern="1200">
                          <a:solidFill>
                            <a:schemeClr val="bg1"/>
                          </a:solidFill>
                          <a:effectLst/>
                          <a:latin typeface="+mj-lt"/>
                          <a:ea typeface="+mn-ea"/>
                          <a:cs typeface="+mn-cs"/>
                        </a:rPr>
                        <a:t>64171</a:t>
                      </a:r>
                    </a:p>
                  </a:txBody>
                  <a:tcPr marL="6342" marR="6342" marT="6342"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0" i="0" u="none" strike="noStrike" kern="1200">
                        <a:solidFill>
                          <a:schemeClr val="bg1"/>
                        </a:solidFill>
                        <a:effectLst/>
                        <a:latin typeface="+mj-lt"/>
                        <a:ea typeface="+mn-ea"/>
                        <a:cs typeface="+mn-cs"/>
                      </a:endParaRPr>
                    </a:p>
                  </a:txBody>
                  <a:tcPr marL="35956" marR="35956" marT="35956" marB="35956"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00" b="0" i="0" u="none" strike="noStrike" kern="1200">
                          <a:solidFill>
                            <a:schemeClr val="bg1"/>
                          </a:solidFill>
                          <a:effectLst/>
                          <a:latin typeface="+mj-lt"/>
                          <a:ea typeface="+mn-ea"/>
                          <a:cs typeface="+mn-cs"/>
                        </a:rPr>
                        <a:t>Transition and Cutover</a:t>
                      </a:r>
                    </a:p>
                  </a:txBody>
                  <a:tcPr marL="6342" marR="6342" marT="6342" marB="0" anchor="ctr">
                    <a:solidFill>
                      <a:srgbClr val="E8EAF1"/>
                    </a:solidFill>
                  </a:tcPr>
                </a:tc>
                <a:tc>
                  <a:txBody>
                    <a:bodyPr/>
                    <a:lstStyle/>
                    <a:p>
                      <a:pPr algn="l" fontAlgn="ctr"/>
                      <a:r>
                        <a:rPr lang="en-US" sz="600" b="0" i="0" u="none" strike="noStrike">
                          <a:solidFill>
                            <a:schemeClr val="bg1"/>
                          </a:solidFill>
                          <a:effectLst/>
                          <a:latin typeface="+mj-lt"/>
                        </a:rPr>
                        <a:t>There is a risk that the </a:t>
                      </a:r>
                      <a:r>
                        <a:rPr lang="en-US" sz="600" b="0" i="0" u="none" strike="noStrike" err="1">
                          <a:solidFill>
                            <a:schemeClr val="bg1"/>
                          </a:solidFill>
                          <a:effectLst/>
                          <a:latin typeface="+mj-lt"/>
                        </a:rPr>
                        <a:t>SoLR</a:t>
                      </a:r>
                      <a:r>
                        <a:rPr lang="en-US" sz="600" b="0" i="0" u="none" strike="noStrike">
                          <a:solidFill>
                            <a:schemeClr val="bg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E8EAF1"/>
                    </a:solidFill>
                  </a:tcPr>
                </a:tc>
                <a:tc>
                  <a:txBody>
                    <a:bodyPr/>
                    <a:lstStyle/>
                    <a:p>
                      <a:pPr algn="l" fontAlgn="ctr"/>
                      <a:r>
                        <a:rPr lang="en-US" sz="600" b="0" i="0" u="none" strike="noStrike">
                          <a:solidFill>
                            <a:schemeClr val="bg1"/>
                          </a:solidFill>
                          <a:effectLst/>
                          <a:latin typeface="+mj-lt"/>
                        </a:rPr>
                        <a:t>Raise the risk with Ofgem and SI to understand what non-functional considerations have been applied to enable Landmark to manage the increased volumes</a:t>
                      </a:r>
                    </a:p>
                    <a:p>
                      <a:pPr algn="l" fontAlgn="ctr"/>
                      <a:r>
                        <a:rPr lang="en-US" sz="600" b="0" i="0" u="none" strike="noStrike">
                          <a:solidFill>
                            <a:schemeClr val="bg1"/>
                          </a:solidFill>
                          <a:effectLst/>
                          <a:latin typeface="+mj-lt"/>
                        </a:rPr>
                        <a:t>Raise with the SI to include a transition test scenario if relevant to mitigate this possibility</a:t>
                      </a:r>
                    </a:p>
                  </a:txBody>
                  <a:tcPr marL="0" marR="0" marT="0" marB="0" anchor="ctr">
                    <a:solidFill>
                      <a:srgbClr val="E8EAF1"/>
                    </a:solidFill>
                  </a:tcPr>
                </a:tc>
                <a:tc>
                  <a:txBody>
                    <a:bodyPr/>
                    <a:lstStyle/>
                    <a:p>
                      <a:r>
                        <a:rPr lang="en-US" sz="600">
                          <a:solidFill>
                            <a:schemeClr val="bg1"/>
                          </a:solidFill>
                          <a:latin typeface="+mj-lt"/>
                        </a:rPr>
                        <a:t>Continues to be monitored</a:t>
                      </a:r>
                      <a:endParaRPr lang="en-GB" sz="600">
                        <a:solidFill>
                          <a:schemeClr val="bg1"/>
                        </a:solidFill>
                        <a:latin typeface="+mj-lt"/>
                      </a:endParaRPr>
                    </a:p>
                  </a:txBody>
                  <a:tcPr marL="35956" marR="35956" marT="35956" marB="35956" anchor="ctr">
                    <a:solidFill>
                      <a:srgbClr val="E8EAF1"/>
                    </a:solidFill>
                  </a:tcPr>
                </a:tc>
                <a:tc>
                  <a:txBody>
                    <a:bodyPr/>
                    <a:lstStyle/>
                    <a:p>
                      <a:pPr algn="ctr" fontAlgn="ctr"/>
                      <a:r>
                        <a:rPr lang="en-GB" sz="600" b="0" i="0" u="none" strike="noStrike">
                          <a:solidFill>
                            <a:schemeClr val="bg1"/>
                          </a:solidFill>
                          <a:effectLst/>
                          <a:latin typeface="+mj-lt"/>
                        </a:rPr>
                        <a:t>18/07/22</a:t>
                      </a:r>
                    </a:p>
                  </a:txBody>
                  <a:tcPr marL="0" marR="0" marT="0" marB="0" anchor="ctr">
                    <a:solidFill>
                      <a:srgbClr val="E8EAF1"/>
                    </a:solidFill>
                  </a:tcPr>
                </a:tc>
                <a:extLst>
                  <a:ext uri="{0D108BD9-81ED-4DB2-BD59-A6C34878D82A}">
                    <a16:rowId xmlns:a16="http://schemas.microsoft.com/office/drawing/2014/main" val="1074140901"/>
                  </a:ext>
                </a:extLst>
              </a:tr>
              <a:tr h="694402">
                <a:tc>
                  <a:txBody>
                    <a:bodyPr/>
                    <a:lstStyle/>
                    <a:p>
                      <a:pPr marL="0" algn="ctr" fontAlgn="ctr"/>
                      <a:r>
                        <a:rPr lang="en-GB" sz="600" b="0" i="0" u="none" strike="noStrike" kern="1200">
                          <a:solidFill>
                            <a:schemeClr val="bg1"/>
                          </a:solidFill>
                          <a:effectLst/>
                          <a:latin typeface="+mj-lt"/>
                          <a:ea typeface="+mn-ea"/>
                          <a:cs typeface="+mn-cs"/>
                        </a:rPr>
                        <a:t>65122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a:solidFill>
                          <a:schemeClr val="bg1"/>
                        </a:solidFill>
                        <a:effectLst/>
                        <a:latin typeface="+mj-lt"/>
                        <a:ea typeface="+mn-ea"/>
                        <a:cs typeface="+mn-cs"/>
                      </a:endParaRPr>
                    </a:p>
                  </a:txBody>
                  <a:tcPr marL="6342" marR="6342" marT="6342" marB="0" anchor="ctr">
                    <a:solidFill>
                      <a:srgbClr val="2BB57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00" b="0" i="0" u="none" strike="noStrike" kern="1200">
                          <a:solidFill>
                            <a:schemeClr val="bg1"/>
                          </a:solidFill>
                          <a:effectLst/>
                          <a:latin typeface="+mj-lt"/>
                          <a:ea typeface="+mn-ea"/>
                          <a:cs typeface="+mn-cs"/>
                        </a:rPr>
                        <a:t>Transition and Cutover</a:t>
                      </a:r>
                    </a:p>
                  </a:txBody>
                  <a:tcPr marL="6342" marR="6342" marT="6342" marB="0" anchor="ctr">
                    <a:solidFill>
                      <a:srgbClr val="E8EAF1"/>
                    </a:solidFill>
                  </a:tcPr>
                </a:tc>
                <a:tc>
                  <a:txBody>
                    <a:bodyPr/>
                    <a:lstStyle/>
                    <a:p>
                      <a:pPr algn="l" fontAlgn="ctr"/>
                      <a:r>
                        <a:rPr lang="en-US" sz="600" b="0" i="0" u="none" strike="noStrike">
                          <a:solidFill>
                            <a:schemeClr val="bg1"/>
                          </a:solidFill>
                          <a:effectLst/>
                          <a:latin typeface="+mj-lt"/>
                        </a:rPr>
                        <a:t>There is risk that additional Transitional changes could change scope of Transition because more changes are identified as Transition planning continues at the Central </a:t>
                      </a:r>
                      <a:r>
                        <a:rPr lang="en-US" sz="600" b="0" i="0" u="none" strike="noStrike" err="1">
                          <a:solidFill>
                            <a:schemeClr val="bg1"/>
                          </a:solidFill>
                          <a:effectLst/>
                          <a:latin typeface="+mj-lt"/>
                        </a:rPr>
                        <a:t>programme</a:t>
                      </a:r>
                      <a:r>
                        <a:rPr lang="en-US" sz="600" b="0" i="0" u="none" strike="noStrike">
                          <a:solidFill>
                            <a:schemeClr val="bg1"/>
                          </a:solidFill>
                          <a:effectLst/>
                          <a:latin typeface="+mj-lt"/>
                        </a:rPr>
                        <a:t> level leading to changes to the Transition plan and </a:t>
                      </a:r>
                      <a:r>
                        <a:rPr lang="en-US" sz="600" b="0" i="0" u="none" strike="noStrike" err="1">
                          <a:solidFill>
                            <a:schemeClr val="bg1"/>
                          </a:solidFill>
                          <a:effectLst/>
                          <a:latin typeface="+mj-lt"/>
                        </a:rPr>
                        <a:t>Xoserve</a:t>
                      </a:r>
                      <a:r>
                        <a:rPr lang="en-US" sz="600" b="0" i="0" u="none" strike="noStrike">
                          <a:solidFill>
                            <a:schemeClr val="bg1"/>
                          </a:solidFill>
                          <a:effectLst/>
                          <a:latin typeface="+mj-lt"/>
                        </a:rPr>
                        <a:t> planned activities.</a:t>
                      </a:r>
                    </a:p>
                  </a:txBody>
                  <a:tcPr marL="0" marR="0" marT="0" marB="0" anchor="ctr">
                    <a:solidFill>
                      <a:srgbClr val="E8EAF1"/>
                    </a:solidFill>
                  </a:tcPr>
                </a:tc>
                <a:tc>
                  <a:txBody>
                    <a:bodyPr/>
                    <a:lstStyle/>
                    <a:p>
                      <a:pPr algn="l" fontAlgn="ctr"/>
                      <a:r>
                        <a:rPr lang="en-US" sz="600" b="0" i="0" u="none" strike="noStrike" kern="1200" err="1">
                          <a:solidFill>
                            <a:schemeClr val="bg1"/>
                          </a:solidFill>
                          <a:effectLst/>
                          <a:latin typeface="+mj-lt"/>
                          <a:ea typeface="+mn-ea"/>
                          <a:cs typeface="+mn-cs"/>
                        </a:rPr>
                        <a:t>Xoserve</a:t>
                      </a:r>
                      <a:r>
                        <a:rPr lang="en-US" sz="600" b="0" i="0" u="none" strike="noStrike" kern="1200">
                          <a:solidFill>
                            <a:schemeClr val="bg1"/>
                          </a:solidFill>
                          <a:effectLst/>
                          <a:latin typeface="+mj-lt"/>
                          <a:ea typeface="+mn-ea"/>
                          <a:cs typeface="+mn-cs"/>
                        </a:rPr>
                        <a:t> are actively involved in all </a:t>
                      </a:r>
                      <a:r>
                        <a:rPr lang="en-US" sz="600" b="0" i="0" u="none" strike="noStrike" kern="1200" err="1">
                          <a:solidFill>
                            <a:schemeClr val="bg1"/>
                          </a:solidFill>
                          <a:effectLst/>
                          <a:latin typeface="+mj-lt"/>
                          <a:ea typeface="+mn-ea"/>
                          <a:cs typeface="+mn-cs"/>
                        </a:rPr>
                        <a:t>programme</a:t>
                      </a:r>
                      <a:r>
                        <a:rPr lang="en-US" sz="600" b="0" i="0" u="none" strike="noStrike" kern="1200">
                          <a:solidFill>
                            <a:schemeClr val="bg1"/>
                          </a:solidFill>
                          <a:effectLst/>
                          <a:latin typeface="+mj-lt"/>
                          <a:ea typeface="+mn-ea"/>
                          <a:cs typeface="+mn-cs"/>
                        </a:rPr>
                        <a:t> work groups to monitor and mitigate this risk.</a:t>
                      </a:r>
                    </a:p>
                  </a:txBody>
                  <a:tcPr marL="0" marR="0" marT="0" marB="0" anchor="ctr">
                    <a:solidFill>
                      <a:srgbClr val="E8EAF1"/>
                    </a:solidFill>
                  </a:tcPr>
                </a:tc>
                <a:tc>
                  <a:txBody>
                    <a:bodyPr/>
                    <a:lstStyle/>
                    <a:p>
                      <a:pPr algn="l" rtl="0" fontAlgn="ctr"/>
                      <a:r>
                        <a:rPr lang="en-US" sz="600" b="0" i="0" u="none" strike="noStrike">
                          <a:solidFill>
                            <a:schemeClr val="bg1"/>
                          </a:solidFill>
                          <a:effectLst/>
                          <a:latin typeface="+mj-lt"/>
                        </a:rPr>
                        <a:t>Continue to monitor, low exposure at this point</a:t>
                      </a:r>
                      <a:endParaRPr lang="en-GB" sz="600" b="0" i="0" u="none" strike="noStrike">
                        <a:solidFill>
                          <a:schemeClr val="bg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a:solidFill>
                            <a:schemeClr val="bg1"/>
                          </a:solidFill>
                          <a:effectLst/>
                          <a:latin typeface="+mj-lt"/>
                        </a:rPr>
                        <a:t>15/07/22</a:t>
                      </a:r>
                    </a:p>
                  </a:txBody>
                  <a:tcPr marL="0" marR="0" marT="0" marB="0" anchor="ctr">
                    <a:solidFill>
                      <a:srgbClr val="E8EAF1"/>
                    </a:solidFill>
                  </a:tcPr>
                </a:tc>
                <a:extLst>
                  <a:ext uri="{0D108BD9-81ED-4DB2-BD59-A6C34878D82A}">
                    <a16:rowId xmlns:a16="http://schemas.microsoft.com/office/drawing/2014/main" val="136586410"/>
                  </a:ext>
                </a:extLst>
              </a:tr>
            </a:tbl>
          </a:graphicData>
        </a:graphic>
      </p:graphicFrame>
    </p:spTree>
    <p:extLst>
      <p:ext uri="{BB962C8B-B14F-4D97-AF65-F5344CB8AC3E}">
        <p14:creationId xmlns:p14="http://schemas.microsoft.com/office/powerpoint/2010/main" val="36153973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76AB84-2C76-4427-827A-2DD44A04B4F2}"/>
              </a:ext>
            </a:extLst>
          </p:cNvPr>
          <p:cNvSpPr txBox="1">
            <a:spLocks/>
          </p:cNvSpPr>
          <p:nvPr/>
        </p:nvSpPr>
        <p:spPr>
          <a:xfrm>
            <a:off x="5638" y="908667"/>
            <a:ext cx="8741322" cy="1135323"/>
          </a:xfrm>
          <a:prstGeom prst="rect">
            <a:avLst/>
          </a:prstGeom>
        </p:spPr>
        <p:txBody>
          <a:bodyPr vert="horz" lIns="91325" tIns="45663" rIns="91325" bIns="45663" rtlCol="0" anchor="ctr">
            <a:normAutofit fontScale="97500"/>
          </a:bodyPr>
          <a:lst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defTabSz="913281" fontAlgn="auto">
              <a:spcAft>
                <a:spcPts val="0"/>
              </a:spcAft>
              <a:defRPr/>
            </a:pPr>
            <a:endParaRPr lang="en-GB" sz="1398">
              <a:solidFill>
                <a:srgbClr val="1E1246"/>
              </a:solidFill>
              <a:latin typeface="Poppins Medium"/>
            </a:endParaRPr>
          </a:p>
          <a:p>
            <a:pPr marL="285407" indent="-285407" algn="l" defTabSz="913281" fontAlgn="auto">
              <a:spcAft>
                <a:spcPts val="0"/>
              </a:spcAft>
              <a:buFont typeface="Arial" panose="020B0604020202020204" pitchFamily="34" charset="0"/>
              <a:buChar char="•"/>
              <a:defRPr/>
            </a:pPr>
            <a:endParaRPr lang="en-GB" sz="1398">
              <a:solidFill>
                <a:srgbClr val="1E1246"/>
              </a:solidFill>
              <a:latin typeface="Poppins Medium"/>
            </a:endParaRPr>
          </a:p>
          <a:p>
            <a:pPr marL="285407" indent="-285407" algn="l" defTabSz="913281" fontAlgn="auto">
              <a:spcAft>
                <a:spcPts val="0"/>
              </a:spcAft>
              <a:buFont typeface="Arial" panose="020B0604020202020204" pitchFamily="34" charset="0"/>
              <a:buChar char="•"/>
              <a:defRPr/>
            </a:pPr>
            <a:endParaRPr lang="en-GB" sz="1398">
              <a:solidFill>
                <a:srgbClr val="1E1246"/>
              </a:solidFill>
              <a:latin typeface="Poppins Medium"/>
            </a:endParaRPr>
          </a:p>
          <a:p>
            <a:pPr marL="285407" indent="-285407" algn="l" defTabSz="913281" fontAlgn="auto">
              <a:spcAft>
                <a:spcPts val="0"/>
              </a:spcAft>
              <a:buFont typeface="Arial" panose="020B0604020202020204" pitchFamily="34" charset="0"/>
              <a:buChar char="•"/>
              <a:defRPr/>
            </a:pPr>
            <a:endParaRPr lang="en-GB" sz="1398">
              <a:solidFill>
                <a:srgbClr val="FF0000"/>
              </a:solidFill>
              <a:latin typeface="Poppins Medium"/>
            </a:endParaRPr>
          </a:p>
        </p:txBody>
      </p:sp>
      <p:pic>
        <p:nvPicPr>
          <p:cNvPr id="9" name="Picture 8">
            <a:extLst>
              <a:ext uri="{FF2B5EF4-FFF2-40B4-BE49-F238E27FC236}">
                <a16:creationId xmlns:a16="http://schemas.microsoft.com/office/drawing/2014/main" id="{F2479027-DEC8-44B6-BD79-6D2ED4B8FD05}"/>
              </a:ext>
            </a:extLst>
          </p:cNvPr>
          <p:cNvPicPr>
            <a:picLocks noChangeAspect="1"/>
          </p:cNvPicPr>
          <p:nvPr/>
        </p:nvPicPr>
        <p:blipFill>
          <a:blip r:embed="rId2"/>
          <a:stretch>
            <a:fillRect/>
          </a:stretch>
        </p:blipFill>
        <p:spPr>
          <a:xfrm>
            <a:off x="5638" y="0"/>
            <a:ext cx="9132725" cy="5143500"/>
          </a:xfrm>
          <a:prstGeom prst="rect">
            <a:avLst/>
          </a:prstGeom>
        </p:spPr>
      </p:pic>
    </p:spTree>
    <p:extLst>
      <p:ext uri="{BB962C8B-B14F-4D97-AF65-F5344CB8AC3E}">
        <p14:creationId xmlns:p14="http://schemas.microsoft.com/office/powerpoint/2010/main" val="625110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400D5C-EF11-4BE6-8FCB-66E50A4F9A5D}"/>
              </a:ext>
            </a:extLst>
          </p:cNvPr>
          <p:cNvSpPr txBox="1">
            <a:spLocks/>
          </p:cNvSpPr>
          <p:nvPr/>
        </p:nvSpPr>
        <p:spPr>
          <a:xfrm>
            <a:off x="1990060" y="141768"/>
            <a:ext cx="4006702" cy="6450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endParaRPr lang="en-GB" sz="2400"/>
          </a:p>
        </p:txBody>
      </p:sp>
      <p:sp>
        <p:nvSpPr>
          <p:cNvPr id="5" name="Text Placeholder 1">
            <a:extLst>
              <a:ext uri="{FF2B5EF4-FFF2-40B4-BE49-F238E27FC236}">
                <a16:creationId xmlns:a16="http://schemas.microsoft.com/office/drawing/2014/main" id="{EDDE2B0A-0005-4871-B48C-CE7E2CEAA43D}"/>
              </a:ext>
            </a:extLst>
          </p:cNvPr>
          <p:cNvSpPr txBox="1">
            <a:spLocks/>
          </p:cNvSpPr>
          <p:nvPr/>
        </p:nvSpPr>
        <p:spPr>
          <a:xfrm>
            <a:off x="1094348" y="137039"/>
            <a:ext cx="6711574" cy="4001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000" b="1">
                <a:solidFill>
                  <a:schemeClr val="accent1"/>
                </a:solidFill>
              </a:rPr>
              <a:t>Release bandwidth &amp; impacts to budget BP23</a:t>
            </a:r>
          </a:p>
        </p:txBody>
      </p:sp>
      <p:sp>
        <p:nvSpPr>
          <p:cNvPr id="14" name="TextBox 13">
            <a:extLst>
              <a:ext uri="{FF2B5EF4-FFF2-40B4-BE49-F238E27FC236}">
                <a16:creationId xmlns:a16="http://schemas.microsoft.com/office/drawing/2014/main" id="{780C757F-832D-4D69-AA55-CFE2CABE4A23}"/>
              </a:ext>
            </a:extLst>
          </p:cNvPr>
          <p:cNvSpPr txBox="1"/>
          <p:nvPr/>
        </p:nvSpPr>
        <p:spPr>
          <a:xfrm>
            <a:off x="344890" y="1394685"/>
            <a:ext cx="1141591"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MiR 12</a:t>
            </a:r>
          </a:p>
        </p:txBody>
      </p:sp>
      <p:sp>
        <p:nvSpPr>
          <p:cNvPr id="25" name="TextBox 24">
            <a:extLst>
              <a:ext uri="{FF2B5EF4-FFF2-40B4-BE49-F238E27FC236}">
                <a16:creationId xmlns:a16="http://schemas.microsoft.com/office/drawing/2014/main" id="{62E00489-705B-4EFF-B0B4-6FB0DE9BA277}"/>
              </a:ext>
            </a:extLst>
          </p:cNvPr>
          <p:cNvSpPr txBox="1"/>
          <p:nvPr/>
        </p:nvSpPr>
        <p:spPr>
          <a:xfrm>
            <a:off x="1602232" y="3384671"/>
            <a:ext cx="3548888"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Design</a:t>
            </a:r>
          </a:p>
        </p:txBody>
      </p:sp>
      <p:sp>
        <p:nvSpPr>
          <p:cNvPr id="27" name="TextBox 26">
            <a:extLst>
              <a:ext uri="{FF2B5EF4-FFF2-40B4-BE49-F238E27FC236}">
                <a16:creationId xmlns:a16="http://schemas.microsoft.com/office/drawing/2014/main" id="{52631BD8-EE3E-47F2-9571-CD8C52DC7EF7}"/>
              </a:ext>
            </a:extLst>
          </p:cNvPr>
          <p:cNvSpPr txBox="1"/>
          <p:nvPr/>
        </p:nvSpPr>
        <p:spPr>
          <a:xfrm>
            <a:off x="2147043" y="2399416"/>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a:t>
            </a:r>
          </a:p>
        </p:txBody>
      </p:sp>
      <p:sp>
        <p:nvSpPr>
          <p:cNvPr id="28" name="TextBox 27">
            <a:extLst>
              <a:ext uri="{FF2B5EF4-FFF2-40B4-BE49-F238E27FC236}">
                <a16:creationId xmlns:a16="http://schemas.microsoft.com/office/drawing/2014/main" id="{C129CB1B-9178-4601-9538-7B46BA0D73AD}"/>
              </a:ext>
            </a:extLst>
          </p:cNvPr>
          <p:cNvSpPr txBox="1"/>
          <p:nvPr/>
        </p:nvSpPr>
        <p:spPr>
          <a:xfrm>
            <a:off x="3408954" y="2399416"/>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29" name="TextBox 28">
            <a:extLst>
              <a:ext uri="{FF2B5EF4-FFF2-40B4-BE49-F238E27FC236}">
                <a16:creationId xmlns:a16="http://schemas.microsoft.com/office/drawing/2014/main" id="{5B270609-D05C-4748-AF53-F6013C3250A1}"/>
              </a:ext>
            </a:extLst>
          </p:cNvPr>
          <p:cNvSpPr txBox="1"/>
          <p:nvPr/>
        </p:nvSpPr>
        <p:spPr>
          <a:xfrm>
            <a:off x="1614749" y="3637016"/>
            <a:ext cx="3536371" cy="199927"/>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solidFill>
                  <a:schemeClr val="bg1"/>
                </a:solidFill>
              </a:rPr>
              <a:t> Develop</a:t>
            </a:r>
          </a:p>
        </p:txBody>
      </p:sp>
      <p:sp>
        <p:nvSpPr>
          <p:cNvPr id="31" name="TextBox 30">
            <a:extLst>
              <a:ext uri="{FF2B5EF4-FFF2-40B4-BE49-F238E27FC236}">
                <a16:creationId xmlns:a16="http://schemas.microsoft.com/office/drawing/2014/main" id="{3E5154C3-4487-484B-8971-6A92C737E2DC}"/>
              </a:ext>
            </a:extLst>
          </p:cNvPr>
          <p:cNvSpPr txBox="1"/>
          <p:nvPr/>
        </p:nvSpPr>
        <p:spPr>
          <a:xfrm>
            <a:off x="3487428" y="2613061"/>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a:t>
            </a:r>
          </a:p>
        </p:txBody>
      </p:sp>
      <p:sp>
        <p:nvSpPr>
          <p:cNvPr id="32" name="TextBox 31">
            <a:extLst>
              <a:ext uri="{FF2B5EF4-FFF2-40B4-BE49-F238E27FC236}">
                <a16:creationId xmlns:a16="http://schemas.microsoft.com/office/drawing/2014/main" id="{3B4CBD84-C575-44A7-96BE-E63780ECFC19}"/>
              </a:ext>
            </a:extLst>
          </p:cNvPr>
          <p:cNvSpPr txBox="1"/>
          <p:nvPr/>
        </p:nvSpPr>
        <p:spPr>
          <a:xfrm>
            <a:off x="4749339" y="2613061"/>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35" name="TextBox 34">
            <a:extLst>
              <a:ext uri="{FF2B5EF4-FFF2-40B4-BE49-F238E27FC236}">
                <a16:creationId xmlns:a16="http://schemas.microsoft.com/office/drawing/2014/main" id="{805FF366-24BD-4152-9701-2F7222F5F922}"/>
              </a:ext>
            </a:extLst>
          </p:cNvPr>
          <p:cNvSpPr txBox="1"/>
          <p:nvPr/>
        </p:nvSpPr>
        <p:spPr>
          <a:xfrm>
            <a:off x="4653465" y="2822933"/>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a:t>
            </a:r>
          </a:p>
        </p:txBody>
      </p:sp>
      <p:sp>
        <p:nvSpPr>
          <p:cNvPr id="36" name="TextBox 35">
            <a:extLst>
              <a:ext uri="{FF2B5EF4-FFF2-40B4-BE49-F238E27FC236}">
                <a16:creationId xmlns:a16="http://schemas.microsoft.com/office/drawing/2014/main" id="{AAF152D5-9D4A-4545-BB12-DF10CF09F366}"/>
              </a:ext>
            </a:extLst>
          </p:cNvPr>
          <p:cNvSpPr txBox="1"/>
          <p:nvPr/>
        </p:nvSpPr>
        <p:spPr>
          <a:xfrm>
            <a:off x="5915376" y="2822933"/>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39" name="TextBox 38">
            <a:extLst>
              <a:ext uri="{FF2B5EF4-FFF2-40B4-BE49-F238E27FC236}">
                <a16:creationId xmlns:a16="http://schemas.microsoft.com/office/drawing/2014/main" id="{C8713121-F053-441B-B724-C369402B5CEF}"/>
              </a:ext>
            </a:extLst>
          </p:cNvPr>
          <p:cNvSpPr txBox="1"/>
          <p:nvPr/>
        </p:nvSpPr>
        <p:spPr>
          <a:xfrm>
            <a:off x="6150833" y="3047031"/>
            <a:ext cx="1261911"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a:t>
            </a:r>
          </a:p>
        </p:txBody>
      </p:sp>
      <p:sp>
        <p:nvSpPr>
          <p:cNvPr id="40" name="TextBox 39">
            <a:extLst>
              <a:ext uri="{FF2B5EF4-FFF2-40B4-BE49-F238E27FC236}">
                <a16:creationId xmlns:a16="http://schemas.microsoft.com/office/drawing/2014/main" id="{308B99C3-9378-414C-A47F-EE7382C510AD}"/>
              </a:ext>
            </a:extLst>
          </p:cNvPr>
          <p:cNvSpPr txBox="1"/>
          <p:nvPr/>
        </p:nvSpPr>
        <p:spPr>
          <a:xfrm>
            <a:off x="7546094" y="3078781"/>
            <a:ext cx="786356"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41" name="TextBox 40">
            <a:extLst>
              <a:ext uri="{FF2B5EF4-FFF2-40B4-BE49-F238E27FC236}">
                <a16:creationId xmlns:a16="http://schemas.microsoft.com/office/drawing/2014/main" id="{2195DDD1-DFBB-4793-A364-545E57B715FF}"/>
              </a:ext>
            </a:extLst>
          </p:cNvPr>
          <p:cNvSpPr txBox="1"/>
          <p:nvPr/>
        </p:nvSpPr>
        <p:spPr>
          <a:xfrm>
            <a:off x="1614749" y="2599343"/>
            <a:ext cx="479311" cy="261610"/>
          </a:xfrm>
          <a:prstGeom prst="rect">
            <a:avLst/>
          </a:prstGeom>
          <a:noFill/>
        </p:spPr>
        <p:txBody>
          <a:bodyPr wrap="square" rtlCol="0">
            <a:spAutoFit/>
          </a:bodyPr>
          <a:lstStyle/>
          <a:p>
            <a:r>
              <a:rPr lang="en-GB" sz="1100"/>
              <a:t>F23</a:t>
            </a:r>
          </a:p>
        </p:txBody>
      </p:sp>
      <p:sp>
        <p:nvSpPr>
          <p:cNvPr id="42" name="TextBox 41">
            <a:extLst>
              <a:ext uri="{FF2B5EF4-FFF2-40B4-BE49-F238E27FC236}">
                <a16:creationId xmlns:a16="http://schemas.microsoft.com/office/drawing/2014/main" id="{E539110A-F8E0-4788-B25D-7398543B4E32}"/>
              </a:ext>
            </a:extLst>
          </p:cNvPr>
          <p:cNvSpPr txBox="1"/>
          <p:nvPr/>
        </p:nvSpPr>
        <p:spPr>
          <a:xfrm flipH="1">
            <a:off x="2772248" y="2820872"/>
            <a:ext cx="454612" cy="261610"/>
          </a:xfrm>
          <a:prstGeom prst="rect">
            <a:avLst/>
          </a:prstGeom>
          <a:noFill/>
        </p:spPr>
        <p:txBody>
          <a:bodyPr wrap="square" rtlCol="0">
            <a:spAutoFit/>
          </a:bodyPr>
          <a:lstStyle/>
          <a:p>
            <a:r>
              <a:rPr lang="en-GB" sz="1100"/>
              <a:t>J23</a:t>
            </a:r>
          </a:p>
        </p:txBody>
      </p:sp>
      <p:sp>
        <p:nvSpPr>
          <p:cNvPr id="43" name="TextBox 42">
            <a:extLst>
              <a:ext uri="{FF2B5EF4-FFF2-40B4-BE49-F238E27FC236}">
                <a16:creationId xmlns:a16="http://schemas.microsoft.com/office/drawing/2014/main" id="{DB0192D0-E29E-4584-9E6F-ACB613633282}"/>
              </a:ext>
            </a:extLst>
          </p:cNvPr>
          <p:cNvSpPr txBox="1"/>
          <p:nvPr/>
        </p:nvSpPr>
        <p:spPr>
          <a:xfrm flipH="1">
            <a:off x="4246934" y="3053661"/>
            <a:ext cx="454612" cy="261610"/>
          </a:xfrm>
          <a:prstGeom prst="rect">
            <a:avLst/>
          </a:prstGeom>
          <a:noFill/>
        </p:spPr>
        <p:txBody>
          <a:bodyPr wrap="square" rtlCol="0">
            <a:spAutoFit/>
          </a:bodyPr>
          <a:lstStyle/>
          <a:p>
            <a:r>
              <a:rPr lang="en-GB" sz="1100"/>
              <a:t>N23</a:t>
            </a:r>
          </a:p>
        </p:txBody>
      </p:sp>
      <p:sp>
        <p:nvSpPr>
          <p:cNvPr id="44" name="TextBox 43">
            <a:extLst>
              <a:ext uri="{FF2B5EF4-FFF2-40B4-BE49-F238E27FC236}">
                <a16:creationId xmlns:a16="http://schemas.microsoft.com/office/drawing/2014/main" id="{99D4B07F-3021-4D2C-8BF1-9D651F452BCF}"/>
              </a:ext>
            </a:extLst>
          </p:cNvPr>
          <p:cNvSpPr txBox="1"/>
          <p:nvPr/>
        </p:nvSpPr>
        <p:spPr>
          <a:xfrm>
            <a:off x="7287500" y="4636372"/>
            <a:ext cx="1549134"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BP22 Delivery Budget Impact</a:t>
            </a:r>
          </a:p>
        </p:txBody>
      </p:sp>
      <p:sp>
        <p:nvSpPr>
          <p:cNvPr id="6" name="TextBox 5">
            <a:extLst>
              <a:ext uri="{FF2B5EF4-FFF2-40B4-BE49-F238E27FC236}">
                <a16:creationId xmlns:a16="http://schemas.microsoft.com/office/drawing/2014/main" id="{3F5E1E34-A7C5-4ADB-AD50-AF4361E92784}"/>
              </a:ext>
            </a:extLst>
          </p:cNvPr>
          <p:cNvSpPr txBox="1"/>
          <p:nvPr/>
        </p:nvSpPr>
        <p:spPr>
          <a:xfrm>
            <a:off x="2231033" y="654562"/>
            <a:ext cx="487402" cy="246221"/>
          </a:xfrm>
          <a:prstGeom prst="rect">
            <a:avLst/>
          </a:prstGeom>
          <a:solidFill>
            <a:srgbClr val="0070C0"/>
          </a:solidFill>
        </p:spPr>
        <p:txBody>
          <a:bodyPr wrap="square" rtlCol="0">
            <a:spAutoFit/>
          </a:bodyPr>
          <a:lstStyle/>
          <a:p>
            <a:r>
              <a:rPr lang="en-GB" sz="1000" b="1">
                <a:solidFill>
                  <a:schemeClr val="bg1"/>
                </a:solidFill>
              </a:rPr>
              <a:t>2023</a:t>
            </a:r>
          </a:p>
        </p:txBody>
      </p:sp>
      <p:sp>
        <p:nvSpPr>
          <p:cNvPr id="46" name="TextBox 45">
            <a:extLst>
              <a:ext uri="{FF2B5EF4-FFF2-40B4-BE49-F238E27FC236}">
                <a16:creationId xmlns:a16="http://schemas.microsoft.com/office/drawing/2014/main" id="{83863317-182C-45CE-8720-6CB1B1DFAB8E}"/>
              </a:ext>
            </a:extLst>
          </p:cNvPr>
          <p:cNvSpPr txBox="1"/>
          <p:nvPr/>
        </p:nvSpPr>
        <p:spPr>
          <a:xfrm>
            <a:off x="5821152" y="649605"/>
            <a:ext cx="487402" cy="246221"/>
          </a:xfrm>
          <a:prstGeom prst="rect">
            <a:avLst/>
          </a:prstGeom>
          <a:solidFill>
            <a:srgbClr val="0070C0"/>
          </a:solidFill>
        </p:spPr>
        <p:txBody>
          <a:bodyPr wrap="square" rtlCol="0">
            <a:spAutoFit/>
          </a:bodyPr>
          <a:lstStyle/>
          <a:p>
            <a:r>
              <a:rPr lang="en-GB" sz="1000" b="1">
                <a:solidFill>
                  <a:schemeClr val="bg1"/>
                </a:solidFill>
              </a:rPr>
              <a:t>2024</a:t>
            </a:r>
          </a:p>
        </p:txBody>
      </p:sp>
      <p:sp>
        <p:nvSpPr>
          <p:cNvPr id="48" name="TextBox 47">
            <a:extLst>
              <a:ext uri="{FF2B5EF4-FFF2-40B4-BE49-F238E27FC236}">
                <a16:creationId xmlns:a16="http://schemas.microsoft.com/office/drawing/2014/main" id="{DBB8935C-6F57-48EA-9906-A5D9B02DBFE0}"/>
              </a:ext>
            </a:extLst>
          </p:cNvPr>
          <p:cNvSpPr txBox="1"/>
          <p:nvPr/>
        </p:nvSpPr>
        <p:spPr>
          <a:xfrm>
            <a:off x="8136355" y="650099"/>
            <a:ext cx="487402" cy="246221"/>
          </a:xfrm>
          <a:prstGeom prst="rect">
            <a:avLst/>
          </a:prstGeom>
          <a:solidFill>
            <a:srgbClr val="0070C0"/>
          </a:solidFill>
        </p:spPr>
        <p:txBody>
          <a:bodyPr wrap="square" rtlCol="0">
            <a:spAutoFit/>
          </a:bodyPr>
          <a:lstStyle/>
          <a:p>
            <a:r>
              <a:rPr lang="en-GB" sz="1000" b="1">
                <a:solidFill>
                  <a:schemeClr val="bg1"/>
                </a:solidFill>
              </a:rPr>
              <a:t>2025</a:t>
            </a:r>
          </a:p>
        </p:txBody>
      </p:sp>
      <p:pic>
        <p:nvPicPr>
          <p:cNvPr id="8" name="Picture 7">
            <a:extLst>
              <a:ext uri="{FF2B5EF4-FFF2-40B4-BE49-F238E27FC236}">
                <a16:creationId xmlns:a16="http://schemas.microsoft.com/office/drawing/2014/main" id="{721604B5-675F-42B1-820A-8DCF184AE4D8}"/>
              </a:ext>
            </a:extLst>
          </p:cNvPr>
          <p:cNvPicPr>
            <a:picLocks noChangeAspect="1"/>
          </p:cNvPicPr>
          <p:nvPr/>
        </p:nvPicPr>
        <p:blipFill>
          <a:blip r:embed="rId3"/>
          <a:stretch>
            <a:fillRect/>
          </a:stretch>
        </p:blipFill>
        <p:spPr>
          <a:xfrm>
            <a:off x="91440" y="558428"/>
            <a:ext cx="8920686" cy="3657632"/>
          </a:xfrm>
          <a:prstGeom prst="rect">
            <a:avLst/>
          </a:prstGeom>
        </p:spPr>
      </p:pic>
      <p:pic>
        <p:nvPicPr>
          <p:cNvPr id="10" name="Picture 9">
            <a:extLst>
              <a:ext uri="{FF2B5EF4-FFF2-40B4-BE49-F238E27FC236}">
                <a16:creationId xmlns:a16="http://schemas.microsoft.com/office/drawing/2014/main" id="{59FE5C2A-522F-4FF4-BE5C-131C29B11F24}"/>
              </a:ext>
            </a:extLst>
          </p:cNvPr>
          <p:cNvPicPr>
            <a:picLocks noChangeAspect="1"/>
          </p:cNvPicPr>
          <p:nvPr/>
        </p:nvPicPr>
        <p:blipFill>
          <a:blip r:embed="rId4"/>
          <a:stretch>
            <a:fillRect/>
          </a:stretch>
        </p:blipFill>
        <p:spPr>
          <a:xfrm>
            <a:off x="91440" y="3853009"/>
            <a:ext cx="8920686" cy="952773"/>
          </a:xfrm>
          <a:prstGeom prst="rect">
            <a:avLst/>
          </a:prstGeom>
        </p:spPr>
      </p:pic>
      <p:sp>
        <p:nvSpPr>
          <p:cNvPr id="11" name="TextBox 10">
            <a:extLst>
              <a:ext uri="{FF2B5EF4-FFF2-40B4-BE49-F238E27FC236}">
                <a16:creationId xmlns:a16="http://schemas.microsoft.com/office/drawing/2014/main" id="{602C66ED-3FF2-43DD-AE6F-813504DBF62F}"/>
              </a:ext>
            </a:extLst>
          </p:cNvPr>
          <p:cNvSpPr txBox="1"/>
          <p:nvPr/>
        </p:nvSpPr>
        <p:spPr>
          <a:xfrm>
            <a:off x="199201" y="4036469"/>
            <a:ext cx="353943" cy="585852"/>
          </a:xfrm>
          <a:prstGeom prst="rect">
            <a:avLst/>
          </a:prstGeom>
          <a:solidFill>
            <a:schemeClr val="bg1">
              <a:lumMod val="75000"/>
            </a:schemeClr>
          </a:solidFill>
        </p:spPr>
        <p:txBody>
          <a:bodyPr vert="vert270" wrap="square" rtlCol="0">
            <a:spAutoFit/>
          </a:bodyPr>
          <a:lstStyle/>
          <a:p>
            <a:r>
              <a:rPr lang="en-GB" sz="1100"/>
              <a:t>Activity </a:t>
            </a:r>
          </a:p>
        </p:txBody>
      </p:sp>
      <p:sp>
        <p:nvSpPr>
          <p:cNvPr id="50" name="TextBox 49">
            <a:extLst>
              <a:ext uri="{FF2B5EF4-FFF2-40B4-BE49-F238E27FC236}">
                <a16:creationId xmlns:a16="http://schemas.microsoft.com/office/drawing/2014/main" id="{3DD0F169-34B3-4091-963F-981AD563CFD4}"/>
              </a:ext>
            </a:extLst>
          </p:cNvPr>
          <p:cNvSpPr txBox="1"/>
          <p:nvPr/>
        </p:nvSpPr>
        <p:spPr>
          <a:xfrm>
            <a:off x="2167533" y="637457"/>
            <a:ext cx="487402" cy="246221"/>
          </a:xfrm>
          <a:prstGeom prst="rect">
            <a:avLst/>
          </a:prstGeom>
          <a:solidFill>
            <a:srgbClr val="0070C0"/>
          </a:solidFill>
        </p:spPr>
        <p:txBody>
          <a:bodyPr wrap="square" rtlCol="0">
            <a:spAutoFit/>
          </a:bodyPr>
          <a:lstStyle/>
          <a:p>
            <a:r>
              <a:rPr lang="en-GB" sz="1000" b="1">
                <a:solidFill>
                  <a:schemeClr val="bg1"/>
                </a:solidFill>
              </a:rPr>
              <a:t>2023</a:t>
            </a:r>
          </a:p>
        </p:txBody>
      </p:sp>
      <p:sp>
        <p:nvSpPr>
          <p:cNvPr id="51" name="TextBox 50">
            <a:extLst>
              <a:ext uri="{FF2B5EF4-FFF2-40B4-BE49-F238E27FC236}">
                <a16:creationId xmlns:a16="http://schemas.microsoft.com/office/drawing/2014/main" id="{A5607263-E603-4A94-B54D-D540CA927E92}"/>
              </a:ext>
            </a:extLst>
          </p:cNvPr>
          <p:cNvSpPr txBox="1"/>
          <p:nvPr/>
        </p:nvSpPr>
        <p:spPr>
          <a:xfrm>
            <a:off x="5784811" y="659550"/>
            <a:ext cx="487402" cy="246221"/>
          </a:xfrm>
          <a:prstGeom prst="rect">
            <a:avLst/>
          </a:prstGeom>
          <a:solidFill>
            <a:srgbClr val="0070C0"/>
          </a:solidFill>
        </p:spPr>
        <p:txBody>
          <a:bodyPr wrap="square" rtlCol="0">
            <a:spAutoFit/>
          </a:bodyPr>
          <a:lstStyle/>
          <a:p>
            <a:r>
              <a:rPr lang="en-GB" sz="1000" b="1">
                <a:solidFill>
                  <a:schemeClr val="bg1"/>
                </a:solidFill>
              </a:rPr>
              <a:t>2024</a:t>
            </a:r>
          </a:p>
        </p:txBody>
      </p:sp>
      <p:sp>
        <p:nvSpPr>
          <p:cNvPr id="52" name="TextBox 51">
            <a:extLst>
              <a:ext uri="{FF2B5EF4-FFF2-40B4-BE49-F238E27FC236}">
                <a16:creationId xmlns:a16="http://schemas.microsoft.com/office/drawing/2014/main" id="{5B55E617-FBCE-41A8-A677-20C2C7BCBD00}"/>
              </a:ext>
            </a:extLst>
          </p:cNvPr>
          <p:cNvSpPr txBox="1"/>
          <p:nvPr/>
        </p:nvSpPr>
        <p:spPr>
          <a:xfrm>
            <a:off x="8172696" y="675267"/>
            <a:ext cx="487402" cy="246221"/>
          </a:xfrm>
          <a:prstGeom prst="rect">
            <a:avLst/>
          </a:prstGeom>
          <a:solidFill>
            <a:srgbClr val="0070C0"/>
          </a:solidFill>
        </p:spPr>
        <p:txBody>
          <a:bodyPr wrap="square" rtlCol="0">
            <a:spAutoFit/>
          </a:bodyPr>
          <a:lstStyle/>
          <a:p>
            <a:r>
              <a:rPr lang="en-GB" sz="1000" b="1">
                <a:solidFill>
                  <a:schemeClr val="bg1"/>
                </a:solidFill>
              </a:rPr>
              <a:t>2025</a:t>
            </a:r>
          </a:p>
        </p:txBody>
      </p:sp>
      <p:sp>
        <p:nvSpPr>
          <p:cNvPr id="53" name="TextBox 52">
            <a:extLst>
              <a:ext uri="{FF2B5EF4-FFF2-40B4-BE49-F238E27FC236}">
                <a16:creationId xmlns:a16="http://schemas.microsoft.com/office/drawing/2014/main" id="{034D17A3-05AD-4F8D-B488-F3EC6B597F6A}"/>
              </a:ext>
            </a:extLst>
          </p:cNvPr>
          <p:cNvSpPr txBox="1"/>
          <p:nvPr/>
        </p:nvSpPr>
        <p:spPr>
          <a:xfrm>
            <a:off x="1570482" y="4210641"/>
            <a:ext cx="3503168"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sz="500"/>
              <a:t>Design</a:t>
            </a:r>
          </a:p>
        </p:txBody>
      </p:sp>
      <p:sp>
        <p:nvSpPr>
          <p:cNvPr id="54" name="TextBox 53">
            <a:extLst>
              <a:ext uri="{FF2B5EF4-FFF2-40B4-BE49-F238E27FC236}">
                <a16:creationId xmlns:a16="http://schemas.microsoft.com/office/drawing/2014/main" id="{D49C2AFD-BAF1-4FA1-99A3-4F3BBC2E39B9}"/>
              </a:ext>
            </a:extLst>
          </p:cNvPr>
          <p:cNvSpPr txBox="1"/>
          <p:nvPr/>
        </p:nvSpPr>
        <p:spPr>
          <a:xfrm>
            <a:off x="710563" y="4450286"/>
            <a:ext cx="8274615" cy="206470"/>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solidFill>
                  <a:schemeClr val="bg1"/>
                </a:solidFill>
              </a:rPr>
              <a:t> Develop</a:t>
            </a:r>
          </a:p>
        </p:txBody>
      </p:sp>
      <p:sp>
        <p:nvSpPr>
          <p:cNvPr id="59" name="TextBox 58">
            <a:extLst>
              <a:ext uri="{FF2B5EF4-FFF2-40B4-BE49-F238E27FC236}">
                <a16:creationId xmlns:a16="http://schemas.microsoft.com/office/drawing/2014/main" id="{CE57D743-FE83-4E5E-A975-77FDF77B91DC}"/>
              </a:ext>
            </a:extLst>
          </p:cNvPr>
          <p:cNvSpPr txBox="1"/>
          <p:nvPr/>
        </p:nvSpPr>
        <p:spPr>
          <a:xfrm>
            <a:off x="470718" y="2300029"/>
            <a:ext cx="786356"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sz="500"/>
              <a:t>Build/Test / Imp</a:t>
            </a:r>
          </a:p>
        </p:txBody>
      </p:sp>
      <p:sp>
        <p:nvSpPr>
          <p:cNvPr id="60" name="TextBox 59">
            <a:extLst>
              <a:ext uri="{FF2B5EF4-FFF2-40B4-BE49-F238E27FC236}">
                <a16:creationId xmlns:a16="http://schemas.microsoft.com/office/drawing/2014/main" id="{78E71EB5-46C2-4783-A7E6-FD48D6FA06B4}"/>
              </a:ext>
            </a:extLst>
          </p:cNvPr>
          <p:cNvSpPr txBox="1"/>
          <p:nvPr/>
        </p:nvSpPr>
        <p:spPr>
          <a:xfrm>
            <a:off x="1257074" y="2288128"/>
            <a:ext cx="786356"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61" name="TextBox 60">
            <a:extLst>
              <a:ext uri="{FF2B5EF4-FFF2-40B4-BE49-F238E27FC236}">
                <a16:creationId xmlns:a16="http://schemas.microsoft.com/office/drawing/2014/main" id="{3CD43256-7247-49B7-8C15-3EAA0C1E890C}"/>
              </a:ext>
            </a:extLst>
          </p:cNvPr>
          <p:cNvSpPr txBox="1"/>
          <p:nvPr/>
        </p:nvSpPr>
        <p:spPr>
          <a:xfrm>
            <a:off x="1071103" y="2536630"/>
            <a:ext cx="1261911"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 /Imp</a:t>
            </a:r>
          </a:p>
        </p:txBody>
      </p:sp>
      <p:sp>
        <p:nvSpPr>
          <p:cNvPr id="62" name="TextBox 61">
            <a:extLst>
              <a:ext uri="{FF2B5EF4-FFF2-40B4-BE49-F238E27FC236}">
                <a16:creationId xmlns:a16="http://schemas.microsoft.com/office/drawing/2014/main" id="{AC4EA164-254D-49A5-8BDD-2D15540E72E0}"/>
              </a:ext>
            </a:extLst>
          </p:cNvPr>
          <p:cNvSpPr txBox="1"/>
          <p:nvPr/>
        </p:nvSpPr>
        <p:spPr>
          <a:xfrm>
            <a:off x="2333014" y="2536630"/>
            <a:ext cx="786356"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63" name="TextBox 62">
            <a:extLst>
              <a:ext uri="{FF2B5EF4-FFF2-40B4-BE49-F238E27FC236}">
                <a16:creationId xmlns:a16="http://schemas.microsoft.com/office/drawing/2014/main" id="{839F3096-A884-4C3E-9FA9-2F233AA15E3A}"/>
              </a:ext>
            </a:extLst>
          </p:cNvPr>
          <p:cNvSpPr txBox="1"/>
          <p:nvPr/>
        </p:nvSpPr>
        <p:spPr>
          <a:xfrm>
            <a:off x="2579747" y="2755377"/>
            <a:ext cx="1261911"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Build/Test/Imp</a:t>
            </a:r>
          </a:p>
        </p:txBody>
      </p:sp>
      <p:sp>
        <p:nvSpPr>
          <p:cNvPr id="64" name="TextBox 63">
            <a:extLst>
              <a:ext uri="{FF2B5EF4-FFF2-40B4-BE49-F238E27FC236}">
                <a16:creationId xmlns:a16="http://schemas.microsoft.com/office/drawing/2014/main" id="{494CB543-75A6-4F29-B066-155F580EE323}"/>
              </a:ext>
            </a:extLst>
          </p:cNvPr>
          <p:cNvSpPr txBox="1"/>
          <p:nvPr/>
        </p:nvSpPr>
        <p:spPr>
          <a:xfrm>
            <a:off x="3841658" y="2755377"/>
            <a:ext cx="786356"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66" name="TextBox 65">
            <a:extLst>
              <a:ext uri="{FF2B5EF4-FFF2-40B4-BE49-F238E27FC236}">
                <a16:creationId xmlns:a16="http://schemas.microsoft.com/office/drawing/2014/main" id="{1E473238-ECBF-4597-A6AC-B6BF23BF27E5}"/>
              </a:ext>
            </a:extLst>
          </p:cNvPr>
          <p:cNvSpPr txBox="1"/>
          <p:nvPr/>
        </p:nvSpPr>
        <p:spPr>
          <a:xfrm>
            <a:off x="4759182" y="3012313"/>
            <a:ext cx="786356"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67" name="TextBox 66">
            <a:extLst>
              <a:ext uri="{FF2B5EF4-FFF2-40B4-BE49-F238E27FC236}">
                <a16:creationId xmlns:a16="http://schemas.microsoft.com/office/drawing/2014/main" id="{24DDABE7-51C2-4D29-8A8D-C01560BC3094}"/>
              </a:ext>
            </a:extLst>
          </p:cNvPr>
          <p:cNvSpPr txBox="1"/>
          <p:nvPr/>
        </p:nvSpPr>
        <p:spPr>
          <a:xfrm>
            <a:off x="685179" y="4201885"/>
            <a:ext cx="849059"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Design</a:t>
            </a:r>
          </a:p>
        </p:txBody>
      </p:sp>
      <p:sp>
        <p:nvSpPr>
          <p:cNvPr id="68" name="TextBox 67">
            <a:extLst>
              <a:ext uri="{FF2B5EF4-FFF2-40B4-BE49-F238E27FC236}">
                <a16:creationId xmlns:a16="http://schemas.microsoft.com/office/drawing/2014/main" id="{5A6BAFAC-E2AE-4975-BA9A-CAA20FDD7972}"/>
              </a:ext>
            </a:extLst>
          </p:cNvPr>
          <p:cNvSpPr txBox="1"/>
          <p:nvPr/>
        </p:nvSpPr>
        <p:spPr>
          <a:xfrm>
            <a:off x="3497271" y="3013992"/>
            <a:ext cx="1261911"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Build/Test/Imp</a:t>
            </a:r>
          </a:p>
        </p:txBody>
      </p:sp>
      <p:sp>
        <p:nvSpPr>
          <p:cNvPr id="87" name="TextBox 86">
            <a:extLst>
              <a:ext uri="{FF2B5EF4-FFF2-40B4-BE49-F238E27FC236}">
                <a16:creationId xmlns:a16="http://schemas.microsoft.com/office/drawing/2014/main" id="{7AA0EB07-97BE-47B9-BF72-6457DFDBFB5B}"/>
              </a:ext>
            </a:extLst>
          </p:cNvPr>
          <p:cNvSpPr txBox="1"/>
          <p:nvPr/>
        </p:nvSpPr>
        <p:spPr>
          <a:xfrm>
            <a:off x="5109894" y="4216060"/>
            <a:ext cx="3875284"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Design</a:t>
            </a:r>
          </a:p>
        </p:txBody>
      </p:sp>
      <p:sp>
        <p:nvSpPr>
          <p:cNvPr id="55" name="Rectangle 54">
            <a:extLst>
              <a:ext uri="{FF2B5EF4-FFF2-40B4-BE49-F238E27FC236}">
                <a16:creationId xmlns:a16="http://schemas.microsoft.com/office/drawing/2014/main" id="{6B46C467-C8A4-44D0-8F26-C82CF98DEAB4}"/>
              </a:ext>
            </a:extLst>
          </p:cNvPr>
          <p:cNvSpPr/>
          <p:nvPr/>
        </p:nvSpPr>
        <p:spPr>
          <a:xfrm>
            <a:off x="6920107" y="3654288"/>
            <a:ext cx="2076893" cy="128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a:t>Key</a:t>
            </a:r>
          </a:p>
          <a:p>
            <a:pPr algn="ctr"/>
            <a:endParaRPr lang="en-GB"/>
          </a:p>
          <a:p>
            <a:pPr algn="ctr"/>
            <a:endParaRPr lang="en-GB"/>
          </a:p>
          <a:p>
            <a:pPr algn="ctr"/>
            <a:endParaRPr lang="en-GB"/>
          </a:p>
          <a:p>
            <a:pPr algn="ctr"/>
            <a:r>
              <a:rPr lang="en-GB"/>
              <a:t> </a:t>
            </a:r>
          </a:p>
        </p:txBody>
      </p:sp>
      <p:sp>
        <p:nvSpPr>
          <p:cNvPr id="56" name="TextBox 55">
            <a:extLst>
              <a:ext uri="{FF2B5EF4-FFF2-40B4-BE49-F238E27FC236}">
                <a16:creationId xmlns:a16="http://schemas.microsoft.com/office/drawing/2014/main" id="{1FAC3FE7-F9DC-45BD-98AB-292AB7BA1671}"/>
              </a:ext>
            </a:extLst>
          </p:cNvPr>
          <p:cNvSpPr txBox="1"/>
          <p:nvPr/>
        </p:nvSpPr>
        <p:spPr>
          <a:xfrm>
            <a:off x="7142111" y="3996649"/>
            <a:ext cx="1549134"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BP23 Delivery Budget Impact</a:t>
            </a:r>
          </a:p>
        </p:txBody>
      </p:sp>
      <p:sp>
        <p:nvSpPr>
          <p:cNvPr id="57" name="TextBox 56">
            <a:extLst>
              <a:ext uri="{FF2B5EF4-FFF2-40B4-BE49-F238E27FC236}">
                <a16:creationId xmlns:a16="http://schemas.microsoft.com/office/drawing/2014/main" id="{A5E2641A-E510-47DF-9B93-C39969C33527}"/>
              </a:ext>
            </a:extLst>
          </p:cNvPr>
          <p:cNvSpPr txBox="1"/>
          <p:nvPr/>
        </p:nvSpPr>
        <p:spPr>
          <a:xfrm>
            <a:off x="7137169" y="4257852"/>
            <a:ext cx="1549134" cy="199927"/>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solidFill>
                  <a:schemeClr val="bg1"/>
                </a:solidFill>
              </a:rPr>
              <a:t> Development </a:t>
            </a:r>
          </a:p>
        </p:txBody>
      </p:sp>
      <p:sp>
        <p:nvSpPr>
          <p:cNvPr id="58" name="TextBox 57">
            <a:extLst>
              <a:ext uri="{FF2B5EF4-FFF2-40B4-BE49-F238E27FC236}">
                <a16:creationId xmlns:a16="http://schemas.microsoft.com/office/drawing/2014/main" id="{285C7C24-A67D-4B55-BD33-44919B215407}"/>
              </a:ext>
            </a:extLst>
          </p:cNvPr>
          <p:cNvSpPr txBox="1"/>
          <p:nvPr/>
        </p:nvSpPr>
        <p:spPr>
          <a:xfrm>
            <a:off x="7140537" y="4508115"/>
            <a:ext cx="1549134"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No £ Impact to BP23</a:t>
            </a:r>
          </a:p>
        </p:txBody>
      </p:sp>
      <p:sp>
        <p:nvSpPr>
          <p:cNvPr id="13" name="TextBox 12">
            <a:extLst>
              <a:ext uri="{FF2B5EF4-FFF2-40B4-BE49-F238E27FC236}">
                <a16:creationId xmlns:a16="http://schemas.microsoft.com/office/drawing/2014/main" id="{7A1563DE-A49C-44C6-AF77-D5303194D07F}"/>
              </a:ext>
            </a:extLst>
          </p:cNvPr>
          <p:cNvSpPr txBox="1"/>
          <p:nvPr/>
        </p:nvSpPr>
        <p:spPr>
          <a:xfrm>
            <a:off x="46786" y="2243243"/>
            <a:ext cx="487724" cy="261610"/>
          </a:xfrm>
          <a:prstGeom prst="rect">
            <a:avLst/>
          </a:prstGeom>
          <a:noFill/>
        </p:spPr>
        <p:txBody>
          <a:bodyPr wrap="square" rtlCol="0">
            <a:spAutoFit/>
          </a:bodyPr>
          <a:lstStyle/>
          <a:p>
            <a:r>
              <a:rPr lang="en-GB" sz="1050"/>
              <a:t>F23</a:t>
            </a:r>
          </a:p>
        </p:txBody>
      </p:sp>
      <p:sp>
        <p:nvSpPr>
          <p:cNvPr id="88" name="TextBox 87">
            <a:extLst>
              <a:ext uri="{FF2B5EF4-FFF2-40B4-BE49-F238E27FC236}">
                <a16:creationId xmlns:a16="http://schemas.microsoft.com/office/drawing/2014/main" id="{A636A73F-FA3E-45E6-8F3E-E0B197E26CAD}"/>
              </a:ext>
            </a:extLst>
          </p:cNvPr>
          <p:cNvSpPr txBox="1"/>
          <p:nvPr/>
        </p:nvSpPr>
        <p:spPr>
          <a:xfrm>
            <a:off x="780251" y="2529045"/>
            <a:ext cx="487724" cy="261610"/>
          </a:xfrm>
          <a:prstGeom prst="rect">
            <a:avLst/>
          </a:prstGeom>
          <a:noFill/>
        </p:spPr>
        <p:txBody>
          <a:bodyPr wrap="square" rtlCol="0">
            <a:spAutoFit/>
          </a:bodyPr>
          <a:lstStyle/>
          <a:p>
            <a:r>
              <a:rPr lang="en-GB" sz="1050"/>
              <a:t>J23</a:t>
            </a:r>
          </a:p>
        </p:txBody>
      </p:sp>
      <p:sp>
        <p:nvSpPr>
          <p:cNvPr id="89" name="TextBox 88">
            <a:extLst>
              <a:ext uri="{FF2B5EF4-FFF2-40B4-BE49-F238E27FC236}">
                <a16:creationId xmlns:a16="http://schemas.microsoft.com/office/drawing/2014/main" id="{ACA68487-2018-48AE-9BBE-9B802916965C}"/>
              </a:ext>
            </a:extLst>
          </p:cNvPr>
          <p:cNvSpPr txBox="1"/>
          <p:nvPr/>
        </p:nvSpPr>
        <p:spPr>
          <a:xfrm>
            <a:off x="2168645" y="2736949"/>
            <a:ext cx="487724" cy="261610"/>
          </a:xfrm>
          <a:prstGeom prst="rect">
            <a:avLst/>
          </a:prstGeom>
          <a:noFill/>
        </p:spPr>
        <p:txBody>
          <a:bodyPr wrap="square" rtlCol="0">
            <a:spAutoFit/>
          </a:bodyPr>
          <a:lstStyle/>
          <a:p>
            <a:r>
              <a:rPr lang="en-GB" sz="1050"/>
              <a:t>N23</a:t>
            </a:r>
          </a:p>
        </p:txBody>
      </p:sp>
      <p:sp>
        <p:nvSpPr>
          <p:cNvPr id="90" name="TextBox 89">
            <a:extLst>
              <a:ext uri="{FF2B5EF4-FFF2-40B4-BE49-F238E27FC236}">
                <a16:creationId xmlns:a16="http://schemas.microsoft.com/office/drawing/2014/main" id="{519975E4-0473-4042-B4B1-6D1B6D7D2C54}"/>
              </a:ext>
            </a:extLst>
          </p:cNvPr>
          <p:cNvSpPr txBox="1"/>
          <p:nvPr/>
        </p:nvSpPr>
        <p:spPr>
          <a:xfrm>
            <a:off x="3129015" y="2994406"/>
            <a:ext cx="487724" cy="261610"/>
          </a:xfrm>
          <a:prstGeom prst="rect">
            <a:avLst/>
          </a:prstGeom>
          <a:noFill/>
        </p:spPr>
        <p:txBody>
          <a:bodyPr wrap="square" rtlCol="0">
            <a:spAutoFit/>
          </a:bodyPr>
          <a:lstStyle/>
          <a:p>
            <a:r>
              <a:rPr lang="en-GB" sz="1050"/>
              <a:t>F24</a:t>
            </a:r>
          </a:p>
        </p:txBody>
      </p:sp>
      <p:sp>
        <p:nvSpPr>
          <p:cNvPr id="91" name="TextBox 90">
            <a:extLst>
              <a:ext uri="{FF2B5EF4-FFF2-40B4-BE49-F238E27FC236}">
                <a16:creationId xmlns:a16="http://schemas.microsoft.com/office/drawing/2014/main" id="{8900E61C-AB2A-4493-908F-4390BF73CE07}"/>
              </a:ext>
            </a:extLst>
          </p:cNvPr>
          <p:cNvSpPr txBox="1"/>
          <p:nvPr/>
        </p:nvSpPr>
        <p:spPr>
          <a:xfrm>
            <a:off x="5851958" y="3229766"/>
            <a:ext cx="786356"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92" name="TextBox 91">
            <a:extLst>
              <a:ext uri="{FF2B5EF4-FFF2-40B4-BE49-F238E27FC236}">
                <a16:creationId xmlns:a16="http://schemas.microsoft.com/office/drawing/2014/main" id="{0F870CDB-9B6A-4E87-AC84-FA9F46CDF053}"/>
              </a:ext>
            </a:extLst>
          </p:cNvPr>
          <p:cNvSpPr txBox="1"/>
          <p:nvPr/>
        </p:nvSpPr>
        <p:spPr>
          <a:xfrm>
            <a:off x="4590047" y="3231445"/>
            <a:ext cx="1261911"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Build/Test/Imp</a:t>
            </a:r>
          </a:p>
        </p:txBody>
      </p:sp>
      <p:sp>
        <p:nvSpPr>
          <p:cNvPr id="93" name="TextBox 92">
            <a:extLst>
              <a:ext uri="{FF2B5EF4-FFF2-40B4-BE49-F238E27FC236}">
                <a16:creationId xmlns:a16="http://schemas.microsoft.com/office/drawing/2014/main" id="{A4A7AA65-2BB3-408C-86BC-0B0E55D964D5}"/>
              </a:ext>
            </a:extLst>
          </p:cNvPr>
          <p:cNvSpPr txBox="1"/>
          <p:nvPr/>
        </p:nvSpPr>
        <p:spPr>
          <a:xfrm>
            <a:off x="4234836" y="3210675"/>
            <a:ext cx="487724" cy="261610"/>
          </a:xfrm>
          <a:prstGeom prst="rect">
            <a:avLst/>
          </a:prstGeom>
          <a:noFill/>
        </p:spPr>
        <p:txBody>
          <a:bodyPr wrap="square" rtlCol="0">
            <a:spAutoFit/>
          </a:bodyPr>
          <a:lstStyle/>
          <a:p>
            <a:r>
              <a:rPr lang="en-GB" sz="1050"/>
              <a:t>J24</a:t>
            </a:r>
          </a:p>
        </p:txBody>
      </p:sp>
      <p:sp>
        <p:nvSpPr>
          <p:cNvPr id="94" name="TextBox 93">
            <a:extLst>
              <a:ext uri="{FF2B5EF4-FFF2-40B4-BE49-F238E27FC236}">
                <a16:creationId xmlns:a16="http://schemas.microsoft.com/office/drawing/2014/main" id="{DBF6FF0C-EA8F-4202-967C-14C413950A6A}"/>
              </a:ext>
            </a:extLst>
          </p:cNvPr>
          <p:cNvSpPr txBox="1"/>
          <p:nvPr/>
        </p:nvSpPr>
        <p:spPr>
          <a:xfrm>
            <a:off x="192113" y="1332612"/>
            <a:ext cx="353943" cy="928175"/>
          </a:xfrm>
          <a:prstGeom prst="rect">
            <a:avLst/>
          </a:prstGeom>
          <a:solidFill>
            <a:schemeClr val="bg1">
              <a:lumMod val="75000"/>
            </a:schemeClr>
          </a:solidFill>
        </p:spPr>
        <p:txBody>
          <a:bodyPr vert="vert270" wrap="square" rtlCol="0">
            <a:spAutoFit/>
          </a:bodyPr>
          <a:lstStyle/>
          <a:p>
            <a:r>
              <a:rPr lang="en-GB" sz="1100"/>
              <a:t>Standalone* </a:t>
            </a:r>
          </a:p>
        </p:txBody>
      </p:sp>
      <p:sp>
        <p:nvSpPr>
          <p:cNvPr id="95" name="TextBox 94">
            <a:extLst>
              <a:ext uri="{FF2B5EF4-FFF2-40B4-BE49-F238E27FC236}">
                <a16:creationId xmlns:a16="http://schemas.microsoft.com/office/drawing/2014/main" id="{51FFC985-8F24-4582-831C-B1B3A257199D}"/>
              </a:ext>
            </a:extLst>
          </p:cNvPr>
          <p:cNvSpPr txBox="1"/>
          <p:nvPr/>
        </p:nvSpPr>
        <p:spPr>
          <a:xfrm>
            <a:off x="205935" y="2612329"/>
            <a:ext cx="353943" cy="1020056"/>
          </a:xfrm>
          <a:prstGeom prst="rect">
            <a:avLst/>
          </a:prstGeom>
          <a:solidFill>
            <a:schemeClr val="bg1">
              <a:lumMod val="75000"/>
            </a:schemeClr>
          </a:solidFill>
        </p:spPr>
        <p:txBody>
          <a:bodyPr vert="vert270" wrap="square" rtlCol="0">
            <a:spAutoFit/>
          </a:bodyPr>
          <a:lstStyle/>
          <a:p>
            <a:r>
              <a:rPr lang="en-GB" sz="1100"/>
              <a:t>Major Release </a:t>
            </a:r>
          </a:p>
        </p:txBody>
      </p:sp>
      <p:sp>
        <p:nvSpPr>
          <p:cNvPr id="96" name="TextBox 95">
            <a:extLst>
              <a:ext uri="{FF2B5EF4-FFF2-40B4-BE49-F238E27FC236}">
                <a16:creationId xmlns:a16="http://schemas.microsoft.com/office/drawing/2014/main" id="{21771473-6427-4CEE-9F7B-C9087840B69E}"/>
              </a:ext>
            </a:extLst>
          </p:cNvPr>
          <p:cNvSpPr txBox="1"/>
          <p:nvPr/>
        </p:nvSpPr>
        <p:spPr>
          <a:xfrm>
            <a:off x="6150832" y="3459974"/>
            <a:ext cx="1261911"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Build/Test /Imp</a:t>
            </a:r>
          </a:p>
        </p:txBody>
      </p:sp>
      <p:sp>
        <p:nvSpPr>
          <p:cNvPr id="97" name="TextBox 96">
            <a:extLst>
              <a:ext uri="{FF2B5EF4-FFF2-40B4-BE49-F238E27FC236}">
                <a16:creationId xmlns:a16="http://schemas.microsoft.com/office/drawing/2014/main" id="{FCC686A9-7F0F-40E9-B351-A3C3366F6FCC}"/>
              </a:ext>
            </a:extLst>
          </p:cNvPr>
          <p:cNvSpPr txBox="1"/>
          <p:nvPr/>
        </p:nvSpPr>
        <p:spPr>
          <a:xfrm>
            <a:off x="7426078" y="3456376"/>
            <a:ext cx="786356"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98" name="TextBox 97">
            <a:extLst>
              <a:ext uri="{FF2B5EF4-FFF2-40B4-BE49-F238E27FC236}">
                <a16:creationId xmlns:a16="http://schemas.microsoft.com/office/drawing/2014/main" id="{46DB7549-F150-411E-920F-0FC8F0692E43}"/>
              </a:ext>
            </a:extLst>
          </p:cNvPr>
          <p:cNvSpPr txBox="1"/>
          <p:nvPr/>
        </p:nvSpPr>
        <p:spPr>
          <a:xfrm>
            <a:off x="5769217" y="3427294"/>
            <a:ext cx="487724" cy="261610"/>
          </a:xfrm>
          <a:prstGeom prst="rect">
            <a:avLst/>
          </a:prstGeom>
          <a:noFill/>
        </p:spPr>
        <p:txBody>
          <a:bodyPr wrap="square" rtlCol="0">
            <a:spAutoFit/>
          </a:bodyPr>
          <a:lstStyle/>
          <a:p>
            <a:r>
              <a:rPr lang="en-GB" sz="1050"/>
              <a:t>N24</a:t>
            </a:r>
          </a:p>
        </p:txBody>
      </p:sp>
      <p:sp>
        <p:nvSpPr>
          <p:cNvPr id="99" name="TextBox 98">
            <a:extLst>
              <a:ext uri="{FF2B5EF4-FFF2-40B4-BE49-F238E27FC236}">
                <a16:creationId xmlns:a16="http://schemas.microsoft.com/office/drawing/2014/main" id="{1ABA6AE4-5A2C-4E6D-95CE-EDEE90D771E3}"/>
              </a:ext>
            </a:extLst>
          </p:cNvPr>
          <p:cNvSpPr txBox="1"/>
          <p:nvPr/>
        </p:nvSpPr>
        <p:spPr>
          <a:xfrm>
            <a:off x="4315115" y="1620687"/>
            <a:ext cx="423323" cy="16927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XRN</a:t>
            </a:r>
          </a:p>
        </p:txBody>
      </p:sp>
      <p:sp>
        <p:nvSpPr>
          <p:cNvPr id="101" name="TextBox 100">
            <a:extLst>
              <a:ext uri="{FF2B5EF4-FFF2-40B4-BE49-F238E27FC236}">
                <a16:creationId xmlns:a16="http://schemas.microsoft.com/office/drawing/2014/main" id="{6134933B-82AF-428D-BB81-344B92CCCA3B}"/>
              </a:ext>
            </a:extLst>
          </p:cNvPr>
          <p:cNvSpPr txBox="1"/>
          <p:nvPr/>
        </p:nvSpPr>
        <p:spPr>
          <a:xfrm>
            <a:off x="2263072" y="1620688"/>
            <a:ext cx="423323"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XRN</a:t>
            </a:r>
          </a:p>
        </p:txBody>
      </p:sp>
      <p:sp>
        <p:nvSpPr>
          <p:cNvPr id="102" name="TextBox 101">
            <a:extLst>
              <a:ext uri="{FF2B5EF4-FFF2-40B4-BE49-F238E27FC236}">
                <a16:creationId xmlns:a16="http://schemas.microsoft.com/office/drawing/2014/main" id="{9735F2EB-93CF-43E9-9028-AABD52F6394F}"/>
              </a:ext>
            </a:extLst>
          </p:cNvPr>
          <p:cNvSpPr txBox="1"/>
          <p:nvPr/>
        </p:nvSpPr>
        <p:spPr>
          <a:xfrm>
            <a:off x="2808853" y="1620687"/>
            <a:ext cx="423323"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XRN</a:t>
            </a:r>
          </a:p>
        </p:txBody>
      </p:sp>
      <p:sp>
        <p:nvSpPr>
          <p:cNvPr id="103" name="TextBox 102">
            <a:extLst>
              <a:ext uri="{FF2B5EF4-FFF2-40B4-BE49-F238E27FC236}">
                <a16:creationId xmlns:a16="http://schemas.microsoft.com/office/drawing/2014/main" id="{F29A5E11-F10C-4838-9F73-58D64DEFF303}"/>
              </a:ext>
            </a:extLst>
          </p:cNvPr>
          <p:cNvSpPr txBox="1"/>
          <p:nvPr/>
        </p:nvSpPr>
        <p:spPr>
          <a:xfrm>
            <a:off x="3372877" y="1620687"/>
            <a:ext cx="423323"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XRN</a:t>
            </a:r>
          </a:p>
        </p:txBody>
      </p:sp>
      <p:sp>
        <p:nvSpPr>
          <p:cNvPr id="105" name="TextBox 104">
            <a:extLst>
              <a:ext uri="{FF2B5EF4-FFF2-40B4-BE49-F238E27FC236}">
                <a16:creationId xmlns:a16="http://schemas.microsoft.com/office/drawing/2014/main" id="{90837CD1-592A-4405-B3C6-DA9E1D1FED56}"/>
              </a:ext>
            </a:extLst>
          </p:cNvPr>
          <p:cNvSpPr txBox="1"/>
          <p:nvPr/>
        </p:nvSpPr>
        <p:spPr>
          <a:xfrm>
            <a:off x="984784" y="1592546"/>
            <a:ext cx="423323" cy="16927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500">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XRN</a:t>
            </a:r>
          </a:p>
        </p:txBody>
      </p:sp>
      <p:sp>
        <p:nvSpPr>
          <p:cNvPr id="15" name="TextBox 14">
            <a:extLst>
              <a:ext uri="{FF2B5EF4-FFF2-40B4-BE49-F238E27FC236}">
                <a16:creationId xmlns:a16="http://schemas.microsoft.com/office/drawing/2014/main" id="{A40EF5C7-28E9-413A-A62C-303E10CA4FB1}"/>
              </a:ext>
            </a:extLst>
          </p:cNvPr>
          <p:cNvSpPr txBox="1"/>
          <p:nvPr/>
        </p:nvSpPr>
        <p:spPr>
          <a:xfrm>
            <a:off x="558731" y="4843507"/>
            <a:ext cx="3424936" cy="230832"/>
          </a:xfrm>
          <a:prstGeom prst="rect">
            <a:avLst/>
          </a:prstGeom>
          <a:noFill/>
        </p:spPr>
        <p:txBody>
          <a:bodyPr wrap="square" rtlCol="0">
            <a:spAutoFit/>
          </a:bodyPr>
          <a:lstStyle/>
          <a:p>
            <a:r>
              <a:rPr lang="en-GB" sz="900" i="1"/>
              <a:t>* Standalone for illustration only</a:t>
            </a:r>
          </a:p>
        </p:txBody>
      </p:sp>
      <p:sp>
        <p:nvSpPr>
          <p:cNvPr id="107" name="TextBox 106">
            <a:extLst>
              <a:ext uri="{FF2B5EF4-FFF2-40B4-BE49-F238E27FC236}">
                <a16:creationId xmlns:a16="http://schemas.microsoft.com/office/drawing/2014/main" id="{62D272A4-F5F7-42EE-8B34-A4D9583BA61C}"/>
              </a:ext>
            </a:extLst>
          </p:cNvPr>
          <p:cNvSpPr txBox="1"/>
          <p:nvPr/>
        </p:nvSpPr>
        <p:spPr>
          <a:xfrm>
            <a:off x="5102991" y="1594621"/>
            <a:ext cx="3740469" cy="1015663"/>
          </a:xfrm>
          <a:prstGeom prst="rect">
            <a:avLst/>
          </a:prstGeom>
          <a:solidFill>
            <a:srgbClr val="0070C0"/>
          </a:solidFill>
        </p:spPr>
        <p:txBody>
          <a:bodyPr wrap="square" rtlCol="0">
            <a:spAutoFit/>
          </a:bodyPr>
          <a:lstStyle/>
          <a:p>
            <a:pPr marL="285750" indent="-285750">
              <a:buFont typeface="Arial" panose="020B0604020202020204" pitchFamily="34" charset="0"/>
              <a:buChar char="•"/>
            </a:pPr>
            <a:r>
              <a:rPr lang="en-GB" sz="1200" b="1">
                <a:solidFill>
                  <a:schemeClr val="bg1"/>
                </a:solidFill>
              </a:rPr>
              <a:t>Costs for release or individual changes are considered committed upon approval of EQR/BER</a:t>
            </a:r>
          </a:p>
          <a:p>
            <a:pPr marL="285750" indent="-285750">
              <a:buFont typeface="Arial" panose="020B0604020202020204" pitchFamily="34" charset="0"/>
              <a:buChar char="•"/>
            </a:pPr>
            <a:r>
              <a:rPr lang="en-GB" sz="1200" b="1">
                <a:solidFill>
                  <a:schemeClr val="bg1"/>
                </a:solidFill>
              </a:rPr>
              <a:t>Major release costs based on average cost of previous releases (£0.8m)</a:t>
            </a:r>
          </a:p>
        </p:txBody>
      </p:sp>
    </p:spTree>
    <p:extLst>
      <p:ext uri="{BB962C8B-B14F-4D97-AF65-F5344CB8AC3E}">
        <p14:creationId xmlns:p14="http://schemas.microsoft.com/office/powerpoint/2010/main" val="22099491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633512" y="-145219"/>
            <a:ext cx="7876975" cy="638401"/>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impacting </a:t>
            </a:r>
            <a:r>
              <a:rPr lang="en-GB" sz="1998" err="1">
                <a:solidFill>
                  <a:schemeClr val="accent1"/>
                </a:solidFill>
                <a:latin typeface="+mn-lt"/>
                <a:cs typeface="Arial"/>
              </a:rPr>
              <a:t>Xoserve</a:t>
            </a:r>
            <a:endParaRPr lang="en-GB" sz="1998">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1" y="290963"/>
          <a:ext cx="9144001" cy="4846112"/>
        </p:xfrm>
        <a:graphic>
          <a:graphicData uri="http://schemas.openxmlformats.org/drawingml/2006/table">
            <a:tbl>
              <a:tblPr firstRow="1" bandRow="1">
                <a:tableStyleId>{5C22544A-7EE6-4342-B048-85BDC9FD1C3A}</a:tableStyleId>
              </a:tblPr>
              <a:tblGrid>
                <a:gridCol w="4569822">
                  <a:extLst>
                    <a:ext uri="{9D8B030D-6E8A-4147-A177-3AD203B41FA5}">
                      <a16:colId xmlns:a16="http://schemas.microsoft.com/office/drawing/2014/main" val="997061046"/>
                    </a:ext>
                  </a:extLst>
                </a:gridCol>
                <a:gridCol w="660304">
                  <a:extLst>
                    <a:ext uri="{9D8B030D-6E8A-4147-A177-3AD203B41FA5}">
                      <a16:colId xmlns:a16="http://schemas.microsoft.com/office/drawing/2014/main" val="2723771934"/>
                    </a:ext>
                  </a:extLst>
                </a:gridCol>
                <a:gridCol w="1057635">
                  <a:extLst>
                    <a:ext uri="{9D8B030D-6E8A-4147-A177-3AD203B41FA5}">
                      <a16:colId xmlns:a16="http://schemas.microsoft.com/office/drawing/2014/main" val="3830117845"/>
                    </a:ext>
                  </a:extLst>
                </a:gridCol>
                <a:gridCol w="762210">
                  <a:extLst>
                    <a:ext uri="{9D8B030D-6E8A-4147-A177-3AD203B41FA5}">
                      <a16:colId xmlns:a16="http://schemas.microsoft.com/office/drawing/2014/main" val="194189712"/>
                    </a:ext>
                  </a:extLst>
                </a:gridCol>
                <a:gridCol w="2094030">
                  <a:extLst>
                    <a:ext uri="{9D8B030D-6E8A-4147-A177-3AD203B41FA5}">
                      <a16:colId xmlns:a16="http://schemas.microsoft.com/office/drawing/2014/main" val="3065248341"/>
                    </a:ext>
                  </a:extLst>
                </a:gridCol>
              </a:tblGrid>
              <a:tr h="261713">
                <a:tc>
                  <a:txBody>
                    <a:bodyPr/>
                    <a:lstStyle/>
                    <a:p>
                      <a:pPr algn="l" rtl="0" fontAlgn="ctr"/>
                      <a:r>
                        <a:rPr lang="en-GB" sz="800" b="1" i="0" u="none" strike="noStrike">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US" sz="800" b="1" i="0" u="none" strike="noStrike">
                          <a:solidFill>
                            <a:srgbClr val="FFFFFF"/>
                          </a:solidFill>
                          <a:effectLst/>
                          <a:latin typeface="+mj-lt"/>
                          <a:cs typeface="Arial" panose="020B0604020202020204" pitchFamily="34" charset="0"/>
                        </a:rPr>
                        <a:t>High Level Cost IA Cost</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8353">
                <a:tc>
                  <a:txBody>
                    <a:bodyPr/>
                    <a:lstStyle/>
                    <a:p>
                      <a:pPr algn="l" fontAlgn="t"/>
                      <a:r>
                        <a:rPr lang="en-GB" sz="800" b="0" i="0" u="none" strike="noStrike">
                          <a:solidFill>
                            <a:srgbClr val="000000"/>
                          </a:solidFill>
                          <a:effectLst/>
                          <a:latin typeface="+mj-lt"/>
                          <a:ea typeface="+mn-ea"/>
                          <a:cs typeface="+mn-cs"/>
                        </a:rPr>
                        <a:t>Programme Plan Re-Baseline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528655"/>
                  </a:ext>
                </a:extLst>
              </a:tr>
              <a:tr h="128353">
                <a:tc>
                  <a:txBody>
                    <a:bodyPr/>
                    <a:lstStyle/>
                    <a:p>
                      <a:pPr algn="l" fontAlgn="t"/>
                      <a:r>
                        <a:rPr lang="en-US" sz="800" b="0" i="0" u="none" strike="noStrike">
                          <a:solidFill>
                            <a:srgbClr val="000000"/>
                          </a:solidFill>
                          <a:effectLst/>
                          <a:latin typeface="+mj-lt"/>
                          <a:ea typeface="+mn-ea"/>
                          <a:cs typeface="+mn-cs"/>
                        </a:rPr>
                        <a:t>Updates to the CSS Physical Interface Design (</a:t>
                      </a:r>
                      <a:r>
                        <a:rPr lang="en-US" sz="800" b="0" i="0" u="none" strike="noStrike" err="1">
                          <a:solidFill>
                            <a:srgbClr val="000000"/>
                          </a:solidFill>
                          <a:effectLst/>
                          <a:latin typeface="+mj-lt"/>
                          <a:ea typeface="+mn-ea"/>
                          <a:cs typeface="+mn-cs"/>
                        </a:rPr>
                        <a:t>PhID</a:t>
                      </a:r>
                      <a:r>
                        <a:rPr lang="en-US" sz="800" b="0" i="0" u="none" strike="noStrike">
                          <a:solidFill>
                            <a:srgbClr val="000000"/>
                          </a:solidFill>
                          <a:effectLst/>
                          <a:latin typeface="+mj-lt"/>
                          <a:ea typeface="+mn-ea"/>
                          <a:cs typeface="+mn-cs"/>
                        </a:rPr>
                        <a: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£17,250.00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22/01/2020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909885"/>
                  </a:ext>
                </a:extLst>
              </a:tr>
              <a:tr h="128353">
                <a:tc>
                  <a:txBody>
                    <a:bodyPr/>
                    <a:lstStyle/>
                    <a:p>
                      <a:pPr algn="l" fontAlgn="t"/>
                      <a:r>
                        <a:rPr lang="en-GB" sz="800" b="0" i="0" u="none" strike="noStrike">
                          <a:solidFill>
                            <a:srgbClr val="000000"/>
                          </a:solidFill>
                          <a:effectLst/>
                          <a:latin typeface="+mj-lt"/>
                          <a:ea typeface="+mn-ea"/>
                          <a:cs typeface="+mn-cs"/>
                        </a:rPr>
                        <a:t>CSS_Exception_Handling_Strategy_v0.2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927236"/>
                  </a:ext>
                </a:extLst>
              </a:tr>
              <a:tr h="128353">
                <a:tc>
                  <a:txBody>
                    <a:bodyPr/>
                    <a:lstStyle/>
                    <a:p>
                      <a:pPr algn="l" fontAlgn="t"/>
                      <a:r>
                        <a:rPr lang="en-US" sz="800" b="0" i="0" u="none" strike="noStrike" err="1">
                          <a:solidFill>
                            <a:srgbClr val="000000"/>
                          </a:solidFill>
                          <a:effectLst/>
                          <a:latin typeface="+mj-lt"/>
                          <a:ea typeface="+mn-ea"/>
                          <a:cs typeface="+mn-cs"/>
                        </a:rPr>
                        <a:t>Provide_CSS_RegistrationID_to_PUI_and_LPs</a:t>
                      </a:r>
                      <a:endParaRPr lang="en-US" sz="8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£12,643.00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07/08/2020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7258831"/>
                  </a:ext>
                </a:extLst>
              </a:tr>
              <a:tr h="128353">
                <a:tc>
                  <a:txBody>
                    <a:bodyPr/>
                    <a:lstStyle/>
                    <a:p>
                      <a:pPr algn="l" fontAlgn="t"/>
                      <a:r>
                        <a:rPr lang="en-US" sz="800" b="0" i="0" u="none" strike="noStrike" err="1">
                          <a:solidFill>
                            <a:srgbClr val="000000"/>
                          </a:solidFill>
                          <a:effectLst/>
                          <a:latin typeface="+mj-lt"/>
                          <a:ea typeface="+mn-ea"/>
                          <a:cs typeface="+mn-cs"/>
                        </a:rPr>
                        <a:t>Licence</a:t>
                      </a:r>
                      <a:r>
                        <a:rPr lang="en-US" sz="800" b="0" i="0" u="none" strike="noStrike">
                          <a:solidFill>
                            <a:srgbClr val="000000"/>
                          </a:solidFill>
                          <a:effectLst/>
                          <a:latin typeface="+mj-lt"/>
                          <a:ea typeface="+mn-ea"/>
                          <a:cs typeface="+mn-cs"/>
                        </a:rPr>
                        <a:t> Exempt Network Customer Identifier – ABACUS Data Model update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CR-E51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29/10/2019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9646371"/>
                  </a:ext>
                </a:extLst>
              </a:tr>
              <a:tr h="0">
                <a:tc>
                  <a:txBody>
                    <a:bodyPr/>
                    <a:lstStyle/>
                    <a:p>
                      <a:pPr algn="l" fontAlgn="t"/>
                      <a:r>
                        <a:rPr lang="en-US" sz="800" b="0" i="0" u="none" strike="noStrike">
                          <a:solidFill>
                            <a:srgbClr val="000000"/>
                          </a:solidFill>
                          <a:effectLst/>
                          <a:latin typeface="+mj-lt"/>
                          <a:ea typeface="+mn-ea"/>
                          <a:cs typeface="+mn-cs"/>
                        </a:rPr>
                        <a:t>Amendments to the DMS artefact suite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£6,500.00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7945083"/>
                  </a:ext>
                </a:extLst>
              </a:tr>
              <a:tr h="128353">
                <a:tc>
                  <a:txBody>
                    <a:bodyPr/>
                    <a:lstStyle/>
                    <a:p>
                      <a:pPr algn="l" fontAlgn="t"/>
                      <a:r>
                        <a:rPr lang="en-US" sz="800" b="0" i="0" u="none" strike="noStrike">
                          <a:solidFill>
                            <a:srgbClr val="000000"/>
                          </a:solidFill>
                          <a:effectLst/>
                          <a:latin typeface="+mj-lt"/>
                          <a:ea typeface="+mn-ea"/>
                          <a:cs typeface="+mn-cs"/>
                        </a:rPr>
                        <a:t>Migration of Terminated Gas RMPS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668744"/>
                  </a:ext>
                </a:extLst>
              </a:tr>
              <a:tr h="248171">
                <a:tc>
                  <a:txBody>
                    <a:bodyPr/>
                    <a:lstStyle/>
                    <a:p>
                      <a:pPr algn="l" fontAlgn="t"/>
                      <a:r>
                        <a:rPr lang="en-US" sz="800" b="0" i="0" u="none" strike="noStrike">
                          <a:solidFill>
                            <a:srgbClr val="000000"/>
                          </a:solidFill>
                          <a:effectLst/>
                          <a:latin typeface="+mj-lt"/>
                          <a:ea typeface="+mn-ea"/>
                          <a:cs typeface="+mn-cs"/>
                        </a:rPr>
                        <a:t>Amendments to the NC-0079 for REL (Retail Energy Location) Data Migration and Reconciliation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06/07/2020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7033543"/>
                  </a:ext>
                </a:extLst>
              </a:tr>
              <a:tr h="128353">
                <a:tc>
                  <a:txBody>
                    <a:bodyPr/>
                    <a:lstStyle/>
                    <a:p>
                      <a:pPr algn="l" fontAlgn="b"/>
                      <a:r>
                        <a:rPr lang="en-GB" sz="800" b="0" i="0" u="none" strike="noStrike">
                          <a:solidFill>
                            <a:srgbClr val="000000"/>
                          </a:solidFill>
                          <a:effectLst/>
                          <a:latin typeface="+mj-lt"/>
                          <a:ea typeface="+mn-ea"/>
                          <a:cs typeface="+mn-cs"/>
                        </a:rPr>
                        <a:t>DMS - PHID Alignment Parties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06/07/2020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77588"/>
                  </a:ext>
                </a:extLst>
              </a:tr>
              <a:tr h="128353">
                <a:tc>
                  <a:txBody>
                    <a:bodyPr/>
                    <a:lstStyle/>
                    <a:p>
                      <a:pPr algn="l" fontAlgn="b"/>
                      <a:r>
                        <a:rPr lang="en-US" sz="800" b="0" i="0" u="none" strike="noStrike">
                          <a:solidFill>
                            <a:srgbClr val="000000"/>
                          </a:solidFill>
                          <a:effectLst/>
                          <a:latin typeface="+mj-lt"/>
                          <a:ea typeface="+mn-ea"/>
                          <a:cs typeface="+mn-cs"/>
                        </a:rPr>
                        <a:t>Request For a New or Upgraded DMT Environment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£256,009.00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3703546"/>
                  </a:ext>
                </a:extLst>
              </a:tr>
              <a:tr h="128353">
                <a:tc>
                  <a:txBody>
                    <a:bodyPr/>
                    <a:lstStyle/>
                    <a:p>
                      <a:pPr algn="l" fontAlgn="b"/>
                      <a:r>
                        <a:rPr lang="en-US" sz="800" b="0" i="0" u="none" strike="noStrike">
                          <a:solidFill>
                            <a:srgbClr val="000000"/>
                          </a:solidFill>
                          <a:effectLst/>
                          <a:latin typeface="+mj-lt"/>
                          <a:ea typeface="+mn-ea"/>
                          <a:cs typeface="+mn-cs"/>
                        </a:rPr>
                        <a:t>Enable TLS connection pooling for all directly connected parties to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5974469"/>
                  </a:ext>
                </a:extLst>
              </a:tr>
              <a:tr h="128353">
                <a:tc>
                  <a:txBody>
                    <a:bodyPr/>
                    <a:lstStyle/>
                    <a:p>
                      <a:pPr algn="l" fontAlgn="b"/>
                      <a:r>
                        <a:rPr lang="en-GB" sz="800" b="0" i="0" u="none" strike="noStrike">
                          <a:solidFill>
                            <a:srgbClr val="000000"/>
                          </a:solidFill>
                          <a:effectLst/>
                          <a:latin typeface="+mj-lt"/>
                          <a:ea typeface="+mn-ea"/>
                          <a:cs typeface="+mn-cs"/>
                        </a:rPr>
                        <a:t>Message Header Format for PKI Certificate Identification]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3742555"/>
                  </a:ext>
                </a:extLst>
              </a:tr>
              <a:tr h="128353">
                <a:tc>
                  <a:txBody>
                    <a:bodyPr/>
                    <a:lstStyle/>
                    <a:p>
                      <a:pPr algn="l" fontAlgn="b"/>
                      <a:r>
                        <a:rPr lang="en-US" sz="800" b="0" i="0" u="none" strike="noStrike">
                          <a:solidFill>
                            <a:srgbClr val="000000"/>
                          </a:solidFill>
                          <a:effectLst/>
                          <a:latin typeface="+mj-lt"/>
                          <a:ea typeface="+mn-ea"/>
                          <a:cs typeface="+mn-cs"/>
                        </a:rPr>
                        <a:t>SIT Functional Test Re Plan  Enabling Parallel Testing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£56,000.00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20/07/2020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98194"/>
                  </a:ext>
                </a:extLst>
              </a:tr>
              <a:tr h="128353">
                <a:tc>
                  <a:txBody>
                    <a:bodyPr/>
                    <a:lstStyle/>
                    <a:p>
                      <a:pPr algn="l" fontAlgn="b"/>
                      <a:r>
                        <a:rPr lang="fr-FR" sz="800" b="0" i="0" u="none" strike="noStrike" err="1">
                          <a:solidFill>
                            <a:srgbClr val="000000"/>
                          </a:solidFill>
                          <a:effectLst/>
                          <a:latin typeface="+mj-lt"/>
                          <a:ea typeface="+mn-ea"/>
                          <a:cs typeface="+mn-cs"/>
                        </a:rPr>
                        <a:t>DM_Validation</a:t>
                      </a:r>
                      <a:r>
                        <a:rPr lang="fr-FR" sz="800" b="0" i="0" u="none" strike="noStrike">
                          <a:solidFill>
                            <a:srgbClr val="000000"/>
                          </a:solidFill>
                          <a:effectLst/>
                          <a:latin typeface="+mj-lt"/>
                          <a:ea typeface="+mn-ea"/>
                          <a:cs typeface="+mn-cs"/>
                        </a:rPr>
                        <a:t> </a:t>
                      </a:r>
                      <a:r>
                        <a:rPr lang="fr-FR" sz="800" b="0" i="0" u="none" strike="noStrike" err="1">
                          <a:solidFill>
                            <a:srgbClr val="000000"/>
                          </a:solidFill>
                          <a:effectLst/>
                          <a:latin typeface="+mj-lt"/>
                          <a:ea typeface="+mn-ea"/>
                          <a:cs typeface="+mn-cs"/>
                        </a:rPr>
                        <a:t>Catalogue_Shipper_Effective_Date_Change</a:t>
                      </a:r>
                      <a:r>
                        <a:rPr lang="fr-FR" sz="800" b="0" i="0" u="none" strike="noStrike">
                          <a:solidFill>
                            <a:srgbClr val="000000"/>
                          </a:solidFill>
                          <a:effectLst/>
                          <a:latin typeface="+mj-lt"/>
                          <a:ea typeface="+mn-ea"/>
                          <a:cs typeface="+mn-cs"/>
                        </a:rPr>
                        <a:t>_</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377997"/>
                  </a:ext>
                </a:extLst>
              </a:tr>
              <a:tr h="128353">
                <a:tc>
                  <a:txBody>
                    <a:bodyPr/>
                    <a:lstStyle/>
                    <a:p>
                      <a:pPr algn="l" fontAlgn="b"/>
                      <a:r>
                        <a:rPr lang="en-GB" sz="800" b="0" i="0" u="none" strike="noStrike">
                          <a:solidFill>
                            <a:srgbClr val="000000"/>
                          </a:solidFill>
                          <a:effectLst/>
                          <a:latin typeface="+mj-lt"/>
                          <a:ea typeface="+mn-ea"/>
                          <a:cs typeface="+mn-cs"/>
                        </a:rPr>
                        <a:t>Compression During Data Migration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09/09/2020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708138"/>
                  </a:ext>
                </a:extLst>
              </a:tr>
              <a:tr h="128353">
                <a:tc>
                  <a:txBody>
                    <a:bodyPr/>
                    <a:lstStyle/>
                    <a:p>
                      <a:pPr algn="l" fontAlgn="b"/>
                      <a:r>
                        <a:rPr lang="en-US" sz="800" b="0" i="0" u="none" strike="noStrike">
                          <a:solidFill>
                            <a:srgbClr val="000000"/>
                          </a:solidFill>
                          <a:effectLst/>
                          <a:latin typeface="+mj-lt"/>
                          <a:ea typeface="+mn-ea"/>
                          <a:cs typeface="+mn-cs"/>
                        </a:rPr>
                        <a:t>Uplift to the CSS Interface Specifications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£70,000.00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9725783"/>
                  </a:ext>
                </a:extLst>
              </a:tr>
              <a:tr h="128353">
                <a:tc>
                  <a:txBody>
                    <a:bodyPr/>
                    <a:lstStyle/>
                    <a:p>
                      <a:pPr algn="l" fontAlgn="b"/>
                      <a:r>
                        <a:rPr lang="en-US" sz="800" b="0" i="0" u="none" strike="noStrike">
                          <a:solidFill>
                            <a:srgbClr val="000000"/>
                          </a:solidFill>
                          <a:effectLst/>
                          <a:latin typeface="+mj-lt"/>
                          <a:ea typeface="+mn-ea"/>
                          <a:cs typeface="+mn-cs"/>
                        </a:rPr>
                        <a:t>Uplift to Business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325048"/>
                  </a:ext>
                </a:extLst>
              </a:tr>
              <a:tr h="128353">
                <a:tc>
                  <a:txBody>
                    <a:bodyPr/>
                    <a:lstStyle/>
                    <a:p>
                      <a:pPr algn="l" fontAlgn="b"/>
                      <a:r>
                        <a:rPr lang="en-GB" sz="800" b="0" i="0" u="none" strike="noStrike">
                          <a:solidFill>
                            <a:srgbClr val="000000"/>
                          </a:solidFill>
                          <a:effectLst/>
                          <a:latin typeface="+mj-lt"/>
                          <a:ea typeface="+mn-ea"/>
                          <a:cs typeface="+mn-cs"/>
                        </a:rPr>
                        <a:t>Programme Plan Re-Baseline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CR-D042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£14,913,000.00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28/09/2020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0169379"/>
                  </a:ext>
                </a:extLst>
              </a:tr>
              <a:tr h="128353">
                <a:tc>
                  <a:txBody>
                    <a:bodyPr/>
                    <a:lstStyle/>
                    <a:p>
                      <a:pPr algn="l" fontAlgn="b"/>
                      <a:r>
                        <a:rPr lang="en-US" sz="800" b="0" i="0" u="none" strike="noStrike">
                          <a:solidFill>
                            <a:srgbClr val="000000"/>
                          </a:solidFill>
                          <a:effectLst/>
                          <a:latin typeface="+mj-lt"/>
                          <a:ea typeface="+mn-ea"/>
                          <a:cs typeface="+mn-cs"/>
                        </a:rPr>
                        <a:t>Changes to Support Energy Company Data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CR-D059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£37,500.00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9581709"/>
                  </a:ext>
                </a:extLst>
              </a:tr>
              <a:tr h="256705">
                <a:tc>
                  <a:txBody>
                    <a:bodyPr/>
                    <a:lstStyle/>
                    <a:p>
                      <a:pPr algn="l" fontAlgn="b"/>
                      <a:r>
                        <a:rPr lang="en-US" sz="800" b="0" i="0" u="none" strike="noStrike">
                          <a:solidFill>
                            <a:srgbClr val="000000"/>
                          </a:solidFill>
                          <a:effectLst/>
                          <a:latin typeface="+mj-lt"/>
                          <a:ea typeface="+mn-ea"/>
                          <a:cs typeface="+mn-cs"/>
                        </a:rPr>
                        <a:t>Amendment of Data Migration Solution to Protect </a:t>
                      </a:r>
                      <a:r>
                        <a:rPr lang="en-US" sz="800" b="0" i="0" u="none" strike="noStrike" err="1">
                          <a:solidFill>
                            <a:srgbClr val="000000"/>
                          </a:solidFill>
                          <a:effectLst/>
                          <a:latin typeface="+mj-lt"/>
                          <a:ea typeface="+mn-ea"/>
                          <a:cs typeface="+mn-cs"/>
                        </a:rPr>
                        <a:t>Programme</a:t>
                      </a:r>
                      <a:r>
                        <a:rPr lang="en-US" sz="800" b="0" i="0" u="none" strike="noStrike">
                          <a:solidFill>
                            <a:srgbClr val="000000"/>
                          </a:solidFill>
                          <a:effectLst/>
                          <a:latin typeface="+mj-lt"/>
                          <a:ea typeface="+mn-ea"/>
                          <a:cs typeface="+mn-cs"/>
                        </a:rPr>
                        <a:t> Timescales - Removal of Transition Stage 1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CR-D062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£83,490.00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307551"/>
                  </a:ext>
                </a:extLst>
              </a:tr>
              <a:tr h="128353">
                <a:tc>
                  <a:txBody>
                    <a:bodyPr/>
                    <a:lstStyle/>
                    <a:p>
                      <a:pPr algn="l" fontAlgn="b"/>
                      <a:r>
                        <a:rPr lang="en-US" sz="800" b="0" i="0" u="none" strike="noStrike">
                          <a:solidFill>
                            <a:srgbClr val="000000"/>
                          </a:solidFill>
                          <a:effectLst/>
                          <a:latin typeface="+mj-lt"/>
                          <a:ea typeface="+mn-ea"/>
                          <a:cs typeface="+mn-cs"/>
                        </a:rPr>
                        <a:t>Change to Management of In-Flight Switches Approach</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CR-D071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82153"/>
                  </a:ext>
                </a:extLst>
              </a:tr>
              <a:tr h="128353">
                <a:tc>
                  <a:txBody>
                    <a:bodyPr/>
                    <a:lstStyle/>
                    <a:p>
                      <a:pPr algn="l" fontAlgn="t"/>
                      <a:r>
                        <a:rPr lang="en-US" sz="800" b="0" i="0" u="none" strike="noStrike">
                          <a:solidFill>
                            <a:srgbClr val="000000"/>
                          </a:solidFill>
                          <a:effectLst/>
                          <a:latin typeface="+mj-lt"/>
                          <a:ea typeface="+mn-ea"/>
                          <a:cs typeface="+mn-cs"/>
                        </a:rPr>
                        <a:t>Increase Cadence of Data cuts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CR-D080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£24,600.00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541801"/>
                  </a:ext>
                </a:extLst>
              </a:tr>
              <a:tr h="128353">
                <a:tc>
                  <a:txBody>
                    <a:bodyPr/>
                    <a:lstStyle/>
                    <a:p>
                      <a:pPr algn="l" fontAlgn="b"/>
                      <a:r>
                        <a:rPr lang="en-US" sz="800" b="0" i="0" u="none" strike="noStrike">
                          <a:solidFill>
                            <a:srgbClr val="000000"/>
                          </a:solidFill>
                          <a:effectLst/>
                          <a:latin typeface="+mj-lt"/>
                          <a:ea typeface="+mn-ea"/>
                          <a:cs typeface="+mn-cs"/>
                        </a:rPr>
                        <a:t>Amendment to Assumptions as a result of analysis undertaken during CP1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CR-D083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1576077"/>
                  </a:ext>
                </a:extLst>
              </a:tr>
              <a:tr h="128353">
                <a:tc>
                  <a:txBody>
                    <a:bodyPr/>
                    <a:lstStyle/>
                    <a:p>
                      <a:pPr algn="l" fontAlgn="b"/>
                      <a:r>
                        <a:rPr lang="en-US" sz="800" b="0" i="0" u="none" strike="noStrike">
                          <a:solidFill>
                            <a:srgbClr val="000000"/>
                          </a:solidFill>
                          <a:effectLst/>
                          <a:latin typeface="+mj-lt"/>
                          <a:ea typeface="+mn-ea"/>
                          <a:cs typeface="+mn-cs"/>
                        </a:rPr>
                        <a:t>TT Remediation &amp; Paper-Based Testing Workshop</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CR-D095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£10,000.00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267783"/>
                  </a:ext>
                </a:extLst>
              </a:tr>
              <a:tr h="256705">
                <a:tc>
                  <a:txBody>
                    <a:bodyPr/>
                    <a:lstStyle/>
                    <a:p>
                      <a:pPr algn="l" fontAlgn="b"/>
                      <a:r>
                        <a:rPr lang="en-US" sz="800" b="0" i="0" u="none" strike="noStrike">
                          <a:solidFill>
                            <a:srgbClr val="000000"/>
                          </a:solidFill>
                          <a:effectLst/>
                          <a:latin typeface="+mj-lt"/>
                          <a:ea typeface="+mn-ea"/>
                          <a:cs typeface="+mn-cs"/>
                        </a:rPr>
                        <a:t> Changes to DB4 document; “E2E Transition Plan – Implementation Approach’ to remove the requirement to expose the REL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CR-D105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31/08/2021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916139"/>
                  </a:ext>
                </a:extLst>
              </a:tr>
              <a:tr h="128353">
                <a:tc>
                  <a:txBody>
                    <a:bodyPr/>
                    <a:lstStyle/>
                    <a:p>
                      <a:pPr algn="l" fontAlgn="b"/>
                      <a:r>
                        <a:rPr lang="en-GB" sz="800" b="0" i="0" u="none" strike="noStrike">
                          <a:solidFill>
                            <a:srgbClr val="000000"/>
                          </a:solidFill>
                          <a:effectLst/>
                          <a:latin typeface="+mj-lt"/>
                          <a:ea typeface="+mn-ea"/>
                          <a:cs typeface="+mn-cs"/>
                        </a:rPr>
                        <a:t>Additional Regression Testing cycles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£20,000.00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19/11/2021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893854"/>
                  </a:ext>
                </a:extLst>
              </a:tr>
              <a:tr h="372256">
                <a:tc>
                  <a:txBody>
                    <a:bodyPr/>
                    <a:lstStyle/>
                    <a:p>
                      <a:pPr marL="0" algn="l" fontAlgn="t"/>
                      <a:r>
                        <a:rPr lang="en-US" sz="800" b="0" i="0" u="none" strike="noStrike">
                          <a:solidFill>
                            <a:srgbClr val="000000"/>
                          </a:solidFill>
                          <a:effectLst/>
                          <a:latin typeface="+mj-lt"/>
                          <a:ea typeface="+mn-ea"/>
                          <a:cs typeface="+mn-cs"/>
                        </a:rPr>
                        <a:t>Amendments to NCD-0008 Data Cleansing Catalogue v1.5 to reflect new updated data cleansing requirements following DA310 analysis of industry data cleansing progress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CR-D115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4170076"/>
                  </a:ext>
                </a:extLst>
              </a:tr>
              <a:tr h="256705">
                <a:tc>
                  <a:txBody>
                    <a:bodyPr/>
                    <a:lstStyle/>
                    <a:p>
                      <a:pPr marL="0" algn="l" fontAlgn="t"/>
                      <a:r>
                        <a:rPr lang="en-US" sz="800" b="0" i="0" u="none" strike="noStrike">
                          <a:solidFill>
                            <a:srgbClr val="000000"/>
                          </a:solidFill>
                          <a:effectLst/>
                          <a:latin typeface="+mj-lt"/>
                          <a:ea typeface="+mn-ea"/>
                          <a:cs typeface="+mn-cs"/>
                        </a:rPr>
                        <a:t>Uplifting the CSS Interface Specification Design document from v8.5 to v8.7 and the CSS Business Data Validation Rules document from v1.2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10/03/2022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5997686"/>
                  </a:ext>
                </a:extLst>
              </a:tr>
              <a:tr h="248171">
                <a:tc>
                  <a:txBody>
                    <a:bodyPr/>
                    <a:lstStyle/>
                    <a:p>
                      <a:pPr marL="0" algn="l" fontAlgn="t"/>
                      <a:r>
                        <a:rPr lang="en-US" sz="800" b="0" i="0" u="none" strike="noStrike">
                          <a:solidFill>
                            <a:srgbClr val="000000"/>
                          </a:solidFill>
                          <a:effectLst/>
                          <a:latin typeface="+mj-lt"/>
                          <a:ea typeface="+mn-ea"/>
                          <a:cs typeface="+mn-cs"/>
                        </a:rPr>
                        <a:t>Additional explanatory notes added to Switching Supplier of Last Resort Service Design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20/05/2022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Pending IA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5768496"/>
                  </a:ext>
                </a:extLst>
              </a:tr>
            </a:tbl>
          </a:graphicData>
        </a:graphic>
      </p:graphicFrame>
    </p:spTree>
    <p:extLst>
      <p:ext uri="{BB962C8B-B14F-4D97-AF65-F5344CB8AC3E}">
        <p14:creationId xmlns:p14="http://schemas.microsoft.com/office/powerpoint/2010/main" val="21901367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633512" y="-145219"/>
            <a:ext cx="7876975" cy="638401"/>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impacting </a:t>
            </a:r>
            <a:r>
              <a:rPr lang="en-GB" sz="1998" err="1">
                <a:solidFill>
                  <a:schemeClr val="accent1"/>
                </a:solidFill>
                <a:latin typeface="+mn-lt"/>
                <a:cs typeface="Arial"/>
              </a:rPr>
              <a:t>Xoserve</a:t>
            </a:r>
            <a:endParaRPr lang="en-GB" sz="1998">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0" y="290963"/>
          <a:ext cx="9143999" cy="4852547"/>
        </p:xfrm>
        <a:graphic>
          <a:graphicData uri="http://schemas.openxmlformats.org/drawingml/2006/table">
            <a:tbl>
              <a:tblPr firstRow="1" bandRow="1">
                <a:tableStyleId>{5C22544A-7EE6-4342-B048-85BDC9FD1C3A}</a:tableStyleId>
              </a:tblPr>
              <a:tblGrid>
                <a:gridCol w="4584344">
                  <a:extLst>
                    <a:ext uri="{9D8B030D-6E8A-4147-A177-3AD203B41FA5}">
                      <a16:colId xmlns:a16="http://schemas.microsoft.com/office/drawing/2014/main" val="997061046"/>
                    </a:ext>
                  </a:extLst>
                </a:gridCol>
                <a:gridCol w="658207">
                  <a:extLst>
                    <a:ext uri="{9D8B030D-6E8A-4147-A177-3AD203B41FA5}">
                      <a16:colId xmlns:a16="http://schemas.microsoft.com/office/drawing/2014/main" val="2723771934"/>
                    </a:ext>
                  </a:extLst>
                </a:gridCol>
                <a:gridCol w="1054277">
                  <a:extLst>
                    <a:ext uri="{9D8B030D-6E8A-4147-A177-3AD203B41FA5}">
                      <a16:colId xmlns:a16="http://schemas.microsoft.com/office/drawing/2014/main" val="3830117845"/>
                    </a:ext>
                  </a:extLst>
                </a:gridCol>
                <a:gridCol w="759790">
                  <a:extLst>
                    <a:ext uri="{9D8B030D-6E8A-4147-A177-3AD203B41FA5}">
                      <a16:colId xmlns:a16="http://schemas.microsoft.com/office/drawing/2014/main" val="194189712"/>
                    </a:ext>
                  </a:extLst>
                </a:gridCol>
                <a:gridCol w="2087381">
                  <a:extLst>
                    <a:ext uri="{9D8B030D-6E8A-4147-A177-3AD203B41FA5}">
                      <a16:colId xmlns:a16="http://schemas.microsoft.com/office/drawing/2014/main" val="3065248341"/>
                    </a:ext>
                  </a:extLst>
                </a:gridCol>
              </a:tblGrid>
              <a:tr h="261713">
                <a:tc>
                  <a:txBody>
                    <a:bodyPr/>
                    <a:lstStyle/>
                    <a:p>
                      <a:pPr algn="l" rtl="0" fontAlgn="ctr"/>
                      <a:r>
                        <a:rPr lang="en-GB" sz="800" b="1" i="0" u="none" strike="noStrike">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US" sz="800" b="1" i="0" u="none" strike="noStrike">
                          <a:solidFill>
                            <a:srgbClr val="FFFFFF"/>
                          </a:solidFill>
                          <a:effectLst/>
                          <a:latin typeface="+mj-lt"/>
                          <a:cs typeface="Arial" panose="020B0604020202020204" pitchFamily="34" charset="0"/>
                        </a:rPr>
                        <a:t>High Level Cost IA Cost</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8353">
                <a:tc>
                  <a:txBody>
                    <a:bodyPr/>
                    <a:lstStyle/>
                    <a:p>
                      <a:pPr algn="l" fontAlgn="t"/>
                      <a:r>
                        <a:rPr lang="en-GB" sz="800" b="0" i="0" u="none" strike="noStrike">
                          <a:solidFill>
                            <a:srgbClr val="000000"/>
                          </a:solidFill>
                          <a:effectLst/>
                          <a:latin typeface="+mj-lt"/>
                          <a:ea typeface="+mn-ea"/>
                          <a:cs typeface="+mn-cs"/>
                        </a:rPr>
                        <a:t>Programme Plan Re-Baseline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528655"/>
                  </a:ext>
                </a:extLst>
              </a:tr>
              <a:tr h="128353">
                <a:tc>
                  <a:txBody>
                    <a:bodyPr/>
                    <a:lstStyle/>
                    <a:p>
                      <a:pPr algn="l" fontAlgn="t"/>
                      <a:r>
                        <a:rPr lang="en-US" sz="800" b="0" i="0" u="none" strike="noStrike">
                          <a:solidFill>
                            <a:srgbClr val="000000"/>
                          </a:solidFill>
                          <a:effectLst/>
                          <a:latin typeface="+mj-lt"/>
                          <a:ea typeface="+mn-ea"/>
                          <a:cs typeface="+mn-cs"/>
                        </a:rPr>
                        <a:t>Updates to the CSS Physical Interface Design (PhID).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£17,250.00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22/01/2020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909885"/>
                  </a:ext>
                </a:extLst>
              </a:tr>
              <a:tr h="128353">
                <a:tc>
                  <a:txBody>
                    <a:bodyPr/>
                    <a:lstStyle/>
                    <a:p>
                      <a:pPr algn="l" fontAlgn="t"/>
                      <a:r>
                        <a:rPr lang="en-GB" sz="800" b="0" i="0" u="none" strike="noStrike">
                          <a:solidFill>
                            <a:srgbClr val="000000"/>
                          </a:solidFill>
                          <a:effectLst/>
                          <a:latin typeface="+mj-lt"/>
                          <a:ea typeface="+mn-ea"/>
                          <a:cs typeface="+mn-cs"/>
                        </a:rPr>
                        <a:t>CSS_Exception_Handling_Strategy_v0.2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927236"/>
                  </a:ext>
                </a:extLst>
              </a:tr>
              <a:tr h="128353">
                <a:tc>
                  <a:txBody>
                    <a:bodyPr/>
                    <a:lstStyle/>
                    <a:p>
                      <a:pPr algn="l" fontAlgn="t"/>
                      <a:r>
                        <a:rPr lang="en-US" sz="800" b="0" i="0" u="none" strike="noStrike" err="1">
                          <a:solidFill>
                            <a:srgbClr val="000000"/>
                          </a:solidFill>
                          <a:effectLst/>
                          <a:latin typeface="+mj-lt"/>
                          <a:ea typeface="+mn-ea"/>
                          <a:cs typeface="+mn-cs"/>
                        </a:rPr>
                        <a:t>Provide_CSS_RegistrationID_to_PUI_and_LPs</a:t>
                      </a:r>
                      <a:endParaRPr lang="en-US" sz="8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£12,643.00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07/08/2020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7258831"/>
                  </a:ext>
                </a:extLst>
              </a:tr>
              <a:tr h="128353">
                <a:tc>
                  <a:txBody>
                    <a:bodyPr/>
                    <a:lstStyle/>
                    <a:p>
                      <a:pPr algn="l" fontAlgn="t"/>
                      <a:r>
                        <a:rPr lang="en-US" sz="800" b="0" i="0" u="none" strike="noStrike" err="1">
                          <a:solidFill>
                            <a:srgbClr val="000000"/>
                          </a:solidFill>
                          <a:effectLst/>
                          <a:latin typeface="+mj-lt"/>
                          <a:ea typeface="+mn-ea"/>
                          <a:cs typeface="+mn-cs"/>
                        </a:rPr>
                        <a:t>Licence</a:t>
                      </a:r>
                      <a:r>
                        <a:rPr lang="en-US" sz="800" b="0" i="0" u="none" strike="noStrike">
                          <a:solidFill>
                            <a:srgbClr val="000000"/>
                          </a:solidFill>
                          <a:effectLst/>
                          <a:latin typeface="+mj-lt"/>
                          <a:ea typeface="+mn-ea"/>
                          <a:cs typeface="+mn-cs"/>
                        </a:rPr>
                        <a:t> Exempt Network Customer Identifier – ABACUS Data Model update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CR-E51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29/10/2019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9646371"/>
                  </a:ext>
                </a:extLst>
              </a:tr>
              <a:tr h="128353">
                <a:tc>
                  <a:txBody>
                    <a:bodyPr/>
                    <a:lstStyle/>
                    <a:p>
                      <a:pPr algn="l" fontAlgn="t"/>
                      <a:r>
                        <a:rPr lang="en-US" sz="800" b="0" i="0" u="none" strike="noStrike">
                          <a:solidFill>
                            <a:srgbClr val="000000"/>
                          </a:solidFill>
                          <a:effectLst/>
                          <a:latin typeface="+mj-lt"/>
                          <a:ea typeface="+mn-ea"/>
                          <a:cs typeface="+mn-cs"/>
                        </a:rPr>
                        <a:t>Amendments to the DMS artefact suite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£6,500.00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7945083"/>
                  </a:ext>
                </a:extLst>
              </a:tr>
              <a:tr h="128353">
                <a:tc>
                  <a:txBody>
                    <a:bodyPr/>
                    <a:lstStyle/>
                    <a:p>
                      <a:pPr algn="l" fontAlgn="t"/>
                      <a:r>
                        <a:rPr lang="en-US" sz="800" b="0" i="0" u="none" strike="noStrike">
                          <a:solidFill>
                            <a:srgbClr val="000000"/>
                          </a:solidFill>
                          <a:effectLst/>
                          <a:latin typeface="+mj-lt"/>
                          <a:ea typeface="+mn-ea"/>
                          <a:cs typeface="+mn-cs"/>
                        </a:rPr>
                        <a:t>Migration of Terminated Gas RMPS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668744"/>
                  </a:ext>
                </a:extLst>
              </a:tr>
              <a:tr h="248172">
                <a:tc>
                  <a:txBody>
                    <a:bodyPr/>
                    <a:lstStyle/>
                    <a:p>
                      <a:pPr algn="l" fontAlgn="t"/>
                      <a:r>
                        <a:rPr lang="en-US" sz="800" b="0" i="0" u="none" strike="noStrike">
                          <a:solidFill>
                            <a:srgbClr val="000000"/>
                          </a:solidFill>
                          <a:effectLst/>
                          <a:latin typeface="+mj-lt"/>
                          <a:ea typeface="+mn-ea"/>
                          <a:cs typeface="+mn-cs"/>
                        </a:rPr>
                        <a:t>Amendments to the NC-0079 for REL (Retail Energy Location) Data Migration and Reconciliation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06/07/2020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7033543"/>
                  </a:ext>
                </a:extLst>
              </a:tr>
              <a:tr h="128353">
                <a:tc>
                  <a:txBody>
                    <a:bodyPr/>
                    <a:lstStyle/>
                    <a:p>
                      <a:pPr algn="l" fontAlgn="b"/>
                      <a:r>
                        <a:rPr lang="en-GB" sz="800" b="0" i="0" u="none" strike="noStrike">
                          <a:solidFill>
                            <a:srgbClr val="000000"/>
                          </a:solidFill>
                          <a:effectLst/>
                          <a:latin typeface="+mj-lt"/>
                          <a:ea typeface="+mn-ea"/>
                          <a:cs typeface="+mn-cs"/>
                        </a:rPr>
                        <a:t>DMS - PHID Alignment Parties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06/07/2020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77588"/>
                  </a:ext>
                </a:extLst>
              </a:tr>
              <a:tr h="128353">
                <a:tc>
                  <a:txBody>
                    <a:bodyPr/>
                    <a:lstStyle/>
                    <a:p>
                      <a:pPr algn="l" fontAlgn="b"/>
                      <a:r>
                        <a:rPr lang="en-US" sz="800" b="0" i="0" u="none" strike="noStrike">
                          <a:solidFill>
                            <a:srgbClr val="000000"/>
                          </a:solidFill>
                          <a:effectLst/>
                          <a:latin typeface="+mj-lt"/>
                          <a:ea typeface="+mn-ea"/>
                          <a:cs typeface="+mn-cs"/>
                        </a:rPr>
                        <a:t>Request For a New or Upgraded DMT Environment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£256,009.00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3703546"/>
                  </a:ext>
                </a:extLst>
              </a:tr>
              <a:tr h="128353">
                <a:tc>
                  <a:txBody>
                    <a:bodyPr/>
                    <a:lstStyle/>
                    <a:p>
                      <a:pPr algn="l" fontAlgn="b"/>
                      <a:r>
                        <a:rPr lang="en-US" sz="800" b="0" i="0" u="none" strike="noStrike">
                          <a:solidFill>
                            <a:srgbClr val="000000"/>
                          </a:solidFill>
                          <a:effectLst/>
                          <a:latin typeface="+mj-lt"/>
                          <a:ea typeface="+mn-ea"/>
                          <a:cs typeface="+mn-cs"/>
                        </a:rPr>
                        <a:t>Enable TLS connection pooling for all directly connected parties to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5974469"/>
                  </a:ext>
                </a:extLst>
              </a:tr>
              <a:tr h="128353">
                <a:tc>
                  <a:txBody>
                    <a:bodyPr/>
                    <a:lstStyle/>
                    <a:p>
                      <a:pPr algn="l" fontAlgn="b"/>
                      <a:r>
                        <a:rPr lang="en-GB" sz="800" b="0" i="0" u="none" strike="noStrike">
                          <a:solidFill>
                            <a:srgbClr val="000000"/>
                          </a:solidFill>
                          <a:effectLst/>
                          <a:latin typeface="+mj-lt"/>
                          <a:ea typeface="+mn-ea"/>
                          <a:cs typeface="+mn-cs"/>
                        </a:rPr>
                        <a:t>Message Header Format for PKI Certificate Identification]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3742555"/>
                  </a:ext>
                </a:extLst>
              </a:tr>
              <a:tr h="128353">
                <a:tc>
                  <a:txBody>
                    <a:bodyPr/>
                    <a:lstStyle/>
                    <a:p>
                      <a:pPr algn="l" fontAlgn="b"/>
                      <a:r>
                        <a:rPr lang="en-US" sz="800" b="0" i="0" u="none" strike="noStrike">
                          <a:solidFill>
                            <a:srgbClr val="000000"/>
                          </a:solidFill>
                          <a:effectLst/>
                          <a:latin typeface="+mj-lt"/>
                          <a:ea typeface="+mn-ea"/>
                          <a:cs typeface="+mn-cs"/>
                        </a:rPr>
                        <a:t>SIT Functional Test Re Plan  Enabling Parallel Testing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£56,000.00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20/07/2020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98194"/>
                  </a:ext>
                </a:extLst>
              </a:tr>
              <a:tr h="128353">
                <a:tc>
                  <a:txBody>
                    <a:bodyPr/>
                    <a:lstStyle/>
                    <a:p>
                      <a:pPr algn="l" fontAlgn="b"/>
                      <a:r>
                        <a:rPr lang="fr-FR" sz="800" b="0" i="0" u="none" strike="noStrike" err="1">
                          <a:solidFill>
                            <a:srgbClr val="000000"/>
                          </a:solidFill>
                          <a:effectLst/>
                          <a:latin typeface="+mj-lt"/>
                          <a:ea typeface="+mn-ea"/>
                          <a:cs typeface="+mn-cs"/>
                        </a:rPr>
                        <a:t>DM_Validation</a:t>
                      </a:r>
                      <a:r>
                        <a:rPr lang="fr-FR" sz="800" b="0" i="0" u="none" strike="noStrike">
                          <a:solidFill>
                            <a:srgbClr val="000000"/>
                          </a:solidFill>
                          <a:effectLst/>
                          <a:latin typeface="+mj-lt"/>
                          <a:ea typeface="+mn-ea"/>
                          <a:cs typeface="+mn-cs"/>
                        </a:rPr>
                        <a:t> </a:t>
                      </a:r>
                      <a:r>
                        <a:rPr lang="fr-FR" sz="800" b="0" i="0" u="none" strike="noStrike" err="1">
                          <a:solidFill>
                            <a:srgbClr val="000000"/>
                          </a:solidFill>
                          <a:effectLst/>
                          <a:latin typeface="+mj-lt"/>
                          <a:ea typeface="+mn-ea"/>
                          <a:cs typeface="+mn-cs"/>
                        </a:rPr>
                        <a:t>Catalogue_Shipper_Effective_Date_Change</a:t>
                      </a:r>
                      <a:r>
                        <a:rPr lang="fr-FR" sz="800" b="0" i="0" u="none" strike="noStrike">
                          <a:solidFill>
                            <a:srgbClr val="000000"/>
                          </a:solidFill>
                          <a:effectLst/>
                          <a:latin typeface="+mj-lt"/>
                          <a:ea typeface="+mn-ea"/>
                          <a:cs typeface="+mn-cs"/>
                        </a:rPr>
                        <a:t>_</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377997"/>
                  </a:ext>
                </a:extLst>
              </a:tr>
              <a:tr h="128353">
                <a:tc>
                  <a:txBody>
                    <a:bodyPr/>
                    <a:lstStyle/>
                    <a:p>
                      <a:pPr algn="l" fontAlgn="b"/>
                      <a:r>
                        <a:rPr lang="en-GB" sz="800" b="0" i="0" u="none" strike="noStrike">
                          <a:solidFill>
                            <a:srgbClr val="000000"/>
                          </a:solidFill>
                          <a:effectLst/>
                          <a:latin typeface="+mj-lt"/>
                          <a:ea typeface="+mn-ea"/>
                          <a:cs typeface="+mn-cs"/>
                        </a:rPr>
                        <a:t>Compression During Data Migration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09/09/2020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708138"/>
                  </a:ext>
                </a:extLst>
              </a:tr>
              <a:tr h="128353">
                <a:tc>
                  <a:txBody>
                    <a:bodyPr/>
                    <a:lstStyle/>
                    <a:p>
                      <a:pPr algn="l" fontAlgn="b"/>
                      <a:r>
                        <a:rPr lang="en-US" sz="800" b="0" i="0" u="none" strike="noStrike">
                          <a:solidFill>
                            <a:srgbClr val="000000"/>
                          </a:solidFill>
                          <a:effectLst/>
                          <a:latin typeface="+mj-lt"/>
                          <a:ea typeface="+mn-ea"/>
                          <a:cs typeface="+mn-cs"/>
                        </a:rPr>
                        <a:t>Uplift to the CSS Interface Specifications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£70,000.00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9725783"/>
                  </a:ext>
                </a:extLst>
              </a:tr>
              <a:tr h="128353">
                <a:tc>
                  <a:txBody>
                    <a:bodyPr/>
                    <a:lstStyle/>
                    <a:p>
                      <a:pPr algn="l" fontAlgn="b"/>
                      <a:r>
                        <a:rPr lang="en-US" sz="800" b="0" i="0" u="none" strike="noStrike">
                          <a:solidFill>
                            <a:srgbClr val="000000"/>
                          </a:solidFill>
                          <a:effectLst/>
                          <a:latin typeface="+mj-lt"/>
                          <a:ea typeface="+mn-ea"/>
                          <a:cs typeface="+mn-cs"/>
                        </a:rPr>
                        <a:t>Uplift to Business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325048"/>
                  </a:ext>
                </a:extLst>
              </a:tr>
              <a:tr h="128353">
                <a:tc>
                  <a:txBody>
                    <a:bodyPr/>
                    <a:lstStyle/>
                    <a:p>
                      <a:pPr algn="l" fontAlgn="b"/>
                      <a:r>
                        <a:rPr lang="en-GB" sz="800" b="0" i="0" u="none" strike="noStrike">
                          <a:solidFill>
                            <a:srgbClr val="000000"/>
                          </a:solidFill>
                          <a:effectLst/>
                          <a:latin typeface="+mj-lt"/>
                          <a:ea typeface="+mn-ea"/>
                          <a:cs typeface="+mn-cs"/>
                        </a:rPr>
                        <a:t>Programme Plan Re-Baseline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CR-D042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£14,913,000.00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28/09/2020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0169379"/>
                  </a:ext>
                </a:extLst>
              </a:tr>
              <a:tr h="128353">
                <a:tc>
                  <a:txBody>
                    <a:bodyPr/>
                    <a:lstStyle/>
                    <a:p>
                      <a:pPr algn="l" fontAlgn="b"/>
                      <a:r>
                        <a:rPr lang="en-US" sz="800" b="0" i="0" u="none" strike="noStrike">
                          <a:solidFill>
                            <a:srgbClr val="000000"/>
                          </a:solidFill>
                          <a:effectLst/>
                          <a:latin typeface="+mj-lt"/>
                          <a:ea typeface="+mn-ea"/>
                          <a:cs typeface="+mn-cs"/>
                        </a:rPr>
                        <a:t>Changes to Support Energy Company Data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CR-D059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£37,500.00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9581709"/>
                  </a:ext>
                </a:extLst>
              </a:tr>
              <a:tr h="256705">
                <a:tc>
                  <a:txBody>
                    <a:bodyPr/>
                    <a:lstStyle/>
                    <a:p>
                      <a:pPr algn="l" fontAlgn="b"/>
                      <a:r>
                        <a:rPr lang="en-US" sz="800" b="0" i="0" u="none" strike="noStrike">
                          <a:solidFill>
                            <a:srgbClr val="000000"/>
                          </a:solidFill>
                          <a:effectLst/>
                          <a:latin typeface="+mj-lt"/>
                          <a:ea typeface="+mn-ea"/>
                          <a:cs typeface="+mn-cs"/>
                        </a:rPr>
                        <a:t>Amendment of Data Migration Solution to Protect </a:t>
                      </a:r>
                      <a:r>
                        <a:rPr lang="en-US" sz="800" b="0" i="0" u="none" strike="noStrike" err="1">
                          <a:solidFill>
                            <a:srgbClr val="000000"/>
                          </a:solidFill>
                          <a:effectLst/>
                          <a:latin typeface="+mj-lt"/>
                          <a:ea typeface="+mn-ea"/>
                          <a:cs typeface="+mn-cs"/>
                        </a:rPr>
                        <a:t>Programme</a:t>
                      </a:r>
                      <a:r>
                        <a:rPr lang="en-US" sz="800" b="0" i="0" u="none" strike="noStrike">
                          <a:solidFill>
                            <a:srgbClr val="000000"/>
                          </a:solidFill>
                          <a:effectLst/>
                          <a:latin typeface="+mj-lt"/>
                          <a:ea typeface="+mn-ea"/>
                          <a:cs typeface="+mn-cs"/>
                        </a:rPr>
                        <a:t> Timescales - Removal of Transition Stage 1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CR-D062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£83,490.00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307551"/>
                  </a:ext>
                </a:extLst>
              </a:tr>
              <a:tr h="128353">
                <a:tc>
                  <a:txBody>
                    <a:bodyPr/>
                    <a:lstStyle/>
                    <a:p>
                      <a:pPr algn="l" fontAlgn="b"/>
                      <a:r>
                        <a:rPr lang="en-US" sz="800" b="0" i="0" u="none" strike="noStrike">
                          <a:solidFill>
                            <a:srgbClr val="000000"/>
                          </a:solidFill>
                          <a:effectLst/>
                          <a:latin typeface="+mj-lt"/>
                          <a:ea typeface="+mn-ea"/>
                          <a:cs typeface="+mn-cs"/>
                        </a:rPr>
                        <a:t>Change to Management of In-Flight Switches Approach</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CR-D071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82153"/>
                  </a:ext>
                </a:extLst>
              </a:tr>
              <a:tr h="128353">
                <a:tc>
                  <a:txBody>
                    <a:bodyPr/>
                    <a:lstStyle/>
                    <a:p>
                      <a:pPr algn="l" fontAlgn="t"/>
                      <a:r>
                        <a:rPr lang="en-US" sz="800" b="0" i="0" u="none" strike="noStrike">
                          <a:solidFill>
                            <a:srgbClr val="000000"/>
                          </a:solidFill>
                          <a:effectLst/>
                          <a:latin typeface="+mj-lt"/>
                          <a:ea typeface="+mn-ea"/>
                          <a:cs typeface="+mn-cs"/>
                        </a:rPr>
                        <a:t>Increase Cadence of Data cuts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CR-D080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£24,600.00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541801"/>
                  </a:ext>
                </a:extLst>
              </a:tr>
              <a:tr h="128353">
                <a:tc>
                  <a:txBody>
                    <a:bodyPr/>
                    <a:lstStyle/>
                    <a:p>
                      <a:pPr algn="l" fontAlgn="b"/>
                      <a:r>
                        <a:rPr lang="en-US" sz="800" b="0" i="0" u="none" strike="noStrike">
                          <a:solidFill>
                            <a:srgbClr val="000000"/>
                          </a:solidFill>
                          <a:effectLst/>
                          <a:latin typeface="+mj-lt"/>
                          <a:ea typeface="+mn-ea"/>
                          <a:cs typeface="+mn-cs"/>
                        </a:rPr>
                        <a:t>Amendment to Assumptions as a result of analysis undertaken during CP1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CR-D083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1576077"/>
                  </a:ext>
                </a:extLst>
              </a:tr>
              <a:tr h="128353">
                <a:tc>
                  <a:txBody>
                    <a:bodyPr/>
                    <a:lstStyle/>
                    <a:p>
                      <a:pPr algn="l" fontAlgn="b"/>
                      <a:r>
                        <a:rPr lang="en-US" sz="800" b="0" i="0" u="none" strike="noStrike">
                          <a:solidFill>
                            <a:srgbClr val="000000"/>
                          </a:solidFill>
                          <a:effectLst/>
                          <a:latin typeface="+mj-lt"/>
                          <a:ea typeface="+mn-ea"/>
                          <a:cs typeface="+mn-cs"/>
                        </a:rPr>
                        <a:t>TT Remediation &amp; Paper-Based Testing Workshop</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CR-D095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£10,000.00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267783"/>
                  </a:ext>
                </a:extLst>
              </a:tr>
              <a:tr h="256705">
                <a:tc>
                  <a:txBody>
                    <a:bodyPr/>
                    <a:lstStyle/>
                    <a:p>
                      <a:pPr algn="l" fontAlgn="b"/>
                      <a:r>
                        <a:rPr lang="en-US" sz="800" b="0" i="0" u="none" strike="noStrike">
                          <a:solidFill>
                            <a:srgbClr val="000000"/>
                          </a:solidFill>
                          <a:effectLst/>
                          <a:latin typeface="+mj-lt"/>
                          <a:ea typeface="+mn-ea"/>
                          <a:cs typeface="+mn-cs"/>
                        </a:rPr>
                        <a:t> Changes to DB4 document; “E2E Transition Plan – Implementation Approach’ to remove the requirement to expose the REL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CR-D105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31/08/2021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916139"/>
                  </a:ext>
                </a:extLst>
              </a:tr>
              <a:tr h="128353">
                <a:tc>
                  <a:txBody>
                    <a:bodyPr/>
                    <a:lstStyle/>
                    <a:p>
                      <a:pPr algn="l" fontAlgn="b"/>
                      <a:r>
                        <a:rPr lang="en-GB" sz="800" b="0" i="0" u="none" strike="noStrike">
                          <a:solidFill>
                            <a:srgbClr val="000000"/>
                          </a:solidFill>
                          <a:effectLst/>
                          <a:latin typeface="+mj-lt"/>
                          <a:ea typeface="+mn-ea"/>
                          <a:cs typeface="+mn-cs"/>
                        </a:rPr>
                        <a:t>Additional Regression Testing cycles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£20,000.00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19/11/2021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893854"/>
                  </a:ext>
                </a:extLst>
              </a:tr>
              <a:tr h="372256">
                <a:tc>
                  <a:txBody>
                    <a:bodyPr/>
                    <a:lstStyle/>
                    <a:p>
                      <a:pPr marL="0" algn="l" fontAlgn="t"/>
                      <a:r>
                        <a:rPr lang="en-US" sz="800" b="0" i="0" u="none" strike="noStrike">
                          <a:solidFill>
                            <a:srgbClr val="000000"/>
                          </a:solidFill>
                          <a:effectLst/>
                          <a:latin typeface="+mj-lt"/>
                          <a:ea typeface="+mn-ea"/>
                          <a:cs typeface="+mn-cs"/>
                        </a:rPr>
                        <a:t>Amendments to NCD-0008 Data Cleansing Catalogue v1.5 to reflect new updated data cleansing requirements following DA310 analysis of industry data cleansing progress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CR-D115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4170076"/>
                  </a:ext>
                </a:extLst>
              </a:tr>
              <a:tr h="256705">
                <a:tc>
                  <a:txBody>
                    <a:bodyPr/>
                    <a:lstStyle/>
                    <a:p>
                      <a:pPr marL="0" algn="l" fontAlgn="t"/>
                      <a:r>
                        <a:rPr lang="en-US" sz="800" b="0" i="0" u="none" strike="noStrike">
                          <a:solidFill>
                            <a:srgbClr val="000000"/>
                          </a:solidFill>
                          <a:effectLst/>
                          <a:latin typeface="+mj-lt"/>
                          <a:ea typeface="+mn-ea"/>
                          <a:cs typeface="+mn-cs"/>
                        </a:rPr>
                        <a:t>Uplifting the CSS Interface Specification Design document from v8.5 to v8.7 and the CSS Business Data Validation Rules document from v1.2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10/03/2022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5997686"/>
                  </a:ext>
                </a:extLst>
              </a:tr>
              <a:tr h="248172">
                <a:tc>
                  <a:txBody>
                    <a:bodyPr/>
                    <a:lstStyle/>
                    <a:p>
                      <a:pPr marL="0" algn="l" fontAlgn="t"/>
                      <a:r>
                        <a:rPr lang="en-US" sz="800" b="0" i="0" u="none" strike="noStrike">
                          <a:solidFill>
                            <a:srgbClr val="000000"/>
                          </a:solidFill>
                          <a:effectLst/>
                          <a:latin typeface="+mj-lt"/>
                          <a:ea typeface="+mn-ea"/>
                          <a:cs typeface="+mn-cs"/>
                        </a:rPr>
                        <a:t>Additional explanatory notes added to Switching Supplier of Last Resort Service Design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20/05/2022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Pending IA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5768496"/>
                  </a:ext>
                </a:extLst>
              </a:tr>
            </a:tbl>
          </a:graphicData>
        </a:graphic>
      </p:graphicFrame>
    </p:spTree>
    <p:extLst>
      <p:ext uri="{BB962C8B-B14F-4D97-AF65-F5344CB8AC3E}">
        <p14:creationId xmlns:p14="http://schemas.microsoft.com/office/powerpoint/2010/main" val="6458850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6991">
                <a:tc>
                  <a:txBody>
                    <a:bodyPr/>
                    <a:lstStyle/>
                    <a:p>
                      <a:pPr marL="0" algn="l" fontAlgn="t"/>
                      <a:r>
                        <a:rPr lang="it-IT" sz="900" b="0" i="0" u="none" strike="noStrike">
                          <a:solidFill>
                            <a:srgbClr val="000000"/>
                          </a:solidFill>
                          <a:effectLst/>
                          <a:latin typeface="+mj-lt"/>
                          <a:ea typeface="+mn-ea"/>
                          <a:cs typeface="+mn-cs"/>
                        </a:rPr>
                        <a:t>Non_Mandatory_MPAS_Metered_Indicator_v0.4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36991">
                <a:tc>
                  <a:txBody>
                    <a:bodyPr/>
                    <a:lstStyle/>
                    <a:p>
                      <a:pPr marL="0" algn="l" fontAlgn="t"/>
                      <a:r>
                        <a:rPr lang="en-GB" sz="900" b="0" i="0" u="none" strike="noStrike">
                          <a:solidFill>
                            <a:srgbClr val="000000"/>
                          </a:solidFill>
                          <a:effectLst/>
                          <a:latin typeface="+mj-lt"/>
                          <a:ea typeface="+mn-ea"/>
                          <a:cs typeface="+mn-cs"/>
                        </a:rPr>
                        <a:t>REC Manager Procurement Timelines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36991">
                <a:tc>
                  <a:txBody>
                    <a:bodyPr/>
                    <a:lstStyle/>
                    <a:p>
                      <a:pPr marL="0" algn="l" fontAlgn="t"/>
                      <a:r>
                        <a:rPr lang="en-GB" sz="900" b="0" i="0" u="none" strike="noStrike">
                          <a:solidFill>
                            <a:srgbClr val="000000"/>
                          </a:solidFill>
                          <a:effectLst/>
                          <a:latin typeface="+mj-lt"/>
                          <a:ea typeface="+mn-ea"/>
                          <a:cs typeface="+mn-cs"/>
                        </a:rPr>
                        <a:t>MPAS Related MPAN Disconnection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136991">
                <a:tc>
                  <a:txBody>
                    <a:bodyPr/>
                    <a:lstStyle/>
                    <a:p>
                      <a:pPr marL="0" algn="l" fontAlgn="t"/>
                      <a:r>
                        <a:rPr lang="en-US" sz="900" b="0" i="0" u="none" strike="noStrike">
                          <a:solidFill>
                            <a:srgbClr val="000000"/>
                          </a:solidFill>
                          <a:effectLst/>
                          <a:latin typeface="+mj-lt"/>
                          <a:ea typeface="+mn-ea"/>
                          <a:cs typeface="+mn-cs"/>
                        </a:rPr>
                        <a:t>Introduction of Validation Message to Logical Mode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36991">
                <a:tc>
                  <a:txBody>
                    <a:bodyPr/>
                    <a:lstStyle/>
                    <a:p>
                      <a:pPr marL="0" algn="l" fontAlgn="t"/>
                      <a:r>
                        <a:rPr lang="en-US" sz="900" b="0" i="0" u="none" strike="noStrike">
                          <a:solidFill>
                            <a:srgbClr val="000000"/>
                          </a:solidFill>
                          <a:effectLst/>
                          <a:latin typeface="+mj-lt"/>
                          <a:ea typeface="+mn-ea"/>
                          <a:cs typeface="+mn-cs"/>
                        </a:rPr>
                        <a:t>Modification of Related MPAN Cleanse Checkpoint Milestones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36991">
                <a:tc>
                  <a:txBody>
                    <a:bodyPr/>
                    <a:lstStyle/>
                    <a:p>
                      <a:pPr marL="0" algn="l" fontAlgn="t"/>
                      <a:r>
                        <a:rPr lang="en-GB" sz="900" b="0" i="0" u="none" strike="noStrike">
                          <a:solidFill>
                            <a:srgbClr val="000000"/>
                          </a:solidFill>
                          <a:effectLst/>
                          <a:latin typeface="+mj-lt"/>
                          <a:ea typeface="+mn-ea"/>
                          <a:cs typeface="+mn-cs"/>
                        </a:rPr>
                        <a:t>ABACUS Corrections and Re-alignments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36991">
                <a:tc>
                  <a:txBody>
                    <a:bodyPr/>
                    <a:lstStyle/>
                    <a:p>
                      <a:pPr marL="0" algn="l" fontAlgn="t"/>
                      <a:r>
                        <a:rPr lang="en-GB" sz="900" b="0" i="0" u="none" strike="noStrike">
                          <a:solidFill>
                            <a:srgbClr val="000000"/>
                          </a:solidFill>
                          <a:effectLst/>
                          <a:latin typeface="+mj-lt"/>
                          <a:ea typeface="+mn-ea"/>
                          <a:cs typeface="+mn-cs"/>
                        </a:rPr>
                        <a:t>ECOES REL API </a:t>
                      </a:r>
                      <a:r>
                        <a:rPr lang="en-GB" sz="900" b="0" i="0" u="none" strike="noStrike" err="1">
                          <a:solidFill>
                            <a:srgbClr val="000000"/>
                          </a:solidFill>
                          <a:effectLst/>
                          <a:latin typeface="+mj-lt"/>
                          <a:ea typeface="+mn-ea"/>
                          <a:cs typeface="+mn-cs"/>
                        </a:rPr>
                        <a:t>Webmethod</a:t>
                      </a:r>
                      <a:endParaRPr lang="en-GB" sz="9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36991">
                <a:tc>
                  <a:txBody>
                    <a:bodyPr/>
                    <a:lstStyle/>
                    <a:p>
                      <a:pPr marL="0" algn="l" fontAlgn="t"/>
                      <a:r>
                        <a:rPr lang="en-GB" sz="900" b="0" i="0" u="none" strike="noStrike">
                          <a:solidFill>
                            <a:srgbClr val="000000"/>
                          </a:solidFill>
                          <a:effectLst/>
                          <a:latin typeface="+mj-lt"/>
                          <a:ea typeface="+mn-ea"/>
                          <a:cs typeface="+mn-cs"/>
                        </a:rPr>
                        <a:t>CSSIA Uplift to Implement IG Recommendations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136991">
                <a:tc>
                  <a:txBody>
                    <a:bodyPr/>
                    <a:lstStyle/>
                    <a:p>
                      <a:pPr marL="0" algn="l" fontAlgn="t"/>
                      <a:r>
                        <a:rPr lang="en-US" sz="900" b="0" i="0" u="none" strike="noStrike">
                          <a:solidFill>
                            <a:srgbClr val="000000"/>
                          </a:solidFill>
                          <a:effectLst/>
                          <a:latin typeface="+mj-lt"/>
                          <a:ea typeface="+mn-ea"/>
                          <a:cs typeface="+mn-cs"/>
                        </a:rPr>
                        <a:t>Update 3 E2Es to align to CSSIA</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36991">
                <a:tc>
                  <a:txBody>
                    <a:bodyPr/>
                    <a:lstStyle/>
                    <a:p>
                      <a:pPr marL="0" algn="l" fontAlgn="t"/>
                      <a:r>
                        <a:rPr lang="en-US" sz="900" b="0" i="0" u="none" strike="noStrike">
                          <a:solidFill>
                            <a:srgbClr val="000000"/>
                          </a:solidFill>
                          <a:effectLst/>
                          <a:latin typeface="+mj-lt"/>
                          <a:ea typeface="+mn-ea"/>
                          <a:cs typeface="+mn-cs"/>
                        </a:rPr>
                        <a:t>CSS_Physical_Interface_Design_Updates_mpxn_v0.2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28/01/2020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36991">
                <a:tc>
                  <a:txBody>
                    <a:bodyPr/>
                    <a:lstStyle/>
                    <a:p>
                      <a:pPr marL="0" algn="l" fontAlgn="t"/>
                      <a:r>
                        <a:rPr lang="en-US" sz="900" b="0" i="0" u="none" strike="noStrike">
                          <a:solidFill>
                            <a:srgbClr val="000000"/>
                          </a:solidFill>
                          <a:effectLst/>
                          <a:latin typeface="+mj-lt"/>
                          <a:ea typeface="+mn-ea"/>
                          <a:cs typeface="+mn-cs"/>
                        </a:rPr>
                        <a:t>Amendment_of_Xoserve_Consequential_Change_Milestone_Delivery_Dates_v0.2[DRAFT]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36991">
                <a:tc>
                  <a:txBody>
                    <a:bodyPr/>
                    <a:lstStyle/>
                    <a:p>
                      <a:pPr marL="0" algn="l" fontAlgn="t"/>
                      <a:r>
                        <a:rPr lang="en-US" sz="900" b="0" i="0" u="none" strike="noStrike">
                          <a:solidFill>
                            <a:srgbClr val="000000"/>
                          </a:solidFill>
                          <a:effectLst/>
                          <a:latin typeface="+mj-lt"/>
                          <a:ea typeface="+mn-ea"/>
                          <a:cs typeface="+mn-cs"/>
                        </a:rPr>
                        <a:t>CSS_Handling_of_MPAS_Business_Dates_v0.2[DRAFT]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20/07/2020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6126654"/>
                  </a:ext>
                </a:extLst>
              </a:tr>
              <a:tr h="136991">
                <a:tc>
                  <a:txBody>
                    <a:bodyPr/>
                    <a:lstStyle/>
                    <a:p>
                      <a:pPr marL="0" algn="l" fontAlgn="t"/>
                      <a:r>
                        <a:rPr lang="en-GB" sz="900" b="0" i="0" u="none" strike="noStrike">
                          <a:solidFill>
                            <a:srgbClr val="000000"/>
                          </a:solidFill>
                          <a:effectLst/>
                          <a:latin typeface="+mj-lt"/>
                          <a:ea typeface="+mn-ea"/>
                          <a:cs typeface="+mn-cs"/>
                        </a:rPr>
                        <a:t>Confirmation_Responses_to_Outbound_Synchronisations_v0.2[DRAFT]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834030"/>
                  </a:ext>
                </a:extLst>
              </a:tr>
              <a:tr h="136991">
                <a:tc>
                  <a:txBody>
                    <a:bodyPr/>
                    <a:lstStyle/>
                    <a:p>
                      <a:pPr marL="0" algn="l" fontAlgn="t"/>
                      <a:r>
                        <a:rPr lang="en-GB" sz="900" b="0" i="0" u="none" strike="noStrike">
                          <a:solidFill>
                            <a:srgbClr val="000000"/>
                          </a:solidFill>
                          <a:effectLst/>
                          <a:latin typeface="+mj-lt"/>
                          <a:ea typeface="+mn-ea"/>
                          <a:cs typeface="+mn-cs"/>
                        </a:rPr>
                        <a:t>Remove MPAS Interface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6467"/>
                  </a:ext>
                </a:extLst>
              </a:tr>
              <a:tr h="136991">
                <a:tc>
                  <a:txBody>
                    <a:bodyPr/>
                    <a:lstStyle/>
                    <a:p>
                      <a:pPr marL="0" algn="l" fontAlgn="t"/>
                      <a:r>
                        <a:rPr lang="en-US" sz="900" b="0" i="0" u="none" strike="noStrike" err="1">
                          <a:solidFill>
                            <a:srgbClr val="000000"/>
                          </a:solidFill>
                          <a:effectLst/>
                          <a:latin typeface="+mj-lt"/>
                          <a:ea typeface="+mn-ea"/>
                          <a:cs typeface="+mn-cs"/>
                        </a:rPr>
                        <a:t>DSP_Specific</a:t>
                      </a:r>
                      <a:r>
                        <a:rPr lang="en-US" sz="900" b="0" i="0" u="none" strike="noStrike">
                          <a:solidFill>
                            <a:srgbClr val="000000"/>
                          </a:solidFill>
                          <a:effectLst/>
                          <a:latin typeface="+mj-lt"/>
                          <a:ea typeface="+mn-ea"/>
                          <a:cs typeface="+mn-cs"/>
                        </a:rPr>
                        <a:t>_ SIT_ </a:t>
                      </a:r>
                      <a:r>
                        <a:rPr lang="en-US" sz="900" b="0" i="0" u="none" strike="noStrike" err="1">
                          <a:solidFill>
                            <a:srgbClr val="000000"/>
                          </a:solidFill>
                          <a:effectLst/>
                          <a:latin typeface="+mj-lt"/>
                          <a:ea typeface="+mn-ea"/>
                          <a:cs typeface="+mn-cs"/>
                        </a:rPr>
                        <a:t>Functional_Exit_Criteria</a:t>
                      </a:r>
                      <a:endParaRPr lang="en-US" sz="9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29/05/2020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421300"/>
                  </a:ext>
                </a:extLst>
              </a:tr>
              <a:tr h="136991">
                <a:tc>
                  <a:txBody>
                    <a:bodyPr/>
                    <a:lstStyle/>
                    <a:p>
                      <a:pPr marL="0" algn="l" fontAlgn="t"/>
                      <a:r>
                        <a:rPr lang="en-GB" sz="900" b="0" i="0" u="none" strike="noStrike">
                          <a:solidFill>
                            <a:srgbClr val="000000"/>
                          </a:solidFill>
                          <a:effectLst/>
                          <a:latin typeface="+mj-lt"/>
                          <a:ea typeface="+mn-ea"/>
                          <a:cs typeface="+mn-cs"/>
                        </a:rPr>
                        <a:t>Changes to support enhanced Solar arrangements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0068183"/>
                  </a:ext>
                </a:extLst>
              </a:tr>
              <a:tr h="136991">
                <a:tc>
                  <a:txBody>
                    <a:bodyPr/>
                    <a:lstStyle/>
                    <a:p>
                      <a:pPr marL="0" algn="l" fontAlgn="t"/>
                      <a:r>
                        <a:rPr lang="en-US" sz="900" b="0" i="0" u="none" strike="noStrike">
                          <a:solidFill>
                            <a:srgbClr val="000000"/>
                          </a:solidFill>
                          <a:effectLst/>
                          <a:latin typeface="+mj-lt"/>
                          <a:ea typeface="+mn-ea"/>
                          <a:cs typeface="+mn-cs"/>
                        </a:rPr>
                        <a:t>CSS Role-based access control (RBAC)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14440"/>
                  </a:ext>
                </a:extLst>
              </a:tr>
              <a:tr h="136991">
                <a:tc>
                  <a:txBody>
                    <a:bodyPr/>
                    <a:lstStyle/>
                    <a:p>
                      <a:pPr marL="0" algn="l" fontAlgn="t"/>
                      <a:r>
                        <a:rPr lang="en-US" sz="900" b="0" i="0" u="none" strike="noStrike">
                          <a:solidFill>
                            <a:srgbClr val="000000"/>
                          </a:solidFill>
                          <a:effectLst/>
                          <a:latin typeface="+mj-lt"/>
                          <a:ea typeface="+mn-ea"/>
                          <a:cs typeface="+mn-cs"/>
                        </a:rPr>
                        <a:t>A Quality Analysis Activity of the Data being used for the DMT Non-Functional Test Phase​​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59762"/>
                  </a:ext>
                </a:extLst>
              </a:tr>
              <a:tr h="136991">
                <a:tc>
                  <a:txBody>
                    <a:bodyPr/>
                    <a:lstStyle/>
                    <a:p>
                      <a:pPr marL="0" algn="l" fontAlgn="t"/>
                      <a:r>
                        <a:rPr lang="fr-FR" sz="900" b="0" i="0" u="none" strike="noStrike" err="1">
                          <a:solidFill>
                            <a:srgbClr val="000000"/>
                          </a:solidFill>
                          <a:effectLst/>
                          <a:latin typeface="+mj-lt"/>
                          <a:ea typeface="+mn-ea"/>
                          <a:cs typeface="+mn-cs"/>
                        </a:rPr>
                        <a:t>Xoserve</a:t>
                      </a:r>
                      <a:r>
                        <a:rPr lang="fr-FR" sz="900" b="0" i="0" u="none" strike="noStrike">
                          <a:solidFill>
                            <a:srgbClr val="000000"/>
                          </a:solidFill>
                          <a:effectLst/>
                          <a:latin typeface="+mj-lt"/>
                          <a:ea typeface="+mn-ea"/>
                          <a:cs typeface="+mn-cs"/>
                        </a:rPr>
                        <a:t> CR for DES AI Removal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427181"/>
                  </a:ext>
                </a:extLst>
              </a:tr>
              <a:tr h="136991">
                <a:tc>
                  <a:txBody>
                    <a:bodyPr/>
                    <a:lstStyle/>
                    <a:p>
                      <a:pPr marL="0" algn="l" fontAlgn="t"/>
                      <a:r>
                        <a:rPr lang="en-GB" sz="900" b="0" i="0" u="none" strike="noStrike">
                          <a:solidFill>
                            <a:srgbClr val="000000"/>
                          </a:solidFill>
                          <a:effectLst/>
                          <a:latin typeface="+mj-lt"/>
                          <a:ea typeface="+mn-ea"/>
                          <a:cs typeface="+mn-cs"/>
                        </a:rPr>
                        <a:t>UEPT Tranche Regulatory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6991">
                <a:tc>
                  <a:txBody>
                    <a:bodyPr/>
                    <a:lstStyle/>
                    <a:p>
                      <a:pPr marL="0" algn="l" fontAlgn="b"/>
                      <a:r>
                        <a:rPr lang="en-US" sz="900" b="0" i="0" u="none" strike="noStrike">
                          <a:solidFill>
                            <a:srgbClr val="000000"/>
                          </a:solidFill>
                          <a:effectLst/>
                          <a:latin typeface="+mj-lt"/>
                          <a:ea typeface="+mn-ea"/>
                          <a:cs typeface="+mn-cs"/>
                        </a:rPr>
                        <a:t> Update to the End to End Testing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900" b="0" i="0" u="none" strike="noStrike">
                          <a:solidFill>
                            <a:srgbClr val="000000"/>
                          </a:solidFill>
                          <a:effectLst/>
                          <a:latin typeface="+mj-lt"/>
                          <a:ea typeface="+mn-ea"/>
                          <a:cs typeface="+mn-cs"/>
                        </a:rPr>
                        <a:t>CR-D043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a:solidFill>
                            <a:srgbClr val="000000"/>
                          </a:solidFill>
                          <a:effectLst/>
                          <a:latin typeface="+mj-lt"/>
                          <a:ea typeface="+mn-ea"/>
                          <a:cs typeface="+mn-cs"/>
                        </a:rPr>
                        <a:t>05/10/2020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6991">
                <a:tc>
                  <a:txBody>
                    <a:bodyPr/>
                    <a:lstStyle/>
                    <a:p>
                      <a:pPr algn="l" fontAlgn="b"/>
                      <a:r>
                        <a:rPr lang="en-US" sz="900" b="0" i="0" u="none" strike="noStrike">
                          <a:solidFill>
                            <a:srgbClr val="000000"/>
                          </a:solidFill>
                          <a:effectLst/>
                          <a:latin typeface="+mj-lt"/>
                          <a:ea typeface="+mn-ea"/>
                          <a:cs typeface="+mn-cs"/>
                        </a:rPr>
                        <a:t>Request For a New DMT Environment for DMT Live Rehearsal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23/10/2020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136991">
                <a:tc>
                  <a:txBody>
                    <a:bodyPr/>
                    <a:lstStyle/>
                    <a:p>
                      <a:pPr algn="l" fontAlgn="b"/>
                      <a:r>
                        <a:rPr lang="en-US" sz="900" b="0" i="0" u="none" strike="noStrike">
                          <a:solidFill>
                            <a:srgbClr val="000000"/>
                          </a:solidFill>
                          <a:effectLst/>
                          <a:latin typeface="+mj-lt"/>
                          <a:ea typeface="+mn-ea"/>
                          <a:cs typeface="+mn-cs"/>
                        </a:rPr>
                        <a:t>NC-0079 Adding Post Load Integrity Check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136991">
                <a:tc>
                  <a:txBody>
                    <a:bodyPr/>
                    <a:lstStyle/>
                    <a:p>
                      <a:pPr algn="l" fontAlgn="b"/>
                      <a:r>
                        <a:rPr lang="en-US" sz="900" b="0" i="0" u="none" strike="noStrike">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136991">
                <a:tc>
                  <a:txBody>
                    <a:bodyPr/>
                    <a:lstStyle/>
                    <a:p>
                      <a:pPr algn="l" fontAlgn="b"/>
                      <a:r>
                        <a:rPr lang="en-US" sz="900" b="0" i="0" u="none" strike="noStrike">
                          <a:solidFill>
                            <a:srgbClr val="000000"/>
                          </a:solidFill>
                          <a:effectLst/>
                          <a:latin typeface="+mj-lt"/>
                          <a:ea typeface="+mn-ea"/>
                          <a:cs typeface="+mn-cs"/>
                        </a:rPr>
                        <a:t>Correctional Changes to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136991">
                <a:tc>
                  <a:txBody>
                    <a:bodyPr/>
                    <a:lstStyle/>
                    <a:p>
                      <a:pPr algn="l" fontAlgn="b"/>
                      <a:r>
                        <a:rPr lang="en-US" sz="900" b="0" i="0" u="none" strike="noStrike">
                          <a:solidFill>
                            <a:srgbClr val="000000"/>
                          </a:solidFill>
                          <a:effectLst/>
                          <a:latin typeface="+mj-lt"/>
                          <a:ea typeface="+mn-ea"/>
                          <a:cs typeface="+mn-cs"/>
                        </a:rPr>
                        <a:t>Changes to Data Milestones in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569194"/>
                  </a:ext>
                </a:extLst>
              </a:tr>
              <a:tr h="136991">
                <a:tc>
                  <a:txBody>
                    <a:bodyPr/>
                    <a:lstStyle/>
                    <a:p>
                      <a:pPr algn="l" fontAlgn="b"/>
                      <a:r>
                        <a:rPr lang="en-US" sz="900" b="0" i="0" u="none" strike="noStrike">
                          <a:solidFill>
                            <a:srgbClr val="000000"/>
                          </a:solidFill>
                          <a:effectLst/>
                          <a:latin typeface="+mj-lt"/>
                          <a:ea typeface="+mn-ea"/>
                          <a:cs typeface="+mn-cs"/>
                        </a:rPr>
                        <a:t>Changes to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30/11/2020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19074992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04899"/>
          <a:ext cx="9132724" cy="4838600"/>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98914">
                <a:tc>
                  <a:txBody>
                    <a:bodyPr/>
                    <a:lstStyle/>
                    <a:p>
                      <a:pPr algn="ctr" rtl="0" fontAlgn="ctr"/>
                      <a:r>
                        <a:rPr lang="en-GB" sz="600" b="1" i="0" u="none" strike="noStrike">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5364">
                <a:tc>
                  <a:txBody>
                    <a:bodyPr/>
                    <a:lstStyle/>
                    <a:p>
                      <a:pPr marL="0" algn="l" fontAlgn="t"/>
                      <a:r>
                        <a:rPr lang="en-US" sz="800" b="0" i="0" u="none" strike="noStrike">
                          <a:solidFill>
                            <a:srgbClr val="000000"/>
                          </a:solidFill>
                          <a:effectLst/>
                          <a:latin typeface="+mj-lt"/>
                          <a:ea typeface="+mn-ea"/>
                          <a:cs typeface="+mn-cs"/>
                        </a:rPr>
                        <a:t>Additional and Further Correctional Changes to MAD Log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25364">
                <a:tc>
                  <a:txBody>
                    <a:bodyPr/>
                    <a:lstStyle/>
                    <a:p>
                      <a:pPr marL="0" algn="l" fontAlgn="t"/>
                      <a:r>
                        <a:rPr lang="en-US" sz="800" b="0" i="0" u="none" strike="noStrike">
                          <a:solidFill>
                            <a:srgbClr val="000000"/>
                          </a:solidFill>
                          <a:effectLst/>
                          <a:latin typeface="+mj-lt"/>
                          <a:ea typeface="+mn-ea"/>
                          <a:cs typeface="+mn-cs"/>
                        </a:rPr>
                        <a:t> Additional Onward Dependencies for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978725"/>
                  </a:ext>
                </a:extLst>
              </a:tr>
              <a:tr h="125364">
                <a:tc>
                  <a:txBody>
                    <a:bodyPr/>
                    <a:lstStyle/>
                    <a:p>
                      <a:pPr marL="0" algn="l" fontAlgn="t"/>
                      <a:r>
                        <a:rPr lang="en-US" sz="800" b="0" i="0" u="none" strike="noStrike">
                          <a:solidFill>
                            <a:srgbClr val="000000"/>
                          </a:solidFill>
                          <a:effectLst/>
                          <a:latin typeface="+mj-lt"/>
                          <a:ea typeface="+mn-ea"/>
                          <a:cs typeface="+mn-cs"/>
                        </a:rPr>
                        <a:t>Changing from </a:t>
                      </a:r>
                      <a:r>
                        <a:rPr lang="en-US" sz="800" b="0" i="0" u="none" strike="noStrike" err="1">
                          <a:solidFill>
                            <a:srgbClr val="000000"/>
                          </a:solidFill>
                          <a:effectLst/>
                          <a:latin typeface="+mj-lt"/>
                          <a:ea typeface="+mn-ea"/>
                          <a:cs typeface="+mn-cs"/>
                        </a:rPr>
                        <a:t>GetOrganised</a:t>
                      </a:r>
                      <a:r>
                        <a:rPr lang="en-US" sz="800" b="0" i="0" u="none" strike="noStrike">
                          <a:solidFill>
                            <a:srgbClr val="000000"/>
                          </a:solidFill>
                          <a:effectLst/>
                          <a:latin typeface="+mj-lt"/>
                          <a:ea typeface="+mn-ea"/>
                          <a:cs typeface="+mn-cs"/>
                        </a:rPr>
                        <a:t> to Landmark SFTP for SI receiving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7307117"/>
                  </a:ext>
                </a:extLst>
              </a:tr>
              <a:tr h="125364">
                <a:tc>
                  <a:txBody>
                    <a:bodyPr/>
                    <a:lstStyle/>
                    <a:p>
                      <a:pPr marL="0" algn="l" fontAlgn="t"/>
                      <a:r>
                        <a:rPr lang="en-US" sz="800" b="0" i="0" u="none" strike="noStrike">
                          <a:solidFill>
                            <a:srgbClr val="000000"/>
                          </a:solidFill>
                          <a:effectLst/>
                          <a:latin typeface="+mj-lt"/>
                          <a:ea typeface="+mn-ea"/>
                          <a:cs typeface="+mn-cs"/>
                        </a:rPr>
                        <a:t>Amendments to the Data Cleansing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45533"/>
                  </a:ext>
                </a:extLst>
              </a:tr>
              <a:tr h="125364">
                <a:tc>
                  <a:txBody>
                    <a:bodyPr/>
                    <a:lstStyle/>
                    <a:p>
                      <a:pPr marL="0" algn="l" fontAlgn="t"/>
                      <a:r>
                        <a:rPr lang="en-GB" sz="800" b="0" i="0" u="none" strike="noStrike">
                          <a:solidFill>
                            <a:srgbClr val="000000"/>
                          </a:solidFill>
                          <a:effectLst/>
                          <a:latin typeface="+mj-lt"/>
                          <a:ea typeface="+mn-ea"/>
                          <a:cs typeface="+mn-cs"/>
                        </a:rPr>
                        <a:t>MAD Log Changes for UIT Environment Verification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6679076"/>
                  </a:ext>
                </a:extLst>
              </a:tr>
              <a:tr h="125364">
                <a:tc>
                  <a:txBody>
                    <a:bodyPr/>
                    <a:lstStyle/>
                    <a:p>
                      <a:pPr marL="0" algn="l" fontAlgn="t"/>
                      <a:r>
                        <a:rPr lang="en-GB" sz="800" b="0" i="0" u="none" strike="noStrike">
                          <a:solidFill>
                            <a:srgbClr val="000000"/>
                          </a:solidFill>
                          <a:effectLst/>
                          <a:latin typeface="+mj-lt"/>
                          <a:ea typeface="+mn-ea"/>
                          <a:cs typeface="+mn-cs"/>
                        </a:rPr>
                        <a:t>Discontinuance of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Consequential Change Market Trials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92496"/>
                  </a:ext>
                </a:extLst>
              </a:tr>
              <a:tr h="125364">
                <a:tc>
                  <a:txBody>
                    <a:bodyPr/>
                    <a:lstStyle/>
                    <a:p>
                      <a:pPr marL="0" algn="l" fontAlgn="t"/>
                      <a:r>
                        <a:rPr lang="en-GB" sz="800" b="0" i="0" u="none" strike="noStrike">
                          <a:solidFill>
                            <a:srgbClr val="000000"/>
                          </a:solidFill>
                          <a:effectLst/>
                          <a:latin typeface="+mj-lt"/>
                          <a:ea typeface="+mn-ea"/>
                          <a:cs typeface="+mn-cs"/>
                        </a:rPr>
                        <a:t>Uplift to SMS </a:t>
                      </a:r>
                      <a:r>
                        <a:rPr lang="en-GB" sz="800" b="0" i="0" u="none" strike="noStrike" err="1">
                          <a:solidFill>
                            <a:srgbClr val="000000"/>
                          </a:solidFill>
                          <a:effectLst/>
                          <a:latin typeface="+mj-lt"/>
                          <a:ea typeface="+mn-ea"/>
                          <a:cs typeface="+mn-cs"/>
                        </a:rPr>
                        <a:t>CoCo</a:t>
                      </a:r>
                      <a:endParaRPr lang="en-GB" sz="800" b="0" i="0" u="none" strike="noStrike">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766892"/>
                  </a:ext>
                </a:extLst>
              </a:tr>
              <a:tr h="125364">
                <a:tc>
                  <a:txBody>
                    <a:bodyPr/>
                    <a:lstStyle/>
                    <a:p>
                      <a:pPr marL="0" algn="l" fontAlgn="t"/>
                      <a:r>
                        <a:rPr lang="en-US" sz="800" b="0" i="0" u="none" strike="noStrike">
                          <a:solidFill>
                            <a:srgbClr val="000000"/>
                          </a:solidFill>
                          <a:effectLst/>
                          <a:latin typeface="+mj-lt"/>
                          <a:ea typeface="+mn-ea"/>
                          <a:cs typeface="+mn-cs"/>
                        </a:rPr>
                        <a:t>Changes to SIT Functional Test Scenarios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645978"/>
                  </a:ext>
                </a:extLst>
              </a:tr>
              <a:tr h="125364">
                <a:tc>
                  <a:txBody>
                    <a:bodyPr/>
                    <a:lstStyle/>
                    <a:p>
                      <a:pPr marL="0" algn="l" fontAlgn="t"/>
                      <a:r>
                        <a:rPr lang="en-US" sz="800" b="0" i="0" u="none" strike="noStrike">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2429578"/>
                  </a:ext>
                </a:extLst>
              </a:tr>
              <a:tr h="125364">
                <a:tc>
                  <a:txBody>
                    <a:bodyPr/>
                    <a:lstStyle/>
                    <a:p>
                      <a:pPr marL="0" algn="l" fontAlgn="t"/>
                      <a:r>
                        <a:rPr lang="en-GB" sz="800" b="0" i="0" u="none" strike="noStrike">
                          <a:solidFill>
                            <a:srgbClr val="000000"/>
                          </a:solidFill>
                          <a:effectLst/>
                          <a:latin typeface="+mj-lt"/>
                          <a:ea typeface="+mn-ea"/>
                          <a:cs typeface="+mn-cs"/>
                        </a:rPr>
                        <a:t>In-Flight Reg ID Dissemination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119597"/>
                  </a:ext>
                </a:extLst>
              </a:tr>
              <a:tr h="125364">
                <a:tc>
                  <a:txBody>
                    <a:bodyPr/>
                    <a:lstStyle/>
                    <a:p>
                      <a:pPr marL="0" algn="l" fontAlgn="t"/>
                      <a:r>
                        <a:rPr lang="en-US" sz="800" b="0" i="0" u="none" strike="noStrike">
                          <a:solidFill>
                            <a:srgbClr val="000000"/>
                          </a:solidFill>
                          <a:effectLst/>
                          <a:latin typeface="+mj-lt"/>
                          <a:ea typeface="+mn-ea"/>
                          <a:cs typeface="+mn-cs"/>
                        </a:rPr>
                        <a:t>Uplift to the CSS Business Data Validation Rules Doc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8383601"/>
                  </a:ext>
                </a:extLst>
              </a:tr>
              <a:tr h="125364">
                <a:tc>
                  <a:txBody>
                    <a:bodyPr/>
                    <a:lstStyle/>
                    <a:p>
                      <a:pPr marL="0" algn="l" fontAlgn="t"/>
                      <a:r>
                        <a:rPr lang="en-US" sz="800" b="0" i="0" u="none" strike="noStrike">
                          <a:solidFill>
                            <a:srgbClr val="000000"/>
                          </a:solidFill>
                          <a:effectLst/>
                          <a:latin typeface="+mj-lt"/>
                          <a:ea typeface="+mn-ea"/>
                          <a:cs typeface="+mn-cs"/>
                        </a:rPr>
                        <a:t>Uplift to the CSS Interface Specification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243526"/>
                  </a:ext>
                </a:extLst>
              </a:tr>
              <a:tr h="125364">
                <a:tc>
                  <a:txBody>
                    <a:bodyPr/>
                    <a:lstStyle/>
                    <a:p>
                      <a:pPr marL="0" algn="l" fontAlgn="t"/>
                      <a:r>
                        <a:rPr lang="en-US" sz="800" b="0" i="0" u="none" strike="noStrike">
                          <a:solidFill>
                            <a:srgbClr val="000000"/>
                          </a:solidFill>
                          <a:effectLst/>
                          <a:latin typeface="+mj-lt"/>
                          <a:ea typeface="+mn-ea"/>
                          <a:cs typeface="+mn-cs"/>
                        </a:rPr>
                        <a:t>REL Dissemination to </a:t>
                      </a:r>
                      <a:r>
                        <a:rPr lang="en-US" sz="800" b="0" i="0" u="none" strike="noStrike" err="1">
                          <a:solidFill>
                            <a:srgbClr val="000000"/>
                          </a:solidFill>
                          <a:effectLst/>
                          <a:latin typeface="+mj-lt"/>
                          <a:ea typeface="+mn-ea"/>
                          <a:cs typeface="+mn-cs"/>
                        </a:rPr>
                        <a:t>iDNO</a:t>
                      </a:r>
                      <a:r>
                        <a:rPr lang="en-US" sz="800" b="0" i="0" u="none" strike="noStrike">
                          <a:solidFill>
                            <a:srgbClr val="000000"/>
                          </a:solidFill>
                          <a:effectLst/>
                          <a:latin typeface="+mj-lt"/>
                          <a:ea typeface="+mn-ea"/>
                          <a:cs typeface="+mn-cs"/>
                        </a:rPr>
                        <a:t> and DNO</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279146"/>
                  </a:ext>
                </a:extLst>
              </a:tr>
              <a:tr h="250728">
                <a:tc>
                  <a:txBody>
                    <a:bodyPr/>
                    <a:lstStyle/>
                    <a:p>
                      <a:pPr marL="0" algn="l" fontAlgn="t"/>
                      <a:r>
                        <a:rPr lang="en-US" sz="800" b="0" i="0" u="none" strike="noStrike">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3407437"/>
                  </a:ext>
                </a:extLst>
              </a:tr>
              <a:tr h="125364">
                <a:tc>
                  <a:txBody>
                    <a:bodyPr/>
                    <a:lstStyle/>
                    <a:p>
                      <a:pPr marL="0" algn="l" fontAlgn="t"/>
                      <a:r>
                        <a:rPr lang="en-US" sz="800" b="0" i="0" u="none" strike="noStrike">
                          <a:solidFill>
                            <a:srgbClr val="000000"/>
                          </a:solidFill>
                          <a:effectLst/>
                          <a:latin typeface="+mj-lt"/>
                          <a:ea typeface="+mn-ea"/>
                          <a:cs typeface="+mn-cs"/>
                        </a:rPr>
                        <a:t>Re-align Switching Programme Response SLAs with Xoserve response SLAs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07/05/2021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653322"/>
                  </a:ext>
                </a:extLst>
              </a:tr>
              <a:tr h="125364">
                <a:tc>
                  <a:txBody>
                    <a:bodyPr/>
                    <a:lstStyle/>
                    <a:p>
                      <a:pPr marL="0" algn="l" fontAlgn="t"/>
                      <a:r>
                        <a:rPr lang="en-US" sz="800" b="0" i="0" u="none" strike="noStrike">
                          <a:solidFill>
                            <a:srgbClr val="000000"/>
                          </a:solidFill>
                          <a:effectLst/>
                          <a:latin typeface="+mj-lt"/>
                          <a:ea typeface="+mn-ea"/>
                          <a:cs typeface="+mn-cs"/>
                        </a:rPr>
                        <a:t>Changes to MAD Log v2.2 to rectify incorrect milestone descriptions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6927323"/>
                  </a:ext>
                </a:extLst>
              </a:tr>
              <a:tr h="125364">
                <a:tc>
                  <a:txBody>
                    <a:bodyPr/>
                    <a:lstStyle/>
                    <a:p>
                      <a:pPr marL="0" algn="l" fontAlgn="t"/>
                      <a:r>
                        <a:rPr lang="en-GB" sz="800" b="0" i="0" u="none" strike="noStrike">
                          <a:solidFill>
                            <a:srgbClr val="000000"/>
                          </a:solidFill>
                          <a:effectLst/>
                          <a:latin typeface="+mj-lt"/>
                          <a:ea typeface="+mn-ea"/>
                          <a:cs typeface="+mn-cs"/>
                        </a:rPr>
                        <a:t>Update Service Management Baseline Requirement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20/04/2021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152147"/>
                  </a:ext>
                </a:extLst>
              </a:tr>
              <a:tr h="125364">
                <a:tc>
                  <a:txBody>
                    <a:bodyPr/>
                    <a:lstStyle/>
                    <a:p>
                      <a:pPr marL="0" algn="l" fontAlgn="t"/>
                      <a:r>
                        <a:rPr lang="en-US" sz="800" b="0" i="0" u="none" strike="noStrike">
                          <a:solidFill>
                            <a:srgbClr val="000000"/>
                          </a:solidFill>
                          <a:effectLst/>
                          <a:latin typeface="+mj-lt"/>
                          <a:ea typeface="+mn-ea"/>
                          <a:cs typeface="+mn-cs"/>
                        </a:rPr>
                        <a:t>Amend the Transition Testing Milestones TR210 &amp; TR220 for PUI Production Data Cuts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537156"/>
                  </a:ext>
                </a:extLst>
              </a:tr>
              <a:tr h="125364">
                <a:tc>
                  <a:txBody>
                    <a:bodyPr/>
                    <a:lstStyle/>
                    <a:p>
                      <a:pPr marL="0" algn="l" fontAlgn="t"/>
                      <a:r>
                        <a:rPr lang="en-US" sz="800" b="0" i="0" u="none" strike="noStrike">
                          <a:solidFill>
                            <a:srgbClr val="000000"/>
                          </a:solidFill>
                          <a:effectLst/>
                          <a:latin typeface="+mj-lt"/>
                          <a:ea typeface="+mn-ea"/>
                          <a:cs typeface="+mn-cs"/>
                        </a:rPr>
                        <a:t>Removal of SMS005 from UEPT Test Scenarios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245056"/>
                  </a:ext>
                </a:extLst>
              </a:tr>
              <a:tr h="125364">
                <a:tc>
                  <a:txBody>
                    <a:bodyPr/>
                    <a:lstStyle/>
                    <a:p>
                      <a:pPr marL="0" algn="l" fontAlgn="t"/>
                      <a:r>
                        <a:rPr lang="en-US" sz="800" b="0" i="0" u="none" strike="noStrike">
                          <a:solidFill>
                            <a:srgbClr val="000000"/>
                          </a:solidFill>
                          <a:effectLst/>
                          <a:latin typeface="+mj-lt"/>
                          <a:ea typeface="+mn-ea"/>
                          <a:cs typeface="+mn-cs"/>
                        </a:rPr>
                        <a:t> Engagement for Early E2E Testing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341872"/>
                  </a:ext>
                </a:extLst>
              </a:tr>
              <a:tr h="125364">
                <a:tc>
                  <a:txBody>
                    <a:bodyPr/>
                    <a:lstStyle/>
                    <a:p>
                      <a:pPr marL="0" algn="l" fontAlgn="t"/>
                      <a:r>
                        <a:rPr lang="en-US" sz="800" b="0" i="0" u="none" strike="noStrike">
                          <a:solidFill>
                            <a:srgbClr val="000000"/>
                          </a:solidFill>
                          <a:effectLst/>
                          <a:latin typeface="+mj-lt"/>
                          <a:ea typeface="+mn-ea"/>
                          <a:cs typeface="+mn-cs"/>
                        </a:rPr>
                        <a:t>Change to Transition Stage 3 File-Based Migration Sequencing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26/05/2021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25364">
                <a:tc>
                  <a:txBody>
                    <a:bodyPr/>
                    <a:lstStyle/>
                    <a:p>
                      <a:pPr marL="0" algn="l" fontAlgn="t"/>
                      <a:r>
                        <a:rPr lang="en-US" sz="800" b="0" i="0" u="none" strike="noStrike">
                          <a:solidFill>
                            <a:srgbClr val="000000"/>
                          </a:solidFill>
                          <a:effectLst/>
                          <a:latin typeface="+mj-lt"/>
                          <a:ea typeface="+mn-ea"/>
                          <a:cs typeface="+mn-cs"/>
                        </a:rPr>
                        <a:t>Request for an additional Data Reconciliation Activity at the end of DMT Live Rehearsal Cycle 2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238655">
                <a:tc>
                  <a:txBody>
                    <a:bodyPr/>
                    <a:lstStyle/>
                    <a:p>
                      <a:pPr marL="0" algn="l" fontAlgn="t"/>
                      <a:r>
                        <a:rPr lang="en-US" sz="800" b="0" i="0" u="none" strike="noStrike">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17/06/2021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25364">
                <a:tc>
                  <a:txBody>
                    <a:bodyPr/>
                    <a:lstStyle/>
                    <a:p>
                      <a:pPr marL="0" algn="l" fontAlgn="t"/>
                      <a:r>
                        <a:rPr lang="en-US" sz="800" b="0" i="0" u="none" strike="noStrike">
                          <a:solidFill>
                            <a:srgbClr val="000000"/>
                          </a:solidFill>
                          <a:effectLst/>
                          <a:latin typeface="+mj-lt"/>
                          <a:ea typeface="+mn-ea"/>
                          <a:cs typeface="+mn-cs"/>
                        </a:rPr>
                        <a:t>Elevation of L2-TR070 (Transition Stage 1 Start) to a L1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25364">
                <a:tc>
                  <a:txBody>
                    <a:bodyPr/>
                    <a:lstStyle/>
                    <a:p>
                      <a:pPr marL="0" algn="l" fontAlgn="t"/>
                      <a:r>
                        <a:rPr lang="en-US" sz="800" b="0" i="0" u="none" strike="noStrike">
                          <a:solidFill>
                            <a:srgbClr val="000000"/>
                          </a:solidFill>
                          <a:effectLst/>
                          <a:latin typeface="+mj-lt"/>
                          <a:ea typeface="+mn-ea"/>
                          <a:cs typeface="+mn-cs"/>
                        </a:rPr>
                        <a:t>NC-0107 Master Handover Pack Purpose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25364">
                <a:tc>
                  <a:txBody>
                    <a:bodyPr/>
                    <a:lstStyle/>
                    <a:p>
                      <a:pPr marL="0" algn="l" fontAlgn="t"/>
                      <a:r>
                        <a:rPr lang="en-GB" sz="800" b="0" i="0" u="none" strike="noStrike">
                          <a:solidFill>
                            <a:srgbClr val="000000"/>
                          </a:solidFill>
                          <a:effectLst/>
                          <a:latin typeface="+mj-lt"/>
                          <a:ea typeface="+mn-ea"/>
                          <a:cs typeface="+mn-cs"/>
                        </a:rPr>
                        <a:t>REC Code Manager Market Intelligence Reporting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25364">
                <a:tc>
                  <a:txBody>
                    <a:bodyPr/>
                    <a:lstStyle/>
                    <a:p>
                      <a:pPr marL="0" algn="l" fontAlgn="t"/>
                      <a:r>
                        <a:rPr lang="en-US" sz="800" b="0" i="0" u="none" strike="noStrike">
                          <a:solidFill>
                            <a:srgbClr val="000000"/>
                          </a:solidFill>
                          <a:effectLst/>
                          <a:latin typeface="+mj-lt"/>
                          <a:ea typeface="+mn-ea"/>
                          <a:cs typeface="+mn-cs"/>
                        </a:rPr>
                        <a:t>Removal of Transition Test Artefacts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250728">
                <a:tc>
                  <a:txBody>
                    <a:bodyPr/>
                    <a:lstStyle/>
                    <a:p>
                      <a:pPr marL="0" algn="l" fontAlgn="t"/>
                      <a:r>
                        <a:rPr lang="en-US" sz="800" b="0" i="0" u="none" strike="noStrike">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25364">
                <a:tc>
                  <a:txBody>
                    <a:bodyPr/>
                    <a:lstStyle/>
                    <a:p>
                      <a:pPr marL="0" algn="l" fontAlgn="t"/>
                      <a:r>
                        <a:rPr lang="en-GB" sz="800" b="0" i="0" u="none" strike="noStrike">
                          <a:solidFill>
                            <a:srgbClr val="000000"/>
                          </a:solidFill>
                          <a:effectLst/>
                          <a:latin typeface="+mj-lt"/>
                          <a:ea typeface="+mn-ea"/>
                          <a:cs typeface="+mn-cs"/>
                        </a:rPr>
                        <a:t>Changes to Operational Testing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25364">
                <a:tc>
                  <a:txBody>
                    <a:bodyPr/>
                    <a:lstStyle/>
                    <a:p>
                      <a:pPr marL="0" algn="l" fontAlgn="t"/>
                      <a:r>
                        <a:rPr lang="en-US" sz="800" b="0" i="0" u="none" strike="noStrike">
                          <a:solidFill>
                            <a:srgbClr val="000000"/>
                          </a:solidFill>
                          <a:effectLst/>
                          <a:latin typeface="+mj-lt"/>
                          <a:ea typeface="+mn-ea"/>
                          <a:cs typeface="+mn-cs"/>
                        </a:rPr>
                        <a:t>Changes to milestone date for L3-TE720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29/07/2021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25364">
                <a:tc>
                  <a:txBody>
                    <a:bodyPr/>
                    <a:lstStyle/>
                    <a:p>
                      <a:pPr marL="0" algn="l" fontAlgn="t"/>
                      <a:r>
                        <a:rPr lang="en-US" sz="800" b="0" i="0" u="none" strike="noStrike">
                          <a:solidFill>
                            <a:srgbClr val="000000"/>
                          </a:solidFill>
                          <a:effectLst/>
                          <a:latin typeface="+mj-lt"/>
                          <a:ea typeface="+mn-ea"/>
                          <a:cs typeface="+mn-cs"/>
                        </a:rPr>
                        <a:t>Continuation of support for UEPT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25364">
                <a:tc>
                  <a:txBody>
                    <a:bodyPr/>
                    <a:lstStyle/>
                    <a:p>
                      <a:pPr algn="l" fontAlgn="b"/>
                      <a:r>
                        <a:rPr lang="en-US" sz="800" b="0" i="0" u="none" strike="noStrike">
                          <a:solidFill>
                            <a:srgbClr val="000000"/>
                          </a:solidFill>
                          <a:effectLst/>
                          <a:latin typeface="+mj-lt"/>
                          <a:ea typeface="+mn-ea"/>
                          <a:cs typeface="+mn-cs"/>
                        </a:rPr>
                        <a:t>Further </a:t>
                      </a:r>
                      <a:r>
                        <a:rPr lang="en-US" sz="800" b="0" i="0" u="none" strike="noStrike" err="1">
                          <a:solidFill>
                            <a:srgbClr val="000000"/>
                          </a:solidFill>
                          <a:effectLst/>
                          <a:latin typeface="+mj-lt"/>
                          <a:ea typeface="+mn-ea"/>
                          <a:cs typeface="+mn-cs"/>
                        </a:rPr>
                        <a:t>consquential</a:t>
                      </a:r>
                      <a:r>
                        <a:rPr lang="en-US" sz="800" b="0" i="0" u="none" strike="noStrike">
                          <a:solidFill>
                            <a:srgbClr val="000000"/>
                          </a:solidFill>
                          <a:effectLst/>
                          <a:latin typeface="+mj-lt"/>
                          <a:ea typeface="+mn-ea"/>
                          <a:cs typeface="+mn-cs"/>
                        </a:rPr>
                        <a:t> changes to DB4 and related artefacts following CR-D071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06/08/2021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4562668"/>
                  </a:ext>
                </a:extLst>
              </a:tr>
              <a:tr h="125364">
                <a:tc>
                  <a:txBody>
                    <a:bodyPr/>
                    <a:lstStyle/>
                    <a:p>
                      <a:pPr algn="l" fontAlgn="b"/>
                      <a:r>
                        <a:rPr lang="en-US" sz="800" b="0" i="0" u="none" strike="noStrike">
                          <a:solidFill>
                            <a:srgbClr val="000000"/>
                          </a:solidFill>
                          <a:effectLst/>
                          <a:latin typeface="+mj-lt"/>
                          <a:ea typeface="+mn-ea"/>
                          <a:cs typeface="+mn-cs"/>
                        </a:rPr>
                        <a:t>CSS Stage 1 ECOES Interface Specification Uplift to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461063"/>
                  </a:ext>
                </a:extLst>
              </a:tr>
              <a:tr h="238655">
                <a:tc>
                  <a:txBody>
                    <a:bodyPr/>
                    <a:lstStyle/>
                    <a:p>
                      <a:pPr algn="l" fontAlgn="b"/>
                      <a:r>
                        <a:rPr lang="en-US" sz="800" b="0" i="0" u="none" strike="noStrike">
                          <a:solidFill>
                            <a:srgbClr val="000000"/>
                          </a:solidFill>
                          <a:effectLst/>
                          <a:latin typeface="+mj-lt"/>
                          <a:ea typeface="+mn-ea"/>
                          <a:cs typeface="+mn-cs"/>
                        </a:rPr>
                        <a:t>Documentation only updates to NCT-0134 DMT Live Rehearsal Test Plan and NCD-0012 Data Migration Solution Design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6543792"/>
                  </a:ext>
                </a:extLst>
              </a:tr>
            </a:tbl>
          </a:graphicData>
        </a:graphic>
      </p:graphicFrame>
    </p:spTree>
    <p:extLst>
      <p:ext uri="{BB962C8B-B14F-4D97-AF65-F5344CB8AC3E}">
        <p14:creationId xmlns:p14="http://schemas.microsoft.com/office/powerpoint/2010/main" val="30300493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83530"/>
          <a:ext cx="9120628" cy="4759962"/>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501341">
                  <a:extLst>
                    <a:ext uri="{9D8B030D-6E8A-4147-A177-3AD203B41FA5}">
                      <a16:colId xmlns:a16="http://schemas.microsoft.com/office/drawing/2014/main" val="2723771934"/>
                    </a:ext>
                  </a:extLst>
                </a:gridCol>
                <a:gridCol w="737595">
                  <a:extLst>
                    <a:ext uri="{9D8B030D-6E8A-4147-A177-3AD203B41FA5}">
                      <a16:colId xmlns:a16="http://schemas.microsoft.com/office/drawing/2014/main" val="194189712"/>
                    </a:ext>
                  </a:extLst>
                </a:gridCol>
                <a:gridCol w="1899404">
                  <a:extLst>
                    <a:ext uri="{9D8B030D-6E8A-4147-A177-3AD203B41FA5}">
                      <a16:colId xmlns:a16="http://schemas.microsoft.com/office/drawing/2014/main" val="3065248341"/>
                    </a:ext>
                  </a:extLst>
                </a:gridCol>
              </a:tblGrid>
              <a:tr h="212306">
                <a:tc>
                  <a:txBody>
                    <a:bodyPr/>
                    <a:lstStyle/>
                    <a:p>
                      <a:pPr algn="ctr" rtl="0" fontAlgn="ctr"/>
                      <a:r>
                        <a:rPr lang="en-GB" sz="800" b="1" i="0" u="none" strike="noStrike">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5950">
                <a:tc>
                  <a:txBody>
                    <a:bodyPr/>
                    <a:lstStyle/>
                    <a:p>
                      <a:pPr algn="l" fontAlgn="b"/>
                      <a:r>
                        <a:rPr lang="en-GB" sz="800" b="0" i="0" u="none" strike="noStrike">
                          <a:solidFill>
                            <a:srgbClr val="000000"/>
                          </a:solidFill>
                          <a:effectLst/>
                          <a:latin typeface="+mj-lt"/>
                          <a:ea typeface="+mn-ea"/>
                          <a:cs typeface="+mn-cs"/>
                        </a:rPr>
                        <a:t>Elaborations for Service Management Requirements DB4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5950">
                <a:tc>
                  <a:txBody>
                    <a:bodyPr/>
                    <a:lstStyle/>
                    <a:p>
                      <a:pPr algn="l" fontAlgn="b"/>
                      <a:r>
                        <a:rPr lang="en-US" sz="800" b="0" i="0" u="none" strike="noStrike">
                          <a:solidFill>
                            <a:srgbClr val="000000"/>
                          </a:solidFill>
                          <a:effectLst/>
                          <a:latin typeface="+mj-lt"/>
                          <a:ea typeface="+mn-ea"/>
                          <a:cs typeface="+mn-cs"/>
                        </a:rPr>
                        <a:t>Update of the Code of Connection Document to reflect the Enduring PKI Process Updates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697698"/>
                  </a:ext>
                </a:extLst>
              </a:tr>
              <a:tr h="135950">
                <a:tc>
                  <a:txBody>
                    <a:bodyPr/>
                    <a:lstStyle/>
                    <a:p>
                      <a:pPr algn="l" fontAlgn="b"/>
                      <a:r>
                        <a:rPr lang="en-US" sz="800" b="0" i="0" u="none" strike="noStrike">
                          <a:solidFill>
                            <a:srgbClr val="000000"/>
                          </a:solidFill>
                          <a:effectLst/>
                          <a:latin typeface="+mj-lt"/>
                          <a:ea typeface="+mn-ea"/>
                          <a:cs typeface="+mn-cs"/>
                        </a:rPr>
                        <a:t>Addition of assumption on MAD Log in relation to earliest possible Go-Live date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289847"/>
                  </a:ext>
                </a:extLst>
              </a:tr>
              <a:tr h="135950">
                <a:tc>
                  <a:txBody>
                    <a:bodyPr/>
                    <a:lstStyle/>
                    <a:p>
                      <a:pPr algn="l" fontAlgn="b"/>
                      <a:r>
                        <a:rPr lang="en-US" sz="800" b="0" i="0" u="none" strike="noStrike">
                          <a:solidFill>
                            <a:srgbClr val="000000"/>
                          </a:solidFill>
                          <a:effectLst/>
                          <a:latin typeface="+mj-lt"/>
                          <a:ea typeface="+mn-ea"/>
                          <a:cs typeface="+mn-cs"/>
                        </a:rPr>
                        <a:t>Change to Data Migration and Transition artefacts following the completion of 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903752"/>
                  </a:ext>
                </a:extLst>
              </a:tr>
              <a:tr h="135950">
                <a:tc>
                  <a:txBody>
                    <a:bodyPr/>
                    <a:lstStyle/>
                    <a:p>
                      <a:pPr algn="l" fontAlgn="b"/>
                      <a:r>
                        <a:rPr lang="en-US" sz="800" b="0" i="0" u="none" strike="noStrike">
                          <a:solidFill>
                            <a:srgbClr val="000000"/>
                          </a:solidFill>
                          <a:effectLst/>
                          <a:latin typeface="+mj-lt"/>
                          <a:ea typeface="+mn-ea"/>
                          <a:cs typeface="+mn-cs"/>
                        </a:rPr>
                        <a:t>Change to EES requirements to bring REL search and retrieval into closer alignment with GES and assessment of </a:t>
                      </a:r>
                      <a:r>
                        <a:rPr lang="en-US" sz="800" b="0" i="0" u="none" strike="noStrike" err="1">
                          <a:solidFill>
                            <a:srgbClr val="000000"/>
                          </a:solidFill>
                          <a:effectLst/>
                          <a:latin typeface="+mj-lt"/>
                          <a:ea typeface="+mn-ea"/>
                          <a:cs typeface="+mn-cs"/>
                        </a:rPr>
                        <a:t>programme</a:t>
                      </a:r>
                      <a:r>
                        <a:rPr lang="en-US"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5950">
                <a:tc>
                  <a:txBody>
                    <a:bodyPr/>
                    <a:lstStyle/>
                    <a:p>
                      <a:pPr algn="l" fontAlgn="b"/>
                      <a:r>
                        <a:rPr lang="en-US" sz="800" b="0" i="0" u="none" strike="noStrike">
                          <a:solidFill>
                            <a:srgbClr val="000000"/>
                          </a:solidFill>
                          <a:effectLst/>
                          <a:latin typeface="+mj-lt"/>
                          <a:ea typeface="+mn-ea"/>
                          <a:cs typeface="+mn-cs"/>
                        </a:rPr>
                        <a:t>Changes and additions to PIWG and CWG governed MAD Log v2.4 milestones to address timing and clarity issues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261427">
                <a:tc>
                  <a:txBody>
                    <a:bodyPr/>
                    <a:lstStyle/>
                    <a:p>
                      <a:pPr algn="l" fontAlgn="b"/>
                      <a:r>
                        <a:rPr lang="en-US" sz="800" b="0" i="0" u="none" strike="noStrike">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14/10/2021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208684">
                <a:tc>
                  <a:txBody>
                    <a:bodyPr/>
                    <a:lstStyle/>
                    <a:p>
                      <a:pPr algn="l" fontAlgn="b"/>
                      <a:r>
                        <a:rPr lang="en-US" sz="800" b="0" i="0" u="none" strike="noStrike">
                          <a:solidFill>
                            <a:srgbClr val="000000"/>
                          </a:solidFill>
                          <a:effectLst/>
                          <a:latin typeface="+mj-lt"/>
                          <a:ea typeface="+mn-ea"/>
                          <a:cs typeface="+mn-cs"/>
                        </a:rPr>
                        <a:t>End to End Test Exit Criteria refinement and clarification of the decision making process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01/10/2021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261427">
                <a:tc>
                  <a:txBody>
                    <a:bodyPr/>
                    <a:lstStyle/>
                    <a:p>
                      <a:pPr algn="l" fontAlgn="b"/>
                      <a:r>
                        <a:rPr lang="en-US" sz="800" b="0" i="0" u="none" strike="noStrike">
                          <a:solidFill>
                            <a:srgbClr val="000000"/>
                          </a:solidFill>
                          <a:effectLst/>
                          <a:latin typeface="+mj-lt"/>
                          <a:ea typeface="+mn-ea"/>
                          <a:cs typeface="+mn-cs"/>
                        </a:rPr>
                        <a:t>Clarification of Performance NFRs by apportioning the current target between Gas and Electricity and then further apportioning the Electricity targets by MPID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208684">
                <a:tc>
                  <a:txBody>
                    <a:bodyPr/>
                    <a:lstStyle/>
                    <a:p>
                      <a:pPr algn="l" fontAlgn="b"/>
                      <a:r>
                        <a:rPr lang="en-US" sz="800" b="0" i="0" u="none" strike="noStrike">
                          <a:solidFill>
                            <a:srgbClr val="000000"/>
                          </a:solidFill>
                          <a:effectLst/>
                          <a:latin typeface="+mj-lt"/>
                          <a:ea typeface="+mn-ea"/>
                          <a:cs typeface="+mn-cs"/>
                        </a:rPr>
                        <a:t>Update to E2E Transition Inflight Switches Management Approach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27/10/2021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5950">
                <a:tc>
                  <a:txBody>
                    <a:bodyPr/>
                    <a:lstStyle/>
                    <a:p>
                      <a:pPr algn="l" fontAlgn="b"/>
                      <a:r>
                        <a:rPr lang="en-US" sz="800" b="0" i="0" u="none" strike="noStrike">
                          <a:solidFill>
                            <a:srgbClr val="000000"/>
                          </a:solidFill>
                          <a:effectLst/>
                          <a:latin typeface="+mj-lt"/>
                          <a:ea typeface="+mn-ea"/>
                          <a:cs typeface="+mn-cs"/>
                        </a:rPr>
                        <a:t>Operational Change Window and Type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208684">
                <a:tc>
                  <a:txBody>
                    <a:bodyPr/>
                    <a:lstStyle/>
                    <a:p>
                      <a:pPr algn="l" fontAlgn="b"/>
                      <a:r>
                        <a:rPr lang="en-US" sz="800" b="0" i="0" u="none" strike="noStrike">
                          <a:solidFill>
                            <a:srgbClr val="000000"/>
                          </a:solidFill>
                          <a:effectLst/>
                          <a:latin typeface="+mj-lt"/>
                          <a:ea typeface="+mn-ea"/>
                          <a:cs typeface="+mn-cs"/>
                        </a:rPr>
                        <a:t>Change to effect a Gas Supplier of Last Resort (</a:t>
                      </a:r>
                      <a:r>
                        <a:rPr lang="en-US" sz="800" b="0" i="0" u="none" strike="noStrike" err="1">
                          <a:solidFill>
                            <a:srgbClr val="000000"/>
                          </a:solidFill>
                          <a:effectLst/>
                          <a:latin typeface="+mj-lt"/>
                          <a:ea typeface="+mn-ea"/>
                          <a:cs typeface="+mn-cs"/>
                        </a:rPr>
                        <a:t>SoLR</a:t>
                      </a:r>
                      <a:r>
                        <a:rPr lang="en-US" sz="800" b="0" i="0" u="none" strike="noStrike">
                          <a:solidFill>
                            <a:srgbClr val="000000"/>
                          </a:solidFill>
                          <a:effectLst/>
                          <a:latin typeface="+mj-lt"/>
                          <a:ea typeface="+mn-ea"/>
                          <a:cs typeface="+mn-cs"/>
                        </a:rPr>
                        <a: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730684"/>
                  </a:ext>
                </a:extLst>
              </a:tr>
              <a:tr h="135950">
                <a:tc>
                  <a:txBody>
                    <a:bodyPr/>
                    <a:lstStyle/>
                    <a:p>
                      <a:pPr algn="l" fontAlgn="b"/>
                      <a:r>
                        <a:rPr lang="en-GB" sz="800" b="0" i="0" u="none" strike="noStrike">
                          <a:solidFill>
                            <a:srgbClr val="000000"/>
                          </a:solidFill>
                          <a:effectLst/>
                          <a:latin typeface="+mj-lt"/>
                          <a:ea typeface="+mn-ea"/>
                          <a:cs typeface="+mn-cs"/>
                        </a:rPr>
                        <a:t>GES Data Refresh SLA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7705357"/>
                  </a:ext>
                </a:extLst>
              </a:tr>
              <a:tr h="135950">
                <a:tc>
                  <a:txBody>
                    <a:bodyPr/>
                    <a:lstStyle/>
                    <a:p>
                      <a:pPr algn="l" fontAlgn="b"/>
                      <a:r>
                        <a:rPr lang="en-US" sz="800" b="0" i="0" u="none" strike="noStrike">
                          <a:solidFill>
                            <a:srgbClr val="000000"/>
                          </a:solidFill>
                          <a:effectLst/>
                          <a:latin typeface="+mj-lt"/>
                          <a:ea typeface="+mn-ea"/>
                          <a:cs typeface="+mn-cs"/>
                        </a:rPr>
                        <a:t>Updates to NCT-0188 REL Testing Gap Analysis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2764535"/>
                  </a:ext>
                </a:extLst>
              </a:tr>
              <a:tr h="135950">
                <a:tc>
                  <a:txBody>
                    <a:bodyPr/>
                    <a:lstStyle/>
                    <a:p>
                      <a:pPr algn="l" fontAlgn="b"/>
                      <a:r>
                        <a:rPr lang="en-GB" sz="800" b="0" i="0" u="none" strike="noStrike">
                          <a:solidFill>
                            <a:srgbClr val="000000"/>
                          </a:solidFill>
                          <a:effectLst/>
                          <a:latin typeface="+mj-lt"/>
                          <a:ea typeface="+mn-ea"/>
                          <a:cs typeface="+mn-cs"/>
                        </a:rPr>
                        <a:t>Additional CSS Non-functional Requirements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153051"/>
                  </a:ext>
                </a:extLst>
              </a:tr>
              <a:tr h="135950">
                <a:tc>
                  <a:txBody>
                    <a:bodyPr/>
                    <a:lstStyle/>
                    <a:p>
                      <a:pPr algn="l" fontAlgn="b"/>
                      <a:r>
                        <a:rPr lang="en-US" sz="800" b="0" i="0" u="none" strike="noStrike">
                          <a:solidFill>
                            <a:srgbClr val="000000"/>
                          </a:solidFill>
                          <a:effectLst/>
                          <a:latin typeface="+mj-lt"/>
                          <a:ea typeface="+mn-ea"/>
                          <a:cs typeface="+mn-cs"/>
                        </a:rPr>
                        <a:t>ServiceNow Data Model Development - DNO/</a:t>
                      </a:r>
                      <a:r>
                        <a:rPr lang="en-US" sz="800" b="0" i="0" u="none" strike="noStrike" err="1">
                          <a:solidFill>
                            <a:srgbClr val="000000"/>
                          </a:solidFill>
                          <a:effectLst/>
                          <a:latin typeface="+mj-lt"/>
                          <a:ea typeface="+mn-ea"/>
                          <a:cs typeface="+mn-cs"/>
                        </a:rPr>
                        <a:t>iDNO</a:t>
                      </a:r>
                      <a:r>
                        <a:rPr lang="en-US" sz="800" b="0" i="0" u="none" strike="noStrike">
                          <a:solidFill>
                            <a:srgbClr val="000000"/>
                          </a:solidFill>
                          <a:effectLst/>
                          <a:latin typeface="+mj-lt"/>
                          <a:ea typeface="+mn-ea"/>
                          <a:cs typeface="+mn-cs"/>
                        </a:rPr>
                        <a:t> Adaptors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5816631"/>
                  </a:ext>
                </a:extLst>
              </a:tr>
              <a:tr h="135950">
                <a:tc>
                  <a:txBody>
                    <a:bodyPr/>
                    <a:lstStyle/>
                    <a:p>
                      <a:pPr algn="l" fontAlgn="b"/>
                      <a:r>
                        <a:rPr lang="en-US" sz="800" b="0" i="0" u="none" strike="noStrike">
                          <a:solidFill>
                            <a:srgbClr val="000000"/>
                          </a:solidFill>
                          <a:effectLst/>
                          <a:latin typeface="+mj-lt"/>
                          <a:ea typeface="+mn-ea"/>
                          <a:cs typeface="+mn-cs"/>
                        </a:rPr>
                        <a:t>Addition of Network Operator Market Share to CSS Billing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3122520"/>
                  </a:ext>
                </a:extLst>
              </a:tr>
              <a:tr h="135950">
                <a:tc>
                  <a:txBody>
                    <a:bodyPr/>
                    <a:lstStyle/>
                    <a:p>
                      <a:pPr algn="l" fontAlgn="b"/>
                      <a:r>
                        <a:rPr lang="en-US" sz="800" b="0" i="0" u="none" strike="noStrike">
                          <a:solidFill>
                            <a:srgbClr val="000000"/>
                          </a:solidFill>
                          <a:effectLst/>
                          <a:latin typeface="+mj-lt"/>
                          <a:ea typeface="+mn-ea"/>
                          <a:cs typeface="+mn-cs"/>
                        </a:rPr>
                        <a:t>Uplifting the CSS Business Data Validation Rules document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CR-D124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174247"/>
                  </a:ext>
                </a:extLst>
              </a:tr>
              <a:tr h="135950">
                <a:tc>
                  <a:txBody>
                    <a:bodyPr/>
                    <a:lstStyle/>
                    <a:p>
                      <a:pPr algn="l" fontAlgn="b"/>
                      <a:r>
                        <a:rPr lang="en-US" sz="800" b="0" i="0" u="none" strike="noStrike">
                          <a:solidFill>
                            <a:srgbClr val="000000"/>
                          </a:solidFill>
                          <a:effectLst/>
                          <a:latin typeface="+mj-lt"/>
                          <a:ea typeface="+mn-ea"/>
                          <a:cs typeface="+mn-cs"/>
                        </a:rPr>
                        <a:t>Uplifting the CSS Interface Specification document to v8.7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370897"/>
                  </a:ext>
                </a:extLst>
              </a:tr>
              <a:tr h="135950">
                <a:tc>
                  <a:txBody>
                    <a:bodyPr/>
                    <a:lstStyle/>
                    <a:p>
                      <a:pPr algn="l" fontAlgn="b"/>
                      <a:r>
                        <a:rPr lang="en-US" sz="800" b="0" i="0" u="none" strike="noStrike">
                          <a:solidFill>
                            <a:srgbClr val="000000"/>
                          </a:solidFill>
                          <a:effectLst/>
                          <a:latin typeface="+mj-lt"/>
                          <a:ea typeface="+mn-ea"/>
                          <a:cs typeface="+mn-cs"/>
                        </a:rPr>
                        <a:t>Updates to the MAD Log v2.5 following RA110 Proposal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151436"/>
                  </a:ext>
                </a:extLst>
              </a:tr>
              <a:tr h="135950">
                <a:tc>
                  <a:txBody>
                    <a:bodyPr/>
                    <a:lstStyle/>
                    <a:p>
                      <a:pPr algn="l" fontAlgn="b"/>
                      <a:r>
                        <a:rPr lang="en-GB" sz="800" b="0" i="0" u="none" strike="noStrike">
                          <a:solidFill>
                            <a:srgbClr val="000000"/>
                          </a:solidFill>
                          <a:effectLst/>
                          <a:latin typeface="+mj-lt"/>
                          <a:ea typeface="+mn-ea"/>
                          <a:cs typeface="+mn-cs"/>
                        </a:rPr>
                        <a:t>E2E Remove invalid test scenarios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536303"/>
                  </a:ext>
                </a:extLst>
              </a:tr>
              <a:tr h="135950">
                <a:tc>
                  <a:txBody>
                    <a:bodyPr/>
                    <a:lstStyle/>
                    <a:p>
                      <a:pPr algn="l" fontAlgn="b"/>
                      <a:r>
                        <a:rPr lang="en-US" sz="800" b="0" i="0" u="none" strike="noStrike">
                          <a:solidFill>
                            <a:srgbClr val="000000"/>
                          </a:solidFill>
                          <a:effectLst/>
                          <a:latin typeface="+mj-lt"/>
                          <a:ea typeface="+mn-ea"/>
                          <a:cs typeface="+mn-cs"/>
                        </a:rPr>
                        <a:t>Proposal for the implementation of Failed Supplier Portfolio report within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6653316"/>
                  </a:ext>
                </a:extLst>
              </a:tr>
              <a:tr h="135950">
                <a:tc>
                  <a:txBody>
                    <a:bodyPr/>
                    <a:lstStyle/>
                    <a:p>
                      <a:pPr algn="l" fontAlgn="b"/>
                      <a:r>
                        <a:rPr lang="en-US" sz="800" b="0" i="0" u="none" strike="noStrike">
                          <a:solidFill>
                            <a:srgbClr val="000000"/>
                          </a:solidFill>
                          <a:effectLst/>
                          <a:latin typeface="+mj-lt"/>
                          <a:ea typeface="+mn-ea"/>
                          <a:cs typeface="+mn-cs"/>
                        </a:rPr>
                        <a:t>Gas gate closure message cut-off timing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Post Go-Live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884740"/>
                  </a:ext>
                </a:extLst>
              </a:tr>
              <a:tr h="135950">
                <a:tc>
                  <a:txBody>
                    <a:bodyPr/>
                    <a:lstStyle/>
                    <a:p>
                      <a:pPr algn="l" fontAlgn="b"/>
                      <a:r>
                        <a:rPr lang="en-US" sz="800" b="0" i="0" u="none" strike="noStrike">
                          <a:solidFill>
                            <a:srgbClr val="000000"/>
                          </a:solidFill>
                          <a:effectLst/>
                          <a:latin typeface="+mj-lt"/>
                          <a:ea typeface="+mn-ea"/>
                          <a:cs typeface="+mn-cs"/>
                        </a:rPr>
                        <a:t>Clarification of Performance NFRs for Operational Readiness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9935355"/>
                  </a:ext>
                </a:extLst>
              </a:tr>
              <a:tr h="135950">
                <a:tc>
                  <a:txBody>
                    <a:bodyPr/>
                    <a:lstStyle/>
                    <a:p>
                      <a:pPr algn="l" fontAlgn="b"/>
                      <a:r>
                        <a:rPr lang="en-US" sz="800" b="0" i="0" u="none" strike="noStrike">
                          <a:solidFill>
                            <a:srgbClr val="000000"/>
                          </a:solidFill>
                          <a:effectLst/>
                          <a:latin typeface="+mj-lt"/>
                          <a:ea typeface="+mn-ea"/>
                          <a:cs typeface="+mn-cs"/>
                        </a:rPr>
                        <a:t>Further amendments to the Data Cleansing Catalogue v1.6 following DA605 (Pre-Transition Data Quality Checkpoint)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144949"/>
                  </a:ext>
                </a:extLst>
              </a:tr>
              <a:tr h="135950">
                <a:tc>
                  <a:txBody>
                    <a:bodyPr/>
                    <a:lstStyle/>
                    <a:p>
                      <a:pPr algn="l" fontAlgn="b"/>
                      <a:r>
                        <a:rPr lang="en-US" sz="800" b="0" i="0" u="none" strike="noStrike">
                          <a:solidFill>
                            <a:srgbClr val="000000"/>
                          </a:solidFill>
                          <a:effectLst/>
                          <a:latin typeface="+mj-lt"/>
                          <a:ea typeface="+mn-ea"/>
                          <a:cs typeface="+mn-cs"/>
                        </a:rPr>
                        <a:t>Updates to the MAD Log V2.5 for Data and Regulatory Milestones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859421"/>
                  </a:ext>
                </a:extLst>
              </a:tr>
              <a:tr h="135950">
                <a:tc>
                  <a:txBody>
                    <a:bodyPr/>
                    <a:lstStyle/>
                    <a:p>
                      <a:pPr marL="0" algn="l" fontAlgn="b"/>
                      <a:r>
                        <a:rPr lang="en-US" sz="800" b="0" i="0" u="none" strike="noStrike">
                          <a:solidFill>
                            <a:srgbClr val="000000"/>
                          </a:solidFill>
                          <a:effectLst/>
                          <a:latin typeface="+mj-lt"/>
                          <a:ea typeface="+mn-ea"/>
                          <a:cs typeface="+mn-cs"/>
                        </a:rPr>
                        <a:t>Update to Data Migration Artefacts to reflect fortnightly Registration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14/03/2022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5115250"/>
                  </a:ext>
                </a:extLst>
              </a:tr>
              <a:tr h="135950">
                <a:tc>
                  <a:txBody>
                    <a:bodyPr/>
                    <a:lstStyle/>
                    <a:p>
                      <a:pPr marL="0" algn="l" fontAlgn="b"/>
                      <a:r>
                        <a:rPr lang="en-US" sz="800" b="0" i="0" u="none" strike="noStrike">
                          <a:solidFill>
                            <a:srgbClr val="000000"/>
                          </a:solidFill>
                          <a:effectLst/>
                          <a:latin typeface="+mj-lt"/>
                          <a:ea typeface="+mn-ea"/>
                          <a:cs typeface="+mn-cs"/>
                        </a:rPr>
                        <a:t> Update of CSS Business Rules to resolve MPRS Refresh Design Issue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23/03/2022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725294"/>
                  </a:ext>
                </a:extLst>
              </a:tr>
              <a:tr h="135950">
                <a:tc>
                  <a:txBody>
                    <a:bodyPr/>
                    <a:lstStyle/>
                    <a:p>
                      <a:pPr marL="0" algn="l" fontAlgn="b"/>
                      <a:r>
                        <a:rPr lang="en-US" sz="800" b="0" i="0" u="none" strike="noStrike">
                          <a:solidFill>
                            <a:srgbClr val="000000"/>
                          </a:solidFill>
                          <a:effectLst/>
                          <a:latin typeface="+mj-lt"/>
                          <a:ea typeface="+mn-ea"/>
                          <a:cs typeface="+mn-cs"/>
                        </a:rPr>
                        <a:t>Additional explanatory notes to DCC Service Design documents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28/03/2022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9834951"/>
                  </a:ext>
                </a:extLst>
              </a:tr>
              <a:tr h="135950">
                <a:tc>
                  <a:txBody>
                    <a:bodyPr/>
                    <a:lstStyle/>
                    <a:p>
                      <a:pPr marL="0" algn="l" fontAlgn="b"/>
                      <a:r>
                        <a:rPr lang="en-US" sz="800" b="0" i="0" u="none" strike="noStrike">
                          <a:solidFill>
                            <a:srgbClr val="000000"/>
                          </a:solidFill>
                          <a:effectLst/>
                          <a:latin typeface="+mj-lt"/>
                          <a:ea typeface="+mn-ea"/>
                          <a:cs typeface="+mn-cs"/>
                        </a:rPr>
                        <a:t>Updates to MAD Log v2.6 and replacement of D-4.3.5 E2E Post Implementation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05/04/2022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773978"/>
                  </a:ext>
                </a:extLst>
              </a:tr>
            </a:tbl>
          </a:graphicData>
        </a:graphic>
      </p:graphicFrame>
    </p:spTree>
    <p:extLst>
      <p:ext uri="{BB962C8B-B14F-4D97-AF65-F5344CB8AC3E}">
        <p14:creationId xmlns:p14="http://schemas.microsoft.com/office/powerpoint/2010/main" val="31580359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6991">
                <a:tc>
                  <a:txBody>
                    <a:bodyPr/>
                    <a:lstStyle/>
                    <a:p>
                      <a:pPr marL="0" algn="l" fontAlgn="t"/>
                      <a:r>
                        <a:rPr lang="it-IT" sz="900" b="0" i="0" u="none" strike="noStrike">
                          <a:solidFill>
                            <a:srgbClr val="000000"/>
                          </a:solidFill>
                          <a:effectLst/>
                          <a:latin typeface="+mj-lt"/>
                          <a:ea typeface="+mn-ea"/>
                          <a:cs typeface="+mn-cs"/>
                        </a:rPr>
                        <a:t>Non_Mandatory_MPAS_Metered_Indicator_v0.4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36991">
                <a:tc>
                  <a:txBody>
                    <a:bodyPr/>
                    <a:lstStyle/>
                    <a:p>
                      <a:pPr marL="0" algn="l" fontAlgn="t"/>
                      <a:r>
                        <a:rPr lang="en-GB" sz="900" b="0" i="0" u="none" strike="noStrike">
                          <a:solidFill>
                            <a:srgbClr val="000000"/>
                          </a:solidFill>
                          <a:effectLst/>
                          <a:latin typeface="+mj-lt"/>
                          <a:ea typeface="+mn-ea"/>
                          <a:cs typeface="+mn-cs"/>
                        </a:rPr>
                        <a:t>REC Manager Procurement Timelines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36991">
                <a:tc>
                  <a:txBody>
                    <a:bodyPr/>
                    <a:lstStyle/>
                    <a:p>
                      <a:pPr marL="0" algn="l" fontAlgn="t"/>
                      <a:r>
                        <a:rPr lang="en-GB" sz="900" b="0" i="0" u="none" strike="noStrike">
                          <a:solidFill>
                            <a:srgbClr val="000000"/>
                          </a:solidFill>
                          <a:effectLst/>
                          <a:latin typeface="+mj-lt"/>
                          <a:ea typeface="+mn-ea"/>
                          <a:cs typeface="+mn-cs"/>
                        </a:rPr>
                        <a:t>MPAS Related MPAN Disconnection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136991">
                <a:tc>
                  <a:txBody>
                    <a:bodyPr/>
                    <a:lstStyle/>
                    <a:p>
                      <a:pPr marL="0" algn="l" fontAlgn="t"/>
                      <a:r>
                        <a:rPr lang="en-US" sz="900" b="0" i="0" u="none" strike="noStrike">
                          <a:solidFill>
                            <a:srgbClr val="000000"/>
                          </a:solidFill>
                          <a:effectLst/>
                          <a:latin typeface="+mj-lt"/>
                          <a:ea typeface="+mn-ea"/>
                          <a:cs typeface="+mn-cs"/>
                        </a:rPr>
                        <a:t>Introduction of Validation Message to Logical Mode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36991">
                <a:tc>
                  <a:txBody>
                    <a:bodyPr/>
                    <a:lstStyle/>
                    <a:p>
                      <a:pPr marL="0" algn="l" fontAlgn="t"/>
                      <a:r>
                        <a:rPr lang="en-US" sz="900" b="0" i="0" u="none" strike="noStrike">
                          <a:solidFill>
                            <a:srgbClr val="000000"/>
                          </a:solidFill>
                          <a:effectLst/>
                          <a:latin typeface="+mj-lt"/>
                          <a:ea typeface="+mn-ea"/>
                          <a:cs typeface="+mn-cs"/>
                        </a:rPr>
                        <a:t>Modification of Related MPAN Cleanse Checkpoint Milestones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36991">
                <a:tc>
                  <a:txBody>
                    <a:bodyPr/>
                    <a:lstStyle/>
                    <a:p>
                      <a:pPr marL="0" algn="l" fontAlgn="t"/>
                      <a:r>
                        <a:rPr lang="en-GB" sz="900" b="0" i="0" u="none" strike="noStrike">
                          <a:solidFill>
                            <a:srgbClr val="000000"/>
                          </a:solidFill>
                          <a:effectLst/>
                          <a:latin typeface="+mj-lt"/>
                          <a:ea typeface="+mn-ea"/>
                          <a:cs typeface="+mn-cs"/>
                        </a:rPr>
                        <a:t>ABACUS Corrections and Re-alignments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36991">
                <a:tc>
                  <a:txBody>
                    <a:bodyPr/>
                    <a:lstStyle/>
                    <a:p>
                      <a:pPr marL="0" algn="l" fontAlgn="t"/>
                      <a:r>
                        <a:rPr lang="en-GB" sz="900" b="0" i="0" u="none" strike="noStrike">
                          <a:solidFill>
                            <a:srgbClr val="000000"/>
                          </a:solidFill>
                          <a:effectLst/>
                          <a:latin typeface="+mj-lt"/>
                          <a:ea typeface="+mn-ea"/>
                          <a:cs typeface="+mn-cs"/>
                        </a:rPr>
                        <a:t>ECOES REL API </a:t>
                      </a:r>
                      <a:r>
                        <a:rPr lang="en-GB" sz="900" b="0" i="0" u="none" strike="noStrike" err="1">
                          <a:solidFill>
                            <a:srgbClr val="000000"/>
                          </a:solidFill>
                          <a:effectLst/>
                          <a:latin typeface="+mj-lt"/>
                          <a:ea typeface="+mn-ea"/>
                          <a:cs typeface="+mn-cs"/>
                        </a:rPr>
                        <a:t>Webmethod</a:t>
                      </a:r>
                      <a:endParaRPr lang="en-GB" sz="9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36991">
                <a:tc>
                  <a:txBody>
                    <a:bodyPr/>
                    <a:lstStyle/>
                    <a:p>
                      <a:pPr marL="0" algn="l" fontAlgn="t"/>
                      <a:r>
                        <a:rPr lang="en-GB" sz="900" b="0" i="0" u="none" strike="noStrike">
                          <a:solidFill>
                            <a:srgbClr val="000000"/>
                          </a:solidFill>
                          <a:effectLst/>
                          <a:latin typeface="+mj-lt"/>
                          <a:ea typeface="+mn-ea"/>
                          <a:cs typeface="+mn-cs"/>
                        </a:rPr>
                        <a:t>CSSIA Uplift to Implement IG Recommendations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136991">
                <a:tc>
                  <a:txBody>
                    <a:bodyPr/>
                    <a:lstStyle/>
                    <a:p>
                      <a:pPr marL="0" algn="l" fontAlgn="t"/>
                      <a:r>
                        <a:rPr lang="en-US" sz="900" b="0" i="0" u="none" strike="noStrike">
                          <a:solidFill>
                            <a:srgbClr val="000000"/>
                          </a:solidFill>
                          <a:effectLst/>
                          <a:latin typeface="+mj-lt"/>
                          <a:ea typeface="+mn-ea"/>
                          <a:cs typeface="+mn-cs"/>
                        </a:rPr>
                        <a:t>Update 3 E2Es to align to CSSIA</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36991">
                <a:tc>
                  <a:txBody>
                    <a:bodyPr/>
                    <a:lstStyle/>
                    <a:p>
                      <a:pPr marL="0" algn="l" fontAlgn="t"/>
                      <a:r>
                        <a:rPr lang="en-US" sz="900" b="0" i="0" u="none" strike="noStrike">
                          <a:solidFill>
                            <a:srgbClr val="000000"/>
                          </a:solidFill>
                          <a:effectLst/>
                          <a:latin typeface="+mj-lt"/>
                          <a:ea typeface="+mn-ea"/>
                          <a:cs typeface="+mn-cs"/>
                        </a:rPr>
                        <a:t>CSS_Physical_Interface_Design_Updates_mpxn_v0.2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28/01/2020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36991">
                <a:tc>
                  <a:txBody>
                    <a:bodyPr/>
                    <a:lstStyle/>
                    <a:p>
                      <a:pPr marL="0" algn="l" fontAlgn="t"/>
                      <a:r>
                        <a:rPr lang="en-US" sz="900" b="0" i="0" u="none" strike="noStrike">
                          <a:solidFill>
                            <a:srgbClr val="000000"/>
                          </a:solidFill>
                          <a:effectLst/>
                          <a:latin typeface="+mj-lt"/>
                          <a:ea typeface="+mn-ea"/>
                          <a:cs typeface="+mn-cs"/>
                        </a:rPr>
                        <a:t>Amendment_of_Xoserve_Consequential_Change_Milestone_Delivery_Dates_v0.2[DRAFT]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36991">
                <a:tc>
                  <a:txBody>
                    <a:bodyPr/>
                    <a:lstStyle/>
                    <a:p>
                      <a:pPr marL="0" algn="l" fontAlgn="t"/>
                      <a:r>
                        <a:rPr lang="en-US" sz="900" b="0" i="0" u="none" strike="noStrike">
                          <a:solidFill>
                            <a:srgbClr val="000000"/>
                          </a:solidFill>
                          <a:effectLst/>
                          <a:latin typeface="+mj-lt"/>
                          <a:ea typeface="+mn-ea"/>
                          <a:cs typeface="+mn-cs"/>
                        </a:rPr>
                        <a:t>CSS_Handling_of_MPAS_Business_Dates_v0.2[DRAFT]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20/07/2020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6126654"/>
                  </a:ext>
                </a:extLst>
              </a:tr>
              <a:tr h="136991">
                <a:tc>
                  <a:txBody>
                    <a:bodyPr/>
                    <a:lstStyle/>
                    <a:p>
                      <a:pPr marL="0" algn="l" fontAlgn="t"/>
                      <a:r>
                        <a:rPr lang="en-GB" sz="900" b="0" i="0" u="none" strike="noStrike">
                          <a:solidFill>
                            <a:srgbClr val="000000"/>
                          </a:solidFill>
                          <a:effectLst/>
                          <a:latin typeface="+mj-lt"/>
                          <a:ea typeface="+mn-ea"/>
                          <a:cs typeface="+mn-cs"/>
                        </a:rPr>
                        <a:t>Confirmation_Responses_to_Outbound_Synchronisations_v0.2[DRAFT]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834030"/>
                  </a:ext>
                </a:extLst>
              </a:tr>
              <a:tr h="136991">
                <a:tc>
                  <a:txBody>
                    <a:bodyPr/>
                    <a:lstStyle/>
                    <a:p>
                      <a:pPr marL="0" algn="l" fontAlgn="t"/>
                      <a:r>
                        <a:rPr lang="en-GB" sz="900" b="0" i="0" u="none" strike="noStrike">
                          <a:solidFill>
                            <a:srgbClr val="000000"/>
                          </a:solidFill>
                          <a:effectLst/>
                          <a:latin typeface="+mj-lt"/>
                          <a:ea typeface="+mn-ea"/>
                          <a:cs typeface="+mn-cs"/>
                        </a:rPr>
                        <a:t>Remove MPAS Interface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6467"/>
                  </a:ext>
                </a:extLst>
              </a:tr>
              <a:tr h="136991">
                <a:tc>
                  <a:txBody>
                    <a:bodyPr/>
                    <a:lstStyle/>
                    <a:p>
                      <a:pPr marL="0" algn="l" fontAlgn="t"/>
                      <a:r>
                        <a:rPr lang="en-US" sz="900" b="0" i="0" u="none" strike="noStrike" err="1">
                          <a:solidFill>
                            <a:srgbClr val="000000"/>
                          </a:solidFill>
                          <a:effectLst/>
                          <a:latin typeface="+mj-lt"/>
                          <a:ea typeface="+mn-ea"/>
                          <a:cs typeface="+mn-cs"/>
                        </a:rPr>
                        <a:t>DSP_Specific</a:t>
                      </a:r>
                      <a:r>
                        <a:rPr lang="en-US" sz="900" b="0" i="0" u="none" strike="noStrike">
                          <a:solidFill>
                            <a:srgbClr val="000000"/>
                          </a:solidFill>
                          <a:effectLst/>
                          <a:latin typeface="+mj-lt"/>
                          <a:ea typeface="+mn-ea"/>
                          <a:cs typeface="+mn-cs"/>
                        </a:rPr>
                        <a:t>_ SIT_ </a:t>
                      </a:r>
                      <a:r>
                        <a:rPr lang="en-US" sz="900" b="0" i="0" u="none" strike="noStrike" err="1">
                          <a:solidFill>
                            <a:srgbClr val="000000"/>
                          </a:solidFill>
                          <a:effectLst/>
                          <a:latin typeface="+mj-lt"/>
                          <a:ea typeface="+mn-ea"/>
                          <a:cs typeface="+mn-cs"/>
                        </a:rPr>
                        <a:t>Functional_Exit_Criteria</a:t>
                      </a:r>
                      <a:endParaRPr lang="en-US" sz="9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29/05/2020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421300"/>
                  </a:ext>
                </a:extLst>
              </a:tr>
              <a:tr h="136991">
                <a:tc>
                  <a:txBody>
                    <a:bodyPr/>
                    <a:lstStyle/>
                    <a:p>
                      <a:pPr marL="0" algn="l" fontAlgn="t"/>
                      <a:r>
                        <a:rPr lang="en-GB" sz="900" b="0" i="0" u="none" strike="noStrike">
                          <a:solidFill>
                            <a:srgbClr val="000000"/>
                          </a:solidFill>
                          <a:effectLst/>
                          <a:latin typeface="+mj-lt"/>
                          <a:ea typeface="+mn-ea"/>
                          <a:cs typeface="+mn-cs"/>
                        </a:rPr>
                        <a:t>Changes to support enhanced Solar arrangements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0068183"/>
                  </a:ext>
                </a:extLst>
              </a:tr>
              <a:tr h="136991">
                <a:tc>
                  <a:txBody>
                    <a:bodyPr/>
                    <a:lstStyle/>
                    <a:p>
                      <a:pPr marL="0" algn="l" fontAlgn="t"/>
                      <a:r>
                        <a:rPr lang="en-US" sz="900" b="0" i="0" u="none" strike="noStrike">
                          <a:solidFill>
                            <a:srgbClr val="000000"/>
                          </a:solidFill>
                          <a:effectLst/>
                          <a:latin typeface="+mj-lt"/>
                          <a:ea typeface="+mn-ea"/>
                          <a:cs typeface="+mn-cs"/>
                        </a:rPr>
                        <a:t>CSS Role-based access control (RBAC)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14440"/>
                  </a:ext>
                </a:extLst>
              </a:tr>
              <a:tr h="136991">
                <a:tc>
                  <a:txBody>
                    <a:bodyPr/>
                    <a:lstStyle/>
                    <a:p>
                      <a:pPr marL="0" algn="l" fontAlgn="t"/>
                      <a:r>
                        <a:rPr lang="en-US" sz="900" b="0" i="0" u="none" strike="noStrike">
                          <a:solidFill>
                            <a:srgbClr val="000000"/>
                          </a:solidFill>
                          <a:effectLst/>
                          <a:latin typeface="+mj-lt"/>
                          <a:ea typeface="+mn-ea"/>
                          <a:cs typeface="+mn-cs"/>
                        </a:rPr>
                        <a:t>A Quality Analysis Activity of the Data being used for the DMT Non-Functional Test Phase​​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59762"/>
                  </a:ext>
                </a:extLst>
              </a:tr>
              <a:tr h="136991">
                <a:tc>
                  <a:txBody>
                    <a:bodyPr/>
                    <a:lstStyle/>
                    <a:p>
                      <a:pPr marL="0" algn="l" fontAlgn="t"/>
                      <a:r>
                        <a:rPr lang="fr-FR" sz="900" b="0" i="0" u="none" strike="noStrike" err="1">
                          <a:solidFill>
                            <a:srgbClr val="000000"/>
                          </a:solidFill>
                          <a:effectLst/>
                          <a:latin typeface="+mj-lt"/>
                          <a:ea typeface="+mn-ea"/>
                          <a:cs typeface="+mn-cs"/>
                        </a:rPr>
                        <a:t>Xoserve</a:t>
                      </a:r>
                      <a:r>
                        <a:rPr lang="fr-FR" sz="900" b="0" i="0" u="none" strike="noStrike">
                          <a:solidFill>
                            <a:srgbClr val="000000"/>
                          </a:solidFill>
                          <a:effectLst/>
                          <a:latin typeface="+mj-lt"/>
                          <a:ea typeface="+mn-ea"/>
                          <a:cs typeface="+mn-cs"/>
                        </a:rPr>
                        <a:t> CR for DES AI Removal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427181"/>
                  </a:ext>
                </a:extLst>
              </a:tr>
              <a:tr h="136991">
                <a:tc>
                  <a:txBody>
                    <a:bodyPr/>
                    <a:lstStyle/>
                    <a:p>
                      <a:pPr marL="0" algn="l" fontAlgn="t"/>
                      <a:r>
                        <a:rPr lang="en-GB" sz="900" b="0" i="0" u="none" strike="noStrike">
                          <a:solidFill>
                            <a:srgbClr val="000000"/>
                          </a:solidFill>
                          <a:effectLst/>
                          <a:latin typeface="+mj-lt"/>
                          <a:ea typeface="+mn-ea"/>
                          <a:cs typeface="+mn-cs"/>
                        </a:rPr>
                        <a:t>UEPT Tranche Regulatory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6991">
                <a:tc>
                  <a:txBody>
                    <a:bodyPr/>
                    <a:lstStyle/>
                    <a:p>
                      <a:pPr marL="0" algn="l" fontAlgn="b"/>
                      <a:r>
                        <a:rPr lang="en-US" sz="900" b="0" i="0" u="none" strike="noStrike">
                          <a:solidFill>
                            <a:srgbClr val="000000"/>
                          </a:solidFill>
                          <a:effectLst/>
                          <a:latin typeface="+mj-lt"/>
                          <a:ea typeface="+mn-ea"/>
                          <a:cs typeface="+mn-cs"/>
                        </a:rPr>
                        <a:t> Update to the End to End Testing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900" b="0" i="0" u="none" strike="noStrike">
                          <a:solidFill>
                            <a:srgbClr val="000000"/>
                          </a:solidFill>
                          <a:effectLst/>
                          <a:latin typeface="+mj-lt"/>
                          <a:ea typeface="+mn-ea"/>
                          <a:cs typeface="+mn-cs"/>
                        </a:rPr>
                        <a:t>CR-D043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a:solidFill>
                            <a:srgbClr val="000000"/>
                          </a:solidFill>
                          <a:effectLst/>
                          <a:latin typeface="+mj-lt"/>
                          <a:ea typeface="+mn-ea"/>
                          <a:cs typeface="+mn-cs"/>
                        </a:rPr>
                        <a:t>05/10/2020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6991">
                <a:tc>
                  <a:txBody>
                    <a:bodyPr/>
                    <a:lstStyle/>
                    <a:p>
                      <a:pPr algn="l" fontAlgn="b"/>
                      <a:r>
                        <a:rPr lang="en-US" sz="900" b="0" i="0" u="none" strike="noStrike">
                          <a:solidFill>
                            <a:srgbClr val="000000"/>
                          </a:solidFill>
                          <a:effectLst/>
                          <a:latin typeface="+mj-lt"/>
                          <a:ea typeface="+mn-ea"/>
                          <a:cs typeface="+mn-cs"/>
                        </a:rPr>
                        <a:t>Request For a New DMT Environment for DMT Live Rehearsal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23/10/2020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136991">
                <a:tc>
                  <a:txBody>
                    <a:bodyPr/>
                    <a:lstStyle/>
                    <a:p>
                      <a:pPr algn="l" fontAlgn="b"/>
                      <a:r>
                        <a:rPr lang="en-US" sz="900" b="0" i="0" u="none" strike="noStrike">
                          <a:solidFill>
                            <a:srgbClr val="000000"/>
                          </a:solidFill>
                          <a:effectLst/>
                          <a:latin typeface="+mj-lt"/>
                          <a:ea typeface="+mn-ea"/>
                          <a:cs typeface="+mn-cs"/>
                        </a:rPr>
                        <a:t>NC-0079 Adding Post Load Integrity Check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136991">
                <a:tc>
                  <a:txBody>
                    <a:bodyPr/>
                    <a:lstStyle/>
                    <a:p>
                      <a:pPr algn="l" fontAlgn="b"/>
                      <a:r>
                        <a:rPr lang="en-US" sz="900" b="0" i="0" u="none" strike="noStrike">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136991">
                <a:tc>
                  <a:txBody>
                    <a:bodyPr/>
                    <a:lstStyle/>
                    <a:p>
                      <a:pPr algn="l" fontAlgn="b"/>
                      <a:r>
                        <a:rPr lang="en-US" sz="900" b="0" i="0" u="none" strike="noStrike">
                          <a:solidFill>
                            <a:srgbClr val="000000"/>
                          </a:solidFill>
                          <a:effectLst/>
                          <a:latin typeface="+mj-lt"/>
                          <a:ea typeface="+mn-ea"/>
                          <a:cs typeface="+mn-cs"/>
                        </a:rPr>
                        <a:t>Correctional Changes to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136991">
                <a:tc>
                  <a:txBody>
                    <a:bodyPr/>
                    <a:lstStyle/>
                    <a:p>
                      <a:pPr algn="l" fontAlgn="b"/>
                      <a:r>
                        <a:rPr lang="en-US" sz="900" b="0" i="0" u="none" strike="noStrike">
                          <a:solidFill>
                            <a:srgbClr val="000000"/>
                          </a:solidFill>
                          <a:effectLst/>
                          <a:latin typeface="+mj-lt"/>
                          <a:ea typeface="+mn-ea"/>
                          <a:cs typeface="+mn-cs"/>
                        </a:rPr>
                        <a:t>Changes to Data Milestones in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569194"/>
                  </a:ext>
                </a:extLst>
              </a:tr>
              <a:tr h="136991">
                <a:tc>
                  <a:txBody>
                    <a:bodyPr/>
                    <a:lstStyle/>
                    <a:p>
                      <a:pPr algn="l" fontAlgn="b"/>
                      <a:r>
                        <a:rPr lang="en-US" sz="900" b="0" i="0" u="none" strike="noStrike">
                          <a:solidFill>
                            <a:srgbClr val="000000"/>
                          </a:solidFill>
                          <a:effectLst/>
                          <a:latin typeface="+mj-lt"/>
                          <a:ea typeface="+mn-ea"/>
                          <a:cs typeface="+mn-cs"/>
                        </a:rPr>
                        <a:t>Changes to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30/11/2020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23145869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04899"/>
          <a:ext cx="9132724" cy="4838600"/>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98914">
                <a:tc>
                  <a:txBody>
                    <a:bodyPr/>
                    <a:lstStyle/>
                    <a:p>
                      <a:pPr algn="ctr" rtl="0" fontAlgn="ctr"/>
                      <a:r>
                        <a:rPr lang="en-GB" sz="600" b="1" i="0" u="none" strike="noStrike">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5364">
                <a:tc>
                  <a:txBody>
                    <a:bodyPr/>
                    <a:lstStyle/>
                    <a:p>
                      <a:pPr marL="0" algn="l" fontAlgn="t"/>
                      <a:r>
                        <a:rPr lang="en-US" sz="800" b="0" i="0" u="none" strike="noStrike">
                          <a:solidFill>
                            <a:srgbClr val="000000"/>
                          </a:solidFill>
                          <a:effectLst/>
                          <a:latin typeface="+mj-lt"/>
                          <a:ea typeface="+mn-ea"/>
                          <a:cs typeface="+mn-cs"/>
                        </a:rPr>
                        <a:t>Additional and Further Correctional Changes to MAD Log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25364">
                <a:tc>
                  <a:txBody>
                    <a:bodyPr/>
                    <a:lstStyle/>
                    <a:p>
                      <a:pPr marL="0" algn="l" fontAlgn="t"/>
                      <a:r>
                        <a:rPr lang="en-US" sz="800" b="0" i="0" u="none" strike="noStrike">
                          <a:solidFill>
                            <a:srgbClr val="000000"/>
                          </a:solidFill>
                          <a:effectLst/>
                          <a:latin typeface="+mj-lt"/>
                          <a:ea typeface="+mn-ea"/>
                          <a:cs typeface="+mn-cs"/>
                        </a:rPr>
                        <a:t> Additional Onward Dependencies for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978725"/>
                  </a:ext>
                </a:extLst>
              </a:tr>
              <a:tr h="125364">
                <a:tc>
                  <a:txBody>
                    <a:bodyPr/>
                    <a:lstStyle/>
                    <a:p>
                      <a:pPr marL="0" algn="l" fontAlgn="t"/>
                      <a:r>
                        <a:rPr lang="en-US" sz="800" b="0" i="0" u="none" strike="noStrike">
                          <a:solidFill>
                            <a:srgbClr val="000000"/>
                          </a:solidFill>
                          <a:effectLst/>
                          <a:latin typeface="+mj-lt"/>
                          <a:ea typeface="+mn-ea"/>
                          <a:cs typeface="+mn-cs"/>
                        </a:rPr>
                        <a:t>Changing from </a:t>
                      </a:r>
                      <a:r>
                        <a:rPr lang="en-US" sz="800" b="0" i="0" u="none" strike="noStrike" err="1">
                          <a:solidFill>
                            <a:srgbClr val="000000"/>
                          </a:solidFill>
                          <a:effectLst/>
                          <a:latin typeface="+mj-lt"/>
                          <a:ea typeface="+mn-ea"/>
                          <a:cs typeface="+mn-cs"/>
                        </a:rPr>
                        <a:t>GetOrganised</a:t>
                      </a:r>
                      <a:r>
                        <a:rPr lang="en-US" sz="800" b="0" i="0" u="none" strike="noStrike">
                          <a:solidFill>
                            <a:srgbClr val="000000"/>
                          </a:solidFill>
                          <a:effectLst/>
                          <a:latin typeface="+mj-lt"/>
                          <a:ea typeface="+mn-ea"/>
                          <a:cs typeface="+mn-cs"/>
                        </a:rPr>
                        <a:t> to Landmark SFTP for SI receiving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7307117"/>
                  </a:ext>
                </a:extLst>
              </a:tr>
              <a:tr h="125364">
                <a:tc>
                  <a:txBody>
                    <a:bodyPr/>
                    <a:lstStyle/>
                    <a:p>
                      <a:pPr marL="0" algn="l" fontAlgn="t"/>
                      <a:r>
                        <a:rPr lang="en-US" sz="800" b="0" i="0" u="none" strike="noStrike">
                          <a:solidFill>
                            <a:srgbClr val="000000"/>
                          </a:solidFill>
                          <a:effectLst/>
                          <a:latin typeface="+mj-lt"/>
                          <a:ea typeface="+mn-ea"/>
                          <a:cs typeface="+mn-cs"/>
                        </a:rPr>
                        <a:t>Amendments to the Data Cleansing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45533"/>
                  </a:ext>
                </a:extLst>
              </a:tr>
              <a:tr h="125364">
                <a:tc>
                  <a:txBody>
                    <a:bodyPr/>
                    <a:lstStyle/>
                    <a:p>
                      <a:pPr marL="0" algn="l" fontAlgn="t"/>
                      <a:r>
                        <a:rPr lang="en-GB" sz="800" b="0" i="0" u="none" strike="noStrike">
                          <a:solidFill>
                            <a:srgbClr val="000000"/>
                          </a:solidFill>
                          <a:effectLst/>
                          <a:latin typeface="+mj-lt"/>
                          <a:ea typeface="+mn-ea"/>
                          <a:cs typeface="+mn-cs"/>
                        </a:rPr>
                        <a:t>MAD Log Changes for UIT Environment Verification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6679076"/>
                  </a:ext>
                </a:extLst>
              </a:tr>
              <a:tr h="125364">
                <a:tc>
                  <a:txBody>
                    <a:bodyPr/>
                    <a:lstStyle/>
                    <a:p>
                      <a:pPr marL="0" algn="l" fontAlgn="t"/>
                      <a:r>
                        <a:rPr lang="en-GB" sz="800" b="0" i="0" u="none" strike="noStrike">
                          <a:solidFill>
                            <a:srgbClr val="000000"/>
                          </a:solidFill>
                          <a:effectLst/>
                          <a:latin typeface="+mj-lt"/>
                          <a:ea typeface="+mn-ea"/>
                          <a:cs typeface="+mn-cs"/>
                        </a:rPr>
                        <a:t>Discontinuance of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Consequential Change Market Trials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92496"/>
                  </a:ext>
                </a:extLst>
              </a:tr>
              <a:tr h="125364">
                <a:tc>
                  <a:txBody>
                    <a:bodyPr/>
                    <a:lstStyle/>
                    <a:p>
                      <a:pPr marL="0" algn="l" fontAlgn="t"/>
                      <a:r>
                        <a:rPr lang="en-GB" sz="800" b="0" i="0" u="none" strike="noStrike">
                          <a:solidFill>
                            <a:srgbClr val="000000"/>
                          </a:solidFill>
                          <a:effectLst/>
                          <a:latin typeface="+mj-lt"/>
                          <a:ea typeface="+mn-ea"/>
                          <a:cs typeface="+mn-cs"/>
                        </a:rPr>
                        <a:t>Uplift to SMS </a:t>
                      </a:r>
                      <a:r>
                        <a:rPr lang="en-GB" sz="800" b="0" i="0" u="none" strike="noStrike" err="1">
                          <a:solidFill>
                            <a:srgbClr val="000000"/>
                          </a:solidFill>
                          <a:effectLst/>
                          <a:latin typeface="+mj-lt"/>
                          <a:ea typeface="+mn-ea"/>
                          <a:cs typeface="+mn-cs"/>
                        </a:rPr>
                        <a:t>CoCo</a:t>
                      </a:r>
                      <a:endParaRPr lang="en-GB" sz="800" b="0" i="0" u="none" strike="noStrike">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766892"/>
                  </a:ext>
                </a:extLst>
              </a:tr>
              <a:tr h="125364">
                <a:tc>
                  <a:txBody>
                    <a:bodyPr/>
                    <a:lstStyle/>
                    <a:p>
                      <a:pPr marL="0" algn="l" fontAlgn="t"/>
                      <a:r>
                        <a:rPr lang="en-US" sz="800" b="0" i="0" u="none" strike="noStrike">
                          <a:solidFill>
                            <a:srgbClr val="000000"/>
                          </a:solidFill>
                          <a:effectLst/>
                          <a:latin typeface="+mj-lt"/>
                          <a:ea typeface="+mn-ea"/>
                          <a:cs typeface="+mn-cs"/>
                        </a:rPr>
                        <a:t>Changes to SIT Functional Test Scenarios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645978"/>
                  </a:ext>
                </a:extLst>
              </a:tr>
              <a:tr h="125364">
                <a:tc>
                  <a:txBody>
                    <a:bodyPr/>
                    <a:lstStyle/>
                    <a:p>
                      <a:pPr marL="0" algn="l" fontAlgn="t"/>
                      <a:r>
                        <a:rPr lang="en-US" sz="800" b="0" i="0" u="none" strike="noStrike">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2429578"/>
                  </a:ext>
                </a:extLst>
              </a:tr>
              <a:tr h="125364">
                <a:tc>
                  <a:txBody>
                    <a:bodyPr/>
                    <a:lstStyle/>
                    <a:p>
                      <a:pPr marL="0" algn="l" fontAlgn="t"/>
                      <a:r>
                        <a:rPr lang="en-GB" sz="800" b="0" i="0" u="none" strike="noStrike">
                          <a:solidFill>
                            <a:srgbClr val="000000"/>
                          </a:solidFill>
                          <a:effectLst/>
                          <a:latin typeface="+mj-lt"/>
                          <a:ea typeface="+mn-ea"/>
                          <a:cs typeface="+mn-cs"/>
                        </a:rPr>
                        <a:t>In-Flight Reg ID Dissemination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119597"/>
                  </a:ext>
                </a:extLst>
              </a:tr>
              <a:tr h="125364">
                <a:tc>
                  <a:txBody>
                    <a:bodyPr/>
                    <a:lstStyle/>
                    <a:p>
                      <a:pPr marL="0" algn="l" fontAlgn="t"/>
                      <a:r>
                        <a:rPr lang="en-US" sz="800" b="0" i="0" u="none" strike="noStrike">
                          <a:solidFill>
                            <a:srgbClr val="000000"/>
                          </a:solidFill>
                          <a:effectLst/>
                          <a:latin typeface="+mj-lt"/>
                          <a:ea typeface="+mn-ea"/>
                          <a:cs typeface="+mn-cs"/>
                        </a:rPr>
                        <a:t>Uplift to the CSS Business Data Validation Rules Doc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8383601"/>
                  </a:ext>
                </a:extLst>
              </a:tr>
              <a:tr h="125364">
                <a:tc>
                  <a:txBody>
                    <a:bodyPr/>
                    <a:lstStyle/>
                    <a:p>
                      <a:pPr marL="0" algn="l" fontAlgn="t"/>
                      <a:r>
                        <a:rPr lang="en-US" sz="800" b="0" i="0" u="none" strike="noStrike">
                          <a:solidFill>
                            <a:srgbClr val="000000"/>
                          </a:solidFill>
                          <a:effectLst/>
                          <a:latin typeface="+mj-lt"/>
                          <a:ea typeface="+mn-ea"/>
                          <a:cs typeface="+mn-cs"/>
                        </a:rPr>
                        <a:t>Uplift to the CSS Interface Specification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243526"/>
                  </a:ext>
                </a:extLst>
              </a:tr>
              <a:tr h="125364">
                <a:tc>
                  <a:txBody>
                    <a:bodyPr/>
                    <a:lstStyle/>
                    <a:p>
                      <a:pPr marL="0" algn="l" fontAlgn="t"/>
                      <a:r>
                        <a:rPr lang="en-US" sz="800" b="0" i="0" u="none" strike="noStrike">
                          <a:solidFill>
                            <a:srgbClr val="000000"/>
                          </a:solidFill>
                          <a:effectLst/>
                          <a:latin typeface="+mj-lt"/>
                          <a:ea typeface="+mn-ea"/>
                          <a:cs typeface="+mn-cs"/>
                        </a:rPr>
                        <a:t>REL Dissemination to </a:t>
                      </a:r>
                      <a:r>
                        <a:rPr lang="en-US" sz="800" b="0" i="0" u="none" strike="noStrike" err="1">
                          <a:solidFill>
                            <a:srgbClr val="000000"/>
                          </a:solidFill>
                          <a:effectLst/>
                          <a:latin typeface="+mj-lt"/>
                          <a:ea typeface="+mn-ea"/>
                          <a:cs typeface="+mn-cs"/>
                        </a:rPr>
                        <a:t>iDNO</a:t>
                      </a:r>
                      <a:r>
                        <a:rPr lang="en-US" sz="800" b="0" i="0" u="none" strike="noStrike">
                          <a:solidFill>
                            <a:srgbClr val="000000"/>
                          </a:solidFill>
                          <a:effectLst/>
                          <a:latin typeface="+mj-lt"/>
                          <a:ea typeface="+mn-ea"/>
                          <a:cs typeface="+mn-cs"/>
                        </a:rPr>
                        <a:t> and DNO</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279146"/>
                  </a:ext>
                </a:extLst>
              </a:tr>
              <a:tr h="250728">
                <a:tc>
                  <a:txBody>
                    <a:bodyPr/>
                    <a:lstStyle/>
                    <a:p>
                      <a:pPr marL="0" algn="l" fontAlgn="t"/>
                      <a:r>
                        <a:rPr lang="en-US" sz="800" b="0" i="0" u="none" strike="noStrike">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3407437"/>
                  </a:ext>
                </a:extLst>
              </a:tr>
              <a:tr h="125364">
                <a:tc>
                  <a:txBody>
                    <a:bodyPr/>
                    <a:lstStyle/>
                    <a:p>
                      <a:pPr marL="0" algn="l" fontAlgn="t"/>
                      <a:r>
                        <a:rPr lang="en-US" sz="800" b="0" i="0" u="none" strike="noStrike">
                          <a:solidFill>
                            <a:srgbClr val="000000"/>
                          </a:solidFill>
                          <a:effectLst/>
                          <a:latin typeface="+mj-lt"/>
                          <a:ea typeface="+mn-ea"/>
                          <a:cs typeface="+mn-cs"/>
                        </a:rPr>
                        <a:t>Re-align Switching Programme Response SLAs with Xoserve response SLAs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07/05/2021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653322"/>
                  </a:ext>
                </a:extLst>
              </a:tr>
              <a:tr h="125364">
                <a:tc>
                  <a:txBody>
                    <a:bodyPr/>
                    <a:lstStyle/>
                    <a:p>
                      <a:pPr marL="0" algn="l" fontAlgn="t"/>
                      <a:r>
                        <a:rPr lang="en-US" sz="800" b="0" i="0" u="none" strike="noStrike">
                          <a:solidFill>
                            <a:srgbClr val="000000"/>
                          </a:solidFill>
                          <a:effectLst/>
                          <a:latin typeface="+mj-lt"/>
                          <a:ea typeface="+mn-ea"/>
                          <a:cs typeface="+mn-cs"/>
                        </a:rPr>
                        <a:t>Changes to MAD Log v2.2 to rectify incorrect milestone descriptions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6927323"/>
                  </a:ext>
                </a:extLst>
              </a:tr>
              <a:tr h="125364">
                <a:tc>
                  <a:txBody>
                    <a:bodyPr/>
                    <a:lstStyle/>
                    <a:p>
                      <a:pPr marL="0" algn="l" fontAlgn="t"/>
                      <a:r>
                        <a:rPr lang="en-GB" sz="800" b="0" i="0" u="none" strike="noStrike">
                          <a:solidFill>
                            <a:srgbClr val="000000"/>
                          </a:solidFill>
                          <a:effectLst/>
                          <a:latin typeface="+mj-lt"/>
                          <a:ea typeface="+mn-ea"/>
                          <a:cs typeface="+mn-cs"/>
                        </a:rPr>
                        <a:t>Update Service Management Baseline Requirement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20/04/2021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152147"/>
                  </a:ext>
                </a:extLst>
              </a:tr>
              <a:tr h="125364">
                <a:tc>
                  <a:txBody>
                    <a:bodyPr/>
                    <a:lstStyle/>
                    <a:p>
                      <a:pPr marL="0" algn="l" fontAlgn="t"/>
                      <a:r>
                        <a:rPr lang="en-US" sz="800" b="0" i="0" u="none" strike="noStrike">
                          <a:solidFill>
                            <a:srgbClr val="000000"/>
                          </a:solidFill>
                          <a:effectLst/>
                          <a:latin typeface="+mj-lt"/>
                          <a:ea typeface="+mn-ea"/>
                          <a:cs typeface="+mn-cs"/>
                        </a:rPr>
                        <a:t>Amend the Transition Testing Milestones TR210 &amp; TR220 for PUI Production Data Cuts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537156"/>
                  </a:ext>
                </a:extLst>
              </a:tr>
              <a:tr h="125364">
                <a:tc>
                  <a:txBody>
                    <a:bodyPr/>
                    <a:lstStyle/>
                    <a:p>
                      <a:pPr marL="0" algn="l" fontAlgn="t"/>
                      <a:r>
                        <a:rPr lang="en-US" sz="800" b="0" i="0" u="none" strike="noStrike">
                          <a:solidFill>
                            <a:srgbClr val="000000"/>
                          </a:solidFill>
                          <a:effectLst/>
                          <a:latin typeface="+mj-lt"/>
                          <a:ea typeface="+mn-ea"/>
                          <a:cs typeface="+mn-cs"/>
                        </a:rPr>
                        <a:t>Removal of SMS005 from UEPT Test Scenarios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245056"/>
                  </a:ext>
                </a:extLst>
              </a:tr>
              <a:tr h="125364">
                <a:tc>
                  <a:txBody>
                    <a:bodyPr/>
                    <a:lstStyle/>
                    <a:p>
                      <a:pPr marL="0" algn="l" fontAlgn="t"/>
                      <a:r>
                        <a:rPr lang="en-US" sz="800" b="0" i="0" u="none" strike="noStrike">
                          <a:solidFill>
                            <a:srgbClr val="000000"/>
                          </a:solidFill>
                          <a:effectLst/>
                          <a:latin typeface="+mj-lt"/>
                          <a:ea typeface="+mn-ea"/>
                          <a:cs typeface="+mn-cs"/>
                        </a:rPr>
                        <a:t> Engagement for Early E2E Testing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341872"/>
                  </a:ext>
                </a:extLst>
              </a:tr>
              <a:tr h="125364">
                <a:tc>
                  <a:txBody>
                    <a:bodyPr/>
                    <a:lstStyle/>
                    <a:p>
                      <a:pPr marL="0" algn="l" fontAlgn="t"/>
                      <a:r>
                        <a:rPr lang="en-US" sz="800" b="0" i="0" u="none" strike="noStrike">
                          <a:solidFill>
                            <a:srgbClr val="000000"/>
                          </a:solidFill>
                          <a:effectLst/>
                          <a:latin typeface="+mj-lt"/>
                          <a:ea typeface="+mn-ea"/>
                          <a:cs typeface="+mn-cs"/>
                        </a:rPr>
                        <a:t>Change to Transition Stage 3 File-Based Migration Sequencing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26/05/2021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25364">
                <a:tc>
                  <a:txBody>
                    <a:bodyPr/>
                    <a:lstStyle/>
                    <a:p>
                      <a:pPr marL="0" algn="l" fontAlgn="t"/>
                      <a:r>
                        <a:rPr lang="en-US" sz="800" b="0" i="0" u="none" strike="noStrike">
                          <a:solidFill>
                            <a:srgbClr val="000000"/>
                          </a:solidFill>
                          <a:effectLst/>
                          <a:latin typeface="+mj-lt"/>
                          <a:ea typeface="+mn-ea"/>
                          <a:cs typeface="+mn-cs"/>
                        </a:rPr>
                        <a:t>Request for an additional Data Reconciliation Activity at the end of DMT Live Rehearsal Cycle 2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238655">
                <a:tc>
                  <a:txBody>
                    <a:bodyPr/>
                    <a:lstStyle/>
                    <a:p>
                      <a:pPr marL="0" algn="l" fontAlgn="t"/>
                      <a:r>
                        <a:rPr lang="en-US" sz="800" b="0" i="0" u="none" strike="noStrike">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17/06/2021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25364">
                <a:tc>
                  <a:txBody>
                    <a:bodyPr/>
                    <a:lstStyle/>
                    <a:p>
                      <a:pPr marL="0" algn="l" fontAlgn="t"/>
                      <a:r>
                        <a:rPr lang="en-US" sz="800" b="0" i="0" u="none" strike="noStrike">
                          <a:solidFill>
                            <a:srgbClr val="000000"/>
                          </a:solidFill>
                          <a:effectLst/>
                          <a:latin typeface="+mj-lt"/>
                          <a:ea typeface="+mn-ea"/>
                          <a:cs typeface="+mn-cs"/>
                        </a:rPr>
                        <a:t>Elevation of L2-TR070 (Transition Stage 1 Start) to a L1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25364">
                <a:tc>
                  <a:txBody>
                    <a:bodyPr/>
                    <a:lstStyle/>
                    <a:p>
                      <a:pPr marL="0" algn="l" fontAlgn="t"/>
                      <a:r>
                        <a:rPr lang="en-US" sz="800" b="0" i="0" u="none" strike="noStrike">
                          <a:solidFill>
                            <a:srgbClr val="000000"/>
                          </a:solidFill>
                          <a:effectLst/>
                          <a:latin typeface="+mj-lt"/>
                          <a:ea typeface="+mn-ea"/>
                          <a:cs typeface="+mn-cs"/>
                        </a:rPr>
                        <a:t>NC-0107 Master Handover Pack Purpose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25364">
                <a:tc>
                  <a:txBody>
                    <a:bodyPr/>
                    <a:lstStyle/>
                    <a:p>
                      <a:pPr marL="0" algn="l" fontAlgn="t"/>
                      <a:r>
                        <a:rPr lang="en-GB" sz="800" b="0" i="0" u="none" strike="noStrike">
                          <a:solidFill>
                            <a:srgbClr val="000000"/>
                          </a:solidFill>
                          <a:effectLst/>
                          <a:latin typeface="+mj-lt"/>
                          <a:ea typeface="+mn-ea"/>
                          <a:cs typeface="+mn-cs"/>
                        </a:rPr>
                        <a:t>REC Code Manager Market Intelligence Reporting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25364">
                <a:tc>
                  <a:txBody>
                    <a:bodyPr/>
                    <a:lstStyle/>
                    <a:p>
                      <a:pPr marL="0" algn="l" fontAlgn="t"/>
                      <a:r>
                        <a:rPr lang="en-US" sz="800" b="0" i="0" u="none" strike="noStrike">
                          <a:solidFill>
                            <a:srgbClr val="000000"/>
                          </a:solidFill>
                          <a:effectLst/>
                          <a:latin typeface="+mj-lt"/>
                          <a:ea typeface="+mn-ea"/>
                          <a:cs typeface="+mn-cs"/>
                        </a:rPr>
                        <a:t>Removal of Transition Test Artefacts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250728">
                <a:tc>
                  <a:txBody>
                    <a:bodyPr/>
                    <a:lstStyle/>
                    <a:p>
                      <a:pPr marL="0" algn="l" fontAlgn="t"/>
                      <a:r>
                        <a:rPr lang="en-US" sz="800" b="0" i="0" u="none" strike="noStrike">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25364">
                <a:tc>
                  <a:txBody>
                    <a:bodyPr/>
                    <a:lstStyle/>
                    <a:p>
                      <a:pPr marL="0" algn="l" fontAlgn="t"/>
                      <a:r>
                        <a:rPr lang="en-GB" sz="800" b="0" i="0" u="none" strike="noStrike">
                          <a:solidFill>
                            <a:srgbClr val="000000"/>
                          </a:solidFill>
                          <a:effectLst/>
                          <a:latin typeface="+mj-lt"/>
                          <a:ea typeface="+mn-ea"/>
                          <a:cs typeface="+mn-cs"/>
                        </a:rPr>
                        <a:t>Changes to Operational Testing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25364">
                <a:tc>
                  <a:txBody>
                    <a:bodyPr/>
                    <a:lstStyle/>
                    <a:p>
                      <a:pPr marL="0" algn="l" fontAlgn="t"/>
                      <a:r>
                        <a:rPr lang="en-US" sz="800" b="0" i="0" u="none" strike="noStrike">
                          <a:solidFill>
                            <a:srgbClr val="000000"/>
                          </a:solidFill>
                          <a:effectLst/>
                          <a:latin typeface="+mj-lt"/>
                          <a:ea typeface="+mn-ea"/>
                          <a:cs typeface="+mn-cs"/>
                        </a:rPr>
                        <a:t>Changes to milestone date for L3-TE720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29/07/2021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25364">
                <a:tc>
                  <a:txBody>
                    <a:bodyPr/>
                    <a:lstStyle/>
                    <a:p>
                      <a:pPr marL="0" algn="l" fontAlgn="t"/>
                      <a:r>
                        <a:rPr lang="en-US" sz="800" b="0" i="0" u="none" strike="noStrike">
                          <a:solidFill>
                            <a:srgbClr val="000000"/>
                          </a:solidFill>
                          <a:effectLst/>
                          <a:latin typeface="+mj-lt"/>
                          <a:ea typeface="+mn-ea"/>
                          <a:cs typeface="+mn-cs"/>
                        </a:rPr>
                        <a:t>Continuation of support for UEPT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25364">
                <a:tc>
                  <a:txBody>
                    <a:bodyPr/>
                    <a:lstStyle/>
                    <a:p>
                      <a:pPr algn="l" fontAlgn="b"/>
                      <a:r>
                        <a:rPr lang="en-US" sz="800" b="0" i="0" u="none" strike="noStrike">
                          <a:solidFill>
                            <a:srgbClr val="000000"/>
                          </a:solidFill>
                          <a:effectLst/>
                          <a:latin typeface="+mj-lt"/>
                          <a:ea typeface="+mn-ea"/>
                          <a:cs typeface="+mn-cs"/>
                        </a:rPr>
                        <a:t>Further </a:t>
                      </a:r>
                      <a:r>
                        <a:rPr lang="en-US" sz="800" b="0" i="0" u="none" strike="noStrike" err="1">
                          <a:solidFill>
                            <a:srgbClr val="000000"/>
                          </a:solidFill>
                          <a:effectLst/>
                          <a:latin typeface="+mj-lt"/>
                          <a:ea typeface="+mn-ea"/>
                          <a:cs typeface="+mn-cs"/>
                        </a:rPr>
                        <a:t>consquential</a:t>
                      </a:r>
                      <a:r>
                        <a:rPr lang="en-US" sz="800" b="0" i="0" u="none" strike="noStrike">
                          <a:solidFill>
                            <a:srgbClr val="000000"/>
                          </a:solidFill>
                          <a:effectLst/>
                          <a:latin typeface="+mj-lt"/>
                          <a:ea typeface="+mn-ea"/>
                          <a:cs typeface="+mn-cs"/>
                        </a:rPr>
                        <a:t> changes to DB4 and related artefacts following CR-D071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06/08/2021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4562668"/>
                  </a:ext>
                </a:extLst>
              </a:tr>
              <a:tr h="125364">
                <a:tc>
                  <a:txBody>
                    <a:bodyPr/>
                    <a:lstStyle/>
                    <a:p>
                      <a:pPr algn="l" fontAlgn="b"/>
                      <a:r>
                        <a:rPr lang="en-US" sz="800" b="0" i="0" u="none" strike="noStrike">
                          <a:solidFill>
                            <a:srgbClr val="000000"/>
                          </a:solidFill>
                          <a:effectLst/>
                          <a:latin typeface="+mj-lt"/>
                          <a:ea typeface="+mn-ea"/>
                          <a:cs typeface="+mn-cs"/>
                        </a:rPr>
                        <a:t>CSS Stage 1 ECOES Interface Specification Uplift to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461063"/>
                  </a:ext>
                </a:extLst>
              </a:tr>
              <a:tr h="238655">
                <a:tc>
                  <a:txBody>
                    <a:bodyPr/>
                    <a:lstStyle/>
                    <a:p>
                      <a:pPr algn="l" fontAlgn="b"/>
                      <a:r>
                        <a:rPr lang="en-US" sz="800" b="0" i="0" u="none" strike="noStrike">
                          <a:solidFill>
                            <a:srgbClr val="000000"/>
                          </a:solidFill>
                          <a:effectLst/>
                          <a:latin typeface="+mj-lt"/>
                          <a:ea typeface="+mn-ea"/>
                          <a:cs typeface="+mn-cs"/>
                        </a:rPr>
                        <a:t>Documentation only updates to NCT-0134 DMT Live Rehearsal Test Plan and NCD-0012 Data Migration Solution Design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6543792"/>
                  </a:ext>
                </a:extLst>
              </a:tr>
            </a:tbl>
          </a:graphicData>
        </a:graphic>
      </p:graphicFrame>
    </p:spTree>
    <p:extLst>
      <p:ext uri="{BB962C8B-B14F-4D97-AF65-F5344CB8AC3E}">
        <p14:creationId xmlns:p14="http://schemas.microsoft.com/office/powerpoint/2010/main" val="40477300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83530"/>
          <a:ext cx="9120628" cy="4759957"/>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501341">
                  <a:extLst>
                    <a:ext uri="{9D8B030D-6E8A-4147-A177-3AD203B41FA5}">
                      <a16:colId xmlns:a16="http://schemas.microsoft.com/office/drawing/2014/main" val="2723771934"/>
                    </a:ext>
                  </a:extLst>
                </a:gridCol>
                <a:gridCol w="737595">
                  <a:extLst>
                    <a:ext uri="{9D8B030D-6E8A-4147-A177-3AD203B41FA5}">
                      <a16:colId xmlns:a16="http://schemas.microsoft.com/office/drawing/2014/main" val="194189712"/>
                    </a:ext>
                  </a:extLst>
                </a:gridCol>
                <a:gridCol w="1899404">
                  <a:extLst>
                    <a:ext uri="{9D8B030D-6E8A-4147-A177-3AD203B41FA5}">
                      <a16:colId xmlns:a16="http://schemas.microsoft.com/office/drawing/2014/main" val="3065248341"/>
                    </a:ext>
                  </a:extLst>
                </a:gridCol>
              </a:tblGrid>
              <a:tr h="212306">
                <a:tc>
                  <a:txBody>
                    <a:bodyPr/>
                    <a:lstStyle/>
                    <a:p>
                      <a:pPr algn="ctr" rtl="0" fontAlgn="ctr"/>
                      <a:r>
                        <a:rPr lang="en-GB" sz="800" b="1" i="0" u="none" strike="noStrike">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5950">
                <a:tc>
                  <a:txBody>
                    <a:bodyPr/>
                    <a:lstStyle/>
                    <a:p>
                      <a:pPr algn="l" fontAlgn="b"/>
                      <a:r>
                        <a:rPr lang="en-GB" sz="800" b="0" i="0" u="none" strike="noStrike">
                          <a:solidFill>
                            <a:srgbClr val="000000"/>
                          </a:solidFill>
                          <a:effectLst/>
                          <a:latin typeface="+mj-lt"/>
                          <a:ea typeface="+mn-ea"/>
                          <a:cs typeface="+mn-cs"/>
                        </a:rPr>
                        <a:t>Elaborations for Service Management Requirements DB4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5950">
                <a:tc>
                  <a:txBody>
                    <a:bodyPr/>
                    <a:lstStyle/>
                    <a:p>
                      <a:pPr algn="l" fontAlgn="b"/>
                      <a:r>
                        <a:rPr lang="en-US" sz="800" b="0" i="0" u="none" strike="noStrike">
                          <a:solidFill>
                            <a:srgbClr val="000000"/>
                          </a:solidFill>
                          <a:effectLst/>
                          <a:latin typeface="+mj-lt"/>
                          <a:ea typeface="+mn-ea"/>
                          <a:cs typeface="+mn-cs"/>
                        </a:rPr>
                        <a:t>Update of the Code of Connection Document to reflect the Enduring PKI Process Updates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697698"/>
                  </a:ext>
                </a:extLst>
              </a:tr>
              <a:tr h="135950">
                <a:tc>
                  <a:txBody>
                    <a:bodyPr/>
                    <a:lstStyle/>
                    <a:p>
                      <a:pPr algn="l" fontAlgn="b"/>
                      <a:r>
                        <a:rPr lang="en-US" sz="800" b="0" i="0" u="none" strike="noStrike">
                          <a:solidFill>
                            <a:srgbClr val="000000"/>
                          </a:solidFill>
                          <a:effectLst/>
                          <a:latin typeface="+mj-lt"/>
                          <a:ea typeface="+mn-ea"/>
                          <a:cs typeface="+mn-cs"/>
                        </a:rPr>
                        <a:t>Addition of assumption on MAD Log in relation to earliest possible Go-Live date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289847"/>
                  </a:ext>
                </a:extLst>
              </a:tr>
              <a:tr h="135950">
                <a:tc>
                  <a:txBody>
                    <a:bodyPr/>
                    <a:lstStyle/>
                    <a:p>
                      <a:pPr algn="l" fontAlgn="b"/>
                      <a:r>
                        <a:rPr lang="en-US" sz="800" b="0" i="0" u="none" strike="noStrike">
                          <a:solidFill>
                            <a:srgbClr val="000000"/>
                          </a:solidFill>
                          <a:effectLst/>
                          <a:latin typeface="+mj-lt"/>
                          <a:ea typeface="+mn-ea"/>
                          <a:cs typeface="+mn-cs"/>
                        </a:rPr>
                        <a:t>Change to Data Migration and Transition artefacts following the completion of 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903752"/>
                  </a:ext>
                </a:extLst>
              </a:tr>
              <a:tr h="135950">
                <a:tc>
                  <a:txBody>
                    <a:bodyPr/>
                    <a:lstStyle/>
                    <a:p>
                      <a:pPr algn="l" fontAlgn="b"/>
                      <a:r>
                        <a:rPr lang="en-US" sz="800" b="0" i="0" u="none" strike="noStrike">
                          <a:solidFill>
                            <a:srgbClr val="000000"/>
                          </a:solidFill>
                          <a:effectLst/>
                          <a:latin typeface="+mj-lt"/>
                          <a:ea typeface="+mn-ea"/>
                          <a:cs typeface="+mn-cs"/>
                        </a:rPr>
                        <a:t>Change to EES requirements to bring REL search and retrieval into closer alignment with GES and assessment of </a:t>
                      </a:r>
                      <a:r>
                        <a:rPr lang="en-US" sz="800" b="0" i="0" u="none" strike="noStrike" err="1">
                          <a:solidFill>
                            <a:srgbClr val="000000"/>
                          </a:solidFill>
                          <a:effectLst/>
                          <a:latin typeface="+mj-lt"/>
                          <a:ea typeface="+mn-ea"/>
                          <a:cs typeface="+mn-cs"/>
                        </a:rPr>
                        <a:t>programme</a:t>
                      </a:r>
                      <a:r>
                        <a:rPr lang="en-US"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5950">
                <a:tc>
                  <a:txBody>
                    <a:bodyPr/>
                    <a:lstStyle/>
                    <a:p>
                      <a:pPr algn="l" fontAlgn="b"/>
                      <a:r>
                        <a:rPr lang="en-US" sz="800" b="0" i="0" u="none" strike="noStrike">
                          <a:solidFill>
                            <a:srgbClr val="000000"/>
                          </a:solidFill>
                          <a:effectLst/>
                          <a:latin typeface="+mj-lt"/>
                          <a:ea typeface="+mn-ea"/>
                          <a:cs typeface="+mn-cs"/>
                        </a:rPr>
                        <a:t>Changes and additions to PIWG and CWG governed MAD Log v2.4 milestones to address timing and clarity issues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261426">
                <a:tc>
                  <a:txBody>
                    <a:bodyPr/>
                    <a:lstStyle/>
                    <a:p>
                      <a:pPr algn="l" fontAlgn="b"/>
                      <a:r>
                        <a:rPr lang="en-US" sz="800" b="0" i="0" u="none" strike="noStrike">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14/10/2021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208683">
                <a:tc>
                  <a:txBody>
                    <a:bodyPr/>
                    <a:lstStyle/>
                    <a:p>
                      <a:pPr algn="l" fontAlgn="b"/>
                      <a:r>
                        <a:rPr lang="en-US" sz="800" b="0" i="0" u="none" strike="noStrike">
                          <a:solidFill>
                            <a:srgbClr val="000000"/>
                          </a:solidFill>
                          <a:effectLst/>
                          <a:latin typeface="+mj-lt"/>
                          <a:ea typeface="+mn-ea"/>
                          <a:cs typeface="+mn-cs"/>
                        </a:rPr>
                        <a:t>End to End Test Exit Criteria refinement and clarification of the decision making process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01/10/2021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261426">
                <a:tc>
                  <a:txBody>
                    <a:bodyPr/>
                    <a:lstStyle/>
                    <a:p>
                      <a:pPr algn="l" fontAlgn="b"/>
                      <a:r>
                        <a:rPr lang="en-US" sz="800" b="0" i="0" u="none" strike="noStrike">
                          <a:solidFill>
                            <a:srgbClr val="000000"/>
                          </a:solidFill>
                          <a:effectLst/>
                          <a:latin typeface="+mj-lt"/>
                          <a:ea typeface="+mn-ea"/>
                          <a:cs typeface="+mn-cs"/>
                        </a:rPr>
                        <a:t>Clarification of Performance NFRs by apportioning the current target between Gas and Electricity and then further apportioning the Electricity targets by MPID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208683">
                <a:tc>
                  <a:txBody>
                    <a:bodyPr/>
                    <a:lstStyle/>
                    <a:p>
                      <a:pPr algn="l" fontAlgn="b"/>
                      <a:r>
                        <a:rPr lang="en-US" sz="800" b="0" i="0" u="none" strike="noStrike">
                          <a:solidFill>
                            <a:srgbClr val="000000"/>
                          </a:solidFill>
                          <a:effectLst/>
                          <a:latin typeface="+mj-lt"/>
                          <a:ea typeface="+mn-ea"/>
                          <a:cs typeface="+mn-cs"/>
                        </a:rPr>
                        <a:t>Update to E2E Transition Inflight Switches Management Approach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27/10/2021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5950">
                <a:tc>
                  <a:txBody>
                    <a:bodyPr/>
                    <a:lstStyle/>
                    <a:p>
                      <a:pPr algn="l" fontAlgn="b"/>
                      <a:r>
                        <a:rPr lang="en-US" sz="800" b="0" i="0" u="none" strike="noStrike">
                          <a:solidFill>
                            <a:srgbClr val="000000"/>
                          </a:solidFill>
                          <a:effectLst/>
                          <a:latin typeface="+mj-lt"/>
                          <a:ea typeface="+mn-ea"/>
                          <a:cs typeface="+mn-cs"/>
                        </a:rPr>
                        <a:t>Operational Change Window and Type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208683">
                <a:tc>
                  <a:txBody>
                    <a:bodyPr/>
                    <a:lstStyle/>
                    <a:p>
                      <a:pPr algn="l" fontAlgn="b"/>
                      <a:r>
                        <a:rPr lang="en-US" sz="800" b="0" i="0" u="none" strike="noStrike">
                          <a:solidFill>
                            <a:srgbClr val="000000"/>
                          </a:solidFill>
                          <a:effectLst/>
                          <a:latin typeface="+mj-lt"/>
                          <a:ea typeface="+mn-ea"/>
                          <a:cs typeface="+mn-cs"/>
                        </a:rPr>
                        <a:t>Change to effect a Gas Supplier of Last Resort (</a:t>
                      </a:r>
                      <a:r>
                        <a:rPr lang="en-US" sz="800" b="0" i="0" u="none" strike="noStrike" err="1">
                          <a:solidFill>
                            <a:srgbClr val="000000"/>
                          </a:solidFill>
                          <a:effectLst/>
                          <a:latin typeface="+mj-lt"/>
                          <a:ea typeface="+mn-ea"/>
                          <a:cs typeface="+mn-cs"/>
                        </a:rPr>
                        <a:t>SoLR</a:t>
                      </a:r>
                      <a:r>
                        <a:rPr lang="en-US" sz="800" b="0" i="0" u="none" strike="noStrike">
                          <a:solidFill>
                            <a:srgbClr val="000000"/>
                          </a:solidFill>
                          <a:effectLst/>
                          <a:latin typeface="+mj-lt"/>
                          <a:ea typeface="+mn-ea"/>
                          <a:cs typeface="+mn-cs"/>
                        </a:rPr>
                        <a: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730684"/>
                  </a:ext>
                </a:extLst>
              </a:tr>
              <a:tr h="135950">
                <a:tc>
                  <a:txBody>
                    <a:bodyPr/>
                    <a:lstStyle/>
                    <a:p>
                      <a:pPr algn="l" fontAlgn="b"/>
                      <a:r>
                        <a:rPr lang="en-GB" sz="800" b="0" i="0" u="none" strike="noStrike">
                          <a:solidFill>
                            <a:srgbClr val="000000"/>
                          </a:solidFill>
                          <a:effectLst/>
                          <a:latin typeface="+mj-lt"/>
                          <a:ea typeface="+mn-ea"/>
                          <a:cs typeface="+mn-cs"/>
                        </a:rPr>
                        <a:t>GES Data Refresh SLA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7705357"/>
                  </a:ext>
                </a:extLst>
              </a:tr>
              <a:tr h="135950">
                <a:tc>
                  <a:txBody>
                    <a:bodyPr/>
                    <a:lstStyle/>
                    <a:p>
                      <a:pPr algn="l" fontAlgn="b"/>
                      <a:r>
                        <a:rPr lang="en-US" sz="800" b="0" i="0" u="none" strike="noStrike">
                          <a:solidFill>
                            <a:srgbClr val="000000"/>
                          </a:solidFill>
                          <a:effectLst/>
                          <a:latin typeface="+mj-lt"/>
                          <a:ea typeface="+mn-ea"/>
                          <a:cs typeface="+mn-cs"/>
                        </a:rPr>
                        <a:t>Updates to NCT-0188 REL Testing Gap Analysis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2764535"/>
                  </a:ext>
                </a:extLst>
              </a:tr>
              <a:tr h="135950">
                <a:tc>
                  <a:txBody>
                    <a:bodyPr/>
                    <a:lstStyle/>
                    <a:p>
                      <a:pPr algn="l" fontAlgn="b"/>
                      <a:r>
                        <a:rPr lang="en-GB" sz="800" b="0" i="0" u="none" strike="noStrike">
                          <a:solidFill>
                            <a:srgbClr val="000000"/>
                          </a:solidFill>
                          <a:effectLst/>
                          <a:latin typeface="+mj-lt"/>
                          <a:ea typeface="+mn-ea"/>
                          <a:cs typeface="+mn-cs"/>
                        </a:rPr>
                        <a:t>Additional CSS Non-functional Requirements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153051"/>
                  </a:ext>
                </a:extLst>
              </a:tr>
              <a:tr h="135950">
                <a:tc>
                  <a:txBody>
                    <a:bodyPr/>
                    <a:lstStyle/>
                    <a:p>
                      <a:pPr algn="l" fontAlgn="b"/>
                      <a:r>
                        <a:rPr lang="en-US" sz="800" b="0" i="0" u="none" strike="noStrike">
                          <a:solidFill>
                            <a:srgbClr val="000000"/>
                          </a:solidFill>
                          <a:effectLst/>
                          <a:latin typeface="+mj-lt"/>
                          <a:ea typeface="+mn-ea"/>
                          <a:cs typeface="+mn-cs"/>
                        </a:rPr>
                        <a:t>ServiceNow Data Model Development - DNO/</a:t>
                      </a:r>
                      <a:r>
                        <a:rPr lang="en-US" sz="800" b="0" i="0" u="none" strike="noStrike" err="1">
                          <a:solidFill>
                            <a:srgbClr val="000000"/>
                          </a:solidFill>
                          <a:effectLst/>
                          <a:latin typeface="+mj-lt"/>
                          <a:ea typeface="+mn-ea"/>
                          <a:cs typeface="+mn-cs"/>
                        </a:rPr>
                        <a:t>iDNO</a:t>
                      </a:r>
                      <a:r>
                        <a:rPr lang="en-US" sz="800" b="0" i="0" u="none" strike="noStrike">
                          <a:solidFill>
                            <a:srgbClr val="000000"/>
                          </a:solidFill>
                          <a:effectLst/>
                          <a:latin typeface="+mj-lt"/>
                          <a:ea typeface="+mn-ea"/>
                          <a:cs typeface="+mn-cs"/>
                        </a:rPr>
                        <a:t> Adaptors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5816631"/>
                  </a:ext>
                </a:extLst>
              </a:tr>
              <a:tr h="135950">
                <a:tc>
                  <a:txBody>
                    <a:bodyPr/>
                    <a:lstStyle/>
                    <a:p>
                      <a:pPr algn="l" fontAlgn="b"/>
                      <a:r>
                        <a:rPr lang="en-US" sz="800" b="0" i="0" u="none" strike="noStrike">
                          <a:solidFill>
                            <a:srgbClr val="000000"/>
                          </a:solidFill>
                          <a:effectLst/>
                          <a:latin typeface="+mj-lt"/>
                          <a:ea typeface="+mn-ea"/>
                          <a:cs typeface="+mn-cs"/>
                        </a:rPr>
                        <a:t>Addition of Network Operator Market Share to CSS Billing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3122520"/>
                  </a:ext>
                </a:extLst>
              </a:tr>
              <a:tr h="135950">
                <a:tc>
                  <a:txBody>
                    <a:bodyPr/>
                    <a:lstStyle/>
                    <a:p>
                      <a:pPr algn="l" fontAlgn="b"/>
                      <a:r>
                        <a:rPr lang="en-US" sz="800" b="0" i="0" u="none" strike="noStrike">
                          <a:solidFill>
                            <a:srgbClr val="000000"/>
                          </a:solidFill>
                          <a:effectLst/>
                          <a:latin typeface="+mj-lt"/>
                          <a:ea typeface="+mn-ea"/>
                          <a:cs typeface="+mn-cs"/>
                        </a:rPr>
                        <a:t>Uplifting the CSS Business Data Validation Rules document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CR-D124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174247"/>
                  </a:ext>
                </a:extLst>
              </a:tr>
              <a:tr h="135950">
                <a:tc>
                  <a:txBody>
                    <a:bodyPr/>
                    <a:lstStyle/>
                    <a:p>
                      <a:pPr algn="l" fontAlgn="b"/>
                      <a:r>
                        <a:rPr lang="en-US" sz="800" b="0" i="0" u="none" strike="noStrike">
                          <a:solidFill>
                            <a:srgbClr val="000000"/>
                          </a:solidFill>
                          <a:effectLst/>
                          <a:latin typeface="+mj-lt"/>
                          <a:ea typeface="+mn-ea"/>
                          <a:cs typeface="+mn-cs"/>
                        </a:rPr>
                        <a:t>Uplifting the CSS Interface Specification document to v8.7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370897"/>
                  </a:ext>
                </a:extLst>
              </a:tr>
              <a:tr h="135950">
                <a:tc>
                  <a:txBody>
                    <a:bodyPr/>
                    <a:lstStyle/>
                    <a:p>
                      <a:pPr algn="l" fontAlgn="b"/>
                      <a:r>
                        <a:rPr lang="en-US" sz="800" b="0" i="0" u="none" strike="noStrike">
                          <a:solidFill>
                            <a:srgbClr val="000000"/>
                          </a:solidFill>
                          <a:effectLst/>
                          <a:latin typeface="+mj-lt"/>
                          <a:ea typeface="+mn-ea"/>
                          <a:cs typeface="+mn-cs"/>
                        </a:rPr>
                        <a:t>Updates to the MAD Log v2.5 following RA110 Proposal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151436"/>
                  </a:ext>
                </a:extLst>
              </a:tr>
              <a:tr h="135950">
                <a:tc>
                  <a:txBody>
                    <a:bodyPr/>
                    <a:lstStyle/>
                    <a:p>
                      <a:pPr algn="l" fontAlgn="b"/>
                      <a:r>
                        <a:rPr lang="en-GB" sz="800" b="0" i="0" u="none" strike="noStrike">
                          <a:solidFill>
                            <a:srgbClr val="000000"/>
                          </a:solidFill>
                          <a:effectLst/>
                          <a:latin typeface="+mj-lt"/>
                          <a:ea typeface="+mn-ea"/>
                          <a:cs typeface="+mn-cs"/>
                        </a:rPr>
                        <a:t>E2E Remove invalid test scenarios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536303"/>
                  </a:ext>
                </a:extLst>
              </a:tr>
              <a:tr h="135950">
                <a:tc>
                  <a:txBody>
                    <a:bodyPr/>
                    <a:lstStyle/>
                    <a:p>
                      <a:pPr algn="l" fontAlgn="b"/>
                      <a:r>
                        <a:rPr lang="en-US" sz="800" b="0" i="0" u="none" strike="noStrike">
                          <a:solidFill>
                            <a:srgbClr val="000000"/>
                          </a:solidFill>
                          <a:effectLst/>
                          <a:latin typeface="+mj-lt"/>
                          <a:ea typeface="+mn-ea"/>
                          <a:cs typeface="+mn-cs"/>
                        </a:rPr>
                        <a:t>Proposal for the implementation of Failed Supplier Portfolio report within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6653316"/>
                  </a:ext>
                </a:extLst>
              </a:tr>
              <a:tr h="135950">
                <a:tc>
                  <a:txBody>
                    <a:bodyPr/>
                    <a:lstStyle/>
                    <a:p>
                      <a:pPr algn="l" fontAlgn="b"/>
                      <a:r>
                        <a:rPr lang="en-US" sz="800" b="0" i="0" u="none" strike="noStrike">
                          <a:solidFill>
                            <a:srgbClr val="000000"/>
                          </a:solidFill>
                          <a:effectLst/>
                          <a:latin typeface="+mj-lt"/>
                          <a:ea typeface="+mn-ea"/>
                          <a:cs typeface="+mn-cs"/>
                        </a:rPr>
                        <a:t>Gas gate closure message cut-off timing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Post Go-Live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884740"/>
                  </a:ext>
                </a:extLst>
              </a:tr>
              <a:tr h="135950">
                <a:tc>
                  <a:txBody>
                    <a:bodyPr/>
                    <a:lstStyle/>
                    <a:p>
                      <a:pPr algn="l" fontAlgn="b"/>
                      <a:r>
                        <a:rPr lang="en-US" sz="800" b="0" i="0" u="none" strike="noStrike">
                          <a:solidFill>
                            <a:srgbClr val="000000"/>
                          </a:solidFill>
                          <a:effectLst/>
                          <a:latin typeface="+mj-lt"/>
                          <a:ea typeface="+mn-ea"/>
                          <a:cs typeface="+mn-cs"/>
                        </a:rPr>
                        <a:t>Clarification of Performance NFRs for Operational Readiness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9935355"/>
                  </a:ext>
                </a:extLst>
              </a:tr>
              <a:tr h="135950">
                <a:tc>
                  <a:txBody>
                    <a:bodyPr/>
                    <a:lstStyle/>
                    <a:p>
                      <a:pPr algn="l" fontAlgn="b"/>
                      <a:r>
                        <a:rPr lang="en-US" sz="800" b="0" i="0" u="none" strike="noStrike">
                          <a:solidFill>
                            <a:srgbClr val="000000"/>
                          </a:solidFill>
                          <a:effectLst/>
                          <a:latin typeface="+mj-lt"/>
                          <a:ea typeface="+mn-ea"/>
                          <a:cs typeface="+mn-cs"/>
                        </a:rPr>
                        <a:t>Further amendments to the Data Cleansing Catalogue v1.6 following DA605 (Pre-Transition Data Quality Checkpoint)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144949"/>
                  </a:ext>
                </a:extLst>
              </a:tr>
              <a:tr h="135950">
                <a:tc>
                  <a:txBody>
                    <a:bodyPr/>
                    <a:lstStyle/>
                    <a:p>
                      <a:pPr algn="l" fontAlgn="b"/>
                      <a:r>
                        <a:rPr lang="en-US" sz="800" b="0" i="0" u="none" strike="noStrike">
                          <a:solidFill>
                            <a:srgbClr val="000000"/>
                          </a:solidFill>
                          <a:effectLst/>
                          <a:latin typeface="+mj-lt"/>
                          <a:ea typeface="+mn-ea"/>
                          <a:cs typeface="+mn-cs"/>
                        </a:rPr>
                        <a:t>Updates to the MAD Log V2.5 for Data and Regulatory Milestones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859421"/>
                  </a:ext>
                </a:extLst>
              </a:tr>
              <a:tr h="135950">
                <a:tc>
                  <a:txBody>
                    <a:bodyPr/>
                    <a:lstStyle/>
                    <a:p>
                      <a:pPr marL="0" algn="l" fontAlgn="b"/>
                      <a:r>
                        <a:rPr lang="en-US" sz="800" b="0" i="0" u="none" strike="noStrike">
                          <a:solidFill>
                            <a:srgbClr val="000000"/>
                          </a:solidFill>
                          <a:effectLst/>
                          <a:latin typeface="+mj-lt"/>
                          <a:ea typeface="+mn-ea"/>
                          <a:cs typeface="+mn-cs"/>
                        </a:rPr>
                        <a:t>Update to Data Migration Artefacts to reflect fortnightly Registration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14/03/2022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5115250"/>
                  </a:ext>
                </a:extLst>
              </a:tr>
              <a:tr h="135950">
                <a:tc>
                  <a:txBody>
                    <a:bodyPr/>
                    <a:lstStyle/>
                    <a:p>
                      <a:pPr marL="0" algn="l" fontAlgn="b"/>
                      <a:r>
                        <a:rPr lang="en-US" sz="800" b="0" i="0" u="none" strike="noStrike">
                          <a:solidFill>
                            <a:srgbClr val="000000"/>
                          </a:solidFill>
                          <a:effectLst/>
                          <a:latin typeface="+mj-lt"/>
                          <a:ea typeface="+mn-ea"/>
                          <a:cs typeface="+mn-cs"/>
                        </a:rPr>
                        <a:t> Update of CSS Business Rules to resolve MPRS Refresh Design Issue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23/03/2022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725294"/>
                  </a:ext>
                </a:extLst>
              </a:tr>
              <a:tr h="135950">
                <a:tc>
                  <a:txBody>
                    <a:bodyPr/>
                    <a:lstStyle/>
                    <a:p>
                      <a:pPr marL="0" algn="l" fontAlgn="b"/>
                      <a:r>
                        <a:rPr lang="en-US" sz="800" b="0" i="0" u="none" strike="noStrike">
                          <a:solidFill>
                            <a:srgbClr val="000000"/>
                          </a:solidFill>
                          <a:effectLst/>
                          <a:latin typeface="+mj-lt"/>
                          <a:ea typeface="+mn-ea"/>
                          <a:cs typeface="+mn-cs"/>
                        </a:rPr>
                        <a:t>Additional explanatory notes to DCC Service Design documents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28/03/2022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9834951"/>
                  </a:ext>
                </a:extLst>
              </a:tr>
              <a:tr h="135950">
                <a:tc>
                  <a:txBody>
                    <a:bodyPr/>
                    <a:lstStyle/>
                    <a:p>
                      <a:pPr marL="0" algn="l" fontAlgn="b"/>
                      <a:r>
                        <a:rPr lang="en-US" sz="800" b="0" i="0" u="none" strike="noStrike">
                          <a:solidFill>
                            <a:srgbClr val="000000"/>
                          </a:solidFill>
                          <a:effectLst/>
                          <a:latin typeface="+mj-lt"/>
                          <a:ea typeface="+mn-ea"/>
                          <a:cs typeface="+mn-cs"/>
                        </a:rPr>
                        <a:t>Updates to MAD Log v2.6 and replacement of D-4.3.5 E2E Post Implementation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05/04/2022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773978"/>
                  </a:ext>
                </a:extLst>
              </a:tr>
            </a:tbl>
          </a:graphicData>
        </a:graphic>
      </p:graphicFrame>
    </p:spTree>
    <p:extLst>
      <p:ext uri="{BB962C8B-B14F-4D97-AF65-F5344CB8AC3E}">
        <p14:creationId xmlns:p14="http://schemas.microsoft.com/office/powerpoint/2010/main" val="569180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7C8938-9B36-4F94-86DA-552CA04870FD}"/>
              </a:ext>
            </a:extLst>
          </p:cNvPr>
          <p:cNvPicPr>
            <a:picLocks noChangeAspect="1"/>
          </p:cNvPicPr>
          <p:nvPr/>
        </p:nvPicPr>
        <p:blipFill>
          <a:blip r:embed="rId3"/>
          <a:stretch>
            <a:fillRect/>
          </a:stretch>
        </p:blipFill>
        <p:spPr>
          <a:xfrm>
            <a:off x="281763" y="1379849"/>
            <a:ext cx="8580473" cy="3634657"/>
          </a:xfrm>
          <a:prstGeom prst="rect">
            <a:avLst/>
          </a:prstGeom>
        </p:spPr>
      </p:pic>
      <p:sp>
        <p:nvSpPr>
          <p:cNvPr id="3" name="Text Placeholder 1">
            <a:extLst>
              <a:ext uri="{FF2B5EF4-FFF2-40B4-BE49-F238E27FC236}">
                <a16:creationId xmlns:a16="http://schemas.microsoft.com/office/drawing/2014/main" id="{71522899-1518-4280-95BD-8A00FAD18A5C}"/>
              </a:ext>
            </a:extLst>
          </p:cNvPr>
          <p:cNvSpPr txBox="1">
            <a:spLocks/>
          </p:cNvSpPr>
          <p:nvPr/>
        </p:nvSpPr>
        <p:spPr>
          <a:xfrm>
            <a:off x="486845" y="128994"/>
            <a:ext cx="7563399" cy="4001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400" b="1">
                <a:solidFill>
                  <a:schemeClr val="accent1"/>
                </a:solidFill>
              </a:rPr>
              <a:t>Design approach</a:t>
            </a:r>
          </a:p>
        </p:txBody>
      </p:sp>
      <p:pic>
        <p:nvPicPr>
          <p:cNvPr id="7" name="Picture 6">
            <a:extLst>
              <a:ext uri="{FF2B5EF4-FFF2-40B4-BE49-F238E27FC236}">
                <a16:creationId xmlns:a16="http://schemas.microsoft.com/office/drawing/2014/main" id="{E7284E0F-CC09-4190-87A0-9A956CBAFB13}"/>
              </a:ext>
            </a:extLst>
          </p:cNvPr>
          <p:cNvPicPr>
            <a:picLocks noChangeAspect="1"/>
          </p:cNvPicPr>
          <p:nvPr/>
        </p:nvPicPr>
        <p:blipFill>
          <a:blip r:embed="rId4"/>
          <a:stretch>
            <a:fillRect/>
          </a:stretch>
        </p:blipFill>
        <p:spPr>
          <a:xfrm>
            <a:off x="8435166" y="1640487"/>
            <a:ext cx="221509" cy="218118"/>
          </a:xfrm>
          <a:prstGeom prst="rect">
            <a:avLst/>
          </a:prstGeom>
        </p:spPr>
      </p:pic>
      <p:pic>
        <p:nvPicPr>
          <p:cNvPr id="11" name="Picture 10">
            <a:extLst>
              <a:ext uri="{FF2B5EF4-FFF2-40B4-BE49-F238E27FC236}">
                <a16:creationId xmlns:a16="http://schemas.microsoft.com/office/drawing/2014/main" id="{DF177D0A-F2DF-401B-B7AC-C7F66D3BB5AF}"/>
              </a:ext>
            </a:extLst>
          </p:cNvPr>
          <p:cNvPicPr>
            <a:picLocks noChangeAspect="1"/>
          </p:cNvPicPr>
          <p:nvPr/>
        </p:nvPicPr>
        <p:blipFill>
          <a:blip r:embed="rId4"/>
          <a:stretch>
            <a:fillRect/>
          </a:stretch>
        </p:blipFill>
        <p:spPr>
          <a:xfrm>
            <a:off x="8416563" y="2494762"/>
            <a:ext cx="221509" cy="218118"/>
          </a:xfrm>
          <a:prstGeom prst="rect">
            <a:avLst/>
          </a:prstGeom>
        </p:spPr>
      </p:pic>
      <p:pic>
        <p:nvPicPr>
          <p:cNvPr id="12" name="Picture 11">
            <a:extLst>
              <a:ext uri="{FF2B5EF4-FFF2-40B4-BE49-F238E27FC236}">
                <a16:creationId xmlns:a16="http://schemas.microsoft.com/office/drawing/2014/main" id="{72D2CEFE-3233-4088-A65D-8F7F3E8EED37}"/>
              </a:ext>
            </a:extLst>
          </p:cNvPr>
          <p:cNvPicPr>
            <a:picLocks noChangeAspect="1"/>
          </p:cNvPicPr>
          <p:nvPr/>
        </p:nvPicPr>
        <p:blipFill>
          <a:blip r:embed="rId4"/>
          <a:stretch>
            <a:fillRect/>
          </a:stretch>
        </p:blipFill>
        <p:spPr>
          <a:xfrm>
            <a:off x="8435166" y="3360694"/>
            <a:ext cx="221509" cy="218118"/>
          </a:xfrm>
          <a:prstGeom prst="rect">
            <a:avLst/>
          </a:prstGeom>
        </p:spPr>
      </p:pic>
      <p:pic>
        <p:nvPicPr>
          <p:cNvPr id="13" name="Picture 12">
            <a:extLst>
              <a:ext uri="{FF2B5EF4-FFF2-40B4-BE49-F238E27FC236}">
                <a16:creationId xmlns:a16="http://schemas.microsoft.com/office/drawing/2014/main" id="{5BF28992-8B1F-4F54-81F0-9F99DD59902C}"/>
              </a:ext>
            </a:extLst>
          </p:cNvPr>
          <p:cNvPicPr>
            <a:picLocks noChangeAspect="1"/>
          </p:cNvPicPr>
          <p:nvPr/>
        </p:nvPicPr>
        <p:blipFill>
          <a:blip r:embed="rId4"/>
          <a:stretch>
            <a:fillRect/>
          </a:stretch>
        </p:blipFill>
        <p:spPr>
          <a:xfrm>
            <a:off x="8449343" y="4253733"/>
            <a:ext cx="221509" cy="218118"/>
          </a:xfrm>
          <a:prstGeom prst="rect">
            <a:avLst/>
          </a:prstGeom>
        </p:spPr>
      </p:pic>
      <p:pic>
        <p:nvPicPr>
          <p:cNvPr id="9" name="Picture 8">
            <a:extLst>
              <a:ext uri="{FF2B5EF4-FFF2-40B4-BE49-F238E27FC236}">
                <a16:creationId xmlns:a16="http://schemas.microsoft.com/office/drawing/2014/main" id="{1BCDC95C-409A-4033-9CFB-062BB942C571}"/>
              </a:ext>
            </a:extLst>
          </p:cNvPr>
          <p:cNvPicPr>
            <a:picLocks noChangeAspect="1"/>
          </p:cNvPicPr>
          <p:nvPr/>
        </p:nvPicPr>
        <p:blipFill>
          <a:blip r:embed="rId5"/>
          <a:stretch>
            <a:fillRect/>
          </a:stretch>
        </p:blipFill>
        <p:spPr>
          <a:xfrm>
            <a:off x="4109045" y="1715896"/>
            <a:ext cx="245435" cy="253438"/>
          </a:xfrm>
          <a:prstGeom prst="rect">
            <a:avLst/>
          </a:prstGeom>
        </p:spPr>
      </p:pic>
      <p:pic>
        <p:nvPicPr>
          <p:cNvPr id="17" name="Picture 16">
            <a:extLst>
              <a:ext uri="{FF2B5EF4-FFF2-40B4-BE49-F238E27FC236}">
                <a16:creationId xmlns:a16="http://schemas.microsoft.com/office/drawing/2014/main" id="{E8AC060F-6735-49B6-B37F-5382767AC18C}"/>
              </a:ext>
            </a:extLst>
          </p:cNvPr>
          <p:cNvPicPr>
            <a:picLocks noChangeAspect="1"/>
          </p:cNvPicPr>
          <p:nvPr/>
        </p:nvPicPr>
        <p:blipFill>
          <a:blip r:embed="rId5"/>
          <a:stretch>
            <a:fillRect/>
          </a:stretch>
        </p:blipFill>
        <p:spPr>
          <a:xfrm>
            <a:off x="4103728" y="2571750"/>
            <a:ext cx="245435" cy="253438"/>
          </a:xfrm>
          <a:prstGeom prst="rect">
            <a:avLst/>
          </a:prstGeom>
        </p:spPr>
      </p:pic>
      <p:pic>
        <p:nvPicPr>
          <p:cNvPr id="18" name="Picture 17">
            <a:extLst>
              <a:ext uri="{FF2B5EF4-FFF2-40B4-BE49-F238E27FC236}">
                <a16:creationId xmlns:a16="http://schemas.microsoft.com/office/drawing/2014/main" id="{C6178A6C-EA9A-43C3-869A-40DB72E8EE0E}"/>
              </a:ext>
            </a:extLst>
          </p:cNvPr>
          <p:cNvPicPr>
            <a:picLocks noChangeAspect="1"/>
          </p:cNvPicPr>
          <p:nvPr/>
        </p:nvPicPr>
        <p:blipFill>
          <a:blip r:embed="rId5"/>
          <a:stretch>
            <a:fillRect/>
          </a:stretch>
        </p:blipFill>
        <p:spPr>
          <a:xfrm>
            <a:off x="4113029" y="3374889"/>
            <a:ext cx="245435" cy="253438"/>
          </a:xfrm>
          <a:prstGeom prst="rect">
            <a:avLst/>
          </a:prstGeom>
        </p:spPr>
      </p:pic>
      <p:pic>
        <p:nvPicPr>
          <p:cNvPr id="19" name="Picture 18">
            <a:extLst>
              <a:ext uri="{FF2B5EF4-FFF2-40B4-BE49-F238E27FC236}">
                <a16:creationId xmlns:a16="http://schemas.microsoft.com/office/drawing/2014/main" id="{5118CAD3-C6F5-4DD1-BEFD-B2473A5DD9D6}"/>
              </a:ext>
            </a:extLst>
          </p:cNvPr>
          <p:cNvPicPr>
            <a:picLocks noChangeAspect="1"/>
          </p:cNvPicPr>
          <p:nvPr/>
        </p:nvPicPr>
        <p:blipFill>
          <a:blip r:embed="rId5"/>
          <a:stretch>
            <a:fillRect/>
          </a:stretch>
        </p:blipFill>
        <p:spPr>
          <a:xfrm>
            <a:off x="4120118" y="4236073"/>
            <a:ext cx="245435" cy="253438"/>
          </a:xfrm>
          <a:prstGeom prst="rect">
            <a:avLst/>
          </a:prstGeom>
        </p:spPr>
      </p:pic>
      <p:sp>
        <p:nvSpPr>
          <p:cNvPr id="10" name="TextBox 9">
            <a:extLst>
              <a:ext uri="{FF2B5EF4-FFF2-40B4-BE49-F238E27FC236}">
                <a16:creationId xmlns:a16="http://schemas.microsoft.com/office/drawing/2014/main" id="{0D3DB6B2-CD2C-4469-8513-43C8048EC291}"/>
              </a:ext>
            </a:extLst>
          </p:cNvPr>
          <p:cNvSpPr txBox="1"/>
          <p:nvPr/>
        </p:nvSpPr>
        <p:spPr>
          <a:xfrm>
            <a:off x="336697" y="724004"/>
            <a:ext cx="8328837" cy="584775"/>
          </a:xfrm>
          <a:prstGeom prst="rect">
            <a:avLst/>
          </a:prstGeom>
          <a:noFill/>
        </p:spPr>
        <p:txBody>
          <a:bodyPr wrap="square" rtlCol="0">
            <a:spAutoFit/>
          </a:bodyPr>
          <a:lstStyle/>
          <a:p>
            <a:pPr marL="285750" indent="-285750">
              <a:buFont typeface="Arial" panose="020B0604020202020204" pitchFamily="34" charset="0"/>
              <a:buChar char="•"/>
            </a:pPr>
            <a:r>
              <a:rPr lang="en-GB" sz="1600"/>
              <a:t>We have optimised the CDSP design process, so it’s a more efficient process for customers that leads to smarter release planning outcomes</a:t>
            </a:r>
          </a:p>
        </p:txBody>
      </p:sp>
    </p:spTree>
    <p:extLst>
      <p:ext uri="{BB962C8B-B14F-4D97-AF65-F5344CB8AC3E}">
        <p14:creationId xmlns:p14="http://schemas.microsoft.com/office/powerpoint/2010/main" val="2561928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71522899-1518-4280-95BD-8A00FAD18A5C}"/>
              </a:ext>
            </a:extLst>
          </p:cNvPr>
          <p:cNvSpPr txBox="1">
            <a:spLocks/>
          </p:cNvSpPr>
          <p:nvPr/>
        </p:nvSpPr>
        <p:spPr>
          <a:xfrm>
            <a:off x="486845" y="128994"/>
            <a:ext cx="7563399" cy="4001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400" b="1">
                <a:solidFill>
                  <a:schemeClr val="accent1"/>
                </a:solidFill>
              </a:rPr>
              <a:t>Timeline for next steps </a:t>
            </a:r>
          </a:p>
        </p:txBody>
      </p:sp>
      <p:cxnSp>
        <p:nvCxnSpPr>
          <p:cNvPr id="4" name="Straight Arrow Connector 3">
            <a:extLst>
              <a:ext uri="{FF2B5EF4-FFF2-40B4-BE49-F238E27FC236}">
                <a16:creationId xmlns:a16="http://schemas.microsoft.com/office/drawing/2014/main" id="{87F3122D-1ECA-40C5-915E-9BE357CE5469}"/>
              </a:ext>
            </a:extLst>
          </p:cNvPr>
          <p:cNvCxnSpPr>
            <a:cxnSpLocks/>
          </p:cNvCxnSpPr>
          <p:nvPr/>
        </p:nvCxnSpPr>
        <p:spPr>
          <a:xfrm>
            <a:off x="968851" y="2021397"/>
            <a:ext cx="77214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9ABC74E-8032-4E7D-88AD-DC4C96E1482D}"/>
              </a:ext>
            </a:extLst>
          </p:cNvPr>
          <p:cNvSpPr txBox="1"/>
          <p:nvPr/>
        </p:nvSpPr>
        <p:spPr>
          <a:xfrm>
            <a:off x="1796731" y="2033064"/>
            <a:ext cx="852857" cy="369332"/>
          </a:xfrm>
          <a:prstGeom prst="rect">
            <a:avLst/>
          </a:prstGeom>
          <a:noFill/>
        </p:spPr>
        <p:txBody>
          <a:bodyPr wrap="square" rtlCol="0">
            <a:spAutoFit/>
          </a:bodyPr>
          <a:lstStyle/>
          <a:p>
            <a:r>
              <a:rPr lang="en-GB"/>
              <a:t>Jul-22</a:t>
            </a:r>
          </a:p>
        </p:txBody>
      </p:sp>
      <p:sp>
        <p:nvSpPr>
          <p:cNvPr id="10" name="TextBox 9">
            <a:extLst>
              <a:ext uri="{FF2B5EF4-FFF2-40B4-BE49-F238E27FC236}">
                <a16:creationId xmlns:a16="http://schemas.microsoft.com/office/drawing/2014/main" id="{DA2FA759-8483-40D2-ADF6-9C7B1609215E}"/>
              </a:ext>
            </a:extLst>
          </p:cNvPr>
          <p:cNvSpPr txBox="1"/>
          <p:nvPr/>
        </p:nvSpPr>
        <p:spPr>
          <a:xfrm>
            <a:off x="2848377" y="2063883"/>
            <a:ext cx="1047786" cy="369332"/>
          </a:xfrm>
          <a:prstGeom prst="rect">
            <a:avLst/>
          </a:prstGeom>
          <a:noFill/>
        </p:spPr>
        <p:txBody>
          <a:bodyPr wrap="square" rtlCol="0">
            <a:spAutoFit/>
          </a:bodyPr>
          <a:lstStyle/>
          <a:p>
            <a:r>
              <a:rPr lang="en-GB"/>
              <a:t>Aug-22</a:t>
            </a:r>
          </a:p>
        </p:txBody>
      </p:sp>
      <p:sp>
        <p:nvSpPr>
          <p:cNvPr id="11" name="TextBox 10">
            <a:extLst>
              <a:ext uri="{FF2B5EF4-FFF2-40B4-BE49-F238E27FC236}">
                <a16:creationId xmlns:a16="http://schemas.microsoft.com/office/drawing/2014/main" id="{C12D776D-0D53-4A9F-AE25-D12FCB44050C}"/>
              </a:ext>
            </a:extLst>
          </p:cNvPr>
          <p:cNvSpPr txBox="1"/>
          <p:nvPr/>
        </p:nvSpPr>
        <p:spPr>
          <a:xfrm>
            <a:off x="3893177" y="2083324"/>
            <a:ext cx="1047786" cy="369332"/>
          </a:xfrm>
          <a:prstGeom prst="rect">
            <a:avLst/>
          </a:prstGeom>
          <a:noFill/>
        </p:spPr>
        <p:txBody>
          <a:bodyPr wrap="square" rtlCol="0">
            <a:spAutoFit/>
          </a:bodyPr>
          <a:lstStyle/>
          <a:p>
            <a:r>
              <a:rPr lang="en-GB"/>
              <a:t>Sep-22</a:t>
            </a:r>
          </a:p>
        </p:txBody>
      </p:sp>
      <p:sp>
        <p:nvSpPr>
          <p:cNvPr id="12" name="TextBox 11">
            <a:extLst>
              <a:ext uri="{FF2B5EF4-FFF2-40B4-BE49-F238E27FC236}">
                <a16:creationId xmlns:a16="http://schemas.microsoft.com/office/drawing/2014/main" id="{C862179E-DC90-438E-BF2E-49C9D148425E}"/>
              </a:ext>
            </a:extLst>
          </p:cNvPr>
          <p:cNvSpPr txBox="1"/>
          <p:nvPr/>
        </p:nvSpPr>
        <p:spPr>
          <a:xfrm>
            <a:off x="6579298" y="2021397"/>
            <a:ext cx="1047786" cy="369332"/>
          </a:xfrm>
          <a:prstGeom prst="rect">
            <a:avLst/>
          </a:prstGeom>
          <a:noFill/>
        </p:spPr>
        <p:txBody>
          <a:bodyPr wrap="square" rtlCol="0">
            <a:spAutoFit/>
          </a:bodyPr>
          <a:lstStyle/>
          <a:p>
            <a:r>
              <a:rPr lang="en-GB"/>
              <a:t>Jan-23</a:t>
            </a:r>
          </a:p>
        </p:txBody>
      </p:sp>
      <p:sp>
        <p:nvSpPr>
          <p:cNvPr id="13" name="TextBox 12">
            <a:extLst>
              <a:ext uri="{FF2B5EF4-FFF2-40B4-BE49-F238E27FC236}">
                <a16:creationId xmlns:a16="http://schemas.microsoft.com/office/drawing/2014/main" id="{C1DE4922-2126-4E20-8F96-6C4ECBD704D2}"/>
              </a:ext>
            </a:extLst>
          </p:cNvPr>
          <p:cNvSpPr txBox="1"/>
          <p:nvPr/>
        </p:nvSpPr>
        <p:spPr>
          <a:xfrm>
            <a:off x="7776109" y="2021397"/>
            <a:ext cx="1047786" cy="369332"/>
          </a:xfrm>
          <a:prstGeom prst="rect">
            <a:avLst/>
          </a:prstGeom>
          <a:noFill/>
        </p:spPr>
        <p:txBody>
          <a:bodyPr wrap="square" rtlCol="0">
            <a:spAutoFit/>
          </a:bodyPr>
          <a:lstStyle/>
          <a:p>
            <a:r>
              <a:rPr lang="en-GB"/>
              <a:t>Apr-23</a:t>
            </a:r>
          </a:p>
        </p:txBody>
      </p:sp>
      <p:sp>
        <p:nvSpPr>
          <p:cNvPr id="15" name="TextBox 14">
            <a:extLst>
              <a:ext uri="{FF2B5EF4-FFF2-40B4-BE49-F238E27FC236}">
                <a16:creationId xmlns:a16="http://schemas.microsoft.com/office/drawing/2014/main" id="{902F4CE2-34FE-4203-A8EA-89D9669DE7D8}"/>
              </a:ext>
            </a:extLst>
          </p:cNvPr>
          <p:cNvSpPr txBox="1"/>
          <p:nvPr/>
        </p:nvSpPr>
        <p:spPr>
          <a:xfrm>
            <a:off x="166094" y="1044650"/>
            <a:ext cx="1216136" cy="584775"/>
          </a:xfrm>
          <a:prstGeom prst="rect">
            <a:avLst/>
          </a:prstGeom>
          <a:solidFill>
            <a:srgbClr val="F5835D"/>
          </a:solidFill>
        </p:spPr>
        <p:txBody>
          <a:bodyPr wrap="square">
            <a:spAutoFit/>
          </a:bodyPr>
          <a:lstStyle/>
          <a:p>
            <a:pPr lvl="0"/>
            <a:r>
              <a:rPr lang="en-GB" sz="800">
                <a:latin typeface="Calibri" panose="020F0502020204030204" pitchFamily="34" charset="0"/>
                <a:ea typeface="Calibri" panose="020F0502020204030204" pitchFamily="34" charset="0"/>
              </a:rPr>
              <a:t>BP23 Principles and approach doc published for customer consultation </a:t>
            </a:r>
          </a:p>
        </p:txBody>
      </p:sp>
      <p:sp>
        <p:nvSpPr>
          <p:cNvPr id="16" name="TextBox 15">
            <a:extLst>
              <a:ext uri="{FF2B5EF4-FFF2-40B4-BE49-F238E27FC236}">
                <a16:creationId xmlns:a16="http://schemas.microsoft.com/office/drawing/2014/main" id="{FA22B90E-B30E-418D-86A1-80B11DE1329B}"/>
              </a:ext>
            </a:extLst>
          </p:cNvPr>
          <p:cNvSpPr txBox="1"/>
          <p:nvPr/>
        </p:nvSpPr>
        <p:spPr>
          <a:xfrm>
            <a:off x="1719401" y="2800720"/>
            <a:ext cx="1216136" cy="584775"/>
          </a:xfrm>
          <a:prstGeom prst="rect">
            <a:avLst/>
          </a:prstGeom>
          <a:solidFill>
            <a:srgbClr val="2B80B1"/>
          </a:solidFill>
        </p:spPr>
        <p:txBody>
          <a:bodyPr wrap="square">
            <a:spAutoFit/>
          </a:bodyPr>
          <a:lstStyle/>
          <a:p>
            <a:pPr lvl="0"/>
            <a:r>
              <a:rPr lang="en-GB" sz="800">
                <a:solidFill>
                  <a:schemeClr val="bg1"/>
                </a:solidFill>
                <a:latin typeface="Calibri" panose="020F0502020204030204" pitchFamily="34" charset="0"/>
                <a:ea typeface="Calibri" panose="020F0502020204030204" pitchFamily="34" charset="0"/>
              </a:rPr>
              <a:t>Initial draft of General Change Budget presented to ChMC for feedback / discussion</a:t>
            </a:r>
          </a:p>
        </p:txBody>
      </p:sp>
      <p:sp>
        <p:nvSpPr>
          <p:cNvPr id="17" name="TextBox 16">
            <a:extLst>
              <a:ext uri="{FF2B5EF4-FFF2-40B4-BE49-F238E27FC236}">
                <a16:creationId xmlns:a16="http://schemas.microsoft.com/office/drawing/2014/main" id="{55FD5190-CB78-4FFD-A890-EB4EF1CCAB13}"/>
              </a:ext>
            </a:extLst>
          </p:cNvPr>
          <p:cNvSpPr txBox="1"/>
          <p:nvPr/>
        </p:nvSpPr>
        <p:spPr>
          <a:xfrm>
            <a:off x="1545571" y="1172868"/>
            <a:ext cx="1216136" cy="338554"/>
          </a:xfrm>
          <a:prstGeom prst="rect">
            <a:avLst/>
          </a:prstGeom>
          <a:solidFill>
            <a:srgbClr val="2B80B1"/>
          </a:solidFill>
        </p:spPr>
        <p:txBody>
          <a:bodyPr wrap="square">
            <a:spAutoFit/>
          </a:bodyPr>
          <a:lstStyle>
            <a:defPPr>
              <a:defRPr lang="en-US"/>
            </a:defPPr>
            <a:lvl1pPr lvl="0">
              <a:defRPr sz="800">
                <a:solidFill>
                  <a:schemeClr val="bg1"/>
                </a:solidFill>
                <a:latin typeface="Calibri" panose="020F0502020204030204" pitchFamily="34" charset="0"/>
                <a:ea typeface="Calibri" panose="020F0502020204030204" pitchFamily="34" charset="0"/>
              </a:defRPr>
            </a:lvl1pPr>
          </a:lstStyle>
          <a:p>
            <a:r>
              <a:rPr lang="en-GB"/>
              <a:t>Discussion with constituency groups </a:t>
            </a:r>
          </a:p>
        </p:txBody>
      </p:sp>
      <p:sp>
        <p:nvSpPr>
          <p:cNvPr id="18" name="TextBox 17">
            <a:extLst>
              <a:ext uri="{FF2B5EF4-FFF2-40B4-BE49-F238E27FC236}">
                <a16:creationId xmlns:a16="http://schemas.microsoft.com/office/drawing/2014/main" id="{49E24F41-9C45-41EB-A18A-A7D83F96CF90}"/>
              </a:ext>
            </a:extLst>
          </p:cNvPr>
          <p:cNvSpPr txBox="1"/>
          <p:nvPr/>
        </p:nvSpPr>
        <p:spPr>
          <a:xfrm>
            <a:off x="2855254" y="1124602"/>
            <a:ext cx="1216136" cy="584775"/>
          </a:xfrm>
          <a:prstGeom prst="rect">
            <a:avLst/>
          </a:prstGeom>
          <a:solidFill>
            <a:srgbClr val="2B80B1"/>
          </a:solidFill>
        </p:spPr>
        <p:txBody>
          <a:bodyPr wrap="square">
            <a:spAutoFit/>
          </a:bodyPr>
          <a:lstStyle>
            <a:defPPr>
              <a:defRPr lang="en-US"/>
            </a:defPPr>
            <a:lvl1pPr lvl="0">
              <a:defRPr sz="800">
                <a:solidFill>
                  <a:schemeClr val="bg1"/>
                </a:solidFill>
                <a:latin typeface="Calibri" panose="020F0502020204030204" pitchFamily="34" charset="0"/>
                <a:ea typeface="Calibri" panose="020F0502020204030204" pitchFamily="34" charset="0"/>
              </a:defRPr>
            </a:lvl1pPr>
          </a:lstStyle>
          <a:p>
            <a:r>
              <a:rPr lang="en-GB"/>
              <a:t>2nd draft presented to ChMC incorporating feedback from customers</a:t>
            </a:r>
          </a:p>
        </p:txBody>
      </p:sp>
      <p:sp>
        <p:nvSpPr>
          <p:cNvPr id="19" name="TextBox 18">
            <a:extLst>
              <a:ext uri="{FF2B5EF4-FFF2-40B4-BE49-F238E27FC236}">
                <a16:creationId xmlns:a16="http://schemas.microsoft.com/office/drawing/2014/main" id="{0E2098C6-5537-4080-89C1-30423EA9CB1D}"/>
              </a:ext>
            </a:extLst>
          </p:cNvPr>
          <p:cNvSpPr txBox="1"/>
          <p:nvPr/>
        </p:nvSpPr>
        <p:spPr>
          <a:xfrm>
            <a:off x="3830594" y="2845033"/>
            <a:ext cx="993040" cy="707886"/>
          </a:xfrm>
          <a:prstGeom prst="rect">
            <a:avLst/>
          </a:prstGeom>
          <a:solidFill>
            <a:srgbClr val="2B80B1"/>
          </a:solidFill>
        </p:spPr>
        <p:txBody>
          <a:bodyPr wrap="square">
            <a:spAutoFit/>
          </a:bodyPr>
          <a:lstStyle>
            <a:defPPr>
              <a:defRPr lang="en-US"/>
            </a:defPPr>
            <a:lvl1pPr lvl="0">
              <a:defRPr sz="800">
                <a:solidFill>
                  <a:schemeClr val="bg1"/>
                </a:solidFill>
                <a:latin typeface="Calibri" panose="020F0502020204030204" pitchFamily="34" charset="0"/>
                <a:ea typeface="Calibri" panose="020F0502020204030204" pitchFamily="34" charset="0"/>
              </a:defRPr>
            </a:lvl1pPr>
          </a:lstStyle>
          <a:p>
            <a:r>
              <a:rPr lang="en-GB"/>
              <a:t>Final draft presented to ChMC for recommendation into BP23 </a:t>
            </a:r>
          </a:p>
        </p:txBody>
      </p:sp>
      <p:sp>
        <p:nvSpPr>
          <p:cNvPr id="20" name="TextBox 19">
            <a:extLst>
              <a:ext uri="{FF2B5EF4-FFF2-40B4-BE49-F238E27FC236}">
                <a16:creationId xmlns:a16="http://schemas.microsoft.com/office/drawing/2014/main" id="{06FD0CED-E1EE-4B03-8353-A2E214B11ED3}"/>
              </a:ext>
            </a:extLst>
          </p:cNvPr>
          <p:cNvSpPr txBox="1"/>
          <p:nvPr/>
        </p:nvSpPr>
        <p:spPr>
          <a:xfrm>
            <a:off x="4731488" y="1636991"/>
            <a:ext cx="1837265" cy="215444"/>
          </a:xfrm>
          <a:prstGeom prst="rect">
            <a:avLst/>
          </a:prstGeom>
          <a:solidFill>
            <a:srgbClr val="F5835D"/>
          </a:solidFill>
        </p:spPr>
        <p:txBody>
          <a:bodyPr wrap="square">
            <a:spAutoFit/>
          </a:bodyPr>
          <a:lstStyle/>
          <a:p>
            <a:pPr lvl="0"/>
            <a:r>
              <a:rPr lang="en-GB" sz="800">
                <a:latin typeface="Calibri" panose="020F0502020204030204" pitchFamily="34" charset="0"/>
                <a:ea typeface="Calibri" panose="020F0502020204030204" pitchFamily="34" charset="0"/>
              </a:rPr>
              <a:t>BP consultation iterative draft process</a:t>
            </a:r>
          </a:p>
        </p:txBody>
      </p:sp>
      <p:sp>
        <p:nvSpPr>
          <p:cNvPr id="22" name="TextBox 21">
            <a:extLst>
              <a:ext uri="{FF2B5EF4-FFF2-40B4-BE49-F238E27FC236}">
                <a16:creationId xmlns:a16="http://schemas.microsoft.com/office/drawing/2014/main" id="{60D05292-5333-477E-9235-B69D32905F90}"/>
              </a:ext>
            </a:extLst>
          </p:cNvPr>
          <p:cNvSpPr txBox="1"/>
          <p:nvPr/>
        </p:nvSpPr>
        <p:spPr>
          <a:xfrm>
            <a:off x="6634044" y="2386661"/>
            <a:ext cx="993040" cy="215444"/>
          </a:xfrm>
          <a:prstGeom prst="rect">
            <a:avLst/>
          </a:prstGeom>
          <a:solidFill>
            <a:srgbClr val="F5835D"/>
          </a:solidFill>
        </p:spPr>
        <p:txBody>
          <a:bodyPr wrap="square">
            <a:spAutoFit/>
          </a:bodyPr>
          <a:lstStyle>
            <a:defPPr>
              <a:defRPr lang="en-US"/>
            </a:defPPr>
            <a:lvl1pPr lvl="0">
              <a:defRPr sz="800">
                <a:latin typeface="Calibri" panose="020F0502020204030204" pitchFamily="34" charset="0"/>
                <a:ea typeface="Calibri" panose="020F0502020204030204" pitchFamily="34" charset="0"/>
              </a:defRPr>
            </a:lvl1pPr>
          </a:lstStyle>
          <a:p>
            <a:r>
              <a:rPr lang="en-GB"/>
              <a:t>BP approval</a:t>
            </a:r>
          </a:p>
        </p:txBody>
      </p:sp>
      <p:sp>
        <p:nvSpPr>
          <p:cNvPr id="23" name="TextBox 22">
            <a:extLst>
              <a:ext uri="{FF2B5EF4-FFF2-40B4-BE49-F238E27FC236}">
                <a16:creationId xmlns:a16="http://schemas.microsoft.com/office/drawing/2014/main" id="{3731C191-242D-4ABA-9ACF-40BC8CD62F38}"/>
              </a:ext>
            </a:extLst>
          </p:cNvPr>
          <p:cNvSpPr txBox="1"/>
          <p:nvPr/>
        </p:nvSpPr>
        <p:spPr>
          <a:xfrm>
            <a:off x="7910226" y="1167760"/>
            <a:ext cx="779552" cy="338554"/>
          </a:xfrm>
          <a:prstGeom prst="rect">
            <a:avLst/>
          </a:prstGeom>
          <a:solidFill>
            <a:srgbClr val="2B80B1"/>
          </a:solidFill>
        </p:spPr>
        <p:txBody>
          <a:bodyPr wrap="square">
            <a:spAutoFit/>
          </a:bodyPr>
          <a:lstStyle>
            <a:defPPr>
              <a:defRPr lang="en-US"/>
            </a:defPPr>
            <a:lvl1pPr lvl="0">
              <a:defRPr sz="800">
                <a:solidFill>
                  <a:schemeClr val="bg1"/>
                </a:solidFill>
                <a:latin typeface="Calibri" panose="020F0502020204030204" pitchFamily="34" charset="0"/>
                <a:ea typeface="Calibri" panose="020F0502020204030204" pitchFamily="34" charset="0"/>
              </a:defRPr>
            </a:lvl1pPr>
          </a:lstStyle>
          <a:p>
            <a:r>
              <a:rPr lang="en-GB"/>
              <a:t>New budget goes live</a:t>
            </a:r>
          </a:p>
        </p:txBody>
      </p:sp>
      <p:sp>
        <p:nvSpPr>
          <p:cNvPr id="24" name="TextBox 23">
            <a:extLst>
              <a:ext uri="{FF2B5EF4-FFF2-40B4-BE49-F238E27FC236}">
                <a16:creationId xmlns:a16="http://schemas.microsoft.com/office/drawing/2014/main" id="{43D2F339-2C6D-4719-9F38-497212640FE3}"/>
              </a:ext>
            </a:extLst>
          </p:cNvPr>
          <p:cNvSpPr txBox="1"/>
          <p:nvPr/>
        </p:nvSpPr>
        <p:spPr>
          <a:xfrm>
            <a:off x="6783069" y="3538805"/>
            <a:ext cx="1552852" cy="215443"/>
          </a:xfrm>
          <a:prstGeom prst="rect">
            <a:avLst/>
          </a:prstGeom>
          <a:solidFill>
            <a:srgbClr val="F5835D"/>
          </a:solidFill>
        </p:spPr>
        <p:txBody>
          <a:bodyPr wrap="square">
            <a:spAutoFit/>
          </a:bodyPr>
          <a:lstStyle>
            <a:defPPr>
              <a:defRPr lang="en-US"/>
            </a:defPPr>
            <a:lvl1pPr lvl="0">
              <a:defRPr sz="800">
                <a:latin typeface="Calibri" panose="020F0502020204030204" pitchFamily="34" charset="0"/>
                <a:ea typeface="Calibri" panose="020F0502020204030204" pitchFamily="34" charset="0"/>
              </a:defRPr>
            </a:lvl1pPr>
          </a:lstStyle>
          <a:p>
            <a:r>
              <a:rPr lang="en-GB"/>
              <a:t>Wider BP events</a:t>
            </a:r>
          </a:p>
        </p:txBody>
      </p:sp>
      <p:sp>
        <p:nvSpPr>
          <p:cNvPr id="25" name="TextBox 24">
            <a:extLst>
              <a:ext uri="{FF2B5EF4-FFF2-40B4-BE49-F238E27FC236}">
                <a16:creationId xmlns:a16="http://schemas.microsoft.com/office/drawing/2014/main" id="{42CE4F46-48C1-4216-B396-3A2B5F43AB1E}"/>
              </a:ext>
            </a:extLst>
          </p:cNvPr>
          <p:cNvSpPr txBox="1"/>
          <p:nvPr/>
        </p:nvSpPr>
        <p:spPr>
          <a:xfrm>
            <a:off x="6783068" y="3780981"/>
            <a:ext cx="1552853" cy="215444"/>
          </a:xfrm>
          <a:prstGeom prst="rect">
            <a:avLst/>
          </a:prstGeom>
          <a:solidFill>
            <a:srgbClr val="2B80B1"/>
          </a:solidFill>
        </p:spPr>
        <p:txBody>
          <a:bodyPr wrap="square">
            <a:spAutoFit/>
          </a:bodyPr>
          <a:lstStyle>
            <a:defPPr>
              <a:defRPr lang="en-US"/>
            </a:defPPr>
            <a:lvl1pPr lvl="0">
              <a:defRPr sz="800">
                <a:solidFill>
                  <a:schemeClr val="bg1"/>
                </a:solidFill>
                <a:latin typeface="Calibri" panose="020F0502020204030204" pitchFamily="34" charset="0"/>
                <a:ea typeface="Calibri" panose="020F0502020204030204" pitchFamily="34" charset="0"/>
              </a:defRPr>
            </a:lvl1pPr>
          </a:lstStyle>
          <a:p>
            <a:r>
              <a:rPr lang="en-GB"/>
              <a:t>GC Budget Specific events </a:t>
            </a:r>
          </a:p>
        </p:txBody>
      </p:sp>
      <p:sp>
        <p:nvSpPr>
          <p:cNvPr id="26" name="TextBox 25">
            <a:extLst>
              <a:ext uri="{FF2B5EF4-FFF2-40B4-BE49-F238E27FC236}">
                <a16:creationId xmlns:a16="http://schemas.microsoft.com/office/drawing/2014/main" id="{39C0C108-1809-4D2C-B642-C8C3ACB0E321}"/>
              </a:ext>
            </a:extLst>
          </p:cNvPr>
          <p:cNvSpPr txBox="1"/>
          <p:nvPr/>
        </p:nvSpPr>
        <p:spPr>
          <a:xfrm>
            <a:off x="6861540" y="3166258"/>
            <a:ext cx="914569" cy="369332"/>
          </a:xfrm>
          <a:prstGeom prst="rect">
            <a:avLst/>
          </a:prstGeom>
          <a:noFill/>
        </p:spPr>
        <p:txBody>
          <a:bodyPr wrap="square" rtlCol="0">
            <a:spAutoFit/>
          </a:bodyPr>
          <a:lstStyle/>
          <a:p>
            <a:r>
              <a:rPr lang="en-GB"/>
              <a:t>Key</a:t>
            </a:r>
          </a:p>
        </p:txBody>
      </p:sp>
      <p:cxnSp>
        <p:nvCxnSpPr>
          <p:cNvPr id="28" name="Straight Arrow Connector 27">
            <a:extLst>
              <a:ext uri="{FF2B5EF4-FFF2-40B4-BE49-F238E27FC236}">
                <a16:creationId xmlns:a16="http://schemas.microsoft.com/office/drawing/2014/main" id="{DA1934CF-624D-46B1-9FE1-242519A6CFF0}"/>
              </a:ext>
            </a:extLst>
          </p:cNvPr>
          <p:cNvCxnSpPr/>
          <p:nvPr/>
        </p:nvCxnSpPr>
        <p:spPr>
          <a:xfrm>
            <a:off x="4823634" y="1906424"/>
            <a:ext cx="16905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6F4A37-9FCC-4A07-999B-121A46940318}"/>
              </a:ext>
            </a:extLst>
          </p:cNvPr>
          <p:cNvCxnSpPr>
            <a:cxnSpLocks/>
            <a:stCxn id="19" idx="0"/>
          </p:cNvCxnSpPr>
          <p:nvPr/>
        </p:nvCxnSpPr>
        <p:spPr>
          <a:xfrm flipV="1">
            <a:off x="4327114" y="2445794"/>
            <a:ext cx="0" cy="399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541DFF6-B94A-48C6-A36E-0A3E4763D83D}"/>
              </a:ext>
            </a:extLst>
          </p:cNvPr>
          <p:cNvCxnSpPr>
            <a:cxnSpLocks/>
          </p:cNvCxnSpPr>
          <p:nvPr/>
        </p:nvCxnSpPr>
        <p:spPr>
          <a:xfrm flipV="1">
            <a:off x="2153639" y="2294763"/>
            <a:ext cx="0" cy="399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60E404F-A440-468D-9A70-0FF88C991482}"/>
              </a:ext>
            </a:extLst>
          </p:cNvPr>
          <p:cNvCxnSpPr>
            <a:cxnSpLocks/>
            <a:stCxn id="23" idx="2"/>
          </p:cNvCxnSpPr>
          <p:nvPr/>
        </p:nvCxnSpPr>
        <p:spPr>
          <a:xfrm>
            <a:off x="8300002" y="1506314"/>
            <a:ext cx="0" cy="480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DF46B7C-F090-492E-9E8A-89EBE05EB681}"/>
              </a:ext>
            </a:extLst>
          </p:cNvPr>
          <p:cNvCxnSpPr>
            <a:cxnSpLocks/>
            <a:stCxn id="18" idx="2"/>
          </p:cNvCxnSpPr>
          <p:nvPr/>
        </p:nvCxnSpPr>
        <p:spPr>
          <a:xfrm>
            <a:off x="3463322" y="1709377"/>
            <a:ext cx="0" cy="277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A369891-BBA6-4B33-9DAC-6171F888CD61}"/>
              </a:ext>
            </a:extLst>
          </p:cNvPr>
          <p:cNvCxnSpPr>
            <a:cxnSpLocks/>
          </p:cNvCxnSpPr>
          <p:nvPr/>
        </p:nvCxnSpPr>
        <p:spPr>
          <a:xfrm>
            <a:off x="2396522" y="1520635"/>
            <a:ext cx="0" cy="277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EA27FAC-C4B4-4757-9FCF-8F04985940C3}"/>
              </a:ext>
            </a:extLst>
          </p:cNvPr>
          <p:cNvSpPr txBox="1"/>
          <p:nvPr/>
        </p:nvSpPr>
        <p:spPr>
          <a:xfrm>
            <a:off x="527411" y="2064894"/>
            <a:ext cx="910146" cy="369332"/>
          </a:xfrm>
          <a:prstGeom prst="rect">
            <a:avLst/>
          </a:prstGeom>
          <a:noFill/>
        </p:spPr>
        <p:txBody>
          <a:bodyPr wrap="square" rtlCol="0">
            <a:spAutoFit/>
          </a:bodyPr>
          <a:lstStyle/>
          <a:p>
            <a:r>
              <a:rPr lang="en-GB"/>
              <a:t>Jun-22</a:t>
            </a:r>
          </a:p>
        </p:txBody>
      </p:sp>
      <p:cxnSp>
        <p:nvCxnSpPr>
          <p:cNvPr id="41" name="Straight Arrow Connector 40">
            <a:extLst>
              <a:ext uri="{FF2B5EF4-FFF2-40B4-BE49-F238E27FC236}">
                <a16:creationId xmlns:a16="http://schemas.microsoft.com/office/drawing/2014/main" id="{EFBC255F-EC49-480B-8593-1D79EC6326BB}"/>
              </a:ext>
            </a:extLst>
          </p:cNvPr>
          <p:cNvCxnSpPr>
            <a:cxnSpLocks/>
          </p:cNvCxnSpPr>
          <p:nvPr/>
        </p:nvCxnSpPr>
        <p:spPr>
          <a:xfrm>
            <a:off x="944694" y="1656514"/>
            <a:ext cx="0" cy="277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301663"/>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lcf76f155ced4ddcb4097134ff3c332f xmlns="efb0c983-77a3-4edc-9303-e1cb655c76c7">
      <Terms xmlns="http://schemas.microsoft.com/office/infopath/2007/PartnerControls"/>
    </lcf76f155ced4ddcb4097134ff3c332f>
    <TaxCatchAll xmlns="3ee84ff3-1fa2-4b0e-bbc1-9d3729ac2ba9" xsi:nil="true"/>
    <_Flow_SignoffStatus xmlns="efb0c983-77a3-4edc-9303-e1cb655c76c7" xsi:nil="true"/>
    <Sign_x002d_offBy xmlns="efb0c983-77a3-4edc-9303-e1cb655c76c7">
      <UserInfo>
        <DisplayName/>
        <AccountId xsi:nil="true"/>
        <AccountType/>
      </UserInfo>
    </Sign_x002d_offBy>
  </documentManagement>
</p:properties>
</file>

<file path=customXml/itemProps1.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2.xml><?xml version="1.0" encoding="utf-8"?>
<ds:datastoreItem xmlns:ds="http://schemas.openxmlformats.org/officeDocument/2006/customXml" ds:itemID="{05DC2A5A-EAE8-4171-A191-6F1A5107DE85}"/>
</file>

<file path=customXml/itemProps3.xml><?xml version="1.0" encoding="utf-8"?>
<ds:datastoreItem xmlns:ds="http://schemas.openxmlformats.org/officeDocument/2006/customXml" ds:itemID="{EE966AA5-3D01-4B81-BAE0-8020A2E16EFF}">
  <ds:schemaRefs>
    <ds:schemaRef ds:uri="5844fa40-a696-4ac9-bd38-c0330d295109"/>
    <ds:schemaRef ds:uri="c78a4dae-5fc0-4ed3-ad80-da51122ab1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31</TotalTime>
  <Words>12139</Words>
  <Application>Microsoft Office PowerPoint</Application>
  <PresentationFormat>On-screen Show (16:9)</PresentationFormat>
  <Paragraphs>2644</Paragraphs>
  <Slides>77</Slides>
  <Notes>36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77</vt:i4>
      </vt:variant>
    </vt:vector>
  </HeadingPairs>
  <TitlesOfParts>
    <vt:vector size="91" baseType="lpstr">
      <vt:lpstr>Arial</vt:lpstr>
      <vt:lpstr>Arial,Sans-Serif</vt:lpstr>
      <vt:lpstr>Calibri</vt:lpstr>
      <vt:lpstr>Poppins Light</vt:lpstr>
      <vt:lpstr>Poppins Medium</vt:lpstr>
      <vt:lpstr>Poppins-Light</vt:lpstr>
      <vt:lpstr>Poppins-Medium</vt:lpstr>
      <vt:lpstr>Poppins-SemiBold</vt:lpstr>
      <vt:lpstr>Symbol</vt:lpstr>
      <vt:lpstr>Wingdings</vt:lpstr>
      <vt:lpstr>Office Theme</vt:lpstr>
      <vt:lpstr>Document</vt:lpstr>
      <vt:lpstr>Acrobat Document</vt:lpstr>
      <vt:lpstr>Microsoft Word Document</vt:lpstr>
      <vt:lpstr>Change Management Committee  </vt:lpstr>
      <vt:lpstr>Section 2: DSC Change Budget &amp; Horizon Planning</vt:lpstr>
      <vt:lpstr>General Change Budget BP23</vt:lpstr>
      <vt:lpstr>PowerPoint Presentation</vt:lpstr>
      <vt:lpstr>PowerPoint Presentation</vt:lpstr>
      <vt:lpstr>PowerPoint Presentation</vt:lpstr>
      <vt:lpstr>PowerPoint Presentation</vt:lpstr>
      <vt:lpstr>PowerPoint Presentation</vt:lpstr>
      <vt:lpstr>PowerPoint Presentation</vt:lpstr>
      <vt:lpstr>General Change Budget BP22 YTD (July 2022)</vt:lpstr>
      <vt:lpstr>Budget v Committed Spend BP22</vt:lpstr>
      <vt:lpstr>Change Pipeline</vt:lpstr>
      <vt:lpstr>Change Delivery Pipeline July 22 – December 23 </vt:lpstr>
      <vt:lpstr>Change Pipeline  - Delivery Plan July 2022 – February 2023</vt:lpstr>
      <vt:lpstr>Change Pipeline – Delivery Plan April 2023 – June 2023</vt:lpstr>
      <vt:lpstr>Change Backlog Details</vt:lpstr>
      <vt:lpstr>   UK Link February 23 Major Release   Scope Approval </vt:lpstr>
      <vt:lpstr>Proposed Scope </vt:lpstr>
      <vt:lpstr>Section 3: Capture</vt:lpstr>
      <vt:lpstr>New Change Proposals</vt:lpstr>
      <vt:lpstr>XRN5529 - UNC Derogation process – MOD 0800</vt:lpstr>
      <vt:lpstr>XRN5531 - Hydrogen Village Trial</vt:lpstr>
      <vt:lpstr>XRN5532 - Hydrogen Town Trial </vt:lpstr>
      <vt:lpstr> XRN5535 - Processing of CSS Switch Requests Received in ‘Time Period 5’ </vt:lpstr>
      <vt:lpstr>Solution Review  XRN5469 Increasing the Frequency of FSG Payments </vt:lpstr>
      <vt:lpstr> section 4. Design &amp; Delivery  </vt:lpstr>
      <vt:lpstr>Design Change Pack </vt:lpstr>
      <vt:lpstr>XRN5091 - Deferral of creation of Class change reads at transfer of ownership </vt:lpstr>
      <vt:lpstr>XRN5186 Modification 0701: Aligning Capacity booking under the UNC and arrangements set out in relevant NExAs</vt:lpstr>
      <vt:lpstr>XRN5316 Rejecting a replacement read with a pre-Line in the Sand (LIS) read date Pack</vt:lpstr>
      <vt:lpstr>XRN5515 Hydeploy close down </vt:lpstr>
      <vt:lpstr>Standalone Change Documents for Approval (BER, CCR, EQR)</vt:lpstr>
      <vt:lpstr>XRN5231 Provision of a FWACV Service Update</vt:lpstr>
      <vt:lpstr>XRN5231 Flow Weighted Average CV</vt:lpstr>
      <vt:lpstr>BER for XRN5231 Provision of a FWACV Service</vt:lpstr>
      <vt:lpstr>November 2021 Major Release</vt:lpstr>
      <vt:lpstr>XRN5289 – November 21 Major Release - Status Update</vt:lpstr>
      <vt:lpstr>CCR for November 2021 Major Release</vt:lpstr>
      <vt:lpstr>December 21 - April 22 Changes in Design Update</vt:lpstr>
      <vt:lpstr>Dec 21 - April 22 Changes in Design – Shipper Status Update</vt:lpstr>
      <vt:lpstr>Dec 21 - April 22 Changes in Design – DN Status Update</vt:lpstr>
      <vt:lpstr>DDP Update</vt:lpstr>
      <vt:lpstr>PowerPoint Presentation</vt:lpstr>
      <vt:lpstr>PowerPoint Presentation</vt:lpstr>
      <vt:lpstr>PowerPoint Presentation</vt:lpstr>
      <vt:lpstr>PowerPoint Presentation</vt:lpstr>
      <vt:lpstr>NG TRANSMISSION CHANGE HORIZON PLAN  0 - 2 YEARS JUNE 2022 – MAY 2024</vt:lpstr>
      <vt:lpstr>PowerPoint Presentation</vt:lpstr>
      <vt:lpstr>Section 5: Non-DSC Change Budget Impacting Programmes    </vt:lpstr>
      <vt:lpstr>CSSC Programme Dashboard</vt:lpstr>
      <vt:lpstr>PowerPoint Presentation</vt:lpstr>
      <vt:lpstr>ChMC CMS Rebuild  July Update </vt:lpstr>
      <vt:lpstr>Progress to Date</vt:lpstr>
      <vt:lpstr>Alpha Trials – Customer Focus Group</vt:lpstr>
      <vt:lpstr>Move To Cloud Update</vt:lpstr>
      <vt:lpstr>Section 6: AnY Other Business   </vt:lpstr>
      <vt:lpstr>New Format for ROM requests</vt:lpstr>
      <vt:lpstr>Appendix</vt:lpstr>
      <vt:lpstr>Outages</vt:lpstr>
      <vt:lpstr>Portfolio POAP</vt:lpstr>
      <vt:lpstr>CSSC Programme Dashboard</vt:lpstr>
      <vt:lpstr>PowerPoint Presentation</vt:lpstr>
      <vt:lpstr>Workstream Updates</vt:lpstr>
      <vt:lpstr>Workstream Updates</vt:lpstr>
      <vt:lpstr>Workstream Updates</vt:lpstr>
      <vt:lpstr>Workstream Updates</vt:lpstr>
      <vt:lpstr>PowerPoint Presentation</vt:lpstr>
      <vt:lpstr>PowerPoint Presentation</vt:lpstr>
      <vt:lpstr>PowerPoint Presentation</vt:lpstr>
      <vt:lpstr>Switching Programme CR Position – CRs impacting Xoserve</vt:lpstr>
      <vt:lpstr>Switching Programme CR Position – CRs impacting Xoserve</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Rachel Taggart</cp:lastModifiedBy>
  <cp:revision>2</cp:revision>
  <dcterms:created xsi:type="dcterms:W3CDTF">2018-09-02T17:12:15Z</dcterms:created>
  <dcterms:modified xsi:type="dcterms:W3CDTF">2022-07-11T11:06:12Z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0x01010050FB9CDCC5328344A3162B2D7C8A4CE2</vt:lpwstr>
  </property>
  <property fmtid="{D5CDD505-2E9C-101B-9397-08002B2CF9AE}" pid="4" name="MediaServiceImageTags">
    <vt:lpwstr/>
  </property>
  <property fmtid="{D5CDD505-2E9C-101B-9397-08002B2CF9AE}" pid="5" name="MSIP_Label_f1ac90e1-b326-4d7e-8e6f-2cb2e2852482_Enabled">
    <vt:lpwstr>true</vt:lpwstr>
  </property>
  <property fmtid="{D5CDD505-2E9C-101B-9397-08002B2CF9AE}" pid="6" name="MSIP_Label_f1ac90e1-b326-4d7e-8e6f-2cb2e2852482_SetDate">
    <vt:lpwstr>2022-05-20T10:29:40Z</vt:lpwstr>
  </property>
  <property fmtid="{D5CDD505-2E9C-101B-9397-08002B2CF9AE}" pid="7" name="MSIP_Label_f1ac90e1-b326-4d7e-8e6f-2cb2e2852482_Method">
    <vt:lpwstr>Privileged</vt:lpwstr>
  </property>
  <property fmtid="{D5CDD505-2E9C-101B-9397-08002B2CF9AE}" pid="8" name="MSIP_Label_f1ac90e1-b326-4d7e-8e6f-2cb2e2852482_Name">
    <vt:lpwstr>Public</vt:lpwstr>
  </property>
  <property fmtid="{D5CDD505-2E9C-101B-9397-08002B2CF9AE}" pid="9" name="MSIP_Label_f1ac90e1-b326-4d7e-8e6f-2cb2e2852482_SiteId">
    <vt:lpwstr>12678707-5ebb-49cb-b71d-ee5825da3c74</vt:lpwstr>
  </property>
  <property fmtid="{D5CDD505-2E9C-101B-9397-08002B2CF9AE}" pid="10" name="MSIP_Label_f1ac90e1-b326-4d7e-8e6f-2cb2e2852482_ActionId">
    <vt:lpwstr>1eb1e0a2-7ec9-4b14-a72c-d4984a469a56</vt:lpwstr>
  </property>
  <property fmtid="{D5CDD505-2E9C-101B-9397-08002B2CF9AE}" pid="11" name="MSIP_Label_f1ac90e1-b326-4d7e-8e6f-2cb2e2852482_ContentBits">
    <vt:lpwstr>3</vt:lpwstr>
  </property>
</Properties>
</file>