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88" r:id="rId2"/>
    <p:sldId id="314" r:id="rId3"/>
    <p:sldId id="315" r:id="rId4"/>
    <p:sldId id="320" r:id="rId5"/>
    <p:sldId id="319" r:id="rId6"/>
    <p:sldId id="33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F5FEC0-1894-04C0-BBB9-91052BCFF914}" name="Jayne McGlone" initials="JM" userId="S::jayne.mcglone@xoserve.com::f5976ee6-f269-451c-ab96-754f27ca3b3e" providerId="AD"/>
  <p188:author id="{3B9E10E5-E809-CA8F-29A3-67AB9E7889DD}" name="Padmini Duvvuri" initials="PD" userId="S::padmini.duvvuri@Xoserve.com::e074bdc3-c38c-464a-ae8a-c96df4691bd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dy Simpson" initials="AS" lastIdx="1" clrIdx="0">
    <p:extLst>
      <p:ext uri="{19B8F6BF-5375-455C-9EA6-DF929625EA0E}">
        <p15:presenceInfo xmlns:p15="http://schemas.microsoft.com/office/powerpoint/2012/main" userId="S::andy.simpson@xoserve.com::19617543-1a1a-4a59-9ea1-be73fb594070" providerId="AD"/>
      </p:ext>
    </p:extLst>
  </p:cmAuthor>
  <p:cmAuthor id="2" name="Padmini Duvvuri" initials="PD" lastIdx="1" clrIdx="1">
    <p:extLst>
      <p:ext uri="{19B8F6BF-5375-455C-9EA6-DF929625EA0E}">
        <p15:presenceInfo xmlns:p15="http://schemas.microsoft.com/office/powerpoint/2012/main" userId="S::padmini.duvvuri@Xoserve.com::e074bdc3-c38c-464a-ae8a-c96df4691bd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D7F941-F061-4F2F-A330-32DAB1A336BD}" v="532" dt="2022-07-12T18:26:08.0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8/10/relationships/authors" Target="authors.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 Id="rId14"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841D73-A78F-4002-AF71-D57A414FF688}"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GB"/>
        </a:p>
      </dgm:t>
    </dgm:pt>
    <dgm:pt modelId="{B8DC9AA9-E5F8-4B50-8C8C-C4B3DC9DD898}" type="pres">
      <dgm:prSet presAssocID="{42841D73-A78F-4002-AF71-D57A414FF688}" presName="linear" presStyleCnt="0">
        <dgm:presLayoutVars>
          <dgm:animLvl val="lvl"/>
          <dgm:resizeHandles val="exact"/>
        </dgm:presLayoutVars>
      </dgm:prSet>
      <dgm:spPr/>
    </dgm:pt>
  </dgm:ptLst>
  <dgm:cxnLst>
    <dgm:cxn modelId="{D051E847-0EA4-41A5-BF8B-81FAA80DA676}" type="presOf" srcId="{42841D73-A78F-4002-AF71-D57A414FF688}" destId="{B8DC9AA9-E5F8-4B50-8C8C-C4B3DC9DD89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A57253-B05F-49D2-AF04-848D5DD80A13}" type="datetimeFigureOut">
              <a:rPr lang="en-GB" smtClean="0"/>
              <a:t>12/07/2022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24BD10-20CB-4663-BF95-4F4A47A5303A}" type="slidenum">
              <a:rPr lang="en-GB" smtClean="0"/>
              <a:t>‹#›</a:t>
            </a:fld>
            <a:endParaRPr lang="en-GB" dirty="0"/>
          </a:p>
        </p:txBody>
      </p:sp>
    </p:spTree>
    <p:extLst>
      <p:ext uri="{BB962C8B-B14F-4D97-AF65-F5344CB8AC3E}">
        <p14:creationId xmlns:p14="http://schemas.microsoft.com/office/powerpoint/2010/main" val="2950674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GES services includes APIs </a:t>
            </a:r>
          </a:p>
          <a:p>
            <a:r>
              <a:rPr lang="en-GB" dirty="0"/>
              <a:t>Assumption that customers have made arrangements to sign up to REC before migration (or are on the Data Access Matrix - Previously Data Permissions Matrix)</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45347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2690465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40439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68398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29718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609600" y="164637"/>
            <a:ext cx="10972800" cy="850107"/>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294923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541664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7332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endParaRPr lang="en-GB"/>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3234784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GB" dirty="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852386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64637"/>
            <a:ext cx="10972800" cy="850107"/>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412776"/>
            <a:ext cx="10972800" cy="48965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107065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defTabSz="1219170" rtl="0" eaLnBrk="1" latinLnBrk="0" hangingPunct="1">
        <a:spcBef>
          <a:spcPct val="0"/>
        </a:spcBef>
        <a:buNone/>
        <a:defRPr sz="3733" b="1" kern="1200">
          <a:solidFill>
            <a:srgbClr val="3E5AA8"/>
          </a:solidFill>
          <a:latin typeface="Arial" panose="020B0604020202020204" pitchFamily="34" charset="0"/>
          <a:ea typeface="+mj-ea"/>
          <a:cs typeface="Arial" panose="020B0604020202020204" pitchFamily="34" charset="0"/>
        </a:defRPr>
      </a:lvl1pPr>
    </p:titleStyle>
    <p:bodyStyle>
      <a:lvl1pPr marL="457189" indent="-457189" algn="l" defTabSz="1219170" rtl="0" eaLnBrk="1" latinLnBrk="0" hangingPunct="1">
        <a:spcBef>
          <a:spcPct val="20000"/>
        </a:spcBef>
        <a:buFont typeface="Arial" panose="020B0604020202020204" pitchFamily="34" charset="0"/>
        <a:buChar char="•"/>
        <a:defRPr sz="3467" kern="1200">
          <a:solidFill>
            <a:schemeClr val="tx1"/>
          </a:solidFill>
          <a:latin typeface="Arial" panose="020B0604020202020204" pitchFamily="34" charset="0"/>
          <a:ea typeface="+mn-ea"/>
          <a:cs typeface="Arial" panose="020B0604020202020204" pitchFamily="34" charset="0"/>
        </a:defRPr>
      </a:lvl1pPr>
      <a:lvl2pPr marL="990575" indent="-380990" algn="l" defTabSz="121917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spcBef>
          <a:spcPct val="20000"/>
        </a:spcBef>
        <a:buFont typeface="Arial" panose="020B0604020202020204" pitchFamily="34" charset="0"/>
        <a:buChar char="•"/>
        <a:defRPr sz="2933"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www.xoserve.com/news/we-re-moving-the-uk-link-portal-to-the-cloud/"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hyperlink" Target="http://www.xoserveservices.com/" TargetMode="External"/><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2.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hyperlink" Target="http://www.xoserveservices.com/" TargetMode="External"/><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2.wdp"/><Relationship Id="rId10" Type="http://schemas.microsoft.com/office/2007/relationships/hdphoto" Target="../media/hdphoto4.wdp"/><Relationship Id="rId4" Type="http://schemas.openxmlformats.org/officeDocument/2006/relationships/image" Target="../media/image5.pn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png"/><Relationship Id="rId11" Type="http://schemas.microsoft.com/office/2007/relationships/hdphoto" Target="../media/hdphoto4.wdp"/><Relationship Id="rId5" Type="http://schemas.openxmlformats.org/officeDocument/2006/relationships/hyperlink" Target="http://www.xoserveservices.com/" TargetMode="External"/><Relationship Id="rId10" Type="http://schemas.openxmlformats.org/officeDocument/2006/relationships/image" Target="../media/image7.png"/><Relationship Id="rId4" Type="http://schemas.openxmlformats.org/officeDocument/2006/relationships/hyperlink" Target="uklink.xoserveservices.com" TargetMode="External"/><Relationship Id="rId9"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4.wdp"/><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a:t>Xoserve Services Portal Update</a:t>
            </a:r>
            <a:br>
              <a:rPr lang="en-GB" dirty="0"/>
            </a:br>
            <a:endParaRPr lang="en-GB" dirty="0"/>
          </a:p>
        </p:txBody>
      </p:sp>
      <p:sp>
        <p:nvSpPr>
          <p:cNvPr id="3" name="Subtitle 2"/>
          <p:cNvSpPr>
            <a:spLocks noGrp="1"/>
          </p:cNvSpPr>
          <p:nvPr>
            <p:ph type="subTitle" idx="1"/>
          </p:nvPr>
        </p:nvSpPr>
        <p:spPr/>
        <p:txBody>
          <a:bodyPr/>
          <a:lstStyle/>
          <a:p>
            <a:r>
              <a:rPr lang="en-GB" dirty="0">
                <a:solidFill>
                  <a:schemeClr val="bg1">
                    <a:lumMod val="50000"/>
                  </a:schemeClr>
                </a:solidFill>
              </a:rPr>
              <a:t>Transition Execution Group </a:t>
            </a:r>
          </a:p>
          <a:p>
            <a:r>
              <a:rPr lang="en-GB" dirty="0">
                <a:solidFill>
                  <a:schemeClr val="bg1">
                    <a:lumMod val="50000"/>
                  </a:schemeClr>
                </a:solidFill>
              </a:rPr>
              <a:t>Daily Check in 13 July 2022 </a:t>
            </a:r>
          </a:p>
        </p:txBody>
      </p:sp>
    </p:spTree>
    <p:extLst>
      <p:ext uri="{BB962C8B-B14F-4D97-AF65-F5344CB8AC3E}">
        <p14:creationId xmlns:p14="http://schemas.microsoft.com/office/powerpoint/2010/main" val="3653749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2616"/>
            <a:ext cx="10972800" cy="850107"/>
          </a:xfrm>
        </p:spPr>
        <p:txBody>
          <a:bodyPr/>
          <a:lstStyle/>
          <a:p>
            <a:r>
              <a:rPr lang="en-GB" dirty="0"/>
              <a:t>Overview</a:t>
            </a:r>
          </a:p>
        </p:txBody>
      </p:sp>
      <p:graphicFrame>
        <p:nvGraphicFramePr>
          <p:cNvPr id="13" name="Diagram 12">
            <a:extLst>
              <a:ext uri="{FF2B5EF4-FFF2-40B4-BE49-F238E27FC236}">
                <a16:creationId xmlns:a16="http://schemas.microsoft.com/office/drawing/2014/main" id="{D3939AA4-D4E3-4145-828C-BAAB4CC049CA}"/>
              </a:ext>
            </a:extLst>
          </p:cNvPr>
          <p:cNvGraphicFramePr/>
          <p:nvPr/>
        </p:nvGraphicFramePr>
        <p:xfrm>
          <a:off x="609600" y="6081553"/>
          <a:ext cx="480053" cy="41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0" name="Content Placeholder 2">
            <a:extLst>
              <a:ext uri="{FF2B5EF4-FFF2-40B4-BE49-F238E27FC236}">
                <a16:creationId xmlns:a16="http://schemas.microsoft.com/office/drawing/2014/main" id="{1B7011BA-7DF7-4F71-9EF9-FB32BDE398D7}"/>
              </a:ext>
            </a:extLst>
          </p:cNvPr>
          <p:cNvSpPr>
            <a:spLocks noGrp="1"/>
          </p:cNvSpPr>
          <p:nvPr>
            <p:ph idx="1"/>
          </p:nvPr>
        </p:nvSpPr>
        <p:spPr>
          <a:xfrm>
            <a:off x="609600" y="903435"/>
            <a:ext cx="6486939" cy="5207407"/>
          </a:xfrm>
        </p:spPr>
        <p:txBody>
          <a:bodyPr vert="horz" lIns="91440" tIns="45720" rIns="91440" bIns="45720" rtlCol="0" anchor="t">
            <a:normAutofit/>
          </a:bodyPr>
          <a:lstStyle/>
          <a:p>
            <a:pPr marL="456565" indent="-456565">
              <a:lnSpc>
                <a:spcPct val="150000"/>
              </a:lnSpc>
            </a:pPr>
            <a:r>
              <a:rPr lang="en-US" sz="1400" dirty="0">
                <a:latin typeface="Arial"/>
                <a:cs typeface="Arial"/>
              </a:rPr>
              <a:t>The </a:t>
            </a:r>
            <a:r>
              <a:rPr lang="en-US" sz="1400" b="1" dirty="0">
                <a:latin typeface="Arial"/>
                <a:cs typeface="Arial"/>
              </a:rPr>
              <a:t>Xoserve Services Portal</a:t>
            </a:r>
            <a:r>
              <a:rPr lang="en-US" sz="1400" dirty="0">
                <a:latin typeface="Arial"/>
                <a:cs typeface="Arial"/>
              </a:rPr>
              <a:t>, used to access current </a:t>
            </a:r>
            <a:r>
              <a:rPr lang="en-US" sz="1400" b="1" dirty="0">
                <a:latin typeface="Arial"/>
                <a:cs typeface="Arial"/>
              </a:rPr>
              <a:t>DES and UK Link</a:t>
            </a:r>
            <a:r>
              <a:rPr lang="en-US" sz="1400" dirty="0">
                <a:latin typeface="Arial"/>
                <a:cs typeface="Arial"/>
              </a:rPr>
              <a:t>, is currently hosted on technology that is nearing ‘end of life’. We’re migrating to a more flexible, optimised and sustainable platform to ensure continued service to the UK gas sector</a:t>
            </a:r>
          </a:p>
          <a:p>
            <a:pPr marL="456565" indent="-456565">
              <a:lnSpc>
                <a:spcPct val="150000"/>
              </a:lnSpc>
            </a:pPr>
            <a:r>
              <a:rPr lang="en-US" sz="1400" dirty="0">
                <a:latin typeface="Arial"/>
                <a:cs typeface="Arial"/>
              </a:rPr>
              <a:t>The portal migration activities will </a:t>
            </a:r>
            <a:r>
              <a:rPr lang="en-US" sz="1400" b="1" dirty="0">
                <a:latin typeface="Arial"/>
                <a:cs typeface="Arial"/>
              </a:rPr>
              <a:t>begin in July </a:t>
            </a:r>
            <a:r>
              <a:rPr lang="en-US" sz="1400" dirty="0">
                <a:latin typeface="Arial"/>
                <a:cs typeface="Arial"/>
              </a:rPr>
              <a:t>with the introduction of GES and September for UK Link activities</a:t>
            </a:r>
            <a:endParaRPr lang="en-US" sz="1400" dirty="0"/>
          </a:p>
          <a:p>
            <a:pPr marL="456565" indent="-456565">
              <a:lnSpc>
                <a:spcPct val="150000"/>
              </a:lnSpc>
            </a:pPr>
            <a:r>
              <a:rPr lang="en-US" sz="1400" dirty="0">
                <a:latin typeface="Arial"/>
                <a:cs typeface="Arial"/>
              </a:rPr>
              <a:t>We are using various communication channels to provide regular updates to industry parties via </a:t>
            </a:r>
            <a:r>
              <a:rPr lang="en-US" sz="1400" b="1" dirty="0">
                <a:latin typeface="Arial"/>
                <a:cs typeface="Arial"/>
              </a:rPr>
              <a:t>various governance forums</a:t>
            </a:r>
          </a:p>
          <a:p>
            <a:pPr marL="456565" indent="-456565">
              <a:lnSpc>
                <a:spcPct val="150000"/>
              </a:lnSpc>
            </a:pPr>
            <a:r>
              <a:rPr lang="en-US" sz="1400" dirty="0">
                <a:latin typeface="Arial"/>
                <a:cs typeface="Arial"/>
              </a:rPr>
              <a:t>We have also updated our </a:t>
            </a:r>
            <a:r>
              <a:rPr lang="en-US" sz="1400" dirty="0">
                <a:latin typeface="Arial"/>
                <a:cs typeface="Arial"/>
                <a:hlinkClick r:id="rId8"/>
              </a:rPr>
              <a:t>website</a:t>
            </a:r>
            <a:r>
              <a:rPr lang="en-US" sz="1400" dirty="0">
                <a:latin typeface="Arial"/>
                <a:cs typeface="Arial"/>
              </a:rPr>
              <a:t> with </a:t>
            </a:r>
            <a:r>
              <a:rPr lang="en-US" sz="1400" b="1" dirty="0">
                <a:latin typeface="Arial"/>
                <a:cs typeface="Arial"/>
              </a:rPr>
              <a:t>key dates </a:t>
            </a:r>
            <a:r>
              <a:rPr lang="en-US" sz="1400" dirty="0">
                <a:latin typeface="Arial"/>
                <a:cs typeface="Arial"/>
              </a:rPr>
              <a:t>and all related activity inc. user guides and Q&amp;A’s in the run up to the migration</a:t>
            </a:r>
          </a:p>
          <a:p>
            <a:pPr marL="456565" indent="-456565">
              <a:lnSpc>
                <a:spcPct val="150000"/>
              </a:lnSpc>
            </a:pPr>
            <a:r>
              <a:rPr lang="en-US" sz="1400" dirty="0">
                <a:latin typeface="Arial"/>
                <a:cs typeface="Arial"/>
              </a:rPr>
              <a:t>This pack contains slides that we walked through with TEG last week.  We have used the same slides to provide an update and to confirm applicable dates and support</a:t>
            </a:r>
          </a:p>
        </p:txBody>
      </p:sp>
      <p:pic>
        <p:nvPicPr>
          <p:cNvPr id="4" name="Picture 3" descr="A picture containing text, person, computer, indoor&#10;&#10;Description automatically generated">
            <a:extLst>
              <a:ext uri="{FF2B5EF4-FFF2-40B4-BE49-F238E27FC236}">
                <a16:creationId xmlns:a16="http://schemas.microsoft.com/office/drawing/2014/main" id="{85DE98F0-1D13-496E-BF83-4BB4B37FE86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07964" y="2503369"/>
            <a:ext cx="4174436" cy="2782957"/>
          </a:xfrm>
          <a:prstGeom prst="rect">
            <a:avLst/>
          </a:prstGeom>
        </p:spPr>
      </p:pic>
    </p:spTree>
    <p:extLst>
      <p:ext uri="{BB962C8B-B14F-4D97-AF65-F5344CB8AC3E}">
        <p14:creationId xmlns:p14="http://schemas.microsoft.com/office/powerpoint/2010/main" val="3583632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66D738D-0A12-45E8-B1FD-28E271CF5D33}"/>
              </a:ext>
            </a:extLst>
          </p:cNvPr>
          <p:cNvSpPr/>
          <p:nvPr/>
        </p:nvSpPr>
        <p:spPr>
          <a:xfrm>
            <a:off x="978009" y="787180"/>
            <a:ext cx="10092857" cy="5502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76C6266E-E6DC-4CC4-BC32-45828A6FA90E}"/>
              </a:ext>
            </a:extLst>
          </p:cNvPr>
          <p:cNvSpPr>
            <a:spLocks noGrp="1"/>
          </p:cNvSpPr>
          <p:nvPr>
            <p:ph type="title"/>
          </p:nvPr>
        </p:nvSpPr>
        <p:spPr/>
        <p:txBody>
          <a:bodyPr/>
          <a:lstStyle/>
          <a:p>
            <a:r>
              <a:rPr lang="en-GB" dirty="0"/>
              <a:t>GES (currently DES) Users</a:t>
            </a:r>
          </a:p>
        </p:txBody>
      </p:sp>
      <p:sp>
        <p:nvSpPr>
          <p:cNvPr id="23" name="TextBox 22">
            <a:extLst>
              <a:ext uri="{FF2B5EF4-FFF2-40B4-BE49-F238E27FC236}">
                <a16:creationId xmlns:a16="http://schemas.microsoft.com/office/drawing/2014/main" id="{1DACF7E6-E6EC-4004-B7B6-804BDDEDDCCD}"/>
              </a:ext>
            </a:extLst>
          </p:cNvPr>
          <p:cNvSpPr txBox="1"/>
          <p:nvPr/>
        </p:nvSpPr>
        <p:spPr>
          <a:xfrm>
            <a:off x="781878" y="5085208"/>
            <a:ext cx="10968826" cy="707886"/>
          </a:xfrm>
          <a:prstGeom prst="rect">
            <a:avLst/>
          </a:prstGeom>
          <a:noFill/>
        </p:spPr>
        <p:txBody>
          <a:bodyPr wrap="square" lIns="91440" tIns="45720" rIns="91440" bIns="45720" rtlCol="0" anchor="t">
            <a:spAutoFit/>
          </a:bodyPr>
          <a:lstStyle/>
          <a:p>
            <a:r>
              <a:rPr lang="en-US" sz="1400" b="1" dirty="0">
                <a:solidFill>
                  <a:srgbClr val="3E5AA8"/>
                </a:solidFill>
                <a:latin typeface="Arial" panose="020B0604020202020204" pitchFamily="34" charset="0"/>
                <a:ea typeface="+mj-ea"/>
                <a:cs typeface="Arial" panose="020B0604020202020204" pitchFamily="34" charset="0"/>
              </a:rPr>
              <a:t>*</a:t>
            </a:r>
            <a:r>
              <a:rPr lang="en-US" sz="1400" b="1" dirty="0">
                <a:solidFill>
                  <a:srgbClr val="3E5AA8"/>
                </a:solidFill>
                <a:latin typeface="Arial" panose="020B0604020202020204" pitchFamily="34" charset="0"/>
                <a:cs typeface="Arial" panose="020B0604020202020204" pitchFamily="34" charset="0"/>
              </a:rPr>
              <a:t>The migration activity is in progress and if you haven’t already you will shortly receive your system generated email which will contain your new username (your email address) and a temporary password</a:t>
            </a:r>
          </a:p>
          <a:p>
            <a:endParaRPr lang="en-US" sz="1200" b="1" dirty="0">
              <a:solidFill>
                <a:srgbClr val="3E5AA8"/>
              </a:solidFill>
              <a:latin typeface="Arial"/>
              <a:ea typeface="+mj-ea"/>
              <a:cs typeface="Arial"/>
            </a:endParaRPr>
          </a:p>
        </p:txBody>
      </p:sp>
      <p:grpSp>
        <p:nvGrpSpPr>
          <p:cNvPr id="35" name="Group 34">
            <a:extLst>
              <a:ext uri="{FF2B5EF4-FFF2-40B4-BE49-F238E27FC236}">
                <a16:creationId xmlns:a16="http://schemas.microsoft.com/office/drawing/2014/main" id="{6A2F020F-9209-424C-A13F-FB89862ADFCF}"/>
              </a:ext>
            </a:extLst>
          </p:cNvPr>
          <p:cNvGrpSpPr/>
          <p:nvPr/>
        </p:nvGrpSpPr>
        <p:grpSpPr>
          <a:xfrm>
            <a:off x="978009" y="1279020"/>
            <a:ext cx="9041046" cy="2984905"/>
            <a:chOff x="978009" y="1279020"/>
            <a:chExt cx="9041046" cy="2984905"/>
          </a:xfrm>
        </p:grpSpPr>
        <p:sp>
          <p:nvSpPr>
            <p:cNvPr id="36" name="Rectangle 35">
              <a:extLst>
                <a:ext uri="{FF2B5EF4-FFF2-40B4-BE49-F238E27FC236}">
                  <a16:creationId xmlns:a16="http://schemas.microsoft.com/office/drawing/2014/main" id="{16260B02-2550-4B67-BA9C-3A991C424DC3}"/>
                </a:ext>
              </a:extLst>
            </p:cNvPr>
            <p:cNvSpPr/>
            <p:nvPr/>
          </p:nvSpPr>
          <p:spPr>
            <a:xfrm>
              <a:off x="978009" y="1320603"/>
              <a:ext cx="8814614" cy="702733"/>
            </a:xfrm>
            <a:prstGeom prst="rect">
              <a:avLst/>
            </a:prstGeom>
            <a:solidFill>
              <a:schemeClr val="tx2">
                <a:lumMod val="20000"/>
                <a:lumOff val="80000"/>
              </a:schemeClr>
            </a:solidFill>
            <a:ln>
              <a:solidFill>
                <a:schemeClr val="bg2"/>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dirty="0"/>
            </a:p>
          </p:txBody>
        </p:sp>
        <p:sp>
          <p:nvSpPr>
            <p:cNvPr id="37" name="Oval 36">
              <a:extLst>
                <a:ext uri="{FF2B5EF4-FFF2-40B4-BE49-F238E27FC236}">
                  <a16:creationId xmlns:a16="http://schemas.microsoft.com/office/drawing/2014/main" id="{B5FA91C8-A777-42BD-8D6E-C9D4E969842F}"/>
                </a:ext>
              </a:extLst>
            </p:cNvPr>
            <p:cNvSpPr/>
            <p:nvPr/>
          </p:nvSpPr>
          <p:spPr>
            <a:xfrm>
              <a:off x="9155455" y="1279020"/>
              <a:ext cx="863600" cy="804333"/>
            </a:xfrm>
            <a:prstGeom prst="ellipse">
              <a:avLst/>
            </a:prstGeom>
            <a:solidFill>
              <a:schemeClr val="accent5">
                <a:lumMod val="40000"/>
                <a:lumOff val="60000"/>
              </a:schemeClr>
            </a:solidFill>
            <a:ln w="63500">
              <a:solidFill>
                <a:schemeClr val="bg1"/>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dirty="0"/>
            </a:p>
          </p:txBody>
        </p:sp>
        <p:sp>
          <p:nvSpPr>
            <p:cNvPr id="38" name="Arrow: Right 37">
              <a:extLst>
                <a:ext uri="{FF2B5EF4-FFF2-40B4-BE49-F238E27FC236}">
                  <a16:creationId xmlns:a16="http://schemas.microsoft.com/office/drawing/2014/main" id="{297D600A-87A6-4269-85C4-A39F760CD8CA}"/>
                </a:ext>
              </a:extLst>
            </p:cNvPr>
            <p:cNvSpPr/>
            <p:nvPr/>
          </p:nvSpPr>
          <p:spPr>
            <a:xfrm rot="5400000">
              <a:off x="1108294" y="1346299"/>
              <a:ext cx="753532" cy="702733"/>
            </a:xfrm>
            <a:prstGeom prst="rightArrow">
              <a:avLst>
                <a:gd name="adj1" fmla="val 100000"/>
                <a:gd name="adj2" fmla="val 3642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solidFill>
                    <a:schemeClr val="bg2">
                      <a:lumMod val="75000"/>
                    </a:schemeClr>
                  </a:solidFill>
                </a:rPr>
                <a:t>01</a:t>
              </a:r>
            </a:p>
          </p:txBody>
        </p:sp>
        <p:pic>
          <p:nvPicPr>
            <p:cNvPr id="39" name="Picture 38">
              <a:extLst>
                <a:ext uri="{FF2B5EF4-FFF2-40B4-BE49-F238E27FC236}">
                  <a16:creationId xmlns:a16="http://schemas.microsoft.com/office/drawing/2014/main" id="{E83DF99D-0CF7-4F28-B73B-F4C220B2D4ED}"/>
                </a:ext>
              </a:extLst>
            </p:cNvPr>
            <p:cNvPicPr>
              <a:picLocks noChangeAspect="1"/>
            </p:cNvPicPr>
            <p:nvPr/>
          </p:nvPicPr>
          <p:blipFill>
            <a:blip r:embed="rId2">
              <a:extLst>
                <a:ext uri="{BEBA8EAE-BF5A-486C-A8C5-ECC9F3942E4B}">
                  <a14:imgProps xmlns:a14="http://schemas.microsoft.com/office/drawing/2010/main">
                    <a14:imgLayer r:embed="rId3">
                      <a14:imgEffect>
                        <a14:artisticCrisscrossEtching/>
                      </a14:imgEffect>
                    </a14:imgLayer>
                  </a14:imgProps>
                </a:ext>
              </a:extLst>
            </a:blip>
            <a:stretch>
              <a:fillRect/>
            </a:stretch>
          </p:blipFill>
          <p:spPr>
            <a:xfrm>
              <a:off x="9312840" y="1477097"/>
              <a:ext cx="548829" cy="458977"/>
            </a:xfrm>
            <a:prstGeom prst="rect">
              <a:avLst/>
            </a:prstGeom>
            <a:ln>
              <a:noFill/>
            </a:ln>
            <a:effectLst>
              <a:outerShdw blurRad="190500" algn="tl" rotWithShape="0">
                <a:srgbClr val="000000">
                  <a:alpha val="70000"/>
                </a:srgbClr>
              </a:outerShdw>
            </a:effectLst>
          </p:spPr>
        </p:pic>
        <p:sp>
          <p:nvSpPr>
            <p:cNvPr id="40" name="Rectangle 39">
              <a:extLst>
                <a:ext uri="{FF2B5EF4-FFF2-40B4-BE49-F238E27FC236}">
                  <a16:creationId xmlns:a16="http://schemas.microsoft.com/office/drawing/2014/main" id="{D52C1506-AB12-42CF-B42A-68D414E3FC57}"/>
                </a:ext>
              </a:extLst>
            </p:cNvPr>
            <p:cNvSpPr/>
            <p:nvPr/>
          </p:nvSpPr>
          <p:spPr>
            <a:xfrm>
              <a:off x="990569" y="2398286"/>
              <a:ext cx="8814614" cy="702733"/>
            </a:xfrm>
            <a:prstGeom prst="rect">
              <a:avLst/>
            </a:prstGeom>
            <a:solidFill>
              <a:schemeClr val="tx2">
                <a:lumMod val="40000"/>
                <a:lumOff val="60000"/>
              </a:schemeClr>
            </a:solidFill>
            <a:ln>
              <a:solidFill>
                <a:schemeClr val="bg2"/>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dirty="0"/>
            </a:p>
          </p:txBody>
        </p:sp>
        <p:sp>
          <p:nvSpPr>
            <p:cNvPr id="41" name="Oval 40">
              <a:extLst>
                <a:ext uri="{FF2B5EF4-FFF2-40B4-BE49-F238E27FC236}">
                  <a16:creationId xmlns:a16="http://schemas.microsoft.com/office/drawing/2014/main" id="{AFFDEEF3-F2B1-4E38-92B3-08384E9572F4}"/>
                </a:ext>
              </a:extLst>
            </p:cNvPr>
            <p:cNvSpPr/>
            <p:nvPr/>
          </p:nvSpPr>
          <p:spPr>
            <a:xfrm>
              <a:off x="9155455" y="2347486"/>
              <a:ext cx="863600" cy="804333"/>
            </a:xfrm>
            <a:prstGeom prst="ellipse">
              <a:avLst/>
            </a:prstGeom>
            <a:solidFill>
              <a:schemeClr val="accent5">
                <a:lumMod val="75000"/>
              </a:schemeClr>
            </a:solidFill>
            <a:ln w="63500">
              <a:solidFill>
                <a:schemeClr val="bg1"/>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dirty="0"/>
            </a:p>
          </p:txBody>
        </p:sp>
        <p:sp>
          <p:nvSpPr>
            <p:cNvPr id="42" name="Arrow: Right 41">
              <a:extLst>
                <a:ext uri="{FF2B5EF4-FFF2-40B4-BE49-F238E27FC236}">
                  <a16:creationId xmlns:a16="http://schemas.microsoft.com/office/drawing/2014/main" id="{2D87BBE7-E98F-4155-87E5-A315AA233678}"/>
                </a:ext>
              </a:extLst>
            </p:cNvPr>
            <p:cNvSpPr/>
            <p:nvPr/>
          </p:nvSpPr>
          <p:spPr>
            <a:xfrm rot="5400000">
              <a:off x="1108294" y="2423686"/>
              <a:ext cx="753532" cy="702733"/>
            </a:xfrm>
            <a:prstGeom prst="rightArrow">
              <a:avLst>
                <a:gd name="adj1" fmla="val 100000"/>
                <a:gd name="adj2" fmla="val 3642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solidFill>
                    <a:schemeClr val="bg2">
                      <a:lumMod val="75000"/>
                    </a:schemeClr>
                  </a:solidFill>
                </a:rPr>
                <a:t>02</a:t>
              </a:r>
            </a:p>
          </p:txBody>
        </p:sp>
        <p:sp>
          <p:nvSpPr>
            <p:cNvPr id="43" name="Rectangle 42">
              <a:extLst>
                <a:ext uri="{FF2B5EF4-FFF2-40B4-BE49-F238E27FC236}">
                  <a16:creationId xmlns:a16="http://schemas.microsoft.com/office/drawing/2014/main" id="{85B3536C-63F5-40C6-8BD4-D688B9AB4650}"/>
                </a:ext>
              </a:extLst>
            </p:cNvPr>
            <p:cNvSpPr/>
            <p:nvPr/>
          </p:nvSpPr>
          <p:spPr>
            <a:xfrm>
              <a:off x="990569" y="3510392"/>
              <a:ext cx="8814614" cy="702733"/>
            </a:xfrm>
            <a:prstGeom prst="rect">
              <a:avLst/>
            </a:prstGeom>
            <a:solidFill>
              <a:schemeClr val="accent1">
                <a:lumMod val="20000"/>
                <a:lumOff val="80000"/>
              </a:schemeClr>
            </a:solidFill>
            <a:ln>
              <a:solidFill>
                <a:schemeClr val="bg2"/>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dirty="0"/>
            </a:p>
          </p:txBody>
        </p:sp>
        <p:sp>
          <p:nvSpPr>
            <p:cNvPr id="44" name="Oval 43">
              <a:extLst>
                <a:ext uri="{FF2B5EF4-FFF2-40B4-BE49-F238E27FC236}">
                  <a16:creationId xmlns:a16="http://schemas.microsoft.com/office/drawing/2014/main" id="{06E0CB1C-085B-470F-97DE-6CA62550DF48}"/>
                </a:ext>
              </a:extLst>
            </p:cNvPr>
            <p:cNvSpPr/>
            <p:nvPr/>
          </p:nvSpPr>
          <p:spPr>
            <a:xfrm>
              <a:off x="9155455" y="3459592"/>
              <a:ext cx="863600" cy="804333"/>
            </a:xfrm>
            <a:prstGeom prst="ellipse">
              <a:avLst/>
            </a:prstGeom>
            <a:solidFill>
              <a:schemeClr val="accent2">
                <a:lumMod val="60000"/>
                <a:lumOff val="40000"/>
              </a:schemeClr>
            </a:solidFill>
            <a:ln w="63500">
              <a:solidFill>
                <a:schemeClr val="bg1"/>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dirty="0"/>
            </a:p>
          </p:txBody>
        </p:sp>
        <p:sp>
          <p:nvSpPr>
            <p:cNvPr id="45" name="Arrow: Right 44">
              <a:extLst>
                <a:ext uri="{FF2B5EF4-FFF2-40B4-BE49-F238E27FC236}">
                  <a16:creationId xmlns:a16="http://schemas.microsoft.com/office/drawing/2014/main" id="{02FB8F77-3A08-42DF-BF01-D6627D182CC0}"/>
                </a:ext>
              </a:extLst>
            </p:cNvPr>
            <p:cNvSpPr/>
            <p:nvPr/>
          </p:nvSpPr>
          <p:spPr>
            <a:xfrm rot="5400000">
              <a:off x="1108294" y="3535792"/>
              <a:ext cx="753532" cy="702733"/>
            </a:xfrm>
            <a:prstGeom prst="rightArrow">
              <a:avLst>
                <a:gd name="adj1" fmla="val 100000"/>
                <a:gd name="adj2" fmla="val 3642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solidFill>
                    <a:schemeClr val="bg2">
                      <a:lumMod val="75000"/>
                    </a:schemeClr>
                  </a:solidFill>
                </a:rPr>
                <a:t>03</a:t>
              </a:r>
            </a:p>
          </p:txBody>
        </p:sp>
        <p:pic>
          <p:nvPicPr>
            <p:cNvPr id="49" name="Picture 48">
              <a:extLst>
                <a:ext uri="{FF2B5EF4-FFF2-40B4-BE49-F238E27FC236}">
                  <a16:creationId xmlns:a16="http://schemas.microsoft.com/office/drawing/2014/main" id="{8113CE58-8CE0-4A29-8F87-B933BB58193E}"/>
                </a:ext>
              </a:extLst>
            </p:cNvPr>
            <p:cNvPicPr>
              <a:picLocks noChangeAspect="1"/>
            </p:cNvPicPr>
            <p:nvPr/>
          </p:nvPicPr>
          <p:blipFill>
            <a:blip r:embed="rId4">
              <a:extLst>
                <a:ext uri="{BEBA8EAE-BF5A-486C-A8C5-ECC9F3942E4B}">
                  <a14:imgProps xmlns:a14="http://schemas.microsoft.com/office/drawing/2010/main">
                    <a14:imgLayer r:embed="rId5">
                      <a14:imgEffect>
                        <a14:artisticCrisscrossEtching/>
                      </a14:imgEffect>
                    </a14:imgLayer>
                  </a14:imgProps>
                </a:ext>
              </a:extLst>
            </a:blip>
            <a:stretch>
              <a:fillRect/>
            </a:stretch>
          </p:blipFill>
          <p:spPr>
            <a:xfrm>
              <a:off x="9331360" y="3620260"/>
              <a:ext cx="528226" cy="507097"/>
            </a:xfrm>
            <a:prstGeom prst="rect">
              <a:avLst/>
            </a:prstGeom>
            <a:ln>
              <a:noFill/>
            </a:ln>
            <a:effectLst>
              <a:outerShdw blurRad="50800" dist="38100" dir="2700000" algn="tl" rotWithShape="0">
                <a:prstClr val="black">
                  <a:alpha val="40000"/>
                </a:prstClr>
              </a:outerShdw>
              <a:softEdge rad="112500"/>
            </a:effectLst>
          </p:spPr>
        </p:pic>
        <p:pic>
          <p:nvPicPr>
            <p:cNvPr id="50" name="Picture 49">
              <a:extLst>
                <a:ext uri="{FF2B5EF4-FFF2-40B4-BE49-F238E27FC236}">
                  <a16:creationId xmlns:a16="http://schemas.microsoft.com/office/drawing/2014/main" id="{B240AA28-E97A-4747-9583-4F1A11D6FB95}"/>
                </a:ext>
              </a:extLst>
            </p:cNvPr>
            <p:cNvPicPr>
              <a:picLocks noChangeAspect="1"/>
            </p:cNvPicPr>
            <p:nvPr/>
          </p:nvPicPr>
          <p:blipFill>
            <a:blip r:embed="rId6">
              <a:extLst>
                <a:ext uri="{BEBA8EAE-BF5A-486C-A8C5-ECC9F3942E4B}">
                  <a14:imgProps xmlns:a14="http://schemas.microsoft.com/office/drawing/2010/main">
                    <a14:imgLayer r:embed="rId7">
                      <a14:imgEffect>
                        <a14:artisticCutout/>
                      </a14:imgEffect>
                    </a14:imgLayer>
                  </a14:imgProps>
                </a:ext>
              </a:extLst>
            </a:blip>
            <a:stretch>
              <a:fillRect/>
            </a:stretch>
          </p:blipFill>
          <p:spPr>
            <a:xfrm>
              <a:off x="9367963" y="2528778"/>
              <a:ext cx="464185" cy="468971"/>
            </a:xfrm>
            <a:prstGeom prst="rect">
              <a:avLst/>
            </a:prstGeom>
            <a:effectLst>
              <a:outerShdw blurRad="50800" dist="38100" dir="2700000" algn="tl" rotWithShape="0">
                <a:prstClr val="black">
                  <a:alpha val="40000"/>
                </a:prstClr>
              </a:outerShdw>
            </a:effectLst>
          </p:spPr>
        </p:pic>
        <p:sp>
          <p:nvSpPr>
            <p:cNvPr id="31" name="TextBox 30">
              <a:extLst>
                <a:ext uri="{FF2B5EF4-FFF2-40B4-BE49-F238E27FC236}">
                  <a16:creationId xmlns:a16="http://schemas.microsoft.com/office/drawing/2014/main" id="{EE233EBF-1726-4ACD-8384-C691BA97D3F0}"/>
                </a:ext>
              </a:extLst>
            </p:cNvPr>
            <p:cNvSpPr txBox="1"/>
            <p:nvPr/>
          </p:nvSpPr>
          <p:spPr>
            <a:xfrm>
              <a:off x="2052762" y="1355630"/>
              <a:ext cx="6122504" cy="461665"/>
            </a:xfrm>
            <a:prstGeom prst="rect">
              <a:avLst/>
            </a:prstGeom>
            <a:noFill/>
          </p:spPr>
          <p:txBody>
            <a:bodyPr wrap="square" rtlCol="0">
              <a:spAutoFit/>
            </a:bodyPr>
            <a:lstStyle/>
            <a:p>
              <a:r>
                <a:rPr lang="en-GB" sz="1200" dirty="0">
                  <a:solidFill>
                    <a:schemeClr val="accent1">
                      <a:lumMod val="50000"/>
                    </a:schemeClr>
                  </a:solidFill>
                </a:rPr>
                <a:t>GES services will be accessible </a:t>
              </a:r>
              <a:r>
                <a:rPr lang="en-US" sz="1200" dirty="0">
                  <a:solidFill>
                    <a:schemeClr val="accent1">
                      <a:lumMod val="50000"/>
                    </a:schemeClr>
                  </a:solidFill>
                </a:rPr>
                <a:t>via the </a:t>
              </a:r>
              <a:r>
                <a:rPr lang="en-US" sz="1200" b="1" dirty="0">
                  <a:solidFill>
                    <a:schemeClr val="accent1">
                      <a:lumMod val="50000"/>
                    </a:schemeClr>
                  </a:solidFill>
                </a:rPr>
                <a:t>existing URL </a:t>
              </a:r>
              <a:r>
                <a:rPr lang="en-US" sz="1200" dirty="0">
                  <a:solidFill>
                    <a:schemeClr val="accent1">
                      <a:lumMod val="50000"/>
                    </a:schemeClr>
                  </a:solidFill>
                </a:rPr>
                <a:t>(</a:t>
              </a:r>
              <a:r>
                <a:rPr lang="en-US" sz="1200" dirty="0">
                  <a:solidFill>
                    <a:schemeClr val="accent1">
                      <a:lumMod val="50000"/>
                    </a:schemeClr>
                  </a:solidFill>
                  <a:hlinkClick r:id="rId8"/>
                </a:rPr>
                <a:t>www.xoserveservices.com</a:t>
              </a:r>
              <a:r>
                <a:rPr lang="en-US" sz="1200" dirty="0">
                  <a:solidFill>
                    <a:schemeClr val="accent1">
                      <a:lumMod val="50000"/>
                    </a:schemeClr>
                  </a:solidFill>
                </a:rPr>
                <a:t>). The </a:t>
              </a:r>
              <a:r>
                <a:rPr lang="en-US" sz="1200" b="1" dirty="0">
                  <a:solidFill>
                    <a:schemeClr val="accent1">
                      <a:lumMod val="50000"/>
                    </a:schemeClr>
                  </a:solidFill>
                </a:rPr>
                <a:t>same URL DES users use today</a:t>
              </a:r>
              <a:r>
                <a:rPr lang="en-US" sz="1200" dirty="0">
                  <a:solidFill>
                    <a:schemeClr val="accent1">
                      <a:lumMod val="50000"/>
                    </a:schemeClr>
                  </a:solidFill>
                </a:rPr>
                <a:t>.</a:t>
              </a:r>
            </a:p>
          </p:txBody>
        </p:sp>
        <p:sp>
          <p:nvSpPr>
            <p:cNvPr id="14" name="TextBox 13">
              <a:extLst>
                <a:ext uri="{FF2B5EF4-FFF2-40B4-BE49-F238E27FC236}">
                  <a16:creationId xmlns:a16="http://schemas.microsoft.com/office/drawing/2014/main" id="{01DA1E89-0124-4CDB-AF93-C1E98FE3FE77}"/>
                </a:ext>
              </a:extLst>
            </p:cNvPr>
            <p:cNvSpPr txBox="1"/>
            <p:nvPr/>
          </p:nvSpPr>
          <p:spPr>
            <a:xfrm>
              <a:off x="1836427" y="2347190"/>
              <a:ext cx="6122504" cy="830997"/>
            </a:xfrm>
            <a:prstGeom prst="rect">
              <a:avLst/>
            </a:prstGeom>
            <a:noFill/>
          </p:spPr>
          <p:txBody>
            <a:bodyPr wrap="square" rtlCol="0">
              <a:spAutoFit/>
            </a:bodyPr>
            <a:lstStyle/>
            <a:p>
              <a:r>
                <a:rPr lang="en-US" sz="1200" b="1" dirty="0">
                  <a:solidFill>
                    <a:schemeClr val="accent1">
                      <a:lumMod val="50000"/>
                    </a:schemeClr>
                  </a:solidFill>
                </a:rPr>
                <a:t>One week before the go-live date</a:t>
              </a:r>
              <a:r>
                <a:rPr lang="en-US" sz="1200" dirty="0">
                  <a:solidFill>
                    <a:schemeClr val="accent1">
                      <a:lumMod val="50000"/>
                    </a:schemeClr>
                  </a:solidFill>
                </a:rPr>
                <a:t>, you’ll receive a system-generated email containing your </a:t>
              </a:r>
              <a:r>
                <a:rPr lang="en-US" sz="1200" b="1" dirty="0">
                  <a:solidFill>
                    <a:schemeClr val="accent1">
                      <a:lumMod val="50000"/>
                    </a:schemeClr>
                  </a:solidFill>
                </a:rPr>
                <a:t>new username (your email address), and a temporary password </a:t>
              </a:r>
              <a:r>
                <a:rPr lang="en-US" sz="1200" dirty="0">
                  <a:solidFill>
                    <a:schemeClr val="accent1">
                      <a:lumMod val="50000"/>
                    </a:schemeClr>
                  </a:solidFill>
                </a:rPr>
                <a:t>for your first login</a:t>
              </a:r>
            </a:p>
            <a:p>
              <a:r>
                <a:rPr lang="en-US" sz="1200" dirty="0">
                  <a:solidFill>
                    <a:schemeClr val="accent1">
                      <a:lumMod val="50000"/>
                    </a:schemeClr>
                  </a:solidFill>
                </a:rPr>
                <a:t>We will provide this information </a:t>
              </a:r>
              <a:r>
                <a:rPr lang="en-US" sz="1200" b="1" dirty="0">
                  <a:solidFill>
                    <a:schemeClr val="accent1">
                      <a:lumMod val="50000"/>
                    </a:schemeClr>
                  </a:solidFill>
                </a:rPr>
                <a:t>from the 11</a:t>
              </a:r>
              <a:r>
                <a:rPr lang="en-US" sz="1200" b="1" baseline="30000" dirty="0">
                  <a:solidFill>
                    <a:schemeClr val="accent1">
                      <a:lumMod val="50000"/>
                    </a:schemeClr>
                  </a:solidFill>
                </a:rPr>
                <a:t>th</a:t>
              </a:r>
              <a:r>
                <a:rPr lang="en-US" sz="1200" b="1" dirty="0">
                  <a:solidFill>
                    <a:schemeClr val="accent1">
                      <a:lumMod val="50000"/>
                    </a:schemeClr>
                  </a:solidFill>
                </a:rPr>
                <a:t> July</a:t>
              </a:r>
              <a:r>
                <a:rPr lang="en-US" sz="1200" dirty="0">
                  <a:solidFill>
                    <a:schemeClr val="accent1">
                      <a:lumMod val="50000"/>
                    </a:schemeClr>
                  </a:solidFill>
                </a:rPr>
                <a:t>, in readiness for 18</a:t>
              </a:r>
              <a:r>
                <a:rPr lang="en-US" sz="1200" baseline="30000" dirty="0">
                  <a:solidFill>
                    <a:schemeClr val="accent1">
                      <a:lumMod val="50000"/>
                    </a:schemeClr>
                  </a:solidFill>
                </a:rPr>
                <a:t>th</a:t>
              </a:r>
              <a:r>
                <a:rPr lang="en-US" sz="1200" dirty="0">
                  <a:solidFill>
                    <a:schemeClr val="accent1">
                      <a:lumMod val="50000"/>
                    </a:schemeClr>
                  </a:solidFill>
                </a:rPr>
                <a:t> July.</a:t>
              </a:r>
              <a:endParaRPr lang="en-GB" sz="1200" dirty="0">
                <a:solidFill>
                  <a:schemeClr val="accent1">
                    <a:lumMod val="50000"/>
                  </a:schemeClr>
                </a:solidFill>
              </a:endParaRPr>
            </a:p>
          </p:txBody>
        </p:sp>
        <p:sp>
          <p:nvSpPr>
            <p:cNvPr id="24" name="TextBox 23">
              <a:extLst>
                <a:ext uri="{FF2B5EF4-FFF2-40B4-BE49-F238E27FC236}">
                  <a16:creationId xmlns:a16="http://schemas.microsoft.com/office/drawing/2014/main" id="{2A820D50-83DB-4C33-9CC8-A53796FD8AED}"/>
                </a:ext>
              </a:extLst>
            </p:cNvPr>
            <p:cNvSpPr txBox="1"/>
            <p:nvPr/>
          </p:nvSpPr>
          <p:spPr>
            <a:xfrm>
              <a:off x="1899482" y="3583971"/>
              <a:ext cx="6379814" cy="461665"/>
            </a:xfrm>
            <a:prstGeom prst="rect">
              <a:avLst/>
            </a:prstGeom>
            <a:noFill/>
          </p:spPr>
          <p:txBody>
            <a:bodyPr wrap="square" rtlCol="0">
              <a:spAutoFit/>
            </a:bodyPr>
            <a:lstStyle/>
            <a:p>
              <a:r>
                <a:rPr lang="en-US" sz="1200" dirty="0">
                  <a:solidFill>
                    <a:schemeClr val="accent1">
                      <a:lumMod val="50000"/>
                    </a:schemeClr>
                  </a:solidFill>
                </a:rPr>
                <a:t>You will log in using these credentials and be prompted to </a:t>
              </a:r>
              <a:r>
                <a:rPr lang="en-US" sz="1200" b="1" dirty="0">
                  <a:solidFill>
                    <a:schemeClr val="accent1">
                      <a:lumMod val="50000"/>
                    </a:schemeClr>
                  </a:solidFill>
                </a:rPr>
                <a:t>reset your password</a:t>
              </a:r>
              <a:r>
                <a:rPr lang="en-US" sz="1200" dirty="0">
                  <a:solidFill>
                    <a:schemeClr val="accent1">
                      <a:lumMod val="50000"/>
                    </a:schemeClr>
                  </a:solidFill>
                </a:rPr>
                <a:t>. </a:t>
              </a:r>
            </a:p>
            <a:p>
              <a:r>
                <a:rPr lang="en-US" sz="1200" dirty="0">
                  <a:solidFill>
                    <a:schemeClr val="accent1">
                      <a:lumMod val="50000"/>
                    </a:schemeClr>
                  </a:solidFill>
                </a:rPr>
                <a:t>Don’t worry if you’re unable to do this on the migration day, as </a:t>
              </a:r>
              <a:r>
                <a:rPr lang="en-US" sz="1200" b="1" dirty="0">
                  <a:solidFill>
                    <a:schemeClr val="accent1">
                      <a:lumMod val="50000"/>
                    </a:schemeClr>
                  </a:solidFill>
                </a:rPr>
                <a:t>you can do so at any time</a:t>
              </a:r>
              <a:r>
                <a:rPr lang="en-US" sz="1200" dirty="0">
                  <a:solidFill>
                    <a:schemeClr val="accent1">
                      <a:lumMod val="50000"/>
                    </a:schemeClr>
                  </a:solidFill>
                </a:rPr>
                <a:t>.</a:t>
              </a:r>
            </a:p>
          </p:txBody>
        </p:sp>
      </p:grpSp>
      <p:sp>
        <p:nvSpPr>
          <p:cNvPr id="3" name="Rectangle 2">
            <a:extLst>
              <a:ext uri="{FF2B5EF4-FFF2-40B4-BE49-F238E27FC236}">
                <a16:creationId xmlns:a16="http://schemas.microsoft.com/office/drawing/2014/main" id="{23AD4865-4E12-4C7B-A9D5-12B7C0DA1AD3}"/>
              </a:ext>
            </a:extLst>
          </p:cNvPr>
          <p:cNvSpPr/>
          <p:nvPr/>
        </p:nvSpPr>
        <p:spPr>
          <a:xfrm>
            <a:off x="609600" y="2188396"/>
            <a:ext cx="10013879" cy="1185428"/>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029372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66D738D-0A12-45E8-B1FD-28E271CF5D33}"/>
              </a:ext>
            </a:extLst>
          </p:cNvPr>
          <p:cNvSpPr/>
          <p:nvPr/>
        </p:nvSpPr>
        <p:spPr>
          <a:xfrm>
            <a:off x="978009" y="787180"/>
            <a:ext cx="10092857" cy="5502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76C6266E-E6DC-4CC4-BC32-45828A6FA90E}"/>
              </a:ext>
            </a:extLst>
          </p:cNvPr>
          <p:cNvSpPr>
            <a:spLocks noGrp="1"/>
          </p:cNvSpPr>
          <p:nvPr>
            <p:ph type="title"/>
          </p:nvPr>
        </p:nvSpPr>
        <p:spPr/>
        <p:txBody>
          <a:bodyPr/>
          <a:lstStyle/>
          <a:p>
            <a:r>
              <a:rPr lang="en-GB" dirty="0"/>
              <a:t>GES Master Admin User (MAU)</a:t>
            </a:r>
          </a:p>
        </p:txBody>
      </p:sp>
      <p:sp>
        <p:nvSpPr>
          <p:cNvPr id="23" name="TextBox 22">
            <a:extLst>
              <a:ext uri="{FF2B5EF4-FFF2-40B4-BE49-F238E27FC236}">
                <a16:creationId xmlns:a16="http://schemas.microsoft.com/office/drawing/2014/main" id="{1DACF7E6-E6EC-4004-B7B6-804BDDEDDCCD}"/>
              </a:ext>
            </a:extLst>
          </p:cNvPr>
          <p:cNvSpPr txBox="1"/>
          <p:nvPr/>
        </p:nvSpPr>
        <p:spPr>
          <a:xfrm>
            <a:off x="917405" y="5744748"/>
            <a:ext cx="11123570" cy="307777"/>
          </a:xfrm>
          <a:prstGeom prst="rect">
            <a:avLst/>
          </a:prstGeom>
          <a:noFill/>
        </p:spPr>
        <p:txBody>
          <a:bodyPr wrap="square" lIns="91440" tIns="45720" rIns="91440" bIns="45720" rtlCol="0" anchor="t">
            <a:spAutoFit/>
          </a:bodyPr>
          <a:lstStyle/>
          <a:p>
            <a:pPr lvl="0"/>
            <a:r>
              <a:rPr lang="en-US" sz="1400" b="1" dirty="0">
                <a:solidFill>
                  <a:srgbClr val="3E5AA8"/>
                </a:solidFill>
                <a:latin typeface="Arial" panose="020B0604020202020204" pitchFamily="34" charset="0"/>
                <a:cs typeface="Arial" panose="020B0604020202020204" pitchFamily="34" charset="0"/>
              </a:rPr>
              <a:t>* User Access Functionality is available for MAU functions from Go Live on the 18</a:t>
            </a:r>
            <a:r>
              <a:rPr lang="en-US" sz="1400" b="1" baseline="30000" dirty="0">
                <a:solidFill>
                  <a:srgbClr val="3E5AA8"/>
                </a:solidFill>
                <a:latin typeface="Arial" panose="020B0604020202020204" pitchFamily="34" charset="0"/>
                <a:cs typeface="Arial" panose="020B0604020202020204" pitchFamily="34" charset="0"/>
              </a:rPr>
              <a:t>th</a:t>
            </a:r>
            <a:endParaRPr lang="en-US" sz="1400" b="1" dirty="0">
              <a:solidFill>
                <a:srgbClr val="3E5AA8"/>
              </a:solidFill>
              <a:latin typeface="Arial"/>
              <a:cs typeface="Arial"/>
            </a:endParaRPr>
          </a:p>
        </p:txBody>
      </p:sp>
      <p:grpSp>
        <p:nvGrpSpPr>
          <p:cNvPr id="12" name="Group 11">
            <a:extLst>
              <a:ext uri="{FF2B5EF4-FFF2-40B4-BE49-F238E27FC236}">
                <a16:creationId xmlns:a16="http://schemas.microsoft.com/office/drawing/2014/main" id="{FD57CA7D-88D6-4C51-9E88-632FE7195FE7}"/>
              </a:ext>
            </a:extLst>
          </p:cNvPr>
          <p:cNvGrpSpPr/>
          <p:nvPr/>
        </p:nvGrpSpPr>
        <p:grpSpPr>
          <a:xfrm>
            <a:off x="973852" y="1230984"/>
            <a:ext cx="9045203" cy="4006840"/>
            <a:chOff x="973852" y="1230984"/>
            <a:chExt cx="9045203" cy="4006840"/>
          </a:xfrm>
        </p:grpSpPr>
        <p:grpSp>
          <p:nvGrpSpPr>
            <p:cNvPr id="8" name="Group 7">
              <a:extLst>
                <a:ext uri="{FF2B5EF4-FFF2-40B4-BE49-F238E27FC236}">
                  <a16:creationId xmlns:a16="http://schemas.microsoft.com/office/drawing/2014/main" id="{A41F4521-EC6C-4BFD-A40A-7B5344C6753F}"/>
                </a:ext>
              </a:extLst>
            </p:cNvPr>
            <p:cNvGrpSpPr/>
            <p:nvPr/>
          </p:nvGrpSpPr>
          <p:grpSpPr>
            <a:xfrm>
              <a:off x="973852" y="1230984"/>
              <a:ext cx="9045203" cy="4006840"/>
              <a:chOff x="973852" y="1230984"/>
              <a:chExt cx="9045203" cy="4006840"/>
            </a:xfrm>
          </p:grpSpPr>
          <p:grpSp>
            <p:nvGrpSpPr>
              <p:cNvPr id="3" name="Group 2">
                <a:extLst>
                  <a:ext uri="{FF2B5EF4-FFF2-40B4-BE49-F238E27FC236}">
                    <a16:creationId xmlns:a16="http://schemas.microsoft.com/office/drawing/2014/main" id="{A7B21DA3-D690-48E8-818C-55DCB1F78018}"/>
                  </a:ext>
                </a:extLst>
              </p:cNvPr>
              <p:cNvGrpSpPr/>
              <p:nvPr/>
            </p:nvGrpSpPr>
            <p:grpSpPr>
              <a:xfrm>
                <a:off x="973852" y="4374826"/>
                <a:ext cx="9045203" cy="825612"/>
                <a:chOff x="978009" y="4144307"/>
                <a:chExt cx="9045203" cy="825612"/>
              </a:xfrm>
            </p:grpSpPr>
            <p:sp>
              <p:nvSpPr>
                <p:cNvPr id="22" name="Rectangle 21">
                  <a:extLst>
                    <a:ext uri="{FF2B5EF4-FFF2-40B4-BE49-F238E27FC236}">
                      <a16:creationId xmlns:a16="http://schemas.microsoft.com/office/drawing/2014/main" id="{5C76C951-3772-47AD-8706-B5E8C4BA4BD6}"/>
                    </a:ext>
                  </a:extLst>
                </p:cNvPr>
                <p:cNvSpPr/>
                <p:nvPr/>
              </p:nvSpPr>
              <p:spPr>
                <a:xfrm>
                  <a:off x="978009" y="4216386"/>
                  <a:ext cx="8814614" cy="702733"/>
                </a:xfrm>
                <a:prstGeom prst="rect">
                  <a:avLst/>
                </a:prstGeom>
                <a:solidFill>
                  <a:schemeClr val="accent2">
                    <a:lumMod val="60000"/>
                    <a:lumOff val="40000"/>
                  </a:schemeClr>
                </a:solidFill>
                <a:ln>
                  <a:solidFill>
                    <a:schemeClr val="bg2"/>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348E4320-EAA0-4D6A-AA06-AC7CE9750FEF}"/>
                    </a:ext>
                  </a:extLst>
                </p:cNvPr>
                <p:cNvSpPr/>
                <p:nvPr/>
              </p:nvSpPr>
              <p:spPr>
                <a:xfrm>
                  <a:off x="9159612" y="4144307"/>
                  <a:ext cx="863600" cy="804333"/>
                </a:xfrm>
                <a:prstGeom prst="ellipse">
                  <a:avLst/>
                </a:prstGeom>
                <a:solidFill>
                  <a:schemeClr val="accent1">
                    <a:lumMod val="60000"/>
                    <a:lumOff val="40000"/>
                  </a:schemeClr>
                </a:solidFill>
                <a:ln w="63500">
                  <a:solidFill>
                    <a:schemeClr val="bg1"/>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dirty="0"/>
                </a:p>
              </p:txBody>
            </p:sp>
            <p:sp>
              <p:nvSpPr>
                <p:cNvPr id="26" name="Arrow: Right 25">
                  <a:extLst>
                    <a:ext uri="{FF2B5EF4-FFF2-40B4-BE49-F238E27FC236}">
                      <a16:creationId xmlns:a16="http://schemas.microsoft.com/office/drawing/2014/main" id="{4A6FF02F-6E69-4C7E-B535-82803E9AD40C}"/>
                    </a:ext>
                  </a:extLst>
                </p:cNvPr>
                <p:cNvSpPr/>
                <p:nvPr/>
              </p:nvSpPr>
              <p:spPr>
                <a:xfrm rot="5400000">
                  <a:off x="1095734" y="4241786"/>
                  <a:ext cx="753532" cy="702733"/>
                </a:xfrm>
                <a:prstGeom prst="rightArrow">
                  <a:avLst>
                    <a:gd name="adj1" fmla="val 100000"/>
                    <a:gd name="adj2" fmla="val 3642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solidFill>
                        <a:schemeClr val="bg2">
                          <a:lumMod val="75000"/>
                        </a:schemeClr>
                      </a:solidFill>
                    </a:rPr>
                    <a:t>04</a:t>
                  </a:r>
                </a:p>
              </p:txBody>
            </p:sp>
          </p:grpSp>
          <p:sp>
            <p:nvSpPr>
              <p:cNvPr id="29" name="Rectangle 28">
                <a:extLst>
                  <a:ext uri="{FF2B5EF4-FFF2-40B4-BE49-F238E27FC236}">
                    <a16:creationId xmlns:a16="http://schemas.microsoft.com/office/drawing/2014/main" id="{F8A3894A-DBEF-4BFB-8C56-47777D73E8E3}"/>
                  </a:ext>
                </a:extLst>
              </p:cNvPr>
              <p:cNvSpPr/>
              <p:nvPr/>
            </p:nvSpPr>
            <p:spPr>
              <a:xfrm>
                <a:off x="978009" y="1272567"/>
                <a:ext cx="8814614" cy="702733"/>
              </a:xfrm>
              <a:prstGeom prst="rect">
                <a:avLst/>
              </a:prstGeom>
              <a:solidFill>
                <a:schemeClr val="tx2">
                  <a:lumMod val="20000"/>
                  <a:lumOff val="80000"/>
                </a:schemeClr>
              </a:solidFill>
              <a:ln>
                <a:solidFill>
                  <a:schemeClr val="bg2"/>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dirty="0"/>
              </a:p>
            </p:txBody>
          </p:sp>
          <p:sp>
            <p:nvSpPr>
              <p:cNvPr id="30" name="Oval 29">
                <a:extLst>
                  <a:ext uri="{FF2B5EF4-FFF2-40B4-BE49-F238E27FC236}">
                    <a16:creationId xmlns:a16="http://schemas.microsoft.com/office/drawing/2014/main" id="{43D6F984-7932-4189-990D-32407421F903}"/>
                  </a:ext>
                </a:extLst>
              </p:cNvPr>
              <p:cNvSpPr/>
              <p:nvPr/>
            </p:nvSpPr>
            <p:spPr>
              <a:xfrm>
                <a:off x="9155455" y="1230984"/>
                <a:ext cx="863600" cy="804333"/>
              </a:xfrm>
              <a:prstGeom prst="ellipse">
                <a:avLst/>
              </a:prstGeom>
              <a:solidFill>
                <a:schemeClr val="accent5">
                  <a:lumMod val="40000"/>
                  <a:lumOff val="60000"/>
                </a:schemeClr>
              </a:solidFill>
              <a:ln w="63500">
                <a:solidFill>
                  <a:schemeClr val="bg1"/>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dirty="0"/>
              </a:p>
            </p:txBody>
          </p:sp>
          <p:sp>
            <p:nvSpPr>
              <p:cNvPr id="33" name="Arrow: Right 32">
                <a:extLst>
                  <a:ext uri="{FF2B5EF4-FFF2-40B4-BE49-F238E27FC236}">
                    <a16:creationId xmlns:a16="http://schemas.microsoft.com/office/drawing/2014/main" id="{D81F7AC1-6198-46A4-8164-5D5317139B91}"/>
                  </a:ext>
                </a:extLst>
              </p:cNvPr>
              <p:cNvSpPr/>
              <p:nvPr/>
            </p:nvSpPr>
            <p:spPr>
              <a:xfrm rot="5400000">
                <a:off x="1108294" y="1298263"/>
                <a:ext cx="753532" cy="702733"/>
              </a:xfrm>
              <a:prstGeom prst="rightArrow">
                <a:avLst>
                  <a:gd name="adj1" fmla="val 100000"/>
                  <a:gd name="adj2" fmla="val 3642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solidFill>
                      <a:schemeClr val="bg2">
                        <a:lumMod val="75000"/>
                      </a:schemeClr>
                    </a:solidFill>
                  </a:rPr>
                  <a:t>01</a:t>
                </a:r>
              </a:p>
            </p:txBody>
          </p:sp>
          <p:pic>
            <p:nvPicPr>
              <p:cNvPr id="35" name="Picture 34">
                <a:extLst>
                  <a:ext uri="{FF2B5EF4-FFF2-40B4-BE49-F238E27FC236}">
                    <a16:creationId xmlns:a16="http://schemas.microsoft.com/office/drawing/2014/main" id="{7F3050DA-409D-41EB-ABAB-69AD2290EB3F}"/>
                  </a:ext>
                </a:extLst>
              </p:cNvPr>
              <p:cNvPicPr>
                <a:picLocks noChangeAspect="1"/>
              </p:cNvPicPr>
              <p:nvPr/>
            </p:nvPicPr>
            <p:blipFill>
              <a:blip r:embed="rId2">
                <a:extLst>
                  <a:ext uri="{BEBA8EAE-BF5A-486C-A8C5-ECC9F3942E4B}">
                    <a14:imgProps xmlns:a14="http://schemas.microsoft.com/office/drawing/2010/main">
                      <a14:imgLayer r:embed="rId3">
                        <a14:imgEffect>
                          <a14:artisticCrisscrossEtching/>
                        </a14:imgEffect>
                      </a14:imgLayer>
                    </a14:imgProps>
                  </a:ext>
                </a:extLst>
              </a:blip>
              <a:stretch>
                <a:fillRect/>
              </a:stretch>
            </p:blipFill>
            <p:spPr>
              <a:xfrm>
                <a:off x="9312840" y="1429061"/>
                <a:ext cx="548829" cy="458977"/>
              </a:xfrm>
              <a:prstGeom prst="rect">
                <a:avLst/>
              </a:prstGeom>
              <a:ln>
                <a:noFill/>
              </a:ln>
              <a:effectLst>
                <a:outerShdw blurRad="190500" algn="tl" rotWithShape="0">
                  <a:srgbClr val="000000">
                    <a:alpha val="70000"/>
                  </a:srgbClr>
                </a:outerShdw>
              </a:effectLst>
            </p:spPr>
          </p:pic>
          <p:sp>
            <p:nvSpPr>
              <p:cNvPr id="36" name="Rectangle 35">
                <a:extLst>
                  <a:ext uri="{FF2B5EF4-FFF2-40B4-BE49-F238E27FC236}">
                    <a16:creationId xmlns:a16="http://schemas.microsoft.com/office/drawing/2014/main" id="{963F53D2-DEA6-4578-AD47-B96138A4EC2F}"/>
                  </a:ext>
                </a:extLst>
              </p:cNvPr>
              <p:cNvSpPr/>
              <p:nvPr/>
            </p:nvSpPr>
            <p:spPr>
              <a:xfrm>
                <a:off x="990569" y="2350250"/>
                <a:ext cx="8814614" cy="702733"/>
              </a:xfrm>
              <a:prstGeom prst="rect">
                <a:avLst/>
              </a:prstGeom>
              <a:solidFill>
                <a:schemeClr val="tx2">
                  <a:lumMod val="40000"/>
                  <a:lumOff val="60000"/>
                </a:schemeClr>
              </a:solidFill>
              <a:ln>
                <a:solidFill>
                  <a:schemeClr val="bg2"/>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dirty="0"/>
              </a:p>
            </p:txBody>
          </p:sp>
          <p:sp>
            <p:nvSpPr>
              <p:cNvPr id="37" name="Oval 36">
                <a:extLst>
                  <a:ext uri="{FF2B5EF4-FFF2-40B4-BE49-F238E27FC236}">
                    <a16:creationId xmlns:a16="http://schemas.microsoft.com/office/drawing/2014/main" id="{2C00E433-F2D0-4BCF-8F25-234B437BFB94}"/>
                  </a:ext>
                </a:extLst>
              </p:cNvPr>
              <p:cNvSpPr/>
              <p:nvPr/>
            </p:nvSpPr>
            <p:spPr>
              <a:xfrm>
                <a:off x="9155455" y="2299450"/>
                <a:ext cx="863600" cy="804333"/>
              </a:xfrm>
              <a:prstGeom prst="ellipse">
                <a:avLst/>
              </a:prstGeom>
              <a:solidFill>
                <a:schemeClr val="accent5">
                  <a:lumMod val="75000"/>
                </a:schemeClr>
              </a:solidFill>
              <a:ln w="63500">
                <a:solidFill>
                  <a:schemeClr val="bg1"/>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dirty="0"/>
              </a:p>
            </p:txBody>
          </p:sp>
          <p:sp>
            <p:nvSpPr>
              <p:cNvPr id="38" name="Arrow: Right 37">
                <a:extLst>
                  <a:ext uri="{FF2B5EF4-FFF2-40B4-BE49-F238E27FC236}">
                    <a16:creationId xmlns:a16="http://schemas.microsoft.com/office/drawing/2014/main" id="{56618105-7917-4E55-9784-B414A40989B0}"/>
                  </a:ext>
                </a:extLst>
              </p:cNvPr>
              <p:cNvSpPr/>
              <p:nvPr/>
            </p:nvSpPr>
            <p:spPr>
              <a:xfrm rot="5400000">
                <a:off x="1108294" y="2375650"/>
                <a:ext cx="753532" cy="702733"/>
              </a:xfrm>
              <a:prstGeom prst="rightArrow">
                <a:avLst>
                  <a:gd name="adj1" fmla="val 100000"/>
                  <a:gd name="adj2" fmla="val 3642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solidFill>
                      <a:schemeClr val="bg2">
                        <a:lumMod val="75000"/>
                      </a:schemeClr>
                    </a:solidFill>
                  </a:rPr>
                  <a:t>02</a:t>
                </a:r>
              </a:p>
            </p:txBody>
          </p:sp>
          <p:sp>
            <p:nvSpPr>
              <p:cNvPr id="39" name="Rectangle 38">
                <a:extLst>
                  <a:ext uri="{FF2B5EF4-FFF2-40B4-BE49-F238E27FC236}">
                    <a16:creationId xmlns:a16="http://schemas.microsoft.com/office/drawing/2014/main" id="{3E2A1766-9920-4DCA-9326-8589B0FD9D69}"/>
                  </a:ext>
                </a:extLst>
              </p:cNvPr>
              <p:cNvSpPr/>
              <p:nvPr/>
            </p:nvSpPr>
            <p:spPr>
              <a:xfrm>
                <a:off x="990569" y="3462356"/>
                <a:ext cx="8814614" cy="702733"/>
              </a:xfrm>
              <a:prstGeom prst="rect">
                <a:avLst/>
              </a:prstGeom>
              <a:solidFill>
                <a:schemeClr val="accent1">
                  <a:lumMod val="20000"/>
                  <a:lumOff val="80000"/>
                </a:schemeClr>
              </a:solidFill>
              <a:ln>
                <a:solidFill>
                  <a:schemeClr val="bg2"/>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dirty="0"/>
              </a:p>
            </p:txBody>
          </p:sp>
          <p:sp>
            <p:nvSpPr>
              <p:cNvPr id="40" name="Oval 39">
                <a:extLst>
                  <a:ext uri="{FF2B5EF4-FFF2-40B4-BE49-F238E27FC236}">
                    <a16:creationId xmlns:a16="http://schemas.microsoft.com/office/drawing/2014/main" id="{68FF015E-982F-4EE5-8897-00E0085DD331}"/>
                  </a:ext>
                </a:extLst>
              </p:cNvPr>
              <p:cNvSpPr/>
              <p:nvPr/>
            </p:nvSpPr>
            <p:spPr>
              <a:xfrm>
                <a:off x="9155455" y="3411556"/>
                <a:ext cx="863600" cy="804333"/>
              </a:xfrm>
              <a:prstGeom prst="ellipse">
                <a:avLst/>
              </a:prstGeom>
              <a:solidFill>
                <a:schemeClr val="accent2">
                  <a:lumMod val="60000"/>
                  <a:lumOff val="40000"/>
                </a:schemeClr>
              </a:solidFill>
              <a:ln w="63500">
                <a:solidFill>
                  <a:schemeClr val="bg1"/>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dirty="0"/>
              </a:p>
            </p:txBody>
          </p:sp>
          <p:sp>
            <p:nvSpPr>
              <p:cNvPr id="41" name="Arrow: Right 40">
                <a:extLst>
                  <a:ext uri="{FF2B5EF4-FFF2-40B4-BE49-F238E27FC236}">
                    <a16:creationId xmlns:a16="http://schemas.microsoft.com/office/drawing/2014/main" id="{436D40ED-8BAD-4665-BBFD-E434F611DD47}"/>
                  </a:ext>
                </a:extLst>
              </p:cNvPr>
              <p:cNvSpPr/>
              <p:nvPr/>
            </p:nvSpPr>
            <p:spPr>
              <a:xfrm rot="5400000">
                <a:off x="1108294" y="3487756"/>
                <a:ext cx="753532" cy="702733"/>
              </a:xfrm>
              <a:prstGeom prst="rightArrow">
                <a:avLst>
                  <a:gd name="adj1" fmla="val 100000"/>
                  <a:gd name="adj2" fmla="val 3642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solidFill>
                      <a:schemeClr val="bg2">
                        <a:lumMod val="75000"/>
                      </a:schemeClr>
                    </a:solidFill>
                  </a:rPr>
                  <a:t>03</a:t>
                </a:r>
              </a:p>
            </p:txBody>
          </p:sp>
          <p:pic>
            <p:nvPicPr>
              <p:cNvPr id="45" name="Picture 44">
                <a:extLst>
                  <a:ext uri="{FF2B5EF4-FFF2-40B4-BE49-F238E27FC236}">
                    <a16:creationId xmlns:a16="http://schemas.microsoft.com/office/drawing/2014/main" id="{17C60CC9-051B-41A9-8117-4DBE9F8C30F2}"/>
                  </a:ext>
                </a:extLst>
              </p:cNvPr>
              <p:cNvPicPr>
                <a:picLocks noChangeAspect="1"/>
              </p:cNvPicPr>
              <p:nvPr/>
            </p:nvPicPr>
            <p:blipFill>
              <a:blip r:embed="rId4">
                <a:extLst>
                  <a:ext uri="{BEBA8EAE-BF5A-486C-A8C5-ECC9F3942E4B}">
                    <a14:imgProps xmlns:a14="http://schemas.microsoft.com/office/drawing/2010/main">
                      <a14:imgLayer r:embed="rId5">
                        <a14:imgEffect>
                          <a14:artisticCrisscrossEtching/>
                        </a14:imgEffect>
                      </a14:imgLayer>
                    </a14:imgProps>
                  </a:ext>
                </a:extLst>
              </a:blip>
              <a:stretch>
                <a:fillRect/>
              </a:stretch>
            </p:blipFill>
            <p:spPr>
              <a:xfrm>
                <a:off x="9331360" y="3572224"/>
                <a:ext cx="528226" cy="507097"/>
              </a:xfrm>
              <a:prstGeom prst="rect">
                <a:avLst/>
              </a:prstGeom>
              <a:ln>
                <a:noFill/>
              </a:ln>
              <a:effectLst>
                <a:outerShdw blurRad="50800" dist="38100" dir="2700000" algn="tl" rotWithShape="0">
                  <a:prstClr val="black">
                    <a:alpha val="40000"/>
                  </a:prstClr>
                </a:outerShdw>
                <a:softEdge rad="112500"/>
              </a:effectLst>
            </p:spPr>
          </p:pic>
          <p:pic>
            <p:nvPicPr>
              <p:cNvPr id="46" name="Picture 45">
                <a:extLst>
                  <a:ext uri="{FF2B5EF4-FFF2-40B4-BE49-F238E27FC236}">
                    <a16:creationId xmlns:a16="http://schemas.microsoft.com/office/drawing/2014/main" id="{B0209A8A-5ADE-4CAC-A5ED-9AC0FFFCA029}"/>
                  </a:ext>
                </a:extLst>
              </p:cNvPr>
              <p:cNvPicPr>
                <a:picLocks noChangeAspect="1"/>
              </p:cNvPicPr>
              <p:nvPr/>
            </p:nvPicPr>
            <p:blipFill>
              <a:blip r:embed="rId6">
                <a:extLst>
                  <a:ext uri="{BEBA8EAE-BF5A-486C-A8C5-ECC9F3942E4B}">
                    <a14:imgProps xmlns:a14="http://schemas.microsoft.com/office/drawing/2010/main">
                      <a14:imgLayer r:embed="rId7">
                        <a14:imgEffect>
                          <a14:artisticCutout/>
                        </a14:imgEffect>
                      </a14:imgLayer>
                    </a14:imgProps>
                  </a:ext>
                </a:extLst>
              </a:blip>
              <a:stretch>
                <a:fillRect/>
              </a:stretch>
            </p:blipFill>
            <p:spPr>
              <a:xfrm>
                <a:off x="9367963" y="2480742"/>
                <a:ext cx="464185" cy="468971"/>
              </a:xfrm>
              <a:prstGeom prst="rect">
                <a:avLst/>
              </a:prstGeom>
              <a:effectLst>
                <a:outerShdw blurRad="50800" dist="38100" dir="2700000" algn="tl" rotWithShape="0">
                  <a:prstClr val="black">
                    <a:alpha val="40000"/>
                  </a:prstClr>
                </a:outerShdw>
              </a:effectLst>
            </p:spPr>
          </p:pic>
          <p:sp>
            <p:nvSpPr>
              <p:cNvPr id="31" name="TextBox 30">
                <a:extLst>
                  <a:ext uri="{FF2B5EF4-FFF2-40B4-BE49-F238E27FC236}">
                    <a16:creationId xmlns:a16="http://schemas.microsoft.com/office/drawing/2014/main" id="{EE233EBF-1726-4ACD-8384-C691BA97D3F0}"/>
                  </a:ext>
                </a:extLst>
              </p:cNvPr>
              <p:cNvSpPr txBox="1"/>
              <p:nvPr/>
            </p:nvSpPr>
            <p:spPr>
              <a:xfrm>
                <a:off x="1848987" y="1402317"/>
                <a:ext cx="6122504" cy="276999"/>
              </a:xfrm>
              <a:prstGeom prst="rect">
                <a:avLst/>
              </a:prstGeom>
              <a:noFill/>
            </p:spPr>
            <p:txBody>
              <a:bodyPr wrap="square" rtlCol="0">
                <a:spAutoFit/>
              </a:bodyPr>
              <a:lstStyle/>
              <a:p>
                <a:r>
                  <a:rPr lang="en-GB" sz="1200" dirty="0">
                    <a:solidFill>
                      <a:schemeClr val="accent1">
                        <a:lumMod val="50000"/>
                      </a:schemeClr>
                    </a:solidFill>
                  </a:rPr>
                  <a:t>GES services will be accessible </a:t>
                </a:r>
                <a:r>
                  <a:rPr lang="en-US" sz="1200" dirty="0">
                    <a:solidFill>
                      <a:schemeClr val="accent1">
                        <a:lumMod val="50000"/>
                      </a:schemeClr>
                    </a:solidFill>
                  </a:rPr>
                  <a:t>via the </a:t>
                </a:r>
                <a:r>
                  <a:rPr lang="en-US" sz="1200" b="1" dirty="0">
                    <a:solidFill>
                      <a:schemeClr val="accent1">
                        <a:lumMod val="50000"/>
                      </a:schemeClr>
                    </a:solidFill>
                  </a:rPr>
                  <a:t>existing URL </a:t>
                </a:r>
                <a:r>
                  <a:rPr lang="en-US" sz="1200" dirty="0">
                    <a:solidFill>
                      <a:schemeClr val="accent1">
                        <a:lumMod val="50000"/>
                      </a:schemeClr>
                    </a:solidFill>
                  </a:rPr>
                  <a:t>(</a:t>
                </a:r>
                <a:r>
                  <a:rPr lang="en-US" sz="1200" dirty="0">
                    <a:solidFill>
                      <a:schemeClr val="accent1">
                        <a:lumMod val="50000"/>
                      </a:schemeClr>
                    </a:solidFill>
                    <a:hlinkClick r:id="rId8"/>
                  </a:rPr>
                  <a:t>www.xoserveservices.com</a:t>
                </a:r>
                <a:r>
                  <a:rPr lang="en-US" sz="1200" dirty="0">
                    <a:solidFill>
                      <a:schemeClr val="accent1">
                        <a:lumMod val="50000"/>
                      </a:schemeClr>
                    </a:solidFill>
                  </a:rPr>
                  <a:t>).</a:t>
                </a:r>
              </a:p>
            </p:txBody>
          </p:sp>
          <p:sp>
            <p:nvSpPr>
              <p:cNvPr id="14" name="TextBox 13">
                <a:extLst>
                  <a:ext uri="{FF2B5EF4-FFF2-40B4-BE49-F238E27FC236}">
                    <a16:creationId xmlns:a16="http://schemas.microsoft.com/office/drawing/2014/main" id="{01DA1E89-0124-4CDB-AF93-C1E98FE3FE77}"/>
                  </a:ext>
                </a:extLst>
              </p:cNvPr>
              <p:cNvSpPr txBox="1"/>
              <p:nvPr/>
            </p:nvSpPr>
            <p:spPr>
              <a:xfrm>
                <a:off x="1836427" y="2311517"/>
                <a:ext cx="6122504" cy="830997"/>
              </a:xfrm>
              <a:prstGeom prst="rect">
                <a:avLst/>
              </a:prstGeom>
              <a:noFill/>
            </p:spPr>
            <p:txBody>
              <a:bodyPr wrap="square" rtlCol="0">
                <a:spAutoFit/>
              </a:bodyPr>
              <a:lstStyle/>
              <a:p>
                <a:r>
                  <a:rPr lang="en-US" sz="1200" b="1" dirty="0">
                    <a:solidFill>
                      <a:schemeClr val="accent1">
                        <a:lumMod val="50000"/>
                      </a:schemeClr>
                    </a:solidFill>
                  </a:rPr>
                  <a:t>One week before the go-live date,</a:t>
                </a:r>
                <a:r>
                  <a:rPr lang="en-US" sz="1200" dirty="0">
                    <a:solidFill>
                      <a:schemeClr val="accent1">
                        <a:lumMod val="50000"/>
                      </a:schemeClr>
                    </a:solidFill>
                  </a:rPr>
                  <a:t> you’ll receive a system-generated email containing your new username (your email address), and a </a:t>
                </a:r>
                <a:r>
                  <a:rPr lang="en-US" sz="1200" b="1" dirty="0">
                    <a:solidFill>
                      <a:schemeClr val="accent1">
                        <a:lumMod val="50000"/>
                      </a:schemeClr>
                    </a:solidFill>
                  </a:rPr>
                  <a:t>temporary password </a:t>
                </a:r>
                <a:r>
                  <a:rPr lang="en-US" sz="1200" dirty="0">
                    <a:solidFill>
                      <a:schemeClr val="accent1">
                        <a:lumMod val="50000"/>
                      </a:schemeClr>
                    </a:solidFill>
                  </a:rPr>
                  <a:t>for your first login</a:t>
                </a:r>
              </a:p>
              <a:p>
                <a:r>
                  <a:rPr lang="en-US" sz="1200" dirty="0">
                    <a:solidFill>
                      <a:schemeClr val="accent1">
                        <a:lumMod val="50000"/>
                      </a:schemeClr>
                    </a:solidFill>
                  </a:rPr>
                  <a:t>We will provide this information </a:t>
                </a:r>
                <a:r>
                  <a:rPr lang="en-US" sz="1200" b="1" dirty="0">
                    <a:solidFill>
                      <a:schemeClr val="accent1">
                        <a:lumMod val="50000"/>
                      </a:schemeClr>
                    </a:solidFill>
                  </a:rPr>
                  <a:t>from the 11</a:t>
                </a:r>
                <a:r>
                  <a:rPr lang="en-US" sz="1200" b="1" baseline="30000" dirty="0">
                    <a:solidFill>
                      <a:schemeClr val="accent1">
                        <a:lumMod val="50000"/>
                      </a:schemeClr>
                    </a:solidFill>
                  </a:rPr>
                  <a:t>th</a:t>
                </a:r>
                <a:r>
                  <a:rPr lang="en-US" sz="1200" b="1" dirty="0">
                    <a:solidFill>
                      <a:schemeClr val="accent1">
                        <a:lumMod val="50000"/>
                      </a:schemeClr>
                    </a:solidFill>
                  </a:rPr>
                  <a:t> July</a:t>
                </a:r>
                <a:r>
                  <a:rPr lang="en-US" sz="1200" dirty="0">
                    <a:solidFill>
                      <a:schemeClr val="accent1">
                        <a:lumMod val="50000"/>
                      </a:schemeClr>
                    </a:solidFill>
                  </a:rPr>
                  <a:t>, in readiness for the 18</a:t>
                </a:r>
                <a:r>
                  <a:rPr lang="en-US" sz="1200" baseline="30000" dirty="0">
                    <a:solidFill>
                      <a:schemeClr val="accent1">
                        <a:lumMod val="50000"/>
                      </a:schemeClr>
                    </a:solidFill>
                  </a:rPr>
                  <a:t>th</a:t>
                </a:r>
                <a:r>
                  <a:rPr lang="en-US" sz="1200" dirty="0">
                    <a:solidFill>
                      <a:schemeClr val="accent1">
                        <a:lumMod val="50000"/>
                      </a:schemeClr>
                    </a:solidFill>
                  </a:rPr>
                  <a:t> July.</a:t>
                </a:r>
                <a:endParaRPr lang="en-GB" sz="1200" dirty="0">
                  <a:solidFill>
                    <a:schemeClr val="accent1">
                      <a:lumMod val="50000"/>
                    </a:schemeClr>
                  </a:solidFill>
                </a:endParaRPr>
              </a:p>
            </p:txBody>
          </p:sp>
          <p:sp>
            <p:nvSpPr>
              <p:cNvPr id="24" name="TextBox 23">
                <a:extLst>
                  <a:ext uri="{FF2B5EF4-FFF2-40B4-BE49-F238E27FC236}">
                    <a16:creationId xmlns:a16="http://schemas.microsoft.com/office/drawing/2014/main" id="{2A820D50-83DB-4C33-9CC8-A53796FD8AED}"/>
                  </a:ext>
                </a:extLst>
              </p:cNvPr>
              <p:cNvSpPr txBox="1"/>
              <p:nvPr/>
            </p:nvSpPr>
            <p:spPr>
              <a:xfrm>
                <a:off x="1878953" y="3583693"/>
                <a:ext cx="6224691" cy="461665"/>
              </a:xfrm>
              <a:prstGeom prst="rect">
                <a:avLst/>
              </a:prstGeom>
              <a:noFill/>
            </p:spPr>
            <p:txBody>
              <a:bodyPr wrap="square" rtlCol="0">
                <a:spAutoFit/>
              </a:bodyPr>
              <a:lstStyle/>
              <a:p>
                <a:r>
                  <a:rPr lang="en-US" sz="1200" dirty="0">
                    <a:solidFill>
                      <a:schemeClr val="accent1">
                        <a:lumMod val="50000"/>
                      </a:schemeClr>
                    </a:solidFill>
                  </a:rPr>
                  <a:t>You will log in using these credentials and be prompted to </a:t>
                </a:r>
                <a:r>
                  <a:rPr lang="en-US" sz="1200" b="1" dirty="0">
                    <a:solidFill>
                      <a:schemeClr val="accent1">
                        <a:lumMod val="50000"/>
                      </a:schemeClr>
                    </a:solidFill>
                  </a:rPr>
                  <a:t>reset your password</a:t>
                </a:r>
                <a:r>
                  <a:rPr lang="en-US" sz="1200" dirty="0">
                    <a:solidFill>
                      <a:schemeClr val="accent1">
                        <a:lumMod val="50000"/>
                      </a:schemeClr>
                    </a:solidFill>
                  </a:rPr>
                  <a:t>. </a:t>
                </a:r>
              </a:p>
              <a:p>
                <a:r>
                  <a:rPr lang="en-US" sz="1200" dirty="0">
                    <a:solidFill>
                      <a:schemeClr val="accent1">
                        <a:lumMod val="50000"/>
                      </a:schemeClr>
                    </a:solidFill>
                  </a:rPr>
                  <a:t>Don’t worry if you’re unable to do this on the migration day, as you can do so </a:t>
                </a:r>
                <a:r>
                  <a:rPr lang="en-US" sz="1200" b="1" dirty="0">
                    <a:solidFill>
                      <a:schemeClr val="accent1">
                        <a:lumMod val="50000"/>
                      </a:schemeClr>
                    </a:solidFill>
                  </a:rPr>
                  <a:t>at any time</a:t>
                </a:r>
                <a:r>
                  <a:rPr lang="en-US" sz="1200" dirty="0">
                    <a:solidFill>
                      <a:schemeClr val="accent1">
                        <a:lumMod val="50000"/>
                      </a:schemeClr>
                    </a:solidFill>
                  </a:rPr>
                  <a:t>.</a:t>
                </a:r>
              </a:p>
            </p:txBody>
          </p:sp>
          <p:sp>
            <p:nvSpPr>
              <p:cNvPr id="27" name="TextBox 26">
                <a:extLst>
                  <a:ext uri="{FF2B5EF4-FFF2-40B4-BE49-F238E27FC236}">
                    <a16:creationId xmlns:a16="http://schemas.microsoft.com/office/drawing/2014/main" id="{0EF16E41-691C-4FDC-9108-6CD14ECCCF8F}"/>
                  </a:ext>
                </a:extLst>
              </p:cNvPr>
              <p:cNvSpPr txBox="1"/>
              <p:nvPr/>
            </p:nvSpPr>
            <p:spPr>
              <a:xfrm>
                <a:off x="1878952" y="4468383"/>
                <a:ext cx="7160273" cy="769441"/>
              </a:xfrm>
              <a:prstGeom prst="rect">
                <a:avLst/>
              </a:prstGeom>
              <a:noFill/>
            </p:spPr>
            <p:txBody>
              <a:bodyPr wrap="square" rtlCol="0">
                <a:spAutoFit/>
              </a:bodyPr>
              <a:lstStyle/>
              <a:p>
                <a:r>
                  <a:rPr lang="en-US" sz="1100" dirty="0">
                    <a:solidFill>
                      <a:schemeClr val="accent1">
                        <a:lumMod val="50000"/>
                      </a:schemeClr>
                    </a:solidFill>
                  </a:rPr>
                  <a:t>User Access Functionality will allow you to perform your MAU functions. This is accessible as a module after you login.</a:t>
                </a:r>
              </a:p>
              <a:p>
                <a:r>
                  <a:rPr lang="en-US" sz="1100" b="1" dirty="0">
                    <a:solidFill>
                      <a:schemeClr val="accent1">
                        <a:lumMod val="50000"/>
                      </a:schemeClr>
                    </a:solidFill>
                  </a:rPr>
                  <a:t>In the unlikely event we cannot set the User Access functionality live on 18th July, all GES user access requests can be sent to servicedesk@xoserve.com and Xoserve will process them for you </a:t>
                </a:r>
              </a:p>
            </p:txBody>
          </p:sp>
        </p:grpSp>
        <p:pic>
          <p:nvPicPr>
            <p:cNvPr id="10" name="Picture 9">
              <a:extLst>
                <a:ext uri="{FF2B5EF4-FFF2-40B4-BE49-F238E27FC236}">
                  <a16:creationId xmlns:a16="http://schemas.microsoft.com/office/drawing/2014/main" id="{BC719BCD-CB7F-4CDA-936D-5BC5C1D7C77B}"/>
                </a:ext>
              </a:extLst>
            </p:cNvPr>
            <p:cNvPicPr>
              <a:picLocks noChangeAspect="1"/>
            </p:cNvPicPr>
            <p:nvPr/>
          </p:nvPicPr>
          <p:blipFill>
            <a:blip r:embed="rId9">
              <a:extLst>
                <a:ext uri="{BEBA8EAE-BF5A-486C-A8C5-ECC9F3942E4B}">
                  <a14:imgProps xmlns:a14="http://schemas.microsoft.com/office/drawing/2010/main">
                    <a14:imgLayer r:embed="rId10">
                      <a14:imgEffect>
                        <a14:artisticCrisscrossEtching trans="55000"/>
                      </a14:imgEffect>
                    </a14:imgLayer>
                  </a14:imgProps>
                </a:ext>
              </a:extLst>
            </a:blip>
            <a:stretch>
              <a:fillRect/>
            </a:stretch>
          </p:blipFill>
          <p:spPr>
            <a:xfrm>
              <a:off x="9372046" y="4548398"/>
              <a:ext cx="433137" cy="428830"/>
            </a:xfrm>
            <a:prstGeom prst="rect">
              <a:avLst/>
            </a:prstGeom>
            <a:effectLst>
              <a:glow rad="101600">
                <a:schemeClr val="bg1">
                  <a:lumMod val="75000"/>
                  <a:alpha val="60000"/>
                </a:schemeClr>
              </a:glow>
              <a:outerShdw blurRad="50800" dist="38100" dir="2700000" algn="tl" rotWithShape="0">
                <a:prstClr val="black">
                  <a:alpha val="40000"/>
                </a:prstClr>
              </a:outerShdw>
              <a:softEdge rad="31750"/>
            </a:effectLst>
          </p:spPr>
        </p:pic>
      </p:grpSp>
      <p:sp>
        <p:nvSpPr>
          <p:cNvPr id="32" name="Rectangle 31">
            <a:extLst>
              <a:ext uri="{FF2B5EF4-FFF2-40B4-BE49-F238E27FC236}">
                <a16:creationId xmlns:a16="http://schemas.microsoft.com/office/drawing/2014/main" id="{8D7DE07B-A30C-4298-AE9D-DF9FA1DD6E84}"/>
              </a:ext>
            </a:extLst>
          </p:cNvPr>
          <p:cNvSpPr/>
          <p:nvPr/>
        </p:nvSpPr>
        <p:spPr>
          <a:xfrm>
            <a:off x="559981" y="4245718"/>
            <a:ext cx="10013879" cy="1185428"/>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635032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66D738D-0A12-45E8-B1FD-28E271CF5D33}"/>
              </a:ext>
            </a:extLst>
          </p:cNvPr>
          <p:cNvSpPr/>
          <p:nvPr/>
        </p:nvSpPr>
        <p:spPr>
          <a:xfrm>
            <a:off x="246581" y="1222384"/>
            <a:ext cx="10824286" cy="5233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76C6266E-E6DC-4CC4-BC32-45828A6FA90E}"/>
              </a:ext>
            </a:extLst>
          </p:cNvPr>
          <p:cNvSpPr>
            <a:spLocks noGrp="1"/>
          </p:cNvSpPr>
          <p:nvPr>
            <p:ph type="title"/>
          </p:nvPr>
        </p:nvSpPr>
        <p:spPr>
          <a:xfrm>
            <a:off x="609600" y="106885"/>
            <a:ext cx="10972800" cy="850107"/>
          </a:xfrm>
        </p:spPr>
        <p:txBody>
          <a:bodyPr/>
          <a:lstStyle/>
          <a:p>
            <a:r>
              <a:rPr lang="en-GB" dirty="0"/>
              <a:t>Users of GES </a:t>
            </a:r>
            <a:r>
              <a:rPr lang="en-GB" u="sng" dirty="0"/>
              <a:t>and</a:t>
            </a:r>
            <a:r>
              <a:rPr lang="en-GB" dirty="0"/>
              <a:t> UK Link</a:t>
            </a:r>
          </a:p>
        </p:txBody>
      </p:sp>
      <p:grpSp>
        <p:nvGrpSpPr>
          <p:cNvPr id="3" name="Group 2">
            <a:extLst>
              <a:ext uri="{FF2B5EF4-FFF2-40B4-BE49-F238E27FC236}">
                <a16:creationId xmlns:a16="http://schemas.microsoft.com/office/drawing/2014/main" id="{58EEAA82-AB87-42F6-BC9B-B01B864262B1}"/>
              </a:ext>
            </a:extLst>
          </p:cNvPr>
          <p:cNvGrpSpPr/>
          <p:nvPr/>
        </p:nvGrpSpPr>
        <p:grpSpPr>
          <a:xfrm>
            <a:off x="978009" y="1230984"/>
            <a:ext cx="9041046" cy="2984905"/>
            <a:chOff x="978009" y="1230984"/>
            <a:chExt cx="9041046" cy="2984905"/>
          </a:xfrm>
        </p:grpSpPr>
        <p:sp>
          <p:nvSpPr>
            <p:cNvPr id="4" name="Rectangle 3">
              <a:extLst>
                <a:ext uri="{FF2B5EF4-FFF2-40B4-BE49-F238E27FC236}">
                  <a16:creationId xmlns:a16="http://schemas.microsoft.com/office/drawing/2014/main" id="{42529D80-14BE-4FC2-AEF6-6D91025698DA}"/>
                </a:ext>
              </a:extLst>
            </p:cNvPr>
            <p:cNvSpPr/>
            <p:nvPr/>
          </p:nvSpPr>
          <p:spPr>
            <a:xfrm>
              <a:off x="978009" y="1272567"/>
              <a:ext cx="8814614" cy="702733"/>
            </a:xfrm>
            <a:prstGeom prst="rect">
              <a:avLst/>
            </a:prstGeom>
            <a:solidFill>
              <a:schemeClr val="tx2">
                <a:lumMod val="20000"/>
                <a:lumOff val="80000"/>
              </a:schemeClr>
            </a:solidFill>
            <a:ln>
              <a:solidFill>
                <a:schemeClr val="bg2"/>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dirty="0"/>
            </a:p>
          </p:txBody>
        </p:sp>
        <p:sp>
          <p:nvSpPr>
            <p:cNvPr id="5" name="Oval 4">
              <a:extLst>
                <a:ext uri="{FF2B5EF4-FFF2-40B4-BE49-F238E27FC236}">
                  <a16:creationId xmlns:a16="http://schemas.microsoft.com/office/drawing/2014/main" id="{0ED9AC6A-3811-4414-9168-5F34901C6A7E}"/>
                </a:ext>
              </a:extLst>
            </p:cNvPr>
            <p:cNvSpPr/>
            <p:nvPr/>
          </p:nvSpPr>
          <p:spPr>
            <a:xfrm>
              <a:off x="9155455" y="1230984"/>
              <a:ext cx="863600" cy="804333"/>
            </a:xfrm>
            <a:prstGeom prst="ellipse">
              <a:avLst/>
            </a:prstGeom>
            <a:solidFill>
              <a:schemeClr val="accent5">
                <a:lumMod val="40000"/>
                <a:lumOff val="60000"/>
              </a:schemeClr>
            </a:solidFill>
            <a:ln w="63500">
              <a:solidFill>
                <a:schemeClr val="bg1"/>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dirty="0"/>
            </a:p>
          </p:txBody>
        </p:sp>
        <p:sp>
          <p:nvSpPr>
            <p:cNvPr id="7" name="Arrow: Right 6">
              <a:extLst>
                <a:ext uri="{FF2B5EF4-FFF2-40B4-BE49-F238E27FC236}">
                  <a16:creationId xmlns:a16="http://schemas.microsoft.com/office/drawing/2014/main" id="{969DD9E5-F435-43A4-BA38-CCF8C07726E8}"/>
                </a:ext>
              </a:extLst>
            </p:cNvPr>
            <p:cNvSpPr/>
            <p:nvPr/>
          </p:nvSpPr>
          <p:spPr>
            <a:xfrm rot="5400000">
              <a:off x="1108294" y="1298263"/>
              <a:ext cx="753532" cy="702733"/>
            </a:xfrm>
            <a:prstGeom prst="rightArrow">
              <a:avLst>
                <a:gd name="adj1" fmla="val 100000"/>
                <a:gd name="adj2" fmla="val 3642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solidFill>
                    <a:schemeClr val="bg2">
                      <a:lumMod val="75000"/>
                    </a:schemeClr>
                  </a:solidFill>
                </a:rPr>
                <a:t>01</a:t>
              </a:r>
            </a:p>
          </p:txBody>
        </p:sp>
        <p:pic>
          <p:nvPicPr>
            <p:cNvPr id="11" name="Picture 10">
              <a:extLst>
                <a:ext uri="{FF2B5EF4-FFF2-40B4-BE49-F238E27FC236}">
                  <a16:creationId xmlns:a16="http://schemas.microsoft.com/office/drawing/2014/main" id="{EF382258-9E95-4CB2-AC05-27BC5A5802B7}"/>
                </a:ext>
              </a:extLst>
            </p:cNvPr>
            <p:cNvPicPr>
              <a:picLocks noChangeAspect="1"/>
            </p:cNvPicPr>
            <p:nvPr/>
          </p:nvPicPr>
          <p:blipFill>
            <a:blip r:embed="rId2">
              <a:extLst>
                <a:ext uri="{BEBA8EAE-BF5A-486C-A8C5-ECC9F3942E4B}">
                  <a14:imgProps xmlns:a14="http://schemas.microsoft.com/office/drawing/2010/main">
                    <a14:imgLayer r:embed="rId3">
                      <a14:imgEffect>
                        <a14:artisticCrisscrossEtching/>
                      </a14:imgEffect>
                    </a14:imgLayer>
                  </a14:imgProps>
                </a:ext>
              </a:extLst>
            </a:blip>
            <a:stretch>
              <a:fillRect/>
            </a:stretch>
          </p:blipFill>
          <p:spPr>
            <a:xfrm>
              <a:off x="9312840" y="1429061"/>
              <a:ext cx="548829" cy="458977"/>
            </a:xfrm>
            <a:prstGeom prst="rect">
              <a:avLst/>
            </a:prstGeom>
            <a:ln>
              <a:noFill/>
            </a:ln>
            <a:effectLst>
              <a:outerShdw blurRad="190500" algn="tl" rotWithShape="0">
                <a:srgbClr val="000000">
                  <a:alpha val="70000"/>
                </a:srgbClr>
              </a:outerShdw>
            </a:effectLst>
          </p:spPr>
        </p:pic>
        <p:sp>
          <p:nvSpPr>
            <p:cNvPr id="15" name="Rectangle 14">
              <a:extLst>
                <a:ext uri="{FF2B5EF4-FFF2-40B4-BE49-F238E27FC236}">
                  <a16:creationId xmlns:a16="http://schemas.microsoft.com/office/drawing/2014/main" id="{2587D5C2-B44B-4B5F-B2C4-9E2DDAC4D128}"/>
                </a:ext>
              </a:extLst>
            </p:cNvPr>
            <p:cNvSpPr/>
            <p:nvPr/>
          </p:nvSpPr>
          <p:spPr>
            <a:xfrm>
              <a:off x="990569" y="2350250"/>
              <a:ext cx="8814614" cy="702733"/>
            </a:xfrm>
            <a:prstGeom prst="rect">
              <a:avLst/>
            </a:prstGeom>
            <a:solidFill>
              <a:schemeClr val="tx2">
                <a:lumMod val="40000"/>
                <a:lumOff val="60000"/>
              </a:schemeClr>
            </a:solidFill>
            <a:ln>
              <a:solidFill>
                <a:schemeClr val="bg2"/>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dirty="0"/>
            </a:p>
          </p:txBody>
        </p:sp>
        <p:sp>
          <p:nvSpPr>
            <p:cNvPr id="16" name="Oval 15">
              <a:extLst>
                <a:ext uri="{FF2B5EF4-FFF2-40B4-BE49-F238E27FC236}">
                  <a16:creationId xmlns:a16="http://schemas.microsoft.com/office/drawing/2014/main" id="{9FA25089-31CB-4476-845E-105B2E1FA43C}"/>
                </a:ext>
              </a:extLst>
            </p:cNvPr>
            <p:cNvSpPr/>
            <p:nvPr/>
          </p:nvSpPr>
          <p:spPr>
            <a:xfrm>
              <a:off x="9155455" y="2299450"/>
              <a:ext cx="863600" cy="804333"/>
            </a:xfrm>
            <a:prstGeom prst="ellipse">
              <a:avLst/>
            </a:prstGeom>
            <a:solidFill>
              <a:schemeClr val="accent5">
                <a:lumMod val="75000"/>
              </a:schemeClr>
            </a:solidFill>
            <a:ln w="63500">
              <a:solidFill>
                <a:schemeClr val="bg1"/>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dirty="0"/>
            </a:p>
          </p:txBody>
        </p:sp>
        <p:sp>
          <p:nvSpPr>
            <p:cNvPr id="17" name="Arrow: Right 16">
              <a:extLst>
                <a:ext uri="{FF2B5EF4-FFF2-40B4-BE49-F238E27FC236}">
                  <a16:creationId xmlns:a16="http://schemas.microsoft.com/office/drawing/2014/main" id="{FDF4A39D-BBD2-4D45-B8EB-93C179C4B2B5}"/>
                </a:ext>
              </a:extLst>
            </p:cNvPr>
            <p:cNvSpPr/>
            <p:nvPr/>
          </p:nvSpPr>
          <p:spPr>
            <a:xfrm rot="5400000">
              <a:off x="1108294" y="2375650"/>
              <a:ext cx="753532" cy="702733"/>
            </a:xfrm>
            <a:prstGeom prst="rightArrow">
              <a:avLst>
                <a:gd name="adj1" fmla="val 100000"/>
                <a:gd name="adj2" fmla="val 3642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solidFill>
                    <a:schemeClr val="bg2">
                      <a:lumMod val="75000"/>
                    </a:schemeClr>
                  </a:solidFill>
                </a:rPr>
                <a:t>02</a:t>
              </a:r>
            </a:p>
          </p:txBody>
        </p:sp>
        <p:sp>
          <p:nvSpPr>
            <p:cNvPr id="19" name="Rectangle 18">
              <a:extLst>
                <a:ext uri="{FF2B5EF4-FFF2-40B4-BE49-F238E27FC236}">
                  <a16:creationId xmlns:a16="http://schemas.microsoft.com/office/drawing/2014/main" id="{CB9353C0-FFDC-45C3-ABD4-D7A3A04DA304}"/>
                </a:ext>
              </a:extLst>
            </p:cNvPr>
            <p:cNvSpPr/>
            <p:nvPr/>
          </p:nvSpPr>
          <p:spPr>
            <a:xfrm>
              <a:off x="990569" y="3462356"/>
              <a:ext cx="8814614" cy="702733"/>
            </a:xfrm>
            <a:prstGeom prst="rect">
              <a:avLst/>
            </a:prstGeom>
            <a:solidFill>
              <a:schemeClr val="accent1">
                <a:lumMod val="20000"/>
                <a:lumOff val="80000"/>
              </a:schemeClr>
            </a:solidFill>
            <a:ln>
              <a:solidFill>
                <a:schemeClr val="bg2"/>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dirty="0"/>
            </a:p>
          </p:txBody>
        </p:sp>
        <p:sp>
          <p:nvSpPr>
            <p:cNvPr id="20" name="Oval 19">
              <a:extLst>
                <a:ext uri="{FF2B5EF4-FFF2-40B4-BE49-F238E27FC236}">
                  <a16:creationId xmlns:a16="http://schemas.microsoft.com/office/drawing/2014/main" id="{243C3756-14BC-4309-B679-003284A51988}"/>
                </a:ext>
              </a:extLst>
            </p:cNvPr>
            <p:cNvSpPr/>
            <p:nvPr/>
          </p:nvSpPr>
          <p:spPr>
            <a:xfrm>
              <a:off x="9155455" y="3411556"/>
              <a:ext cx="863600" cy="804333"/>
            </a:xfrm>
            <a:prstGeom prst="ellipse">
              <a:avLst/>
            </a:prstGeom>
            <a:solidFill>
              <a:schemeClr val="accent2">
                <a:lumMod val="60000"/>
                <a:lumOff val="40000"/>
              </a:schemeClr>
            </a:solidFill>
            <a:ln w="63500">
              <a:solidFill>
                <a:schemeClr val="bg1"/>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dirty="0"/>
            </a:p>
          </p:txBody>
        </p:sp>
        <p:sp>
          <p:nvSpPr>
            <p:cNvPr id="21" name="Arrow: Right 20">
              <a:extLst>
                <a:ext uri="{FF2B5EF4-FFF2-40B4-BE49-F238E27FC236}">
                  <a16:creationId xmlns:a16="http://schemas.microsoft.com/office/drawing/2014/main" id="{AA6C15B8-C371-4870-BBBA-BD44B741AA2D}"/>
                </a:ext>
              </a:extLst>
            </p:cNvPr>
            <p:cNvSpPr/>
            <p:nvPr/>
          </p:nvSpPr>
          <p:spPr>
            <a:xfrm rot="5400000">
              <a:off x="1108294" y="3487756"/>
              <a:ext cx="753532" cy="702733"/>
            </a:xfrm>
            <a:prstGeom prst="rightArrow">
              <a:avLst>
                <a:gd name="adj1" fmla="val 100000"/>
                <a:gd name="adj2" fmla="val 3642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solidFill>
                    <a:schemeClr val="bg2">
                      <a:lumMod val="75000"/>
                    </a:schemeClr>
                  </a:solidFill>
                </a:rPr>
                <a:t>03</a:t>
              </a:r>
            </a:p>
          </p:txBody>
        </p:sp>
        <p:sp>
          <p:nvSpPr>
            <p:cNvPr id="14" name="TextBox 13">
              <a:extLst>
                <a:ext uri="{FF2B5EF4-FFF2-40B4-BE49-F238E27FC236}">
                  <a16:creationId xmlns:a16="http://schemas.microsoft.com/office/drawing/2014/main" id="{01DA1E89-0124-4CDB-AF93-C1E98FE3FE77}"/>
                </a:ext>
              </a:extLst>
            </p:cNvPr>
            <p:cNvSpPr txBox="1"/>
            <p:nvPr/>
          </p:nvSpPr>
          <p:spPr>
            <a:xfrm>
              <a:off x="1846541" y="2318938"/>
              <a:ext cx="7250838" cy="769441"/>
            </a:xfrm>
            <a:prstGeom prst="rect">
              <a:avLst/>
            </a:prstGeom>
            <a:noFill/>
          </p:spPr>
          <p:txBody>
            <a:bodyPr wrap="square" rtlCol="0">
              <a:spAutoFit/>
            </a:bodyPr>
            <a:lstStyle/>
            <a:p>
              <a:r>
                <a:rPr lang="en-US" sz="1100" dirty="0">
                  <a:solidFill>
                    <a:schemeClr val="accent1">
                      <a:lumMod val="50000"/>
                    </a:schemeClr>
                  </a:solidFill>
                </a:rPr>
                <a:t>One week before the go-live date, you’ll receive a system-generated email containing your new username (your email address), and a temporary password for your first login to GES. We will provide this information from the 11</a:t>
              </a:r>
              <a:r>
                <a:rPr lang="en-US" sz="1100" baseline="30000" dirty="0">
                  <a:solidFill>
                    <a:schemeClr val="accent1">
                      <a:lumMod val="50000"/>
                    </a:schemeClr>
                  </a:solidFill>
                </a:rPr>
                <a:t>th</a:t>
              </a:r>
              <a:r>
                <a:rPr lang="en-US" sz="1100" dirty="0">
                  <a:solidFill>
                    <a:schemeClr val="accent1">
                      <a:lumMod val="50000"/>
                    </a:schemeClr>
                  </a:solidFill>
                </a:rPr>
                <a:t> July, in readiness for 18</a:t>
              </a:r>
              <a:r>
                <a:rPr lang="en-US" sz="1100" baseline="30000" dirty="0">
                  <a:solidFill>
                    <a:schemeClr val="accent1">
                      <a:lumMod val="50000"/>
                    </a:schemeClr>
                  </a:solidFill>
                </a:rPr>
                <a:t>th</a:t>
              </a:r>
              <a:r>
                <a:rPr lang="en-US" sz="1100" dirty="0">
                  <a:solidFill>
                    <a:schemeClr val="accent1">
                      <a:lumMod val="50000"/>
                    </a:schemeClr>
                  </a:solidFill>
                </a:rPr>
                <a:t> July.</a:t>
              </a:r>
            </a:p>
            <a:p>
              <a:r>
                <a:rPr lang="en-US" sz="1100" dirty="0">
                  <a:solidFill>
                    <a:schemeClr val="accent1">
                      <a:lumMod val="50000"/>
                    </a:schemeClr>
                  </a:solidFill>
                </a:rPr>
                <a:t>Your UK Link credentials will remain the same as today.</a:t>
              </a:r>
            </a:p>
          </p:txBody>
        </p:sp>
        <p:sp>
          <p:nvSpPr>
            <p:cNvPr id="24" name="TextBox 23">
              <a:extLst>
                <a:ext uri="{FF2B5EF4-FFF2-40B4-BE49-F238E27FC236}">
                  <a16:creationId xmlns:a16="http://schemas.microsoft.com/office/drawing/2014/main" id="{2A820D50-83DB-4C33-9CC8-A53796FD8AED}"/>
                </a:ext>
              </a:extLst>
            </p:cNvPr>
            <p:cNvSpPr txBox="1"/>
            <p:nvPr/>
          </p:nvSpPr>
          <p:spPr>
            <a:xfrm>
              <a:off x="1846540" y="3429000"/>
              <a:ext cx="7239867" cy="769441"/>
            </a:xfrm>
            <a:prstGeom prst="rect">
              <a:avLst/>
            </a:prstGeom>
            <a:noFill/>
          </p:spPr>
          <p:txBody>
            <a:bodyPr wrap="square" rtlCol="0">
              <a:spAutoFit/>
            </a:bodyPr>
            <a:lstStyle/>
            <a:p>
              <a:r>
                <a:rPr lang="en-US" sz="1100" dirty="0">
                  <a:solidFill>
                    <a:schemeClr val="accent1">
                      <a:lumMod val="50000"/>
                    </a:schemeClr>
                  </a:solidFill>
                </a:rPr>
                <a:t>You will log in using your </a:t>
              </a:r>
              <a:r>
                <a:rPr lang="en-US" sz="1100" b="1" dirty="0">
                  <a:solidFill>
                    <a:schemeClr val="accent1">
                      <a:lumMod val="50000"/>
                    </a:schemeClr>
                  </a:solidFill>
                </a:rPr>
                <a:t>updated credentials for GES </a:t>
              </a:r>
              <a:r>
                <a:rPr lang="en-US" sz="1100" dirty="0">
                  <a:solidFill>
                    <a:schemeClr val="accent1">
                      <a:lumMod val="50000"/>
                    </a:schemeClr>
                  </a:solidFill>
                </a:rPr>
                <a:t>and be </a:t>
              </a:r>
              <a:r>
                <a:rPr lang="en-US" sz="1100" b="1" dirty="0">
                  <a:solidFill>
                    <a:schemeClr val="accent1">
                      <a:lumMod val="50000"/>
                    </a:schemeClr>
                  </a:solidFill>
                </a:rPr>
                <a:t>prompted to reset your password</a:t>
              </a:r>
              <a:r>
                <a:rPr lang="en-US" sz="1100" dirty="0">
                  <a:solidFill>
                    <a:schemeClr val="accent1">
                      <a:lumMod val="50000"/>
                    </a:schemeClr>
                  </a:solidFill>
                </a:rPr>
                <a:t>. </a:t>
              </a:r>
            </a:p>
            <a:p>
              <a:endParaRPr lang="en-US" sz="1100" dirty="0">
                <a:solidFill>
                  <a:schemeClr val="accent1">
                    <a:lumMod val="50000"/>
                  </a:schemeClr>
                </a:solidFill>
              </a:endParaRPr>
            </a:p>
            <a:p>
              <a:r>
                <a:rPr lang="en-US" sz="1100" dirty="0">
                  <a:solidFill>
                    <a:schemeClr val="accent1">
                      <a:lumMod val="50000"/>
                    </a:schemeClr>
                  </a:solidFill>
                </a:rPr>
                <a:t>You will still use your </a:t>
              </a:r>
              <a:r>
                <a:rPr lang="en-US" sz="1100" b="1" dirty="0">
                  <a:solidFill>
                    <a:schemeClr val="accent1">
                      <a:lumMod val="50000"/>
                    </a:schemeClr>
                  </a:solidFill>
                </a:rPr>
                <a:t>existing login credentials </a:t>
              </a:r>
              <a:r>
                <a:rPr lang="en-US" sz="1100" dirty="0">
                  <a:solidFill>
                    <a:schemeClr val="accent1">
                      <a:lumMod val="50000"/>
                    </a:schemeClr>
                  </a:solidFill>
                </a:rPr>
                <a:t>to access </a:t>
              </a:r>
              <a:r>
                <a:rPr lang="en-US" sz="1100" b="1" dirty="0">
                  <a:solidFill>
                    <a:schemeClr val="accent1">
                      <a:lumMod val="50000"/>
                    </a:schemeClr>
                  </a:solidFill>
                </a:rPr>
                <a:t>UK Link</a:t>
              </a:r>
              <a:r>
                <a:rPr lang="en-US" sz="1100" dirty="0">
                  <a:solidFill>
                    <a:schemeClr val="accent1">
                      <a:lumMod val="50000"/>
                    </a:schemeClr>
                  </a:solidFill>
                </a:rPr>
                <a:t> via the </a:t>
              </a:r>
              <a:r>
                <a:rPr lang="en-US" sz="1100" b="1" dirty="0">
                  <a:solidFill>
                    <a:schemeClr val="accent1">
                      <a:lumMod val="50000"/>
                    </a:schemeClr>
                  </a:solidFill>
                </a:rPr>
                <a:t>temporary URL</a:t>
              </a:r>
              <a:r>
                <a:rPr lang="en-US" sz="1100" dirty="0">
                  <a:solidFill>
                    <a:schemeClr val="accent1">
                      <a:lumMod val="50000"/>
                    </a:schemeClr>
                  </a:solidFill>
                </a:rPr>
                <a:t>, </a:t>
              </a:r>
              <a:r>
                <a:rPr lang="en-US" sz="1100" dirty="0">
                  <a:solidFill>
                    <a:schemeClr val="accent1">
                      <a:lumMod val="50000"/>
                    </a:schemeClr>
                  </a:solidFill>
                  <a:hlinkClick r:id="rId4"/>
                </a:rPr>
                <a:t>uklink.xoserveservices.com</a:t>
              </a:r>
              <a:endParaRPr lang="en-US" sz="1100" dirty="0">
                <a:solidFill>
                  <a:schemeClr val="accent1">
                    <a:lumMod val="50000"/>
                  </a:schemeClr>
                </a:solidFill>
              </a:endParaRPr>
            </a:p>
          </p:txBody>
        </p:sp>
        <p:sp>
          <p:nvSpPr>
            <p:cNvPr id="31" name="TextBox 30">
              <a:extLst>
                <a:ext uri="{FF2B5EF4-FFF2-40B4-BE49-F238E27FC236}">
                  <a16:creationId xmlns:a16="http://schemas.microsoft.com/office/drawing/2014/main" id="{EE233EBF-1726-4ACD-8384-C691BA97D3F0}"/>
                </a:ext>
              </a:extLst>
            </p:cNvPr>
            <p:cNvSpPr txBox="1"/>
            <p:nvPr/>
          </p:nvSpPr>
          <p:spPr>
            <a:xfrm>
              <a:off x="1857512" y="1233922"/>
              <a:ext cx="7239867" cy="769441"/>
            </a:xfrm>
            <a:prstGeom prst="rect">
              <a:avLst/>
            </a:prstGeom>
            <a:noFill/>
          </p:spPr>
          <p:txBody>
            <a:bodyPr wrap="square" rtlCol="0">
              <a:spAutoFit/>
            </a:bodyPr>
            <a:lstStyle/>
            <a:p>
              <a:r>
                <a:rPr lang="en-GB" sz="1100" dirty="0">
                  <a:solidFill>
                    <a:schemeClr val="accent1">
                      <a:lumMod val="50000"/>
                    </a:schemeClr>
                  </a:solidFill>
                </a:rPr>
                <a:t>GES services will be accessible on and after 18</a:t>
              </a:r>
              <a:r>
                <a:rPr lang="en-GB" sz="1100" baseline="30000" dirty="0">
                  <a:solidFill>
                    <a:schemeClr val="accent1">
                      <a:lumMod val="50000"/>
                    </a:schemeClr>
                  </a:solidFill>
                </a:rPr>
                <a:t>th</a:t>
              </a:r>
              <a:r>
                <a:rPr lang="en-GB" sz="1100" dirty="0">
                  <a:solidFill>
                    <a:schemeClr val="accent1">
                      <a:lumMod val="50000"/>
                    </a:schemeClr>
                  </a:solidFill>
                </a:rPr>
                <a:t> July </a:t>
              </a:r>
              <a:r>
                <a:rPr lang="en-US" sz="1100" dirty="0">
                  <a:solidFill>
                    <a:schemeClr val="accent1">
                      <a:lumMod val="50000"/>
                    </a:schemeClr>
                  </a:solidFill>
                </a:rPr>
                <a:t>via the </a:t>
              </a:r>
              <a:r>
                <a:rPr lang="en-US" sz="1100" b="1" dirty="0">
                  <a:solidFill>
                    <a:schemeClr val="accent1">
                      <a:lumMod val="50000"/>
                    </a:schemeClr>
                  </a:solidFill>
                </a:rPr>
                <a:t>existing URL </a:t>
              </a:r>
              <a:r>
                <a:rPr lang="en-US" sz="1100" dirty="0">
                  <a:solidFill>
                    <a:schemeClr val="accent1">
                      <a:lumMod val="50000"/>
                    </a:schemeClr>
                  </a:solidFill>
                </a:rPr>
                <a:t>(</a:t>
              </a:r>
              <a:r>
                <a:rPr lang="en-US" sz="1100" dirty="0">
                  <a:solidFill>
                    <a:schemeClr val="accent1">
                      <a:lumMod val="50000"/>
                    </a:schemeClr>
                  </a:solidFill>
                  <a:hlinkClick r:id="rId5"/>
                </a:rPr>
                <a:t>www.xoserveservices.com</a:t>
              </a:r>
              <a:r>
                <a:rPr lang="en-US" sz="1100" dirty="0">
                  <a:solidFill>
                    <a:schemeClr val="accent1">
                      <a:lumMod val="50000"/>
                    </a:schemeClr>
                  </a:solidFill>
                </a:rPr>
                <a:t>).</a:t>
              </a:r>
            </a:p>
            <a:p>
              <a:endParaRPr lang="en-US" sz="1100" dirty="0">
                <a:solidFill>
                  <a:schemeClr val="accent1">
                    <a:lumMod val="50000"/>
                  </a:schemeClr>
                </a:solidFill>
              </a:endParaRPr>
            </a:p>
            <a:p>
              <a:r>
                <a:rPr lang="en-US" sz="1100" dirty="0">
                  <a:solidFill>
                    <a:schemeClr val="accent1">
                      <a:lumMod val="50000"/>
                    </a:schemeClr>
                  </a:solidFill>
                </a:rPr>
                <a:t>From the 18th July, you will need to access your UK Link Services via a </a:t>
              </a:r>
              <a:r>
                <a:rPr lang="en-US" sz="1100" b="1" dirty="0">
                  <a:solidFill>
                    <a:schemeClr val="accent1">
                      <a:lumMod val="50000"/>
                    </a:schemeClr>
                  </a:solidFill>
                </a:rPr>
                <a:t>temporary URL </a:t>
              </a:r>
              <a:r>
                <a:rPr lang="en-US" sz="1100" dirty="0">
                  <a:solidFill>
                    <a:schemeClr val="accent1">
                      <a:lumMod val="50000"/>
                    </a:schemeClr>
                  </a:solidFill>
                </a:rPr>
                <a:t>(</a:t>
              </a:r>
              <a:r>
                <a:rPr lang="en-US" sz="1100" dirty="0">
                  <a:solidFill>
                    <a:schemeClr val="accent1">
                      <a:lumMod val="50000"/>
                    </a:schemeClr>
                  </a:solidFill>
                  <a:hlinkClick r:id="rId4"/>
                </a:rPr>
                <a:t>uklink.xoserveservices.com</a:t>
              </a:r>
              <a:r>
                <a:rPr lang="en-US" sz="1100" dirty="0">
                  <a:solidFill>
                    <a:schemeClr val="accent1">
                      <a:lumMod val="50000"/>
                    </a:schemeClr>
                  </a:solidFill>
                </a:rPr>
                <a:t>)</a:t>
              </a:r>
              <a:endParaRPr lang="en-GB" sz="1100" dirty="0">
                <a:solidFill>
                  <a:schemeClr val="accent1">
                    <a:lumMod val="50000"/>
                  </a:schemeClr>
                </a:solidFill>
              </a:endParaRPr>
            </a:p>
          </p:txBody>
        </p:sp>
        <p:pic>
          <p:nvPicPr>
            <p:cNvPr id="32" name="Picture 31">
              <a:extLst>
                <a:ext uri="{FF2B5EF4-FFF2-40B4-BE49-F238E27FC236}">
                  <a16:creationId xmlns:a16="http://schemas.microsoft.com/office/drawing/2014/main" id="{2C611076-C7A9-43C4-96BA-34A57B7EF340}"/>
                </a:ext>
              </a:extLst>
            </p:cNvPr>
            <p:cNvPicPr>
              <a:picLocks noChangeAspect="1"/>
            </p:cNvPicPr>
            <p:nvPr/>
          </p:nvPicPr>
          <p:blipFill>
            <a:blip r:embed="rId6">
              <a:extLst>
                <a:ext uri="{BEBA8EAE-BF5A-486C-A8C5-ECC9F3942E4B}">
                  <a14:imgProps xmlns:a14="http://schemas.microsoft.com/office/drawing/2010/main">
                    <a14:imgLayer r:embed="rId7">
                      <a14:imgEffect>
                        <a14:artisticCrisscrossEtching/>
                      </a14:imgEffect>
                    </a14:imgLayer>
                  </a14:imgProps>
                </a:ext>
              </a:extLst>
            </a:blip>
            <a:stretch>
              <a:fillRect/>
            </a:stretch>
          </p:blipFill>
          <p:spPr>
            <a:xfrm>
              <a:off x="9331360" y="3572224"/>
              <a:ext cx="528226" cy="507097"/>
            </a:xfrm>
            <a:prstGeom prst="rect">
              <a:avLst/>
            </a:prstGeom>
            <a:ln>
              <a:noFill/>
            </a:ln>
            <a:effectLst>
              <a:outerShdw blurRad="50800" dist="38100" dir="2700000" algn="tl" rotWithShape="0">
                <a:prstClr val="black">
                  <a:alpha val="40000"/>
                </a:prstClr>
              </a:outerShdw>
              <a:softEdge rad="112500"/>
            </a:effectLst>
          </p:spPr>
        </p:pic>
        <p:pic>
          <p:nvPicPr>
            <p:cNvPr id="34" name="Picture 33">
              <a:extLst>
                <a:ext uri="{FF2B5EF4-FFF2-40B4-BE49-F238E27FC236}">
                  <a16:creationId xmlns:a16="http://schemas.microsoft.com/office/drawing/2014/main" id="{72FB973F-B844-43A8-AC66-ED31FB8E914E}"/>
                </a:ext>
              </a:extLst>
            </p:cNvPr>
            <p:cNvPicPr>
              <a:picLocks noChangeAspect="1"/>
            </p:cNvPicPr>
            <p:nvPr/>
          </p:nvPicPr>
          <p:blipFill>
            <a:blip r:embed="rId8">
              <a:extLst>
                <a:ext uri="{BEBA8EAE-BF5A-486C-A8C5-ECC9F3942E4B}">
                  <a14:imgProps xmlns:a14="http://schemas.microsoft.com/office/drawing/2010/main">
                    <a14:imgLayer r:embed="rId9">
                      <a14:imgEffect>
                        <a14:artisticCutout/>
                      </a14:imgEffect>
                    </a14:imgLayer>
                  </a14:imgProps>
                </a:ext>
              </a:extLst>
            </a:blip>
            <a:stretch>
              <a:fillRect/>
            </a:stretch>
          </p:blipFill>
          <p:spPr>
            <a:xfrm>
              <a:off x="9367963" y="2480742"/>
              <a:ext cx="464185" cy="468971"/>
            </a:xfrm>
            <a:prstGeom prst="rect">
              <a:avLst/>
            </a:prstGeom>
            <a:effectLst>
              <a:outerShdw blurRad="50800" dist="38100" dir="2700000" algn="tl" rotWithShape="0">
                <a:prstClr val="black">
                  <a:alpha val="40000"/>
                </a:prstClr>
              </a:outerShdw>
            </a:effectLst>
          </p:spPr>
        </p:pic>
      </p:grpSp>
      <p:sp>
        <p:nvSpPr>
          <p:cNvPr id="37" name="Rectangle 36">
            <a:extLst>
              <a:ext uri="{FF2B5EF4-FFF2-40B4-BE49-F238E27FC236}">
                <a16:creationId xmlns:a16="http://schemas.microsoft.com/office/drawing/2014/main" id="{58EEE713-B814-4B52-B9C2-7D28778C105D}"/>
              </a:ext>
            </a:extLst>
          </p:cNvPr>
          <p:cNvSpPr/>
          <p:nvPr/>
        </p:nvSpPr>
        <p:spPr>
          <a:xfrm>
            <a:off x="978008" y="4539062"/>
            <a:ext cx="8814613" cy="702733"/>
          </a:xfrm>
          <a:prstGeom prst="rect">
            <a:avLst/>
          </a:prstGeom>
          <a:solidFill>
            <a:schemeClr val="accent3">
              <a:lumMod val="60000"/>
              <a:lumOff val="40000"/>
            </a:schemeClr>
          </a:solidFill>
          <a:ln>
            <a:solidFill>
              <a:schemeClr val="bg2"/>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sz="1200" dirty="0">
              <a:solidFill>
                <a:schemeClr val="tx1"/>
              </a:solidFill>
            </a:endParaRPr>
          </a:p>
        </p:txBody>
      </p:sp>
      <p:sp>
        <p:nvSpPr>
          <p:cNvPr id="38" name="Arrow: Right 37">
            <a:extLst>
              <a:ext uri="{FF2B5EF4-FFF2-40B4-BE49-F238E27FC236}">
                <a16:creationId xmlns:a16="http://schemas.microsoft.com/office/drawing/2014/main" id="{970E077D-4190-46AC-A3C8-02FF95F6F65E}"/>
              </a:ext>
            </a:extLst>
          </p:cNvPr>
          <p:cNvSpPr/>
          <p:nvPr/>
        </p:nvSpPr>
        <p:spPr>
          <a:xfrm rot="5400000">
            <a:off x="1095734" y="4564462"/>
            <a:ext cx="753532" cy="702733"/>
          </a:xfrm>
          <a:prstGeom prst="rightArrow">
            <a:avLst>
              <a:gd name="adj1" fmla="val 100000"/>
              <a:gd name="adj2" fmla="val 3642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solidFill>
                  <a:schemeClr val="bg2">
                    <a:lumMod val="75000"/>
                  </a:schemeClr>
                </a:solidFill>
              </a:rPr>
              <a:t>04</a:t>
            </a:r>
          </a:p>
        </p:txBody>
      </p:sp>
      <p:sp>
        <p:nvSpPr>
          <p:cNvPr id="28" name="Oval 27">
            <a:extLst>
              <a:ext uri="{FF2B5EF4-FFF2-40B4-BE49-F238E27FC236}">
                <a16:creationId xmlns:a16="http://schemas.microsoft.com/office/drawing/2014/main" id="{4B8899C5-76CC-4828-96CD-B1D42FC4F7AB}"/>
              </a:ext>
            </a:extLst>
          </p:cNvPr>
          <p:cNvSpPr/>
          <p:nvPr/>
        </p:nvSpPr>
        <p:spPr>
          <a:xfrm>
            <a:off x="9179228" y="4473752"/>
            <a:ext cx="863600" cy="804333"/>
          </a:xfrm>
          <a:prstGeom prst="ellipse">
            <a:avLst/>
          </a:prstGeom>
          <a:solidFill>
            <a:schemeClr val="accent1">
              <a:lumMod val="60000"/>
              <a:lumOff val="40000"/>
            </a:schemeClr>
          </a:solidFill>
          <a:ln w="63500">
            <a:solidFill>
              <a:schemeClr val="bg1"/>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dirty="0"/>
          </a:p>
        </p:txBody>
      </p:sp>
      <p:pic>
        <p:nvPicPr>
          <p:cNvPr id="35" name="Picture 34">
            <a:extLst>
              <a:ext uri="{FF2B5EF4-FFF2-40B4-BE49-F238E27FC236}">
                <a16:creationId xmlns:a16="http://schemas.microsoft.com/office/drawing/2014/main" id="{EED9F668-49F6-4C78-94FF-13D17E5D1585}"/>
              </a:ext>
            </a:extLst>
          </p:cNvPr>
          <p:cNvPicPr>
            <a:picLocks noChangeAspect="1"/>
          </p:cNvPicPr>
          <p:nvPr/>
        </p:nvPicPr>
        <p:blipFill>
          <a:blip r:embed="rId10">
            <a:extLst>
              <a:ext uri="{BEBA8EAE-BF5A-486C-A8C5-ECC9F3942E4B}">
                <a14:imgProps xmlns:a14="http://schemas.microsoft.com/office/drawing/2010/main">
                  <a14:imgLayer r:embed="rId11">
                    <a14:imgEffect>
                      <a14:artisticCrisscrossEtching trans="55000"/>
                    </a14:imgEffect>
                  </a14:imgLayer>
                </a14:imgProps>
              </a:ext>
            </a:extLst>
          </a:blip>
          <a:stretch>
            <a:fillRect/>
          </a:stretch>
        </p:blipFill>
        <p:spPr>
          <a:xfrm>
            <a:off x="9393123" y="4658166"/>
            <a:ext cx="433137" cy="428830"/>
          </a:xfrm>
          <a:prstGeom prst="rect">
            <a:avLst/>
          </a:prstGeom>
          <a:effectLst>
            <a:glow rad="101600">
              <a:schemeClr val="bg1">
                <a:lumMod val="75000"/>
                <a:alpha val="60000"/>
              </a:schemeClr>
            </a:glow>
            <a:outerShdw blurRad="50800" dist="38100" dir="2700000" algn="tl" rotWithShape="0">
              <a:prstClr val="black">
                <a:alpha val="40000"/>
              </a:prstClr>
            </a:outerShdw>
            <a:softEdge rad="31750"/>
          </a:effectLst>
        </p:spPr>
      </p:pic>
      <p:sp>
        <p:nvSpPr>
          <p:cNvPr id="39" name="TextBox 38">
            <a:extLst>
              <a:ext uri="{FF2B5EF4-FFF2-40B4-BE49-F238E27FC236}">
                <a16:creationId xmlns:a16="http://schemas.microsoft.com/office/drawing/2014/main" id="{4AD6AC47-D577-45DB-849B-610DC9F6354D}"/>
              </a:ext>
            </a:extLst>
          </p:cNvPr>
          <p:cNvSpPr txBox="1"/>
          <p:nvPr/>
        </p:nvSpPr>
        <p:spPr>
          <a:xfrm>
            <a:off x="2037762" y="4546503"/>
            <a:ext cx="7239867" cy="769441"/>
          </a:xfrm>
          <a:prstGeom prst="rect">
            <a:avLst/>
          </a:prstGeom>
          <a:noFill/>
        </p:spPr>
        <p:txBody>
          <a:bodyPr wrap="square" rtlCol="0">
            <a:spAutoFit/>
          </a:bodyPr>
          <a:lstStyle/>
          <a:p>
            <a:r>
              <a:rPr lang="en-US" sz="1100" dirty="0">
                <a:solidFill>
                  <a:schemeClr val="accent1">
                    <a:lumMod val="50000"/>
                  </a:schemeClr>
                </a:solidFill>
              </a:rPr>
              <a:t>The UK Link portal will be migrated in September. Until it is migrated, you will use the </a:t>
            </a:r>
            <a:r>
              <a:rPr lang="en-US" sz="1100" b="1" dirty="0">
                <a:solidFill>
                  <a:schemeClr val="accent1">
                    <a:lumMod val="50000"/>
                  </a:schemeClr>
                </a:solidFill>
              </a:rPr>
              <a:t>temporary URL</a:t>
            </a:r>
            <a:r>
              <a:rPr lang="en-US" sz="1100" dirty="0">
                <a:solidFill>
                  <a:schemeClr val="accent1">
                    <a:lumMod val="50000"/>
                  </a:schemeClr>
                </a:solidFill>
              </a:rPr>
              <a:t>, </a:t>
            </a:r>
            <a:r>
              <a:rPr lang="en-US" sz="1100" dirty="0">
                <a:solidFill>
                  <a:schemeClr val="accent1">
                    <a:lumMod val="50000"/>
                  </a:schemeClr>
                </a:solidFill>
                <a:hlinkClick r:id="rId4"/>
              </a:rPr>
              <a:t>uklink.xoserveservices.com</a:t>
            </a:r>
            <a:endParaRPr lang="en-US" sz="1100" dirty="0">
              <a:solidFill>
                <a:schemeClr val="accent1">
                  <a:lumMod val="50000"/>
                </a:schemeClr>
              </a:solidFill>
            </a:endParaRPr>
          </a:p>
          <a:p>
            <a:r>
              <a:rPr lang="en-US" sz="1100" dirty="0">
                <a:solidFill>
                  <a:schemeClr val="accent1">
                    <a:lumMod val="50000"/>
                  </a:schemeClr>
                </a:solidFill>
              </a:rPr>
              <a:t>We will communicate with users of the UK Link portal well in advance of the migration with instructions of what you needs to do </a:t>
            </a:r>
          </a:p>
        </p:txBody>
      </p:sp>
      <p:sp>
        <p:nvSpPr>
          <p:cNvPr id="25" name="Rectangle 24">
            <a:extLst>
              <a:ext uri="{FF2B5EF4-FFF2-40B4-BE49-F238E27FC236}">
                <a16:creationId xmlns:a16="http://schemas.microsoft.com/office/drawing/2014/main" id="{683D4DC1-ABA1-4108-A72A-66E14CBB826E}"/>
              </a:ext>
            </a:extLst>
          </p:cNvPr>
          <p:cNvSpPr/>
          <p:nvPr/>
        </p:nvSpPr>
        <p:spPr>
          <a:xfrm>
            <a:off x="609600" y="2188396"/>
            <a:ext cx="10013879" cy="1185428"/>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7B985933-B1D9-45DE-A404-5B34B7516031}"/>
              </a:ext>
            </a:extLst>
          </p:cNvPr>
          <p:cNvSpPr/>
          <p:nvPr/>
        </p:nvSpPr>
        <p:spPr>
          <a:xfrm>
            <a:off x="762000" y="4376557"/>
            <a:ext cx="10013879" cy="1208579"/>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09724D48-1481-4CE3-84BE-2E037A9157AB}"/>
              </a:ext>
            </a:extLst>
          </p:cNvPr>
          <p:cNvSpPr txBox="1"/>
          <p:nvPr/>
        </p:nvSpPr>
        <p:spPr>
          <a:xfrm>
            <a:off x="893852" y="5642393"/>
            <a:ext cx="9882027" cy="1446550"/>
          </a:xfrm>
          <a:prstGeom prst="rect">
            <a:avLst/>
          </a:prstGeom>
          <a:noFill/>
        </p:spPr>
        <p:txBody>
          <a:bodyPr wrap="square" rtlCol="0">
            <a:spAutoFit/>
          </a:bodyPr>
          <a:lstStyle/>
          <a:p>
            <a:pPr marL="171450" indent="-171450">
              <a:buFont typeface="Arial" panose="020B0604020202020204" pitchFamily="34" charset="0"/>
              <a:buChar char="•"/>
            </a:pPr>
            <a:r>
              <a:rPr lang="en-US" sz="1400" b="1" dirty="0">
                <a:solidFill>
                  <a:srgbClr val="3E5AA8"/>
                </a:solidFill>
                <a:latin typeface="Arial" panose="020B0604020202020204" pitchFamily="34" charset="0"/>
                <a:ea typeface="+mj-ea"/>
                <a:cs typeface="Arial" panose="020B0604020202020204" pitchFamily="34" charset="0"/>
              </a:rPr>
              <a:t>The migration activity is in progress and if you haven’t already you will shortly begin to receive your system generated email which will contain your new username (your email address) and a temporary password</a:t>
            </a:r>
          </a:p>
          <a:p>
            <a:endParaRPr lang="en-US" sz="1400" b="1" dirty="0">
              <a:solidFill>
                <a:srgbClr val="3E5AA8"/>
              </a:solidFill>
              <a:latin typeface="Arial" panose="020B0604020202020204" pitchFamily="34" charset="0"/>
              <a:ea typeface="+mj-ea"/>
              <a:cs typeface="Arial" panose="020B0604020202020204" pitchFamily="34" charset="0"/>
            </a:endParaRPr>
          </a:p>
          <a:p>
            <a:pPr marL="171450" indent="-171450">
              <a:buFont typeface="Arial" panose="020B0604020202020204" pitchFamily="34" charset="0"/>
              <a:buChar char="•"/>
            </a:pPr>
            <a:r>
              <a:rPr lang="en-US" sz="1400" b="1" dirty="0">
                <a:solidFill>
                  <a:srgbClr val="3E5AA8"/>
                </a:solidFill>
                <a:latin typeface="Arial" panose="020B0604020202020204" pitchFamily="34" charset="0"/>
                <a:cs typeface="Arial" panose="020B0604020202020204" pitchFamily="34" charset="0"/>
              </a:rPr>
              <a:t>User Access Functionality is available for MAU functions from Go Live on the 18</a:t>
            </a:r>
            <a:r>
              <a:rPr lang="en-US" sz="1400" b="1" baseline="30000" dirty="0">
                <a:solidFill>
                  <a:srgbClr val="3E5AA8"/>
                </a:solidFill>
                <a:latin typeface="Arial" panose="020B0604020202020204" pitchFamily="34" charset="0"/>
                <a:cs typeface="Arial" panose="020B0604020202020204" pitchFamily="34" charset="0"/>
              </a:rPr>
              <a:t>th</a:t>
            </a:r>
            <a:endParaRPr lang="en-US" sz="1400" b="1" dirty="0">
              <a:solidFill>
                <a:srgbClr val="3E5AA8"/>
              </a:solidFill>
              <a:latin typeface="Arial"/>
              <a:cs typeface="Arial"/>
            </a:endParaRPr>
          </a:p>
          <a:p>
            <a:endParaRPr lang="en-US" sz="800" b="1" dirty="0">
              <a:solidFill>
                <a:srgbClr val="3E5AA8"/>
              </a:solidFill>
              <a:latin typeface="Arial" panose="020B0604020202020204" pitchFamily="34" charset="0"/>
              <a:ea typeface="+mj-ea"/>
              <a:cs typeface="Arial" panose="020B0604020202020204" pitchFamily="34" charset="0"/>
            </a:endParaRPr>
          </a:p>
          <a:p>
            <a:pPr marL="171450" indent="-171450">
              <a:buFont typeface="Arial" panose="020B0604020202020204" pitchFamily="34" charset="0"/>
              <a:buChar char="•"/>
            </a:pPr>
            <a:endParaRPr lang="en-US" sz="800" b="1" dirty="0">
              <a:solidFill>
                <a:srgbClr val="3E5AA8"/>
              </a:solidFill>
              <a:latin typeface="Arial" panose="020B0604020202020204" pitchFamily="34" charset="0"/>
              <a:ea typeface="+mj-ea"/>
              <a:cs typeface="Arial" panose="020B0604020202020204" pitchFamily="34" charset="0"/>
            </a:endParaRPr>
          </a:p>
          <a:p>
            <a:endParaRPr lang="en-US" sz="800" b="1" dirty="0">
              <a:solidFill>
                <a:srgbClr val="3E5AA8"/>
              </a:solidFill>
              <a:latin typeface="Arial" panose="020B0604020202020204" pitchFamily="34" charset="0"/>
              <a:ea typeface="+mj-ea"/>
              <a:cs typeface="Arial" panose="020B0604020202020204" pitchFamily="34" charset="0"/>
            </a:endParaRPr>
          </a:p>
          <a:p>
            <a:endParaRPr lang="en-US" sz="800" b="1" dirty="0">
              <a:solidFill>
                <a:srgbClr val="3E5AA8"/>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864676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66D738D-0A12-45E8-B1FD-28E271CF5D33}"/>
              </a:ext>
            </a:extLst>
          </p:cNvPr>
          <p:cNvSpPr/>
          <p:nvPr/>
        </p:nvSpPr>
        <p:spPr>
          <a:xfrm>
            <a:off x="978009" y="787180"/>
            <a:ext cx="10092857" cy="5502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76C6266E-E6DC-4CC4-BC32-45828A6FA90E}"/>
              </a:ext>
            </a:extLst>
          </p:cNvPr>
          <p:cNvSpPr>
            <a:spLocks noGrp="1"/>
          </p:cNvSpPr>
          <p:nvPr>
            <p:ph type="title"/>
          </p:nvPr>
        </p:nvSpPr>
        <p:spPr>
          <a:xfrm>
            <a:off x="229579" y="158193"/>
            <a:ext cx="10972800" cy="850107"/>
          </a:xfrm>
        </p:spPr>
        <p:txBody>
          <a:bodyPr/>
          <a:lstStyle/>
          <a:p>
            <a:r>
              <a:rPr lang="en-GB" dirty="0"/>
              <a:t>Cutover Weekend 16/17</a:t>
            </a:r>
            <a:r>
              <a:rPr lang="en-GB" baseline="30000" dirty="0"/>
              <a:t>th</a:t>
            </a:r>
            <a:r>
              <a:rPr lang="en-GB" dirty="0"/>
              <a:t> July </a:t>
            </a:r>
          </a:p>
        </p:txBody>
      </p:sp>
      <p:sp>
        <p:nvSpPr>
          <p:cNvPr id="4" name="Rectangle 3">
            <a:extLst>
              <a:ext uri="{FF2B5EF4-FFF2-40B4-BE49-F238E27FC236}">
                <a16:creationId xmlns:a16="http://schemas.microsoft.com/office/drawing/2014/main" id="{42529D80-14BE-4FC2-AEF6-6D91025698DA}"/>
              </a:ext>
            </a:extLst>
          </p:cNvPr>
          <p:cNvSpPr/>
          <p:nvPr/>
        </p:nvSpPr>
        <p:spPr>
          <a:xfrm>
            <a:off x="936295" y="1272864"/>
            <a:ext cx="8814614" cy="1437422"/>
          </a:xfrm>
          <a:prstGeom prst="rect">
            <a:avLst/>
          </a:prstGeom>
          <a:solidFill>
            <a:schemeClr val="tx2">
              <a:lumMod val="20000"/>
              <a:lumOff val="80000"/>
            </a:schemeClr>
          </a:solidFill>
          <a:ln>
            <a:solidFill>
              <a:schemeClr val="bg2"/>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dirty="0"/>
          </a:p>
        </p:txBody>
      </p:sp>
      <p:sp>
        <p:nvSpPr>
          <p:cNvPr id="5" name="Oval 4">
            <a:extLst>
              <a:ext uri="{FF2B5EF4-FFF2-40B4-BE49-F238E27FC236}">
                <a16:creationId xmlns:a16="http://schemas.microsoft.com/office/drawing/2014/main" id="{0ED9AC6A-3811-4414-9168-5F34901C6A7E}"/>
              </a:ext>
            </a:extLst>
          </p:cNvPr>
          <p:cNvSpPr/>
          <p:nvPr/>
        </p:nvSpPr>
        <p:spPr>
          <a:xfrm>
            <a:off x="9156188" y="1479787"/>
            <a:ext cx="863600" cy="812692"/>
          </a:xfrm>
          <a:prstGeom prst="ellipse">
            <a:avLst/>
          </a:prstGeom>
          <a:solidFill>
            <a:schemeClr val="accent5">
              <a:lumMod val="40000"/>
              <a:lumOff val="60000"/>
            </a:schemeClr>
          </a:solidFill>
          <a:ln w="63500">
            <a:solidFill>
              <a:schemeClr val="bg1"/>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dirty="0"/>
          </a:p>
        </p:txBody>
      </p:sp>
      <p:sp>
        <p:nvSpPr>
          <p:cNvPr id="7" name="Arrow: Right 6">
            <a:extLst>
              <a:ext uri="{FF2B5EF4-FFF2-40B4-BE49-F238E27FC236}">
                <a16:creationId xmlns:a16="http://schemas.microsoft.com/office/drawing/2014/main" id="{969DD9E5-F435-43A4-BA38-CCF8C07726E8}"/>
              </a:ext>
            </a:extLst>
          </p:cNvPr>
          <p:cNvSpPr/>
          <p:nvPr/>
        </p:nvSpPr>
        <p:spPr>
          <a:xfrm rot="5400000">
            <a:off x="766348" y="1640208"/>
            <a:ext cx="1437423" cy="702733"/>
          </a:xfrm>
          <a:prstGeom prst="rightArrow">
            <a:avLst>
              <a:gd name="adj1" fmla="val 100000"/>
              <a:gd name="adj2" fmla="val 3642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solidFill>
                  <a:schemeClr val="bg2">
                    <a:lumMod val="75000"/>
                  </a:schemeClr>
                </a:solidFill>
              </a:rPr>
              <a:t>01</a:t>
            </a:r>
          </a:p>
        </p:txBody>
      </p:sp>
      <p:sp>
        <p:nvSpPr>
          <p:cNvPr id="15" name="Rectangle 14">
            <a:extLst>
              <a:ext uri="{FF2B5EF4-FFF2-40B4-BE49-F238E27FC236}">
                <a16:creationId xmlns:a16="http://schemas.microsoft.com/office/drawing/2014/main" id="{2587D5C2-B44B-4B5F-B2C4-9E2DDAC4D128}"/>
              </a:ext>
            </a:extLst>
          </p:cNvPr>
          <p:cNvSpPr/>
          <p:nvPr/>
        </p:nvSpPr>
        <p:spPr>
          <a:xfrm>
            <a:off x="1059617" y="3444798"/>
            <a:ext cx="8814614" cy="702733"/>
          </a:xfrm>
          <a:prstGeom prst="rect">
            <a:avLst/>
          </a:prstGeom>
          <a:solidFill>
            <a:schemeClr val="tx2">
              <a:lumMod val="40000"/>
              <a:lumOff val="60000"/>
            </a:schemeClr>
          </a:solidFill>
          <a:ln>
            <a:solidFill>
              <a:schemeClr val="bg2"/>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dirty="0"/>
          </a:p>
        </p:txBody>
      </p:sp>
      <p:sp>
        <p:nvSpPr>
          <p:cNvPr id="16" name="Oval 15">
            <a:extLst>
              <a:ext uri="{FF2B5EF4-FFF2-40B4-BE49-F238E27FC236}">
                <a16:creationId xmlns:a16="http://schemas.microsoft.com/office/drawing/2014/main" id="{9FA25089-31CB-4476-845E-105B2E1FA43C}"/>
              </a:ext>
            </a:extLst>
          </p:cNvPr>
          <p:cNvSpPr/>
          <p:nvPr/>
        </p:nvSpPr>
        <p:spPr>
          <a:xfrm>
            <a:off x="9083347" y="3453029"/>
            <a:ext cx="863600" cy="804333"/>
          </a:xfrm>
          <a:prstGeom prst="ellipse">
            <a:avLst/>
          </a:prstGeom>
          <a:solidFill>
            <a:schemeClr val="accent5">
              <a:lumMod val="75000"/>
            </a:schemeClr>
          </a:solidFill>
          <a:ln w="63500">
            <a:solidFill>
              <a:schemeClr val="bg1"/>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dirty="0"/>
          </a:p>
        </p:txBody>
      </p:sp>
      <p:sp>
        <p:nvSpPr>
          <p:cNvPr id="17" name="Arrow: Right 16">
            <a:extLst>
              <a:ext uri="{FF2B5EF4-FFF2-40B4-BE49-F238E27FC236}">
                <a16:creationId xmlns:a16="http://schemas.microsoft.com/office/drawing/2014/main" id="{FDF4A39D-BBD2-4D45-B8EB-93C179C4B2B5}"/>
              </a:ext>
            </a:extLst>
          </p:cNvPr>
          <p:cNvSpPr/>
          <p:nvPr/>
        </p:nvSpPr>
        <p:spPr>
          <a:xfrm rot="5400000">
            <a:off x="1116835" y="3495379"/>
            <a:ext cx="753532" cy="702733"/>
          </a:xfrm>
          <a:prstGeom prst="rightArrow">
            <a:avLst>
              <a:gd name="adj1" fmla="val 100000"/>
              <a:gd name="adj2" fmla="val 3642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solidFill>
                  <a:schemeClr val="bg2">
                    <a:lumMod val="75000"/>
                  </a:schemeClr>
                </a:solidFill>
              </a:rPr>
              <a:t>02</a:t>
            </a:r>
          </a:p>
        </p:txBody>
      </p:sp>
      <p:sp>
        <p:nvSpPr>
          <p:cNvPr id="14" name="TextBox 13">
            <a:extLst>
              <a:ext uri="{FF2B5EF4-FFF2-40B4-BE49-F238E27FC236}">
                <a16:creationId xmlns:a16="http://schemas.microsoft.com/office/drawing/2014/main" id="{01DA1E89-0124-4CDB-AF93-C1E98FE3FE77}"/>
              </a:ext>
            </a:extLst>
          </p:cNvPr>
          <p:cNvSpPr txBox="1"/>
          <p:nvPr/>
        </p:nvSpPr>
        <p:spPr>
          <a:xfrm>
            <a:off x="1493601" y="3758076"/>
            <a:ext cx="7250838" cy="261610"/>
          </a:xfrm>
          <a:prstGeom prst="rect">
            <a:avLst/>
          </a:prstGeom>
          <a:noFill/>
        </p:spPr>
        <p:txBody>
          <a:bodyPr wrap="square" rtlCol="0">
            <a:spAutoFit/>
          </a:bodyPr>
          <a:lstStyle/>
          <a:p>
            <a:r>
              <a:rPr lang="en-US" sz="1100" dirty="0">
                <a:solidFill>
                  <a:schemeClr val="accent1">
                    <a:lumMod val="50000"/>
                  </a:schemeClr>
                </a:solidFill>
              </a:rPr>
              <a:t>.</a:t>
            </a:r>
          </a:p>
        </p:txBody>
      </p:sp>
      <p:sp>
        <p:nvSpPr>
          <p:cNvPr id="31" name="TextBox 30">
            <a:extLst>
              <a:ext uri="{FF2B5EF4-FFF2-40B4-BE49-F238E27FC236}">
                <a16:creationId xmlns:a16="http://schemas.microsoft.com/office/drawing/2014/main" id="{EE233EBF-1726-4ACD-8384-C691BA97D3F0}"/>
              </a:ext>
            </a:extLst>
          </p:cNvPr>
          <p:cNvSpPr txBox="1"/>
          <p:nvPr/>
        </p:nvSpPr>
        <p:spPr>
          <a:xfrm>
            <a:off x="1915587" y="1343938"/>
            <a:ext cx="7239867" cy="1384995"/>
          </a:xfrm>
          <a:prstGeom prst="rect">
            <a:avLst/>
          </a:prstGeom>
          <a:noFill/>
        </p:spPr>
        <p:txBody>
          <a:bodyPr wrap="square" rtlCol="0">
            <a:spAutoFit/>
          </a:bodyPr>
          <a:lstStyle/>
          <a:p>
            <a:r>
              <a:rPr lang="en-GB" sz="1200" kern="1200" dirty="0">
                <a:effectLst/>
              </a:rPr>
              <a:t>For the </a:t>
            </a:r>
            <a:r>
              <a:rPr lang="en-GB" sz="1200" b="1" kern="1200" dirty="0">
                <a:effectLst/>
              </a:rPr>
              <a:t>Supply Point Switching API, </a:t>
            </a:r>
            <a:r>
              <a:rPr lang="en-GB" sz="1200" kern="1200" dirty="0">
                <a:cs typeface="Calibri" panose="020F0502020204030204" pitchFamily="34" charset="0"/>
              </a:rPr>
              <a:t>t</a:t>
            </a:r>
            <a:r>
              <a:rPr lang="en-GB" sz="1200" dirty="0">
                <a:effectLst/>
                <a:ea typeface="Calibri" panose="020F0502020204030204" pitchFamily="34" charset="0"/>
                <a:cs typeface="Calibri" panose="020F0502020204030204" pitchFamily="34" charset="0"/>
              </a:rPr>
              <a:t>o ensure customers go live with the best experience possible, we have made arrangements for customers to be able to test their credentials from </a:t>
            </a:r>
            <a:r>
              <a:rPr lang="en-GB" sz="1200" b="1" dirty="0">
                <a:effectLst/>
                <a:ea typeface="Calibri" panose="020F0502020204030204" pitchFamily="34" charset="0"/>
                <a:cs typeface="Calibri" panose="020F0502020204030204" pitchFamily="34" charset="0"/>
              </a:rPr>
              <a:t>Saturday 16</a:t>
            </a:r>
            <a:r>
              <a:rPr lang="en-GB" sz="1200" b="1" baseline="30000" dirty="0">
                <a:effectLst/>
                <a:ea typeface="Calibri" panose="020F0502020204030204" pitchFamily="34" charset="0"/>
                <a:cs typeface="Calibri" panose="020F0502020204030204" pitchFamily="34" charset="0"/>
              </a:rPr>
              <a:t>th</a:t>
            </a:r>
            <a:r>
              <a:rPr lang="en-GB" sz="1200" b="1" dirty="0">
                <a:effectLst/>
                <a:ea typeface="Calibri" panose="020F0502020204030204" pitchFamily="34" charset="0"/>
                <a:cs typeface="Calibri" panose="020F0502020204030204" pitchFamily="34" charset="0"/>
              </a:rPr>
              <a:t> July from 7pm onwards on  the live production environment</a:t>
            </a:r>
          </a:p>
          <a:p>
            <a:endParaRPr lang="en-GB" sz="1200" b="1" dirty="0">
              <a:effectLst/>
              <a:ea typeface="Calibri" panose="020F0502020204030204" pitchFamily="34" charset="0"/>
              <a:cs typeface="Calibri" panose="020F0502020204030204" pitchFamily="34" charset="0"/>
            </a:endParaRPr>
          </a:p>
          <a:p>
            <a:r>
              <a:rPr lang="en-GB" sz="1200" dirty="0">
                <a:effectLst/>
                <a:ea typeface="Calibri" panose="020F0502020204030204" pitchFamily="34" charset="0"/>
                <a:cs typeface="Calibri" panose="020F0502020204030204" pitchFamily="34" charset="0"/>
              </a:rPr>
              <a:t>We will have a </a:t>
            </a:r>
            <a:r>
              <a:rPr lang="en-GB" sz="1200" b="1" dirty="0">
                <a:effectLst/>
                <a:ea typeface="Calibri" panose="020F0502020204030204" pitchFamily="34" charset="0"/>
                <a:cs typeface="Calibri" panose="020F0502020204030204" pitchFamily="34" charset="0"/>
              </a:rPr>
              <a:t>dedicated team on standby from 9am – 5pm on Sunday 17</a:t>
            </a:r>
            <a:r>
              <a:rPr lang="en-GB" sz="1200" b="1" baseline="30000" dirty="0">
                <a:effectLst/>
                <a:ea typeface="Calibri" panose="020F0502020204030204" pitchFamily="34" charset="0"/>
                <a:cs typeface="Calibri" panose="020F0502020204030204" pitchFamily="34" charset="0"/>
              </a:rPr>
              <a:t>th</a:t>
            </a:r>
            <a:r>
              <a:rPr lang="en-GB" sz="1200" b="1" dirty="0">
                <a:effectLst/>
                <a:ea typeface="Calibri" panose="020F0502020204030204" pitchFamily="34" charset="0"/>
                <a:cs typeface="Calibri" panose="020F0502020204030204" pitchFamily="34" charset="0"/>
              </a:rPr>
              <a:t> July, to support customers with any queries </a:t>
            </a:r>
            <a:r>
              <a:rPr lang="en-GB" sz="1200" dirty="0">
                <a:effectLst/>
                <a:ea typeface="Calibri" panose="020F0502020204030204" pitchFamily="34" charset="0"/>
                <a:cs typeface="Calibri" panose="020F0502020204030204" pitchFamily="34" charset="0"/>
              </a:rPr>
              <a:t>or issues they may experience during their</a:t>
            </a:r>
            <a:r>
              <a:rPr lang="en-GB" sz="1200" dirty="0">
                <a:effectLst/>
                <a:ea typeface="Times New Roman" panose="02020603050405020304" pitchFamily="18" charset="0"/>
                <a:cs typeface="Calibri" panose="020F0502020204030204" pitchFamily="34" charset="0"/>
              </a:rPr>
              <a:t> testing of the API.  Please contact</a:t>
            </a:r>
            <a:r>
              <a:rPr lang="en-GB" sz="1200" b="1" dirty="0">
                <a:effectLst/>
                <a:ea typeface="Times New Roman" panose="02020603050405020304" pitchFamily="18" charset="0"/>
                <a:cs typeface="Calibri" panose="020F0502020204030204" pitchFamily="34" charset="0"/>
              </a:rPr>
              <a:t> xoserve.CSS.STS@xoserve.com</a:t>
            </a:r>
            <a:endParaRPr lang="en-GB" sz="1200" b="1" dirty="0">
              <a:solidFill>
                <a:schemeClr val="accent1">
                  <a:lumMod val="50000"/>
                </a:schemeClr>
              </a:solidFill>
            </a:endParaRPr>
          </a:p>
        </p:txBody>
      </p:sp>
      <p:pic>
        <p:nvPicPr>
          <p:cNvPr id="34" name="Picture 33">
            <a:extLst>
              <a:ext uri="{FF2B5EF4-FFF2-40B4-BE49-F238E27FC236}">
                <a16:creationId xmlns:a16="http://schemas.microsoft.com/office/drawing/2014/main" id="{72FB973F-B844-43A8-AC66-ED31FB8E914E}"/>
              </a:ext>
            </a:extLst>
          </p:cNvPr>
          <p:cNvPicPr>
            <a:picLocks noChangeAspect="1"/>
          </p:cNvPicPr>
          <p:nvPr/>
        </p:nvPicPr>
        <p:blipFill>
          <a:blip r:embed="rId2">
            <a:extLst>
              <a:ext uri="{BEBA8EAE-BF5A-486C-A8C5-ECC9F3942E4B}">
                <a14:imgProps xmlns:a14="http://schemas.microsoft.com/office/drawing/2010/main">
                  <a14:imgLayer r:embed="rId3">
                    <a14:imgEffect>
                      <a14:artisticCutout/>
                    </a14:imgEffect>
                  </a14:imgLayer>
                </a14:imgProps>
              </a:ext>
            </a:extLst>
          </a:blip>
          <a:stretch>
            <a:fillRect/>
          </a:stretch>
        </p:blipFill>
        <p:spPr>
          <a:xfrm>
            <a:off x="9286724" y="3597025"/>
            <a:ext cx="464185" cy="468971"/>
          </a:xfrm>
          <a:prstGeom prst="rect">
            <a:avLst/>
          </a:prstGeom>
          <a:effectLst>
            <a:outerShdw blurRad="50800" dist="38100" dir="2700000" algn="tl" rotWithShape="0">
              <a:prstClr val="black">
                <a:alpha val="40000"/>
              </a:prstClr>
            </a:outerShdw>
          </a:effectLst>
        </p:spPr>
      </p:pic>
      <p:pic>
        <p:nvPicPr>
          <p:cNvPr id="35" name="Picture 34">
            <a:extLst>
              <a:ext uri="{FF2B5EF4-FFF2-40B4-BE49-F238E27FC236}">
                <a16:creationId xmlns:a16="http://schemas.microsoft.com/office/drawing/2014/main" id="{EED9F668-49F6-4C78-94FF-13D17E5D1585}"/>
              </a:ext>
            </a:extLst>
          </p:cNvPr>
          <p:cNvPicPr>
            <a:picLocks noChangeAspect="1"/>
          </p:cNvPicPr>
          <p:nvPr/>
        </p:nvPicPr>
        <p:blipFill>
          <a:blip r:embed="rId4">
            <a:extLst>
              <a:ext uri="{BEBA8EAE-BF5A-486C-A8C5-ECC9F3942E4B}">
                <a14:imgProps xmlns:a14="http://schemas.microsoft.com/office/drawing/2010/main">
                  <a14:imgLayer r:embed="rId5">
                    <a14:imgEffect>
                      <a14:artisticCrisscrossEtching trans="55000"/>
                    </a14:imgEffect>
                  </a14:imgLayer>
                </a14:imgProps>
              </a:ext>
            </a:extLst>
          </a:blip>
          <a:stretch>
            <a:fillRect/>
          </a:stretch>
        </p:blipFill>
        <p:spPr>
          <a:xfrm>
            <a:off x="9359853" y="1639928"/>
            <a:ext cx="433137" cy="428830"/>
          </a:xfrm>
          <a:prstGeom prst="rect">
            <a:avLst/>
          </a:prstGeom>
          <a:effectLst>
            <a:glow rad="101600">
              <a:schemeClr val="bg1">
                <a:lumMod val="75000"/>
                <a:alpha val="60000"/>
              </a:schemeClr>
            </a:glow>
            <a:outerShdw blurRad="50800" dist="38100" dir="2700000" algn="tl" rotWithShape="0">
              <a:prstClr val="black">
                <a:alpha val="40000"/>
              </a:prstClr>
            </a:outerShdw>
            <a:softEdge rad="31750"/>
          </a:effectLst>
        </p:spPr>
      </p:pic>
      <p:sp>
        <p:nvSpPr>
          <p:cNvPr id="39" name="TextBox 38">
            <a:extLst>
              <a:ext uri="{FF2B5EF4-FFF2-40B4-BE49-F238E27FC236}">
                <a16:creationId xmlns:a16="http://schemas.microsoft.com/office/drawing/2014/main" id="{4AD6AC47-D577-45DB-849B-610DC9F6354D}"/>
              </a:ext>
            </a:extLst>
          </p:cNvPr>
          <p:cNvSpPr txBox="1"/>
          <p:nvPr/>
        </p:nvSpPr>
        <p:spPr>
          <a:xfrm>
            <a:off x="1938406" y="3651936"/>
            <a:ext cx="7239867" cy="276999"/>
          </a:xfrm>
          <a:prstGeom prst="rect">
            <a:avLst/>
          </a:prstGeom>
          <a:noFill/>
        </p:spPr>
        <p:txBody>
          <a:bodyPr wrap="square" rtlCol="0">
            <a:spAutoFit/>
          </a:bodyPr>
          <a:lstStyle/>
          <a:p>
            <a:r>
              <a:rPr lang="en-US" sz="1200" b="1" dirty="0">
                <a:solidFill>
                  <a:schemeClr val="accent1">
                    <a:lumMod val="50000"/>
                  </a:schemeClr>
                </a:solidFill>
              </a:rPr>
              <a:t>The GES Portal will be live from Monday 18</a:t>
            </a:r>
            <a:r>
              <a:rPr lang="en-US" sz="1200" b="1" baseline="30000" dirty="0">
                <a:solidFill>
                  <a:schemeClr val="accent1">
                    <a:lumMod val="50000"/>
                  </a:schemeClr>
                </a:solidFill>
              </a:rPr>
              <a:t>th</a:t>
            </a:r>
            <a:r>
              <a:rPr lang="en-US" sz="1200" b="1" dirty="0">
                <a:solidFill>
                  <a:schemeClr val="accent1">
                    <a:lumMod val="50000"/>
                  </a:schemeClr>
                </a:solidFill>
              </a:rPr>
              <a:t> July 08.00am </a:t>
            </a:r>
          </a:p>
        </p:txBody>
      </p:sp>
      <p:pic>
        <p:nvPicPr>
          <p:cNvPr id="26" name="Graphic 25" descr="Information with solid fill">
            <a:extLst>
              <a:ext uri="{FF2B5EF4-FFF2-40B4-BE49-F238E27FC236}">
                <a16:creationId xmlns:a16="http://schemas.microsoft.com/office/drawing/2014/main" id="{B1A496D0-8F4D-4661-BCCA-871B8678541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0952" y="5573989"/>
            <a:ext cx="410817" cy="410817"/>
          </a:xfrm>
          <a:prstGeom prst="rect">
            <a:avLst/>
          </a:prstGeom>
        </p:spPr>
      </p:pic>
      <p:sp>
        <p:nvSpPr>
          <p:cNvPr id="29" name="TextBox 28">
            <a:extLst>
              <a:ext uri="{FF2B5EF4-FFF2-40B4-BE49-F238E27FC236}">
                <a16:creationId xmlns:a16="http://schemas.microsoft.com/office/drawing/2014/main" id="{E0C05521-3EF6-4010-9452-B4FE6D094C1C}"/>
              </a:ext>
            </a:extLst>
          </p:cNvPr>
          <p:cNvSpPr txBox="1"/>
          <p:nvPr/>
        </p:nvSpPr>
        <p:spPr>
          <a:xfrm>
            <a:off x="1142234" y="5382514"/>
            <a:ext cx="10355573" cy="738664"/>
          </a:xfrm>
          <a:prstGeom prst="rect">
            <a:avLst/>
          </a:prstGeom>
          <a:noFill/>
        </p:spPr>
        <p:txBody>
          <a:bodyPr wrap="square">
            <a:spAutoFit/>
          </a:bodyPr>
          <a:lstStyle/>
          <a:p>
            <a:pPr marL="12065">
              <a:spcBef>
                <a:spcPts val="100"/>
              </a:spcBef>
              <a:tabLst>
                <a:tab pos="162560" algn="l"/>
              </a:tabLst>
            </a:pPr>
            <a:r>
              <a:rPr lang="en-US" sz="1400" b="1" dirty="0">
                <a:solidFill>
                  <a:srgbClr val="0070C0"/>
                </a:solidFill>
                <a:cs typeface="Arial"/>
              </a:rPr>
              <a:t>Note that the Xoserve Services Portal will be unavailable to all users while the migration of DES users occurs over Saturday 16</a:t>
            </a:r>
            <a:r>
              <a:rPr lang="en-US" sz="1400" b="1" baseline="30000" dirty="0">
                <a:solidFill>
                  <a:srgbClr val="0070C0"/>
                </a:solidFill>
                <a:cs typeface="Arial"/>
              </a:rPr>
              <a:t>th</a:t>
            </a:r>
            <a:r>
              <a:rPr lang="en-US" sz="1400" b="1" dirty="0">
                <a:solidFill>
                  <a:srgbClr val="0070C0"/>
                </a:solidFill>
                <a:cs typeface="Arial"/>
              </a:rPr>
              <a:t> and Sunday 17</a:t>
            </a:r>
            <a:r>
              <a:rPr lang="en-US" sz="1400" b="1" baseline="30000" dirty="0">
                <a:solidFill>
                  <a:srgbClr val="0070C0"/>
                </a:solidFill>
                <a:cs typeface="Arial"/>
              </a:rPr>
              <a:t>th</a:t>
            </a:r>
            <a:r>
              <a:rPr lang="en-US" sz="1400" b="1" dirty="0">
                <a:solidFill>
                  <a:srgbClr val="0070C0"/>
                </a:solidFill>
                <a:cs typeface="Arial"/>
              </a:rPr>
              <a:t> July. If your organisation uses DES over this weekend, please ensure that you plan your operations accordingly. </a:t>
            </a:r>
            <a:endParaRPr lang="en-GB" sz="1400" b="1" dirty="0">
              <a:solidFill>
                <a:srgbClr val="0070C0"/>
              </a:solidFill>
              <a:cs typeface="Arial" panose="020B0604020202020204" pitchFamily="34" charset="0"/>
            </a:endParaRPr>
          </a:p>
        </p:txBody>
      </p:sp>
    </p:spTree>
    <p:extLst>
      <p:ext uri="{BB962C8B-B14F-4D97-AF65-F5344CB8AC3E}">
        <p14:creationId xmlns:p14="http://schemas.microsoft.com/office/powerpoint/2010/main" val="2468247126"/>
      </p:ext>
    </p:extLst>
  </p:cSld>
  <p:clrMapOvr>
    <a:masterClrMapping/>
  </p:clrMapOvr>
</p:sld>
</file>

<file path=ppt/theme/theme1.xml><?xml version="1.0" encoding="utf-8"?>
<a:theme xmlns:a="http://schemas.openxmlformats.org/drawingml/2006/main" name="1_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FB9CDCC5328344A3162B2D7C8A4CE2" ma:contentTypeVersion="16" ma:contentTypeDescription="Create a new document." ma:contentTypeScope="" ma:versionID="ede32156e104b9db28a12065827d15ac">
  <xsd:schema xmlns:xsd="http://www.w3.org/2001/XMLSchema" xmlns:xs="http://www.w3.org/2001/XMLSchema" xmlns:p="http://schemas.microsoft.com/office/2006/metadata/properties" xmlns:ns2="efb0c983-77a3-4edc-9303-e1cb655c76c7" xmlns:ns3="3ee84ff3-1fa2-4b0e-bbc1-9d3729ac2ba9" targetNamespace="http://schemas.microsoft.com/office/2006/metadata/properties" ma:root="true" ma:fieldsID="a8c1c2972ccccfaf548a4caf8c530352" ns2:_="" ns3:_="">
    <xsd:import namespace="efb0c983-77a3-4edc-9303-e1cb655c76c7"/>
    <xsd:import namespace="3ee84ff3-1fa2-4b0e-bbc1-9d3729ac2ba9"/>
    <xsd:element name="properties">
      <xsd:complexType>
        <xsd:sequence>
          <xsd:element name="documentManagement">
            <xsd:complexType>
              <xsd:all>
                <xsd:element ref="ns2:_Flow_SignoffStatus" minOccurs="0"/>
                <xsd:element ref="ns2:Sign_x002d_offBy"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b0c983-77a3-4edc-9303-e1cb655c76c7" elementFormDefault="qualified">
    <xsd:import namespace="http://schemas.microsoft.com/office/2006/documentManagement/types"/>
    <xsd:import namespace="http://schemas.microsoft.com/office/infopath/2007/PartnerControls"/>
    <xsd:element name="_Flow_SignoffStatus" ma:index="8" nillable="true" ma:displayName="Sign-off status" ma:internalName="Sign_x002d_off_x0020_status">
      <xsd:simpleType>
        <xsd:restriction base="dms:Text"/>
      </xsd:simpleType>
    </xsd:element>
    <xsd:element name="Sign_x002d_offBy" ma:index="9" nillable="true" ma:displayName="Sign-off By" ma:format="Dropdown" ma:list="UserInfo" ma:SharePointGroup="0" ma:internalName="Sign_x002d_off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cb18e80-c0a1-4e4c-a24b-611b5f62a90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ee84ff3-1fa2-4b0e-bbc1-9d3729ac2ba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edf0d92-15e2-4a18-8841-dbc4ae997dea}" ma:internalName="TaxCatchAll" ma:showField="CatchAllData" ma:web="3ee84ff3-1fa2-4b0e-bbc1-9d3729ac2ba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AB1C3D-657E-4F05-B771-30D5726449BB}"/>
</file>

<file path=customXml/itemProps2.xml><?xml version="1.0" encoding="utf-8"?>
<ds:datastoreItem xmlns:ds="http://schemas.openxmlformats.org/officeDocument/2006/customXml" ds:itemID="{1D26B607-D90E-40CB-A666-80BA26B42191}"/>
</file>

<file path=docProps/app.xml><?xml version="1.0" encoding="utf-8"?>
<Properties xmlns="http://schemas.openxmlformats.org/officeDocument/2006/extended-properties" xmlns:vt="http://schemas.openxmlformats.org/officeDocument/2006/docPropsVTypes">
  <TotalTime>211</TotalTime>
  <Words>930</Words>
  <Application>Microsoft Office PowerPoint</Application>
  <PresentationFormat>Widescreen</PresentationFormat>
  <Paragraphs>64</Paragraphs>
  <Slides>6</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1_Office Theme</vt:lpstr>
      <vt:lpstr>Xoserve Services Portal Update </vt:lpstr>
      <vt:lpstr>Overview</vt:lpstr>
      <vt:lpstr>GES (currently DES) Users</vt:lpstr>
      <vt:lpstr>GES Master Admin User (MAU)</vt:lpstr>
      <vt:lpstr>Users of GES and UK Link</vt:lpstr>
      <vt:lpstr>Cutover Weekend 16/17th July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GES Portal Update</dc:title>
  <dc:creator>Padmini Duvvuri</dc:creator>
  <cp:lastModifiedBy>Emma J Lyndon</cp:lastModifiedBy>
  <cp:revision>12</cp:revision>
  <dcterms:created xsi:type="dcterms:W3CDTF">2022-06-28T22:27:29Z</dcterms:created>
  <dcterms:modified xsi:type="dcterms:W3CDTF">2022-07-12T18:27:16Z</dcterms:modified>
</cp:coreProperties>
</file>