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sldIdLst>
    <p:sldId id="298" r:id="rId5"/>
    <p:sldId id="299" r:id="rId6"/>
    <p:sldId id="3572" r:id="rId7"/>
    <p:sldId id="3574" r:id="rId8"/>
    <p:sldId id="3575"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01/08/2022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4824720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92657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DDP August CHMC update</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4A0689F-639D-474F-A51F-37EF73CC4DF5}"/>
              </a:ext>
            </a:extLst>
          </p:cNvPr>
          <p:cNvPicPr>
            <a:picLocks noChangeAspect="1"/>
          </p:cNvPicPr>
          <p:nvPr/>
        </p:nvPicPr>
        <p:blipFill>
          <a:blip r:embed="rId2"/>
          <a:stretch>
            <a:fillRect/>
          </a:stretch>
        </p:blipFill>
        <p:spPr>
          <a:xfrm>
            <a:off x="348595" y="771550"/>
            <a:ext cx="8446810" cy="3453392"/>
          </a:xfrm>
          <a:prstGeom prst="rect">
            <a:avLst/>
          </a:prstGeom>
        </p:spPr>
      </p:pic>
    </p:spTree>
    <p:extLst>
      <p:ext uri="{BB962C8B-B14F-4D97-AF65-F5344CB8AC3E}">
        <p14:creationId xmlns:p14="http://schemas.microsoft.com/office/powerpoint/2010/main" val="94669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ircle">
            <a:extLst>
              <a:ext uri="{FF2B5EF4-FFF2-40B4-BE49-F238E27FC236}">
                <a16:creationId xmlns:a16="http://schemas.microsoft.com/office/drawing/2014/main" id="{CEEB2682-08B6-4DF0-A4D6-0801E01154F1}"/>
              </a:ext>
            </a:extLst>
          </p:cNvPr>
          <p:cNvSpPr/>
          <p:nvPr/>
        </p:nvSpPr>
        <p:spPr>
          <a:xfrm>
            <a:off x="7223980" y="1426398"/>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587" name="Rounded Rectangle"/>
          <p:cNvSpPr/>
          <p:nvPr/>
        </p:nvSpPr>
        <p:spPr>
          <a:xfrm>
            <a:off x="306236" y="1062113"/>
            <a:ext cx="8566183" cy="2677497"/>
          </a:xfrm>
          <a:prstGeom prst="roundRect">
            <a:avLst>
              <a:gd name="adj" fmla="val 3839"/>
            </a:avLst>
          </a:prstGeom>
          <a:solidFill>
            <a:srgbClr val="E0E1E5">
              <a:alpha val="42767"/>
            </a:srgbClr>
          </a:solidFill>
          <a:ln w="12700">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grpSp>
        <p:nvGrpSpPr>
          <p:cNvPr id="614" name="Group"/>
          <p:cNvGrpSpPr/>
          <p:nvPr/>
        </p:nvGrpSpPr>
        <p:grpSpPr>
          <a:xfrm>
            <a:off x="2092325" y="1748400"/>
            <a:ext cx="6745439" cy="1967728"/>
            <a:chOff x="0" y="0"/>
            <a:chExt cx="17987835" cy="5247272"/>
          </a:xfrm>
        </p:grpSpPr>
        <p:sp>
          <p:nvSpPr>
            <p:cNvPr id="588" name="Line"/>
            <p:cNvSpPr/>
            <p:nvPr/>
          </p:nvSpPr>
          <p:spPr>
            <a:xfrm flipV="1">
              <a:off x="-1" y="0"/>
              <a:ext cx="2"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89" name="Line"/>
            <p:cNvSpPr/>
            <p:nvPr/>
          </p:nvSpPr>
          <p:spPr>
            <a:xfrm flipV="1">
              <a:off x="71120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0" name="Line"/>
            <p:cNvSpPr/>
            <p:nvPr/>
          </p:nvSpPr>
          <p:spPr>
            <a:xfrm flipV="1">
              <a:off x="14327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1" name="Line"/>
            <p:cNvSpPr/>
            <p:nvPr/>
          </p:nvSpPr>
          <p:spPr>
            <a:xfrm flipV="1">
              <a:off x="21566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2" name="Line"/>
            <p:cNvSpPr/>
            <p:nvPr/>
          </p:nvSpPr>
          <p:spPr>
            <a:xfrm flipV="1">
              <a:off x="28913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3" name="Line"/>
            <p:cNvSpPr/>
            <p:nvPr/>
          </p:nvSpPr>
          <p:spPr>
            <a:xfrm flipV="1">
              <a:off x="36025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4" name="Line"/>
            <p:cNvSpPr/>
            <p:nvPr/>
          </p:nvSpPr>
          <p:spPr>
            <a:xfrm flipV="1">
              <a:off x="43241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5" name="Line"/>
            <p:cNvSpPr/>
            <p:nvPr/>
          </p:nvSpPr>
          <p:spPr>
            <a:xfrm flipV="1">
              <a:off x="50480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6" name="Line"/>
            <p:cNvSpPr/>
            <p:nvPr/>
          </p:nvSpPr>
          <p:spPr>
            <a:xfrm flipV="1">
              <a:off x="57521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7" name="Line"/>
            <p:cNvSpPr/>
            <p:nvPr/>
          </p:nvSpPr>
          <p:spPr>
            <a:xfrm flipV="1">
              <a:off x="64633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8" name="Line"/>
            <p:cNvSpPr/>
            <p:nvPr/>
          </p:nvSpPr>
          <p:spPr>
            <a:xfrm flipV="1">
              <a:off x="71849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9" name="Line"/>
            <p:cNvSpPr/>
            <p:nvPr/>
          </p:nvSpPr>
          <p:spPr>
            <a:xfrm flipV="1">
              <a:off x="79088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0" name="Line"/>
            <p:cNvSpPr/>
            <p:nvPr/>
          </p:nvSpPr>
          <p:spPr>
            <a:xfrm flipV="1">
              <a:off x="86435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1" name="Line"/>
            <p:cNvSpPr/>
            <p:nvPr/>
          </p:nvSpPr>
          <p:spPr>
            <a:xfrm flipV="1">
              <a:off x="93547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2" name="Line"/>
            <p:cNvSpPr/>
            <p:nvPr/>
          </p:nvSpPr>
          <p:spPr>
            <a:xfrm flipV="1">
              <a:off x="100762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3" name="Line"/>
            <p:cNvSpPr/>
            <p:nvPr/>
          </p:nvSpPr>
          <p:spPr>
            <a:xfrm flipV="1">
              <a:off x="108001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4" name="Line"/>
            <p:cNvSpPr/>
            <p:nvPr/>
          </p:nvSpPr>
          <p:spPr>
            <a:xfrm flipV="1">
              <a:off x="115273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5" name="Line"/>
            <p:cNvSpPr/>
            <p:nvPr/>
          </p:nvSpPr>
          <p:spPr>
            <a:xfrm flipV="1">
              <a:off x="122385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6" name="Line"/>
            <p:cNvSpPr/>
            <p:nvPr/>
          </p:nvSpPr>
          <p:spPr>
            <a:xfrm flipV="1">
              <a:off x="129601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7" name="Line"/>
            <p:cNvSpPr/>
            <p:nvPr/>
          </p:nvSpPr>
          <p:spPr>
            <a:xfrm flipV="1">
              <a:off x="136840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8" name="Line"/>
            <p:cNvSpPr/>
            <p:nvPr/>
          </p:nvSpPr>
          <p:spPr>
            <a:xfrm flipV="1">
              <a:off x="144187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9" name="Line"/>
            <p:cNvSpPr/>
            <p:nvPr/>
          </p:nvSpPr>
          <p:spPr>
            <a:xfrm flipV="1">
              <a:off x="151299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0" name="Line"/>
            <p:cNvSpPr/>
            <p:nvPr/>
          </p:nvSpPr>
          <p:spPr>
            <a:xfrm flipV="1">
              <a:off x="158180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1" name="Line"/>
            <p:cNvSpPr/>
            <p:nvPr/>
          </p:nvSpPr>
          <p:spPr>
            <a:xfrm flipV="1">
              <a:off x="165419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2" name="Line"/>
            <p:cNvSpPr/>
            <p:nvPr/>
          </p:nvSpPr>
          <p:spPr>
            <a:xfrm flipV="1">
              <a:off x="172766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3" name="Line"/>
            <p:cNvSpPr/>
            <p:nvPr/>
          </p:nvSpPr>
          <p:spPr>
            <a:xfrm flipV="1">
              <a:off x="179878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grpSp>
      <p:sp>
        <p:nvSpPr>
          <p:cNvPr id="615" name="Future plans"/>
          <p:cNvSpPr txBox="1"/>
          <p:nvPr/>
        </p:nvSpPr>
        <p:spPr>
          <a:xfrm>
            <a:off x="355624" y="-107835"/>
            <a:ext cx="2557613" cy="8043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nchor="ctr">
            <a:spAutoFit/>
          </a:bodyPr>
          <a:lstStyle>
            <a:lvl1pPr algn="l">
              <a:lnSpc>
                <a:spcPts val="7500"/>
              </a:lnSpc>
              <a:defRPr sz="3300">
                <a:solidFill>
                  <a:srgbClr val="1D1143"/>
                </a:solidFill>
                <a:latin typeface="Poppins SemiBold"/>
                <a:ea typeface="Poppins SemiBold"/>
                <a:cs typeface="Poppins SemiBold"/>
                <a:sym typeface="Poppins SemiBold"/>
              </a:defRPr>
            </a:lvl1pPr>
          </a:lstStyle>
          <a:p>
            <a:r>
              <a:rPr lang="en-GB" sz="1238" dirty="0"/>
              <a:t>Roadmap</a:t>
            </a:r>
            <a:endParaRPr sz="1238" dirty="0"/>
          </a:p>
        </p:txBody>
      </p:sp>
      <p:sp>
        <p:nvSpPr>
          <p:cNvPr id="616" name="PRODUCT DEVELOPMENT AND ROLLOUT"/>
          <p:cNvSpPr txBox="1"/>
          <p:nvPr/>
        </p:nvSpPr>
        <p:spPr>
          <a:xfrm>
            <a:off x="359816" y="277175"/>
            <a:ext cx="2598714" cy="7840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ts val="7500"/>
              </a:lnSpc>
              <a:defRPr sz="1800" spc="90">
                <a:solidFill>
                  <a:srgbClr val="4385F7"/>
                </a:solidFill>
                <a:latin typeface="Poppins Medium"/>
                <a:ea typeface="Poppins Medium"/>
                <a:cs typeface="Poppins Medium"/>
                <a:sym typeface="Poppins Medium"/>
              </a:defRPr>
            </a:lvl1pPr>
          </a:lstStyle>
          <a:p>
            <a:r>
              <a:rPr sz="675" dirty="0"/>
              <a:t>PRODUCT DEVELOPMENT AND ROLLOUT</a:t>
            </a:r>
          </a:p>
        </p:txBody>
      </p:sp>
      <p:sp>
        <p:nvSpPr>
          <p:cNvPr id="618" name="2021"/>
          <p:cNvSpPr txBox="1"/>
          <p:nvPr/>
        </p:nvSpPr>
        <p:spPr>
          <a:xfrm>
            <a:off x="1821533" y="1181456"/>
            <a:ext cx="243656"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2</a:t>
            </a:r>
            <a:endParaRPr sz="675" dirty="0"/>
          </a:p>
        </p:txBody>
      </p:sp>
      <p:sp>
        <p:nvSpPr>
          <p:cNvPr id="619" name="Circle"/>
          <p:cNvSpPr/>
          <p:nvPr/>
        </p:nvSpPr>
        <p:spPr>
          <a:xfrm>
            <a:off x="1837748"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0" name="05"/>
          <p:cNvSpPr txBox="1"/>
          <p:nvPr/>
        </p:nvSpPr>
        <p:spPr>
          <a:xfrm>
            <a:off x="187383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21" name="Circle"/>
          <p:cNvSpPr/>
          <p:nvPr/>
        </p:nvSpPr>
        <p:spPr>
          <a:xfrm>
            <a:off x="210762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2" name="06"/>
          <p:cNvSpPr txBox="1"/>
          <p:nvPr/>
        </p:nvSpPr>
        <p:spPr>
          <a:xfrm>
            <a:off x="2143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23" name="Circle"/>
          <p:cNvSpPr/>
          <p:nvPr/>
        </p:nvSpPr>
        <p:spPr>
          <a:xfrm>
            <a:off x="23774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4" name="07"/>
          <p:cNvSpPr txBox="1"/>
          <p:nvPr/>
        </p:nvSpPr>
        <p:spPr>
          <a:xfrm>
            <a:off x="2413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25" name="Circle"/>
          <p:cNvSpPr/>
          <p:nvPr/>
        </p:nvSpPr>
        <p:spPr>
          <a:xfrm>
            <a:off x="264737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6" name="08"/>
          <p:cNvSpPr txBox="1"/>
          <p:nvPr/>
        </p:nvSpPr>
        <p:spPr>
          <a:xfrm>
            <a:off x="268345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27" name="Circle"/>
          <p:cNvSpPr/>
          <p:nvPr/>
        </p:nvSpPr>
        <p:spPr>
          <a:xfrm>
            <a:off x="291724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8" name="09"/>
          <p:cNvSpPr txBox="1"/>
          <p:nvPr/>
        </p:nvSpPr>
        <p:spPr>
          <a:xfrm>
            <a:off x="2953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29" name="Circle"/>
          <p:cNvSpPr/>
          <p:nvPr/>
        </p:nvSpPr>
        <p:spPr>
          <a:xfrm>
            <a:off x="318712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0" name="10"/>
          <p:cNvSpPr txBox="1"/>
          <p:nvPr/>
        </p:nvSpPr>
        <p:spPr>
          <a:xfrm>
            <a:off x="3223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31" name="Circle"/>
          <p:cNvSpPr/>
          <p:nvPr/>
        </p:nvSpPr>
        <p:spPr>
          <a:xfrm>
            <a:off x="34569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2" name="11"/>
          <p:cNvSpPr txBox="1"/>
          <p:nvPr/>
        </p:nvSpPr>
        <p:spPr>
          <a:xfrm>
            <a:off x="349308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1</a:t>
            </a:r>
            <a:r>
              <a:rPr lang="en-GB" sz="675" dirty="0"/>
              <a:t>0</a:t>
            </a:r>
            <a:endParaRPr sz="675" dirty="0"/>
          </a:p>
        </p:txBody>
      </p:sp>
      <p:sp>
        <p:nvSpPr>
          <p:cNvPr id="633" name="Circle"/>
          <p:cNvSpPr/>
          <p:nvPr/>
        </p:nvSpPr>
        <p:spPr>
          <a:xfrm>
            <a:off x="372687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4" name="12"/>
          <p:cNvSpPr txBox="1"/>
          <p:nvPr/>
        </p:nvSpPr>
        <p:spPr>
          <a:xfrm>
            <a:off x="3762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35" name="Circle"/>
          <p:cNvSpPr/>
          <p:nvPr/>
        </p:nvSpPr>
        <p:spPr>
          <a:xfrm>
            <a:off x="3996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6" name="01"/>
          <p:cNvSpPr txBox="1"/>
          <p:nvPr/>
        </p:nvSpPr>
        <p:spPr>
          <a:xfrm>
            <a:off x="4032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37" name="Circle"/>
          <p:cNvSpPr/>
          <p:nvPr/>
        </p:nvSpPr>
        <p:spPr>
          <a:xfrm>
            <a:off x="4266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8" name="02"/>
          <p:cNvSpPr txBox="1"/>
          <p:nvPr/>
        </p:nvSpPr>
        <p:spPr>
          <a:xfrm>
            <a:off x="4302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39" name="Circle"/>
          <p:cNvSpPr/>
          <p:nvPr/>
        </p:nvSpPr>
        <p:spPr>
          <a:xfrm>
            <a:off x="4536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0" name="03"/>
          <p:cNvSpPr txBox="1"/>
          <p:nvPr/>
        </p:nvSpPr>
        <p:spPr>
          <a:xfrm>
            <a:off x="4572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41" name="Circle"/>
          <p:cNvSpPr/>
          <p:nvPr/>
        </p:nvSpPr>
        <p:spPr>
          <a:xfrm>
            <a:off x="4806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2" name="04"/>
          <p:cNvSpPr txBox="1"/>
          <p:nvPr/>
        </p:nvSpPr>
        <p:spPr>
          <a:xfrm>
            <a:off x="4842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43" name="Circle"/>
          <p:cNvSpPr/>
          <p:nvPr/>
        </p:nvSpPr>
        <p:spPr>
          <a:xfrm>
            <a:off x="50762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4" name="05"/>
          <p:cNvSpPr txBox="1"/>
          <p:nvPr/>
        </p:nvSpPr>
        <p:spPr>
          <a:xfrm>
            <a:off x="5112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45" name="Circle"/>
          <p:cNvSpPr/>
          <p:nvPr/>
        </p:nvSpPr>
        <p:spPr>
          <a:xfrm>
            <a:off x="53461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6" name="06"/>
          <p:cNvSpPr txBox="1"/>
          <p:nvPr/>
        </p:nvSpPr>
        <p:spPr>
          <a:xfrm>
            <a:off x="5382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47" name="Circle"/>
          <p:cNvSpPr/>
          <p:nvPr/>
        </p:nvSpPr>
        <p:spPr>
          <a:xfrm>
            <a:off x="56159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8" name="07"/>
          <p:cNvSpPr txBox="1"/>
          <p:nvPr/>
        </p:nvSpPr>
        <p:spPr>
          <a:xfrm>
            <a:off x="56520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49" name="Circle"/>
          <p:cNvSpPr/>
          <p:nvPr/>
        </p:nvSpPr>
        <p:spPr>
          <a:xfrm>
            <a:off x="5885871"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0" name="08"/>
          <p:cNvSpPr txBox="1"/>
          <p:nvPr/>
        </p:nvSpPr>
        <p:spPr>
          <a:xfrm>
            <a:off x="592195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51" name="Circle"/>
          <p:cNvSpPr/>
          <p:nvPr/>
        </p:nvSpPr>
        <p:spPr>
          <a:xfrm>
            <a:off x="6155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2" name="09"/>
          <p:cNvSpPr txBox="1"/>
          <p:nvPr/>
        </p:nvSpPr>
        <p:spPr>
          <a:xfrm>
            <a:off x="6191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53" name="Circle"/>
          <p:cNvSpPr/>
          <p:nvPr/>
        </p:nvSpPr>
        <p:spPr>
          <a:xfrm>
            <a:off x="6425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4" name="10"/>
          <p:cNvSpPr txBox="1"/>
          <p:nvPr/>
        </p:nvSpPr>
        <p:spPr>
          <a:xfrm>
            <a:off x="64617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55" name="Circle"/>
          <p:cNvSpPr/>
          <p:nvPr/>
        </p:nvSpPr>
        <p:spPr>
          <a:xfrm>
            <a:off x="6695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6" name="11"/>
          <p:cNvSpPr txBox="1"/>
          <p:nvPr/>
        </p:nvSpPr>
        <p:spPr>
          <a:xfrm>
            <a:off x="6731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10</a:t>
            </a:r>
            <a:endParaRPr sz="675" dirty="0"/>
          </a:p>
        </p:txBody>
      </p:sp>
      <p:sp>
        <p:nvSpPr>
          <p:cNvPr id="657" name="Circle"/>
          <p:cNvSpPr/>
          <p:nvPr/>
        </p:nvSpPr>
        <p:spPr>
          <a:xfrm>
            <a:off x="6965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8" name="12"/>
          <p:cNvSpPr txBox="1"/>
          <p:nvPr/>
        </p:nvSpPr>
        <p:spPr>
          <a:xfrm>
            <a:off x="7001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60" name="01"/>
          <p:cNvSpPr txBox="1"/>
          <p:nvPr/>
        </p:nvSpPr>
        <p:spPr>
          <a:xfrm>
            <a:off x="7271330" y="1479759"/>
            <a:ext cx="134652" cy="142347"/>
          </a:xfrm>
          <a:prstGeom prst="rect">
            <a:avLst/>
          </a:prstGeom>
          <a:ln w="12700">
            <a:solidFill>
              <a:schemeClr val="accent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61" name="Circle"/>
          <p:cNvSpPr/>
          <p:nvPr/>
        </p:nvSpPr>
        <p:spPr>
          <a:xfrm>
            <a:off x="7505121"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2" name="02"/>
          <p:cNvSpPr txBox="1"/>
          <p:nvPr/>
        </p:nvSpPr>
        <p:spPr>
          <a:xfrm>
            <a:off x="754120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63" name="Circle"/>
          <p:cNvSpPr/>
          <p:nvPr/>
        </p:nvSpPr>
        <p:spPr>
          <a:xfrm>
            <a:off x="7774996"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4" name="03"/>
          <p:cNvSpPr txBox="1"/>
          <p:nvPr/>
        </p:nvSpPr>
        <p:spPr>
          <a:xfrm>
            <a:off x="7811079"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65" name="2022"/>
          <p:cNvSpPr txBox="1"/>
          <p:nvPr/>
        </p:nvSpPr>
        <p:spPr>
          <a:xfrm>
            <a:off x="3980533" y="1181456"/>
            <a:ext cx="245260"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3</a:t>
            </a:r>
            <a:endParaRPr sz="675" dirty="0"/>
          </a:p>
        </p:txBody>
      </p:sp>
      <p:sp>
        <p:nvSpPr>
          <p:cNvPr id="666" name="2023"/>
          <p:cNvSpPr txBox="1"/>
          <p:nvPr/>
        </p:nvSpPr>
        <p:spPr>
          <a:xfrm>
            <a:off x="7219032" y="1181456"/>
            <a:ext cx="25167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4</a:t>
            </a:r>
            <a:endParaRPr sz="675" dirty="0"/>
          </a:p>
        </p:txBody>
      </p:sp>
      <p:sp>
        <p:nvSpPr>
          <p:cNvPr id="667" name="Rounded Rectangle"/>
          <p:cNvSpPr/>
          <p:nvPr/>
        </p:nvSpPr>
        <p:spPr>
          <a:xfrm>
            <a:off x="1798556" y="1797139"/>
            <a:ext cx="501507" cy="102416"/>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70" name="MOBILISATION"/>
          <p:cNvSpPr txBox="1"/>
          <p:nvPr/>
        </p:nvSpPr>
        <p:spPr>
          <a:xfrm>
            <a:off x="466860" y="1766502"/>
            <a:ext cx="1146004"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Shipper Pack </a:t>
            </a:r>
            <a:endParaRPr sz="600" dirty="0">
              <a:solidFill>
                <a:schemeClr val="bg2">
                  <a:lumMod val="10000"/>
                </a:schemeClr>
              </a:solidFill>
            </a:endParaRPr>
          </a:p>
        </p:txBody>
      </p:sp>
      <p:sp>
        <p:nvSpPr>
          <p:cNvPr id="673" name="Location Pin"/>
          <p:cNvSpPr/>
          <p:nvPr/>
        </p:nvSpPr>
        <p:spPr>
          <a:xfrm>
            <a:off x="2305913" y="171007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75" name="Location Pin"/>
          <p:cNvSpPr/>
          <p:nvPr/>
        </p:nvSpPr>
        <p:spPr>
          <a:xfrm>
            <a:off x="2897875" y="182904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2" name="Circle"/>
          <p:cNvSpPr/>
          <p:nvPr/>
        </p:nvSpPr>
        <p:spPr>
          <a:xfrm>
            <a:off x="8044872"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3" name="04"/>
          <p:cNvSpPr txBox="1"/>
          <p:nvPr/>
        </p:nvSpPr>
        <p:spPr>
          <a:xfrm>
            <a:off x="8080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88" name="ACTIVITY"/>
          <p:cNvSpPr txBox="1"/>
          <p:nvPr/>
        </p:nvSpPr>
        <p:spPr>
          <a:xfrm>
            <a:off x="459444" y="1514510"/>
            <a:ext cx="1521151"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ct val="110000"/>
              </a:lnSpc>
              <a:defRPr sz="1800" spc="36">
                <a:latin typeface="Poppins SemiBold"/>
                <a:ea typeface="Poppins SemiBold"/>
                <a:cs typeface="Poppins SemiBold"/>
                <a:sym typeface="Poppins SemiBold"/>
              </a:defRPr>
            </a:lvl1pPr>
          </a:lstStyle>
          <a:p>
            <a:r>
              <a:rPr sz="675"/>
              <a:t>ACTIVITY</a:t>
            </a:r>
          </a:p>
        </p:txBody>
      </p:sp>
      <p:sp>
        <p:nvSpPr>
          <p:cNvPr id="702" name="Onboarding 4 per Q"/>
          <p:cNvSpPr txBox="1"/>
          <p:nvPr/>
        </p:nvSpPr>
        <p:spPr>
          <a:xfrm>
            <a:off x="3924155" y="1843789"/>
            <a:ext cx="498534" cy="113557"/>
          </a:xfrm>
          <a:prstGeom prst="rect">
            <a:avLst/>
          </a:prstGeom>
          <a:solidFill>
            <a:srgbClr val="FFFFFF"/>
          </a:solidFill>
          <a:ln w="12700">
            <a:solidFill>
              <a:srgbClr val="E0512C"/>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300">
                <a:solidFill>
                  <a:srgbClr val="E0512C"/>
                </a:solidFill>
                <a:latin typeface="Poppins SemiBold"/>
                <a:ea typeface="Poppins SemiBold"/>
                <a:cs typeface="Poppins SemiBold"/>
                <a:sym typeface="Poppins SemiBold"/>
              </a:defRPr>
            </a:lvl1pPr>
          </a:lstStyle>
          <a:p>
            <a:r>
              <a:rPr lang="en-GB" sz="488" dirty="0"/>
              <a:t>Change freeze</a:t>
            </a:r>
            <a:endParaRPr sz="488" dirty="0"/>
          </a:p>
        </p:txBody>
      </p:sp>
      <p:sp>
        <p:nvSpPr>
          <p:cNvPr id="707" name="Circle"/>
          <p:cNvSpPr/>
          <p:nvPr/>
        </p:nvSpPr>
        <p:spPr>
          <a:xfrm>
            <a:off x="466557" y="4235099"/>
            <a:ext cx="51312" cy="51312"/>
          </a:xfrm>
          <a:prstGeom prst="ellipse">
            <a:avLst/>
          </a:prstGeom>
          <a:solidFill>
            <a:srgbClr val="FF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08" name="Circle"/>
          <p:cNvSpPr/>
          <p:nvPr/>
        </p:nvSpPr>
        <p:spPr>
          <a:xfrm>
            <a:off x="466557" y="4354838"/>
            <a:ext cx="51312" cy="51312"/>
          </a:xfrm>
          <a:prstGeom prst="ellipse">
            <a:avLst/>
          </a:prstGeom>
          <a:solidFill>
            <a:srgbClr val="F5BE4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09" name="Suppliers - Supplier portfolio"/>
          <p:cNvSpPr txBox="1"/>
          <p:nvPr/>
        </p:nvSpPr>
        <p:spPr>
          <a:xfrm>
            <a:off x="532179" y="4206894"/>
            <a:ext cx="112210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Issue – (Requires escalation/support)</a:t>
            </a:r>
            <a:endParaRPr sz="450" dirty="0"/>
          </a:p>
        </p:txBody>
      </p:sp>
      <p:sp>
        <p:nvSpPr>
          <p:cNvPr id="710" name="MAPS - MAP portfolio"/>
          <p:cNvSpPr txBox="1"/>
          <p:nvPr/>
        </p:nvSpPr>
        <p:spPr>
          <a:xfrm>
            <a:off x="532179" y="4323644"/>
            <a:ext cx="97783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At risk - (Risk is being managed)</a:t>
            </a:r>
            <a:endParaRPr sz="450" dirty="0"/>
          </a:p>
        </p:txBody>
      </p:sp>
      <p:sp>
        <p:nvSpPr>
          <p:cNvPr id="711" name="Circle"/>
          <p:cNvSpPr/>
          <p:nvPr/>
        </p:nvSpPr>
        <p:spPr>
          <a:xfrm>
            <a:off x="466557" y="4113587"/>
            <a:ext cx="51312" cy="51312"/>
          </a:xfrm>
          <a:prstGeom prst="ellipse">
            <a:avLst/>
          </a:prstGeom>
          <a:solidFill>
            <a:srgbClr val="5AB278"/>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2" name="Local Authorities - Decarbonisation dashboard"/>
          <p:cNvSpPr txBox="1"/>
          <p:nvPr/>
        </p:nvSpPr>
        <p:spPr>
          <a:xfrm>
            <a:off x="532179" y="4085382"/>
            <a:ext cx="282129"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On track</a:t>
            </a:r>
            <a:endParaRPr sz="450" dirty="0"/>
          </a:p>
        </p:txBody>
      </p:sp>
      <p:sp>
        <p:nvSpPr>
          <p:cNvPr id="713" name="Rounded Rectangle"/>
          <p:cNvSpPr/>
          <p:nvPr/>
        </p:nvSpPr>
        <p:spPr>
          <a:xfrm>
            <a:off x="365109" y="3900882"/>
            <a:ext cx="1709822" cy="980659"/>
          </a:xfrm>
          <a:custGeom>
            <a:avLst/>
            <a:gdLst/>
            <a:ahLst/>
            <a:cxnLst>
              <a:cxn ang="0">
                <a:pos x="wd2" y="hd2"/>
              </a:cxn>
              <a:cxn ang="5400000">
                <a:pos x="wd2" y="hd2"/>
              </a:cxn>
              <a:cxn ang="10800000">
                <a:pos x="wd2" y="hd2"/>
              </a:cxn>
              <a:cxn ang="16200000">
                <a:pos x="wd2" y="hd2"/>
              </a:cxn>
            </a:cxnLst>
            <a:rect l="0" t="0" r="r" b="b"/>
            <a:pathLst>
              <a:path w="21600" h="21600" extrusionOk="0">
                <a:moveTo>
                  <a:pt x="1970" y="21600"/>
                </a:moveTo>
                <a:lnTo>
                  <a:pt x="19630" y="21600"/>
                </a:lnTo>
                <a:cubicBezTo>
                  <a:pt x="20208" y="21600"/>
                  <a:pt x="20555" y="21600"/>
                  <a:pt x="20786" y="21407"/>
                </a:cubicBezTo>
                <a:cubicBezTo>
                  <a:pt x="21120" y="21165"/>
                  <a:pt x="21382" y="20641"/>
                  <a:pt x="21503" y="19976"/>
                </a:cubicBezTo>
                <a:cubicBezTo>
                  <a:pt x="21600" y="19515"/>
                  <a:pt x="21600" y="18823"/>
                  <a:pt x="21600" y="17670"/>
                </a:cubicBezTo>
                <a:lnTo>
                  <a:pt x="21600" y="3930"/>
                </a:lnTo>
                <a:cubicBezTo>
                  <a:pt x="21600" y="2777"/>
                  <a:pt x="21600" y="2085"/>
                  <a:pt x="21503" y="1624"/>
                </a:cubicBezTo>
                <a:cubicBezTo>
                  <a:pt x="21382" y="959"/>
                  <a:pt x="21120" y="435"/>
                  <a:pt x="20786" y="193"/>
                </a:cubicBezTo>
                <a:cubicBezTo>
                  <a:pt x="20555" y="0"/>
                  <a:pt x="20208" y="0"/>
                  <a:pt x="19630" y="0"/>
                </a:cubicBezTo>
                <a:lnTo>
                  <a:pt x="1970" y="0"/>
                </a:lnTo>
                <a:cubicBezTo>
                  <a:pt x="1392" y="0"/>
                  <a:pt x="1045" y="0"/>
                  <a:pt x="814" y="193"/>
                </a:cubicBezTo>
                <a:cubicBezTo>
                  <a:pt x="480" y="435"/>
                  <a:pt x="218" y="959"/>
                  <a:pt x="97" y="1624"/>
                </a:cubicBezTo>
                <a:cubicBezTo>
                  <a:pt x="0" y="2085"/>
                  <a:pt x="0" y="2777"/>
                  <a:pt x="0" y="3930"/>
                </a:cubicBezTo>
                <a:lnTo>
                  <a:pt x="0" y="17670"/>
                </a:lnTo>
                <a:cubicBezTo>
                  <a:pt x="0" y="18823"/>
                  <a:pt x="0" y="19515"/>
                  <a:pt x="97" y="19976"/>
                </a:cubicBezTo>
                <a:cubicBezTo>
                  <a:pt x="218" y="20641"/>
                  <a:pt x="480" y="21165"/>
                  <a:pt x="814" y="21407"/>
                </a:cubicBezTo>
                <a:cubicBezTo>
                  <a:pt x="1045" y="21600"/>
                  <a:pt x="1392" y="21600"/>
                  <a:pt x="1970" y="21600"/>
                </a:cubicBezTo>
                <a:close/>
              </a:path>
            </a:pathLst>
          </a:custGeom>
          <a:ln w="12700">
            <a:solidFill>
              <a:srgbClr val="5E5E5E">
                <a:alpha val="42767"/>
              </a:srgbClr>
            </a:solidFill>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4" name="KEY"/>
          <p:cNvSpPr txBox="1"/>
          <p:nvPr/>
        </p:nvSpPr>
        <p:spPr>
          <a:xfrm>
            <a:off x="466271" y="3930533"/>
            <a:ext cx="14747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sz="1200">
                <a:latin typeface="Poppins Bold"/>
                <a:ea typeface="Poppins Bold"/>
                <a:cs typeface="Poppins Bold"/>
                <a:sym typeface="Poppins Bold"/>
              </a:defRPr>
            </a:lvl1pPr>
          </a:lstStyle>
          <a:p>
            <a:r>
              <a:rPr sz="450" b="1" dirty="0"/>
              <a:t>KEY</a:t>
            </a:r>
          </a:p>
        </p:txBody>
      </p:sp>
      <p:sp>
        <p:nvSpPr>
          <p:cNvPr id="715" name="Circle"/>
          <p:cNvSpPr/>
          <p:nvPr/>
        </p:nvSpPr>
        <p:spPr>
          <a:xfrm>
            <a:off x="466557" y="4466751"/>
            <a:ext cx="51312" cy="51312"/>
          </a:xfrm>
          <a:prstGeom prst="ellipse">
            <a:avLst/>
          </a:prstGeom>
          <a:solidFill>
            <a:schemeClr val="bg2">
              <a:lumMod val="10000"/>
            </a:schemeClr>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16" name="Business activity"/>
          <p:cNvSpPr txBox="1"/>
          <p:nvPr/>
        </p:nvSpPr>
        <p:spPr>
          <a:xfrm>
            <a:off x="532179" y="4435558"/>
            <a:ext cx="323807"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Complete</a:t>
            </a:r>
            <a:endParaRPr sz="450" dirty="0"/>
          </a:p>
        </p:txBody>
      </p:sp>
      <p:sp>
        <p:nvSpPr>
          <p:cNvPr id="717" name="Location Pin"/>
          <p:cNvSpPr/>
          <p:nvPr/>
        </p:nvSpPr>
        <p:spPr>
          <a:xfrm>
            <a:off x="466557" y="4587034"/>
            <a:ext cx="51312" cy="82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E0512C"/>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8" name="Milestone"/>
          <p:cNvSpPr txBox="1"/>
          <p:nvPr/>
        </p:nvSpPr>
        <p:spPr>
          <a:xfrm>
            <a:off x="532179" y="4564896"/>
            <a:ext cx="31258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sz="450" dirty="0"/>
              <a:t>Milestone</a:t>
            </a:r>
          </a:p>
        </p:txBody>
      </p:sp>
      <p:sp>
        <p:nvSpPr>
          <p:cNvPr id="134" name="MOBILISATION">
            <a:extLst>
              <a:ext uri="{FF2B5EF4-FFF2-40B4-BE49-F238E27FC236}">
                <a16:creationId xmlns:a16="http://schemas.microsoft.com/office/drawing/2014/main" id="{54D18EA2-A4A2-4A4B-A156-7CAFE81873C9}"/>
              </a:ext>
            </a:extLst>
          </p:cNvPr>
          <p:cNvSpPr txBox="1"/>
          <p:nvPr/>
        </p:nvSpPr>
        <p:spPr>
          <a:xfrm>
            <a:off x="456784" y="1932464"/>
            <a:ext cx="1600885"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Golden Bullet forecast</a:t>
            </a:r>
          </a:p>
        </p:txBody>
      </p:sp>
      <p:sp>
        <p:nvSpPr>
          <p:cNvPr id="135" name="Rounded Rectangle">
            <a:extLst>
              <a:ext uri="{FF2B5EF4-FFF2-40B4-BE49-F238E27FC236}">
                <a16:creationId xmlns:a16="http://schemas.microsoft.com/office/drawing/2014/main" id="{4BDBFBEF-9E05-4816-87A8-D88EBB6429EB}"/>
              </a:ext>
            </a:extLst>
          </p:cNvPr>
          <p:cNvSpPr/>
          <p:nvPr/>
        </p:nvSpPr>
        <p:spPr>
          <a:xfrm>
            <a:off x="2351854" y="1934495"/>
            <a:ext cx="540213" cy="109029"/>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6" name="MOBILISATION">
            <a:extLst>
              <a:ext uri="{FF2B5EF4-FFF2-40B4-BE49-F238E27FC236}">
                <a16:creationId xmlns:a16="http://schemas.microsoft.com/office/drawing/2014/main" id="{771A0BA8-47B0-4180-AF0A-93D451001CE7}"/>
              </a:ext>
            </a:extLst>
          </p:cNvPr>
          <p:cNvSpPr txBox="1"/>
          <p:nvPr/>
        </p:nvSpPr>
        <p:spPr>
          <a:xfrm>
            <a:off x="457362" y="2045048"/>
            <a:ext cx="1701352" cy="225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a:t>
            </a:r>
            <a:r>
              <a:rPr lang="en-GB" sz="525" dirty="0">
                <a:solidFill>
                  <a:schemeClr val="bg2">
                    <a:lumMod val="10000"/>
                  </a:schemeClr>
                </a:solidFill>
              </a:rPr>
              <a:t>Golden Bullet invoice &amp; IGT data quality analysis </a:t>
            </a:r>
            <a:endParaRPr sz="600" dirty="0">
              <a:solidFill>
                <a:schemeClr val="bg2">
                  <a:lumMod val="10000"/>
                </a:schemeClr>
              </a:solidFill>
            </a:endParaRPr>
          </a:p>
        </p:txBody>
      </p:sp>
      <p:sp>
        <p:nvSpPr>
          <p:cNvPr id="137" name="Rounded Rectangle">
            <a:extLst>
              <a:ext uri="{FF2B5EF4-FFF2-40B4-BE49-F238E27FC236}">
                <a16:creationId xmlns:a16="http://schemas.microsoft.com/office/drawing/2014/main" id="{65620BDE-435E-4501-BD8F-59A796A5DA2F}"/>
              </a:ext>
            </a:extLst>
          </p:cNvPr>
          <p:cNvSpPr/>
          <p:nvPr/>
        </p:nvSpPr>
        <p:spPr>
          <a:xfrm>
            <a:off x="2906240" y="2108763"/>
            <a:ext cx="552497" cy="105210"/>
          </a:xfrm>
          <a:prstGeom prst="roundRect">
            <a:avLst>
              <a:gd name="adj" fmla="val 50000"/>
            </a:avLst>
          </a:prstGeom>
          <a:solidFill>
            <a:srgbClr val="92D05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8" name="Location Pin">
            <a:extLst>
              <a:ext uri="{FF2B5EF4-FFF2-40B4-BE49-F238E27FC236}">
                <a16:creationId xmlns:a16="http://schemas.microsoft.com/office/drawing/2014/main" id="{A77188BA-376D-447D-9748-9BAFCB4F1DE3}"/>
              </a:ext>
            </a:extLst>
          </p:cNvPr>
          <p:cNvSpPr/>
          <p:nvPr/>
        </p:nvSpPr>
        <p:spPr>
          <a:xfrm>
            <a:off x="3459824" y="2018534"/>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9" name="MOBILISATION">
            <a:extLst>
              <a:ext uri="{FF2B5EF4-FFF2-40B4-BE49-F238E27FC236}">
                <a16:creationId xmlns:a16="http://schemas.microsoft.com/office/drawing/2014/main" id="{A07069C9-4CC8-4D5B-AB3D-2D4F7692FE17}"/>
              </a:ext>
            </a:extLst>
          </p:cNvPr>
          <p:cNvSpPr txBox="1"/>
          <p:nvPr/>
        </p:nvSpPr>
        <p:spPr>
          <a:xfrm>
            <a:off x="450988" y="2279160"/>
            <a:ext cx="1504481"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4 – XRN4990</a:t>
            </a:r>
            <a:endParaRPr sz="600" dirty="0">
              <a:solidFill>
                <a:schemeClr val="bg2">
                  <a:lumMod val="10000"/>
                </a:schemeClr>
              </a:solidFill>
            </a:endParaRPr>
          </a:p>
        </p:txBody>
      </p:sp>
      <p:sp>
        <p:nvSpPr>
          <p:cNvPr id="140" name="Rounded Rectangle">
            <a:extLst>
              <a:ext uri="{FF2B5EF4-FFF2-40B4-BE49-F238E27FC236}">
                <a16:creationId xmlns:a16="http://schemas.microsoft.com/office/drawing/2014/main" id="{C5B1BA05-CBA2-4EFC-B1C8-17926B0D5DF5}"/>
              </a:ext>
            </a:extLst>
          </p:cNvPr>
          <p:cNvSpPr/>
          <p:nvPr/>
        </p:nvSpPr>
        <p:spPr>
          <a:xfrm>
            <a:off x="3449961" y="2263881"/>
            <a:ext cx="500727" cy="121428"/>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1" name="Location Pin">
            <a:extLst>
              <a:ext uri="{FF2B5EF4-FFF2-40B4-BE49-F238E27FC236}">
                <a16:creationId xmlns:a16="http://schemas.microsoft.com/office/drawing/2014/main" id="{ACEB2535-5AC0-4BD5-AE91-B7AB5F841F29}"/>
              </a:ext>
            </a:extLst>
          </p:cNvPr>
          <p:cNvSpPr/>
          <p:nvPr/>
        </p:nvSpPr>
        <p:spPr>
          <a:xfrm>
            <a:off x="3923950" y="219196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2" name="MOBILISATION">
            <a:extLst>
              <a:ext uri="{FF2B5EF4-FFF2-40B4-BE49-F238E27FC236}">
                <a16:creationId xmlns:a16="http://schemas.microsoft.com/office/drawing/2014/main" id="{9AA70ECF-1D6A-493E-A0AB-9F99D01D3F49}"/>
              </a:ext>
            </a:extLst>
          </p:cNvPr>
          <p:cNvSpPr txBox="1"/>
          <p:nvPr/>
        </p:nvSpPr>
        <p:spPr>
          <a:xfrm>
            <a:off x="451851" y="2435301"/>
            <a:ext cx="1581963"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5 – XRN4990</a:t>
            </a:r>
            <a:endParaRPr sz="600" dirty="0">
              <a:solidFill>
                <a:schemeClr val="bg2">
                  <a:lumMod val="10000"/>
                </a:schemeClr>
              </a:solidFill>
            </a:endParaRPr>
          </a:p>
        </p:txBody>
      </p:sp>
      <p:sp>
        <p:nvSpPr>
          <p:cNvPr id="143" name="Rounded Rectangle">
            <a:extLst>
              <a:ext uri="{FF2B5EF4-FFF2-40B4-BE49-F238E27FC236}">
                <a16:creationId xmlns:a16="http://schemas.microsoft.com/office/drawing/2014/main" id="{341BE7A7-88F7-4247-85DB-C3AB15629F1A}"/>
              </a:ext>
            </a:extLst>
          </p:cNvPr>
          <p:cNvSpPr/>
          <p:nvPr/>
        </p:nvSpPr>
        <p:spPr>
          <a:xfrm>
            <a:off x="3963310" y="2401424"/>
            <a:ext cx="555365" cy="113493"/>
          </a:xfrm>
          <a:prstGeom prst="roundRect">
            <a:avLst>
              <a:gd name="adj" fmla="val 50000"/>
            </a:avLst>
          </a:prstGeom>
          <a:solidFill>
            <a:srgbClr val="92D050"/>
          </a:solidFill>
          <a:ln w="12700">
            <a:miter lim="400000"/>
          </a:ln>
        </p:spPr>
        <p:txBody>
          <a:bodyPr lIns="19050" tIns="19050" rIns="19050" bIns="19050" anchor="ctr"/>
          <a:lstStyle/>
          <a:p>
            <a:pPr defTabSz="309563"/>
            <a:endParaRPr sz="1200" dirty="0">
              <a:solidFill>
                <a:srgbClr val="FFFFFF"/>
              </a:solidFill>
              <a:highlight>
                <a:srgbClr val="FFFF00"/>
              </a:highlight>
              <a:latin typeface="Helvetica Neue Medium"/>
            </a:endParaRPr>
          </a:p>
        </p:txBody>
      </p:sp>
      <p:sp>
        <p:nvSpPr>
          <p:cNvPr id="2" name="Right Brace 1">
            <a:extLst>
              <a:ext uri="{FF2B5EF4-FFF2-40B4-BE49-F238E27FC236}">
                <a16:creationId xmlns:a16="http://schemas.microsoft.com/office/drawing/2014/main" id="{AB15E77C-35E6-4C86-8067-A2EE963F512E}"/>
              </a:ext>
            </a:extLst>
          </p:cNvPr>
          <p:cNvSpPr/>
          <p:nvPr/>
        </p:nvSpPr>
        <p:spPr>
          <a:xfrm rot="5400000">
            <a:off x="4091179" y="1643612"/>
            <a:ext cx="68105" cy="238950"/>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90" tIns="17145" rIns="34290" bIns="17145" numCol="1" spcCol="38100" rtlCol="0" anchor="t">
            <a:noAutofit/>
          </a:bodyPr>
          <a:lstStyle/>
          <a:p>
            <a:pPr defTabSz="342900" latinLnBrk="1" hangingPunct="0"/>
            <a:endParaRPr lang="en-GB" sz="675">
              <a:solidFill>
                <a:srgbClr val="000000"/>
              </a:solidFill>
            </a:endParaRPr>
          </a:p>
        </p:txBody>
      </p:sp>
      <p:sp>
        <p:nvSpPr>
          <p:cNvPr id="146" name="MOBILISATION">
            <a:extLst>
              <a:ext uri="{FF2B5EF4-FFF2-40B4-BE49-F238E27FC236}">
                <a16:creationId xmlns:a16="http://schemas.microsoft.com/office/drawing/2014/main" id="{9161EE47-187B-4009-B55D-341E7BE4CDEB}"/>
              </a:ext>
            </a:extLst>
          </p:cNvPr>
          <p:cNvSpPr txBox="1"/>
          <p:nvPr/>
        </p:nvSpPr>
        <p:spPr>
          <a:xfrm>
            <a:off x="477952" y="2604311"/>
            <a:ext cx="1187278"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6 – tbc </a:t>
            </a:r>
          </a:p>
        </p:txBody>
      </p:sp>
      <p:sp>
        <p:nvSpPr>
          <p:cNvPr id="147" name="Rounded Rectangle">
            <a:extLst>
              <a:ext uri="{FF2B5EF4-FFF2-40B4-BE49-F238E27FC236}">
                <a16:creationId xmlns:a16="http://schemas.microsoft.com/office/drawing/2014/main" id="{FE54CB8E-10BC-4AD2-B2B7-DA538D2C7511}"/>
              </a:ext>
            </a:extLst>
          </p:cNvPr>
          <p:cNvSpPr/>
          <p:nvPr/>
        </p:nvSpPr>
        <p:spPr>
          <a:xfrm>
            <a:off x="4476846" y="2571750"/>
            <a:ext cx="525695" cy="98460"/>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8" name="Location Pin">
            <a:extLst>
              <a:ext uri="{FF2B5EF4-FFF2-40B4-BE49-F238E27FC236}">
                <a16:creationId xmlns:a16="http://schemas.microsoft.com/office/drawing/2014/main" id="{E766AFF6-414B-4A50-B27F-A8766617414B}"/>
              </a:ext>
            </a:extLst>
          </p:cNvPr>
          <p:cNvSpPr/>
          <p:nvPr/>
        </p:nvSpPr>
        <p:spPr>
          <a:xfrm>
            <a:off x="5008212" y="247092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1" name="Location Pin">
            <a:extLst>
              <a:ext uri="{FF2B5EF4-FFF2-40B4-BE49-F238E27FC236}">
                <a16:creationId xmlns:a16="http://schemas.microsoft.com/office/drawing/2014/main" id="{942E5D4B-8630-4907-9429-40DD5263666F}"/>
              </a:ext>
            </a:extLst>
          </p:cNvPr>
          <p:cNvSpPr/>
          <p:nvPr/>
        </p:nvSpPr>
        <p:spPr>
          <a:xfrm>
            <a:off x="4500334" y="2313269"/>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2" name="Rounded Rectangle">
            <a:extLst>
              <a:ext uri="{FF2B5EF4-FFF2-40B4-BE49-F238E27FC236}">
                <a16:creationId xmlns:a16="http://schemas.microsoft.com/office/drawing/2014/main" id="{472A6F9E-7946-409A-9689-823AB33E3D96}"/>
              </a:ext>
            </a:extLst>
          </p:cNvPr>
          <p:cNvSpPr/>
          <p:nvPr/>
        </p:nvSpPr>
        <p:spPr>
          <a:xfrm>
            <a:off x="1743143" y="3255259"/>
            <a:ext cx="1497215" cy="13494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3" name="Location Pin">
            <a:extLst>
              <a:ext uri="{FF2B5EF4-FFF2-40B4-BE49-F238E27FC236}">
                <a16:creationId xmlns:a16="http://schemas.microsoft.com/office/drawing/2014/main" id="{F5481F81-9E3B-4155-8076-658427241104}"/>
              </a:ext>
            </a:extLst>
          </p:cNvPr>
          <p:cNvSpPr/>
          <p:nvPr/>
        </p:nvSpPr>
        <p:spPr>
          <a:xfrm>
            <a:off x="3295481" y="320564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4" name="MOBILISATION">
            <a:extLst>
              <a:ext uri="{FF2B5EF4-FFF2-40B4-BE49-F238E27FC236}">
                <a16:creationId xmlns:a16="http://schemas.microsoft.com/office/drawing/2014/main" id="{4D2A2845-1F79-47D5-970D-3608931BE40D}"/>
              </a:ext>
            </a:extLst>
          </p:cNvPr>
          <p:cNvSpPr txBox="1"/>
          <p:nvPr/>
        </p:nvSpPr>
        <p:spPr>
          <a:xfrm>
            <a:off x="433320" y="3271809"/>
            <a:ext cx="1187278" cy="2377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b="1" dirty="0">
                <a:solidFill>
                  <a:schemeClr val="bg2">
                    <a:lumMod val="10000"/>
                  </a:schemeClr>
                </a:solidFill>
              </a:rPr>
              <a:t>REC / Golden Bullet  data modelling </a:t>
            </a:r>
          </a:p>
        </p:txBody>
      </p:sp>
      <p:sp>
        <p:nvSpPr>
          <p:cNvPr id="3" name="TextBox 2">
            <a:extLst>
              <a:ext uri="{FF2B5EF4-FFF2-40B4-BE49-F238E27FC236}">
                <a16:creationId xmlns:a16="http://schemas.microsoft.com/office/drawing/2014/main" id="{96C2ADFE-12F9-45A7-9B0C-0B6FD2721082}"/>
              </a:ext>
            </a:extLst>
          </p:cNvPr>
          <p:cNvSpPr txBox="1"/>
          <p:nvPr/>
        </p:nvSpPr>
        <p:spPr>
          <a:xfrm>
            <a:off x="2470439" y="4197174"/>
            <a:ext cx="4621259" cy="17697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914377" hangingPunct="0"/>
            <a:r>
              <a:rPr lang="en-GB" sz="900" dirty="0" err="1">
                <a:solidFill>
                  <a:srgbClr val="5E5E5E"/>
                </a:solidFill>
                <a:sym typeface="Helvetica Neue"/>
              </a:rPr>
              <a:t>Ti</a:t>
            </a:r>
            <a:endParaRPr lang="en-GB" sz="900" dirty="0">
              <a:solidFill>
                <a:srgbClr val="5E5E5E"/>
              </a:solidFill>
              <a:sym typeface="Helvetica Neue"/>
            </a:endParaRPr>
          </a:p>
        </p:txBody>
      </p:sp>
    </p:spTree>
    <p:extLst>
      <p:ext uri="{BB962C8B-B14F-4D97-AF65-F5344CB8AC3E}">
        <p14:creationId xmlns:p14="http://schemas.microsoft.com/office/powerpoint/2010/main" val="21116970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A4638FF-EE41-4161-91EB-02772D2449A8}"/>
              </a:ext>
            </a:extLst>
          </p:cNvPr>
          <p:cNvGraphicFramePr>
            <a:graphicFrameLocks noGrp="1"/>
          </p:cNvGraphicFramePr>
          <p:nvPr/>
        </p:nvGraphicFramePr>
        <p:xfrm>
          <a:off x="585439" y="283553"/>
          <a:ext cx="8171056" cy="4616533"/>
        </p:xfrm>
        <a:graphic>
          <a:graphicData uri="http://schemas.openxmlformats.org/drawingml/2006/table">
            <a:tbl>
              <a:tblPr firstRow="1" bandRow="1">
                <a:tableStyleId>{5940675A-B579-460E-94D1-54222C63F5DA}</a:tableStyleId>
              </a:tblPr>
              <a:tblGrid>
                <a:gridCol w="4085528">
                  <a:extLst>
                    <a:ext uri="{9D8B030D-6E8A-4147-A177-3AD203B41FA5}">
                      <a16:colId xmlns:a16="http://schemas.microsoft.com/office/drawing/2014/main" val="421334891"/>
                    </a:ext>
                  </a:extLst>
                </a:gridCol>
                <a:gridCol w="4085528">
                  <a:extLst>
                    <a:ext uri="{9D8B030D-6E8A-4147-A177-3AD203B41FA5}">
                      <a16:colId xmlns:a16="http://schemas.microsoft.com/office/drawing/2014/main" val="2119268424"/>
                    </a:ext>
                  </a:extLst>
                </a:gridCol>
              </a:tblGrid>
              <a:tr h="448393">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2 </a:t>
                      </a:r>
                    </a:p>
                  </a:txBody>
                  <a:tcPr marL="34290" marR="34290" marT="17145" marB="17145" anchor="ctr">
                    <a:solidFill>
                      <a:srgbClr val="000000"/>
                    </a:solidFill>
                  </a:tcPr>
                </a:tc>
                <a:extLst>
                  <a:ext uri="{0D108BD9-81ED-4DB2-BD59-A6C34878D82A}">
                    <a16:rowId xmlns:a16="http://schemas.microsoft.com/office/drawing/2014/main" val="577186565"/>
                  </a:ext>
                </a:extLst>
              </a:tr>
              <a:tr h="560070">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Goal: </a:t>
                      </a:r>
                    </a:p>
                    <a:p>
                      <a:pPr algn="l"/>
                      <a:r>
                        <a:rPr lang="en-GB" sz="1100" dirty="0">
                          <a:solidFill>
                            <a:srgbClr val="000000"/>
                          </a:solidFill>
                          <a:latin typeface="Poppins Medium" panose="00000600000000000000" pitchFamily="2" charset="0"/>
                          <a:cs typeface="Poppins Medium" panose="00000600000000000000" pitchFamily="2" charset="0"/>
                        </a:rPr>
                        <a:t>Enable Distribution Network Users to access a financial forecasting report (part of the golden bullet), to understand variances between formula year AQ / SOQ and rolling AQ / SOQ to understand the impact this has on revenue.</a:t>
                      </a:r>
                      <a:endParaRPr lang="en-GB" sz="12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567931">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User Stories: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a:t>
                      </a: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 a DN I want a view of my Formula year AQ/ SOQ and Rolling AQ / SOQ simulation data grouped by: LDZ, Exit Zone, Shipper Short, EUC, Code, Charge Type, Charge Rate, Asset Type, AQ Band and Class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FY AQ / SOQ and Rolling AQ / SOQ displayed in kwh and as a percentage, and the difference between the two</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charges by Rolling and Formula Year AQ / SOQ totals and difference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charge type between Formula year AQ / SOQ and Rolling AQ /SOQ (by kwh and percentage difference) so I can see how many MPRNs fall into each group and the difference between FY and Rolling for each charge type in both kwh and percent age and split by LDZ, Exit Zone, Class, AQ band, Shipper Short Code and Asset Type Charge types: ZCA, 891, CCA, CFI, ECN, C04</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a trend view between Formula Year and Rolling AQ and SOQ with the total charge position for both</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element:</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 difference between FY AQ and rolling AQ and between FY SOQ and Rolling SOQ</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kwh difference between FY AQ and Rolling AQ and FY SOQ and rolling SOQ so I can see how many MPRNs fall into each group</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 see the total number of MPRNs that have had a rate change within the last month, and have these split by reason for the rate change (Shipper change, Class change, other) so I can understand how rate changes are affecting my revenues</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6367347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4234378025"/>
              </p:ext>
            </p:extLst>
          </p:nvPr>
        </p:nvGraphicFramePr>
        <p:xfrm>
          <a:off x="365202" y="118680"/>
          <a:ext cx="8413595" cy="4908328"/>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Inflight Sprint Update</a:t>
                      </a:r>
                    </a:p>
                  </a:txBody>
                  <a:tcPr marL="34290" marR="34290" marT="17145" marB="17145" anchor="ctr">
                    <a:solidFill>
                      <a:srgbClr val="92D050"/>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Complete model to enable the aggregated invoice element of the Golden Bullet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Enable more elements of the Shipper pack to be self served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data model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t>
                      </a: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aswell</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be able to report on Dead meters via a monthly snapshot and see a trend over 12 months, so that the dead report in the Shipper pack can be retired</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my read performance for class 3 sites to be displayed as 'MET' when I have achieved 90% of reads accepted so that I can monitor my read performance</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Analysis of the below user story; As a Shipper I want an industry view of read rejection reasons so that I can compare my performance with industry Read rejections by reason code (numbers). Existing report need enhancing to give;</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Read rejections by reason code percentage value for a Shipper needs to be added to current dashboard</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Industry average number of read rejections (number and percentage) needs adding</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Performance enhancement to give a greater user experience of the large volumes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targets:</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285750" marR="0" lvl="0" indent="-28575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see a list of sites in my portfolio containing plot addresses so that I can assess and update the address details correctly &amp; in a timely manner.</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the WAR Bands dashboard to be moved out of UIG area of DDP and added to the Reads area of DDP so that it sits more logically from a business process perspective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642911669"/>
      </p:ext>
    </p:extLst>
  </p:cSld>
  <p:clrMapOvr>
    <a:masterClrMapping/>
  </p:clrMapOvr>
  <p:transition spd="med"/>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7AE0E8-F169-4217-B7E9-26E83A0AECE7}"/>
</file>

<file path=customXml/itemProps2.xml><?xml version="1.0" encoding="utf-8"?>
<ds:datastoreItem xmlns:ds="http://schemas.openxmlformats.org/officeDocument/2006/customXml" ds:itemID="{026CA555-216C-4261-AF87-A8E955167736}">
  <ds:schemaRefs>
    <ds:schemaRef ds:uri="http://www.w3.org/XML/1998/namespace"/>
    <ds:schemaRef ds:uri="http://schemas.microsoft.com/office/2006/metadata/properties"/>
    <ds:schemaRef ds:uri="a87c85c4-96fb-403e-abe6-602a2f9688d5"/>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A728B58-601E-4027-AF0C-C2329912A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919</Words>
  <Application>Microsoft Office PowerPoint</Application>
  <PresentationFormat>On-screen Show (16:9)</PresentationFormat>
  <Paragraphs>95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Helvetica Neue Medium</vt:lpstr>
      <vt:lpstr>Poppins Bold</vt:lpstr>
      <vt:lpstr>Poppins Medium</vt:lpstr>
      <vt:lpstr>Poppins Regular</vt:lpstr>
      <vt:lpstr>Poppins SemiBold</vt:lpstr>
      <vt:lpstr>Office Theme</vt:lpstr>
      <vt:lpstr>DDP August CHMC update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24</cp:revision>
  <dcterms:created xsi:type="dcterms:W3CDTF">2020-08-12T15:25:03Z</dcterms:created>
  <dcterms:modified xsi:type="dcterms:W3CDTF">2022-08-01T17:09:51Z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0x0101001A137980F70DB84C90659959D4D095F3</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DocumentTypeTaxHTField">
    <vt:lpwstr>Template|aa851b79-e671-40ab-aebb-d6113815f54a</vt:lpwstr>
  </property>
  <property fmtid="{D5CDD505-2E9C-101B-9397-08002B2CF9AE}" pid="6" name="Order">
    <vt:r8>1300</vt:r8>
  </property>
  <property fmtid="{D5CDD505-2E9C-101B-9397-08002B2CF9AE}" pid="7" name="xd_Signature">
    <vt:bool>false</vt:bool>
  </property>
  <property fmtid="{D5CDD505-2E9C-101B-9397-08002B2CF9AE}" pid="8" name="xd_ProgID">
    <vt:lpwstr/>
  </property>
  <property fmtid="{D5CDD505-2E9C-101B-9397-08002B2CF9AE}" pid="9" name="ppcDepartmentTaxHTField">
    <vt:lpwstr>Communications|4eb75792-310c-4340-9b16-fa97df071d2d</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