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9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B1D6E8"/>
    <a:srgbClr val="2B80B1"/>
    <a:srgbClr val="9CCB3B"/>
    <a:srgbClr val="E7BB20"/>
    <a:srgbClr val="9C4877"/>
    <a:srgbClr val="40D1F5"/>
    <a:srgbClr val="FFFFFF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6374" autoAdjust="0"/>
  </p:normalViewPr>
  <p:slideViewPr>
    <p:cSldViewPr>
      <p:cViewPr>
        <p:scale>
          <a:sx n="125" d="100"/>
          <a:sy n="125" d="100"/>
        </p:scale>
        <p:origin x="720" y="-125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XRN5393 – Gemini Spring 22 Release - 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CHG0033706 - Go Live 25/02 -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CHG0033667 -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CHG0033668</a:t>
            </a:r>
            <a:r>
              <a:rPr lang="en-GB" dirty="0"/>
              <a:t> - Go Live 03/04 -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CHG0033767 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XRN5231 - Flow Weighted Average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latin typeface="Arial" panose="020B0604020202020204" pitchFamily="34" charset="0"/>
                <a:cs typeface="Arial" panose="020B0604020202020204" pitchFamily="34" charset="0"/>
              </a:rPr>
              <a:t>CHG0033749 – Go Live 30/06 - </a:t>
            </a:r>
            <a:r>
              <a:rPr lang="en-US" sz="200" b="0" dirty="0">
                <a:latin typeface="Arial" panose="020B0604020202020204" pitchFamily="34" charset="0"/>
                <a:cs typeface="Arial" panose="020B0604020202020204" pitchFamily="34" charset="0"/>
              </a:rPr>
              <a:t>Flow weighted Average CV Calculation</a:t>
            </a:r>
            <a:endParaRPr lang="en-GB" sz="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XRN5368.2 - Single Sign on Experience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CHG0033809 – Go Live 29/05 - SSO/MFA /SSPR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CHG0033828 –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12/06 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SSO/MFA /SSPR - Placeholder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XRN5368.3 - API Enhancements -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CHG0033766 Go Live 10/04 - Azure APIM API’s over the internet - TBC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XRN5368.1 - Control M and Batch Processing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CHG0033808 Go Live 01/03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CHG0033810 Go Live 15/03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XRN5368.5 - Site Minder  Upgrade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CHG0033777 - Siteminder upgrade - Prod change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CHG0033778 - Siteminder upgrade - Prod change 2 - Log4j  re-fix.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9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AUG 2022 – JUL 2024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AUGUST 2022</a:t>
            </a:r>
          </a:p>
        </p:txBody>
      </p:sp>
    </p:spTree>
    <p:extLst>
      <p:ext uri="{BB962C8B-B14F-4D97-AF65-F5344CB8AC3E}">
        <p14:creationId xmlns:p14="http://schemas.microsoft.com/office/powerpoint/2010/main" val="192479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347699"/>
              </p:ext>
            </p:extLst>
          </p:nvPr>
        </p:nvGraphicFramePr>
        <p:xfrm>
          <a:off x="35498" y="514631"/>
          <a:ext cx="9084497" cy="4477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764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604047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452910">
                  <a:extLst>
                    <a:ext uri="{9D8B030D-6E8A-4147-A177-3AD203B41FA5}">
                      <a16:colId xmlns:a16="http://schemas.microsoft.com/office/drawing/2014/main" val="1892519651"/>
                    </a:ext>
                  </a:extLst>
                </a:gridCol>
                <a:gridCol w="450722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580868">
                  <a:extLst>
                    <a:ext uri="{9D8B030D-6E8A-4147-A177-3AD203B41FA5}">
                      <a16:colId xmlns:a16="http://schemas.microsoft.com/office/drawing/2014/main" val="590344273"/>
                    </a:ext>
                  </a:extLst>
                </a:gridCol>
                <a:gridCol w="653476">
                  <a:extLst>
                    <a:ext uri="{9D8B030D-6E8A-4147-A177-3AD203B41FA5}">
                      <a16:colId xmlns:a16="http://schemas.microsoft.com/office/drawing/2014/main" val="4205172266"/>
                    </a:ext>
                  </a:extLst>
                </a:gridCol>
                <a:gridCol w="580868">
                  <a:extLst>
                    <a:ext uri="{9D8B030D-6E8A-4147-A177-3AD203B41FA5}">
                      <a16:colId xmlns:a16="http://schemas.microsoft.com/office/drawing/2014/main" val="3637608218"/>
                    </a:ext>
                  </a:extLst>
                </a:gridCol>
                <a:gridCol w="508258">
                  <a:extLst>
                    <a:ext uri="{9D8B030D-6E8A-4147-A177-3AD203B41FA5}">
                      <a16:colId xmlns:a16="http://schemas.microsoft.com/office/drawing/2014/main" val="778720455"/>
                    </a:ext>
                  </a:extLst>
                </a:gridCol>
                <a:gridCol w="580868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605515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639564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508258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  <a:gridCol w="534125">
                  <a:extLst>
                    <a:ext uri="{9D8B030D-6E8A-4147-A177-3AD203B41FA5}">
                      <a16:colId xmlns:a16="http://schemas.microsoft.com/office/drawing/2014/main" val="1652992182"/>
                    </a:ext>
                  </a:extLst>
                </a:gridCol>
                <a:gridCol w="543418">
                  <a:extLst>
                    <a:ext uri="{9D8B030D-6E8A-4147-A177-3AD203B41FA5}">
                      <a16:colId xmlns:a16="http://schemas.microsoft.com/office/drawing/2014/main" val="292962328"/>
                    </a:ext>
                  </a:extLst>
                </a:gridCol>
                <a:gridCol w="543418">
                  <a:extLst>
                    <a:ext uri="{9D8B030D-6E8A-4147-A177-3AD203B41FA5}">
                      <a16:colId xmlns:a16="http://schemas.microsoft.com/office/drawing/2014/main" val="787400322"/>
                    </a:ext>
                  </a:extLst>
                </a:gridCol>
                <a:gridCol w="543418">
                  <a:extLst>
                    <a:ext uri="{9D8B030D-6E8A-4147-A177-3AD203B41FA5}">
                      <a16:colId xmlns:a16="http://schemas.microsoft.com/office/drawing/2014/main" val="1867349811"/>
                    </a:ext>
                  </a:extLst>
                </a:gridCol>
              </a:tblGrid>
              <a:tr h="476266">
                <a:tc rowSpan="2" gridSpan="4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2022-2024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+mj-lt"/>
                        </a:rPr>
                        <a:t>2022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2023/24</a:t>
                      </a:r>
                    </a:p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499527">
                <a:tc gridSpan="4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Apr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812944">
                <a:tc rowSpan="4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Catton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XRN5455 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 Release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39041"/>
                  </a:ext>
                </a:extLst>
              </a:tr>
              <a:tr h="925805"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Rider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XRN5393 </a:t>
                      </a:r>
                    </a:p>
                    <a:p>
                      <a:pPr algn="ctr"/>
                      <a:r>
                        <a:rPr lang="en-US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Gemini Spring 22 Release 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4101"/>
                  </a:ext>
                </a:extLst>
              </a:tr>
              <a:tr h="870121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Karl Davidson </a:t>
                      </a:r>
                    </a:p>
                  </a:txBody>
                  <a:tcPr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XRN5231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892966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Sustain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Catton </a:t>
                      </a: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</a:t>
                      </a:r>
                    </a:p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24007" y="151241"/>
            <a:ext cx="9095985" cy="3131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AUG 2022 – JUL 2024</a:t>
            </a: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320471-0392-42C8-80C2-930D61A0B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405611"/>
              </p:ext>
            </p:extLst>
          </p:nvPr>
        </p:nvGraphicFramePr>
        <p:xfrm>
          <a:off x="7640523" y="2806770"/>
          <a:ext cx="1403401" cy="11609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6339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  <a:gridCol w="1087062">
                  <a:extLst>
                    <a:ext uri="{9D8B030D-6E8A-4147-A177-3AD203B41FA5}">
                      <a16:colId xmlns:a16="http://schemas.microsoft.com/office/drawing/2014/main" val="4201395258"/>
                    </a:ext>
                  </a:extLst>
                </a:gridCol>
              </a:tblGrid>
              <a:tr h="193497"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KEY RISK &amp; % = Certainty of Scope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93497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 on Track 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93497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93497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Approval at Risk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93497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Change Completion Report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  <a:tr h="193497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External User Activity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01272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352DAE3A-84FB-450B-A7C4-6647B0C83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476820"/>
              </p:ext>
            </p:extLst>
          </p:nvPr>
        </p:nvGraphicFramePr>
        <p:xfrm>
          <a:off x="7640523" y="4098351"/>
          <a:ext cx="1400035" cy="87050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400035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</a:tblGrid>
              <a:tr h="178911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KEY – Project Status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72899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On Track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72899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Complete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72899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Potential Risk to Plan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72899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Plan at Risk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</a:tbl>
          </a:graphicData>
        </a:graphic>
      </p:graphicFrame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4BC17333-2C2E-4E3A-8C27-B3D1B942EC0D}"/>
              </a:ext>
            </a:extLst>
          </p:cNvPr>
          <p:cNvSpPr/>
          <p:nvPr/>
        </p:nvSpPr>
        <p:spPr>
          <a:xfrm>
            <a:off x="7693158" y="3021818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A17F2A54-F8C1-40F3-8151-D5E675A5371D}"/>
              </a:ext>
            </a:extLst>
          </p:cNvPr>
          <p:cNvSpPr/>
          <p:nvPr/>
        </p:nvSpPr>
        <p:spPr>
          <a:xfrm>
            <a:off x="7693158" y="3186420"/>
            <a:ext cx="216316" cy="188665"/>
          </a:xfrm>
          <a:prstGeom prst="star5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BCFC7EA0-D5E9-4397-87AC-991ED7A2D58F}"/>
              </a:ext>
            </a:extLst>
          </p:cNvPr>
          <p:cNvSpPr/>
          <p:nvPr/>
        </p:nvSpPr>
        <p:spPr>
          <a:xfrm>
            <a:off x="7683489" y="3395834"/>
            <a:ext cx="225985" cy="167815"/>
          </a:xfrm>
          <a:prstGeom prst="star5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01990A3-2FF7-4868-B085-F6F13A61FAC8}"/>
              </a:ext>
            </a:extLst>
          </p:cNvPr>
          <p:cNvSpPr/>
          <p:nvPr/>
        </p:nvSpPr>
        <p:spPr>
          <a:xfrm>
            <a:off x="7738848" y="3630337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D86AF04A-D5AB-48EA-BB53-7CD5E5069BD2}"/>
              </a:ext>
            </a:extLst>
          </p:cNvPr>
          <p:cNvSpPr/>
          <p:nvPr/>
        </p:nvSpPr>
        <p:spPr>
          <a:xfrm>
            <a:off x="7691098" y="3763811"/>
            <a:ext cx="216316" cy="188665"/>
          </a:xfrm>
          <a:prstGeom prst="star5">
            <a:avLst>
              <a:gd name="adj" fmla="val 16054"/>
              <a:gd name="hf" fmla="val 105146"/>
              <a:gd name="vf" fmla="val 110557"/>
            </a:avLst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300429" y="3463143"/>
            <a:ext cx="2303900" cy="33438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- Nov 21  to Nov  22 </a:t>
            </a:r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2AC8455C-4FB3-4106-BDCD-EAB1B95F4821}"/>
              </a:ext>
            </a:extLst>
          </p:cNvPr>
          <p:cNvSpPr/>
          <p:nvPr/>
        </p:nvSpPr>
        <p:spPr>
          <a:xfrm>
            <a:off x="3021793" y="3280753"/>
            <a:ext cx="360040" cy="301365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50" b="1" dirty="0">
                <a:solidFill>
                  <a:schemeClr val="bg1"/>
                </a:solidFill>
              </a:rPr>
              <a:t>Deployment</a:t>
            </a:r>
          </a:p>
          <a:p>
            <a:pPr algn="ctr"/>
            <a:r>
              <a:rPr lang="en-GB" sz="350" b="1" dirty="0">
                <a:solidFill>
                  <a:schemeClr val="bg1"/>
                </a:solidFill>
              </a:rPr>
              <a:t>1</a:t>
            </a:r>
            <a:r>
              <a:rPr lang="en-GB" sz="350" b="1" baseline="30000" dirty="0">
                <a:solidFill>
                  <a:schemeClr val="bg1"/>
                </a:solidFill>
              </a:rPr>
              <a:t>st</a:t>
            </a:r>
            <a:r>
              <a:rPr lang="en-GB" sz="350" b="1" dirty="0">
                <a:solidFill>
                  <a:schemeClr val="bg1"/>
                </a:solidFill>
              </a:rPr>
              <a:t> Sep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EADAD00-54BA-4628-8178-932BA0330454}"/>
              </a:ext>
            </a:extLst>
          </p:cNvPr>
          <p:cNvSpPr/>
          <p:nvPr/>
        </p:nvSpPr>
        <p:spPr>
          <a:xfrm>
            <a:off x="2300429" y="4396318"/>
            <a:ext cx="575707" cy="323165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Progress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93E36D6-FC15-468D-9227-568D5F84DD1E}"/>
              </a:ext>
            </a:extLst>
          </p:cNvPr>
          <p:cNvSpPr/>
          <p:nvPr/>
        </p:nvSpPr>
        <p:spPr>
          <a:xfrm>
            <a:off x="2300455" y="2587149"/>
            <a:ext cx="553513" cy="301147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Closedown </a:t>
            </a:r>
          </a:p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Progress</a:t>
            </a:r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D822DF0C-78EE-480C-8B5B-B1A109FED932}"/>
              </a:ext>
            </a:extLst>
          </p:cNvPr>
          <p:cNvSpPr/>
          <p:nvPr/>
        </p:nvSpPr>
        <p:spPr>
          <a:xfrm>
            <a:off x="2788532" y="2687591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0FBB4D00-2DE9-4F35-90FF-EB5CDC246CC9}"/>
              </a:ext>
            </a:extLst>
          </p:cNvPr>
          <p:cNvSpPr/>
          <p:nvPr/>
        </p:nvSpPr>
        <p:spPr>
          <a:xfrm>
            <a:off x="2805378" y="4519567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13C12C-BD99-4820-B518-98F80904FD0F}"/>
              </a:ext>
            </a:extLst>
          </p:cNvPr>
          <p:cNvSpPr/>
          <p:nvPr/>
        </p:nvSpPr>
        <p:spPr>
          <a:xfrm>
            <a:off x="2306166" y="1690251"/>
            <a:ext cx="2303899" cy="33438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–Apr 22 to Nov  22 </a:t>
            </a:r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FBAF1439-2E2D-4B22-90DA-FBEE9904F330}"/>
              </a:ext>
            </a:extLst>
          </p:cNvPr>
          <p:cNvSpPr/>
          <p:nvPr/>
        </p:nvSpPr>
        <p:spPr>
          <a:xfrm>
            <a:off x="4521899" y="178230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BEAB6F0B-E878-4EE7-AFF2-FD3C3F54AED5}"/>
              </a:ext>
            </a:extLst>
          </p:cNvPr>
          <p:cNvSpPr/>
          <p:nvPr/>
        </p:nvSpPr>
        <p:spPr>
          <a:xfrm>
            <a:off x="4506003" y="356365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E45DC289-7871-4EAE-A3E1-E23F3D3FA184}"/>
              </a:ext>
            </a:extLst>
          </p:cNvPr>
          <p:cNvSpPr/>
          <p:nvPr/>
        </p:nvSpPr>
        <p:spPr>
          <a:xfrm>
            <a:off x="3006940" y="1449235"/>
            <a:ext cx="360040" cy="301365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50" b="1" dirty="0">
                <a:solidFill>
                  <a:schemeClr val="bg1"/>
                </a:solidFill>
              </a:rPr>
              <a:t>Deployment</a:t>
            </a:r>
          </a:p>
          <a:p>
            <a:pPr algn="ctr"/>
            <a:r>
              <a:rPr lang="en-GB" sz="350" b="1" dirty="0">
                <a:solidFill>
                  <a:schemeClr val="bg1"/>
                </a:solidFill>
              </a:rPr>
              <a:t>18</a:t>
            </a:r>
            <a:r>
              <a:rPr lang="en-GB" sz="350" b="1" baseline="30000" dirty="0">
                <a:solidFill>
                  <a:schemeClr val="bg1"/>
                </a:solidFill>
              </a:rPr>
              <a:t>th</a:t>
            </a:r>
            <a:r>
              <a:rPr lang="en-GB" sz="350" b="1" dirty="0">
                <a:solidFill>
                  <a:schemeClr val="bg1"/>
                </a:solidFill>
              </a:rPr>
              <a:t> Sept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DA920E-430C-4CF2-8593-278CAE5BA40F}"/>
              </a:ext>
            </a:extLst>
          </p:cNvPr>
          <p:cNvSpPr/>
          <p:nvPr/>
        </p:nvSpPr>
        <p:spPr>
          <a:xfrm>
            <a:off x="4788024" y="1690251"/>
            <a:ext cx="2160240" cy="33438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GB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Functionality Parameterised</a:t>
            </a:r>
            <a:endParaRPr lang="en-US" sz="5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3C7B89F9-940D-4D8A-9586-C1D9397835E8}"/>
              </a:ext>
            </a:extLst>
          </p:cNvPr>
          <p:cNvSpPr/>
          <p:nvPr/>
        </p:nvSpPr>
        <p:spPr>
          <a:xfrm>
            <a:off x="4871567" y="1486181"/>
            <a:ext cx="360040" cy="296120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50" b="1" dirty="0">
                <a:solidFill>
                  <a:schemeClr val="bg1"/>
                </a:solidFill>
              </a:rPr>
              <a:t>Ofgem Decision </a:t>
            </a:r>
          </a:p>
          <a:p>
            <a:pPr algn="ctr"/>
            <a:r>
              <a:rPr lang="en-GB" sz="350" b="1" dirty="0">
                <a:solidFill>
                  <a:schemeClr val="bg1"/>
                </a:solidFill>
              </a:rPr>
              <a:t>23</a:t>
            </a:r>
            <a:r>
              <a:rPr lang="en-GB" sz="350" b="1" baseline="30000" dirty="0">
                <a:solidFill>
                  <a:schemeClr val="bg1"/>
                </a:solidFill>
              </a:rPr>
              <a:t>rd</a:t>
            </a:r>
            <a:r>
              <a:rPr lang="en-GB" sz="350" b="1" dirty="0">
                <a:solidFill>
                  <a:schemeClr val="bg1"/>
                </a:solidFill>
              </a:rPr>
              <a:t> Dec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C8615E-AA33-4C86-8E2E-081E1EE8880C}"/>
              </a:ext>
            </a:extLst>
          </p:cNvPr>
          <p:cNvSpPr txBox="1"/>
          <p:nvPr/>
        </p:nvSpPr>
        <p:spPr>
          <a:xfrm>
            <a:off x="3035743" y="4412635"/>
            <a:ext cx="2232248" cy="323165"/>
          </a:xfrm>
          <a:prstGeom prst="rect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500" b="1" dirty="0">
                <a:latin typeface="Arial" panose="020B0604020202020204" pitchFamily="34" charset="0"/>
                <a:cs typeface="Arial" panose="020B0604020202020204" pitchFamily="34" charset="0"/>
              </a:rPr>
              <a:t>Gemini Change Programme Sustain – Important Info </a:t>
            </a:r>
            <a:r>
              <a:rPr lang="en-US" sz="500" dirty="0"/>
              <a:t>Closedown date subject to change due to Change Variation received from National Grid. New date to be reported from next month, once agreed</a:t>
            </a:r>
            <a:endParaRPr lang="en-GB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49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53CB8B-F89A-4767-8AAD-C728A135C933}"/>
</file>

<file path=customXml/itemProps2.xml><?xml version="1.0" encoding="utf-8"?>
<ds:datastoreItem xmlns:ds="http://schemas.openxmlformats.org/officeDocument/2006/customXml" ds:itemID="{026CA555-216C-4261-AF87-A8E955167736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11f1cc19-a6a2-4477-822b-8358f9edc374"/>
    <ds:schemaRef ds:uri="http://schemas.microsoft.com/office/infopath/2007/PartnerControls"/>
    <ds:schemaRef ds:uri="103fba77-31dd-4780-83f9-c54f26c3a260"/>
    <ds:schemaRef ds:uri="http://www.w3.org/XML/1998/namespace"/>
    <ds:schemaRef ds:uri="http://purl.org/dc/dcmitype/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On-screen Show (16:9)</PresentationFormat>
  <Paragraphs>90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Poppins Black</vt:lpstr>
      <vt:lpstr>Verdana</vt:lpstr>
      <vt:lpstr>Office Theme</vt:lpstr>
      <vt:lpstr>NG TRANSMISSION CHANGE HORIZON PLAN  0 - 2 YEARS AUG 2022 – JUL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2022-08-25T14:20:10Z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