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885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rgan, Neil A" initials="MNA" lastIdx="1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  <p:cmAuthor id="2" name="Rigby, James" initials="RJ" lastIdx="5" clrIdx="1">
    <p:extLst>
      <p:ext uri="{19B8F6BF-5375-455C-9EA6-DF929625EA0E}">
        <p15:presenceInfo xmlns:p15="http://schemas.microsoft.com/office/powerpoint/2012/main" userId="S-1-5-21-4145888014-839675345-3125187760-6243" providerId="AD"/>
      </p:ext>
    </p:extLst>
  </p:cmAuthor>
  <p:cmAuthor id="3" name="Chris Silk" initials="CS" lastIdx="5" clrIdx="2">
    <p:extLst>
      <p:ext uri="{19B8F6BF-5375-455C-9EA6-DF929625EA0E}">
        <p15:presenceInfo xmlns:p15="http://schemas.microsoft.com/office/powerpoint/2012/main" userId="S-1-5-21-4145888014-839675345-3125187760-5160" providerId="AD"/>
      </p:ext>
    </p:extLst>
  </p:cmAuthor>
  <p:cmAuthor id="4" name="Tambe, Surfaraz" initials="TS" lastIdx="11" clrIdx="3">
    <p:extLst>
      <p:ext uri="{19B8F6BF-5375-455C-9EA6-DF929625EA0E}">
        <p15:presenceInfo xmlns:p15="http://schemas.microsoft.com/office/powerpoint/2012/main" userId="S::surfaraz.tambe@xoserve.com::21ae2c14-c22c-44a4-a0d0-23dd8613b14c" providerId="AD"/>
      </p:ext>
    </p:extLst>
  </p:cmAuthor>
  <p:cmAuthor id="5" name="Tracy OConnor" initials="TO" lastIdx="6" clrIdx="4">
    <p:extLst>
      <p:ext uri="{19B8F6BF-5375-455C-9EA6-DF929625EA0E}">
        <p15:presenceInfo xmlns:p15="http://schemas.microsoft.com/office/powerpoint/2012/main" userId="S::tracy.oconnor@xoserve.com::c165d205-f988-41c6-a790-ae0515e39fe0" providerId="AD"/>
      </p:ext>
    </p:extLst>
  </p:cmAuthor>
  <p:cmAuthor id="6" name="Tara Ross" initials="TR" lastIdx="2" clrIdx="5">
    <p:extLst>
      <p:ext uri="{19B8F6BF-5375-455C-9EA6-DF929625EA0E}">
        <p15:presenceInfo xmlns:p15="http://schemas.microsoft.com/office/powerpoint/2012/main" userId="S::tara.ross@xoserve.com::eebeb48c-0abb-434f-9a90-69fd5ba601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CB3B"/>
    <a:srgbClr val="FFBF00"/>
    <a:srgbClr val="FFFFFF"/>
    <a:srgbClr val="B1D6E8"/>
    <a:srgbClr val="CCFF99"/>
    <a:srgbClr val="40D1F5"/>
    <a:srgbClr val="84B8DA"/>
    <a:srgbClr val="9C4877"/>
    <a:srgbClr val="2B80B1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722F21-136D-4CC6-84C3-1F4A23227A95}" v="103" dt="2022-08-24T12:31:12.153"/>
    <p1510:client id="{AB917C55-79D0-4240-BDC8-2E7EA0155036}" v="564" dt="2022-08-25T12:07:05.6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300" y="-1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acy OConnor" userId="c165d205-f988-41c6-a790-ae0515e39fe0" providerId="ADAL" clId="{E0722F21-136D-4CC6-84C3-1F4A23227A95}"/>
    <pc:docChg chg="custSel modSld">
      <pc:chgData name="Tracy OConnor" userId="c165d205-f988-41c6-a790-ae0515e39fe0" providerId="ADAL" clId="{E0722F21-136D-4CC6-84C3-1F4A23227A95}" dt="2022-08-24T12:38:54.234" v="478" actId="6549"/>
      <pc:docMkLst>
        <pc:docMk/>
      </pc:docMkLst>
      <pc:sldChg chg="delSp modSp mod">
        <pc:chgData name="Tracy OConnor" userId="c165d205-f988-41c6-a790-ae0515e39fe0" providerId="ADAL" clId="{E0722F21-136D-4CC6-84C3-1F4A23227A95}" dt="2022-08-24T12:38:54.234" v="478" actId="6549"/>
        <pc:sldMkLst>
          <pc:docMk/>
          <pc:sldMk cId="416191731" sldId="885"/>
        </pc:sldMkLst>
        <pc:spChg chg="del">
          <ac:chgData name="Tracy OConnor" userId="c165d205-f988-41c6-a790-ae0515e39fe0" providerId="ADAL" clId="{E0722F21-136D-4CC6-84C3-1F4A23227A95}" dt="2022-08-24T12:33:22.484" v="220" actId="478"/>
          <ac:spMkLst>
            <pc:docMk/>
            <pc:sldMk cId="416191731" sldId="885"/>
            <ac:spMk id="19" creationId="{FECCEAD6-2472-4D87-A28E-12684C26B27A}"/>
          </ac:spMkLst>
        </pc:spChg>
        <pc:spChg chg="del mod">
          <ac:chgData name="Tracy OConnor" userId="c165d205-f988-41c6-a790-ae0515e39fe0" providerId="ADAL" clId="{E0722F21-136D-4CC6-84C3-1F4A23227A95}" dt="2022-08-24T12:33:18.567" v="219" actId="478"/>
          <ac:spMkLst>
            <pc:docMk/>
            <pc:sldMk cId="416191731" sldId="885"/>
            <ac:spMk id="20" creationId="{15C02BE8-89DB-4C3B-9770-375E219DAE9D}"/>
          </ac:spMkLst>
        </pc:spChg>
        <pc:grpChg chg="del">
          <ac:chgData name="Tracy OConnor" userId="c165d205-f988-41c6-a790-ae0515e39fe0" providerId="ADAL" clId="{E0722F21-136D-4CC6-84C3-1F4A23227A95}" dt="2022-08-24T12:33:18.567" v="219" actId="478"/>
          <ac:grpSpMkLst>
            <pc:docMk/>
            <pc:sldMk cId="416191731" sldId="885"/>
            <ac:grpSpMk id="18" creationId="{3A76A445-592C-4A52-8970-BCB402108F12}"/>
          </ac:grpSpMkLst>
        </pc:grpChg>
        <pc:graphicFrameChg chg="modGraphic">
          <ac:chgData name="Tracy OConnor" userId="c165d205-f988-41c6-a790-ae0515e39fe0" providerId="ADAL" clId="{E0722F21-136D-4CC6-84C3-1F4A23227A95}" dt="2022-08-24T12:38:54.234" v="478" actId="6549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  <pc:docChgLst>
    <pc:chgData name="Surfaraz Tambe" userId="21ae2c14-c22c-44a4-a0d0-23dd8613b14c" providerId="ADAL" clId="{AB917C55-79D0-4240-BDC8-2E7EA0155036}"/>
    <pc:docChg chg="undo custSel modSld">
      <pc:chgData name="Surfaraz Tambe" userId="21ae2c14-c22c-44a4-a0d0-23dd8613b14c" providerId="ADAL" clId="{AB917C55-79D0-4240-BDC8-2E7EA0155036}" dt="2022-08-25T12:07:05.644" v="563" actId="20577"/>
      <pc:docMkLst>
        <pc:docMk/>
      </pc:docMkLst>
      <pc:sldChg chg="modSp">
        <pc:chgData name="Surfaraz Tambe" userId="21ae2c14-c22c-44a4-a0d0-23dd8613b14c" providerId="ADAL" clId="{AB917C55-79D0-4240-BDC8-2E7EA0155036}" dt="2022-08-25T12:07:05.644" v="563" actId="20577"/>
        <pc:sldMkLst>
          <pc:docMk/>
          <pc:sldMk cId="416191731" sldId="885"/>
        </pc:sldMkLst>
        <pc:graphicFrameChg chg="mod modGraphic">
          <ac:chgData name="Surfaraz Tambe" userId="21ae2c14-c22c-44a4-a0d0-23dd8613b14c" providerId="ADAL" clId="{AB917C55-79D0-4240-BDC8-2E7EA0155036}" dt="2022-08-25T12:07:05.644" v="563" actId="20577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25/08/2022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875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0E62DC6-3EBE-4901-B700-870330337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9489715"/>
              </p:ext>
            </p:extLst>
          </p:nvPr>
        </p:nvGraphicFramePr>
        <p:xfrm>
          <a:off x="162371" y="364442"/>
          <a:ext cx="8756232" cy="4712107"/>
        </p:xfrm>
        <a:graphic>
          <a:graphicData uri="http://schemas.openxmlformats.org/drawingml/2006/table">
            <a:tbl>
              <a:tblPr firstRow="1" bandRow="1"/>
              <a:tblGrid>
                <a:gridCol w="1705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34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2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5309">
                  <a:extLst>
                    <a:ext uri="{9D8B030D-6E8A-4147-A177-3AD203B41FA5}">
                      <a16:colId xmlns:a16="http://schemas.microsoft.com/office/drawing/2014/main" val="2880710429"/>
                    </a:ext>
                  </a:extLst>
                </a:gridCol>
                <a:gridCol w="24091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0574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1050" kern="1200" baseline="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050" b="1" i="0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Overall</a:t>
                      </a:r>
                      <a:r>
                        <a:rPr lang="en-GB" sz="1050" b="1" i="0" baseline="0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 Project RAG Status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134">
                <a:tc vMerge="1">
                  <a:txBody>
                    <a:bodyPr/>
                    <a:lstStyle/>
                    <a:p>
                      <a:pPr algn="ctr"/>
                      <a:endParaRPr lang="en-GB" sz="180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Schedule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50" b="1">
                        <a:solidFill>
                          <a:schemeClr val="bg1"/>
                        </a:solidFill>
                        <a:latin typeface="+mn-lt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1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RAG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Status</a:t>
                      </a:r>
                      <a:endParaRPr lang="en-GB" sz="1050" b="1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b="1">
                        <a:solidFill>
                          <a:schemeClr val="bg1"/>
                        </a:solidFill>
                        <a:latin typeface="+mn-lt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GB" sz="105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6062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                                             Status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 Justification</a:t>
                      </a:r>
                      <a:endParaRPr lang="en-GB" dirty="0">
                        <a:latin typeface="+mn-lt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>
                        <a:latin typeface="+mn-lt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789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kern="1200" baseline="0" dirty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Schedule</a:t>
                      </a:r>
                    </a:p>
                    <a:p>
                      <a:pPr algn="ctr"/>
                      <a:endParaRPr lang="en-GB" sz="1050" b="1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Overall release is tracking on target; </a:t>
                      </a:r>
                      <a:r>
                        <a:rPr lang="en-GB" sz="7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Green</a:t>
                      </a:r>
                      <a:r>
                        <a:rPr lang="en-GB" sz="7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 </a:t>
                      </a:r>
                      <a:r>
                        <a:rPr lang="en-GB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 has been approved in eChMC on 29/07. </a:t>
                      </a:r>
                      <a:r>
                        <a:rPr lang="en-GB" sz="700" b="0" dirty="0">
                          <a:solidFill>
                            <a:schemeClr val="tx1"/>
                          </a:solidFill>
                          <a:effectLst/>
                          <a:latin typeface="Poppins" panose="00000500000000000000" pitchFamily="2" charset="0"/>
                          <a:ea typeface="+mn-ea"/>
                          <a:cs typeface="Poppins" panose="00000500000000000000" pitchFamily="2" charset="0"/>
                        </a:rPr>
                        <a:t>Currently in delivery start up / initiation phase, with build phase commenced on 01/08</a:t>
                      </a:r>
                      <a:endParaRPr lang="en-GB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700" b="1" dirty="0">
                        <a:latin typeface="+mn-lt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700" b="1" dirty="0">
                          <a:latin typeface="+mn-lt"/>
                        </a:rPr>
                        <a:t>Progress update: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>
                          <a:latin typeface="+mn-lt"/>
                        </a:rPr>
                        <a:t>UK Link build in progress, delivery on track to complete by 30/09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>
                          <a:latin typeface="+mn-lt"/>
                        </a:rPr>
                        <a:t>DDP build for XRN4990 to commence 12/09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>
                          <a:latin typeface="+mn-lt"/>
                        </a:rPr>
                        <a:t>System Testing preparation to commence 12/09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>
                          <a:latin typeface="+mn-lt"/>
                        </a:rPr>
                        <a:t>On track to complete delivery start-up/initiation on 23/09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700" dirty="0">
                        <a:latin typeface="+mn-lt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700" b="1" dirty="0">
                          <a:latin typeface="+mn-lt"/>
                        </a:rPr>
                        <a:t>XRN4900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>
                          <a:latin typeface="+mn-lt"/>
                        </a:rPr>
                        <a:t>DSG Meeting in September </a:t>
                      </a:r>
                      <a:r>
                        <a:rPr lang="en-US" sz="700">
                          <a:latin typeface="+mn-lt"/>
                        </a:rPr>
                        <a:t>to discuss the </a:t>
                      </a:r>
                      <a:r>
                        <a:rPr lang="en-US" sz="700" dirty="0">
                          <a:latin typeface="+mn-lt"/>
                        </a:rPr>
                        <a:t>change to the treatment of updating estimated CVs internally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700" dirty="0">
                          <a:latin typeface="+mn-lt"/>
                        </a:rPr>
                        <a:t>This will be followed by a revised Detailed Design Change Pack issued for information only in October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>
                          <a:latin typeface="+mn-lt"/>
                        </a:rPr>
                        <a:t>No impacts to delivery timelines or cost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>
                          <a:latin typeface="+mn-lt"/>
                        </a:rPr>
                        <a:t>No impacts to customer processes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700" dirty="0">
                        <a:latin typeface="+mn-lt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US" sz="700" dirty="0">
                        <a:latin typeface="+mn-lt"/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en-GB" sz="7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Decision in September </a:t>
                      </a:r>
                      <a:r>
                        <a:rPr lang="en-GB" sz="7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ChMC</a:t>
                      </a:r>
                      <a:r>
                        <a:rPr lang="en-GB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None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800" dirty="0"/>
                    </a:p>
                    <a:p>
                      <a:pPr marL="0" indent="0" algn="l">
                        <a:buNone/>
                      </a:pPr>
                      <a:r>
                        <a:rPr lang="en-US" sz="700" dirty="0"/>
                        <a:t>  </a:t>
                      </a:r>
                    </a:p>
                    <a:p>
                      <a:pPr marL="0" indent="0" algn="l">
                        <a:buNone/>
                      </a:pPr>
                      <a:endParaRPr lang="en-US" sz="700" dirty="0"/>
                    </a:p>
                    <a:p>
                      <a:pPr marL="0" indent="0" algn="l">
                        <a:buNone/>
                      </a:pPr>
                      <a:endParaRPr lang="en-US" sz="700" dirty="0"/>
                    </a:p>
                    <a:p>
                      <a:pPr marL="0" indent="0" algn="l">
                        <a:buNone/>
                      </a:pPr>
                      <a:endParaRPr lang="en-US" sz="700" dirty="0"/>
                    </a:p>
                    <a:p>
                      <a:pPr marL="0" indent="0" algn="l">
                        <a:buNone/>
                      </a:pPr>
                      <a:endParaRPr lang="en-US" sz="700" dirty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800" dirty="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800" dirty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800" dirty="0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921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XRN5298: There is a risk that UNC Modification 0799 will not be approved, leading to build activities halted and possibly design to be revisited. Mitigation: </a:t>
                      </a:r>
                      <a:r>
                        <a:rPr lang="en-GB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ChMC approved the change to progress delivery at risk; with the assumption that the MOD will be approved.</a:t>
                      </a:r>
                      <a:endParaRPr lang="en-US" sz="7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57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en-US" sz="7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Forecast to complete delivery against approved BER </a:t>
                      </a:r>
                      <a:endParaRPr kumimoji="0" lang="en-US" sz="700" dirty="0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53309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Scope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rtl="0" fontAlgn="base"/>
                      <a:r>
                        <a:rPr lang="en-US" sz="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XRN4900 </a:t>
                      </a:r>
                      <a:r>
                        <a:rPr lang="en-US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Biomethane/Propane Reduction</a:t>
                      </a:r>
                    </a:p>
                    <a:p>
                      <a:pPr rtl="0" fontAlgn="base"/>
                      <a:r>
                        <a:rPr lang="en-US" sz="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XRN</a:t>
                      </a:r>
                      <a:r>
                        <a:rPr lang="en-GB" sz="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4978</a:t>
                      </a:r>
                      <a:r>
                        <a:rPr lang="en-GB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Shipper - Notification of Rolling AQ Value</a:t>
                      </a:r>
                    </a:p>
                    <a:p>
                      <a:pPr rtl="0" fontAlgn="base"/>
                      <a:r>
                        <a:rPr lang="en-US" sz="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XRN4989B </a:t>
                      </a:r>
                      <a:r>
                        <a:rPr lang="en-US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 </a:t>
                      </a:r>
                      <a:r>
                        <a:rPr lang="en-GB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Residual AMT activities </a:t>
                      </a:r>
                    </a:p>
                    <a:p>
                      <a:pPr rtl="0" fontAlgn="base"/>
                      <a:r>
                        <a:rPr lang="en-US" sz="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XRN4990</a:t>
                      </a:r>
                      <a:r>
                        <a:rPr lang="en-US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</a:t>
                      </a:r>
                      <a:r>
                        <a:rPr lang="en-US" sz="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GB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MOD0664 – Transfer of Sites with Low Read Submission Performance from Class 2 and 3 into Class 4</a:t>
                      </a:r>
                      <a:endParaRPr lang="en-US" sz="6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 fontAlgn="base"/>
                      <a:r>
                        <a:rPr lang="en-US" sz="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XRN4992B </a:t>
                      </a:r>
                      <a:r>
                        <a:rPr lang="en-US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GB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MOD0687 - Clarification of Supplier of Last Resort (</a:t>
                      </a:r>
                      <a:r>
                        <a:rPr lang="en-GB" sz="6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SoLR</a:t>
                      </a:r>
                      <a:r>
                        <a:rPr lang="en-GB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Cost Recovery Process</a:t>
                      </a:r>
                      <a:r>
                        <a:rPr lang="en-US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 </a:t>
                      </a:r>
                      <a:r>
                        <a:rPr lang="en-US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Inner for replacement reads and read insertions</a:t>
                      </a:r>
                      <a:r>
                        <a:rPr lang="en-US" sz="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XRN5298 </a:t>
                      </a:r>
                      <a:r>
                        <a:rPr lang="en-US" sz="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H100 Fife Project – Hydrogen Network Trial</a:t>
                      </a:r>
                    </a:p>
                    <a:p>
                      <a:pPr rtl="0" fontAlgn="base"/>
                      <a:endParaRPr lang="en-US" sz="6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044" y="-58462"/>
            <a:ext cx="8229600" cy="637580"/>
          </a:xfrm>
        </p:spPr>
        <p:txBody>
          <a:bodyPr>
            <a:normAutofit/>
          </a:bodyPr>
          <a:lstStyle/>
          <a:p>
            <a:r>
              <a:rPr lang="en-GB" sz="1600" dirty="0">
                <a:latin typeface="Arial"/>
                <a:cs typeface="Arial"/>
              </a:rPr>
              <a:t>XRN5533 – February 23 Major Release - Status Update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CF33AE-F5D0-4DB5-A281-A025ECF07D2B}"/>
              </a:ext>
            </a:extLst>
          </p:cNvPr>
          <p:cNvSpPr txBox="1"/>
          <p:nvPr/>
        </p:nvSpPr>
        <p:spPr>
          <a:xfrm>
            <a:off x="0" y="4977629"/>
            <a:ext cx="1585690" cy="20005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sz="700" dirty="0"/>
              <a:t>Slide updated on 24th August 2023</a:t>
            </a:r>
            <a:endParaRPr lang="en-GB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F69C754-A2B7-42E7-A95D-34326B9ADA63}"/>
              </a:ext>
            </a:extLst>
          </p:cNvPr>
          <p:cNvGrpSpPr/>
          <p:nvPr/>
        </p:nvGrpSpPr>
        <p:grpSpPr>
          <a:xfrm>
            <a:off x="4795522" y="2687639"/>
            <a:ext cx="2861652" cy="200055"/>
            <a:chOff x="4309575" y="3517379"/>
            <a:chExt cx="2861652" cy="200055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C00F5C7A-7DE9-4E56-920B-E5E147C6EBD4}"/>
                </a:ext>
              </a:extLst>
            </p:cNvPr>
            <p:cNvGrpSpPr/>
            <p:nvPr/>
          </p:nvGrpSpPr>
          <p:grpSpPr>
            <a:xfrm>
              <a:off x="4309575" y="3517379"/>
              <a:ext cx="741910" cy="200055"/>
              <a:chOff x="4089862" y="3477140"/>
              <a:chExt cx="741910" cy="200055"/>
            </a:xfrm>
          </p:grpSpPr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891FDCCB-752F-418A-A9D0-310AC089410C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10FF982-1EC8-4484-862D-7340064BDED9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700" dirty="0"/>
                  <a:t>Complete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4EC52DCE-2008-4732-9AA5-A47EAAD5CBDF}"/>
                </a:ext>
              </a:extLst>
            </p:cNvPr>
            <p:cNvGrpSpPr/>
            <p:nvPr/>
          </p:nvGrpSpPr>
          <p:grpSpPr>
            <a:xfrm>
              <a:off x="5080579" y="3517379"/>
              <a:ext cx="741910" cy="200055"/>
              <a:chOff x="4089862" y="3477140"/>
              <a:chExt cx="741910" cy="200055"/>
            </a:xfrm>
          </p:grpSpPr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42C43FFD-9FF3-4EF1-B48C-F3F52EAB4D74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rgbClr val="9CCB3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11F1660-03A9-4421-90E7-6B9A8D68AEE8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700"/>
                  <a:t>On Track</a:t>
                </a: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1CBDC873-8ACE-4B55-84C1-36CCD1380D6D}"/>
                </a:ext>
              </a:extLst>
            </p:cNvPr>
            <p:cNvGrpSpPr/>
            <p:nvPr/>
          </p:nvGrpSpPr>
          <p:grpSpPr>
            <a:xfrm>
              <a:off x="5795473" y="3517379"/>
              <a:ext cx="741910" cy="200055"/>
              <a:chOff x="4089862" y="3477140"/>
              <a:chExt cx="741910" cy="200055"/>
            </a:xfrm>
          </p:grpSpPr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19A3E629-54CF-4D8C-97CB-B2D239AF49B7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86036A5-BDBE-46A6-A94B-1D2E719FA5F1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700"/>
                  <a:t>At Risk</a:t>
                </a: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5B859870-D5CA-454D-8299-952E351E1D55}"/>
                </a:ext>
              </a:extLst>
            </p:cNvPr>
            <p:cNvGrpSpPr/>
            <p:nvPr/>
          </p:nvGrpSpPr>
          <p:grpSpPr>
            <a:xfrm>
              <a:off x="6429317" y="3517379"/>
              <a:ext cx="741910" cy="200055"/>
              <a:chOff x="4089862" y="3477140"/>
              <a:chExt cx="741910" cy="200055"/>
            </a:xfrm>
          </p:grpSpPr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95DF9D2D-2684-4464-B881-A3FC48AD853F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875BF0E-EAFE-431D-A9BE-CBF56ED4E5D5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700" dirty="0"/>
                  <a:t>Overdue</a:t>
                </a:r>
              </a:p>
            </p:txBody>
          </p:sp>
        </p:grpSp>
      </p:grpSp>
      <p:pic>
        <p:nvPicPr>
          <p:cNvPr id="23" name="Picture 22">
            <a:extLst>
              <a:ext uri="{FF2B5EF4-FFF2-40B4-BE49-F238E27FC236}">
                <a16:creationId xmlns:a16="http://schemas.microsoft.com/office/drawing/2014/main" id="{D33C9E52-DE2F-42FA-8D81-17C9D43B16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4610" y="1595495"/>
            <a:ext cx="4538958" cy="934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91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6" ma:contentTypeDescription="Create a new document." ma:contentTypeScope="" ma:versionID="ede32156e104b9db28a12065827d15ac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1c2972ccccfaf548a4caf8c530352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cb18e80-c0a1-4e4c-a24b-611b5f62a90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edf0d92-15e2-4a18-8841-dbc4ae997dea}" ma:internalName="TaxCatchAll" ma:showField="CatchAllData" ma:web="3ee84ff3-1fa2-4b0e-bbc1-9d3729ac2ba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SharedWithUsers xmlns="3ee84ff3-1fa2-4b0e-bbc1-9d3729ac2ba9">
      <UserInfo>
        <DisplayName>Jay-Jay Prosser</DisplayName>
        <AccountId>26</AccountId>
        <AccountType/>
      </UserInfo>
      <UserInfo>
        <DisplayName>Rob Heggett</DisplayName>
        <AccountId>108</AccountId>
        <AccountType/>
      </UserInfo>
    </SharedWithUsers>
    <_Flow_SignoffStatus xmlns="efb0c983-77a3-4edc-9303-e1cb655c76c7" xsi:nil="true"/>
    <TaxCatchAll xmlns="3ee84ff3-1fa2-4b0e-bbc1-9d3729ac2ba9" xsi:nil="true"/>
    <lcf76f155ced4ddcb4097134ff3c332f xmlns="efb0c983-77a3-4edc-9303-e1cb655c76c7">
      <Terms xmlns="http://schemas.microsoft.com/office/infopath/2007/PartnerControls"/>
    </lcf76f155ced4ddcb4097134ff3c332f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EF9AD35-26C1-4E92-ABAE-8C5E5A94508A}"/>
</file>

<file path=customXml/itemProps2.xml><?xml version="1.0" encoding="utf-8"?>
<ds:datastoreItem xmlns:ds="http://schemas.openxmlformats.org/officeDocument/2006/customXml" ds:itemID="{EE966AA5-3D01-4B81-BAE0-8020A2E16EFF}">
  <ds:schemaRefs>
    <ds:schemaRef ds:uri="http://purl.org/dc/terms/"/>
    <ds:schemaRef ds:uri="http://schemas.microsoft.com/office/2006/metadata/properties"/>
    <ds:schemaRef ds:uri="http://www.w3.org/XML/1998/namespace"/>
    <ds:schemaRef ds:uri="http://purl.org/dc/elements/1.1/"/>
    <ds:schemaRef ds:uri="5e5e5b1a-4354-4cde-90ed-1df27520eade"/>
    <ds:schemaRef ds:uri="http://schemas.microsoft.com/office/2006/documentManagement/types"/>
    <ds:schemaRef ds:uri="http://purl.org/dc/dcmitype/"/>
    <ds:schemaRef ds:uri="09850d4e-5ea7-4dcb-8c24-c6fc5087371d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4032</TotalTime>
  <Words>236</Words>
  <Application>Microsoft Office PowerPoint</Application>
  <PresentationFormat>On-screen Show (16:9)</PresentationFormat>
  <Paragraphs>51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Poppins</vt:lpstr>
      <vt:lpstr>Office Theme</vt:lpstr>
      <vt:lpstr>XRN5533 – February 23 Major Release - Status Update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Surfaraz Tambe</cp:lastModifiedBy>
  <cp:revision>78</cp:revision>
  <dcterms:created xsi:type="dcterms:W3CDTF">2018-09-02T17:12:15Z</dcterms:created>
  <dcterms:modified xsi:type="dcterms:W3CDTF">2022-08-25T12:07:06Z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0x010100BE4A46900855F54F8B1B4A69CC14CF6B</vt:lpwstr>
  </property>
  <property fmtid="{D5CDD505-2E9C-101B-9397-08002B2CF9AE}" pid="4" name="Order">
    <vt:r8>21200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</Properties>
</file>