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3.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 id="2147484139" r:id="rId6"/>
    <p:sldMasterId id="2147484155" r:id="rId7"/>
  </p:sldMasterIdLst>
  <p:notesMasterIdLst>
    <p:notesMasterId r:id="rId20"/>
  </p:notesMasterIdLst>
  <p:handoutMasterIdLst>
    <p:handoutMasterId r:id="rId21"/>
  </p:handoutMasterIdLst>
  <p:sldIdLst>
    <p:sldId id="352" r:id="rId8"/>
    <p:sldId id="3625" r:id="rId9"/>
    <p:sldId id="3637" r:id="rId10"/>
    <p:sldId id="3638" r:id="rId11"/>
    <p:sldId id="3628" r:id="rId12"/>
    <p:sldId id="3633" r:id="rId13"/>
    <p:sldId id="3634" r:id="rId14"/>
    <p:sldId id="3635" r:id="rId15"/>
    <p:sldId id="3636" r:id="rId16"/>
    <p:sldId id="3629" r:id="rId17"/>
    <p:sldId id="3630" r:id="rId18"/>
    <p:sldId id="3631" r:id="rId19"/>
  </p:sldIdLst>
  <p:sldSz cx="9144000" cy="5143500" type="screen16x9"/>
  <p:notesSz cx="6724650" cy="9774238"/>
  <p:defaultTextStyle>
    <a:defPPr>
      <a:defRPr lang="en-US"/>
    </a:defPPr>
    <a:lvl1pPr algn="l" defTabSz="457166" rtl="0" fontAlgn="base">
      <a:spcBef>
        <a:spcPct val="0"/>
      </a:spcBef>
      <a:spcAft>
        <a:spcPct val="0"/>
      </a:spcAft>
      <a:defRPr kern="1200">
        <a:solidFill>
          <a:schemeClr val="tx1"/>
        </a:solidFill>
        <a:latin typeface="Arial" charset="0"/>
        <a:ea typeface="ＭＳ Ｐゴシック" pitchFamily="34" charset="-128"/>
        <a:cs typeface="+mn-cs"/>
      </a:defRPr>
    </a:lvl1pPr>
    <a:lvl2pPr marL="457166" algn="l" defTabSz="457166" rtl="0" fontAlgn="base">
      <a:spcBef>
        <a:spcPct val="0"/>
      </a:spcBef>
      <a:spcAft>
        <a:spcPct val="0"/>
      </a:spcAft>
      <a:defRPr kern="1200">
        <a:solidFill>
          <a:schemeClr val="tx1"/>
        </a:solidFill>
        <a:latin typeface="Arial" charset="0"/>
        <a:ea typeface="ＭＳ Ｐゴシック" pitchFamily="34" charset="-128"/>
        <a:cs typeface="+mn-cs"/>
      </a:defRPr>
    </a:lvl2pPr>
    <a:lvl3pPr marL="914333" algn="l" defTabSz="457166" rtl="0" fontAlgn="base">
      <a:spcBef>
        <a:spcPct val="0"/>
      </a:spcBef>
      <a:spcAft>
        <a:spcPct val="0"/>
      </a:spcAft>
      <a:defRPr kern="1200">
        <a:solidFill>
          <a:schemeClr val="tx1"/>
        </a:solidFill>
        <a:latin typeface="Arial" charset="0"/>
        <a:ea typeface="ＭＳ Ｐゴシック" pitchFamily="34" charset="-128"/>
        <a:cs typeface="+mn-cs"/>
      </a:defRPr>
    </a:lvl3pPr>
    <a:lvl4pPr marL="1371498" algn="l" defTabSz="457166" rtl="0" fontAlgn="base">
      <a:spcBef>
        <a:spcPct val="0"/>
      </a:spcBef>
      <a:spcAft>
        <a:spcPct val="0"/>
      </a:spcAft>
      <a:defRPr kern="1200">
        <a:solidFill>
          <a:schemeClr val="tx1"/>
        </a:solidFill>
        <a:latin typeface="Arial" charset="0"/>
        <a:ea typeface="ＭＳ Ｐゴシック" pitchFamily="34" charset="-128"/>
        <a:cs typeface="+mn-cs"/>
      </a:defRPr>
    </a:lvl4pPr>
    <a:lvl5pPr marL="1828664" algn="l" defTabSz="457166" rtl="0" fontAlgn="base">
      <a:spcBef>
        <a:spcPct val="0"/>
      </a:spcBef>
      <a:spcAft>
        <a:spcPct val="0"/>
      </a:spcAft>
      <a:defRPr kern="1200">
        <a:solidFill>
          <a:schemeClr val="tx1"/>
        </a:solidFill>
        <a:latin typeface="Arial" charset="0"/>
        <a:ea typeface="ＭＳ Ｐゴシック" pitchFamily="34" charset="-128"/>
        <a:cs typeface="+mn-cs"/>
      </a:defRPr>
    </a:lvl5pPr>
    <a:lvl6pPr marL="2285829" algn="l" defTabSz="914333" rtl="0" eaLnBrk="1" latinLnBrk="0" hangingPunct="1">
      <a:defRPr kern="1200">
        <a:solidFill>
          <a:schemeClr val="tx1"/>
        </a:solidFill>
        <a:latin typeface="Arial" charset="0"/>
        <a:ea typeface="ＭＳ Ｐゴシック" pitchFamily="34" charset="-128"/>
        <a:cs typeface="+mn-cs"/>
      </a:defRPr>
    </a:lvl6pPr>
    <a:lvl7pPr marL="2742995" algn="l" defTabSz="914333" rtl="0" eaLnBrk="1" latinLnBrk="0" hangingPunct="1">
      <a:defRPr kern="1200">
        <a:solidFill>
          <a:schemeClr val="tx1"/>
        </a:solidFill>
        <a:latin typeface="Arial" charset="0"/>
        <a:ea typeface="ＭＳ Ｐゴシック" pitchFamily="34" charset="-128"/>
        <a:cs typeface="+mn-cs"/>
      </a:defRPr>
    </a:lvl7pPr>
    <a:lvl8pPr marL="3200160" algn="l" defTabSz="914333" rtl="0" eaLnBrk="1" latinLnBrk="0" hangingPunct="1">
      <a:defRPr kern="1200">
        <a:solidFill>
          <a:schemeClr val="tx1"/>
        </a:solidFill>
        <a:latin typeface="Arial" charset="0"/>
        <a:ea typeface="ＭＳ Ｐゴシック" pitchFamily="34" charset="-128"/>
        <a:cs typeface="+mn-cs"/>
      </a:defRPr>
    </a:lvl8pPr>
    <a:lvl9pPr marL="3657326" algn="l" defTabSz="914333"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61" userDrawn="1">
          <p15:clr>
            <a:srgbClr val="A4A3A4"/>
          </p15:clr>
        </p15:guide>
        <p15:guide id="2" pos="2095" userDrawn="1">
          <p15:clr>
            <a:srgbClr val="A4A3A4"/>
          </p15:clr>
        </p15:guide>
        <p15:guide id="3" orient="horz" pos="3325" userDrawn="1">
          <p15:clr>
            <a:srgbClr val="A4A3A4"/>
          </p15:clr>
        </p15:guide>
        <p15:guide id="4" pos="207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Krupa" initials="EK" lastIdx="1" clrIdx="0"/>
  <p:cmAuthor id="2" name="Laing, Stephen" initials="LS" lastIdx="1" clrIdx="1">
    <p:extLst>
      <p:ext uri="{19B8F6BF-5375-455C-9EA6-DF929625EA0E}">
        <p15:presenceInfo xmlns:p15="http://schemas.microsoft.com/office/powerpoint/2012/main" userId="S-1-5-21-4145888014-839675345-3125187760-1697" providerId="AD"/>
      </p:ext>
    </p:extLst>
  </p:cmAuthor>
  <p:cmAuthor id="3" name="Smitha Pichrikat" initials="SP" lastIdx="1" clrIdx="2">
    <p:extLst>
      <p:ext uri="{19B8F6BF-5375-455C-9EA6-DF929625EA0E}">
        <p15:presenceInfo xmlns:p15="http://schemas.microsoft.com/office/powerpoint/2012/main" userId="S-1-5-21-4145888014-839675345-3125187760-33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9F0E"/>
    <a:srgbClr val="26A412"/>
    <a:srgbClr val="CED1E2"/>
    <a:srgbClr val="FFCC00"/>
    <a:srgbClr val="E8EAF1"/>
    <a:srgbClr val="CED1E1"/>
    <a:srgbClr val="3E5AA8"/>
    <a:srgbClr val="D2232A"/>
    <a:srgbClr val="0070C0"/>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3D9025-0BFB-4F90-AC17-3BE3D60E934A}" v="3" dt="2022-08-01T09:58:21.984"/>
    <p1510:client id="{869772E3-A98D-44FA-AA53-E187AFC97CAD}" v="1" dt="2022-08-01T15:22:49.11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331" autoAdjust="0"/>
    <p:restoredTop sz="94796" autoAdjust="0"/>
  </p:normalViewPr>
  <p:slideViewPr>
    <p:cSldViewPr snapToGrid="0">
      <p:cViewPr varScale="1">
        <p:scale>
          <a:sx n="83" d="100"/>
          <a:sy n="83" d="100"/>
        </p:scale>
        <p:origin x="656" y="52"/>
      </p:cViewPr>
      <p:guideLst>
        <p:guide orient="horz" pos="1620"/>
        <p:guide pos="288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061"/>
        <p:guide pos="2095"/>
        <p:guide orient="horz" pos="3325"/>
        <p:guide pos="207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a J Lyndon" userId="fefd1f69-c297-4970-add2-0b667d1abc1f" providerId="ADAL" clId="{5F3D9025-0BFB-4F90-AC17-3BE3D60E934A}"/>
    <pc:docChg chg="undo custSel addSld delSld modSld sldOrd delMainMaster">
      <pc:chgData name="Emma J Lyndon" userId="fefd1f69-c297-4970-add2-0b667d1abc1f" providerId="ADAL" clId="{5F3D9025-0BFB-4F90-AC17-3BE3D60E934A}" dt="2022-08-01T10:02:59.890" v="3318"/>
      <pc:docMkLst>
        <pc:docMk/>
      </pc:docMkLst>
      <pc:sldChg chg="del">
        <pc:chgData name="Emma J Lyndon" userId="fefd1f69-c297-4970-add2-0b667d1abc1f" providerId="ADAL" clId="{5F3D9025-0BFB-4F90-AC17-3BE3D60E934A}" dt="2022-08-01T09:57:07.410" v="3250" actId="2696"/>
        <pc:sldMkLst>
          <pc:docMk/>
          <pc:sldMk cId="625110367" sldId="267"/>
        </pc:sldMkLst>
      </pc:sldChg>
      <pc:sldChg chg="modSp mod">
        <pc:chgData name="Emma J Lyndon" userId="fefd1f69-c297-4970-add2-0b667d1abc1f" providerId="ADAL" clId="{5F3D9025-0BFB-4F90-AC17-3BE3D60E934A}" dt="2022-08-01T08:52:08.934" v="9" actId="20577"/>
        <pc:sldMkLst>
          <pc:docMk/>
          <pc:sldMk cId="3324695576" sldId="352"/>
        </pc:sldMkLst>
        <pc:spChg chg="mod">
          <ac:chgData name="Emma J Lyndon" userId="fefd1f69-c297-4970-add2-0b667d1abc1f" providerId="ADAL" clId="{5F3D9025-0BFB-4F90-AC17-3BE3D60E934A}" dt="2022-08-01T08:52:08.934" v="9" actId="20577"/>
          <ac:spMkLst>
            <pc:docMk/>
            <pc:sldMk cId="3324695576" sldId="352"/>
            <ac:spMk id="5" creationId="{00000000-0000-0000-0000-000000000000}"/>
          </ac:spMkLst>
        </pc:spChg>
      </pc:sldChg>
      <pc:sldChg chg="del">
        <pc:chgData name="Emma J Lyndon" userId="fefd1f69-c297-4970-add2-0b667d1abc1f" providerId="ADAL" clId="{5F3D9025-0BFB-4F90-AC17-3BE3D60E934A}" dt="2022-08-01T09:33:16.078" v="3243" actId="2696"/>
        <pc:sldMkLst>
          <pc:docMk/>
          <pc:sldMk cId="1330211914" sldId="826"/>
        </pc:sldMkLst>
      </pc:sldChg>
      <pc:sldChg chg="del">
        <pc:chgData name="Emma J Lyndon" userId="fefd1f69-c297-4970-add2-0b667d1abc1f" providerId="ADAL" clId="{5F3D9025-0BFB-4F90-AC17-3BE3D60E934A}" dt="2022-08-01T09:57:21.596" v="3251" actId="2696"/>
        <pc:sldMkLst>
          <pc:docMk/>
          <pc:sldMk cId="3973719792" sldId="2034"/>
        </pc:sldMkLst>
      </pc:sldChg>
      <pc:sldChg chg="add del">
        <pc:chgData name="Emma J Lyndon" userId="fefd1f69-c297-4970-add2-0b667d1abc1f" providerId="ADAL" clId="{5F3D9025-0BFB-4F90-AC17-3BE3D60E934A}" dt="2022-08-01T10:02:33.225" v="3297" actId="2696"/>
        <pc:sldMkLst>
          <pc:docMk/>
          <pc:sldMk cId="3615397338" sldId="2037"/>
        </pc:sldMkLst>
      </pc:sldChg>
      <pc:sldChg chg="del">
        <pc:chgData name="Emma J Lyndon" userId="fefd1f69-c297-4970-add2-0b667d1abc1f" providerId="ADAL" clId="{5F3D9025-0BFB-4F90-AC17-3BE3D60E934A}" dt="2022-08-01T09:33:16.078" v="3243" actId="2696"/>
        <pc:sldMkLst>
          <pc:docMk/>
          <pc:sldMk cId="3651624517" sldId="3618"/>
        </pc:sldMkLst>
      </pc:sldChg>
      <pc:sldChg chg="del">
        <pc:chgData name="Emma J Lyndon" userId="fefd1f69-c297-4970-add2-0b667d1abc1f" providerId="ADAL" clId="{5F3D9025-0BFB-4F90-AC17-3BE3D60E934A}" dt="2022-08-01T09:33:16.078" v="3243" actId="2696"/>
        <pc:sldMkLst>
          <pc:docMk/>
          <pc:sldMk cId="2188896848" sldId="3621"/>
        </pc:sldMkLst>
      </pc:sldChg>
      <pc:sldChg chg="del">
        <pc:chgData name="Emma J Lyndon" userId="fefd1f69-c297-4970-add2-0b667d1abc1f" providerId="ADAL" clId="{5F3D9025-0BFB-4F90-AC17-3BE3D60E934A}" dt="2022-08-01T09:33:16.078" v="3243" actId="2696"/>
        <pc:sldMkLst>
          <pc:docMk/>
          <pc:sldMk cId="4125565058" sldId="3622"/>
        </pc:sldMkLst>
      </pc:sldChg>
      <pc:sldChg chg="modSp mod">
        <pc:chgData name="Emma J Lyndon" userId="fefd1f69-c297-4970-add2-0b667d1abc1f" providerId="ADAL" clId="{5F3D9025-0BFB-4F90-AC17-3BE3D60E934A}" dt="2022-08-01T09:32:56.885" v="3242" actId="5793"/>
        <pc:sldMkLst>
          <pc:docMk/>
          <pc:sldMk cId="4003900481" sldId="3625"/>
        </pc:sldMkLst>
        <pc:graphicFrameChg chg="modGraphic">
          <ac:chgData name="Emma J Lyndon" userId="fefd1f69-c297-4970-add2-0b667d1abc1f" providerId="ADAL" clId="{5F3D9025-0BFB-4F90-AC17-3BE3D60E934A}" dt="2022-08-01T09:32:56.885" v="3242" actId="5793"/>
          <ac:graphicFrameMkLst>
            <pc:docMk/>
            <pc:sldMk cId="4003900481" sldId="3625"/>
            <ac:graphicFrameMk id="4" creationId="{00000000-0000-0000-0000-000000000000}"/>
          </ac:graphicFrameMkLst>
        </pc:graphicFrameChg>
      </pc:sldChg>
      <pc:sldChg chg="addSp delSp mod">
        <pc:chgData name="Emma J Lyndon" userId="fefd1f69-c297-4970-add2-0b667d1abc1f" providerId="ADAL" clId="{5F3D9025-0BFB-4F90-AC17-3BE3D60E934A}" dt="2022-08-01T09:55:57.055" v="3246" actId="22"/>
        <pc:sldMkLst>
          <pc:docMk/>
          <pc:sldMk cId="569180159" sldId="3631"/>
        </pc:sldMkLst>
        <pc:spChg chg="add del">
          <ac:chgData name="Emma J Lyndon" userId="fefd1f69-c297-4970-add2-0b667d1abc1f" providerId="ADAL" clId="{5F3D9025-0BFB-4F90-AC17-3BE3D60E934A}" dt="2022-08-01T09:55:57.055" v="3246" actId="22"/>
          <ac:spMkLst>
            <pc:docMk/>
            <pc:sldMk cId="569180159" sldId="3631"/>
            <ac:spMk id="5" creationId="{C4898FC3-A79D-400B-BBE0-9D2F9B606C29}"/>
          </ac:spMkLst>
        </pc:spChg>
      </pc:sldChg>
      <pc:sldChg chg="del">
        <pc:chgData name="Emma J Lyndon" userId="fefd1f69-c297-4970-add2-0b667d1abc1f" providerId="ADAL" clId="{5F3D9025-0BFB-4F90-AC17-3BE3D60E934A}" dt="2022-08-01T09:33:26.292" v="3244" actId="2696"/>
        <pc:sldMkLst>
          <pc:docMk/>
          <pc:sldMk cId="1089569611" sldId="3637"/>
        </pc:sldMkLst>
      </pc:sldChg>
      <pc:sldChg chg="modSp add mod ord">
        <pc:chgData name="Emma J Lyndon" userId="fefd1f69-c297-4970-add2-0b667d1abc1f" providerId="ADAL" clId="{5F3D9025-0BFB-4F90-AC17-3BE3D60E934A}" dt="2022-08-01T09:57:35.625" v="3255"/>
        <pc:sldMkLst>
          <pc:docMk/>
          <pc:sldMk cId="3794714896" sldId="3637"/>
        </pc:sldMkLst>
        <pc:picChg chg="mod">
          <ac:chgData name="Emma J Lyndon" userId="fefd1f69-c297-4970-add2-0b667d1abc1f" providerId="ADAL" clId="{5F3D9025-0BFB-4F90-AC17-3BE3D60E934A}" dt="2022-08-01T09:56:53.883" v="3249" actId="14100"/>
          <ac:picMkLst>
            <pc:docMk/>
            <pc:sldMk cId="3794714896" sldId="3637"/>
            <ac:picMk id="5" creationId="{E0C59302-C0DC-4E02-80D0-3F4C82314B40}"/>
          </ac:picMkLst>
        </pc:picChg>
      </pc:sldChg>
      <pc:sldChg chg="addSp modSp new mod ord">
        <pc:chgData name="Emma J Lyndon" userId="fefd1f69-c297-4970-add2-0b667d1abc1f" providerId="ADAL" clId="{5F3D9025-0BFB-4F90-AC17-3BE3D60E934A}" dt="2022-08-01T10:02:59.890" v="3318"/>
        <pc:sldMkLst>
          <pc:docMk/>
          <pc:sldMk cId="2497539019" sldId="3638"/>
        </pc:sldMkLst>
        <pc:graphicFrameChg chg="add mod modGraphic">
          <ac:chgData name="Emma J Lyndon" userId="fefd1f69-c297-4970-add2-0b667d1abc1f" providerId="ADAL" clId="{5F3D9025-0BFB-4F90-AC17-3BE3D60E934A}" dt="2022-08-01T10:02:53.037" v="3316" actId="14100"/>
          <ac:graphicFrameMkLst>
            <pc:docMk/>
            <pc:sldMk cId="2497539019" sldId="3638"/>
            <ac:graphicFrameMk id="2" creationId="{9401091B-73D9-497B-B0C4-8C3E9A67E9D2}"/>
          </ac:graphicFrameMkLst>
        </pc:graphicFrameChg>
      </pc:sldChg>
      <pc:sldMasterChg chg="del delSldLayout">
        <pc:chgData name="Emma J Lyndon" userId="fefd1f69-c297-4970-add2-0b667d1abc1f" providerId="ADAL" clId="{5F3D9025-0BFB-4F90-AC17-3BE3D60E934A}" dt="2022-08-01T09:57:21.596" v="3251" actId="2696"/>
        <pc:sldMasterMkLst>
          <pc:docMk/>
          <pc:sldMasterMk cId="2504189925" sldId="2147484165"/>
        </pc:sldMasterMkLst>
        <pc:sldLayoutChg chg="del">
          <pc:chgData name="Emma J Lyndon" userId="fefd1f69-c297-4970-add2-0b667d1abc1f" providerId="ADAL" clId="{5F3D9025-0BFB-4F90-AC17-3BE3D60E934A}" dt="2022-08-01T09:57:21.596" v="3251" actId="2696"/>
          <pc:sldLayoutMkLst>
            <pc:docMk/>
            <pc:sldMasterMk cId="2504189925" sldId="2147484165"/>
            <pc:sldLayoutMk cId="4178266621" sldId="2147484166"/>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2082273148" sldId="2147484167"/>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328108171" sldId="2147484168"/>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1997895314" sldId="2147484169"/>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3815046328" sldId="2147484170"/>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572081492" sldId="2147484171"/>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2582764969" sldId="2147484172"/>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990055111" sldId="2147484173"/>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1537988987" sldId="2147484174"/>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3188310155" sldId="2147484175"/>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3582490802" sldId="2147484176"/>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4177442341" sldId="2147484177"/>
          </pc:sldLayoutMkLst>
        </pc:sldLayoutChg>
        <pc:sldLayoutChg chg="del">
          <pc:chgData name="Emma J Lyndon" userId="fefd1f69-c297-4970-add2-0b667d1abc1f" providerId="ADAL" clId="{5F3D9025-0BFB-4F90-AC17-3BE3D60E934A}" dt="2022-08-01T09:57:21.596" v="3251" actId="2696"/>
          <pc:sldLayoutMkLst>
            <pc:docMk/>
            <pc:sldMasterMk cId="2504189925" sldId="2147484165"/>
            <pc:sldLayoutMk cId="1287544685" sldId="2147484178"/>
          </pc:sldLayoutMkLst>
        </pc:sldLayoutChg>
      </pc:sldMasterChg>
    </pc:docChg>
  </pc:docChgLst>
  <pc:docChgLst>
    <pc:chgData name="Molly Haley1" userId="2264ca27-fef1-4fb9-96be-333087b5d2f3" providerId="ADAL" clId="{869772E3-A98D-44FA-AA53-E187AFC97CAD}"/>
    <pc:docChg chg="addSld delSld modSld">
      <pc:chgData name="Molly Haley1" userId="2264ca27-fef1-4fb9-96be-333087b5d2f3" providerId="ADAL" clId="{869772E3-A98D-44FA-AA53-E187AFC97CAD}" dt="2022-08-01T15:22:49.108" v="1"/>
      <pc:docMkLst>
        <pc:docMk/>
      </pc:docMkLst>
      <pc:sldChg chg="add del">
        <pc:chgData name="Molly Haley1" userId="2264ca27-fef1-4fb9-96be-333087b5d2f3" providerId="ADAL" clId="{869772E3-A98D-44FA-AA53-E187AFC97CAD}" dt="2022-08-01T15:22:49.108" v="1"/>
        <pc:sldMkLst>
          <pc:docMk/>
          <pc:sldMk cId="3794714896" sldId="3637"/>
        </pc:sldMkLst>
      </pc:sldChg>
      <pc:sldMasterChg chg="delSldLayout">
        <pc:chgData name="Molly Haley1" userId="2264ca27-fef1-4fb9-96be-333087b5d2f3" providerId="ADAL" clId="{869772E3-A98D-44FA-AA53-E187AFC97CAD}" dt="2022-08-01T15:22:46.957" v="0" actId="47"/>
        <pc:sldMasterMkLst>
          <pc:docMk/>
          <pc:sldMasterMk cId="1654481090" sldId="2147484155"/>
        </pc:sldMasterMkLst>
        <pc:sldLayoutChg chg="del">
          <pc:chgData name="Molly Haley1" userId="2264ca27-fef1-4fb9-96be-333087b5d2f3" providerId="ADAL" clId="{869772E3-A98D-44FA-AA53-E187AFC97CAD}" dt="2022-08-01T15:22:46.957" v="0" actId="47"/>
          <pc:sldLayoutMkLst>
            <pc:docMk/>
            <pc:sldMasterMk cId="1654481090" sldId="2147484155"/>
            <pc:sldLayoutMk cId="253062114" sldId="214748417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9"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734281" y="2"/>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01/08/2022</a:t>
            </a:fld>
            <a:endParaRPr lang="en-GB"/>
          </a:p>
        </p:txBody>
      </p:sp>
      <p:sp>
        <p:nvSpPr>
          <p:cNvPr id="65540" name="Rectangle 4"/>
          <p:cNvSpPr>
            <a:spLocks noGrp="1" noChangeArrowheads="1"/>
          </p:cNvSpPr>
          <p:nvPr>
            <p:ph type="ftr" sz="quarter" idx="2"/>
          </p:nvPr>
        </p:nvSpPr>
        <p:spPr bwMode="auto">
          <a:xfrm>
            <a:off x="9"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734281" y="10024886"/>
            <a:ext cx="2858073" cy="528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89403" tIns="44705" rIns="89403" bIns="44705"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0" y="10"/>
            <a:ext cx="2857977" cy="527741"/>
          </a:xfrm>
          <a:prstGeom prst="rect">
            <a:avLst/>
          </a:prstGeom>
        </p:spPr>
        <p:txBody>
          <a:bodyPr vert="horz" lIns="90085" tIns="45037" rIns="90085" bIns="45037" rtlCol="0"/>
          <a:lstStyle>
            <a:lvl1pPr algn="l">
              <a:defRPr sz="1200"/>
            </a:lvl1pPr>
          </a:lstStyle>
          <a:p>
            <a:endParaRPr lang="en-GB"/>
          </a:p>
        </p:txBody>
      </p:sp>
      <p:sp>
        <p:nvSpPr>
          <p:cNvPr id="3" name="Date Placeholder 2"/>
          <p:cNvSpPr>
            <a:spLocks noGrp="1"/>
          </p:cNvSpPr>
          <p:nvPr>
            <p:ph type="dt" idx="1"/>
          </p:nvPr>
        </p:nvSpPr>
        <p:spPr>
          <a:xfrm>
            <a:off x="3734370" y="10"/>
            <a:ext cx="2857977" cy="527741"/>
          </a:xfrm>
          <a:prstGeom prst="rect">
            <a:avLst/>
          </a:prstGeom>
        </p:spPr>
        <p:txBody>
          <a:bodyPr vert="horz" lIns="90085" tIns="45037" rIns="90085" bIns="45037" rtlCol="0"/>
          <a:lstStyle>
            <a:lvl1pPr algn="r">
              <a:defRPr sz="1200"/>
            </a:lvl1pPr>
          </a:lstStyle>
          <a:p>
            <a:fld id="{4F0B033A-D7A2-4873-87D3-52E71CC76346}" type="datetimeFigureOut">
              <a:rPr lang="en-GB" smtClean="0"/>
              <a:t>01/08/2022</a:t>
            </a:fld>
            <a:endParaRPr lang="en-GB"/>
          </a:p>
        </p:txBody>
      </p:sp>
      <p:sp>
        <p:nvSpPr>
          <p:cNvPr id="4" name="Slide Image Placeholder 3"/>
          <p:cNvSpPr>
            <a:spLocks noGrp="1" noRot="1" noChangeAspect="1"/>
          </p:cNvSpPr>
          <p:nvPr>
            <p:ph type="sldImg" idx="2"/>
          </p:nvPr>
        </p:nvSpPr>
        <p:spPr>
          <a:xfrm>
            <a:off x="-215900" y="792163"/>
            <a:ext cx="7037388" cy="3957637"/>
          </a:xfrm>
          <a:prstGeom prst="rect">
            <a:avLst/>
          </a:prstGeom>
          <a:noFill/>
          <a:ln w="12700">
            <a:solidFill>
              <a:prstClr val="black"/>
            </a:solidFill>
          </a:ln>
        </p:spPr>
        <p:txBody>
          <a:bodyPr vert="horz" lIns="90085" tIns="45037" rIns="90085" bIns="45037" rtlCol="0" anchor="ctr"/>
          <a:lstStyle/>
          <a:p>
            <a:endParaRPr lang="en-GB"/>
          </a:p>
        </p:txBody>
      </p:sp>
      <p:sp>
        <p:nvSpPr>
          <p:cNvPr id="5" name="Notes Placeholder 4"/>
          <p:cNvSpPr>
            <a:spLocks noGrp="1"/>
          </p:cNvSpPr>
          <p:nvPr>
            <p:ph type="body" sz="quarter" idx="3"/>
          </p:nvPr>
        </p:nvSpPr>
        <p:spPr>
          <a:xfrm>
            <a:off x="660012" y="5014389"/>
            <a:ext cx="5273869" cy="4749668"/>
          </a:xfrm>
          <a:prstGeom prst="rect">
            <a:avLst/>
          </a:prstGeom>
        </p:spPr>
        <p:txBody>
          <a:bodyPr vert="horz" lIns="90085" tIns="45037" rIns="90085" bIns="4503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0" y="10025393"/>
            <a:ext cx="2857977" cy="527741"/>
          </a:xfrm>
          <a:prstGeom prst="rect">
            <a:avLst/>
          </a:prstGeom>
        </p:spPr>
        <p:txBody>
          <a:bodyPr vert="horz" lIns="90085" tIns="45037" rIns="90085" bIns="45037" rtlCol="0" anchor="b"/>
          <a:lstStyle>
            <a:lvl1pPr algn="l">
              <a:defRPr sz="1200"/>
            </a:lvl1pPr>
          </a:lstStyle>
          <a:p>
            <a:endParaRPr lang="en-GB"/>
          </a:p>
        </p:txBody>
      </p:sp>
      <p:sp>
        <p:nvSpPr>
          <p:cNvPr id="7" name="Slide Number Placeholder 6"/>
          <p:cNvSpPr>
            <a:spLocks noGrp="1"/>
          </p:cNvSpPr>
          <p:nvPr>
            <p:ph type="sldNum" sz="quarter" idx="5"/>
          </p:nvPr>
        </p:nvSpPr>
        <p:spPr>
          <a:xfrm>
            <a:off x="3734370" y="10025393"/>
            <a:ext cx="2857977" cy="527741"/>
          </a:xfrm>
          <a:prstGeom prst="rect">
            <a:avLst/>
          </a:prstGeom>
        </p:spPr>
        <p:txBody>
          <a:bodyPr vert="horz" lIns="90085" tIns="45037" rIns="90085" bIns="4503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33" rtl="0" eaLnBrk="1" latinLnBrk="0" hangingPunct="1">
      <a:defRPr sz="1200" kern="1200">
        <a:solidFill>
          <a:schemeClr val="tx1"/>
        </a:solidFill>
        <a:latin typeface="+mn-lt"/>
        <a:ea typeface="+mn-ea"/>
        <a:cs typeface="+mn-cs"/>
      </a:defRPr>
    </a:lvl1pPr>
    <a:lvl2pPr marL="457166" algn="l" defTabSz="914333" rtl="0" eaLnBrk="1" latinLnBrk="0" hangingPunct="1">
      <a:defRPr sz="1200" kern="1200">
        <a:solidFill>
          <a:schemeClr val="tx1"/>
        </a:solidFill>
        <a:latin typeface="+mn-lt"/>
        <a:ea typeface="+mn-ea"/>
        <a:cs typeface="+mn-cs"/>
      </a:defRPr>
    </a:lvl2pPr>
    <a:lvl3pPr marL="914333" algn="l" defTabSz="914333" rtl="0" eaLnBrk="1" latinLnBrk="0" hangingPunct="1">
      <a:defRPr sz="1200" kern="1200">
        <a:solidFill>
          <a:schemeClr val="tx1"/>
        </a:solidFill>
        <a:latin typeface="+mn-lt"/>
        <a:ea typeface="+mn-ea"/>
        <a:cs typeface="+mn-cs"/>
      </a:defRPr>
    </a:lvl3pPr>
    <a:lvl4pPr marL="1371498" algn="l" defTabSz="914333" rtl="0" eaLnBrk="1" latinLnBrk="0" hangingPunct="1">
      <a:defRPr sz="1200" kern="1200">
        <a:solidFill>
          <a:schemeClr val="tx1"/>
        </a:solidFill>
        <a:latin typeface="+mn-lt"/>
        <a:ea typeface="+mn-ea"/>
        <a:cs typeface="+mn-cs"/>
      </a:defRPr>
    </a:lvl4pPr>
    <a:lvl5pPr marL="1828664" algn="l" defTabSz="914333" rtl="0" eaLnBrk="1" latinLnBrk="0" hangingPunct="1">
      <a:defRPr sz="1200" kern="1200">
        <a:solidFill>
          <a:schemeClr val="tx1"/>
        </a:solidFill>
        <a:latin typeface="+mn-lt"/>
        <a:ea typeface="+mn-ea"/>
        <a:cs typeface="+mn-cs"/>
      </a:defRPr>
    </a:lvl5pPr>
    <a:lvl6pPr marL="2285829" algn="l" defTabSz="914333" rtl="0" eaLnBrk="1" latinLnBrk="0" hangingPunct="1">
      <a:defRPr sz="1200" kern="1200">
        <a:solidFill>
          <a:schemeClr val="tx1"/>
        </a:solidFill>
        <a:latin typeface="+mn-lt"/>
        <a:ea typeface="+mn-ea"/>
        <a:cs typeface="+mn-cs"/>
      </a:defRPr>
    </a:lvl6pPr>
    <a:lvl7pPr marL="2742995" algn="l" defTabSz="914333" rtl="0" eaLnBrk="1" latinLnBrk="0" hangingPunct="1">
      <a:defRPr sz="1200" kern="1200">
        <a:solidFill>
          <a:schemeClr val="tx1"/>
        </a:solidFill>
        <a:latin typeface="+mn-lt"/>
        <a:ea typeface="+mn-ea"/>
        <a:cs typeface="+mn-cs"/>
      </a:defRPr>
    </a:lvl7pPr>
    <a:lvl8pPr marL="3200160" algn="l" defTabSz="914333" rtl="0" eaLnBrk="1" latinLnBrk="0" hangingPunct="1">
      <a:defRPr sz="1200" kern="1200">
        <a:solidFill>
          <a:schemeClr val="tx1"/>
        </a:solidFill>
        <a:latin typeface="+mn-lt"/>
        <a:ea typeface="+mn-ea"/>
        <a:cs typeface="+mn-cs"/>
      </a:defRPr>
    </a:lvl8pPr>
    <a:lvl9pPr marL="3657326" algn="l" defTabSz="91433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CBAFCE3B-317D-4AE0-BC7F-8267412B7C4C}" type="slidenum">
              <a:rPr lang="en-GB" smtClean="0"/>
              <a:t>1</a:t>
            </a:fld>
            <a:endParaRPr lang="en-GB"/>
          </a:p>
        </p:txBody>
      </p:sp>
    </p:spTree>
    <p:extLst>
      <p:ext uri="{BB962C8B-B14F-4D97-AF65-F5344CB8AC3E}">
        <p14:creationId xmlns:p14="http://schemas.microsoft.com/office/powerpoint/2010/main" val="2643206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8763" y="798513"/>
            <a:ext cx="7113588" cy="40005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457144" rtl="0" eaLnBrk="1" fontAlgn="base" latinLnBrk="0" hangingPunct="1">
              <a:lnSpc>
                <a:spcPct val="100000"/>
              </a:lnSpc>
              <a:spcBef>
                <a:spcPct val="0"/>
              </a:spcBef>
              <a:spcAft>
                <a:spcPct val="0"/>
              </a:spcAft>
              <a:buClrTx/>
              <a:buSzTx/>
              <a:buFontTx/>
              <a:buNone/>
              <a:tabLst/>
              <a:defRPr/>
            </a:pPr>
            <a:fld id="{2A2357B9-A31F-4FC7-A38A-70DF36F645F3}" type="slidenum">
              <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rPr>
              <a:pPr marL="0" marR="0" lvl="0" indent="0" algn="r" defTabSz="457144" rtl="0" eaLnBrk="1" fontAlgn="base" latinLnBrk="0" hangingPunct="1">
                <a:lnSpc>
                  <a:spcPct val="100000"/>
                </a:lnSpc>
                <a:spcBef>
                  <a:spcPct val="0"/>
                </a:spcBef>
                <a:spcAft>
                  <a:spcPct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Arial" charset="0"/>
              <a:ea typeface="ＭＳ Ｐゴシック" pitchFamily="34" charset="-128"/>
              <a:cs typeface="+mn-cs"/>
            </a:endParaRPr>
          </a:p>
        </p:txBody>
      </p:sp>
    </p:spTree>
    <p:extLst>
      <p:ext uri="{BB962C8B-B14F-4D97-AF65-F5344CB8AC3E}">
        <p14:creationId xmlns:p14="http://schemas.microsoft.com/office/powerpoint/2010/main" val="3705420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GB"/>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ection - short content 1">
    <p:spTree>
      <p:nvGrpSpPr>
        <p:cNvPr id="1" name=""/>
        <p:cNvGrpSpPr/>
        <p:nvPr/>
      </p:nvGrpSpPr>
      <p:grpSpPr>
        <a:xfrm>
          <a:off x="0" y="0"/>
          <a:ext cx="0" cy="0"/>
          <a:chOff x="0" y="0"/>
          <a:chExt cx="0" cy="0"/>
        </a:xfrm>
      </p:grpSpPr>
      <p:sp>
        <p:nvSpPr>
          <p:cNvPr id="22" name="Freeform: Shape 21">
            <a:extLst>
              <a:ext uri="{FF2B5EF4-FFF2-40B4-BE49-F238E27FC236}">
                <a16:creationId xmlns:a16="http://schemas.microsoft.com/office/drawing/2014/main" id="{A5FA3AD2-1ACA-4F52-8055-F137D623F148}"/>
              </a:ext>
            </a:extLst>
          </p:cNvPr>
          <p:cNvSpPr/>
          <p:nvPr userDrawn="1"/>
        </p:nvSpPr>
        <p:spPr>
          <a:xfrm>
            <a:off x="2" y="-1"/>
            <a:ext cx="3798985" cy="5142232"/>
          </a:xfrm>
          <a:custGeom>
            <a:avLst/>
            <a:gdLst>
              <a:gd name="connsiteX0" fmla="*/ 0 w 3798985"/>
              <a:gd name="connsiteY0" fmla="*/ 0 h 5148580"/>
              <a:gd name="connsiteX1" fmla="*/ 1971971 w 3798985"/>
              <a:gd name="connsiteY1" fmla="*/ 0 h 5148580"/>
              <a:gd name="connsiteX2" fmla="*/ 2107020 w 3798985"/>
              <a:gd name="connsiteY2" fmla="*/ 49429 h 5148580"/>
              <a:gd name="connsiteX3" fmla="*/ 3798985 w 3798985"/>
              <a:gd name="connsiteY3" fmla="*/ 2602011 h 5148580"/>
              <a:gd name="connsiteX4" fmla="*/ 2349182 w 3798985"/>
              <a:gd name="connsiteY4" fmla="*/ 5037938 h 5148580"/>
              <a:gd name="connsiteX5" fmla="*/ 2119503 w 3798985"/>
              <a:gd name="connsiteY5" fmla="*/ 5148580 h 5148580"/>
              <a:gd name="connsiteX6" fmla="*/ 0 w 3798985"/>
              <a:gd name="connsiteY6" fmla="*/ 5148580 h 5148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98985" h="5148580">
                <a:moveTo>
                  <a:pt x="0" y="0"/>
                </a:moveTo>
                <a:lnTo>
                  <a:pt x="1971971" y="0"/>
                </a:lnTo>
                <a:lnTo>
                  <a:pt x="2107020" y="49429"/>
                </a:lnTo>
                <a:cubicBezTo>
                  <a:pt x="3101317" y="469981"/>
                  <a:pt x="3798985" y="1454522"/>
                  <a:pt x="3798985" y="2602011"/>
                </a:cubicBezTo>
                <a:cubicBezTo>
                  <a:pt x="3798985" y="3653877"/>
                  <a:pt x="3212750" y="4568820"/>
                  <a:pt x="2349182" y="5037938"/>
                </a:cubicBezTo>
                <a:lnTo>
                  <a:pt x="2119503" y="5148580"/>
                </a:lnTo>
                <a:lnTo>
                  <a:pt x="0" y="5148580"/>
                </a:lnTo>
                <a:close/>
              </a:path>
            </a:pathLst>
          </a:custGeom>
          <a:solidFill>
            <a:schemeClr val="accent5"/>
          </a:solidFill>
        </p:spPr>
        <p:txBody>
          <a:bodyPr wrap="square" lIns="0" tIns="0" rIns="0" bIns="0" rtlCol="0" anchor="ctr">
            <a:noAutofit/>
          </a:bodyPr>
          <a:lstStyle/>
          <a:p>
            <a:pPr algn="l"/>
            <a:endParaRPr lang="en-GB"/>
          </a:p>
        </p:txBody>
      </p:sp>
      <p:sp>
        <p:nvSpPr>
          <p:cNvPr id="12" name="Text Placeholder 24">
            <a:extLst>
              <a:ext uri="{FF2B5EF4-FFF2-40B4-BE49-F238E27FC236}">
                <a16:creationId xmlns:a16="http://schemas.microsoft.com/office/drawing/2014/main" id="{5FA84894-2EE1-43E9-A798-FBFAF98CAEDB}"/>
              </a:ext>
            </a:extLst>
          </p:cNvPr>
          <p:cNvSpPr>
            <a:spLocks noGrp="1"/>
          </p:cNvSpPr>
          <p:nvPr>
            <p:ph type="body" sz="quarter" idx="11" hasCustomPrompt="1"/>
          </p:nvPr>
        </p:nvSpPr>
        <p:spPr>
          <a:xfrm>
            <a:off x="347300" y="4626613"/>
            <a:ext cx="2749904" cy="245189"/>
          </a:xfrm>
          <a:prstGeom prst="rect">
            <a:avLst/>
          </a:prstGeom>
        </p:spPr>
        <p:txBody>
          <a:bodyPr/>
          <a:lstStyle>
            <a:lvl1pPr marL="12685" indent="0" algn="l" defTabSz="913303" rtl="0" eaLnBrk="1" latinLnBrk="0" hangingPunct="1">
              <a:lnSpc>
                <a:spcPct val="100000"/>
              </a:lnSpc>
              <a:spcBef>
                <a:spcPts val="150"/>
              </a:spcBef>
              <a:buNone/>
              <a:defRPr lang="en-GB" sz="999" kern="1200" dirty="0" smtClean="0">
                <a:solidFill>
                  <a:srgbClr val="1E1246"/>
                </a:solidFill>
                <a:latin typeface="+mj-lt"/>
                <a:ea typeface="+mn-ea"/>
                <a:cs typeface="+mn-cs"/>
              </a:defRPr>
            </a:lvl1pPr>
            <a:lvl2pPr marL="456651" indent="0" algn="l" defTabSz="913303" rtl="0" eaLnBrk="1" latinLnBrk="0" hangingPunct="1">
              <a:lnSpc>
                <a:spcPct val="100000"/>
              </a:lnSpc>
              <a:buNone/>
              <a:defRPr lang="en-US" sz="1199" kern="1200" dirty="0" smtClean="0">
                <a:solidFill>
                  <a:srgbClr val="F5F5F5"/>
                </a:solidFill>
                <a:latin typeface="Poppins-Medium"/>
                <a:ea typeface="+mn-ea"/>
                <a:cs typeface="Poppins-Medium"/>
              </a:defRPr>
            </a:lvl2pPr>
            <a:lvl3pPr marL="913303" indent="0" algn="l" defTabSz="913303" rtl="0" eaLnBrk="1" latinLnBrk="0" hangingPunct="1">
              <a:lnSpc>
                <a:spcPct val="100000"/>
              </a:lnSpc>
              <a:buNone/>
              <a:defRPr lang="en-US" sz="1199" kern="1200" dirty="0" smtClean="0">
                <a:solidFill>
                  <a:srgbClr val="F5F5F5"/>
                </a:solidFill>
                <a:latin typeface="Poppins-Medium"/>
                <a:ea typeface="+mn-ea"/>
                <a:cs typeface="Poppins-Medium"/>
              </a:defRPr>
            </a:lvl3pPr>
            <a:lvl4pPr marL="1369954" indent="0" algn="l" defTabSz="913303" rtl="0" eaLnBrk="1" latinLnBrk="0" hangingPunct="1">
              <a:lnSpc>
                <a:spcPct val="100000"/>
              </a:lnSpc>
              <a:buNone/>
              <a:defRPr lang="en-US" sz="1199" kern="1200" dirty="0" smtClean="0">
                <a:solidFill>
                  <a:srgbClr val="F5F5F5"/>
                </a:solidFill>
                <a:latin typeface="Poppins-Medium"/>
                <a:ea typeface="+mn-ea"/>
                <a:cs typeface="Poppins-Medium"/>
              </a:defRPr>
            </a:lvl4pPr>
            <a:lvl5pPr marL="1826605" indent="0" algn="l" defTabSz="913303" rtl="0" eaLnBrk="1" latinLnBrk="0" hangingPunct="1">
              <a:lnSpc>
                <a:spcPct val="100000"/>
              </a:lnSpc>
              <a:buNone/>
              <a:defRPr lang="en-GB" sz="1199" kern="1200" dirty="0">
                <a:solidFill>
                  <a:srgbClr val="F5F5F5"/>
                </a:solidFill>
                <a:latin typeface="Poppins-Medium"/>
                <a:ea typeface="+mn-ea"/>
                <a:cs typeface="Poppins-Medium"/>
              </a:defRPr>
            </a:lvl5pPr>
          </a:lstStyle>
          <a:p>
            <a:pPr marL="12685" marR="0" lvl="0" indent="0" algn="l" defTabSz="913303" rtl="0" eaLnBrk="1" fontAlgn="auto" latinLnBrk="0" hangingPunct="1">
              <a:lnSpc>
                <a:spcPct val="100000"/>
              </a:lnSpc>
              <a:spcBef>
                <a:spcPts val="150"/>
              </a:spcBef>
              <a:spcAft>
                <a:spcPts val="0"/>
              </a:spcAft>
              <a:buClrTx/>
              <a:buSzTx/>
              <a:buFontTx/>
              <a:buNone/>
              <a:tabLst/>
              <a:defRPr/>
            </a:pPr>
            <a:r>
              <a:rPr lang="en-GB"/>
              <a:t>Presentation</a:t>
            </a:r>
            <a:r>
              <a:rPr lang="en-GB" spc="-20"/>
              <a:t> </a:t>
            </a:r>
            <a:r>
              <a:rPr lang="en-GB"/>
              <a:t>Title</a:t>
            </a:r>
            <a:r>
              <a:rPr lang="en-GB" spc="235"/>
              <a:t> </a:t>
            </a:r>
            <a:r>
              <a:rPr lang="en-GB"/>
              <a:t>|</a:t>
            </a:r>
            <a:r>
              <a:rPr lang="en-GB" spc="240"/>
              <a:t> </a:t>
            </a:r>
            <a:r>
              <a:rPr lang="en-GB">
                <a:cs typeface="Poppins-Medium"/>
              </a:rPr>
              <a:t>88/88/2021</a:t>
            </a:r>
          </a:p>
          <a:p>
            <a:pPr lvl="0"/>
            <a:endParaRPr lang="en-GB"/>
          </a:p>
        </p:txBody>
      </p:sp>
      <p:sp>
        <p:nvSpPr>
          <p:cNvPr id="25" name="Text Placeholder 24">
            <a:extLst>
              <a:ext uri="{FF2B5EF4-FFF2-40B4-BE49-F238E27FC236}">
                <a16:creationId xmlns:a16="http://schemas.microsoft.com/office/drawing/2014/main" id="{484F6D21-1EE2-49A3-9D21-CBC4B46424E4}"/>
              </a:ext>
            </a:extLst>
          </p:cNvPr>
          <p:cNvSpPr>
            <a:spLocks noGrp="1"/>
          </p:cNvSpPr>
          <p:nvPr>
            <p:ph type="body" sz="quarter" idx="17" hasCustomPrompt="1"/>
          </p:nvPr>
        </p:nvSpPr>
        <p:spPr>
          <a:xfrm>
            <a:off x="354006" y="851018"/>
            <a:ext cx="2743200" cy="860711"/>
          </a:xfrm>
          <a:prstGeom prst="rect">
            <a:avLst/>
          </a:prstGeom>
        </p:spPr>
        <p:txBody>
          <a:bodyPr>
            <a:spAutoFit/>
          </a:bodyPr>
          <a:lstStyle>
            <a:lvl1pPr>
              <a:defRPr kumimoji="0" lang="en-GB" sz="2597"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2685" marR="5074" lvl="0" indent="0" algn="l" defTabSz="913303" rtl="0" eaLnBrk="1" fontAlgn="auto" latinLnBrk="0" hangingPunct="1">
              <a:lnSpc>
                <a:spcPts val="2996"/>
              </a:lnSpc>
              <a:spcBef>
                <a:spcPts val="300"/>
              </a:spcBef>
              <a:spcAft>
                <a:spcPts val="0"/>
              </a:spcAft>
              <a:buClrTx/>
              <a:buSzTx/>
              <a:buFontTx/>
              <a:buNone/>
              <a:tabLst/>
              <a:defRPr/>
            </a:pPr>
            <a:r>
              <a:rPr kumimoji="0" lang="en-GB" sz="2597" b="0" i="0" u="none" strike="noStrike" kern="0" cap="none" spc="0" normalizeH="0" baseline="0" noProof="0">
                <a:ln>
                  <a:noFill/>
                </a:ln>
                <a:solidFill>
                  <a:srgbClr val="FFBA1A"/>
                </a:solidFill>
                <a:effectLst/>
                <a:uLnTx/>
                <a:uFillTx/>
                <a:latin typeface="Poppins-Light"/>
                <a:ea typeface="+mn-ea"/>
                <a:cs typeface="+mn-cs"/>
              </a:rPr>
              <a:t>Slide title over</a:t>
            </a:r>
            <a:r>
              <a:rPr kumimoji="0" lang="en-GB" sz="2597" b="0" i="0" u="none" strike="noStrike" kern="0" cap="none" spc="-50" normalizeH="0" baseline="0" noProof="0">
                <a:ln>
                  <a:noFill/>
                </a:ln>
                <a:solidFill>
                  <a:srgbClr val="FFBA1A"/>
                </a:solidFill>
                <a:effectLst/>
                <a:uLnTx/>
                <a:uFillTx/>
                <a:latin typeface="Poppins-Light"/>
                <a:ea typeface="+mn-ea"/>
                <a:cs typeface="+mn-cs"/>
              </a:rPr>
              <a:t> </a:t>
            </a:r>
            <a:r>
              <a:rPr kumimoji="0" lang="en-GB" sz="2597" b="0" i="0" u="none" strike="noStrike" kern="0" cap="none" spc="0" normalizeH="0" baseline="0" noProof="0">
                <a:ln>
                  <a:noFill/>
                </a:ln>
                <a:solidFill>
                  <a:srgbClr val="FFBA1A"/>
                </a:solidFill>
                <a:effectLst/>
                <a:uLnTx/>
                <a:uFillTx/>
                <a:latin typeface="Poppins-Light"/>
                <a:ea typeface="+mn-ea"/>
                <a:cs typeface="+mn-cs"/>
              </a:rPr>
              <a:t>two</a:t>
            </a:r>
            <a:r>
              <a:rPr kumimoji="0" lang="en-GB" sz="2597" b="0" i="0" u="none" strike="noStrike" kern="0" cap="none" spc="-50" normalizeH="0" baseline="0" noProof="0">
                <a:ln>
                  <a:noFill/>
                </a:ln>
                <a:solidFill>
                  <a:srgbClr val="FFBA1A"/>
                </a:solidFill>
                <a:effectLst/>
                <a:uLnTx/>
                <a:uFillTx/>
                <a:latin typeface="Poppins-Light"/>
                <a:ea typeface="+mn-ea"/>
                <a:cs typeface="+mn-cs"/>
              </a:rPr>
              <a:t> </a:t>
            </a:r>
            <a:r>
              <a:rPr kumimoji="0" lang="en-GB" sz="2597" b="0" i="0" u="none" strike="noStrike" kern="0" cap="none" spc="0" normalizeH="0" baseline="0" noProof="0">
                <a:ln>
                  <a:noFill/>
                </a:ln>
                <a:solidFill>
                  <a:srgbClr val="FFBA1A"/>
                </a:solidFill>
                <a:effectLst/>
                <a:uLnTx/>
                <a:uFillTx/>
                <a:latin typeface="Poppins-Light"/>
                <a:ea typeface="+mn-ea"/>
                <a:cs typeface="+mn-cs"/>
              </a:rPr>
              <a:t>lines</a:t>
            </a:r>
            <a:endParaRPr lang="en-GB"/>
          </a:p>
        </p:txBody>
      </p:sp>
      <p:sp>
        <p:nvSpPr>
          <p:cNvPr id="30" name="Text Placeholder 29">
            <a:extLst>
              <a:ext uri="{FF2B5EF4-FFF2-40B4-BE49-F238E27FC236}">
                <a16:creationId xmlns:a16="http://schemas.microsoft.com/office/drawing/2014/main" id="{20E5B499-CD1B-44A9-B815-B7FC85BCA421}"/>
              </a:ext>
            </a:extLst>
          </p:cNvPr>
          <p:cNvSpPr>
            <a:spLocks noGrp="1"/>
          </p:cNvSpPr>
          <p:nvPr>
            <p:ph type="body" sz="quarter" idx="18" hasCustomPrompt="1"/>
          </p:nvPr>
        </p:nvSpPr>
        <p:spPr>
          <a:xfrm>
            <a:off x="381000" y="364675"/>
            <a:ext cx="2716205" cy="215178"/>
          </a:xfrm>
          <a:prstGeom prst="rect">
            <a:avLst/>
          </a:prstGeom>
        </p:spPr>
        <p:txBody>
          <a:bodyPr wrap="square">
            <a:spAutoFit/>
          </a:bodyPr>
          <a:lstStyle>
            <a:lvl1pPr>
              <a:defRPr sz="799" b="1">
                <a:solidFill>
                  <a:schemeClr val="bg1"/>
                </a:solidFill>
                <a:latin typeface="Poppins-SemiBold"/>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a:t>Section name</a:t>
            </a:r>
          </a:p>
        </p:txBody>
      </p:sp>
      <p:sp>
        <p:nvSpPr>
          <p:cNvPr id="7" name="Content Placeholder 4">
            <a:extLst>
              <a:ext uri="{FF2B5EF4-FFF2-40B4-BE49-F238E27FC236}">
                <a16:creationId xmlns:a16="http://schemas.microsoft.com/office/drawing/2014/main" id="{3113C03A-1CA8-4909-863D-71209E731069}"/>
              </a:ext>
            </a:extLst>
          </p:cNvPr>
          <p:cNvSpPr>
            <a:spLocks noGrp="1"/>
          </p:cNvSpPr>
          <p:nvPr>
            <p:ph sz="quarter" idx="20"/>
          </p:nvPr>
        </p:nvSpPr>
        <p:spPr>
          <a:xfrm>
            <a:off x="3962400" y="851018"/>
            <a:ext cx="5029200" cy="3257124"/>
          </a:xfrm>
          <a:prstGeom prst="rect">
            <a:avLst/>
          </a:prstGeom>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24" name="Text Placeholder 2">
            <a:extLst>
              <a:ext uri="{FF2B5EF4-FFF2-40B4-BE49-F238E27FC236}">
                <a16:creationId xmlns:a16="http://schemas.microsoft.com/office/drawing/2014/main" id="{79D4012E-F3B6-44E0-8628-19C68C817E91}"/>
              </a:ext>
            </a:extLst>
          </p:cNvPr>
          <p:cNvSpPr>
            <a:spLocks noGrp="1"/>
          </p:cNvSpPr>
          <p:nvPr>
            <p:ph type="body" sz="quarter" idx="21"/>
          </p:nvPr>
        </p:nvSpPr>
        <p:spPr>
          <a:xfrm>
            <a:off x="347300" y="1886796"/>
            <a:ext cx="2749904" cy="2207075"/>
          </a:xfrm>
          <a:prstGeom prst="rect">
            <a:avLst/>
          </a:prstGeom>
        </p:spPr>
        <p:txBody>
          <a:bodyPr/>
          <a:lstStyle>
            <a:lvl1pPr>
              <a:defRPr sz="899">
                <a:solidFill>
                  <a:schemeClr val="accent1"/>
                </a:solidFill>
              </a:defRPr>
            </a:lvl1pPr>
            <a:lvl2pPr>
              <a:defRPr sz="899">
                <a:solidFill>
                  <a:schemeClr val="accent1"/>
                </a:solidFill>
              </a:defRPr>
            </a:lvl2pPr>
            <a:lvl3pPr>
              <a:defRPr sz="899">
                <a:solidFill>
                  <a:schemeClr val="accent1"/>
                </a:solidFill>
              </a:defRPr>
            </a:lvl3pPr>
            <a:lvl4pPr>
              <a:defRPr sz="899">
                <a:solidFill>
                  <a:schemeClr val="accent1"/>
                </a:solidFill>
              </a:defRPr>
            </a:lvl4pPr>
            <a:lvl5pPr>
              <a:defRPr sz="8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1881703"/>
      </p:ext>
    </p:extLst>
  </p:cSld>
  <p:clrMapOvr>
    <a:masterClrMapping/>
  </p:clrMapOvr>
  <p:extLst>
    <p:ext uri="{DCECCB84-F9BA-43D5-87BE-67443E8EF086}">
      <p15:sldGuideLst xmlns:p15="http://schemas.microsoft.com/office/powerpoint/2012/main">
        <p15:guide id="1" orient="horz" pos="1622">
          <p15:clr>
            <a:srgbClr val="FBAE40"/>
          </p15:clr>
        </p15:guide>
        <p15:guide id="2" pos="288">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227835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193372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0"/>
            <a:ext cx="8688388" cy="555526"/>
          </a:xfrm>
        </p:spPr>
        <p:txBody>
          <a:bodyPr/>
          <a:lstStyle>
            <a:lvl1pPr algn="l">
              <a:defRPr sz="3000">
                <a:solidFill>
                  <a:srgbClr val="1D3E61"/>
                </a:solidFill>
              </a:defRPr>
            </a:lvl1pPr>
          </a:lstStyle>
          <a:p>
            <a:r>
              <a:rPr lang="en-US"/>
              <a:t>Click to edit Master title style</a:t>
            </a:r>
            <a:endParaRPr lang="en-GB"/>
          </a:p>
        </p:txBody>
      </p:sp>
      <p:sp>
        <p:nvSpPr>
          <p:cNvPr id="6" name="Rectangle 5"/>
          <p:cNvSpPr/>
          <p:nvPr userDrawn="1"/>
        </p:nvSpPr>
        <p:spPr bwMode="auto">
          <a:xfrm>
            <a:off x="0" y="3579862"/>
            <a:ext cx="9144000" cy="1563638"/>
          </a:xfrm>
          <a:prstGeom prst="rect">
            <a:avLst/>
          </a:prstGeom>
          <a:solidFill>
            <a:srgbClr val="FFFFFF"/>
          </a:solidFill>
          <a:ln w="9525" cap="flat" cmpd="sng" algn="ctr">
            <a:noFill/>
            <a:prstDash val="solid"/>
            <a:round/>
            <a:headEnd type="none" w="med" len="med"/>
            <a:tailEnd type="none" w="med" len="med"/>
          </a:ln>
          <a:effec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3102310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56"/>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22796734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680137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201053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50212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3"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3"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0104064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49808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8833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19"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825"/>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19"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456079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1792288" y="4025540"/>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8608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e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theme" Target="../theme/theme2.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5.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image" Target="../media/image3.png"/><Relationship Id="rId5" Type="http://schemas.openxmlformats.org/officeDocument/2006/relationships/slideLayout" Target="../slideLayouts/slideLayout21.xml"/><Relationship Id="rId10" Type="http://schemas.openxmlformats.org/officeDocument/2006/relationships/theme" Target="../theme/theme4.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69" tIns="46035" rIns="92069" bIns="46035"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66" algn="ctr" rtl="0" fontAlgn="base">
        <a:spcBef>
          <a:spcPct val="0"/>
        </a:spcBef>
        <a:spcAft>
          <a:spcPct val="0"/>
        </a:spcAft>
        <a:defRPr sz="2800" b="1">
          <a:solidFill>
            <a:schemeClr val="tx1"/>
          </a:solidFill>
          <a:latin typeface="Arial" charset="0"/>
        </a:defRPr>
      </a:lvl6pPr>
      <a:lvl7pPr marL="914333" algn="ctr" rtl="0" fontAlgn="base">
        <a:spcBef>
          <a:spcPct val="0"/>
        </a:spcBef>
        <a:spcAft>
          <a:spcPct val="0"/>
        </a:spcAft>
        <a:defRPr sz="2800" b="1">
          <a:solidFill>
            <a:schemeClr val="tx1"/>
          </a:solidFill>
          <a:latin typeface="Arial" charset="0"/>
        </a:defRPr>
      </a:lvl7pPr>
      <a:lvl8pPr marL="1371498" algn="ctr" rtl="0" fontAlgn="base">
        <a:spcBef>
          <a:spcPct val="0"/>
        </a:spcBef>
        <a:spcAft>
          <a:spcPct val="0"/>
        </a:spcAft>
        <a:defRPr sz="2800" b="1">
          <a:solidFill>
            <a:schemeClr val="tx1"/>
          </a:solidFill>
          <a:latin typeface="Arial" charset="0"/>
        </a:defRPr>
      </a:lvl8pPr>
      <a:lvl9pPr marL="1828664" algn="ctr" rtl="0" fontAlgn="base">
        <a:spcBef>
          <a:spcPct val="0"/>
        </a:spcBef>
        <a:spcAft>
          <a:spcPct val="0"/>
        </a:spcAft>
        <a:defRPr sz="2800" b="1">
          <a:solidFill>
            <a:schemeClr val="tx1"/>
          </a:solidFill>
          <a:latin typeface="Arial" charset="0"/>
        </a:defRPr>
      </a:lvl9pPr>
    </p:titleStyle>
    <p:bodyStyle>
      <a:lvl1pPr marL="342875" indent="-342875"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895" indent="-285729"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15" indent="-228582"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080"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46" indent="-228582"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11"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578"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744"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5909" indent="-228582"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33" rtl="0" eaLnBrk="1" latinLnBrk="0" hangingPunct="1">
        <a:defRPr sz="1800" kern="1200">
          <a:solidFill>
            <a:schemeClr val="tx1"/>
          </a:solidFill>
          <a:latin typeface="+mn-lt"/>
          <a:ea typeface="+mn-ea"/>
          <a:cs typeface="+mn-cs"/>
        </a:defRPr>
      </a:lvl1pPr>
      <a:lvl2pPr marL="457166" algn="l" defTabSz="914333" rtl="0" eaLnBrk="1" latinLnBrk="0" hangingPunct="1">
        <a:defRPr sz="1800" kern="1200">
          <a:solidFill>
            <a:schemeClr val="tx1"/>
          </a:solidFill>
          <a:latin typeface="+mn-lt"/>
          <a:ea typeface="+mn-ea"/>
          <a:cs typeface="+mn-cs"/>
        </a:defRPr>
      </a:lvl2pPr>
      <a:lvl3pPr marL="914333" algn="l" defTabSz="914333" rtl="0" eaLnBrk="1" latinLnBrk="0" hangingPunct="1">
        <a:defRPr sz="1800" kern="1200">
          <a:solidFill>
            <a:schemeClr val="tx1"/>
          </a:solidFill>
          <a:latin typeface="+mn-lt"/>
          <a:ea typeface="+mn-ea"/>
          <a:cs typeface="+mn-cs"/>
        </a:defRPr>
      </a:lvl3pPr>
      <a:lvl4pPr marL="1371498" algn="l" defTabSz="914333" rtl="0" eaLnBrk="1" latinLnBrk="0" hangingPunct="1">
        <a:defRPr sz="1800" kern="1200">
          <a:solidFill>
            <a:schemeClr val="tx1"/>
          </a:solidFill>
          <a:latin typeface="+mn-lt"/>
          <a:ea typeface="+mn-ea"/>
          <a:cs typeface="+mn-cs"/>
        </a:defRPr>
      </a:lvl4pPr>
      <a:lvl5pPr marL="1828664" algn="l" defTabSz="914333" rtl="0" eaLnBrk="1" latinLnBrk="0" hangingPunct="1">
        <a:defRPr sz="1800" kern="1200">
          <a:solidFill>
            <a:schemeClr val="tx1"/>
          </a:solidFill>
          <a:latin typeface="+mn-lt"/>
          <a:ea typeface="+mn-ea"/>
          <a:cs typeface="+mn-cs"/>
        </a:defRPr>
      </a:lvl5pPr>
      <a:lvl6pPr marL="2285829" algn="l" defTabSz="914333" rtl="0" eaLnBrk="1" latinLnBrk="0" hangingPunct="1">
        <a:defRPr sz="1800" kern="1200">
          <a:solidFill>
            <a:schemeClr val="tx1"/>
          </a:solidFill>
          <a:latin typeface="+mn-lt"/>
          <a:ea typeface="+mn-ea"/>
          <a:cs typeface="+mn-cs"/>
        </a:defRPr>
      </a:lvl6pPr>
      <a:lvl7pPr marL="2742995" algn="l" defTabSz="914333" rtl="0" eaLnBrk="1" latinLnBrk="0" hangingPunct="1">
        <a:defRPr sz="1800" kern="1200">
          <a:solidFill>
            <a:schemeClr val="tx1"/>
          </a:solidFill>
          <a:latin typeface="+mn-lt"/>
          <a:ea typeface="+mn-ea"/>
          <a:cs typeface="+mn-cs"/>
        </a:defRPr>
      </a:lvl7pPr>
      <a:lvl8pPr marL="3200160" algn="l" defTabSz="914333" rtl="0" eaLnBrk="1" latinLnBrk="0" hangingPunct="1">
        <a:defRPr sz="1800" kern="1200">
          <a:solidFill>
            <a:schemeClr val="tx1"/>
          </a:solidFill>
          <a:latin typeface="+mn-lt"/>
          <a:ea typeface="+mn-ea"/>
          <a:cs typeface="+mn-cs"/>
        </a:defRPr>
      </a:lvl8pPr>
      <a:lvl9pPr marL="3657326" algn="l" defTabSz="91433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38" tIns="45719" rIns="91438" bIns="45719"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38" tIns="45719" rIns="91438" bIns="4571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 id="2147484165" r:id="rId10"/>
  </p:sldLayoutIdLst>
  <p:txStyles>
    <p:title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892" indent="-342892" algn="l" defTabSz="914378"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31" indent="-285743" algn="l" defTabSz="914378"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2972" indent="-228594" algn="l" defTabSz="914378"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160"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348" indent="-228594" algn="l" defTabSz="914378"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8" y="4731581"/>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extLst>
      <p:ext uri="{BB962C8B-B14F-4D97-AF65-F5344CB8AC3E}">
        <p14:creationId xmlns:p14="http://schemas.microsoft.com/office/powerpoint/2010/main" val="1893693442"/>
      </p:ext>
    </p:extLst>
  </p:cSld>
  <p:clrMap bg1="lt1" tx1="dk1" bg2="lt2" tx2="dk2" accent1="accent1" accent2="accent2" accent3="accent3" accent4="accent4" accent5="accent5" accent6="accent6" hlink="hlink" folHlink="folHlink"/>
  <p:sldLayoutIdLst>
    <p:sldLayoutId id="2147484140" r:id="rId1"/>
    <p:sldLayoutId id="2147484141" r:id="rId2"/>
    <p:sldLayoutId id="2147484142"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654481090"/>
      </p:ext>
    </p:extLst>
  </p:cSld>
  <p:clrMap bg1="lt1" tx1="dk1" bg2="lt2" tx2="dk2" accent1="accent1" accent2="accent2" accent3="accent3" accent4="accent4" accent5="accent5" accent6="accent6" hlink="hlink" folHlink="folHlink"/>
  <p:sldLayoutIdLst>
    <p:sldLayoutId id="2147484156" r:id="rId1"/>
    <p:sldLayoutId id="2147484157" r:id="rId2"/>
    <p:sldLayoutId id="2147484158" r:id="rId3"/>
    <p:sldLayoutId id="2147484159" r:id="rId4"/>
    <p:sldLayoutId id="2147484160" r:id="rId5"/>
    <p:sldLayoutId id="2147484161" r:id="rId6"/>
    <p:sldLayoutId id="2147484162" r:id="rId7"/>
    <p:sldLayoutId id="2147484163" r:id="rId8"/>
    <p:sldLayoutId id="2147484164"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620680"/>
            <a:ext cx="7772400" cy="1102519"/>
          </a:xfrm>
        </p:spPr>
        <p:txBody>
          <a:bodyPr/>
          <a:lstStyle/>
          <a:p>
            <a:r>
              <a:rPr lang="en-GB" dirty="0"/>
              <a:t>CSSC Programme Dashboard</a:t>
            </a:r>
          </a:p>
        </p:txBody>
      </p:sp>
      <p:sp>
        <p:nvSpPr>
          <p:cNvPr id="5" name="Subtitle 4"/>
          <p:cNvSpPr>
            <a:spLocks noGrp="1"/>
          </p:cNvSpPr>
          <p:nvPr>
            <p:ph type="subTitle" idx="1"/>
          </p:nvPr>
        </p:nvSpPr>
        <p:spPr>
          <a:xfrm>
            <a:off x="1371600" y="3266016"/>
            <a:ext cx="6400800" cy="1314450"/>
          </a:xfrm>
        </p:spPr>
        <p:txBody>
          <a:bodyPr vert="horz" lIns="91438" tIns="45719" rIns="91438" bIns="45719" rtlCol="0" anchor="t">
            <a:normAutofit fontScale="92500" lnSpcReduction="10000"/>
          </a:bodyPr>
          <a:lstStyle/>
          <a:p>
            <a:endParaRPr lang="en-GB" dirty="0"/>
          </a:p>
          <a:p>
            <a:endParaRPr lang="en-GB" dirty="0"/>
          </a:p>
          <a:p>
            <a:r>
              <a:rPr lang="en-GB" dirty="0">
                <a:latin typeface="Arial"/>
                <a:cs typeface="Arial"/>
              </a:rPr>
              <a:t>August 2022</a:t>
            </a:r>
          </a:p>
        </p:txBody>
      </p:sp>
      <p:pic>
        <p:nvPicPr>
          <p:cNvPr id="6" name="Picture 5">
            <a:extLst>
              <a:ext uri="{FF2B5EF4-FFF2-40B4-BE49-F238E27FC236}">
                <a16:creationId xmlns:a16="http://schemas.microsoft.com/office/drawing/2014/main" id="{7DF39F5C-5B21-482F-B3CB-006BEF34AF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52797" y="2511295"/>
            <a:ext cx="1438406" cy="1438406"/>
          </a:xfrm>
          <a:prstGeom prst="rect">
            <a:avLst/>
          </a:prstGeom>
        </p:spPr>
      </p:pic>
    </p:spTree>
    <p:extLst>
      <p:ext uri="{BB962C8B-B14F-4D97-AF65-F5344CB8AC3E}">
        <p14:creationId xmlns:p14="http://schemas.microsoft.com/office/powerpoint/2010/main" val="3324695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1025173395"/>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5213109"/>
                  </a:ext>
                </a:extLst>
              </a:tr>
              <a:tr h="136991">
                <a:tc>
                  <a:txBody>
                    <a:bodyPr/>
                    <a:lstStyle/>
                    <a:p>
                      <a:pPr marL="0" algn="l" fontAlgn="t"/>
                      <a:r>
                        <a:rPr lang="en-US" sz="900" b="0" i="0" u="none" strike="noStrike" dirty="0">
                          <a:solidFill>
                            <a:srgbClr val="000000"/>
                          </a:solidFill>
                          <a:effectLst/>
                          <a:latin typeface="+mj-lt"/>
                          <a:ea typeface="+mn-ea"/>
                          <a:cs typeface="+mn-cs"/>
                        </a:rPr>
                        <a:t>Modification of Related MPAN Cleanse Checkpoint Milestones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2140284"/>
                  </a:ext>
                </a:extLst>
              </a:tr>
              <a:tr h="136991">
                <a:tc>
                  <a:txBody>
                    <a:bodyPr/>
                    <a:lstStyle/>
                    <a:p>
                      <a:pPr marL="0" algn="l" fontAlgn="t"/>
                      <a:r>
                        <a:rPr lang="en-GB" sz="900" b="0" i="0" u="none" strike="noStrike" dirty="0">
                          <a:solidFill>
                            <a:srgbClr val="000000"/>
                          </a:solidFill>
                          <a:effectLst/>
                          <a:latin typeface="+mj-lt"/>
                          <a:ea typeface="+mn-ea"/>
                          <a:cs typeface="+mn-cs"/>
                        </a:rPr>
                        <a:t>ECOES REL API </a:t>
                      </a:r>
                      <a:r>
                        <a:rPr lang="en-GB" sz="900" b="0" i="0" u="none" strike="noStrike" dirty="0" err="1">
                          <a:solidFill>
                            <a:srgbClr val="000000"/>
                          </a:solidFill>
                          <a:effectLst/>
                          <a:latin typeface="+mj-lt"/>
                          <a:ea typeface="+mn-ea"/>
                          <a:cs typeface="+mn-cs"/>
                        </a:rPr>
                        <a:t>Webmethod</a:t>
                      </a:r>
                      <a:endParaRPr lang="en-GB" sz="900" b="0" i="0" u="none" strike="noStrike" dirty="0">
                        <a:solidFill>
                          <a:srgbClr val="000000"/>
                        </a:solidFill>
                        <a:effectLst/>
                        <a:latin typeface="+mj-lt"/>
                        <a:ea typeface="+mn-ea"/>
                        <a:cs typeface="+mn-cs"/>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110140"/>
                  </a:ext>
                </a:extLst>
              </a:tr>
              <a:tr h="136991">
                <a:tc>
                  <a:txBody>
                    <a:bodyPr/>
                    <a:lstStyle/>
                    <a:p>
                      <a:pPr marL="0" algn="l" fontAlgn="t"/>
                      <a:r>
                        <a:rPr lang="en-GB" sz="900" b="0" i="0" u="none" strike="noStrike" dirty="0">
                          <a:solidFill>
                            <a:srgbClr val="000000"/>
                          </a:solidFill>
                          <a:effectLst/>
                          <a:latin typeface="+mj-lt"/>
                          <a:ea typeface="+mn-ea"/>
                          <a:cs typeface="+mn-cs"/>
                        </a:rPr>
                        <a:t>CSSIA Uplift to Implement IG Recommendations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5035956"/>
                  </a:ext>
                </a:extLst>
              </a:tr>
              <a:tr h="136991">
                <a:tc>
                  <a:txBody>
                    <a:bodyPr/>
                    <a:lstStyle/>
                    <a:p>
                      <a:pPr marL="0" algn="l" fontAlgn="t"/>
                      <a:r>
                        <a:rPr lang="en-US" sz="900" b="0" i="0" u="none" strike="noStrike" dirty="0">
                          <a:solidFill>
                            <a:srgbClr val="000000"/>
                          </a:solidFill>
                          <a:effectLst/>
                          <a:latin typeface="+mj-lt"/>
                          <a:ea typeface="+mn-ea"/>
                          <a:cs typeface="+mn-cs"/>
                        </a:rPr>
                        <a:t>Update 3 E2Es to align to CSSIA</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975057"/>
                  </a:ext>
                </a:extLst>
              </a:tr>
              <a:tr h="136991">
                <a:tc>
                  <a:txBody>
                    <a:bodyPr/>
                    <a:lstStyle/>
                    <a:p>
                      <a:pPr marL="0" algn="l" fontAlgn="t"/>
                      <a:r>
                        <a:rPr lang="en-US" sz="900" b="0" i="0" u="none" strike="noStrike" dirty="0">
                          <a:solidFill>
                            <a:srgbClr val="000000"/>
                          </a:solidFill>
                          <a:effectLst/>
                          <a:latin typeface="+mj-lt"/>
                          <a:ea typeface="+mn-ea"/>
                          <a:cs typeface="+mn-cs"/>
                        </a:rPr>
                        <a:t>Messaging_Requirements_Revisions_REC_Code_Manager_and_CSS_v0.1 Clean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dirty="0">
                          <a:solidFill>
                            <a:srgbClr val="000000"/>
                          </a:solidFill>
                          <a:effectLst/>
                          <a:latin typeface="+mj-lt"/>
                          <a:ea typeface="+mn-ea"/>
                          <a:cs typeface="+mn-cs"/>
                        </a:rPr>
                        <a:t>CR-D015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6893484"/>
                  </a:ext>
                </a:extLst>
              </a:tr>
              <a:tr h="136991">
                <a:tc>
                  <a:txBody>
                    <a:bodyPr/>
                    <a:lstStyle/>
                    <a:p>
                      <a:pPr marL="0" algn="l" fontAlgn="t"/>
                      <a:r>
                        <a:rPr lang="en-US" sz="900" b="0" i="0" u="none" strike="noStrike">
                          <a:solidFill>
                            <a:srgbClr val="000000"/>
                          </a:solidFill>
                          <a:effectLst/>
                          <a:latin typeface="+mj-lt"/>
                          <a:ea typeface="+mn-ea"/>
                          <a:cs typeface="+mn-cs"/>
                        </a:rPr>
                        <a:t>CSS_Handling_of_MPAS_Business_Dates_v0.2[DRAFT]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834030"/>
                  </a:ext>
                </a:extLst>
              </a:tr>
              <a:tr h="136991">
                <a:tc>
                  <a:txBody>
                    <a:bodyPr/>
                    <a:lstStyle/>
                    <a:p>
                      <a:pPr marL="0" algn="l" fontAlgn="t"/>
                      <a:r>
                        <a:rPr lang="en-GB" sz="900" b="0" i="0" u="none" strike="noStrike" dirty="0">
                          <a:solidFill>
                            <a:srgbClr val="000000"/>
                          </a:solidFill>
                          <a:effectLst/>
                          <a:latin typeface="+mj-lt"/>
                          <a:ea typeface="+mn-ea"/>
                          <a:cs typeface="+mn-cs"/>
                        </a:rPr>
                        <a:t>Remove MPAS Interface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0396467"/>
                  </a:ext>
                </a:extLst>
              </a:tr>
              <a:tr h="136991">
                <a:tc>
                  <a:txBody>
                    <a:bodyPr/>
                    <a:lstStyle/>
                    <a:p>
                      <a:pPr marL="0" algn="l" fontAlgn="t"/>
                      <a:r>
                        <a:rPr lang="en-US" sz="900" b="0" i="0" u="none" strike="noStrike" dirty="0" err="1">
                          <a:solidFill>
                            <a:srgbClr val="000000"/>
                          </a:solidFill>
                          <a:effectLst/>
                          <a:latin typeface="+mj-lt"/>
                          <a:ea typeface="+mn-ea"/>
                          <a:cs typeface="+mn-cs"/>
                        </a:rPr>
                        <a:t>DSP_Specific</a:t>
                      </a:r>
                      <a:r>
                        <a:rPr lang="en-US" sz="900" b="0" i="0" u="none" strike="noStrike" dirty="0">
                          <a:solidFill>
                            <a:srgbClr val="000000"/>
                          </a:solidFill>
                          <a:effectLst/>
                          <a:latin typeface="+mj-lt"/>
                          <a:ea typeface="+mn-ea"/>
                          <a:cs typeface="+mn-cs"/>
                        </a:rPr>
                        <a:t>_ SIT_ </a:t>
                      </a:r>
                      <a:r>
                        <a:rPr lang="en-US" sz="900" b="0" i="0" u="none" strike="noStrike" dirty="0" err="1">
                          <a:solidFill>
                            <a:srgbClr val="000000"/>
                          </a:solidFill>
                          <a:effectLst/>
                          <a:latin typeface="+mj-lt"/>
                          <a:ea typeface="+mn-ea"/>
                          <a:cs typeface="+mn-cs"/>
                        </a:rPr>
                        <a:t>Functional_Exit_Criteria</a:t>
                      </a:r>
                      <a:endParaRPr lang="en-US" sz="900" b="0" i="0" u="none" strike="noStrike" dirty="0">
                        <a:solidFill>
                          <a:srgbClr val="000000"/>
                        </a:solidFill>
                        <a:effectLst/>
                        <a:latin typeface="+mj-lt"/>
                        <a:ea typeface="+mn-ea"/>
                        <a:cs typeface="+mn-cs"/>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421300"/>
                  </a:ext>
                </a:extLst>
              </a:tr>
              <a:tr h="136991">
                <a:tc>
                  <a:txBody>
                    <a:bodyPr/>
                    <a:lstStyle/>
                    <a:p>
                      <a:pPr marL="0" algn="l" fontAlgn="t"/>
                      <a:r>
                        <a:rPr lang="en-GB" sz="900" b="0" i="0" u="none" strike="noStrike" dirty="0">
                          <a:solidFill>
                            <a:srgbClr val="000000"/>
                          </a:solidFill>
                          <a:effectLst/>
                          <a:latin typeface="+mj-lt"/>
                          <a:ea typeface="+mn-ea"/>
                          <a:cs typeface="+mn-cs"/>
                        </a:rPr>
                        <a:t>Changes to support enhanced Solar arrangements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0068183"/>
                  </a:ext>
                </a:extLst>
              </a:tr>
              <a:tr h="136991">
                <a:tc>
                  <a:txBody>
                    <a:bodyPr/>
                    <a:lstStyle/>
                    <a:p>
                      <a:pPr marL="0" algn="l" fontAlgn="t"/>
                      <a:r>
                        <a:rPr lang="en-US" sz="900" b="0" i="0" u="none" strike="noStrike">
                          <a:solidFill>
                            <a:srgbClr val="000000"/>
                          </a:solidFill>
                          <a:effectLst/>
                          <a:latin typeface="+mj-lt"/>
                          <a:ea typeface="+mn-ea"/>
                          <a:cs typeface="+mn-cs"/>
                        </a:rPr>
                        <a:t>CSS Role-based access control (RBAC)</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7581971"/>
                  </a:ext>
                </a:extLst>
              </a:tr>
              <a:tr h="136991">
                <a:tc>
                  <a:txBody>
                    <a:bodyPr/>
                    <a:lstStyle/>
                    <a:p>
                      <a:pPr marL="0" algn="l" fontAlgn="t"/>
                      <a:r>
                        <a:rPr lang="en-US" sz="900" b="0" i="0" u="none" strike="noStrike">
                          <a:solidFill>
                            <a:srgbClr val="000000"/>
                          </a:solidFill>
                          <a:effectLst/>
                          <a:latin typeface="+mj-lt"/>
                          <a:ea typeface="+mn-ea"/>
                          <a:cs typeface="+mn-cs"/>
                        </a:rPr>
                        <a:t>CSS Change from UTC to Local Time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6158325"/>
                  </a:ext>
                </a:extLst>
              </a:tr>
              <a:tr h="136991">
                <a:tc>
                  <a:txBody>
                    <a:bodyPr/>
                    <a:lstStyle/>
                    <a:p>
                      <a:pPr algn="l" fontAlgn="b"/>
                      <a:r>
                        <a:rPr lang="en-US" sz="900" b="0" i="0" u="none" strike="noStrike">
                          <a:solidFill>
                            <a:srgbClr val="000000"/>
                          </a:solidFill>
                          <a:effectLst/>
                          <a:latin typeface="+mj-lt"/>
                          <a:ea typeface="+mn-ea"/>
                          <a:cs typeface="+mn-cs"/>
                        </a:rPr>
                        <a:t>Correctional Changes to MAD Log v2.0 &amp; POAP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13/11/2020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2314586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576776555"/>
              </p:ext>
            </p:extLst>
          </p:nvPr>
        </p:nvGraphicFramePr>
        <p:xfrm>
          <a:off x="5638" y="304899"/>
          <a:ext cx="9132724" cy="4838600"/>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98914">
                <a:tc>
                  <a:txBody>
                    <a:bodyPr/>
                    <a:lstStyle/>
                    <a:p>
                      <a:pPr algn="ctr" rtl="0" fontAlgn="ctr"/>
                      <a:r>
                        <a:rPr lang="en-GB" sz="600" b="1" i="0" u="none" strike="noStrike" dirty="0">
                          <a:solidFill>
                            <a:srgbClr val="FFFFFF"/>
                          </a:solidFill>
                          <a:effectLst/>
                          <a:latin typeface="+mj-lt"/>
                          <a:cs typeface="Arial" panose="020B0604020202020204" pitchFamily="34" charset="0"/>
                        </a:rPr>
                        <a:t>CR Name</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600" b="1" i="0" u="none" strike="noStrike" dirty="0">
                          <a:solidFill>
                            <a:srgbClr val="FFFFFF"/>
                          </a:solidFill>
                          <a:effectLst/>
                          <a:latin typeface="+mj-lt"/>
                          <a:cs typeface="Arial" panose="020B0604020202020204" pitchFamily="34" charset="0"/>
                        </a:rPr>
                        <a:t>CR Ref</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600" b="1" i="0" u="none" strike="noStrike" dirty="0">
                          <a:solidFill>
                            <a:srgbClr val="FFFFFF"/>
                          </a:solidFill>
                          <a:effectLst/>
                          <a:latin typeface="+mj-lt"/>
                          <a:cs typeface="Arial" panose="020B0604020202020204" pitchFamily="34" charset="0"/>
                        </a:rPr>
                        <a:t>Date Raised</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600" b="1" i="0" u="none" strike="noStrike" dirty="0">
                          <a:solidFill>
                            <a:srgbClr val="FFFFFF"/>
                          </a:solidFill>
                          <a:effectLst/>
                          <a:latin typeface="+mj-lt"/>
                          <a:cs typeface="Arial" panose="020B0604020202020204" pitchFamily="34" charset="0"/>
                        </a:rPr>
                        <a:t>Status</a:t>
                      </a:r>
                    </a:p>
                  </a:txBody>
                  <a:tcPr marL="4757" marR="4757" marT="4757"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25364">
                <a:tc>
                  <a:txBody>
                    <a:bodyPr/>
                    <a:lstStyle/>
                    <a:p>
                      <a:pPr marL="0" algn="l" fontAlgn="t"/>
                      <a:r>
                        <a:rPr lang="en-US" sz="800" b="0" i="0" u="none" strike="noStrike" dirty="0">
                          <a:solidFill>
                            <a:srgbClr val="000000"/>
                          </a:solidFill>
                          <a:effectLst/>
                          <a:latin typeface="+mj-lt"/>
                          <a:ea typeface="+mn-ea"/>
                          <a:cs typeface="+mn-cs"/>
                        </a:rPr>
                        <a:t>Additional and Further Correctional Changes to MAD Log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CR-D052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05/12/2020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19855"/>
                  </a:ext>
                </a:extLst>
              </a:tr>
              <a:tr h="125364">
                <a:tc>
                  <a:txBody>
                    <a:bodyPr/>
                    <a:lstStyle/>
                    <a:p>
                      <a:pPr marL="0" algn="l" fontAlgn="t"/>
                      <a:r>
                        <a:rPr lang="en-US" sz="800" b="0" i="0" u="none" strike="noStrike" dirty="0">
                          <a:solidFill>
                            <a:srgbClr val="000000"/>
                          </a:solidFill>
                          <a:effectLst/>
                          <a:latin typeface="+mj-lt"/>
                          <a:ea typeface="+mn-ea"/>
                          <a:cs typeface="+mn-cs"/>
                        </a:rPr>
                        <a:t> Additional Onward Dependencies for MAD Log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18/12/2020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3978725"/>
                  </a:ext>
                </a:extLst>
              </a:tr>
              <a:tr h="125364">
                <a:tc>
                  <a:txBody>
                    <a:bodyPr/>
                    <a:lstStyle/>
                    <a:p>
                      <a:pPr marL="0" algn="l" fontAlgn="t"/>
                      <a:r>
                        <a:rPr lang="en-US" sz="800" b="0" i="0" u="none" strike="noStrike" dirty="0">
                          <a:solidFill>
                            <a:srgbClr val="000000"/>
                          </a:solidFill>
                          <a:effectLst/>
                          <a:latin typeface="+mj-lt"/>
                          <a:ea typeface="+mn-ea"/>
                          <a:cs typeface="+mn-cs"/>
                        </a:rPr>
                        <a:t>Changing from </a:t>
                      </a:r>
                      <a:r>
                        <a:rPr lang="en-US" sz="800" b="0" i="0" u="none" strike="noStrike" dirty="0" err="1">
                          <a:solidFill>
                            <a:srgbClr val="000000"/>
                          </a:solidFill>
                          <a:effectLst/>
                          <a:latin typeface="+mj-lt"/>
                          <a:ea typeface="+mn-ea"/>
                          <a:cs typeface="+mn-cs"/>
                        </a:rPr>
                        <a:t>GetOrganised</a:t>
                      </a:r>
                      <a:r>
                        <a:rPr lang="en-US" sz="800" b="0" i="0" u="none" strike="noStrike" dirty="0">
                          <a:solidFill>
                            <a:srgbClr val="000000"/>
                          </a:solidFill>
                          <a:effectLst/>
                          <a:latin typeface="+mj-lt"/>
                          <a:ea typeface="+mn-ea"/>
                          <a:cs typeface="+mn-cs"/>
                        </a:rPr>
                        <a:t> to Landmark SFTP for SI receiving files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18/12/2020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7307117"/>
                  </a:ext>
                </a:extLst>
              </a:tr>
              <a:tr h="125364">
                <a:tc>
                  <a:txBody>
                    <a:bodyPr/>
                    <a:lstStyle/>
                    <a:p>
                      <a:pPr marL="0" algn="l" fontAlgn="t"/>
                      <a:r>
                        <a:rPr lang="en-US" sz="800" b="0" i="0" u="none" strike="noStrike" dirty="0">
                          <a:solidFill>
                            <a:srgbClr val="000000"/>
                          </a:solidFill>
                          <a:effectLst/>
                          <a:latin typeface="+mj-lt"/>
                          <a:ea typeface="+mn-ea"/>
                          <a:cs typeface="+mn-cs"/>
                        </a:rPr>
                        <a:t>Amendments to the Data Cleansing Catalogue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18/12/2020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145533"/>
                  </a:ext>
                </a:extLst>
              </a:tr>
              <a:tr h="125364">
                <a:tc>
                  <a:txBody>
                    <a:bodyPr/>
                    <a:lstStyle/>
                    <a:p>
                      <a:pPr marL="0" algn="l" fontAlgn="t"/>
                      <a:r>
                        <a:rPr lang="en-GB" sz="800" b="0" i="0" u="none" strike="noStrike" dirty="0">
                          <a:solidFill>
                            <a:srgbClr val="000000"/>
                          </a:solidFill>
                          <a:effectLst/>
                          <a:latin typeface="+mj-lt"/>
                          <a:ea typeface="+mn-ea"/>
                          <a:cs typeface="+mn-cs"/>
                        </a:rPr>
                        <a:t>MAD Log Changes for UIT Environment Verification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25/01/2021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6679076"/>
                  </a:ext>
                </a:extLst>
              </a:tr>
              <a:tr h="125364">
                <a:tc>
                  <a:txBody>
                    <a:bodyPr/>
                    <a:lstStyle/>
                    <a:p>
                      <a:pPr marL="0" algn="l" fontAlgn="t"/>
                      <a:r>
                        <a:rPr lang="en-GB" sz="800" b="0" i="0" u="none" strike="noStrike" dirty="0">
                          <a:solidFill>
                            <a:srgbClr val="000000"/>
                          </a:solidFill>
                          <a:effectLst/>
                          <a:latin typeface="+mj-lt"/>
                          <a:ea typeface="+mn-ea"/>
                          <a:cs typeface="+mn-cs"/>
                        </a:rPr>
                        <a:t>Discontinuance of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Consequential Change Market Trials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25/01/2021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292496"/>
                  </a:ext>
                </a:extLst>
              </a:tr>
              <a:tr h="125364">
                <a:tc>
                  <a:txBody>
                    <a:bodyPr/>
                    <a:lstStyle/>
                    <a:p>
                      <a:pPr marL="0" algn="l" fontAlgn="t"/>
                      <a:r>
                        <a:rPr lang="en-GB" sz="800" b="0" i="0" u="none" strike="noStrike" dirty="0">
                          <a:solidFill>
                            <a:srgbClr val="000000"/>
                          </a:solidFill>
                          <a:effectLst/>
                          <a:latin typeface="+mj-lt"/>
                          <a:ea typeface="+mn-ea"/>
                          <a:cs typeface="+mn-cs"/>
                        </a:rPr>
                        <a:t>Uplift to SMS </a:t>
                      </a:r>
                      <a:r>
                        <a:rPr lang="en-GB" sz="800" b="0" i="0" u="none" strike="noStrike" dirty="0" err="1">
                          <a:solidFill>
                            <a:srgbClr val="000000"/>
                          </a:solidFill>
                          <a:effectLst/>
                          <a:latin typeface="+mj-lt"/>
                          <a:ea typeface="+mn-ea"/>
                          <a:cs typeface="+mn-cs"/>
                        </a:rPr>
                        <a:t>CoCo</a:t>
                      </a:r>
                      <a:endParaRPr lang="en-GB" sz="800" b="0" i="0" u="none" strike="noStrike" dirty="0">
                        <a:solidFill>
                          <a:srgbClr val="000000"/>
                        </a:solidFill>
                        <a:effectLst/>
                        <a:latin typeface="+mj-lt"/>
                        <a:ea typeface="+mn-ea"/>
                        <a:cs typeface="+mn-cs"/>
                      </a:endParaRP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4766892"/>
                  </a:ext>
                </a:extLst>
              </a:tr>
              <a:tr h="125364">
                <a:tc>
                  <a:txBody>
                    <a:bodyPr/>
                    <a:lstStyle/>
                    <a:p>
                      <a:pPr marL="0" algn="l" fontAlgn="t"/>
                      <a:r>
                        <a:rPr lang="en-US" sz="800" b="0" i="0" u="none" strike="noStrike" dirty="0">
                          <a:solidFill>
                            <a:srgbClr val="000000"/>
                          </a:solidFill>
                          <a:effectLst/>
                          <a:latin typeface="+mj-lt"/>
                          <a:ea typeface="+mn-ea"/>
                          <a:cs typeface="+mn-cs"/>
                        </a:rPr>
                        <a:t>Changes to SIT Functional Test Scenarios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6645978"/>
                  </a:ext>
                </a:extLst>
              </a:tr>
              <a:tr h="125364">
                <a:tc>
                  <a:txBody>
                    <a:bodyPr/>
                    <a:lstStyle/>
                    <a:p>
                      <a:pPr marL="0" algn="l" fontAlgn="t"/>
                      <a:r>
                        <a:rPr lang="en-US" sz="800" b="0" i="0" u="none" strike="noStrike" dirty="0">
                          <a:solidFill>
                            <a:srgbClr val="000000"/>
                          </a:solidFill>
                          <a:effectLst/>
                          <a:latin typeface="+mj-lt"/>
                          <a:ea typeface="+mn-ea"/>
                          <a:cs typeface="+mn-cs"/>
                        </a:rPr>
                        <a:t>Uplift to the Code of Connection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2429578"/>
                  </a:ext>
                </a:extLst>
              </a:tr>
              <a:tr h="125364">
                <a:tc>
                  <a:txBody>
                    <a:bodyPr/>
                    <a:lstStyle/>
                    <a:p>
                      <a:pPr marL="0" algn="l" fontAlgn="t"/>
                      <a:r>
                        <a:rPr lang="en-GB" sz="800" b="0" i="0" u="none" strike="noStrike" dirty="0">
                          <a:solidFill>
                            <a:srgbClr val="000000"/>
                          </a:solidFill>
                          <a:effectLst/>
                          <a:latin typeface="+mj-lt"/>
                          <a:ea typeface="+mn-ea"/>
                          <a:cs typeface="+mn-cs"/>
                        </a:rPr>
                        <a:t>In-Flight Reg ID Dissemination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0119597"/>
                  </a:ext>
                </a:extLst>
              </a:tr>
              <a:tr h="125364">
                <a:tc>
                  <a:txBody>
                    <a:bodyPr/>
                    <a:lstStyle/>
                    <a:p>
                      <a:pPr marL="0" algn="l" fontAlgn="t"/>
                      <a:r>
                        <a:rPr lang="en-US" sz="800" b="0" i="0" u="none" strike="noStrike" dirty="0">
                          <a:solidFill>
                            <a:srgbClr val="000000"/>
                          </a:solidFill>
                          <a:effectLst/>
                          <a:latin typeface="+mj-lt"/>
                          <a:ea typeface="+mn-ea"/>
                          <a:cs typeface="+mn-cs"/>
                        </a:rPr>
                        <a:t>Uplift to the CSS Business Data Validation Rules Doc</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19/03/2021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8383601"/>
                  </a:ext>
                </a:extLst>
              </a:tr>
              <a:tr h="125364">
                <a:tc>
                  <a:txBody>
                    <a:bodyPr/>
                    <a:lstStyle/>
                    <a:p>
                      <a:pPr marL="0" algn="l" fontAlgn="t"/>
                      <a:r>
                        <a:rPr lang="en-US" sz="800" b="0" i="0" u="none" strike="noStrike" dirty="0">
                          <a:solidFill>
                            <a:srgbClr val="000000"/>
                          </a:solidFill>
                          <a:effectLst/>
                          <a:latin typeface="+mj-lt"/>
                          <a:ea typeface="+mn-ea"/>
                          <a:cs typeface="+mn-cs"/>
                        </a:rPr>
                        <a:t>Uplift to the CSS Interface Specification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8243526"/>
                  </a:ext>
                </a:extLst>
              </a:tr>
              <a:tr h="125364">
                <a:tc>
                  <a:txBody>
                    <a:bodyPr/>
                    <a:lstStyle/>
                    <a:p>
                      <a:pPr marL="0" algn="l" fontAlgn="t"/>
                      <a:r>
                        <a:rPr lang="en-US" sz="800" b="0" i="0" u="none" strike="noStrike" dirty="0">
                          <a:solidFill>
                            <a:srgbClr val="000000"/>
                          </a:solidFill>
                          <a:effectLst/>
                          <a:latin typeface="+mj-lt"/>
                          <a:ea typeface="+mn-ea"/>
                          <a:cs typeface="+mn-cs"/>
                        </a:rPr>
                        <a:t>REL Dissemination to </a:t>
                      </a:r>
                      <a:r>
                        <a:rPr lang="en-US" sz="800" b="0" i="0" u="none" strike="noStrike" dirty="0" err="1">
                          <a:solidFill>
                            <a:srgbClr val="000000"/>
                          </a:solidFill>
                          <a:effectLst/>
                          <a:latin typeface="+mj-lt"/>
                          <a:ea typeface="+mn-ea"/>
                          <a:cs typeface="+mn-cs"/>
                        </a:rPr>
                        <a:t>iDNO</a:t>
                      </a:r>
                      <a:r>
                        <a:rPr lang="en-US" sz="800" b="0" i="0" u="none" strike="noStrike" dirty="0">
                          <a:solidFill>
                            <a:srgbClr val="000000"/>
                          </a:solidFill>
                          <a:effectLst/>
                          <a:latin typeface="+mj-lt"/>
                          <a:ea typeface="+mn-ea"/>
                          <a:cs typeface="+mn-cs"/>
                        </a:rPr>
                        <a:t> and DNO</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9279146"/>
                  </a:ext>
                </a:extLst>
              </a:tr>
              <a:tr h="250728">
                <a:tc>
                  <a:txBody>
                    <a:bodyPr/>
                    <a:lstStyle/>
                    <a:p>
                      <a:pPr marL="0" algn="l" fontAlgn="t"/>
                      <a:r>
                        <a:rPr lang="en-US" sz="8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CR-D070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3407437"/>
                  </a:ext>
                </a:extLst>
              </a:tr>
              <a:tr h="125364">
                <a:tc>
                  <a:txBody>
                    <a:bodyPr/>
                    <a:lstStyle/>
                    <a:p>
                      <a:pPr marL="0" algn="l" fontAlgn="t"/>
                      <a:r>
                        <a:rPr lang="en-US" sz="800" b="0" i="0" u="none" strike="noStrike" dirty="0">
                          <a:solidFill>
                            <a:srgbClr val="000000"/>
                          </a:solidFill>
                          <a:effectLst/>
                          <a:latin typeface="+mj-lt"/>
                          <a:ea typeface="+mn-ea"/>
                          <a:cs typeface="+mn-cs"/>
                        </a:rPr>
                        <a:t>Re-align Switching Programme Response SLAs with Xoserve response SLAs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CR-D072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07/05/2021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6653322"/>
                  </a:ext>
                </a:extLst>
              </a:tr>
              <a:tr h="125364">
                <a:tc>
                  <a:txBody>
                    <a:bodyPr/>
                    <a:lstStyle/>
                    <a:p>
                      <a:pPr marL="0" algn="l" fontAlgn="t"/>
                      <a:r>
                        <a:rPr lang="en-US" sz="800" b="0" i="0" u="none" strike="noStrike" dirty="0">
                          <a:solidFill>
                            <a:srgbClr val="000000"/>
                          </a:solidFill>
                          <a:effectLst/>
                          <a:latin typeface="+mj-lt"/>
                          <a:ea typeface="+mn-ea"/>
                          <a:cs typeface="+mn-cs"/>
                        </a:rPr>
                        <a:t>Changes to MAD Log v2.2 to rectify incorrect milestone descriptions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CR-D074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6927323"/>
                  </a:ext>
                </a:extLst>
              </a:tr>
              <a:tr h="125364">
                <a:tc>
                  <a:txBody>
                    <a:bodyPr/>
                    <a:lstStyle/>
                    <a:p>
                      <a:pPr marL="0" algn="l" fontAlgn="t"/>
                      <a:r>
                        <a:rPr lang="en-GB" sz="800" b="0" i="0" u="none" strike="noStrike">
                          <a:solidFill>
                            <a:srgbClr val="000000"/>
                          </a:solidFill>
                          <a:effectLst/>
                          <a:latin typeface="+mj-lt"/>
                          <a:ea typeface="+mn-ea"/>
                          <a:cs typeface="+mn-cs"/>
                        </a:rPr>
                        <a:t>Update Service Management Baseline Requirement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20/04/2021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0152147"/>
                  </a:ext>
                </a:extLst>
              </a:tr>
              <a:tr h="125364">
                <a:tc>
                  <a:txBody>
                    <a:bodyPr/>
                    <a:lstStyle/>
                    <a:p>
                      <a:pPr marL="0" algn="l" fontAlgn="t"/>
                      <a:r>
                        <a:rPr lang="en-US" sz="800" b="0" i="0" u="none" strike="noStrike" dirty="0">
                          <a:solidFill>
                            <a:srgbClr val="000000"/>
                          </a:solidFill>
                          <a:effectLst/>
                          <a:latin typeface="+mj-lt"/>
                          <a:ea typeface="+mn-ea"/>
                          <a:cs typeface="+mn-cs"/>
                        </a:rPr>
                        <a:t>Amend the Transition Testing Milestones TR210 &amp; TR220 for PUI Production Data Cuts v0.4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CR-D078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14/05/2021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6537156"/>
                  </a:ext>
                </a:extLst>
              </a:tr>
              <a:tr h="125364">
                <a:tc>
                  <a:txBody>
                    <a:bodyPr/>
                    <a:lstStyle/>
                    <a:p>
                      <a:pPr marL="0" algn="l" fontAlgn="t"/>
                      <a:r>
                        <a:rPr lang="en-US" sz="800" b="0" i="0" u="none" strike="noStrike" dirty="0">
                          <a:solidFill>
                            <a:srgbClr val="000000"/>
                          </a:solidFill>
                          <a:effectLst/>
                          <a:latin typeface="+mj-lt"/>
                          <a:ea typeface="+mn-ea"/>
                          <a:cs typeface="+mn-cs"/>
                        </a:rPr>
                        <a:t>Removal of SMS005 from UEPT Test Scenarios 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CR-D081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14/05/2021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245056"/>
                  </a:ext>
                </a:extLst>
              </a:tr>
              <a:tr h="125364">
                <a:tc>
                  <a:txBody>
                    <a:bodyPr/>
                    <a:lstStyle/>
                    <a:p>
                      <a:pPr marL="0" algn="l" fontAlgn="t"/>
                      <a:r>
                        <a:rPr lang="en-US" sz="800" b="0" i="0" u="none" strike="noStrike" dirty="0">
                          <a:solidFill>
                            <a:srgbClr val="000000"/>
                          </a:solidFill>
                          <a:effectLst/>
                          <a:latin typeface="+mj-lt"/>
                          <a:ea typeface="+mn-ea"/>
                          <a:cs typeface="+mn-cs"/>
                        </a:rPr>
                        <a:t> Engagement for Early E2E Testing v0.2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14/05/2021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1341872"/>
                  </a:ext>
                </a:extLst>
              </a:tr>
              <a:tr h="125364">
                <a:tc>
                  <a:txBody>
                    <a:bodyPr/>
                    <a:lstStyle/>
                    <a:p>
                      <a:pPr marL="0" algn="l" fontAlgn="t"/>
                      <a:r>
                        <a:rPr lang="en-US" sz="800" b="0" i="0" u="none" strike="noStrike">
                          <a:solidFill>
                            <a:srgbClr val="000000"/>
                          </a:solidFill>
                          <a:effectLst/>
                          <a:latin typeface="+mj-lt"/>
                          <a:ea typeface="+mn-ea"/>
                          <a:cs typeface="+mn-cs"/>
                        </a:rPr>
                        <a:t>Change to Transition Stage 3 File-Based Migration Sequencing 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26/05/2021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087473"/>
                  </a:ext>
                </a:extLst>
              </a:tr>
              <a:tr h="125364">
                <a:tc>
                  <a:txBody>
                    <a:bodyPr/>
                    <a:lstStyle/>
                    <a:p>
                      <a:pPr marL="0" algn="l" fontAlgn="t"/>
                      <a:r>
                        <a:rPr lang="en-US" sz="8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CR-D086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01/06/2021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032825"/>
                  </a:ext>
                </a:extLst>
              </a:tr>
              <a:tr h="238655">
                <a:tc>
                  <a:txBody>
                    <a:bodyPr/>
                    <a:lstStyle/>
                    <a:p>
                      <a:pPr marL="0" algn="l" fontAlgn="t"/>
                      <a:r>
                        <a:rPr lang="en-US" sz="8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17/06/2021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5213109"/>
                  </a:ext>
                </a:extLst>
              </a:tr>
              <a:tr h="125364">
                <a:tc>
                  <a:txBody>
                    <a:bodyPr/>
                    <a:lstStyle/>
                    <a:p>
                      <a:pPr marL="0" algn="l" fontAlgn="t"/>
                      <a:r>
                        <a:rPr lang="en-US" sz="800" b="0" i="0" u="none" strike="noStrike" dirty="0">
                          <a:solidFill>
                            <a:srgbClr val="000000"/>
                          </a:solidFill>
                          <a:effectLst/>
                          <a:latin typeface="+mj-lt"/>
                          <a:ea typeface="+mn-ea"/>
                          <a:cs typeface="+mn-cs"/>
                        </a:rPr>
                        <a:t>Elevation of L2-TR070 (Transition Stage 1 Start) to a L1 milestone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04/06/2021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02098"/>
                  </a:ext>
                </a:extLst>
              </a:tr>
              <a:tr h="125364">
                <a:tc>
                  <a:txBody>
                    <a:bodyPr/>
                    <a:lstStyle/>
                    <a:p>
                      <a:pPr marL="0" algn="l" fontAlgn="t"/>
                      <a:r>
                        <a:rPr lang="en-US" sz="800" b="0" i="0" u="none" strike="noStrike" dirty="0">
                          <a:solidFill>
                            <a:srgbClr val="000000"/>
                          </a:solidFill>
                          <a:effectLst/>
                          <a:latin typeface="+mj-lt"/>
                          <a:ea typeface="+mn-ea"/>
                          <a:cs typeface="+mn-cs"/>
                        </a:rPr>
                        <a:t>NC-0107 Master Handover Pack Purpose Change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04/06/2021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2140284"/>
                  </a:ext>
                </a:extLst>
              </a:tr>
              <a:tr h="125364">
                <a:tc>
                  <a:txBody>
                    <a:bodyPr/>
                    <a:lstStyle/>
                    <a:p>
                      <a:pPr marL="0" algn="l" fontAlgn="t"/>
                      <a:r>
                        <a:rPr lang="en-GB" sz="800" b="0" i="0" u="none" strike="noStrike" dirty="0">
                          <a:solidFill>
                            <a:srgbClr val="000000"/>
                          </a:solidFill>
                          <a:effectLst/>
                          <a:latin typeface="+mj-lt"/>
                          <a:ea typeface="+mn-ea"/>
                          <a:cs typeface="+mn-cs"/>
                        </a:rPr>
                        <a:t>REC Code Manager Market Intelligence Reporting</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11/06/2021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110140"/>
                  </a:ext>
                </a:extLst>
              </a:tr>
              <a:tr h="125364">
                <a:tc>
                  <a:txBody>
                    <a:bodyPr/>
                    <a:lstStyle/>
                    <a:p>
                      <a:pPr marL="0" algn="l" fontAlgn="t"/>
                      <a:r>
                        <a:rPr lang="en-US" sz="800" b="0" i="0" u="none" strike="noStrike" dirty="0">
                          <a:solidFill>
                            <a:srgbClr val="000000"/>
                          </a:solidFill>
                          <a:effectLst/>
                          <a:latin typeface="+mj-lt"/>
                          <a:ea typeface="+mn-ea"/>
                          <a:cs typeface="+mn-cs"/>
                        </a:rPr>
                        <a:t>Removal of Transition Test Artefacts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24/06/2021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5035956"/>
                  </a:ext>
                </a:extLst>
              </a:tr>
              <a:tr h="250728">
                <a:tc>
                  <a:txBody>
                    <a:bodyPr/>
                    <a:lstStyle/>
                    <a:p>
                      <a:pPr marL="0" algn="l" fontAlgn="t"/>
                      <a:r>
                        <a:rPr lang="en-US" sz="800" b="0" i="0" u="none" strike="noStrike" dirty="0">
                          <a:solidFill>
                            <a:srgbClr val="000000"/>
                          </a:solidFill>
                          <a:effectLst/>
                          <a:latin typeface="+mj-lt"/>
                          <a:ea typeface="+mn-ea"/>
                          <a:cs typeface="+mn-cs"/>
                        </a:rPr>
                        <a:t>Feasibility study on potential to update Domestic Premises Indicator (DPI) electricity flags to reflect license status during transition stages, 1, 2 &amp; 3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348462"/>
                  </a:ext>
                </a:extLst>
              </a:tr>
              <a:tr h="125364">
                <a:tc>
                  <a:txBody>
                    <a:bodyPr/>
                    <a:lstStyle/>
                    <a:p>
                      <a:pPr marL="0" algn="l" fontAlgn="t"/>
                      <a:r>
                        <a:rPr lang="en-GB" sz="800" b="0" i="0" u="none" strike="noStrike" dirty="0">
                          <a:solidFill>
                            <a:srgbClr val="000000"/>
                          </a:solidFill>
                          <a:effectLst/>
                          <a:latin typeface="+mj-lt"/>
                          <a:ea typeface="+mn-ea"/>
                          <a:cs typeface="+mn-cs"/>
                        </a:rPr>
                        <a:t>Changes to Operational Testing</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975057"/>
                  </a:ext>
                </a:extLst>
              </a:tr>
              <a:tr h="125364">
                <a:tc>
                  <a:txBody>
                    <a:bodyPr/>
                    <a:lstStyle/>
                    <a:p>
                      <a:pPr marL="0" algn="l" fontAlgn="t"/>
                      <a:r>
                        <a:rPr lang="en-US" sz="800" b="0" i="0" u="none" strike="noStrike" dirty="0">
                          <a:solidFill>
                            <a:srgbClr val="000000"/>
                          </a:solidFill>
                          <a:effectLst/>
                          <a:latin typeface="+mj-lt"/>
                          <a:ea typeface="+mn-ea"/>
                          <a:cs typeface="+mn-cs"/>
                        </a:rPr>
                        <a:t>Changes to milestone date for L3-TE720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CR-D096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29/07/2021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7690090"/>
                  </a:ext>
                </a:extLst>
              </a:tr>
              <a:tr h="125364">
                <a:tc>
                  <a:txBody>
                    <a:bodyPr/>
                    <a:lstStyle/>
                    <a:p>
                      <a:pPr marL="0" algn="l" fontAlgn="t"/>
                      <a:r>
                        <a:rPr lang="en-US" sz="800" b="0" i="0" u="none" strike="noStrike" dirty="0">
                          <a:solidFill>
                            <a:srgbClr val="000000"/>
                          </a:solidFill>
                          <a:effectLst/>
                          <a:latin typeface="+mj-lt"/>
                          <a:ea typeface="+mn-ea"/>
                          <a:cs typeface="+mn-cs"/>
                        </a:rPr>
                        <a:t>Continuation of support for UEPT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03/08/2021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6893484"/>
                  </a:ext>
                </a:extLst>
              </a:tr>
              <a:tr h="125364">
                <a:tc>
                  <a:txBody>
                    <a:bodyPr/>
                    <a:lstStyle/>
                    <a:p>
                      <a:pPr algn="l" fontAlgn="b"/>
                      <a:r>
                        <a:rPr lang="en-US" sz="800" b="0" i="0" u="none" strike="noStrike" dirty="0">
                          <a:solidFill>
                            <a:srgbClr val="000000"/>
                          </a:solidFill>
                          <a:effectLst/>
                          <a:latin typeface="+mj-lt"/>
                          <a:ea typeface="+mn-ea"/>
                          <a:cs typeface="+mn-cs"/>
                        </a:rPr>
                        <a:t>Further </a:t>
                      </a:r>
                      <a:r>
                        <a:rPr lang="en-US" sz="800" b="0" i="0" u="none" strike="noStrike" dirty="0" err="1">
                          <a:solidFill>
                            <a:srgbClr val="000000"/>
                          </a:solidFill>
                          <a:effectLst/>
                          <a:latin typeface="+mj-lt"/>
                          <a:ea typeface="+mn-ea"/>
                          <a:cs typeface="+mn-cs"/>
                        </a:rPr>
                        <a:t>consquential</a:t>
                      </a:r>
                      <a:r>
                        <a:rPr lang="en-US" sz="800" b="0" i="0" u="none" strike="noStrike" dirty="0">
                          <a:solidFill>
                            <a:srgbClr val="000000"/>
                          </a:solidFill>
                          <a:effectLst/>
                          <a:latin typeface="+mj-lt"/>
                          <a:ea typeface="+mn-ea"/>
                          <a:cs typeface="+mn-cs"/>
                        </a:rPr>
                        <a:t> changes to DB4 and related artefacts following CR-D071 v0.2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CR-D100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06/08/2021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4562668"/>
                  </a:ext>
                </a:extLst>
              </a:tr>
              <a:tr h="125364">
                <a:tc>
                  <a:txBody>
                    <a:bodyPr/>
                    <a:lstStyle/>
                    <a:p>
                      <a:pPr algn="l" fontAlgn="b"/>
                      <a:r>
                        <a:rPr lang="en-US" sz="800" b="0" i="0" u="none" strike="noStrike">
                          <a:solidFill>
                            <a:srgbClr val="000000"/>
                          </a:solidFill>
                          <a:effectLst/>
                          <a:latin typeface="+mj-lt"/>
                          <a:ea typeface="+mn-ea"/>
                          <a:cs typeface="+mn-cs"/>
                        </a:rPr>
                        <a:t>CSS Stage 1 ECOES Interface Specification Uplift to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a:solidFill>
                            <a:srgbClr val="000000"/>
                          </a:solidFill>
                          <a:effectLst/>
                          <a:latin typeface="+mj-lt"/>
                          <a:ea typeface="+mn-ea"/>
                          <a:cs typeface="+mn-cs"/>
                        </a:rPr>
                        <a:t>CR-D102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a:solidFill>
                            <a:srgbClr val="000000"/>
                          </a:solidFill>
                          <a:effectLst/>
                          <a:latin typeface="+mj-lt"/>
                          <a:ea typeface="+mn-ea"/>
                          <a:cs typeface="+mn-cs"/>
                        </a:rPr>
                        <a:t>17/08/2021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5461063"/>
                  </a:ext>
                </a:extLst>
              </a:tr>
              <a:tr h="238655">
                <a:tc>
                  <a:txBody>
                    <a:bodyPr/>
                    <a:lstStyle/>
                    <a:p>
                      <a:pPr algn="l" fontAlgn="b"/>
                      <a:r>
                        <a:rPr lang="en-US" sz="800" b="0" i="0" u="none" strike="noStrike" dirty="0">
                          <a:solidFill>
                            <a:srgbClr val="000000"/>
                          </a:solidFill>
                          <a:effectLst/>
                          <a:latin typeface="+mj-lt"/>
                          <a:ea typeface="+mn-ea"/>
                          <a:cs typeface="+mn-cs"/>
                        </a:rPr>
                        <a:t>Documentation only updates to NCT-0134 DMT Live Rehearsal Test Plan and NCD-0012 Data Migration Solution Design Catalogue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CR-D103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6543792"/>
                  </a:ext>
                </a:extLst>
              </a:tr>
            </a:tbl>
          </a:graphicData>
        </a:graphic>
      </p:graphicFrame>
    </p:spTree>
    <p:extLst>
      <p:ext uri="{BB962C8B-B14F-4D97-AF65-F5344CB8AC3E}">
        <p14:creationId xmlns:p14="http://schemas.microsoft.com/office/powerpoint/2010/main" val="4047730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093299760"/>
              </p:ext>
            </p:extLst>
          </p:nvPr>
        </p:nvGraphicFramePr>
        <p:xfrm>
          <a:off x="5638" y="383530"/>
          <a:ext cx="9120628" cy="4759957"/>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501341">
                  <a:extLst>
                    <a:ext uri="{9D8B030D-6E8A-4147-A177-3AD203B41FA5}">
                      <a16:colId xmlns:a16="http://schemas.microsoft.com/office/drawing/2014/main" val="2723771934"/>
                    </a:ext>
                  </a:extLst>
                </a:gridCol>
                <a:gridCol w="737595">
                  <a:extLst>
                    <a:ext uri="{9D8B030D-6E8A-4147-A177-3AD203B41FA5}">
                      <a16:colId xmlns:a16="http://schemas.microsoft.com/office/drawing/2014/main" val="194189712"/>
                    </a:ext>
                  </a:extLst>
                </a:gridCol>
                <a:gridCol w="1899404">
                  <a:extLst>
                    <a:ext uri="{9D8B030D-6E8A-4147-A177-3AD203B41FA5}">
                      <a16:colId xmlns:a16="http://schemas.microsoft.com/office/drawing/2014/main" val="3065248341"/>
                    </a:ext>
                  </a:extLst>
                </a:gridCol>
              </a:tblGrid>
              <a:tr h="212306">
                <a:tc>
                  <a:txBody>
                    <a:bodyPr/>
                    <a:lstStyle/>
                    <a:p>
                      <a:pPr algn="ctr" rtl="0" fontAlgn="ctr"/>
                      <a:r>
                        <a:rPr lang="en-GB" sz="800" b="1" i="0" u="none" strike="noStrike" dirty="0">
                          <a:solidFill>
                            <a:srgbClr val="FFFFFF"/>
                          </a:solidFill>
                          <a:effectLst/>
                          <a:latin typeface="+mj-lt"/>
                          <a:cs typeface="Arial" panose="020B0604020202020204" pitchFamily="34" charset="0"/>
                        </a:rPr>
                        <a:t>CR Name</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800" b="1" i="0" u="none" strike="noStrike" dirty="0">
                          <a:solidFill>
                            <a:srgbClr val="FFFFFF"/>
                          </a:solidFill>
                          <a:effectLst/>
                          <a:latin typeface="+mj-lt"/>
                          <a:cs typeface="Arial" panose="020B0604020202020204" pitchFamily="34" charset="0"/>
                        </a:rPr>
                        <a:t>CR Ref</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800" b="1" i="0" u="none" strike="noStrike" dirty="0">
                          <a:solidFill>
                            <a:srgbClr val="FFFFFF"/>
                          </a:solidFill>
                          <a:effectLst/>
                          <a:latin typeface="+mj-lt"/>
                          <a:cs typeface="Arial" panose="020B0604020202020204" pitchFamily="34" charset="0"/>
                        </a:rPr>
                        <a:t>Date Raised</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800" b="1" i="0" u="none" strike="noStrike" dirty="0">
                          <a:solidFill>
                            <a:srgbClr val="FFFFFF"/>
                          </a:solidFill>
                          <a:effectLst/>
                          <a:latin typeface="+mj-lt"/>
                          <a:cs typeface="Arial" panose="020B0604020202020204" pitchFamily="34" charset="0"/>
                        </a:rPr>
                        <a:t>Status</a:t>
                      </a:r>
                    </a:p>
                  </a:txBody>
                  <a:tcPr marL="4757" marR="4757" marT="4757"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35950">
                <a:tc>
                  <a:txBody>
                    <a:bodyPr/>
                    <a:lstStyle/>
                    <a:p>
                      <a:pPr algn="l" fontAlgn="b"/>
                      <a:r>
                        <a:rPr lang="en-GB" sz="800" b="0" i="0" u="none" strike="noStrike" dirty="0">
                          <a:solidFill>
                            <a:srgbClr val="000000"/>
                          </a:solidFill>
                          <a:effectLst/>
                          <a:latin typeface="+mj-lt"/>
                          <a:ea typeface="+mn-ea"/>
                          <a:cs typeface="+mn-cs"/>
                        </a:rPr>
                        <a:t>Elaborations for Service Management Requirements DB4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268397"/>
                  </a:ext>
                </a:extLst>
              </a:tr>
              <a:tr h="135950">
                <a:tc>
                  <a:txBody>
                    <a:bodyPr/>
                    <a:lstStyle/>
                    <a:p>
                      <a:pPr algn="l" fontAlgn="b"/>
                      <a:r>
                        <a:rPr lang="en-US" sz="800" b="0" i="0" u="none" strike="noStrike" dirty="0">
                          <a:solidFill>
                            <a:srgbClr val="000000"/>
                          </a:solidFill>
                          <a:effectLst/>
                          <a:latin typeface="+mj-lt"/>
                          <a:ea typeface="+mn-ea"/>
                          <a:cs typeface="+mn-cs"/>
                        </a:rPr>
                        <a:t>Update of the Code of Connection Document to reflect the Enduring PKI Process Updates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CR-D106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7697698"/>
                  </a:ext>
                </a:extLst>
              </a:tr>
              <a:tr h="135950">
                <a:tc>
                  <a:txBody>
                    <a:bodyPr/>
                    <a:lstStyle/>
                    <a:p>
                      <a:pPr algn="l" fontAlgn="b"/>
                      <a:r>
                        <a:rPr lang="en-US" sz="800" b="0" i="0" u="none" strike="noStrike" dirty="0">
                          <a:solidFill>
                            <a:srgbClr val="000000"/>
                          </a:solidFill>
                          <a:effectLst/>
                          <a:latin typeface="+mj-lt"/>
                          <a:ea typeface="+mn-ea"/>
                          <a:cs typeface="+mn-cs"/>
                        </a:rPr>
                        <a:t>Addition of assumption on MAD Log in relation to earliest possible Go-Live date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289847"/>
                  </a:ext>
                </a:extLst>
              </a:tr>
              <a:tr h="135950">
                <a:tc>
                  <a:txBody>
                    <a:bodyPr/>
                    <a:lstStyle/>
                    <a:p>
                      <a:pPr algn="l" fontAlgn="b"/>
                      <a:r>
                        <a:rPr lang="en-US" sz="800" b="0" i="0" u="none" strike="noStrike" dirty="0">
                          <a:solidFill>
                            <a:srgbClr val="000000"/>
                          </a:solidFill>
                          <a:effectLst/>
                          <a:latin typeface="+mj-lt"/>
                          <a:ea typeface="+mn-ea"/>
                          <a:cs typeface="+mn-cs"/>
                        </a:rPr>
                        <a:t>Change to Data Migration and Transition artefacts following the completion of CR-D093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6903752"/>
                  </a:ext>
                </a:extLst>
              </a:tr>
              <a:tr h="135950">
                <a:tc>
                  <a:txBody>
                    <a:bodyPr/>
                    <a:lstStyle/>
                    <a:p>
                      <a:pPr algn="l" fontAlgn="b"/>
                      <a:r>
                        <a:rPr lang="en-US" sz="800" b="0" i="0" u="none" strike="noStrike" dirty="0">
                          <a:solidFill>
                            <a:srgbClr val="000000"/>
                          </a:solidFill>
                          <a:effectLst/>
                          <a:latin typeface="+mj-lt"/>
                          <a:ea typeface="+mn-ea"/>
                          <a:cs typeface="+mn-cs"/>
                        </a:rPr>
                        <a:t>Change to EES requirements to bring REL search and retrieval into closer alignment with GES and assessment of </a:t>
                      </a:r>
                      <a:r>
                        <a:rPr lang="en-US" sz="800" b="0" i="0" u="none" strike="noStrike" dirty="0" err="1">
                          <a:solidFill>
                            <a:srgbClr val="000000"/>
                          </a:solidFill>
                          <a:effectLst/>
                          <a:latin typeface="+mj-lt"/>
                          <a:ea typeface="+mn-ea"/>
                          <a:cs typeface="+mn-cs"/>
                        </a:rPr>
                        <a:t>programme</a:t>
                      </a:r>
                      <a:r>
                        <a:rPr lang="en-US" sz="800" b="0" i="0" u="none" strike="noStrike" dirty="0">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8158442"/>
                  </a:ext>
                </a:extLst>
              </a:tr>
              <a:tr h="135950">
                <a:tc>
                  <a:txBody>
                    <a:bodyPr/>
                    <a:lstStyle/>
                    <a:p>
                      <a:pPr algn="l" fontAlgn="b"/>
                      <a:r>
                        <a:rPr lang="en-US" sz="800" b="0" i="0" u="none" strike="noStrike" dirty="0">
                          <a:solidFill>
                            <a:srgbClr val="000000"/>
                          </a:solidFill>
                          <a:effectLst/>
                          <a:latin typeface="+mj-lt"/>
                          <a:ea typeface="+mn-ea"/>
                          <a:cs typeface="+mn-cs"/>
                        </a:rPr>
                        <a:t>Changes and additions to PIWG and CWG governed MAD Log v2.4 milestones to address timing and clarity issues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CR-D110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3753599"/>
                  </a:ext>
                </a:extLst>
              </a:tr>
              <a:tr h="261426">
                <a:tc>
                  <a:txBody>
                    <a:bodyPr/>
                    <a:lstStyle/>
                    <a:p>
                      <a:pPr algn="l" fontAlgn="b"/>
                      <a:r>
                        <a:rPr lang="en-US" sz="800" b="0" i="0" u="none" strike="noStrike" dirty="0">
                          <a:solidFill>
                            <a:srgbClr val="000000"/>
                          </a:solidFill>
                          <a:effectLst/>
                          <a:latin typeface="+mj-lt"/>
                          <a:ea typeface="+mn-ea"/>
                          <a:cs typeface="+mn-cs"/>
                        </a:rPr>
                        <a:t>Transition Stage 1 – CSS ad-hoc data removal solution development based on Source Data Provider in response to DI-1655 remedial solution]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14/10/2021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7446940"/>
                  </a:ext>
                </a:extLst>
              </a:tr>
              <a:tr h="208683">
                <a:tc>
                  <a:txBody>
                    <a:bodyPr/>
                    <a:lstStyle/>
                    <a:p>
                      <a:pPr algn="l" fontAlgn="b"/>
                      <a:r>
                        <a:rPr lang="en-US" sz="800" b="0" i="0" u="none" strike="noStrike" dirty="0">
                          <a:solidFill>
                            <a:srgbClr val="000000"/>
                          </a:solidFill>
                          <a:effectLst/>
                          <a:latin typeface="+mj-lt"/>
                          <a:ea typeface="+mn-ea"/>
                          <a:cs typeface="+mn-cs"/>
                        </a:rPr>
                        <a:t>End to End Test Exit Criteria refinement and clarification of the decision making process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01/10/2021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6158325"/>
                  </a:ext>
                </a:extLst>
              </a:tr>
              <a:tr h="261426">
                <a:tc>
                  <a:txBody>
                    <a:bodyPr/>
                    <a:lstStyle/>
                    <a:p>
                      <a:pPr algn="l" fontAlgn="b"/>
                      <a:r>
                        <a:rPr lang="en-US" sz="800" b="0" i="0" u="none" strike="noStrike" dirty="0">
                          <a:solidFill>
                            <a:srgbClr val="000000"/>
                          </a:solidFill>
                          <a:effectLst/>
                          <a:latin typeface="+mj-lt"/>
                          <a:ea typeface="+mn-ea"/>
                          <a:cs typeface="+mn-cs"/>
                        </a:rPr>
                        <a:t>Clarification of Performance NFRs by apportioning the current target between Gas and Electricity and then further apportioning the Electricity targets by MPID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8710997"/>
                  </a:ext>
                </a:extLst>
              </a:tr>
              <a:tr h="208683">
                <a:tc>
                  <a:txBody>
                    <a:bodyPr/>
                    <a:lstStyle/>
                    <a:p>
                      <a:pPr algn="l" fontAlgn="b"/>
                      <a:r>
                        <a:rPr lang="en-US" sz="800" b="0" i="0" u="none" strike="noStrike" dirty="0">
                          <a:solidFill>
                            <a:srgbClr val="000000"/>
                          </a:solidFill>
                          <a:effectLst/>
                          <a:latin typeface="+mj-lt"/>
                          <a:ea typeface="+mn-ea"/>
                          <a:cs typeface="+mn-cs"/>
                        </a:rPr>
                        <a:t>Update to E2E Transition Inflight Switches Management Approach Document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27/10/2021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222981"/>
                  </a:ext>
                </a:extLst>
              </a:tr>
              <a:tr h="135950">
                <a:tc>
                  <a:txBody>
                    <a:bodyPr/>
                    <a:lstStyle/>
                    <a:p>
                      <a:pPr algn="l" fontAlgn="b"/>
                      <a:r>
                        <a:rPr lang="en-US" sz="800" b="0" i="0" u="none" strike="noStrike" dirty="0">
                          <a:solidFill>
                            <a:srgbClr val="000000"/>
                          </a:solidFill>
                          <a:effectLst/>
                          <a:latin typeface="+mj-lt"/>
                          <a:ea typeface="+mn-ea"/>
                          <a:cs typeface="+mn-cs"/>
                        </a:rPr>
                        <a:t>Operational Change Window and Type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25/10/2021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72966"/>
                  </a:ext>
                </a:extLst>
              </a:tr>
              <a:tr h="208683">
                <a:tc>
                  <a:txBody>
                    <a:bodyPr/>
                    <a:lstStyle/>
                    <a:p>
                      <a:pPr algn="l" fontAlgn="b"/>
                      <a:r>
                        <a:rPr lang="en-US" sz="800" b="0" i="0" u="none" strike="noStrike" dirty="0">
                          <a:solidFill>
                            <a:srgbClr val="000000"/>
                          </a:solidFill>
                          <a:effectLst/>
                          <a:latin typeface="+mj-lt"/>
                          <a:ea typeface="+mn-ea"/>
                          <a:cs typeface="+mn-cs"/>
                        </a:rPr>
                        <a:t>Change to effect a Gas Supplier of Last Resort (</a:t>
                      </a:r>
                      <a:r>
                        <a:rPr lang="en-US" sz="800" b="0" i="0" u="none" strike="noStrike" dirty="0" err="1">
                          <a:solidFill>
                            <a:srgbClr val="000000"/>
                          </a:solidFill>
                          <a:effectLst/>
                          <a:latin typeface="+mj-lt"/>
                          <a:ea typeface="+mn-ea"/>
                          <a:cs typeface="+mn-cs"/>
                        </a:rPr>
                        <a:t>SoLR</a:t>
                      </a:r>
                      <a:r>
                        <a:rPr lang="en-US" sz="800" b="0" i="0" u="none" strike="noStrike" dirty="0">
                          <a:solidFill>
                            <a:srgbClr val="000000"/>
                          </a:solidFill>
                          <a:effectLst/>
                          <a:latin typeface="+mj-lt"/>
                          <a:ea typeface="+mn-ea"/>
                          <a:cs typeface="+mn-cs"/>
                        </a:rPr>
                        <a: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03/11/2021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9730684"/>
                  </a:ext>
                </a:extLst>
              </a:tr>
              <a:tr h="135950">
                <a:tc>
                  <a:txBody>
                    <a:bodyPr/>
                    <a:lstStyle/>
                    <a:p>
                      <a:pPr algn="l" fontAlgn="b"/>
                      <a:r>
                        <a:rPr lang="en-GB" sz="800" b="0" i="0" u="none" strike="noStrike" dirty="0">
                          <a:solidFill>
                            <a:srgbClr val="000000"/>
                          </a:solidFill>
                          <a:effectLst/>
                          <a:latin typeface="+mj-lt"/>
                          <a:ea typeface="+mn-ea"/>
                          <a:cs typeface="+mn-cs"/>
                        </a:rPr>
                        <a:t>GES Data Refresh SLA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10/11/2021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7705357"/>
                  </a:ext>
                </a:extLst>
              </a:tr>
              <a:tr h="135950">
                <a:tc>
                  <a:txBody>
                    <a:bodyPr/>
                    <a:lstStyle/>
                    <a:p>
                      <a:pPr algn="l" fontAlgn="b"/>
                      <a:r>
                        <a:rPr lang="en-US" sz="800" b="0" i="0" u="none" strike="noStrike" dirty="0">
                          <a:solidFill>
                            <a:srgbClr val="000000"/>
                          </a:solidFill>
                          <a:effectLst/>
                          <a:latin typeface="+mj-lt"/>
                          <a:ea typeface="+mn-ea"/>
                          <a:cs typeface="+mn-cs"/>
                        </a:rPr>
                        <a:t>Updates to NCT-0188 REL Testing Gap Analysis Report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10/11/2021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2764535"/>
                  </a:ext>
                </a:extLst>
              </a:tr>
              <a:tr h="135950">
                <a:tc>
                  <a:txBody>
                    <a:bodyPr/>
                    <a:lstStyle/>
                    <a:p>
                      <a:pPr algn="l" fontAlgn="b"/>
                      <a:r>
                        <a:rPr lang="en-GB" sz="800" b="0" i="0" u="none" strike="noStrike" dirty="0">
                          <a:solidFill>
                            <a:srgbClr val="000000"/>
                          </a:solidFill>
                          <a:effectLst/>
                          <a:latin typeface="+mj-lt"/>
                          <a:ea typeface="+mn-ea"/>
                          <a:cs typeface="+mn-cs"/>
                        </a:rPr>
                        <a:t>Additional CSS Non-functional Requirements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11/01/2022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4153051"/>
                  </a:ext>
                </a:extLst>
              </a:tr>
              <a:tr h="135950">
                <a:tc>
                  <a:txBody>
                    <a:bodyPr/>
                    <a:lstStyle/>
                    <a:p>
                      <a:pPr algn="l" fontAlgn="b"/>
                      <a:r>
                        <a:rPr lang="en-US" sz="800" b="0" i="0" u="none" strike="noStrike" dirty="0">
                          <a:solidFill>
                            <a:srgbClr val="000000"/>
                          </a:solidFill>
                          <a:effectLst/>
                          <a:latin typeface="+mj-lt"/>
                          <a:ea typeface="+mn-ea"/>
                          <a:cs typeface="+mn-cs"/>
                        </a:rPr>
                        <a:t>ServiceNow Data Model Development - DNO/</a:t>
                      </a:r>
                      <a:r>
                        <a:rPr lang="en-US" sz="800" b="0" i="0" u="none" strike="noStrike" dirty="0" err="1">
                          <a:solidFill>
                            <a:srgbClr val="000000"/>
                          </a:solidFill>
                          <a:effectLst/>
                          <a:latin typeface="+mj-lt"/>
                          <a:ea typeface="+mn-ea"/>
                          <a:cs typeface="+mn-cs"/>
                        </a:rPr>
                        <a:t>iDNO</a:t>
                      </a:r>
                      <a:r>
                        <a:rPr lang="en-US" sz="800" b="0" i="0" u="none" strike="noStrike" dirty="0">
                          <a:solidFill>
                            <a:srgbClr val="000000"/>
                          </a:solidFill>
                          <a:effectLst/>
                          <a:latin typeface="+mj-lt"/>
                          <a:ea typeface="+mn-ea"/>
                          <a:cs typeface="+mn-cs"/>
                        </a:rPr>
                        <a:t> Adaptors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11/01/2022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5816631"/>
                  </a:ext>
                </a:extLst>
              </a:tr>
              <a:tr h="135950">
                <a:tc>
                  <a:txBody>
                    <a:bodyPr/>
                    <a:lstStyle/>
                    <a:p>
                      <a:pPr algn="l" fontAlgn="b"/>
                      <a:r>
                        <a:rPr lang="en-US" sz="800" b="0" i="0" u="none" strike="noStrike" dirty="0">
                          <a:solidFill>
                            <a:srgbClr val="000000"/>
                          </a:solidFill>
                          <a:effectLst/>
                          <a:latin typeface="+mj-lt"/>
                          <a:ea typeface="+mn-ea"/>
                          <a:cs typeface="+mn-cs"/>
                        </a:rPr>
                        <a:t>Addition of Network Operator Market Share to CSS Billing Report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CR-D123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26/11/2021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3122520"/>
                  </a:ext>
                </a:extLst>
              </a:tr>
              <a:tr h="135950">
                <a:tc>
                  <a:txBody>
                    <a:bodyPr/>
                    <a:lstStyle/>
                    <a:p>
                      <a:pPr algn="l" fontAlgn="b"/>
                      <a:r>
                        <a:rPr lang="en-US" sz="800" b="0" i="0" u="none" strike="noStrike" dirty="0">
                          <a:solidFill>
                            <a:srgbClr val="000000"/>
                          </a:solidFill>
                          <a:effectLst/>
                          <a:latin typeface="+mj-lt"/>
                          <a:ea typeface="+mn-ea"/>
                          <a:cs typeface="+mn-cs"/>
                        </a:rPr>
                        <a:t>Uplifting the CSS Business Data Validation Rules document to v1.3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CR-D124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26/11/2021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9174247"/>
                  </a:ext>
                </a:extLst>
              </a:tr>
              <a:tr h="135950">
                <a:tc>
                  <a:txBody>
                    <a:bodyPr/>
                    <a:lstStyle/>
                    <a:p>
                      <a:pPr algn="l" fontAlgn="b"/>
                      <a:r>
                        <a:rPr lang="en-US" sz="800" b="0" i="0" u="none" strike="noStrike" dirty="0">
                          <a:solidFill>
                            <a:srgbClr val="000000"/>
                          </a:solidFill>
                          <a:effectLst/>
                          <a:latin typeface="+mj-lt"/>
                          <a:ea typeface="+mn-ea"/>
                          <a:cs typeface="+mn-cs"/>
                        </a:rPr>
                        <a:t>Uplifting the CSS Interface Specification document to v8.7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26/11/2021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9370897"/>
                  </a:ext>
                </a:extLst>
              </a:tr>
              <a:tr h="135950">
                <a:tc>
                  <a:txBody>
                    <a:bodyPr/>
                    <a:lstStyle/>
                    <a:p>
                      <a:pPr algn="l" fontAlgn="b"/>
                      <a:r>
                        <a:rPr lang="en-US" sz="800" b="0" i="0" u="none" strike="noStrike" dirty="0">
                          <a:solidFill>
                            <a:srgbClr val="000000"/>
                          </a:solidFill>
                          <a:effectLst/>
                          <a:latin typeface="+mj-lt"/>
                          <a:ea typeface="+mn-ea"/>
                          <a:cs typeface="+mn-cs"/>
                        </a:rPr>
                        <a:t>Updates to the MAD Log v2.5 following RA110 Proposal</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07/12/2021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2151436"/>
                  </a:ext>
                </a:extLst>
              </a:tr>
              <a:tr h="135950">
                <a:tc>
                  <a:txBody>
                    <a:bodyPr/>
                    <a:lstStyle/>
                    <a:p>
                      <a:pPr algn="l" fontAlgn="b"/>
                      <a:r>
                        <a:rPr lang="en-GB" sz="800" b="0" i="0" u="none" strike="noStrike" dirty="0">
                          <a:solidFill>
                            <a:srgbClr val="000000"/>
                          </a:solidFill>
                          <a:effectLst/>
                          <a:latin typeface="+mj-lt"/>
                          <a:ea typeface="+mn-ea"/>
                          <a:cs typeface="+mn-cs"/>
                        </a:rPr>
                        <a:t>E2E Remove invalid test scenarios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03/12/2021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4536303"/>
                  </a:ext>
                </a:extLst>
              </a:tr>
              <a:tr h="135950">
                <a:tc>
                  <a:txBody>
                    <a:bodyPr/>
                    <a:lstStyle/>
                    <a:p>
                      <a:pPr algn="l" fontAlgn="b"/>
                      <a:r>
                        <a:rPr lang="en-US" sz="800" b="0" i="0" u="none" strike="noStrike" dirty="0">
                          <a:solidFill>
                            <a:srgbClr val="000000"/>
                          </a:solidFill>
                          <a:effectLst/>
                          <a:latin typeface="+mj-lt"/>
                          <a:ea typeface="+mn-ea"/>
                          <a:cs typeface="+mn-cs"/>
                        </a:rPr>
                        <a:t>Proposal for the implementation of Failed Supplier Portfolio report within CSS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07/12/2021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6653316"/>
                  </a:ext>
                </a:extLst>
              </a:tr>
              <a:tr h="135950">
                <a:tc>
                  <a:txBody>
                    <a:bodyPr/>
                    <a:lstStyle/>
                    <a:p>
                      <a:pPr algn="l" fontAlgn="b"/>
                      <a:r>
                        <a:rPr lang="en-US" sz="800" b="0" i="0" u="none" strike="noStrike" dirty="0">
                          <a:solidFill>
                            <a:srgbClr val="000000"/>
                          </a:solidFill>
                          <a:effectLst/>
                          <a:latin typeface="+mj-lt"/>
                          <a:ea typeface="+mn-ea"/>
                          <a:cs typeface="+mn-cs"/>
                        </a:rPr>
                        <a:t>Gas gate closure message cut-off timing</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GB" sz="800" b="0" i="0" u="none" strike="noStrike" dirty="0">
                        <a:solidFill>
                          <a:srgbClr val="000000"/>
                        </a:solidFill>
                        <a:effectLst/>
                        <a:latin typeface="+mj-lt"/>
                        <a:ea typeface="+mn-ea"/>
                        <a:cs typeface="+mn-cs"/>
                      </a:endParaRP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Post Go-Live Change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2884740"/>
                  </a:ext>
                </a:extLst>
              </a:tr>
              <a:tr h="135950">
                <a:tc>
                  <a:txBody>
                    <a:bodyPr/>
                    <a:lstStyle/>
                    <a:p>
                      <a:pPr algn="l" fontAlgn="b"/>
                      <a:r>
                        <a:rPr lang="en-US" sz="800" b="0" i="0" u="none" strike="noStrike" dirty="0">
                          <a:solidFill>
                            <a:srgbClr val="000000"/>
                          </a:solidFill>
                          <a:effectLst/>
                          <a:latin typeface="+mj-lt"/>
                          <a:ea typeface="+mn-ea"/>
                          <a:cs typeface="+mn-cs"/>
                        </a:rPr>
                        <a:t>Clarification of Performance NFRs for Operational Readiness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CR-D130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17/12/2021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9935355"/>
                  </a:ext>
                </a:extLst>
              </a:tr>
              <a:tr h="135950">
                <a:tc>
                  <a:txBody>
                    <a:bodyPr/>
                    <a:lstStyle/>
                    <a:p>
                      <a:pPr algn="l" fontAlgn="b"/>
                      <a:r>
                        <a:rPr lang="en-US" sz="800" b="0" i="0" u="none" strike="noStrike" dirty="0">
                          <a:solidFill>
                            <a:srgbClr val="000000"/>
                          </a:solidFill>
                          <a:effectLst/>
                          <a:latin typeface="+mj-lt"/>
                          <a:ea typeface="+mn-ea"/>
                          <a:cs typeface="+mn-cs"/>
                        </a:rPr>
                        <a:t>Further amendments to the Data Cleansing Catalogue v1.6 following DA605 (Pre-Transition Data Quality Checkpoint) Milestone.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22/03/2022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4144949"/>
                  </a:ext>
                </a:extLst>
              </a:tr>
              <a:tr h="135950">
                <a:tc>
                  <a:txBody>
                    <a:bodyPr/>
                    <a:lstStyle/>
                    <a:p>
                      <a:pPr algn="l" fontAlgn="b"/>
                      <a:r>
                        <a:rPr lang="en-US" sz="800" b="0" i="0" u="none" strike="noStrike" dirty="0">
                          <a:solidFill>
                            <a:srgbClr val="000000"/>
                          </a:solidFill>
                          <a:effectLst/>
                          <a:latin typeface="+mj-lt"/>
                          <a:ea typeface="+mn-ea"/>
                          <a:cs typeface="+mn-cs"/>
                        </a:rPr>
                        <a:t>Updates to the MAD Log V2.5 for Data and Regulatory Milestones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23/12/2021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2859421"/>
                  </a:ext>
                </a:extLst>
              </a:tr>
              <a:tr h="135950">
                <a:tc>
                  <a:txBody>
                    <a:bodyPr/>
                    <a:lstStyle/>
                    <a:p>
                      <a:pPr marL="0" algn="l" fontAlgn="b"/>
                      <a:r>
                        <a:rPr lang="en-US" sz="800" b="0" i="0" u="none" strike="noStrike" dirty="0">
                          <a:solidFill>
                            <a:srgbClr val="000000"/>
                          </a:solidFill>
                          <a:effectLst/>
                          <a:latin typeface="+mj-lt"/>
                          <a:ea typeface="+mn-ea"/>
                          <a:cs typeface="+mn-cs"/>
                        </a:rPr>
                        <a:t>Update to Data Migration Artefacts to reflect fortnightly Registration Delta Files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a:solidFill>
                            <a:srgbClr val="000000"/>
                          </a:solidFill>
                          <a:effectLst/>
                          <a:latin typeface="+mj-lt"/>
                          <a:ea typeface="+mn-ea"/>
                          <a:cs typeface="+mn-cs"/>
                        </a:rPr>
                        <a:t>14/03/2022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5115250"/>
                  </a:ext>
                </a:extLst>
              </a:tr>
              <a:tr h="135950">
                <a:tc>
                  <a:txBody>
                    <a:bodyPr/>
                    <a:lstStyle/>
                    <a:p>
                      <a:pPr marL="0" algn="l" fontAlgn="b"/>
                      <a:r>
                        <a:rPr lang="en-US" sz="800" b="0" i="0" u="none" strike="noStrike" dirty="0">
                          <a:solidFill>
                            <a:srgbClr val="000000"/>
                          </a:solidFill>
                          <a:effectLst/>
                          <a:latin typeface="+mj-lt"/>
                          <a:ea typeface="+mn-ea"/>
                          <a:cs typeface="+mn-cs"/>
                        </a:rPr>
                        <a:t> Update of CSS Business Rules to resolve MPRS Refresh Design Issue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a:solidFill>
                            <a:srgbClr val="000000"/>
                          </a:solidFill>
                          <a:effectLst/>
                          <a:latin typeface="+mj-lt"/>
                          <a:ea typeface="+mn-ea"/>
                          <a:cs typeface="+mn-cs"/>
                        </a:rPr>
                        <a:t>23/03/2022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725294"/>
                  </a:ext>
                </a:extLst>
              </a:tr>
              <a:tr h="135950">
                <a:tc>
                  <a:txBody>
                    <a:bodyPr/>
                    <a:lstStyle/>
                    <a:p>
                      <a:pPr marL="0" algn="l" fontAlgn="b"/>
                      <a:r>
                        <a:rPr lang="en-US" sz="800" b="0" i="0" u="none" strike="noStrike" dirty="0">
                          <a:solidFill>
                            <a:srgbClr val="000000"/>
                          </a:solidFill>
                          <a:effectLst/>
                          <a:latin typeface="+mj-lt"/>
                          <a:ea typeface="+mn-ea"/>
                          <a:cs typeface="+mn-cs"/>
                        </a:rPr>
                        <a:t>Additional explanatory notes to DCC Service Design documents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dirty="0">
                          <a:solidFill>
                            <a:srgbClr val="000000"/>
                          </a:solidFill>
                          <a:effectLst/>
                          <a:latin typeface="+mj-lt"/>
                          <a:ea typeface="+mn-ea"/>
                          <a:cs typeface="+mn-cs"/>
                        </a:rPr>
                        <a:t>28/03/2022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9834951"/>
                  </a:ext>
                </a:extLst>
              </a:tr>
              <a:tr h="135950">
                <a:tc>
                  <a:txBody>
                    <a:bodyPr/>
                    <a:lstStyle/>
                    <a:p>
                      <a:pPr marL="0" algn="l" fontAlgn="b"/>
                      <a:r>
                        <a:rPr lang="en-US" sz="800" b="0" i="0" u="none" strike="noStrike" dirty="0">
                          <a:solidFill>
                            <a:srgbClr val="000000"/>
                          </a:solidFill>
                          <a:effectLst/>
                          <a:latin typeface="+mj-lt"/>
                          <a:ea typeface="+mn-ea"/>
                          <a:cs typeface="+mn-cs"/>
                        </a:rPr>
                        <a:t>Updates to MAD Log v2.6 and replacement of D-4.3.5 E2E Post Implementation Plan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dirty="0">
                          <a:solidFill>
                            <a:srgbClr val="000000"/>
                          </a:solidFill>
                          <a:effectLst/>
                          <a:latin typeface="+mj-lt"/>
                          <a:ea typeface="+mn-ea"/>
                          <a:cs typeface="+mn-cs"/>
                        </a:rPr>
                        <a:t>05/04/2022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773978"/>
                  </a:ext>
                </a:extLst>
              </a:tr>
            </a:tbl>
          </a:graphicData>
        </a:graphic>
      </p:graphicFrame>
    </p:spTree>
    <p:extLst>
      <p:ext uri="{BB962C8B-B14F-4D97-AF65-F5344CB8AC3E}">
        <p14:creationId xmlns:p14="http://schemas.microsoft.com/office/powerpoint/2010/main" val="569180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780397819"/>
              </p:ext>
            </p:extLst>
          </p:nvPr>
        </p:nvGraphicFramePr>
        <p:xfrm>
          <a:off x="0" y="276"/>
          <a:ext cx="9143999" cy="5507815"/>
        </p:xfrm>
        <a:graphic>
          <a:graphicData uri="http://schemas.openxmlformats.org/drawingml/2006/table">
            <a:tbl>
              <a:tblPr firstRow="1" bandRow="1">
                <a:tableStyleId>{5C22544A-7EE6-4342-B048-85BDC9FD1C3A}</a:tableStyleId>
              </a:tblPr>
              <a:tblGrid>
                <a:gridCol w="1712223">
                  <a:extLst>
                    <a:ext uri="{9D8B030D-6E8A-4147-A177-3AD203B41FA5}">
                      <a16:colId xmlns:a16="http://schemas.microsoft.com/office/drawing/2014/main" val="20000"/>
                    </a:ext>
                  </a:extLst>
                </a:gridCol>
                <a:gridCol w="619314">
                  <a:extLst>
                    <a:ext uri="{9D8B030D-6E8A-4147-A177-3AD203B41FA5}">
                      <a16:colId xmlns:a16="http://schemas.microsoft.com/office/drawing/2014/main" val="341303587"/>
                    </a:ext>
                  </a:extLst>
                </a:gridCol>
                <a:gridCol w="619314">
                  <a:extLst>
                    <a:ext uri="{9D8B030D-6E8A-4147-A177-3AD203B41FA5}">
                      <a16:colId xmlns:a16="http://schemas.microsoft.com/office/drawing/2014/main" val="3112880537"/>
                    </a:ext>
                  </a:extLst>
                </a:gridCol>
                <a:gridCol w="3096574">
                  <a:extLst>
                    <a:ext uri="{9D8B030D-6E8A-4147-A177-3AD203B41FA5}">
                      <a16:colId xmlns:a16="http://schemas.microsoft.com/office/drawing/2014/main" val="1619365689"/>
                    </a:ext>
                  </a:extLst>
                </a:gridCol>
                <a:gridCol w="3096574">
                  <a:extLst>
                    <a:ext uri="{9D8B030D-6E8A-4147-A177-3AD203B41FA5}">
                      <a16:colId xmlns:a16="http://schemas.microsoft.com/office/drawing/2014/main" val="1355656450"/>
                    </a:ext>
                  </a:extLst>
                </a:gridCol>
              </a:tblGrid>
              <a:tr h="411562">
                <a:tc gridSpan="3">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bg1"/>
                          </a:solidFill>
                          <a:latin typeface="+mn-lt"/>
                          <a:ea typeface="+mn-ea"/>
                          <a:cs typeface="+mn-cs"/>
                        </a:rPr>
                        <a:t>Programme Health – RAG</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highlight>
                          <a:srgbClr val="CED1E2"/>
                        </a:highlight>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GB" sz="800" b="1" kern="1200" dirty="0">
                        <a:solidFill>
                          <a:schemeClr val="bg1"/>
                        </a:solidFill>
                        <a:latin typeface="+mn-lt"/>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10002"/>
                  </a:ext>
                </a:extLst>
              </a:tr>
              <a:tr h="225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Overall Programme Status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Arial"/>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rowSpan="4" gridSpan="2">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The programme is reflective of a Green Status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kern="1200" baseline="0" dirty="0">
                          <a:solidFill>
                            <a:schemeClr val="tx1"/>
                          </a:solidFill>
                          <a:latin typeface="+mn-lt"/>
                          <a:ea typeface="+mn-ea"/>
                          <a:cs typeface="Arial"/>
                        </a:rPr>
                        <a:t>We are in week 3 of PIS where we are tracking first usage, defects liaising with the Central Programme and customers where any impacting defect have been seen</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kern="1200" baseline="0" dirty="0">
                        <a:solidFill>
                          <a:schemeClr val="tx1"/>
                        </a:solidFill>
                        <a:latin typeface="+mn-lt"/>
                        <a:ea typeface="+mn-ea"/>
                        <a:cs typeface="Arial"/>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rowSpan="4" hMerge="1">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0" kern="1200" dirty="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00399763"/>
                  </a:ext>
                </a:extLst>
              </a:tr>
              <a:tr h="2255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700" b="1" kern="1200">
                          <a:solidFill>
                            <a:schemeClr val="bg1"/>
                          </a:solidFill>
                          <a:latin typeface="+mn-lt"/>
                          <a:ea typeface="+mn-ea"/>
                          <a:cs typeface="+mn-cs"/>
                        </a:rPr>
                        <a:t>Programme Plan</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394750769"/>
                  </a:ext>
                </a:extLst>
              </a:tr>
              <a:tr h="225547">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Risk Profile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effectLst/>
                          <a:uLnTx/>
                          <a:uFillTx/>
                          <a:latin typeface="+mn-lt"/>
                          <a:ea typeface="+mn-ea"/>
                          <a:cs typeface="+mn-cs"/>
                        </a:rPr>
                        <a:t>Previous</a:t>
                      </a:r>
                      <a:endParaRPr kumimoji="0" lang="en-GB" sz="700" b="1" i="0" u="none" strike="noStrike" kern="1200" cap="none" spc="0" normalizeH="0" baseline="0" noProof="0" dirty="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2195151634"/>
                  </a:ext>
                </a:extLst>
              </a:tr>
              <a:tr h="810988">
                <a:tc>
                  <a:txBody>
                    <a:bodyPr/>
                    <a:lstStyle/>
                    <a:p>
                      <a:pPr marL="0" marR="0" indent="0" algn="l" rtl="0" eaLnBrk="1" fontAlgn="auto" latinLnBrk="0" hangingPunct="1">
                        <a:lnSpc>
                          <a:spcPct val="100000"/>
                        </a:lnSpc>
                        <a:spcBef>
                          <a:spcPts val="0"/>
                        </a:spcBef>
                        <a:spcAft>
                          <a:spcPts val="0"/>
                        </a:spcAft>
                        <a:buFontTx/>
                        <a:buNone/>
                      </a:pPr>
                      <a:r>
                        <a:rPr lang="en-GB" sz="700" b="1" kern="1200">
                          <a:solidFill>
                            <a:schemeClr val="bg1"/>
                          </a:solidFill>
                          <a:latin typeface="+mn-lt"/>
                          <a:ea typeface="+mn-ea"/>
                          <a:cs typeface="+mn-cs"/>
                        </a:rPr>
                        <a:t>Resources </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dirty="0">
                          <a:ln>
                            <a:noFill/>
                          </a:ln>
                          <a:solidFill>
                            <a:schemeClr val="dk1"/>
                          </a:solidFill>
                          <a:effectLst/>
                          <a:uLnTx/>
                          <a:uFillTx/>
                          <a:latin typeface="+mn-lt"/>
                          <a:ea typeface="+mn-ea"/>
                          <a:cs typeface="+mn-cs"/>
                        </a:rPr>
                        <a:t>Previous</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700" b="1" i="0" u="none" strike="noStrike" kern="1200" cap="none" spc="0" normalizeH="0" baseline="0" noProof="0" dirty="0">
                          <a:ln>
                            <a:noFill/>
                          </a:ln>
                          <a:effectLst/>
                          <a:uLnTx/>
                          <a:uFillTx/>
                          <a:latin typeface="Arial"/>
                          <a:ea typeface="+mn-ea"/>
                          <a:cs typeface="+mn-cs"/>
                        </a:rPr>
                        <a:t>Current</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6A412"/>
                    </a:solidFill>
                  </a:tcPr>
                </a:tc>
                <a:tc gridSpan="2"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tc hMerge="1"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700" b="1" i="0" u="none" strike="noStrike" kern="1200" cap="none" spc="0" normalizeH="0" baseline="0" noProof="0">
                        <a:ln>
                          <a:noFill/>
                        </a:ln>
                        <a:effectLst/>
                        <a:uLnTx/>
                        <a:uFillTx/>
                        <a:latin typeface="Arial"/>
                        <a:ea typeface="+mn-ea"/>
                        <a:cs typeface="+mn-cs"/>
                      </a:endParaRP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noFill/>
                  </a:tcPr>
                </a:tc>
                <a:extLst>
                  <a:ext uri="{0D108BD9-81ED-4DB2-BD59-A6C34878D82A}">
                    <a16:rowId xmlns:a16="http://schemas.microsoft.com/office/drawing/2014/main" val="1627309390"/>
                  </a:ext>
                </a:extLst>
              </a:tr>
              <a:tr h="244784">
                <a:tc gridSpan="4">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Executive Summary</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hMerge="1">
                  <a:txBody>
                    <a:bodyPr/>
                    <a:lstStyle/>
                    <a:p>
                      <a:endParaRPr lang="en-GB"/>
                    </a:p>
                  </a:txBody>
                  <a:tcPr/>
                </a:tc>
                <a:tc hMerge="1">
                  <a:txBody>
                    <a:bodyPr/>
                    <a:lstStyle/>
                    <a:p>
                      <a:endParaRPr lang="en-GB"/>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700" b="1" kern="1200">
                        <a:solidFill>
                          <a:schemeClr val="bg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a:solidFill>
                            <a:schemeClr val="bg1"/>
                          </a:solidFill>
                          <a:latin typeface="+mn-lt"/>
                          <a:ea typeface="+mn-ea"/>
                          <a:cs typeface="+mn-cs"/>
                        </a:rPr>
                        <a:t>Upcoming Activities &amp; Milestones (Next Month)</a:t>
                      </a:r>
                    </a:p>
                  </a:txBody>
                  <a:tcPr marL="36000" marR="36000" marT="36000" marB="3600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299314848"/>
                  </a:ext>
                </a:extLst>
              </a:tr>
              <a:tr h="2962687">
                <a:tc gridSpan="4">
                  <a:txBody>
                    <a:bodyPr/>
                    <a:lstStyle/>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i="0" u="none" strike="noStrike" kern="1200" baseline="0" dirty="0">
                          <a:solidFill>
                            <a:schemeClr val="tx1"/>
                          </a:solidFill>
                          <a:latin typeface="+mn-lt"/>
                          <a:ea typeface="+mn-ea"/>
                          <a:cs typeface="+mn-cs"/>
                        </a:rPr>
                        <a:t>PIS</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0" i="0" u="none" strike="noStrike" kern="1200" baseline="0" dirty="0">
                          <a:solidFill>
                            <a:schemeClr val="tx1"/>
                          </a:solidFill>
                          <a:latin typeface="+mn-lt"/>
                          <a:ea typeface="+mn-ea"/>
                          <a:cs typeface="+mn-cs"/>
                        </a:rPr>
                        <a:t>We have three main defects that are affecting customers, we have been providing regular comm updates to enable you to track progress.  These are:</a:t>
                      </a: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1" i="0" u="none" strike="noStrike" kern="1200" baseline="0" dirty="0">
                          <a:solidFill>
                            <a:schemeClr val="tx1"/>
                          </a:solidFill>
                          <a:latin typeface="+mn-lt"/>
                          <a:ea typeface="+mn-ea"/>
                          <a:cs typeface="+mn-cs"/>
                        </a:rPr>
                        <a:t>Irregularities with File Sequence Numbers for the new CSS files (BRR, TMC &amp; ASN file types) </a:t>
                      </a:r>
                      <a:r>
                        <a:rPr lang="en-GB" sz="900" b="0" i="0" u="none" strike="noStrike" kern="1200" baseline="0" dirty="0">
                          <a:solidFill>
                            <a:schemeClr val="tx1"/>
                          </a:solidFill>
                          <a:latin typeface="+mn-lt"/>
                          <a:ea typeface="+mn-ea"/>
                          <a:cs typeface="+mn-cs"/>
                        </a:rPr>
                        <a:t>– we are continuing to provide information to AMT to enable them to identify a fix.  AMT are supporting and have confirmed their senior developers are working on this issue</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1" i="0" u="none" strike="noStrike" kern="1200" baseline="0" dirty="0">
                          <a:solidFill>
                            <a:schemeClr val="tx1"/>
                          </a:solidFill>
                          <a:latin typeface="+mn-lt"/>
                          <a:ea typeface="+mn-ea"/>
                          <a:cs typeface="+mn-cs"/>
                        </a:rPr>
                        <a:t>Files unable to be processed/issued due to ‘special characters’ with the file – </a:t>
                      </a:r>
                      <a:r>
                        <a:rPr lang="en-GB" sz="900" b="0" i="0" u="none" strike="noStrike" kern="1200" baseline="0" dirty="0">
                          <a:solidFill>
                            <a:schemeClr val="tx1"/>
                          </a:solidFill>
                          <a:latin typeface="+mn-lt"/>
                          <a:ea typeface="+mn-ea"/>
                          <a:cs typeface="+mn-cs"/>
                        </a:rPr>
                        <a:t>An incident has been raised with the vendor and the issue continues to be investigated internally.  Customers are being contacted where a file has been identified as it contains a ‘special character’.  The customer is being asked to re-submit the file or we will remove the special character with the customers approval</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900" b="1" i="0" u="none" strike="noStrike" kern="1200" baseline="0" dirty="0">
                          <a:solidFill>
                            <a:schemeClr val="tx1"/>
                          </a:solidFill>
                          <a:latin typeface="+mn-lt"/>
                          <a:ea typeface="+mn-ea"/>
                          <a:cs typeface="+mn-cs"/>
                        </a:rPr>
                        <a:t>Users experiencing issues with accessing Portal – </a:t>
                      </a:r>
                      <a:r>
                        <a:rPr lang="en-GB" sz="900" b="0" i="0" u="none" strike="noStrike" kern="1200" baseline="0" dirty="0">
                          <a:solidFill>
                            <a:schemeClr val="tx1"/>
                          </a:solidFill>
                          <a:latin typeface="+mn-lt"/>
                          <a:ea typeface="+mn-ea"/>
                          <a:cs typeface="+mn-cs"/>
                        </a:rPr>
                        <a:t>Support has been provided to customers for a range of differing issues.  We are seeing issues with browser compatibility, functionality of LSO/MAU within the portal and difficulties accessing the Gas Enquiry Service (GES) and UK Link Services Portal.  We have and continue to support technical triage sessions to understand root cause with these customers.  We are also investigating cause and resolution for a data being displayed incorrectly within GES and does not reflect what is recorded in UK Link.  </a:t>
                      </a:r>
                    </a:p>
                    <a:p>
                      <a:pPr marL="171450" marR="0" lvl="0" indent="-171450" algn="l" defTabSz="914378"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900" b="1" i="0" u="none" strike="noStrike" kern="1200" baseline="0" dirty="0">
                          <a:solidFill>
                            <a:schemeClr val="tx1"/>
                          </a:solidFill>
                          <a:latin typeface="+mn-lt"/>
                          <a:ea typeface="+mn-ea"/>
                          <a:cs typeface="+mn-cs"/>
                        </a:rPr>
                        <a:t>Missing Secured Active Messages (SAM’s) – </a:t>
                      </a:r>
                      <a:r>
                        <a:rPr lang="en-GB" sz="900" b="0" i="0" u="none" strike="noStrike" kern="1200" baseline="0" dirty="0">
                          <a:solidFill>
                            <a:schemeClr val="tx1"/>
                          </a:solidFill>
                          <a:latin typeface="+mn-lt"/>
                          <a:ea typeface="+mn-ea"/>
                          <a:cs typeface="+mn-cs"/>
                        </a:rPr>
                        <a:t>over the past week we have seen instances of missing SAM’s being issued to Xoserve from the CSSP.  We have raised incidents and escalated these issues.  In total we have 9 missing SAM’s (at the point of writing these slides).  The CSSP have confirmed a defect and are working with Microsoft to fix.  Any customers affected by this issue are being contacted.</a:t>
                      </a:r>
                      <a:endParaRPr lang="en-GB" sz="900" b="1"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p>
                      <a:pPr marL="0" marR="0" lvl="0" indent="0" algn="l" defTabSz="914378"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900" b="0" i="0" u="none" strike="noStrike" kern="1200" baseline="0" dirty="0">
                        <a:solidFill>
                          <a:schemeClr val="tx1"/>
                        </a:solidFill>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hMerge="1">
                  <a:txBody>
                    <a:bodyPr/>
                    <a:lstStyle/>
                    <a:p>
                      <a:endParaRPr lang="en-GB"/>
                    </a:p>
                  </a:txBody>
                  <a:tcPr/>
                </a:tc>
                <a:tc hMerge="1">
                  <a:txBody>
                    <a:bodyPr/>
                    <a:lstStyle/>
                    <a:p>
                      <a:endParaRPr lang="en-GB"/>
                    </a:p>
                  </a:txBody>
                  <a:tcPr/>
                </a:tc>
                <a:tc hMerge="1">
                  <a:txBody>
                    <a:bodyPr/>
                    <a:lstStyle/>
                    <a:p>
                      <a:pPr marL="171450" marR="0" lvl="0" indent="-171450" algn="l">
                        <a:lnSpc>
                          <a:spcPct val="100000"/>
                        </a:lnSpc>
                        <a:spcBef>
                          <a:spcPts val="0"/>
                        </a:spcBef>
                        <a:spcAft>
                          <a:spcPts val="0"/>
                        </a:spcAft>
                        <a:buFont typeface="Arial" panose="020B0604020202020204" pitchFamily="34" charset="0"/>
                        <a:buChar char="•"/>
                      </a:pPr>
                      <a:endParaRPr lang="en-GB" sz="800" b="0" i="0" u="none" strike="noStrike" kern="1200" noProof="0">
                        <a:solidFill>
                          <a:schemeClr val="dk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tc>
                  <a:txBody>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Continued Business change activities which includes new operating model</a:t>
                      </a: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r>
                        <a:rPr lang="en-GB" sz="1000" b="0" i="0" u="none" strike="noStrike" kern="1200" dirty="0">
                          <a:solidFill>
                            <a:schemeClr val="tx1"/>
                          </a:solidFill>
                          <a:effectLst/>
                          <a:latin typeface="+mn-lt"/>
                          <a:ea typeface="+mn-ea"/>
                          <a:cs typeface="+mn-cs"/>
                        </a:rPr>
                        <a:t>Continued Post Implementation Support Activities</a:t>
                      </a: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endParaRPr lang="en-GB" sz="1000" b="0" i="0" u="none" strike="noStrike" kern="1200" dirty="0">
                        <a:solidFill>
                          <a:schemeClr val="tx1"/>
                        </a:solidFill>
                        <a:effectLst/>
                        <a:latin typeface="+mn-lt"/>
                        <a:ea typeface="+mn-ea"/>
                        <a:cs typeface="+mn-cs"/>
                      </a:endParaRPr>
                    </a:p>
                    <a:p>
                      <a:pPr marL="171450" marR="0" lvl="0" indent="-171450" algn="l" rtl="0" eaLnBrk="1" fontAlgn="auto" latinLnBrk="0" hangingPunct="1">
                        <a:lnSpc>
                          <a:spcPct val="100000"/>
                        </a:lnSpc>
                        <a:spcBef>
                          <a:spcPts val="0"/>
                        </a:spcBef>
                        <a:spcAft>
                          <a:spcPts val="0"/>
                        </a:spcAft>
                        <a:buClrTx/>
                        <a:buSzTx/>
                        <a:buFont typeface="Arial" panose="020B0604020202020204" pitchFamily="34" charset="0"/>
                        <a:buChar char="•"/>
                      </a:pPr>
                      <a:endParaRPr lang="en-GB" sz="10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050" b="0" kern="1200" baseline="0" dirty="0">
                        <a:solidFill>
                          <a:schemeClr val="tx1"/>
                        </a:solidFill>
                        <a:effectLst/>
                        <a:latin typeface="+mn-lt"/>
                        <a:ea typeface="+mn-ea"/>
                        <a:cs typeface="+mn-cs"/>
                      </a:endParaRPr>
                    </a:p>
                  </a:txBody>
                  <a:tcPr marL="36000" marR="36000" marT="36000" marB="36000">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accent1"/>
                      </a:solidFill>
                      <a:prstDash val="solid"/>
                      <a:round/>
                      <a:headEnd type="none" w="med" len="med"/>
                      <a:tailEnd type="none" w="med" len="med"/>
                    </a:lnB>
                    <a:noFill/>
                  </a:tcPr>
                </a:tc>
                <a:extLst>
                  <a:ext uri="{0D108BD9-81ED-4DB2-BD59-A6C34878D82A}">
                    <a16:rowId xmlns:a16="http://schemas.microsoft.com/office/drawing/2014/main" val="1655516086"/>
                  </a:ext>
                </a:extLst>
              </a:tr>
            </a:tbl>
          </a:graphicData>
        </a:graphic>
      </p:graphicFrame>
      <p:sp>
        <p:nvSpPr>
          <p:cNvPr id="28" name="Title 1">
            <a:extLst>
              <a:ext uri="{FF2B5EF4-FFF2-40B4-BE49-F238E27FC236}">
                <a16:creationId xmlns:a16="http://schemas.microsoft.com/office/drawing/2014/main" id="{92070F57-5BF2-480D-AD38-A4FF278A71D4}"/>
              </a:ext>
            </a:extLst>
          </p:cNvPr>
          <p:cNvSpPr txBox="1">
            <a:spLocks/>
          </p:cNvSpPr>
          <p:nvPr/>
        </p:nvSpPr>
        <p:spPr>
          <a:xfrm>
            <a:off x="457200" y="36562"/>
            <a:ext cx="8229600" cy="395829"/>
          </a:xfrm>
          <a:prstGeom prst="rect">
            <a:avLst/>
          </a:prstGeom>
        </p:spPr>
        <p:txBody>
          <a:bodyPr>
            <a:normAutofit fontScale="92500" lnSpcReduction="1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en-GB" sz="2400" b="1" i="0" u="none" strike="noStrike" kern="1200" cap="none" spc="0" normalizeH="0" baseline="0" noProof="0" dirty="0">
                <a:ln>
                  <a:noFill/>
                </a:ln>
                <a:solidFill>
                  <a:srgbClr val="3E5AA8"/>
                </a:solidFill>
                <a:effectLst/>
                <a:uLnTx/>
                <a:uFillTx/>
                <a:latin typeface="Arial" panose="020B0604020202020204" pitchFamily="34" charset="0"/>
                <a:ea typeface="+mj-ea"/>
                <a:cs typeface="Arial" panose="020B0604020202020204" pitchFamily="34" charset="0"/>
              </a:rPr>
              <a:t>e</a:t>
            </a:r>
          </a:p>
        </p:txBody>
      </p:sp>
    </p:spTree>
    <p:extLst>
      <p:ext uri="{BB962C8B-B14F-4D97-AF65-F5344CB8AC3E}">
        <p14:creationId xmlns:p14="http://schemas.microsoft.com/office/powerpoint/2010/main" val="4003900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C276AB84-2C76-4427-827A-2DD44A04B4F2}"/>
              </a:ext>
            </a:extLst>
          </p:cNvPr>
          <p:cNvSpPr txBox="1">
            <a:spLocks/>
          </p:cNvSpPr>
          <p:nvPr/>
        </p:nvSpPr>
        <p:spPr>
          <a:xfrm>
            <a:off x="5638" y="908667"/>
            <a:ext cx="8741322" cy="1135323"/>
          </a:xfrm>
          <a:prstGeom prst="rect">
            <a:avLst/>
          </a:prstGeom>
        </p:spPr>
        <p:txBody>
          <a:bodyPr vert="horz" lIns="91325" tIns="45663" rIns="91325" bIns="45663" rtlCol="0" anchor="ctr">
            <a:normAutofit fontScale="97500"/>
          </a:bodyPr>
          <a:lstStyle>
            <a:lvl1pPr algn="ctr" defTabSz="914378"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algn="l" defTabSz="913281" fontAlgn="auto">
              <a:spcAft>
                <a:spcPts val="0"/>
              </a:spcAft>
              <a:defRPr/>
            </a:pPr>
            <a:endParaRPr lang="en-GB" sz="1398">
              <a:solidFill>
                <a:schemeClr val="accent1"/>
              </a:solidFill>
              <a:latin typeface="+mn-lt"/>
            </a:endParaRPr>
          </a:p>
          <a:p>
            <a:pPr marL="285407" indent="-285407" algn="l" defTabSz="913281" fontAlgn="auto">
              <a:spcAft>
                <a:spcPts val="0"/>
              </a:spcAft>
              <a:buFont typeface="Arial" panose="020B0604020202020204" pitchFamily="34" charset="0"/>
              <a:buChar char="•"/>
              <a:defRPr/>
            </a:pPr>
            <a:endParaRPr lang="en-GB" sz="1398">
              <a:solidFill>
                <a:schemeClr val="accent1"/>
              </a:solidFill>
              <a:latin typeface="+mn-lt"/>
            </a:endParaRPr>
          </a:p>
          <a:p>
            <a:pPr marL="285407" indent="-285407" algn="l" defTabSz="913281" fontAlgn="auto">
              <a:spcAft>
                <a:spcPts val="0"/>
              </a:spcAft>
              <a:buFont typeface="Arial" panose="020B0604020202020204" pitchFamily="34" charset="0"/>
              <a:buChar char="•"/>
              <a:defRPr/>
            </a:pPr>
            <a:endParaRPr lang="en-GB" sz="1398">
              <a:solidFill>
                <a:schemeClr val="accent1"/>
              </a:solidFill>
              <a:latin typeface="+mn-lt"/>
            </a:endParaRPr>
          </a:p>
          <a:p>
            <a:pPr marL="285407" indent="-285407" algn="l" defTabSz="913281" fontAlgn="auto">
              <a:spcAft>
                <a:spcPts val="0"/>
              </a:spcAft>
              <a:buFont typeface="Arial" panose="020B0604020202020204" pitchFamily="34" charset="0"/>
              <a:buChar char="•"/>
              <a:defRPr/>
            </a:pPr>
            <a:endParaRPr lang="en-GB" sz="1398">
              <a:solidFill>
                <a:srgbClr val="FF0000"/>
              </a:solidFill>
              <a:latin typeface="+mn-lt"/>
            </a:endParaRPr>
          </a:p>
        </p:txBody>
      </p:sp>
      <p:grpSp>
        <p:nvGrpSpPr>
          <p:cNvPr id="3" name="Group 2">
            <a:extLst>
              <a:ext uri="{FF2B5EF4-FFF2-40B4-BE49-F238E27FC236}">
                <a16:creationId xmlns:a16="http://schemas.microsoft.com/office/drawing/2014/main" id="{4D9EAEFE-ABB6-4863-8A60-356FA39C0137}"/>
              </a:ext>
            </a:extLst>
          </p:cNvPr>
          <p:cNvGrpSpPr/>
          <p:nvPr/>
        </p:nvGrpSpPr>
        <p:grpSpPr>
          <a:xfrm>
            <a:off x="-5638" y="0"/>
            <a:ext cx="9149638" cy="5143500"/>
            <a:chOff x="-5638" y="0"/>
            <a:chExt cx="9149638" cy="5143500"/>
          </a:xfrm>
        </p:grpSpPr>
        <p:pic>
          <p:nvPicPr>
            <p:cNvPr id="5" name="Picture 4">
              <a:extLst>
                <a:ext uri="{FF2B5EF4-FFF2-40B4-BE49-F238E27FC236}">
                  <a16:creationId xmlns:a16="http://schemas.microsoft.com/office/drawing/2014/main" id="{E0C59302-C0DC-4E02-80D0-3F4C82314B40}"/>
                </a:ext>
              </a:extLst>
            </p:cNvPr>
            <p:cNvPicPr>
              <a:picLocks noChangeAspect="1"/>
            </p:cNvPicPr>
            <p:nvPr/>
          </p:nvPicPr>
          <p:blipFill>
            <a:blip r:embed="rId2"/>
            <a:stretch>
              <a:fillRect/>
            </a:stretch>
          </p:blipFill>
          <p:spPr>
            <a:xfrm>
              <a:off x="-5638" y="0"/>
              <a:ext cx="9144000" cy="5143500"/>
            </a:xfrm>
            <a:prstGeom prst="rect">
              <a:avLst/>
            </a:prstGeom>
          </p:spPr>
        </p:pic>
        <p:sp>
          <p:nvSpPr>
            <p:cNvPr id="2" name="Rectangle 1">
              <a:extLst>
                <a:ext uri="{FF2B5EF4-FFF2-40B4-BE49-F238E27FC236}">
                  <a16:creationId xmlns:a16="http://schemas.microsoft.com/office/drawing/2014/main" id="{726E20E9-023F-4959-9415-C3C2A048806F}"/>
                </a:ext>
              </a:extLst>
            </p:cNvPr>
            <p:cNvSpPr/>
            <p:nvPr/>
          </p:nvSpPr>
          <p:spPr>
            <a:xfrm>
              <a:off x="7897091" y="0"/>
              <a:ext cx="1246909" cy="232756"/>
            </a:xfrm>
            <a:prstGeom prst="rect">
              <a:avLst/>
            </a:prstGeom>
            <a:solidFill>
              <a:schemeClr val="bg1"/>
            </a:solidFill>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3794714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9401091B-73D9-497B-B0C4-8C3E9A67E9D2}"/>
              </a:ext>
            </a:extLst>
          </p:cNvPr>
          <p:cNvGraphicFramePr>
            <a:graphicFrameLocks noGrp="1"/>
          </p:cNvGraphicFramePr>
          <p:nvPr>
            <p:extLst>
              <p:ext uri="{D42A27DB-BD31-4B8C-83A1-F6EECF244321}">
                <p14:modId xmlns:p14="http://schemas.microsoft.com/office/powerpoint/2010/main" val="3979124059"/>
              </p:ext>
            </p:extLst>
          </p:nvPr>
        </p:nvGraphicFramePr>
        <p:xfrm>
          <a:off x="14518" y="428172"/>
          <a:ext cx="9115936" cy="2525487"/>
        </p:xfrm>
        <a:graphic>
          <a:graphicData uri="http://schemas.openxmlformats.org/drawingml/2006/table">
            <a:tbl>
              <a:tblPr firstRow="1" bandRow="1">
                <a:tableStyleId>{5C22544A-7EE6-4342-B048-85BDC9FD1C3A}</a:tableStyleId>
              </a:tblPr>
              <a:tblGrid>
                <a:gridCol w="490586">
                  <a:extLst>
                    <a:ext uri="{9D8B030D-6E8A-4147-A177-3AD203B41FA5}">
                      <a16:colId xmlns:a16="http://schemas.microsoft.com/office/drawing/2014/main" val="631463040"/>
                    </a:ext>
                  </a:extLst>
                </a:gridCol>
                <a:gridCol w="248647">
                  <a:extLst>
                    <a:ext uri="{9D8B030D-6E8A-4147-A177-3AD203B41FA5}">
                      <a16:colId xmlns:a16="http://schemas.microsoft.com/office/drawing/2014/main" val="1255749048"/>
                    </a:ext>
                  </a:extLst>
                </a:gridCol>
                <a:gridCol w="640749">
                  <a:extLst>
                    <a:ext uri="{9D8B030D-6E8A-4147-A177-3AD203B41FA5}">
                      <a16:colId xmlns:a16="http://schemas.microsoft.com/office/drawing/2014/main" val="1655598012"/>
                    </a:ext>
                  </a:extLst>
                </a:gridCol>
                <a:gridCol w="2985403">
                  <a:extLst>
                    <a:ext uri="{9D8B030D-6E8A-4147-A177-3AD203B41FA5}">
                      <a16:colId xmlns:a16="http://schemas.microsoft.com/office/drawing/2014/main" val="1598892252"/>
                    </a:ext>
                  </a:extLst>
                </a:gridCol>
                <a:gridCol w="2079805">
                  <a:extLst>
                    <a:ext uri="{9D8B030D-6E8A-4147-A177-3AD203B41FA5}">
                      <a16:colId xmlns:a16="http://schemas.microsoft.com/office/drawing/2014/main" val="3548625974"/>
                    </a:ext>
                  </a:extLst>
                </a:gridCol>
                <a:gridCol w="1956311">
                  <a:extLst>
                    <a:ext uri="{9D8B030D-6E8A-4147-A177-3AD203B41FA5}">
                      <a16:colId xmlns:a16="http://schemas.microsoft.com/office/drawing/2014/main" val="2625435807"/>
                    </a:ext>
                  </a:extLst>
                </a:gridCol>
                <a:gridCol w="714435">
                  <a:extLst>
                    <a:ext uri="{9D8B030D-6E8A-4147-A177-3AD203B41FA5}">
                      <a16:colId xmlns:a16="http://schemas.microsoft.com/office/drawing/2014/main" val="2213760364"/>
                    </a:ext>
                  </a:extLst>
                </a:gridCol>
              </a:tblGrid>
              <a:tr h="668627">
                <a:tc>
                  <a:txBody>
                    <a:bodyPr/>
                    <a:lstStyle/>
                    <a:p>
                      <a:pPr algn="ctr"/>
                      <a:r>
                        <a:rPr lang="en-GB" sz="700" dirty="0">
                          <a:solidFill>
                            <a:schemeClr val="accent5"/>
                          </a:solidFill>
                        </a:rPr>
                        <a:t>RTC</a:t>
                      </a:r>
                    </a:p>
                  </a:txBody>
                  <a:tcPr marL="35956" marR="35956" marT="35956" marB="35956" anchor="ctr">
                    <a:lnL w="6350" cap="flat" cmpd="sng" algn="ctr">
                      <a:solidFill>
                        <a:schemeClr val="accent1"/>
                      </a:solidFill>
                      <a:prstDash val="solid"/>
                      <a:round/>
                      <a:headEnd type="none" w="med" len="med"/>
                      <a:tailEnd type="none" w="med" len="med"/>
                    </a:lnL>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RAG</a:t>
                      </a:r>
                    </a:p>
                  </a:txBody>
                  <a:tcPr marL="35956" marR="35956" marT="35956" marB="35956" vert="vert270"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dirty="0">
                          <a:solidFill>
                            <a:schemeClr val="accent5"/>
                          </a:solidFill>
                        </a:rPr>
                        <a:t>Workstream</a:t>
                      </a:r>
                    </a:p>
                  </a:txBody>
                  <a:tcPr marL="35956" marR="35956" marT="35956" marB="35956" anchor="ctr">
                    <a:lnT w="6350" cap="flat" cmpd="sng" algn="ctr">
                      <a:solidFill>
                        <a:schemeClr val="accent1"/>
                      </a:solidFill>
                      <a:prstDash val="solid"/>
                      <a:round/>
                      <a:headEnd type="none" w="med" len="med"/>
                      <a:tailEnd type="none" w="med" len="med"/>
                    </a:lnT>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700" u="none">
                          <a:solidFill>
                            <a:schemeClr val="accent5"/>
                          </a:solidFill>
                        </a:rPr>
                        <a:t>Description</a:t>
                      </a:r>
                    </a:p>
                  </a:txBody>
                  <a:tcPr marL="35956" marR="35956" marT="35956" marB="35956"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Mitigation Strategy</a:t>
                      </a:r>
                    </a:p>
                  </a:txBody>
                  <a:tcPr marL="35956" marR="35956" marT="35956" marB="35956" anchor="ctr">
                    <a:lnT w="6350" cap="flat" cmpd="sng" algn="ctr">
                      <a:solidFill>
                        <a:schemeClr val="accent1"/>
                      </a:solidFill>
                      <a:prstDash val="solid"/>
                      <a:round/>
                      <a:headEnd type="none" w="med" len="med"/>
                      <a:tailEnd type="none" w="med" len="med"/>
                    </a:lnT>
                  </a:tcPr>
                </a:tc>
                <a:tc>
                  <a:txBody>
                    <a:bodyPr/>
                    <a:lstStyle/>
                    <a:p>
                      <a:pPr algn="ctr"/>
                      <a:r>
                        <a:rPr lang="en-GB" sz="700">
                          <a:solidFill>
                            <a:schemeClr val="accent5"/>
                          </a:solidFill>
                        </a:rPr>
                        <a:t>Latest Update</a:t>
                      </a:r>
                    </a:p>
                  </a:txBody>
                  <a:tcPr marL="35956" marR="35956" marT="35956" marB="35956" anchor="ctr">
                    <a:lnT w="6350" cap="flat" cmpd="sng" algn="ctr">
                      <a:solidFill>
                        <a:schemeClr val="accent1"/>
                      </a:solidFill>
                      <a:prstDash val="solid"/>
                      <a:round/>
                      <a:headEnd type="none" w="med" len="med"/>
                      <a:tailEnd type="none" w="med" len="med"/>
                    </a:lnT>
                  </a:tcPr>
                </a:tc>
                <a:tc>
                  <a:txBody>
                    <a:bodyPr/>
                    <a:lstStyle/>
                    <a:p>
                      <a:pPr algn="ctr"/>
                      <a:r>
                        <a:rPr lang="en-GB" sz="700" dirty="0">
                          <a:solidFill>
                            <a:schemeClr val="accent5"/>
                          </a:solidFill>
                        </a:rPr>
                        <a:t>Resolution</a:t>
                      </a:r>
                    </a:p>
                    <a:p>
                      <a:pPr algn="ctr"/>
                      <a:r>
                        <a:rPr lang="en-GB" sz="700" dirty="0">
                          <a:solidFill>
                            <a:schemeClr val="accent5"/>
                          </a:solidFill>
                        </a:rPr>
                        <a:t>Date</a:t>
                      </a:r>
                    </a:p>
                  </a:txBody>
                  <a:tcPr marL="35956" marR="35956" marT="35956" marB="35956" anchor="ctr">
                    <a:lnT w="6350" cap="flat" cmpd="sng" algn="ctr">
                      <a:solidFill>
                        <a:schemeClr val="accent1"/>
                      </a:solidFill>
                      <a:prstDash val="solid"/>
                      <a:round/>
                      <a:headEnd type="none" w="med" len="med"/>
                      <a:tailEnd type="none" w="med" len="med"/>
                    </a:lnT>
                  </a:tcPr>
                </a:tc>
                <a:extLst>
                  <a:ext uri="{0D108BD9-81ED-4DB2-BD59-A6C34878D82A}">
                    <a16:rowId xmlns:a16="http://schemas.microsoft.com/office/drawing/2014/main" val="1117287323"/>
                  </a:ext>
                </a:extLst>
              </a:tr>
              <a:tr h="928430">
                <a:tc>
                  <a:txBody>
                    <a:bodyPr/>
                    <a:lstStyle/>
                    <a:p>
                      <a:pPr marL="0" algn="ctr" fontAlgn="ctr"/>
                      <a:r>
                        <a:rPr lang="en-GB" sz="600" b="0" i="0" u="none" strike="noStrike" kern="1200" dirty="0">
                          <a:solidFill>
                            <a:schemeClr val="tx1"/>
                          </a:solidFill>
                          <a:effectLst/>
                          <a:latin typeface="+mj-lt"/>
                          <a:ea typeface="+mn-ea"/>
                          <a:cs typeface="+mn-cs"/>
                        </a:rPr>
                        <a:t>66906</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fontAlgn="b"/>
                      <a:endParaRPr lang="en-GB" sz="600" b="0" i="0" u="none" strike="noStrike" kern="1200" dirty="0">
                        <a:solidFill>
                          <a:schemeClr val="tx1"/>
                        </a:solidFill>
                        <a:effectLst/>
                        <a:latin typeface="+mj-lt"/>
                        <a:ea typeface="+mn-ea"/>
                        <a:cs typeface="+mn-cs"/>
                      </a:endParaRPr>
                    </a:p>
                  </a:txBody>
                  <a:tcPr marL="6342" marR="6342" marT="6342" marB="0" anchor="ctr">
                    <a:solidFill>
                      <a:srgbClr val="FFC00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600" b="0" i="0" u="none" strike="noStrike" kern="1200" dirty="0">
                          <a:solidFill>
                            <a:schemeClr val="tx1"/>
                          </a:solidFill>
                          <a:effectLst/>
                          <a:latin typeface="+mj-lt"/>
                          <a:ea typeface="+mn-ea"/>
                          <a:cs typeface="+mn-cs"/>
                        </a:rPr>
                        <a:t>Programme</a:t>
                      </a:r>
                    </a:p>
                  </a:txBody>
                  <a:tcPr marL="6342" marR="6342" marT="6342" marB="0" anchor="ctr">
                    <a:solidFill>
                      <a:srgbClr val="E8EAF1"/>
                    </a:solidFill>
                  </a:tcPr>
                </a:tc>
                <a:tc>
                  <a:txBody>
                    <a:bodyPr/>
                    <a:lstStyle/>
                    <a:p>
                      <a:pPr algn="l" fontAlgn="ctr"/>
                      <a:r>
                        <a:rPr lang="en-US" sz="600" b="0" i="0" u="none" strike="noStrike" dirty="0">
                          <a:solidFill>
                            <a:schemeClr val="tx1"/>
                          </a:solidFill>
                          <a:effectLst/>
                          <a:latin typeface="+mj-lt"/>
                        </a:rPr>
                        <a:t>There is a risk that UK Link may become out of sync because CSS may send secure active messages later than expected (circa 5:35pm) because of any upstream delays from CSS leading to a data mismatches between UK Link and CSS and more importantly Gemini and settlement issues which are incredibly difficult to correct.</a:t>
                      </a:r>
                    </a:p>
                  </a:txBody>
                  <a:tcPr marL="0" marR="0" marT="0" marB="0" anchor="ctr">
                    <a:solidFill>
                      <a:srgbClr val="E8EAF1"/>
                    </a:solidFill>
                  </a:tcPr>
                </a:tc>
                <a:tc>
                  <a:txBody>
                    <a:bodyPr/>
                    <a:lstStyle/>
                    <a:p>
                      <a:pPr algn="l" fontAlgn="ctr"/>
                      <a:r>
                        <a:rPr lang="en-US" sz="600" b="0" i="0" u="none" strike="noStrike" kern="1200" dirty="0" err="1">
                          <a:solidFill>
                            <a:schemeClr val="tx1"/>
                          </a:solidFill>
                          <a:effectLst/>
                          <a:latin typeface="+mj-lt"/>
                          <a:ea typeface="+mn-ea"/>
                          <a:cs typeface="+mn-cs"/>
                        </a:rPr>
                        <a:t>Xoserve</a:t>
                      </a:r>
                      <a:r>
                        <a:rPr lang="en-US" sz="600" b="0" i="0" u="none" strike="noStrike" kern="1200" dirty="0">
                          <a:solidFill>
                            <a:schemeClr val="tx1"/>
                          </a:solidFill>
                          <a:effectLst/>
                          <a:latin typeface="+mj-lt"/>
                          <a:ea typeface="+mn-ea"/>
                          <a:cs typeface="+mn-cs"/>
                        </a:rPr>
                        <a:t> have raised CR-D129 to mitigate this risk.</a:t>
                      </a:r>
                    </a:p>
                    <a:p>
                      <a:pPr algn="l" fontAlgn="ctr"/>
                      <a:r>
                        <a:rPr lang="en-US" sz="600" b="0" i="0" u="none" strike="noStrike" kern="1200" dirty="0">
                          <a:solidFill>
                            <a:schemeClr val="tx1"/>
                          </a:solidFill>
                          <a:effectLst/>
                          <a:latin typeface="+mj-lt"/>
                          <a:ea typeface="+mn-ea"/>
                          <a:cs typeface="+mn-cs"/>
                        </a:rPr>
                        <a:t>Discussions ongoing with </a:t>
                      </a:r>
                      <a:r>
                        <a:rPr lang="en-US" sz="600" b="0" i="0" u="none" strike="noStrike" kern="1200" dirty="0" err="1">
                          <a:solidFill>
                            <a:schemeClr val="tx1"/>
                          </a:solidFill>
                          <a:effectLst/>
                          <a:latin typeface="+mj-lt"/>
                          <a:ea typeface="+mn-ea"/>
                          <a:cs typeface="+mn-cs"/>
                        </a:rPr>
                        <a:t>programme</a:t>
                      </a:r>
                      <a:r>
                        <a:rPr lang="en-US" sz="600" b="0" i="0" u="none" strike="noStrike" kern="1200" dirty="0">
                          <a:solidFill>
                            <a:schemeClr val="tx1"/>
                          </a:solidFill>
                          <a:effectLst/>
                          <a:latin typeface="+mj-lt"/>
                          <a:ea typeface="+mn-ea"/>
                          <a:cs typeface="+mn-cs"/>
                        </a:rPr>
                        <a:t> stakeholders</a:t>
                      </a:r>
                    </a:p>
                  </a:txBody>
                  <a:tcPr marL="0" marR="0" marT="0" marB="0" anchor="ctr">
                    <a:solidFill>
                      <a:srgbClr val="E8EAF1"/>
                    </a:solidFill>
                  </a:tcPr>
                </a:tc>
                <a:tc>
                  <a:txBody>
                    <a:bodyPr/>
                    <a:lstStyle/>
                    <a:p>
                      <a:pPr algn="l" rtl="0" fontAlgn="ctr"/>
                      <a:r>
                        <a:rPr lang="en-US" sz="600" b="0" i="0" u="none" strike="noStrike" dirty="0">
                          <a:solidFill>
                            <a:schemeClr val="tx1"/>
                          </a:solidFill>
                          <a:effectLst/>
                          <a:latin typeface="+mj-lt"/>
                        </a:rPr>
                        <a:t>This will now be a REC change post go-live and will be managed under a different reference. Date pushed out until after go live.</a:t>
                      </a:r>
                      <a:endParaRPr lang="en-GB" sz="600" b="0" i="0" u="none" strike="noStrike" dirty="0">
                        <a:solidFill>
                          <a:schemeClr val="tx1"/>
                        </a:solidFill>
                        <a:effectLst/>
                        <a:latin typeface="+mj-lt"/>
                      </a:endParaRPr>
                    </a:p>
                  </a:txBody>
                  <a:tcPr marL="35956" marR="35956" marT="35956" marB="35956" anchor="ctr">
                    <a:solidFill>
                      <a:srgbClr val="E8EAF1"/>
                    </a:solidFill>
                  </a:tcPr>
                </a:tc>
                <a:tc>
                  <a:txBody>
                    <a:bodyPr/>
                    <a:lstStyle/>
                    <a:p>
                      <a:pPr algn="ctr" fontAlgn="ctr"/>
                      <a:r>
                        <a:rPr lang="en-GB" sz="600" b="0" i="0" u="none" strike="noStrike" dirty="0">
                          <a:solidFill>
                            <a:schemeClr val="tx1"/>
                          </a:solidFill>
                          <a:effectLst/>
                          <a:latin typeface="+mj-lt"/>
                        </a:rPr>
                        <a:t>28/10/22</a:t>
                      </a:r>
                    </a:p>
                  </a:txBody>
                  <a:tcPr marL="0" marR="0" marT="0" marB="0" anchor="ctr">
                    <a:solidFill>
                      <a:srgbClr val="E8EAF1"/>
                    </a:solidFill>
                  </a:tcPr>
                </a:tc>
                <a:extLst>
                  <a:ext uri="{0D108BD9-81ED-4DB2-BD59-A6C34878D82A}">
                    <a16:rowId xmlns:a16="http://schemas.microsoft.com/office/drawing/2014/main" val="2094300715"/>
                  </a:ext>
                </a:extLst>
              </a:tr>
              <a:tr h="928430">
                <a:tc>
                  <a:txBody>
                    <a:bodyPr/>
                    <a:lstStyle/>
                    <a:p>
                      <a:pPr marL="0" algn="ctr" fontAlgn="ctr"/>
                      <a:r>
                        <a:rPr lang="en-GB" sz="600" b="0" i="0" u="none" strike="noStrike" kern="1200" dirty="0">
                          <a:solidFill>
                            <a:schemeClr val="tx1"/>
                          </a:solidFill>
                          <a:effectLst/>
                          <a:latin typeface="+mj-lt"/>
                          <a:ea typeface="+mn-ea"/>
                          <a:cs typeface="+mn-cs"/>
                        </a:rPr>
                        <a:t>66908</a:t>
                      </a:r>
                    </a:p>
                  </a:txBody>
                  <a:tcPr marL="0" marR="0" marT="0" marB="0" anchor="ctr">
                    <a:lnL w="6350" cap="flat" cmpd="sng" algn="ctr">
                      <a:solidFill>
                        <a:schemeClr val="accent1"/>
                      </a:solidFill>
                      <a:prstDash val="solid"/>
                      <a:round/>
                      <a:headEnd type="none" w="med" len="med"/>
                      <a:tailEnd type="none" w="med" len="med"/>
                    </a:lnL>
                    <a:solidFill>
                      <a:srgbClr val="E8EAF1"/>
                    </a:solidFill>
                  </a:tcPr>
                </a:tc>
                <a:tc>
                  <a:txBody>
                    <a:bodyPr/>
                    <a:lstStyle/>
                    <a:p>
                      <a:pPr algn="ctr"/>
                      <a:endParaRPr lang="en-GB" sz="600" dirty="0">
                        <a:solidFill>
                          <a:schemeClr val="tx1"/>
                        </a:solidFill>
                        <a:latin typeface="+mj-lt"/>
                      </a:endParaRPr>
                    </a:p>
                  </a:txBody>
                  <a:tcPr marL="35956" marR="35956" marT="35956" marB="35956" anchor="ctr">
                    <a:solidFill>
                      <a:srgbClr val="FFC000"/>
                    </a:solidFill>
                  </a:tcPr>
                </a:tc>
                <a:tc>
                  <a:txBody>
                    <a:bodyPr/>
                    <a:lstStyle/>
                    <a:p>
                      <a:pPr algn="ctr" fontAlgn="b"/>
                      <a:r>
                        <a:rPr lang="en-GB" sz="600" b="0" i="0" u="none" strike="noStrike" dirty="0">
                          <a:solidFill>
                            <a:schemeClr val="tx1"/>
                          </a:solidFill>
                          <a:effectLst/>
                          <a:latin typeface="+mj-lt"/>
                        </a:rPr>
                        <a:t>Programme</a:t>
                      </a:r>
                    </a:p>
                  </a:txBody>
                  <a:tcPr marL="6342" marR="6342" marT="6342" marB="0" anchor="ctr">
                    <a:solidFill>
                      <a:srgbClr val="E8EAF1"/>
                    </a:solidFill>
                  </a:tcPr>
                </a:tc>
                <a:tc>
                  <a:txBody>
                    <a:bodyPr/>
                    <a:lstStyle/>
                    <a:p>
                      <a:pPr algn="l" fontAlgn="ctr"/>
                      <a:r>
                        <a:rPr lang="en-US" sz="600" b="0" i="0" u="none" strike="noStrike" dirty="0">
                          <a:solidFill>
                            <a:schemeClr val="tx1"/>
                          </a:solidFill>
                          <a:effectLst/>
                          <a:latin typeface="+mj-lt"/>
                        </a:rPr>
                        <a:t>There is a risk that the industry has not defined and agreed joint processes should key central components such as CSS go down during key times in the day (e.g. Gate Closure) because CSS BC/DR processes have been approved without addressing the queries and caveats called out during the consultation process leading to the possibility that should a DR event occur, downstream impacts are not understand or mitigated</a:t>
                      </a:r>
                    </a:p>
                  </a:txBody>
                  <a:tcPr marL="0" marR="0" marT="0" marB="0" anchor="ctr">
                    <a:solidFill>
                      <a:srgbClr val="E8EAF1"/>
                    </a:solidFill>
                  </a:tcPr>
                </a:tc>
                <a:tc>
                  <a:txBody>
                    <a:bodyPr/>
                    <a:lstStyle/>
                    <a:p>
                      <a:pPr algn="l" fontAlgn="ctr"/>
                      <a:r>
                        <a:rPr lang="en-US" sz="600" b="0" i="0" u="none" strike="noStrike" dirty="0">
                          <a:solidFill>
                            <a:schemeClr val="tx1"/>
                          </a:solidFill>
                          <a:effectLst/>
                          <a:latin typeface="+mj-lt"/>
                        </a:rPr>
                        <a:t>This will be raised with REC and Ofgem </a:t>
                      </a:r>
                    </a:p>
                  </a:txBody>
                  <a:tcPr marL="0" marR="0" marT="0" marB="0" anchor="ctr">
                    <a:solidFill>
                      <a:srgbClr val="E8EAF1"/>
                    </a:solidFill>
                  </a:tcPr>
                </a:tc>
                <a:tc>
                  <a:txBody>
                    <a:bodyPr/>
                    <a:lstStyle/>
                    <a:p>
                      <a:pPr algn="l" rtl="0" fontAlgn="ctr"/>
                      <a:r>
                        <a:rPr lang="en-US" sz="600" b="0" i="0" u="none" strike="noStrike" dirty="0">
                          <a:solidFill>
                            <a:schemeClr val="tx1"/>
                          </a:solidFill>
                          <a:effectLst/>
                          <a:latin typeface="+mj-lt"/>
                        </a:rPr>
                        <a:t>This has been escalated as part of the </a:t>
                      </a:r>
                      <a:r>
                        <a:rPr lang="en-US" sz="600" b="0" i="0" u="none" strike="noStrike" dirty="0" err="1">
                          <a:solidFill>
                            <a:schemeClr val="tx1"/>
                          </a:solidFill>
                          <a:effectLst/>
                          <a:latin typeface="+mj-lt"/>
                        </a:rPr>
                        <a:t>Xoserve</a:t>
                      </a:r>
                      <a:r>
                        <a:rPr lang="en-US" sz="600" b="0" i="0" u="none" strike="noStrike" dirty="0">
                          <a:solidFill>
                            <a:schemeClr val="tx1"/>
                          </a:solidFill>
                          <a:effectLst/>
                          <a:latin typeface="+mj-lt"/>
                        </a:rPr>
                        <a:t> Readiness assessment. No further updates currently.</a:t>
                      </a:r>
                      <a:endParaRPr lang="en-GB" sz="600" b="0" i="0" u="none" strike="noStrike" dirty="0">
                        <a:solidFill>
                          <a:schemeClr val="tx1"/>
                        </a:solidFill>
                        <a:effectLst/>
                        <a:latin typeface="+mj-lt"/>
                      </a:endParaRPr>
                    </a:p>
                  </a:txBody>
                  <a:tcPr marL="35956" marR="35956" marT="35956" marB="35956" anchor="ctr">
                    <a:solidFill>
                      <a:srgbClr val="E8EAF1"/>
                    </a:solidFill>
                  </a:tcPr>
                </a:tc>
                <a:tc>
                  <a:txBody>
                    <a:bodyPr/>
                    <a:lstStyle/>
                    <a:p>
                      <a:pPr algn="ctr" fontAlgn="ctr"/>
                      <a:r>
                        <a:rPr lang="en-GB" sz="600" b="0" i="0" u="none" strike="noStrike" dirty="0">
                          <a:solidFill>
                            <a:schemeClr val="tx1"/>
                          </a:solidFill>
                          <a:effectLst/>
                          <a:latin typeface="+mj-lt"/>
                        </a:rPr>
                        <a:t>30/09/22</a:t>
                      </a:r>
                    </a:p>
                  </a:txBody>
                  <a:tcPr marL="0" marR="0" marT="0" marB="0" anchor="ctr">
                    <a:solidFill>
                      <a:srgbClr val="E8EAF1"/>
                    </a:solidFill>
                  </a:tcPr>
                </a:tc>
                <a:extLst>
                  <a:ext uri="{0D108BD9-81ED-4DB2-BD59-A6C34878D82A}">
                    <a16:rowId xmlns:a16="http://schemas.microsoft.com/office/drawing/2014/main" val="1327748100"/>
                  </a:ext>
                </a:extLst>
              </a:tr>
            </a:tbl>
          </a:graphicData>
        </a:graphic>
      </p:graphicFrame>
    </p:spTree>
    <p:extLst>
      <p:ext uri="{BB962C8B-B14F-4D97-AF65-F5344CB8AC3E}">
        <p14:creationId xmlns:p14="http://schemas.microsoft.com/office/powerpoint/2010/main" val="2497539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633512" y="-145219"/>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861908646"/>
              </p:ext>
            </p:extLst>
          </p:nvPr>
        </p:nvGraphicFramePr>
        <p:xfrm>
          <a:off x="1" y="290963"/>
          <a:ext cx="9144001" cy="4846112"/>
        </p:xfrm>
        <a:graphic>
          <a:graphicData uri="http://schemas.openxmlformats.org/drawingml/2006/table">
            <a:tbl>
              <a:tblPr firstRow="1" bandRow="1">
                <a:tableStyleId>{5C22544A-7EE6-4342-B048-85BDC9FD1C3A}</a:tableStyleId>
              </a:tblPr>
              <a:tblGrid>
                <a:gridCol w="4569822">
                  <a:extLst>
                    <a:ext uri="{9D8B030D-6E8A-4147-A177-3AD203B41FA5}">
                      <a16:colId xmlns:a16="http://schemas.microsoft.com/office/drawing/2014/main" val="997061046"/>
                    </a:ext>
                  </a:extLst>
                </a:gridCol>
                <a:gridCol w="660304">
                  <a:extLst>
                    <a:ext uri="{9D8B030D-6E8A-4147-A177-3AD203B41FA5}">
                      <a16:colId xmlns:a16="http://schemas.microsoft.com/office/drawing/2014/main" val="2723771934"/>
                    </a:ext>
                  </a:extLst>
                </a:gridCol>
                <a:gridCol w="1057635">
                  <a:extLst>
                    <a:ext uri="{9D8B030D-6E8A-4147-A177-3AD203B41FA5}">
                      <a16:colId xmlns:a16="http://schemas.microsoft.com/office/drawing/2014/main" val="3830117845"/>
                    </a:ext>
                  </a:extLst>
                </a:gridCol>
                <a:gridCol w="762210">
                  <a:extLst>
                    <a:ext uri="{9D8B030D-6E8A-4147-A177-3AD203B41FA5}">
                      <a16:colId xmlns:a16="http://schemas.microsoft.com/office/drawing/2014/main" val="194189712"/>
                    </a:ext>
                  </a:extLst>
                </a:gridCol>
                <a:gridCol w="2094030">
                  <a:extLst>
                    <a:ext uri="{9D8B030D-6E8A-4147-A177-3AD203B41FA5}">
                      <a16:colId xmlns:a16="http://schemas.microsoft.com/office/drawing/2014/main" val="3065248341"/>
                    </a:ext>
                  </a:extLst>
                </a:gridCol>
              </a:tblGrid>
              <a:tr h="261713">
                <a:tc>
                  <a:txBody>
                    <a:bodyPr/>
                    <a:lstStyle/>
                    <a:p>
                      <a:pPr algn="l" rtl="0" fontAlgn="ctr"/>
                      <a:r>
                        <a:rPr lang="en-GB" sz="800" b="1" i="0" u="none" strike="noStrike" dirty="0">
                          <a:solidFill>
                            <a:srgbClr val="FFFFFF"/>
                          </a:solidFill>
                          <a:effectLst/>
                          <a:latin typeface="+mj-lt"/>
                          <a:cs typeface="Arial" panose="020B0604020202020204" pitchFamily="34" charset="0"/>
                        </a:rPr>
                        <a:t>CR Name</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GB" sz="800" b="1" i="0" u="none" strike="noStrike" dirty="0">
                          <a:solidFill>
                            <a:srgbClr val="FFFFFF"/>
                          </a:solidFill>
                          <a:effectLst/>
                          <a:latin typeface="+mj-lt"/>
                          <a:cs typeface="Arial" panose="020B0604020202020204" pitchFamily="34" charset="0"/>
                        </a:rPr>
                        <a:t>CR Ref</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US" sz="800" b="1" i="0" u="none" strike="noStrike" dirty="0">
                          <a:solidFill>
                            <a:srgbClr val="FFFFFF"/>
                          </a:solidFill>
                          <a:effectLst/>
                          <a:latin typeface="+mj-lt"/>
                          <a:cs typeface="Arial" panose="020B0604020202020204" pitchFamily="34" charset="0"/>
                        </a:rPr>
                        <a:t>High Level Cost IA Cost</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GB" sz="800" b="1" i="0" u="none" strike="noStrike" dirty="0">
                          <a:solidFill>
                            <a:srgbClr val="FFFFFF"/>
                          </a:solidFill>
                          <a:effectLst/>
                          <a:latin typeface="+mj-lt"/>
                          <a:cs typeface="Arial" panose="020B0604020202020204" pitchFamily="34" charset="0"/>
                        </a:rPr>
                        <a:t>Date Raised</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GB" sz="800" b="1" i="0" u="none" strike="noStrike" dirty="0">
                          <a:solidFill>
                            <a:srgbClr val="FFFFFF"/>
                          </a:solidFill>
                          <a:effectLst/>
                          <a:latin typeface="+mj-lt"/>
                          <a:cs typeface="Arial" panose="020B0604020202020204" pitchFamily="34" charset="0"/>
                        </a:rPr>
                        <a:t>Status</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28353">
                <a:tc>
                  <a:txBody>
                    <a:bodyPr/>
                    <a:lstStyle/>
                    <a:p>
                      <a:pPr algn="l" fontAlgn="t"/>
                      <a:r>
                        <a:rPr lang="en-GB" sz="800" b="0" i="0" u="none" strike="noStrike" dirty="0">
                          <a:solidFill>
                            <a:srgbClr val="000000"/>
                          </a:solidFill>
                          <a:effectLst/>
                          <a:latin typeface="+mj-lt"/>
                          <a:ea typeface="+mn-ea"/>
                          <a:cs typeface="+mn-cs"/>
                        </a:rPr>
                        <a:t>Programme Plan Re-Baseline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CR-D002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07/11/2019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Approved - Complete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1528655"/>
                  </a:ext>
                </a:extLst>
              </a:tr>
              <a:tr h="128353">
                <a:tc>
                  <a:txBody>
                    <a:bodyPr/>
                    <a:lstStyle/>
                    <a:p>
                      <a:pPr algn="l" fontAlgn="t"/>
                      <a:r>
                        <a:rPr lang="en-US" sz="800" b="0" i="0" u="none" strike="noStrike" dirty="0">
                          <a:solidFill>
                            <a:srgbClr val="000000"/>
                          </a:solidFill>
                          <a:effectLst/>
                          <a:latin typeface="+mj-lt"/>
                          <a:ea typeface="+mn-ea"/>
                          <a:cs typeface="+mn-cs"/>
                        </a:rPr>
                        <a:t>Updates to the CSS Physical Interface Design (</a:t>
                      </a:r>
                      <a:r>
                        <a:rPr lang="en-US" sz="800" b="0" i="0" u="none" strike="noStrike" dirty="0" err="1">
                          <a:solidFill>
                            <a:srgbClr val="000000"/>
                          </a:solidFill>
                          <a:effectLst/>
                          <a:latin typeface="+mj-lt"/>
                          <a:ea typeface="+mn-ea"/>
                          <a:cs typeface="+mn-cs"/>
                        </a:rPr>
                        <a:t>PhID</a:t>
                      </a:r>
                      <a:r>
                        <a:rPr lang="en-US" sz="800" b="0" i="0" u="none" strike="noStrike" dirty="0">
                          <a:solidFill>
                            <a:srgbClr val="000000"/>
                          </a:solidFill>
                          <a:effectLst/>
                          <a:latin typeface="+mj-lt"/>
                          <a:ea typeface="+mn-ea"/>
                          <a:cs typeface="+mn-cs"/>
                        </a:rPr>
                        <a: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CR-D008</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£17,250.00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22/01/2020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909885"/>
                  </a:ext>
                </a:extLst>
              </a:tr>
              <a:tr h="128353">
                <a:tc>
                  <a:txBody>
                    <a:bodyPr/>
                    <a:lstStyle/>
                    <a:p>
                      <a:pPr algn="l" fontAlgn="t"/>
                      <a:r>
                        <a:rPr lang="en-GB" sz="800" b="0" i="0" u="none" strike="noStrike" dirty="0">
                          <a:solidFill>
                            <a:srgbClr val="000000"/>
                          </a:solidFill>
                          <a:effectLst/>
                          <a:latin typeface="+mj-lt"/>
                          <a:ea typeface="+mn-ea"/>
                          <a:cs typeface="+mn-cs"/>
                        </a:rPr>
                        <a:t>CSS_Exception_Handling_Strategy_v0.2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CR-D014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26/02/2020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69927236"/>
                  </a:ext>
                </a:extLst>
              </a:tr>
              <a:tr h="128353">
                <a:tc>
                  <a:txBody>
                    <a:bodyPr/>
                    <a:lstStyle/>
                    <a:p>
                      <a:pPr algn="l" fontAlgn="t"/>
                      <a:r>
                        <a:rPr lang="en-US" sz="800" b="0" i="0" u="none" strike="noStrike" dirty="0" err="1">
                          <a:solidFill>
                            <a:srgbClr val="000000"/>
                          </a:solidFill>
                          <a:effectLst/>
                          <a:latin typeface="+mj-lt"/>
                          <a:ea typeface="+mn-ea"/>
                          <a:cs typeface="+mn-cs"/>
                        </a:rPr>
                        <a:t>Provide_CSS_RegistrationID_to_PUI_and_LPs</a:t>
                      </a:r>
                      <a:endParaRPr lang="en-US" sz="800" b="0" i="0" u="none" strike="noStrike" dirty="0">
                        <a:solidFill>
                          <a:srgbClr val="000000"/>
                        </a:solidFill>
                        <a:effectLst/>
                        <a:latin typeface="+mj-lt"/>
                        <a:ea typeface="+mn-ea"/>
                        <a:cs typeface="+mn-cs"/>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CR-D016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£12,643.00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07/08/2020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7258831"/>
                  </a:ext>
                </a:extLst>
              </a:tr>
              <a:tr h="128353">
                <a:tc>
                  <a:txBody>
                    <a:bodyPr/>
                    <a:lstStyle/>
                    <a:p>
                      <a:pPr algn="l" fontAlgn="t"/>
                      <a:r>
                        <a:rPr lang="en-US" sz="800" b="0" i="0" u="none" strike="noStrike" dirty="0" err="1">
                          <a:solidFill>
                            <a:srgbClr val="000000"/>
                          </a:solidFill>
                          <a:effectLst/>
                          <a:latin typeface="+mj-lt"/>
                          <a:ea typeface="+mn-ea"/>
                          <a:cs typeface="+mn-cs"/>
                        </a:rPr>
                        <a:t>Licence</a:t>
                      </a:r>
                      <a:r>
                        <a:rPr lang="en-US" sz="800" b="0" i="0" u="none" strike="noStrike" dirty="0">
                          <a:solidFill>
                            <a:srgbClr val="000000"/>
                          </a:solidFill>
                          <a:effectLst/>
                          <a:latin typeface="+mj-lt"/>
                          <a:ea typeface="+mn-ea"/>
                          <a:cs typeface="+mn-cs"/>
                        </a:rPr>
                        <a:t> Exempt Network Customer Identifier – ABACUS Data Model update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CR-E51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29/10/2019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Complete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9646371"/>
                  </a:ext>
                </a:extLst>
              </a:tr>
              <a:tr h="0">
                <a:tc>
                  <a:txBody>
                    <a:bodyPr/>
                    <a:lstStyle/>
                    <a:p>
                      <a:pPr algn="l" fontAlgn="t"/>
                      <a:r>
                        <a:rPr lang="en-US" sz="800" b="0" i="0" u="none" strike="noStrike" dirty="0">
                          <a:solidFill>
                            <a:srgbClr val="000000"/>
                          </a:solidFill>
                          <a:effectLst/>
                          <a:latin typeface="+mj-lt"/>
                          <a:ea typeface="+mn-ea"/>
                          <a:cs typeface="+mn-cs"/>
                        </a:rPr>
                        <a:t>Amendments to the DMS artefact suite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£6,500.00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16/03/2020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945083"/>
                  </a:ext>
                </a:extLst>
              </a:tr>
              <a:tr h="128353">
                <a:tc>
                  <a:txBody>
                    <a:bodyPr/>
                    <a:lstStyle/>
                    <a:p>
                      <a:pPr algn="l" fontAlgn="t"/>
                      <a:r>
                        <a:rPr lang="en-US" sz="800" b="0" i="0" u="none" strike="noStrike">
                          <a:solidFill>
                            <a:srgbClr val="000000"/>
                          </a:solidFill>
                          <a:effectLst/>
                          <a:latin typeface="+mj-lt"/>
                          <a:ea typeface="+mn-ea"/>
                          <a:cs typeface="+mn-cs"/>
                        </a:rPr>
                        <a:t>Migration of Terminated Gas RMPS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CR-D022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10/06/2020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668744"/>
                  </a:ext>
                </a:extLst>
              </a:tr>
              <a:tr h="248171">
                <a:tc>
                  <a:txBody>
                    <a:bodyPr/>
                    <a:lstStyle/>
                    <a:p>
                      <a:pPr algn="l" fontAlgn="t"/>
                      <a:r>
                        <a:rPr lang="en-US" sz="800" b="0" i="0" u="none" strike="noStrike" dirty="0">
                          <a:solidFill>
                            <a:srgbClr val="000000"/>
                          </a:solidFill>
                          <a:effectLst/>
                          <a:latin typeface="+mj-lt"/>
                          <a:ea typeface="+mn-ea"/>
                          <a:cs typeface="+mn-cs"/>
                        </a:rPr>
                        <a:t>Amendments to the NC-0079 for REL (Retail Energy Location) Data Migration and Reconciliation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CR-D024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£20,000.00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06/07/2020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7033543"/>
                  </a:ext>
                </a:extLst>
              </a:tr>
              <a:tr h="128353">
                <a:tc>
                  <a:txBody>
                    <a:bodyPr/>
                    <a:lstStyle/>
                    <a:p>
                      <a:pPr algn="l" fontAlgn="b"/>
                      <a:r>
                        <a:rPr lang="en-GB" sz="800" b="0" i="0" u="none" strike="noStrike">
                          <a:solidFill>
                            <a:srgbClr val="000000"/>
                          </a:solidFill>
                          <a:effectLst/>
                          <a:latin typeface="+mj-lt"/>
                          <a:ea typeface="+mn-ea"/>
                          <a:cs typeface="+mn-cs"/>
                        </a:rPr>
                        <a:t>DMS - PHID Alignment Parties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06/07/2020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077588"/>
                  </a:ext>
                </a:extLst>
              </a:tr>
              <a:tr h="128353">
                <a:tc>
                  <a:txBody>
                    <a:bodyPr/>
                    <a:lstStyle/>
                    <a:p>
                      <a:pPr algn="l" fontAlgn="b"/>
                      <a:r>
                        <a:rPr lang="en-US" sz="800" b="0" i="0" u="none" strike="noStrike" dirty="0">
                          <a:solidFill>
                            <a:srgbClr val="000000"/>
                          </a:solidFill>
                          <a:effectLst/>
                          <a:latin typeface="+mj-lt"/>
                          <a:ea typeface="+mn-ea"/>
                          <a:cs typeface="+mn-cs"/>
                        </a:rPr>
                        <a:t>Request For a New or Upgraded DMT Environment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dirty="0">
                          <a:solidFill>
                            <a:srgbClr val="000000"/>
                          </a:solidFill>
                          <a:effectLst/>
                          <a:latin typeface="+mj-lt"/>
                          <a:ea typeface="+mn-ea"/>
                          <a:cs typeface="+mn-cs"/>
                        </a:rPr>
                        <a:t>CR-D027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£256,009.00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07/08/2020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3703546"/>
                  </a:ext>
                </a:extLst>
              </a:tr>
              <a:tr h="128353">
                <a:tc>
                  <a:txBody>
                    <a:bodyPr/>
                    <a:lstStyle/>
                    <a:p>
                      <a:pPr algn="l" fontAlgn="b"/>
                      <a:r>
                        <a:rPr lang="en-US" sz="800" b="0" i="0" u="none" strike="noStrike">
                          <a:solidFill>
                            <a:srgbClr val="000000"/>
                          </a:solidFill>
                          <a:effectLst/>
                          <a:latin typeface="+mj-lt"/>
                          <a:ea typeface="+mn-ea"/>
                          <a:cs typeface="+mn-cs"/>
                        </a:rPr>
                        <a:t>Enable TLS connection pooling for all directly connected parties to CSS]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CR-D028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13/07/2020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974469"/>
                  </a:ext>
                </a:extLst>
              </a:tr>
              <a:tr h="128353">
                <a:tc>
                  <a:txBody>
                    <a:bodyPr/>
                    <a:lstStyle/>
                    <a:p>
                      <a:pPr algn="l" fontAlgn="b"/>
                      <a:r>
                        <a:rPr lang="en-GB" sz="800" b="0" i="0" u="none" strike="noStrike">
                          <a:solidFill>
                            <a:srgbClr val="000000"/>
                          </a:solidFill>
                          <a:effectLst/>
                          <a:latin typeface="+mj-lt"/>
                          <a:ea typeface="+mn-ea"/>
                          <a:cs typeface="+mn-cs"/>
                        </a:rPr>
                        <a:t>Message Header Format for PKI Certificate Identification]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13/07/2020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3742555"/>
                  </a:ext>
                </a:extLst>
              </a:tr>
              <a:tr h="128353">
                <a:tc>
                  <a:txBody>
                    <a:bodyPr/>
                    <a:lstStyle/>
                    <a:p>
                      <a:pPr algn="l" fontAlgn="b"/>
                      <a:r>
                        <a:rPr lang="en-US" sz="800" b="0" i="0" u="none" strike="noStrike" dirty="0">
                          <a:solidFill>
                            <a:srgbClr val="000000"/>
                          </a:solidFill>
                          <a:effectLst/>
                          <a:latin typeface="+mj-lt"/>
                          <a:ea typeface="+mn-ea"/>
                          <a:cs typeface="+mn-cs"/>
                        </a:rPr>
                        <a:t>SIT Functional Test Re Plan  Enabling Parallel Testing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dirty="0">
                          <a:solidFill>
                            <a:srgbClr val="000000"/>
                          </a:solidFill>
                          <a:effectLst/>
                          <a:latin typeface="+mj-lt"/>
                          <a:ea typeface="+mn-ea"/>
                          <a:cs typeface="+mn-cs"/>
                        </a:rPr>
                        <a:t>CR-D030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£56,000.00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20/07/2020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898194"/>
                  </a:ext>
                </a:extLst>
              </a:tr>
              <a:tr h="128353">
                <a:tc>
                  <a:txBody>
                    <a:bodyPr/>
                    <a:lstStyle/>
                    <a:p>
                      <a:pPr algn="l" fontAlgn="b"/>
                      <a:r>
                        <a:rPr lang="fr-FR" sz="800" b="0" i="0" u="none" strike="noStrike" dirty="0" err="1">
                          <a:solidFill>
                            <a:srgbClr val="000000"/>
                          </a:solidFill>
                          <a:effectLst/>
                          <a:latin typeface="+mj-lt"/>
                          <a:ea typeface="+mn-ea"/>
                          <a:cs typeface="+mn-cs"/>
                        </a:rPr>
                        <a:t>DM_Validation</a:t>
                      </a:r>
                      <a:r>
                        <a:rPr lang="fr-FR" sz="800" b="0" i="0" u="none" strike="noStrike" dirty="0">
                          <a:solidFill>
                            <a:srgbClr val="000000"/>
                          </a:solidFill>
                          <a:effectLst/>
                          <a:latin typeface="+mj-lt"/>
                          <a:ea typeface="+mn-ea"/>
                          <a:cs typeface="+mn-cs"/>
                        </a:rPr>
                        <a:t> </a:t>
                      </a:r>
                      <a:r>
                        <a:rPr lang="fr-FR" sz="800" b="0" i="0" u="none" strike="noStrike" dirty="0" err="1">
                          <a:solidFill>
                            <a:srgbClr val="000000"/>
                          </a:solidFill>
                          <a:effectLst/>
                          <a:latin typeface="+mj-lt"/>
                          <a:ea typeface="+mn-ea"/>
                          <a:cs typeface="+mn-cs"/>
                        </a:rPr>
                        <a:t>Catalogue_Shipper_Effective_Date_Change</a:t>
                      </a:r>
                      <a:r>
                        <a:rPr lang="fr-FR" sz="800" b="0" i="0" u="none" strike="noStrike" dirty="0">
                          <a:solidFill>
                            <a:srgbClr val="000000"/>
                          </a:solidFill>
                          <a:effectLst/>
                          <a:latin typeface="+mj-lt"/>
                          <a:ea typeface="+mn-ea"/>
                          <a:cs typeface="+mn-cs"/>
                        </a:rPr>
                        <a:t>_</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03/08/2020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1377997"/>
                  </a:ext>
                </a:extLst>
              </a:tr>
              <a:tr h="128353">
                <a:tc>
                  <a:txBody>
                    <a:bodyPr/>
                    <a:lstStyle/>
                    <a:p>
                      <a:pPr algn="l" fontAlgn="b"/>
                      <a:r>
                        <a:rPr lang="en-GB" sz="800" b="0" i="0" u="none" strike="noStrike">
                          <a:solidFill>
                            <a:srgbClr val="000000"/>
                          </a:solidFill>
                          <a:effectLst/>
                          <a:latin typeface="+mj-lt"/>
                          <a:ea typeface="+mn-ea"/>
                          <a:cs typeface="+mn-cs"/>
                        </a:rPr>
                        <a:t>Compression During Data Migration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09/09/2020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2708138"/>
                  </a:ext>
                </a:extLst>
              </a:tr>
              <a:tr h="128353">
                <a:tc>
                  <a:txBody>
                    <a:bodyPr/>
                    <a:lstStyle/>
                    <a:p>
                      <a:pPr algn="l" fontAlgn="b"/>
                      <a:r>
                        <a:rPr lang="en-US" sz="800" b="0" i="0" u="none" strike="noStrike">
                          <a:solidFill>
                            <a:srgbClr val="000000"/>
                          </a:solidFill>
                          <a:effectLst/>
                          <a:latin typeface="+mj-lt"/>
                          <a:ea typeface="+mn-ea"/>
                          <a:cs typeface="+mn-cs"/>
                        </a:rPr>
                        <a:t>Uplift to the CSS Interface Specifications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£70,000.00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07/10/2020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9725783"/>
                  </a:ext>
                </a:extLst>
              </a:tr>
              <a:tr h="128353">
                <a:tc>
                  <a:txBody>
                    <a:bodyPr/>
                    <a:lstStyle/>
                    <a:p>
                      <a:pPr algn="l" fontAlgn="b"/>
                      <a:r>
                        <a:rPr lang="en-US" sz="800" b="0" i="0" u="none" strike="noStrike">
                          <a:solidFill>
                            <a:srgbClr val="000000"/>
                          </a:solidFill>
                          <a:effectLst/>
                          <a:latin typeface="+mj-lt"/>
                          <a:ea typeface="+mn-ea"/>
                          <a:cs typeface="+mn-cs"/>
                        </a:rPr>
                        <a:t>Uplift to Business Data Validation Rules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£20,000.00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25/09/2020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325048"/>
                  </a:ext>
                </a:extLst>
              </a:tr>
              <a:tr h="128353">
                <a:tc>
                  <a:txBody>
                    <a:bodyPr/>
                    <a:lstStyle/>
                    <a:p>
                      <a:pPr algn="l" fontAlgn="b"/>
                      <a:r>
                        <a:rPr lang="en-GB" sz="800" b="0" i="0" u="none" strike="noStrike">
                          <a:solidFill>
                            <a:srgbClr val="000000"/>
                          </a:solidFill>
                          <a:effectLst/>
                          <a:latin typeface="+mj-lt"/>
                          <a:ea typeface="+mn-ea"/>
                          <a:cs typeface="+mn-cs"/>
                        </a:rPr>
                        <a:t>Programme Plan Re-Baseline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CR-D042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£14,913,000.00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28/09/2020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0169379"/>
                  </a:ext>
                </a:extLst>
              </a:tr>
              <a:tr h="128353">
                <a:tc>
                  <a:txBody>
                    <a:bodyPr/>
                    <a:lstStyle/>
                    <a:p>
                      <a:pPr algn="l" fontAlgn="b"/>
                      <a:r>
                        <a:rPr lang="en-US" sz="800" b="0" i="0" u="none" strike="noStrike">
                          <a:solidFill>
                            <a:srgbClr val="000000"/>
                          </a:solidFill>
                          <a:effectLst/>
                          <a:latin typeface="+mj-lt"/>
                          <a:ea typeface="+mn-ea"/>
                          <a:cs typeface="+mn-cs"/>
                        </a:rPr>
                        <a:t>Changes to Support Energy Company Data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CR-D059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£37,500.00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03/08/2021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9581709"/>
                  </a:ext>
                </a:extLst>
              </a:tr>
              <a:tr h="256705">
                <a:tc>
                  <a:txBody>
                    <a:bodyPr/>
                    <a:lstStyle/>
                    <a:p>
                      <a:pPr algn="l" fontAlgn="b"/>
                      <a:r>
                        <a:rPr lang="en-US" sz="800" b="0" i="0" u="none" strike="noStrike" dirty="0">
                          <a:solidFill>
                            <a:srgbClr val="000000"/>
                          </a:solidFill>
                          <a:effectLst/>
                          <a:latin typeface="+mj-lt"/>
                          <a:ea typeface="+mn-ea"/>
                          <a:cs typeface="+mn-cs"/>
                        </a:rPr>
                        <a:t>Amendment of Data Migration Solution to Protect </a:t>
                      </a:r>
                      <a:r>
                        <a:rPr lang="en-US" sz="800" b="0" i="0" u="none" strike="noStrike" dirty="0" err="1">
                          <a:solidFill>
                            <a:srgbClr val="000000"/>
                          </a:solidFill>
                          <a:effectLst/>
                          <a:latin typeface="+mj-lt"/>
                          <a:ea typeface="+mn-ea"/>
                          <a:cs typeface="+mn-cs"/>
                        </a:rPr>
                        <a:t>Programme</a:t>
                      </a:r>
                      <a:r>
                        <a:rPr lang="en-US" sz="800" b="0" i="0" u="none" strike="noStrike" dirty="0">
                          <a:solidFill>
                            <a:srgbClr val="000000"/>
                          </a:solidFill>
                          <a:effectLst/>
                          <a:latin typeface="+mj-lt"/>
                          <a:ea typeface="+mn-ea"/>
                          <a:cs typeface="+mn-cs"/>
                        </a:rPr>
                        <a:t> Timescales - Removal of Transition Stage 1 Delta files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CR-D062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£83,490.00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25/02/2021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6307551"/>
                  </a:ext>
                </a:extLst>
              </a:tr>
              <a:tr h="128353">
                <a:tc>
                  <a:txBody>
                    <a:bodyPr/>
                    <a:lstStyle/>
                    <a:p>
                      <a:pPr algn="l" fontAlgn="b"/>
                      <a:r>
                        <a:rPr lang="en-US" sz="800" b="0" i="0" u="none" strike="noStrike">
                          <a:solidFill>
                            <a:srgbClr val="000000"/>
                          </a:solidFill>
                          <a:effectLst/>
                          <a:latin typeface="+mj-lt"/>
                          <a:ea typeface="+mn-ea"/>
                          <a:cs typeface="+mn-cs"/>
                        </a:rPr>
                        <a:t>Change to Management of In-Flight Switches Approach</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CR-D071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782153"/>
                  </a:ext>
                </a:extLst>
              </a:tr>
              <a:tr h="128353">
                <a:tc>
                  <a:txBody>
                    <a:bodyPr/>
                    <a:lstStyle/>
                    <a:p>
                      <a:pPr algn="l" fontAlgn="t"/>
                      <a:r>
                        <a:rPr lang="en-US" sz="800" b="0" i="0" u="none" strike="noStrike">
                          <a:solidFill>
                            <a:srgbClr val="000000"/>
                          </a:solidFill>
                          <a:effectLst/>
                          <a:latin typeface="+mj-lt"/>
                          <a:ea typeface="+mn-ea"/>
                          <a:cs typeface="+mn-cs"/>
                        </a:rPr>
                        <a:t>Increase Cadence of Data cuts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CR-D080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£24,600.00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10/05/2021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0541801"/>
                  </a:ext>
                </a:extLst>
              </a:tr>
              <a:tr h="128353">
                <a:tc>
                  <a:txBody>
                    <a:bodyPr/>
                    <a:lstStyle/>
                    <a:p>
                      <a:pPr algn="l" fontAlgn="b"/>
                      <a:r>
                        <a:rPr lang="en-US" sz="800" b="0" i="0" u="none" strike="noStrike">
                          <a:solidFill>
                            <a:srgbClr val="000000"/>
                          </a:solidFill>
                          <a:effectLst/>
                          <a:latin typeface="+mj-lt"/>
                          <a:ea typeface="+mn-ea"/>
                          <a:cs typeface="+mn-cs"/>
                        </a:rPr>
                        <a:t>Amendment to Assumptions as a result of analysis undertaken during CP1 v0.4]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CR-D083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dirty="0">
                          <a:solidFill>
                            <a:srgbClr val="000000"/>
                          </a:solidFill>
                          <a:effectLst/>
                          <a:latin typeface="+mj-lt"/>
                          <a:ea typeface="+mn-ea"/>
                          <a:cs typeface="+mn-cs"/>
                        </a:rPr>
                        <a:t>£0.00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24/05/2021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Complete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1576077"/>
                  </a:ext>
                </a:extLst>
              </a:tr>
              <a:tr h="128353">
                <a:tc>
                  <a:txBody>
                    <a:bodyPr/>
                    <a:lstStyle/>
                    <a:p>
                      <a:pPr algn="l" fontAlgn="b"/>
                      <a:r>
                        <a:rPr lang="en-US" sz="800" b="0" i="0" u="none" strike="noStrike">
                          <a:solidFill>
                            <a:srgbClr val="000000"/>
                          </a:solidFill>
                          <a:effectLst/>
                          <a:latin typeface="+mj-lt"/>
                          <a:ea typeface="+mn-ea"/>
                          <a:cs typeface="+mn-cs"/>
                        </a:rPr>
                        <a:t>TT Remediation &amp; Paper-Based Testing Workshop</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CR-D095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£10,000.00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23/08/2021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Complete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9267783"/>
                  </a:ext>
                </a:extLst>
              </a:tr>
              <a:tr h="256705">
                <a:tc>
                  <a:txBody>
                    <a:bodyPr/>
                    <a:lstStyle/>
                    <a:p>
                      <a:pPr algn="l" fontAlgn="b"/>
                      <a:r>
                        <a:rPr lang="en-US" sz="800" b="0" i="0" u="none" strike="noStrike">
                          <a:solidFill>
                            <a:srgbClr val="000000"/>
                          </a:solidFill>
                          <a:effectLst/>
                          <a:latin typeface="+mj-lt"/>
                          <a:ea typeface="+mn-ea"/>
                          <a:cs typeface="+mn-cs"/>
                        </a:rPr>
                        <a:t> Changes to DB4 document; “E2E Transition Plan – Implementation Approach’ to remove the requirement to expose the REL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CR-D105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31/08/2021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9916139"/>
                  </a:ext>
                </a:extLst>
              </a:tr>
              <a:tr h="128353">
                <a:tc>
                  <a:txBody>
                    <a:bodyPr/>
                    <a:lstStyle/>
                    <a:p>
                      <a:pPr algn="l" fontAlgn="b"/>
                      <a:r>
                        <a:rPr lang="en-GB" sz="800" b="0" i="0" u="none" strike="noStrike">
                          <a:solidFill>
                            <a:srgbClr val="000000"/>
                          </a:solidFill>
                          <a:effectLst/>
                          <a:latin typeface="+mj-lt"/>
                          <a:ea typeface="+mn-ea"/>
                          <a:cs typeface="+mn-cs"/>
                        </a:rPr>
                        <a:t>Additional Regression Testing cycles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CR-D113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£20,000.00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19/11/2021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0893854"/>
                  </a:ext>
                </a:extLst>
              </a:tr>
              <a:tr h="372256">
                <a:tc>
                  <a:txBody>
                    <a:bodyPr/>
                    <a:lstStyle/>
                    <a:p>
                      <a:pPr marL="0" algn="l" fontAlgn="t"/>
                      <a:r>
                        <a:rPr lang="en-US" sz="800" b="0" i="0" u="none" strike="noStrike" dirty="0">
                          <a:solidFill>
                            <a:srgbClr val="000000"/>
                          </a:solidFill>
                          <a:effectLst/>
                          <a:latin typeface="+mj-lt"/>
                          <a:ea typeface="+mn-ea"/>
                          <a:cs typeface="+mn-cs"/>
                        </a:rPr>
                        <a:t>Amendments to NCD-0008 Data Cleansing Catalogue v1.5 to reflect new updated data cleansing requirements following DA310 analysis of industry data cleansing progress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a:solidFill>
                            <a:srgbClr val="000000"/>
                          </a:solidFill>
                          <a:effectLst/>
                          <a:latin typeface="+mj-lt"/>
                          <a:ea typeface="+mn-ea"/>
                          <a:cs typeface="+mn-cs"/>
                        </a:rPr>
                        <a:t>CR-D115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25/10/2021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170076"/>
                  </a:ext>
                </a:extLst>
              </a:tr>
              <a:tr h="256705">
                <a:tc>
                  <a:txBody>
                    <a:bodyPr/>
                    <a:lstStyle/>
                    <a:p>
                      <a:pPr marL="0" algn="l" fontAlgn="t"/>
                      <a:r>
                        <a:rPr lang="en-US" sz="800" b="0" i="0" u="none" strike="noStrike">
                          <a:solidFill>
                            <a:srgbClr val="000000"/>
                          </a:solidFill>
                          <a:effectLst/>
                          <a:latin typeface="+mj-lt"/>
                          <a:ea typeface="+mn-ea"/>
                          <a:cs typeface="+mn-cs"/>
                        </a:rPr>
                        <a:t>Uplifting the CSS Interface Specification Design document from v8.5 to v8.7 and the CSS Business Data Validation Rules document from v1.2 to v1.3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CR-D134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£15,680.00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10/03/2022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97686"/>
                  </a:ext>
                </a:extLst>
              </a:tr>
              <a:tr h="248171">
                <a:tc>
                  <a:txBody>
                    <a:bodyPr/>
                    <a:lstStyle/>
                    <a:p>
                      <a:pPr marL="0" algn="l" fontAlgn="t"/>
                      <a:r>
                        <a:rPr lang="en-US" sz="800" b="0" i="0" u="none" strike="noStrike" dirty="0">
                          <a:solidFill>
                            <a:srgbClr val="000000"/>
                          </a:solidFill>
                          <a:effectLst/>
                          <a:latin typeface="+mj-lt"/>
                          <a:ea typeface="+mn-ea"/>
                          <a:cs typeface="+mn-cs"/>
                        </a:rPr>
                        <a:t>Additional explanatory notes added to Switching Supplier of Last Resort Service Design document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CR-D141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£15,680.00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20/05/2022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Pending IA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5768496"/>
                  </a:ext>
                </a:extLst>
              </a:tr>
            </a:tbl>
          </a:graphicData>
        </a:graphic>
      </p:graphicFrame>
    </p:spTree>
    <p:extLst>
      <p:ext uri="{BB962C8B-B14F-4D97-AF65-F5344CB8AC3E}">
        <p14:creationId xmlns:p14="http://schemas.microsoft.com/office/powerpoint/2010/main" val="2190136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633512" y="-145219"/>
            <a:ext cx="7876975" cy="638401"/>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impacting </a:t>
            </a:r>
            <a:r>
              <a:rPr lang="en-GB" sz="1998" dirty="0" err="1">
                <a:solidFill>
                  <a:schemeClr val="accent1"/>
                </a:solidFill>
                <a:latin typeface="+mn-lt"/>
                <a:cs typeface="Arial"/>
              </a:rPr>
              <a:t>Xoserve</a:t>
            </a:r>
            <a:endParaRPr lang="en-GB" sz="1998" dirty="0">
              <a:solidFill>
                <a:schemeClr val="accent1"/>
              </a:solidFill>
              <a:latin typeface="+mn-lt"/>
              <a:cs typeface="Arial"/>
            </a:endParaRP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592281976"/>
              </p:ext>
            </p:extLst>
          </p:nvPr>
        </p:nvGraphicFramePr>
        <p:xfrm>
          <a:off x="0" y="290963"/>
          <a:ext cx="9143999" cy="4852547"/>
        </p:xfrm>
        <a:graphic>
          <a:graphicData uri="http://schemas.openxmlformats.org/drawingml/2006/table">
            <a:tbl>
              <a:tblPr firstRow="1" bandRow="1">
                <a:tableStyleId>{5C22544A-7EE6-4342-B048-85BDC9FD1C3A}</a:tableStyleId>
              </a:tblPr>
              <a:tblGrid>
                <a:gridCol w="4584344">
                  <a:extLst>
                    <a:ext uri="{9D8B030D-6E8A-4147-A177-3AD203B41FA5}">
                      <a16:colId xmlns:a16="http://schemas.microsoft.com/office/drawing/2014/main" val="997061046"/>
                    </a:ext>
                  </a:extLst>
                </a:gridCol>
                <a:gridCol w="658207">
                  <a:extLst>
                    <a:ext uri="{9D8B030D-6E8A-4147-A177-3AD203B41FA5}">
                      <a16:colId xmlns:a16="http://schemas.microsoft.com/office/drawing/2014/main" val="2723771934"/>
                    </a:ext>
                  </a:extLst>
                </a:gridCol>
                <a:gridCol w="1054277">
                  <a:extLst>
                    <a:ext uri="{9D8B030D-6E8A-4147-A177-3AD203B41FA5}">
                      <a16:colId xmlns:a16="http://schemas.microsoft.com/office/drawing/2014/main" val="3830117845"/>
                    </a:ext>
                  </a:extLst>
                </a:gridCol>
                <a:gridCol w="759790">
                  <a:extLst>
                    <a:ext uri="{9D8B030D-6E8A-4147-A177-3AD203B41FA5}">
                      <a16:colId xmlns:a16="http://schemas.microsoft.com/office/drawing/2014/main" val="194189712"/>
                    </a:ext>
                  </a:extLst>
                </a:gridCol>
                <a:gridCol w="2087381">
                  <a:extLst>
                    <a:ext uri="{9D8B030D-6E8A-4147-A177-3AD203B41FA5}">
                      <a16:colId xmlns:a16="http://schemas.microsoft.com/office/drawing/2014/main" val="3065248341"/>
                    </a:ext>
                  </a:extLst>
                </a:gridCol>
              </a:tblGrid>
              <a:tr h="261713">
                <a:tc>
                  <a:txBody>
                    <a:bodyPr/>
                    <a:lstStyle/>
                    <a:p>
                      <a:pPr algn="l" rtl="0" fontAlgn="ctr"/>
                      <a:r>
                        <a:rPr lang="en-GB" sz="800" b="1" i="0" u="none" strike="noStrike" dirty="0">
                          <a:solidFill>
                            <a:srgbClr val="FFFFFF"/>
                          </a:solidFill>
                          <a:effectLst/>
                          <a:latin typeface="+mj-lt"/>
                          <a:cs typeface="Arial" panose="020B0604020202020204" pitchFamily="34" charset="0"/>
                        </a:rPr>
                        <a:t>CR Name</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GB" sz="800" b="1" i="0" u="none" strike="noStrike" dirty="0">
                          <a:solidFill>
                            <a:srgbClr val="FFFFFF"/>
                          </a:solidFill>
                          <a:effectLst/>
                          <a:latin typeface="+mj-lt"/>
                          <a:cs typeface="Arial" panose="020B0604020202020204" pitchFamily="34" charset="0"/>
                        </a:rPr>
                        <a:t>CR Ref</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US" sz="800" b="1" i="0" u="none" strike="noStrike" dirty="0">
                          <a:solidFill>
                            <a:srgbClr val="FFFFFF"/>
                          </a:solidFill>
                          <a:effectLst/>
                          <a:latin typeface="+mj-lt"/>
                          <a:cs typeface="Arial" panose="020B0604020202020204" pitchFamily="34" charset="0"/>
                        </a:rPr>
                        <a:t>High Level Cost IA Cost</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GB" sz="800" b="1" i="0" u="none" strike="noStrike" dirty="0">
                          <a:solidFill>
                            <a:srgbClr val="FFFFFF"/>
                          </a:solidFill>
                          <a:effectLst/>
                          <a:latin typeface="+mj-lt"/>
                          <a:cs typeface="Arial" panose="020B0604020202020204" pitchFamily="34" charset="0"/>
                        </a:rPr>
                        <a:t>Date Raised</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rtl="0" fontAlgn="ctr"/>
                      <a:r>
                        <a:rPr lang="en-GB" sz="800" b="1" i="0" u="none" strike="noStrike" dirty="0">
                          <a:solidFill>
                            <a:srgbClr val="FFFFFF"/>
                          </a:solidFill>
                          <a:effectLst/>
                          <a:latin typeface="+mj-lt"/>
                          <a:cs typeface="Arial" panose="020B0604020202020204" pitchFamily="34" charset="0"/>
                        </a:rPr>
                        <a:t>Status</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28353">
                <a:tc>
                  <a:txBody>
                    <a:bodyPr/>
                    <a:lstStyle/>
                    <a:p>
                      <a:pPr algn="l" fontAlgn="t"/>
                      <a:r>
                        <a:rPr lang="en-GB" sz="800" b="0" i="0" u="none" strike="noStrike" dirty="0">
                          <a:solidFill>
                            <a:srgbClr val="000000"/>
                          </a:solidFill>
                          <a:effectLst/>
                          <a:latin typeface="+mj-lt"/>
                          <a:ea typeface="+mn-ea"/>
                          <a:cs typeface="+mn-cs"/>
                        </a:rPr>
                        <a:t>Programme Plan Re-Baseline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CR-D002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dirty="0">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07/11/2019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Approved - Complete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1528655"/>
                  </a:ext>
                </a:extLst>
              </a:tr>
              <a:tr h="128353">
                <a:tc>
                  <a:txBody>
                    <a:bodyPr/>
                    <a:lstStyle/>
                    <a:p>
                      <a:pPr algn="l" fontAlgn="t"/>
                      <a:r>
                        <a:rPr lang="en-US" sz="800" b="0" i="0" u="none" strike="noStrike">
                          <a:solidFill>
                            <a:srgbClr val="000000"/>
                          </a:solidFill>
                          <a:effectLst/>
                          <a:latin typeface="+mj-lt"/>
                          <a:ea typeface="+mn-ea"/>
                          <a:cs typeface="+mn-cs"/>
                        </a:rPr>
                        <a:t>Updates to the CSS Physical Interface Design (PhID).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CR-D008</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£17,250.00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22/01/2020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30909885"/>
                  </a:ext>
                </a:extLst>
              </a:tr>
              <a:tr h="128353">
                <a:tc>
                  <a:txBody>
                    <a:bodyPr/>
                    <a:lstStyle/>
                    <a:p>
                      <a:pPr algn="l" fontAlgn="t"/>
                      <a:r>
                        <a:rPr lang="en-GB" sz="800" b="0" i="0" u="none" strike="noStrike" dirty="0">
                          <a:solidFill>
                            <a:srgbClr val="000000"/>
                          </a:solidFill>
                          <a:effectLst/>
                          <a:latin typeface="+mj-lt"/>
                          <a:ea typeface="+mn-ea"/>
                          <a:cs typeface="+mn-cs"/>
                        </a:rPr>
                        <a:t>CSS_Exception_Handling_Strategy_v0.2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CR-D014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26/02/2020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69927236"/>
                  </a:ext>
                </a:extLst>
              </a:tr>
              <a:tr h="128353">
                <a:tc>
                  <a:txBody>
                    <a:bodyPr/>
                    <a:lstStyle/>
                    <a:p>
                      <a:pPr algn="l" fontAlgn="t"/>
                      <a:r>
                        <a:rPr lang="en-US" sz="800" b="0" i="0" u="none" strike="noStrike" dirty="0" err="1">
                          <a:solidFill>
                            <a:srgbClr val="000000"/>
                          </a:solidFill>
                          <a:effectLst/>
                          <a:latin typeface="+mj-lt"/>
                          <a:ea typeface="+mn-ea"/>
                          <a:cs typeface="+mn-cs"/>
                        </a:rPr>
                        <a:t>Provide_CSS_RegistrationID_to_PUI_and_LPs</a:t>
                      </a:r>
                      <a:endParaRPr lang="en-US" sz="800" b="0" i="0" u="none" strike="noStrike" dirty="0">
                        <a:solidFill>
                          <a:srgbClr val="000000"/>
                        </a:solidFill>
                        <a:effectLst/>
                        <a:latin typeface="+mj-lt"/>
                        <a:ea typeface="+mn-ea"/>
                        <a:cs typeface="+mn-cs"/>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CR-D016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£12,643.00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07/08/2020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57258831"/>
                  </a:ext>
                </a:extLst>
              </a:tr>
              <a:tr h="128353">
                <a:tc>
                  <a:txBody>
                    <a:bodyPr/>
                    <a:lstStyle/>
                    <a:p>
                      <a:pPr algn="l" fontAlgn="t"/>
                      <a:r>
                        <a:rPr lang="en-US" sz="800" b="0" i="0" u="none" strike="noStrike" dirty="0" err="1">
                          <a:solidFill>
                            <a:srgbClr val="000000"/>
                          </a:solidFill>
                          <a:effectLst/>
                          <a:latin typeface="+mj-lt"/>
                          <a:ea typeface="+mn-ea"/>
                          <a:cs typeface="+mn-cs"/>
                        </a:rPr>
                        <a:t>Licence</a:t>
                      </a:r>
                      <a:r>
                        <a:rPr lang="en-US" sz="800" b="0" i="0" u="none" strike="noStrike" dirty="0">
                          <a:solidFill>
                            <a:srgbClr val="000000"/>
                          </a:solidFill>
                          <a:effectLst/>
                          <a:latin typeface="+mj-lt"/>
                          <a:ea typeface="+mn-ea"/>
                          <a:cs typeface="+mn-cs"/>
                        </a:rPr>
                        <a:t> Exempt Network Customer Identifier – ABACUS Data Model update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CR-E51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29/10/2019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Complete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09646371"/>
                  </a:ext>
                </a:extLst>
              </a:tr>
              <a:tr h="128353">
                <a:tc>
                  <a:txBody>
                    <a:bodyPr/>
                    <a:lstStyle/>
                    <a:p>
                      <a:pPr algn="l" fontAlgn="t"/>
                      <a:r>
                        <a:rPr lang="en-US" sz="800" b="0" i="0" u="none" strike="noStrike" dirty="0">
                          <a:solidFill>
                            <a:srgbClr val="000000"/>
                          </a:solidFill>
                          <a:effectLst/>
                          <a:latin typeface="+mj-lt"/>
                          <a:ea typeface="+mn-ea"/>
                          <a:cs typeface="+mn-cs"/>
                        </a:rPr>
                        <a:t>Amendments to the DMS artefact suite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£6,500.00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16/03/2020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7945083"/>
                  </a:ext>
                </a:extLst>
              </a:tr>
              <a:tr h="128353">
                <a:tc>
                  <a:txBody>
                    <a:bodyPr/>
                    <a:lstStyle/>
                    <a:p>
                      <a:pPr algn="l" fontAlgn="t"/>
                      <a:r>
                        <a:rPr lang="en-US" sz="800" b="0" i="0" u="none" strike="noStrike">
                          <a:solidFill>
                            <a:srgbClr val="000000"/>
                          </a:solidFill>
                          <a:effectLst/>
                          <a:latin typeface="+mj-lt"/>
                          <a:ea typeface="+mn-ea"/>
                          <a:cs typeface="+mn-cs"/>
                        </a:rPr>
                        <a:t>Migration of Terminated Gas RMPS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CR-D022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10/06/2020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2668744"/>
                  </a:ext>
                </a:extLst>
              </a:tr>
              <a:tr h="248172">
                <a:tc>
                  <a:txBody>
                    <a:bodyPr/>
                    <a:lstStyle/>
                    <a:p>
                      <a:pPr algn="l" fontAlgn="t"/>
                      <a:r>
                        <a:rPr lang="en-US" sz="800" b="0" i="0" u="none" strike="noStrike" dirty="0">
                          <a:solidFill>
                            <a:srgbClr val="000000"/>
                          </a:solidFill>
                          <a:effectLst/>
                          <a:latin typeface="+mj-lt"/>
                          <a:ea typeface="+mn-ea"/>
                          <a:cs typeface="+mn-cs"/>
                        </a:rPr>
                        <a:t>Amendments to the NC-0079 for REL (Retail Energy Location) Data Migration and Reconciliation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CR-D024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£20,000.00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06/07/2020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97033543"/>
                  </a:ext>
                </a:extLst>
              </a:tr>
              <a:tr h="128353">
                <a:tc>
                  <a:txBody>
                    <a:bodyPr/>
                    <a:lstStyle/>
                    <a:p>
                      <a:pPr algn="l" fontAlgn="b"/>
                      <a:r>
                        <a:rPr lang="en-GB" sz="800" b="0" i="0" u="none" strike="noStrike" dirty="0">
                          <a:solidFill>
                            <a:srgbClr val="000000"/>
                          </a:solidFill>
                          <a:effectLst/>
                          <a:latin typeface="+mj-lt"/>
                          <a:ea typeface="+mn-ea"/>
                          <a:cs typeface="+mn-cs"/>
                        </a:rPr>
                        <a:t>DMS - PHID Alignment Parties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06/07/2020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2077588"/>
                  </a:ext>
                </a:extLst>
              </a:tr>
              <a:tr h="128353">
                <a:tc>
                  <a:txBody>
                    <a:bodyPr/>
                    <a:lstStyle/>
                    <a:p>
                      <a:pPr algn="l" fontAlgn="b"/>
                      <a:r>
                        <a:rPr lang="en-US" sz="800" b="0" i="0" u="none" strike="noStrike" dirty="0">
                          <a:solidFill>
                            <a:srgbClr val="000000"/>
                          </a:solidFill>
                          <a:effectLst/>
                          <a:latin typeface="+mj-lt"/>
                          <a:ea typeface="+mn-ea"/>
                          <a:cs typeface="+mn-cs"/>
                        </a:rPr>
                        <a:t>Request For a New or Upgraded DMT Environment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CR-D027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£256,009.00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07/08/2020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53703546"/>
                  </a:ext>
                </a:extLst>
              </a:tr>
              <a:tr h="128353">
                <a:tc>
                  <a:txBody>
                    <a:bodyPr/>
                    <a:lstStyle/>
                    <a:p>
                      <a:pPr algn="l" fontAlgn="b"/>
                      <a:r>
                        <a:rPr lang="en-US" sz="800" b="0" i="0" u="none" strike="noStrike" dirty="0">
                          <a:solidFill>
                            <a:srgbClr val="000000"/>
                          </a:solidFill>
                          <a:effectLst/>
                          <a:latin typeface="+mj-lt"/>
                          <a:ea typeface="+mn-ea"/>
                          <a:cs typeface="+mn-cs"/>
                        </a:rPr>
                        <a:t>Enable TLS connection pooling for all directly connected parties to CSS]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CR-D028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13/07/2020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95974469"/>
                  </a:ext>
                </a:extLst>
              </a:tr>
              <a:tr h="128353">
                <a:tc>
                  <a:txBody>
                    <a:bodyPr/>
                    <a:lstStyle/>
                    <a:p>
                      <a:pPr algn="l" fontAlgn="b"/>
                      <a:r>
                        <a:rPr lang="en-GB" sz="800" b="0" i="0" u="none" strike="noStrike" dirty="0">
                          <a:solidFill>
                            <a:srgbClr val="000000"/>
                          </a:solidFill>
                          <a:effectLst/>
                          <a:latin typeface="+mj-lt"/>
                          <a:ea typeface="+mn-ea"/>
                          <a:cs typeface="+mn-cs"/>
                        </a:rPr>
                        <a:t>Message Header Format for PKI Certificate Identification]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13/07/2020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53742555"/>
                  </a:ext>
                </a:extLst>
              </a:tr>
              <a:tr h="128353">
                <a:tc>
                  <a:txBody>
                    <a:bodyPr/>
                    <a:lstStyle/>
                    <a:p>
                      <a:pPr algn="l" fontAlgn="b"/>
                      <a:r>
                        <a:rPr lang="en-US" sz="800" b="0" i="0" u="none" strike="noStrike" dirty="0">
                          <a:solidFill>
                            <a:srgbClr val="000000"/>
                          </a:solidFill>
                          <a:effectLst/>
                          <a:latin typeface="+mj-lt"/>
                          <a:ea typeface="+mn-ea"/>
                          <a:cs typeface="+mn-cs"/>
                        </a:rPr>
                        <a:t>SIT Functional Test Re Plan  Enabling Parallel Testing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£56,000.00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20/07/2020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73898194"/>
                  </a:ext>
                </a:extLst>
              </a:tr>
              <a:tr h="128353">
                <a:tc>
                  <a:txBody>
                    <a:bodyPr/>
                    <a:lstStyle/>
                    <a:p>
                      <a:pPr algn="l" fontAlgn="b"/>
                      <a:r>
                        <a:rPr lang="fr-FR" sz="800" b="0" i="0" u="none" strike="noStrike" dirty="0" err="1">
                          <a:solidFill>
                            <a:srgbClr val="000000"/>
                          </a:solidFill>
                          <a:effectLst/>
                          <a:latin typeface="+mj-lt"/>
                          <a:ea typeface="+mn-ea"/>
                          <a:cs typeface="+mn-cs"/>
                        </a:rPr>
                        <a:t>DM_Validation</a:t>
                      </a:r>
                      <a:r>
                        <a:rPr lang="fr-FR" sz="800" b="0" i="0" u="none" strike="noStrike" dirty="0">
                          <a:solidFill>
                            <a:srgbClr val="000000"/>
                          </a:solidFill>
                          <a:effectLst/>
                          <a:latin typeface="+mj-lt"/>
                          <a:ea typeface="+mn-ea"/>
                          <a:cs typeface="+mn-cs"/>
                        </a:rPr>
                        <a:t> </a:t>
                      </a:r>
                      <a:r>
                        <a:rPr lang="fr-FR" sz="800" b="0" i="0" u="none" strike="noStrike" dirty="0" err="1">
                          <a:solidFill>
                            <a:srgbClr val="000000"/>
                          </a:solidFill>
                          <a:effectLst/>
                          <a:latin typeface="+mj-lt"/>
                          <a:ea typeface="+mn-ea"/>
                          <a:cs typeface="+mn-cs"/>
                        </a:rPr>
                        <a:t>Catalogue_Shipper_Effective_Date_Change</a:t>
                      </a:r>
                      <a:r>
                        <a:rPr lang="fr-FR" sz="800" b="0" i="0" u="none" strike="noStrike" dirty="0">
                          <a:solidFill>
                            <a:srgbClr val="000000"/>
                          </a:solidFill>
                          <a:effectLst/>
                          <a:latin typeface="+mj-lt"/>
                          <a:ea typeface="+mn-ea"/>
                          <a:cs typeface="+mn-cs"/>
                        </a:rPr>
                        <a:t>_</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03/08/2020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11377997"/>
                  </a:ext>
                </a:extLst>
              </a:tr>
              <a:tr h="128353">
                <a:tc>
                  <a:txBody>
                    <a:bodyPr/>
                    <a:lstStyle/>
                    <a:p>
                      <a:pPr algn="l" fontAlgn="b"/>
                      <a:r>
                        <a:rPr lang="en-GB" sz="800" b="0" i="0" u="none" strike="noStrike" dirty="0">
                          <a:solidFill>
                            <a:srgbClr val="000000"/>
                          </a:solidFill>
                          <a:effectLst/>
                          <a:latin typeface="+mj-lt"/>
                          <a:ea typeface="+mn-ea"/>
                          <a:cs typeface="+mn-cs"/>
                        </a:rPr>
                        <a:t>Compression During Data Migration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09/09/2020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982708138"/>
                  </a:ext>
                </a:extLst>
              </a:tr>
              <a:tr h="128353">
                <a:tc>
                  <a:txBody>
                    <a:bodyPr/>
                    <a:lstStyle/>
                    <a:p>
                      <a:pPr algn="l" fontAlgn="b"/>
                      <a:r>
                        <a:rPr lang="en-US" sz="800" b="0" i="0" u="none" strike="noStrike">
                          <a:solidFill>
                            <a:srgbClr val="000000"/>
                          </a:solidFill>
                          <a:effectLst/>
                          <a:latin typeface="+mj-lt"/>
                          <a:ea typeface="+mn-ea"/>
                          <a:cs typeface="+mn-cs"/>
                        </a:rPr>
                        <a:t>Uplift to the CSS Interface Specifications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£70,000.00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07/10/2020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119725783"/>
                  </a:ext>
                </a:extLst>
              </a:tr>
              <a:tr h="128353">
                <a:tc>
                  <a:txBody>
                    <a:bodyPr/>
                    <a:lstStyle/>
                    <a:p>
                      <a:pPr algn="l" fontAlgn="b"/>
                      <a:r>
                        <a:rPr lang="en-US" sz="800" b="0" i="0" u="none" strike="noStrike">
                          <a:solidFill>
                            <a:srgbClr val="000000"/>
                          </a:solidFill>
                          <a:effectLst/>
                          <a:latin typeface="+mj-lt"/>
                          <a:ea typeface="+mn-ea"/>
                          <a:cs typeface="+mn-cs"/>
                        </a:rPr>
                        <a:t>Uplift to Business Data Validation Rules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CR-D039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£20,000.00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25/09/2020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325048"/>
                  </a:ext>
                </a:extLst>
              </a:tr>
              <a:tr h="128353">
                <a:tc>
                  <a:txBody>
                    <a:bodyPr/>
                    <a:lstStyle/>
                    <a:p>
                      <a:pPr algn="l" fontAlgn="b"/>
                      <a:r>
                        <a:rPr lang="en-GB" sz="800" b="0" i="0" u="none" strike="noStrike" dirty="0">
                          <a:solidFill>
                            <a:srgbClr val="000000"/>
                          </a:solidFill>
                          <a:effectLst/>
                          <a:latin typeface="+mj-lt"/>
                          <a:ea typeface="+mn-ea"/>
                          <a:cs typeface="+mn-cs"/>
                        </a:rPr>
                        <a:t>Programme Plan Re-Baseline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CR-D042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£14,913,000.00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28/09/2020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00169379"/>
                  </a:ext>
                </a:extLst>
              </a:tr>
              <a:tr h="128353">
                <a:tc>
                  <a:txBody>
                    <a:bodyPr/>
                    <a:lstStyle/>
                    <a:p>
                      <a:pPr algn="l" fontAlgn="b"/>
                      <a:r>
                        <a:rPr lang="en-US" sz="800" b="0" i="0" u="none" strike="noStrike" dirty="0">
                          <a:solidFill>
                            <a:srgbClr val="000000"/>
                          </a:solidFill>
                          <a:effectLst/>
                          <a:latin typeface="+mj-lt"/>
                          <a:ea typeface="+mn-ea"/>
                          <a:cs typeface="+mn-cs"/>
                        </a:rPr>
                        <a:t>Changes to Support Energy Company Data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CR-D059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£37,500.00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03/08/2021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29581709"/>
                  </a:ext>
                </a:extLst>
              </a:tr>
              <a:tr h="256705">
                <a:tc>
                  <a:txBody>
                    <a:bodyPr/>
                    <a:lstStyle/>
                    <a:p>
                      <a:pPr algn="l" fontAlgn="b"/>
                      <a:r>
                        <a:rPr lang="en-US" sz="800" b="0" i="0" u="none" strike="noStrike" dirty="0">
                          <a:solidFill>
                            <a:srgbClr val="000000"/>
                          </a:solidFill>
                          <a:effectLst/>
                          <a:latin typeface="+mj-lt"/>
                          <a:ea typeface="+mn-ea"/>
                          <a:cs typeface="+mn-cs"/>
                        </a:rPr>
                        <a:t>Amendment of Data Migration Solution to Protect </a:t>
                      </a:r>
                      <a:r>
                        <a:rPr lang="en-US" sz="800" b="0" i="0" u="none" strike="noStrike" dirty="0" err="1">
                          <a:solidFill>
                            <a:srgbClr val="000000"/>
                          </a:solidFill>
                          <a:effectLst/>
                          <a:latin typeface="+mj-lt"/>
                          <a:ea typeface="+mn-ea"/>
                          <a:cs typeface="+mn-cs"/>
                        </a:rPr>
                        <a:t>Programme</a:t>
                      </a:r>
                      <a:r>
                        <a:rPr lang="en-US" sz="800" b="0" i="0" u="none" strike="noStrike" dirty="0">
                          <a:solidFill>
                            <a:srgbClr val="000000"/>
                          </a:solidFill>
                          <a:effectLst/>
                          <a:latin typeface="+mj-lt"/>
                          <a:ea typeface="+mn-ea"/>
                          <a:cs typeface="+mn-cs"/>
                        </a:rPr>
                        <a:t> Timescales - Removal of Transition Stage 1 Delta files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CR-D062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£83,490.00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25/02/2021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6307551"/>
                  </a:ext>
                </a:extLst>
              </a:tr>
              <a:tr h="128353">
                <a:tc>
                  <a:txBody>
                    <a:bodyPr/>
                    <a:lstStyle/>
                    <a:p>
                      <a:pPr algn="l" fontAlgn="b"/>
                      <a:r>
                        <a:rPr lang="en-US" sz="800" b="0" i="0" u="none" strike="noStrike">
                          <a:solidFill>
                            <a:srgbClr val="000000"/>
                          </a:solidFill>
                          <a:effectLst/>
                          <a:latin typeface="+mj-lt"/>
                          <a:ea typeface="+mn-ea"/>
                          <a:cs typeface="+mn-cs"/>
                        </a:rPr>
                        <a:t>Change to Management of In-Flight Switches Approach</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CR-D071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4782153"/>
                  </a:ext>
                </a:extLst>
              </a:tr>
              <a:tr h="128353">
                <a:tc>
                  <a:txBody>
                    <a:bodyPr/>
                    <a:lstStyle/>
                    <a:p>
                      <a:pPr algn="l" fontAlgn="t"/>
                      <a:r>
                        <a:rPr lang="en-US" sz="800" b="0" i="0" u="none" strike="noStrike" dirty="0">
                          <a:solidFill>
                            <a:srgbClr val="000000"/>
                          </a:solidFill>
                          <a:effectLst/>
                          <a:latin typeface="+mj-lt"/>
                          <a:ea typeface="+mn-ea"/>
                          <a:cs typeface="+mn-cs"/>
                        </a:rPr>
                        <a:t>Increase Cadence of Data cuts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CR-D080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t"/>
                      <a:r>
                        <a:rPr lang="en-GB" sz="800" b="0" i="0" u="none" strike="noStrike">
                          <a:solidFill>
                            <a:srgbClr val="000000"/>
                          </a:solidFill>
                          <a:effectLst/>
                          <a:latin typeface="+mj-lt"/>
                          <a:ea typeface="+mn-ea"/>
                          <a:cs typeface="+mn-cs"/>
                        </a:rPr>
                        <a:t>£24,600.00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dirty="0">
                          <a:solidFill>
                            <a:srgbClr val="000000"/>
                          </a:solidFill>
                          <a:effectLst/>
                          <a:latin typeface="+mj-lt"/>
                          <a:ea typeface="+mn-ea"/>
                          <a:cs typeface="+mn-cs"/>
                        </a:rPr>
                        <a:t>10/05/2021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t"/>
                      <a:r>
                        <a:rPr lang="en-GB" sz="800" b="0" i="0" u="none" strike="noStrike">
                          <a:solidFill>
                            <a:srgbClr val="000000"/>
                          </a:solidFill>
                          <a:effectLst/>
                          <a:latin typeface="+mj-lt"/>
                          <a:ea typeface="+mn-ea"/>
                          <a:cs typeface="+mn-cs"/>
                        </a:rPr>
                        <a:t>Approved - Internal CR Created</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50541801"/>
                  </a:ext>
                </a:extLst>
              </a:tr>
              <a:tr h="128353">
                <a:tc>
                  <a:txBody>
                    <a:bodyPr/>
                    <a:lstStyle/>
                    <a:p>
                      <a:pPr algn="l" fontAlgn="b"/>
                      <a:r>
                        <a:rPr lang="en-US" sz="800" b="0" i="0" u="none" strike="noStrike" dirty="0">
                          <a:solidFill>
                            <a:srgbClr val="000000"/>
                          </a:solidFill>
                          <a:effectLst/>
                          <a:latin typeface="+mj-lt"/>
                          <a:ea typeface="+mn-ea"/>
                          <a:cs typeface="+mn-cs"/>
                        </a:rPr>
                        <a:t>Amendment to Assumptions as a result of analysis undertaken during CP1 v0.4]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CR-D083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24/05/2021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Complete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1576077"/>
                  </a:ext>
                </a:extLst>
              </a:tr>
              <a:tr h="128353">
                <a:tc>
                  <a:txBody>
                    <a:bodyPr/>
                    <a:lstStyle/>
                    <a:p>
                      <a:pPr algn="l" fontAlgn="b"/>
                      <a:r>
                        <a:rPr lang="en-US" sz="800" b="0" i="0" u="none" strike="noStrike" dirty="0">
                          <a:solidFill>
                            <a:srgbClr val="000000"/>
                          </a:solidFill>
                          <a:effectLst/>
                          <a:latin typeface="+mj-lt"/>
                          <a:ea typeface="+mn-ea"/>
                          <a:cs typeface="+mn-cs"/>
                        </a:rPr>
                        <a:t>TT Remediation &amp; Paper-Based Testing Workshop</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CR-D095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£10,000.00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23/08/2021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Approved - Complete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39267783"/>
                  </a:ext>
                </a:extLst>
              </a:tr>
              <a:tr h="256705">
                <a:tc>
                  <a:txBody>
                    <a:bodyPr/>
                    <a:lstStyle/>
                    <a:p>
                      <a:pPr algn="l" fontAlgn="b"/>
                      <a:r>
                        <a:rPr lang="en-US" sz="800" b="0" i="0" u="none" strike="noStrike" dirty="0">
                          <a:solidFill>
                            <a:srgbClr val="000000"/>
                          </a:solidFill>
                          <a:effectLst/>
                          <a:latin typeface="+mj-lt"/>
                          <a:ea typeface="+mn-ea"/>
                          <a:cs typeface="+mn-cs"/>
                        </a:rPr>
                        <a:t> Changes to DB4 document; “E2E Transition Plan – Implementation Approach’ to remove the requirement to expose the REL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CR-D105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31/08/2021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49916139"/>
                  </a:ext>
                </a:extLst>
              </a:tr>
              <a:tr h="128353">
                <a:tc>
                  <a:txBody>
                    <a:bodyPr/>
                    <a:lstStyle/>
                    <a:p>
                      <a:pPr algn="l" fontAlgn="b"/>
                      <a:r>
                        <a:rPr lang="en-GB" sz="800" b="0" i="0" u="none" strike="noStrike">
                          <a:solidFill>
                            <a:srgbClr val="000000"/>
                          </a:solidFill>
                          <a:effectLst/>
                          <a:latin typeface="+mj-lt"/>
                          <a:ea typeface="+mn-ea"/>
                          <a:cs typeface="+mn-cs"/>
                        </a:rPr>
                        <a:t>Additional Regression Testing cycles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CR-D113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l" fontAlgn="b"/>
                      <a:r>
                        <a:rPr lang="en-GB" sz="800" b="0" i="0" u="none" strike="noStrike">
                          <a:solidFill>
                            <a:srgbClr val="000000"/>
                          </a:solidFill>
                          <a:effectLst/>
                          <a:latin typeface="+mj-lt"/>
                          <a:ea typeface="+mn-ea"/>
                          <a:cs typeface="+mn-cs"/>
                        </a:rPr>
                        <a:t>£20,000.00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a:solidFill>
                            <a:srgbClr val="000000"/>
                          </a:solidFill>
                          <a:effectLst/>
                          <a:latin typeface="+mj-lt"/>
                          <a:ea typeface="+mn-ea"/>
                          <a:cs typeface="+mn-cs"/>
                        </a:rPr>
                        <a:t>19/11/2021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80893854"/>
                  </a:ext>
                </a:extLst>
              </a:tr>
              <a:tr h="372256">
                <a:tc>
                  <a:txBody>
                    <a:bodyPr/>
                    <a:lstStyle/>
                    <a:p>
                      <a:pPr marL="0" algn="l" fontAlgn="t"/>
                      <a:r>
                        <a:rPr lang="en-US" sz="800" b="0" i="0" u="none" strike="noStrike" dirty="0">
                          <a:solidFill>
                            <a:srgbClr val="000000"/>
                          </a:solidFill>
                          <a:effectLst/>
                          <a:latin typeface="+mj-lt"/>
                          <a:ea typeface="+mn-ea"/>
                          <a:cs typeface="+mn-cs"/>
                        </a:rPr>
                        <a:t>Amendments to NCD-0008 Data Cleansing Catalogue v1.5 to reflect new updated data cleansing requirements following DA310 analysis of industry data cleansing progress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a:solidFill>
                            <a:srgbClr val="000000"/>
                          </a:solidFill>
                          <a:effectLst/>
                          <a:latin typeface="+mj-lt"/>
                          <a:ea typeface="+mn-ea"/>
                          <a:cs typeface="+mn-cs"/>
                        </a:rPr>
                        <a:t>CR-D115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25/10/2021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274170076"/>
                  </a:ext>
                </a:extLst>
              </a:tr>
              <a:tr h="256705">
                <a:tc>
                  <a:txBody>
                    <a:bodyPr/>
                    <a:lstStyle/>
                    <a:p>
                      <a:pPr marL="0" algn="l" fontAlgn="t"/>
                      <a:r>
                        <a:rPr lang="en-US" sz="800" b="0" i="0" u="none" strike="noStrike" dirty="0">
                          <a:solidFill>
                            <a:srgbClr val="000000"/>
                          </a:solidFill>
                          <a:effectLst/>
                          <a:latin typeface="+mj-lt"/>
                          <a:ea typeface="+mn-ea"/>
                          <a:cs typeface="+mn-cs"/>
                        </a:rPr>
                        <a:t>Uplifting the CSS Interface Specification Design document from v8.5 to v8.7 and the CSS Business Data Validation Rules document from v1.2 to v1.3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CR-D134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£15,680.00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10/03/2022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Approved - Internal CR Created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75997686"/>
                  </a:ext>
                </a:extLst>
              </a:tr>
              <a:tr h="248172">
                <a:tc>
                  <a:txBody>
                    <a:bodyPr/>
                    <a:lstStyle/>
                    <a:p>
                      <a:pPr marL="0" algn="l" fontAlgn="t"/>
                      <a:r>
                        <a:rPr lang="en-US" sz="800" b="0" i="0" u="none" strike="noStrike" dirty="0">
                          <a:solidFill>
                            <a:srgbClr val="000000"/>
                          </a:solidFill>
                          <a:effectLst/>
                          <a:latin typeface="+mj-lt"/>
                          <a:ea typeface="+mn-ea"/>
                          <a:cs typeface="+mn-cs"/>
                        </a:rPr>
                        <a:t>Additional explanatory notes added to Switching Supplier of Last Resort Service Design document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CR-D141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£15,680.00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20/05/2022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fontAlgn="t"/>
                      <a:r>
                        <a:rPr lang="en-GB" sz="800" b="0" i="0" u="none" strike="noStrike" dirty="0">
                          <a:solidFill>
                            <a:srgbClr val="000000"/>
                          </a:solidFill>
                          <a:effectLst/>
                          <a:latin typeface="+mj-lt"/>
                          <a:ea typeface="+mn-ea"/>
                          <a:cs typeface="+mn-cs"/>
                        </a:rPr>
                        <a:t>Pending IA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45768496"/>
                  </a:ext>
                </a:extLst>
              </a:tr>
            </a:tbl>
          </a:graphicData>
        </a:graphic>
      </p:graphicFrame>
    </p:spTree>
    <p:extLst>
      <p:ext uri="{BB962C8B-B14F-4D97-AF65-F5344CB8AC3E}">
        <p14:creationId xmlns:p14="http://schemas.microsoft.com/office/powerpoint/2010/main" val="6458850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239616312"/>
              </p:ext>
            </p:extLst>
          </p:nvPr>
        </p:nvGraphicFramePr>
        <p:xfrm>
          <a:off x="5638" y="304897"/>
          <a:ext cx="9132724" cy="4841540"/>
        </p:xfrm>
        <a:graphic>
          <a:graphicData uri="http://schemas.openxmlformats.org/drawingml/2006/table">
            <a:tbl>
              <a:tblPr firstRow="1" bandRow="1">
                <a:tableStyleId>{5C22544A-7EE6-4342-B048-85BDC9FD1C3A}</a:tableStyleId>
              </a:tblPr>
              <a:tblGrid>
                <a:gridCol w="5734501">
                  <a:extLst>
                    <a:ext uri="{9D8B030D-6E8A-4147-A177-3AD203B41FA5}">
                      <a16:colId xmlns:a16="http://schemas.microsoft.com/office/drawing/2014/main" val="997061046"/>
                    </a:ext>
                  </a:extLst>
                </a:gridCol>
                <a:gridCol w="630088">
                  <a:extLst>
                    <a:ext uri="{9D8B030D-6E8A-4147-A177-3AD203B41FA5}">
                      <a16:colId xmlns:a16="http://schemas.microsoft.com/office/drawing/2014/main" val="2723771934"/>
                    </a:ext>
                  </a:extLst>
                </a:gridCol>
                <a:gridCol w="877874">
                  <a:extLst>
                    <a:ext uri="{9D8B030D-6E8A-4147-A177-3AD203B41FA5}">
                      <a16:colId xmlns:a16="http://schemas.microsoft.com/office/drawing/2014/main" val="194189712"/>
                    </a:ext>
                  </a:extLst>
                </a:gridCol>
                <a:gridCol w="1890261">
                  <a:extLst>
                    <a:ext uri="{9D8B030D-6E8A-4147-A177-3AD203B41FA5}">
                      <a16:colId xmlns:a16="http://schemas.microsoft.com/office/drawing/2014/main" val="3065248341"/>
                    </a:ext>
                  </a:extLst>
                </a:gridCol>
              </a:tblGrid>
              <a:tr h="178100">
                <a:tc>
                  <a:txBody>
                    <a:bodyPr/>
                    <a:lstStyle/>
                    <a:p>
                      <a:pPr algn="ctr" rtl="0" fontAlgn="ctr"/>
                      <a:r>
                        <a:rPr lang="en-GB" sz="700" b="1" i="0" u="none" strike="noStrike" dirty="0">
                          <a:solidFill>
                            <a:srgbClr val="FFFFFF"/>
                          </a:solidFill>
                          <a:effectLst/>
                          <a:latin typeface="+mj-lt"/>
                          <a:cs typeface="Arial" panose="020B0604020202020204" pitchFamily="34" charset="0"/>
                        </a:rPr>
                        <a:t>CR Name</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GB" sz="700" b="1" i="0" u="none" strike="noStrike" dirty="0">
                          <a:solidFill>
                            <a:srgbClr val="FFFFFF"/>
                          </a:solidFill>
                          <a:effectLst/>
                          <a:latin typeface="+mj-lt"/>
                          <a:cs typeface="Arial" panose="020B0604020202020204" pitchFamily="34" charset="0"/>
                        </a:rPr>
                        <a:t>CR Ref</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GB" sz="700" b="1" i="0" u="none" strike="noStrike" dirty="0">
                          <a:solidFill>
                            <a:srgbClr val="FFFFFF"/>
                          </a:solidFill>
                          <a:effectLst/>
                          <a:latin typeface="+mj-lt"/>
                          <a:cs typeface="Arial" panose="020B0604020202020204" pitchFamily="34" charset="0"/>
                        </a:rPr>
                        <a:t>Date Raised</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GB" sz="700" b="1" i="0" u="none" strike="noStrike" dirty="0">
                          <a:solidFill>
                            <a:srgbClr val="FFFFFF"/>
                          </a:solidFill>
                          <a:effectLst/>
                          <a:latin typeface="+mj-lt"/>
                          <a:cs typeface="Arial" panose="020B0604020202020204" pitchFamily="34" charset="0"/>
                        </a:rPr>
                        <a:t>Status</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36991">
                <a:tc>
                  <a:txBody>
                    <a:bodyPr/>
                    <a:lstStyle/>
                    <a:p>
                      <a:pPr marL="0" algn="l" fontAlgn="t"/>
                      <a:r>
                        <a:rPr lang="it-IT" sz="900" b="0" i="0" u="none" strike="noStrike" dirty="0">
                          <a:solidFill>
                            <a:srgbClr val="000000"/>
                          </a:solidFill>
                          <a:effectLst/>
                          <a:latin typeface="+mj-lt"/>
                          <a:ea typeface="+mn-ea"/>
                          <a:cs typeface="+mn-cs"/>
                        </a:rPr>
                        <a:t>Non_Mandatory_MPAS_Metered_Indicator_v0.4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dirty="0">
                          <a:solidFill>
                            <a:srgbClr val="000000"/>
                          </a:solidFill>
                          <a:effectLst/>
                          <a:latin typeface="+mj-lt"/>
                          <a:ea typeface="+mn-ea"/>
                          <a:cs typeface="+mn-cs"/>
                        </a:rPr>
                        <a:t>CR-D001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27/01/2020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19855"/>
                  </a:ext>
                </a:extLst>
              </a:tr>
              <a:tr h="136991">
                <a:tc>
                  <a:txBody>
                    <a:bodyPr/>
                    <a:lstStyle/>
                    <a:p>
                      <a:pPr marL="0" algn="l" fontAlgn="t"/>
                      <a:r>
                        <a:rPr lang="en-GB" sz="900" b="0" i="0" u="none" strike="noStrike" dirty="0">
                          <a:solidFill>
                            <a:srgbClr val="000000"/>
                          </a:solidFill>
                          <a:effectLst/>
                          <a:latin typeface="+mj-lt"/>
                          <a:ea typeface="+mn-ea"/>
                          <a:cs typeface="+mn-cs"/>
                        </a:rPr>
                        <a:t>REC Manager Procurement Timelines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02/12/2019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087473"/>
                  </a:ext>
                </a:extLst>
              </a:tr>
              <a:tr h="136991">
                <a:tc>
                  <a:txBody>
                    <a:bodyPr/>
                    <a:lstStyle/>
                    <a:p>
                      <a:pPr marL="0" algn="l" fontAlgn="t"/>
                      <a:r>
                        <a:rPr lang="en-GB" sz="900" b="0" i="0" u="none" strike="noStrike" dirty="0">
                          <a:solidFill>
                            <a:srgbClr val="000000"/>
                          </a:solidFill>
                          <a:effectLst/>
                          <a:latin typeface="+mj-lt"/>
                          <a:ea typeface="+mn-ea"/>
                          <a:cs typeface="+mn-cs"/>
                        </a:rPr>
                        <a:t>MPAS Related MPAN Disconnection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032825"/>
                  </a:ext>
                </a:extLst>
              </a:tr>
              <a:tr h="136991">
                <a:tc>
                  <a:txBody>
                    <a:bodyPr/>
                    <a:lstStyle/>
                    <a:p>
                      <a:pPr marL="0" algn="l" fontAlgn="t"/>
                      <a:r>
                        <a:rPr lang="en-US" sz="900" b="0" i="0" u="none" strike="noStrike" dirty="0">
                          <a:solidFill>
                            <a:srgbClr val="000000"/>
                          </a:solidFill>
                          <a:effectLst/>
                          <a:latin typeface="+mj-lt"/>
                          <a:ea typeface="+mn-ea"/>
                          <a:cs typeface="+mn-cs"/>
                        </a:rPr>
                        <a:t>Introduction of Validation Message to Logical Mode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25/11/2019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5213109"/>
                  </a:ext>
                </a:extLst>
              </a:tr>
              <a:tr h="136991">
                <a:tc>
                  <a:txBody>
                    <a:bodyPr/>
                    <a:lstStyle/>
                    <a:p>
                      <a:pPr marL="0" algn="l" fontAlgn="t"/>
                      <a:r>
                        <a:rPr lang="en-US" sz="900" b="0" i="0" u="none" strike="noStrike" dirty="0">
                          <a:solidFill>
                            <a:srgbClr val="000000"/>
                          </a:solidFill>
                          <a:effectLst/>
                          <a:latin typeface="+mj-lt"/>
                          <a:ea typeface="+mn-ea"/>
                          <a:cs typeface="+mn-cs"/>
                        </a:rPr>
                        <a:t>Modification of Related MPAN Cleanse Checkpoint Milestones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27/11/2019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02098"/>
                  </a:ext>
                </a:extLst>
              </a:tr>
              <a:tr h="136991">
                <a:tc>
                  <a:txBody>
                    <a:bodyPr/>
                    <a:lstStyle/>
                    <a:p>
                      <a:pPr marL="0" algn="l" fontAlgn="t"/>
                      <a:r>
                        <a:rPr lang="en-GB" sz="900" b="0" i="0" u="none" strike="noStrike" dirty="0">
                          <a:solidFill>
                            <a:srgbClr val="000000"/>
                          </a:solidFill>
                          <a:effectLst/>
                          <a:latin typeface="+mj-lt"/>
                          <a:ea typeface="+mn-ea"/>
                          <a:cs typeface="+mn-cs"/>
                        </a:rPr>
                        <a:t>ABACUS Corrections and Re-alignments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CR-D007</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04/12/2019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2140284"/>
                  </a:ext>
                </a:extLst>
              </a:tr>
              <a:tr h="136991">
                <a:tc>
                  <a:txBody>
                    <a:bodyPr/>
                    <a:lstStyle/>
                    <a:p>
                      <a:pPr marL="0" algn="l" fontAlgn="t"/>
                      <a:r>
                        <a:rPr lang="en-GB" sz="900" b="0" i="0" u="none" strike="noStrike" dirty="0">
                          <a:solidFill>
                            <a:srgbClr val="000000"/>
                          </a:solidFill>
                          <a:effectLst/>
                          <a:latin typeface="+mj-lt"/>
                          <a:ea typeface="+mn-ea"/>
                          <a:cs typeface="+mn-cs"/>
                        </a:rPr>
                        <a:t>ECOES REL API </a:t>
                      </a:r>
                      <a:r>
                        <a:rPr lang="en-GB" sz="900" b="0" i="0" u="none" strike="noStrike" dirty="0" err="1">
                          <a:solidFill>
                            <a:srgbClr val="000000"/>
                          </a:solidFill>
                          <a:effectLst/>
                          <a:latin typeface="+mj-lt"/>
                          <a:ea typeface="+mn-ea"/>
                          <a:cs typeface="+mn-cs"/>
                        </a:rPr>
                        <a:t>Webmethod</a:t>
                      </a:r>
                      <a:endParaRPr lang="en-GB" sz="900" b="0" i="0" u="none" strike="noStrike" dirty="0">
                        <a:solidFill>
                          <a:srgbClr val="000000"/>
                        </a:solidFill>
                        <a:effectLst/>
                        <a:latin typeface="+mj-lt"/>
                        <a:ea typeface="+mn-ea"/>
                        <a:cs typeface="+mn-cs"/>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CR-D009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110140"/>
                  </a:ext>
                </a:extLst>
              </a:tr>
              <a:tr h="136991">
                <a:tc>
                  <a:txBody>
                    <a:bodyPr/>
                    <a:lstStyle/>
                    <a:p>
                      <a:pPr marL="0" algn="l" fontAlgn="t"/>
                      <a:r>
                        <a:rPr lang="en-GB" sz="900" b="0" i="0" u="none" strike="noStrike" dirty="0">
                          <a:solidFill>
                            <a:srgbClr val="000000"/>
                          </a:solidFill>
                          <a:effectLst/>
                          <a:latin typeface="+mj-lt"/>
                          <a:ea typeface="+mn-ea"/>
                          <a:cs typeface="+mn-cs"/>
                        </a:rPr>
                        <a:t>CSSIA Uplift to Implement IG Recommendations</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17/12/2019</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5035956"/>
                  </a:ext>
                </a:extLst>
              </a:tr>
              <a:tr h="136991">
                <a:tc>
                  <a:txBody>
                    <a:bodyPr/>
                    <a:lstStyle/>
                    <a:p>
                      <a:pPr marL="0" algn="l" fontAlgn="t"/>
                      <a:r>
                        <a:rPr lang="en-US" sz="900" b="0" i="0" u="none" strike="noStrike" dirty="0">
                          <a:solidFill>
                            <a:srgbClr val="000000"/>
                          </a:solidFill>
                          <a:effectLst/>
                          <a:latin typeface="+mj-lt"/>
                          <a:ea typeface="+mn-ea"/>
                          <a:cs typeface="+mn-cs"/>
                        </a:rPr>
                        <a:t>Update 3 E2Es to align to CSSIA</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10/06/2020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348462"/>
                  </a:ext>
                </a:extLst>
              </a:tr>
              <a:tr h="136991">
                <a:tc>
                  <a:txBody>
                    <a:bodyPr/>
                    <a:lstStyle/>
                    <a:p>
                      <a:pPr marL="0" algn="l" fontAlgn="t"/>
                      <a:r>
                        <a:rPr lang="en-US" sz="900" b="0" i="0" u="none" strike="noStrike" dirty="0">
                          <a:solidFill>
                            <a:srgbClr val="000000"/>
                          </a:solidFill>
                          <a:effectLst/>
                          <a:latin typeface="+mj-lt"/>
                          <a:ea typeface="+mn-ea"/>
                          <a:cs typeface="+mn-cs"/>
                        </a:rPr>
                        <a:t>CSS_Physical_Interface_Design_Updates_mpxn_v0.2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30/01/2020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975057"/>
                  </a:ext>
                </a:extLst>
              </a:tr>
              <a:tr h="136991">
                <a:tc>
                  <a:txBody>
                    <a:bodyPr/>
                    <a:lstStyle/>
                    <a:p>
                      <a:pPr marL="0" algn="l" fontAlgn="t"/>
                      <a:r>
                        <a:rPr lang="en-US" sz="900" b="0" i="0" u="none" strike="noStrike">
                          <a:solidFill>
                            <a:srgbClr val="000000"/>
                          </a:solidFill>
                          <a:effectLst/>
                          <a:latin typeface="+mj-lt"/>
                          <a:ea typeface="+mn-ea"/>
                          <a:cs typeface="+mn-cs"/>
                        </a:rPr>
                        <a:t>Messaging_Requirements_Revisions_REC_Code_Manager_and_CSS_v0.1 Clean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28/01/2020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7690090"/>
                  </a:ext>
                </a:extLst>
              </a:tr>
              <a:tr h="136991">
                <a:tc>
                  <a:txBody>
                    <a:bodyPr/>
                    <a:lstStyle/>
                    <a:p>
                      <a:pPr marL="0" algn="l" fontAlgn="t"/>
                      <a:r>
                        <a:rPr lang="en-US" sz="900" b="0" i="0" u="none" strike="noStrike" dirty="0">
                          <a:solidFill>
                            <a:srgbClr val="000000"/>
                          </a:solidFill>
                          <a:effectLst/>
                          <a:latin typeface="+mj-lt"/>
                          <a:ea typeface="+mn-ea"/>
                          <a:cs typeface="+mn-cs"/>
                        </a:rPr>
                        <a:t>Amendment_of_Xoserve_Consequential_Change_Milestone_Delivery_Dates_v0.2[DRAFT]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CR-D015</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26/02/2020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6893484"/>
                  </a:ext>
                </a:extLst>
              </a:tr>
              <a:tr h="136991">
                <a:tc>
                  <a:txBody>
                    <a:bodyPr/>
                    <a:lstStyle/>
                    <a:p>
                      <a:pPr marL="0" algn="l" fontAlgn="t"/>
                      <a:r>
                        <a:rPr lang="en-US" sz="900" b="0" i="0" u="none" strike="noStrike">
                          <a:solidFill>
                            <a:srgbClr val="000000"/>
                          </a:solidFill>
                          <a:effectLst/>
                          <a:latin typeface="+mj-lt"/>
                          <a:ea typeface="+mn-ea"/>
                          <a:cs typeface="+mn-cs"/>
                        </a:rPr>
                        <a:t>CSS_Handling_of_MPAS_Business_Dates_v0.2[DRAFT]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CR-D017</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20/07/2020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66126654"/>
                  </a:ext>
                </a:extLst>
              </a:tr>
              <a:tr h="136991">
                <a:tc>
                  <a:txBody>
                    <a:bodyPr/>
                    <a:lstStyle/>
                    <a:p>
                      <a:pPr marL="0" algn="l" fontAlgn="t"/>
                      <a:r>
                        <a:rPr lang="en-GB" sz="900" b="0" i="0" u="none" strike="noStrike" dirty="0">
                          <a:solidFill>
                            <a:srgbClr val="000000"/>
                          </a:solidFill>
                          <a:effectLst/>
                          <a:latin typeface="+mj-lt"/>
                          <a:ea typeface="+mn-ea"/>
                          <a:cs typeface="+mn-cs"/>
                        </a:rPr>
                        <a:t>Confirmation_Responses_to_Outbound_Synchronisations_v0.2[DRAFT]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CR-D018</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02/03/2020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09274947"/>
                  </a:ext>
                </a:extLst>
              </a:tr>
              <a:tr h="136991">
                <a:tc>
                  <a:txBody>
                    <a:bodyPr/>
                    <a:lstStyle/>
                    <a:p>
                      <a:pPr marL="0" algn="l" fontAlgn="t"/>
                      <a:r>
                        <a:rPr lang="en-US" sz="900" b="0" i="0" u="none" strike="noStrike">
                          <a:solidFill>
                            <a:srgbClr val="000000"/>
                          </a:solidFill>
                          <a:effectLst/>
                          <a:latin typeface="+mj-lt"/>
                          <a:ea typeface="+mn-ea"/>
                          <a:cs typeface="+mn-cs"/>
                        </a:rPr>
                        <a:t>Regulatory Workstream – Programme Milestones Refresh </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dirty="0">
                          <a:solidFill>
                            <a:srgbClr val="000000"/>
                          </a:solidFill>
                          <a:effectLst/>
                          <a:latin typeface="+mj-lt"/>
                          <a:ea typeface="+mn-ea"/>
                          <a:cs typeface="+mn-cs"/>
                        </a:rPr>
                        <a:t>CR-D020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16/03/2020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834030"/>
                  </a:ext>
                </a:extLst>
              </a:tr>
              <a:tr h="136991">
                <a:tc>
                  <a:txBody>
                    <a:bodyPr/>
                    <a:lstStyle/>
                    <a:p>
                      <a:pPr marL="0" algn="l" fontAlgn="t"/>
                      <a:r>
                        <a:rPr lang="en-GB" sz="900" b="0" i="0" u="none" strike="noStrike" dirty="0">
                          <a:solidFill>
                            <a:srgbClr val="000000"/>
                          </a:solidFill>
                          <a:effectLst/>
                          <a:latin typeface="+mj-lt"/>
                          <a:ea typeface="+mn-ea"/>
                          <a:cs typeface="+mn-cs"/>
                        </a:rPr>
                        <a:t>Remove MPAS Interface</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29/04/2020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10396467"/>
                  </a:ext>
                </a:extLst>
              </a:tr>
              <a:tr h="136991">
                <a:tc>
                  <a:txBody>
                    <a:bodyPr/>
                    <a:lstStyle/>
                    <a:p>
                      <a:pPr marL="0" algn="l" fontAlgn="t"/>
                      <a:r>
                        <a:rPr lang="en-US" sz="900" b="0" i="0" u="none" strike="noStrike" dirty="0" err="1">
                          <a:solidFill>
                            <a:srgbClr val="000000"/>
                          </a:solidFill>
                          <a:effectLst/>
                          <a:latin typeface="+mj-lt"/>
                          <a:ea typeface="+mn-ea"/>
                          <a:cs typeface="+mn-cs"/>
                        </a:rPr>
                        <a:t>DSP_Specific</a:t>
                      </a:r>
                      <a:r>
                        <a:rPr lang="en-US" sz="900" b="0" i="0" u="none" strike="noStrike" dirty="0">
                          <a:solidFill>
                            <a:srgbClr val="000000"/>
                          </a:solidFill>
                          <a:effectLst/>
                          <a:latin typeface="+mj-lt"/>
                          <a:ea typeface="+mn-ea"/>
                          <a:cs typeface="+mn-cs"/>
                        </a:rPr>
                        <a:t>_ SIT_ </a:t>
                      </a:r>
                      <a:r>
                        <a:rPr lang="en-US" sz="900" b="0" i="0" u="none" strike="noStrike" dirty="0" err="1">
                          <a:solidFill>
                            <a:srgbClr val="000000"/>
                          </a:solidFill>
                          <a:effectLst/>
                          <a:latin typeface="+mj-lt"/>
                          <a:ea typeface="+mn-ea"/>
                          <a:cs typeface="+mn-cs"/>
                        </a:rPr>
                        <a:t>Functional_Exit_Criteria</a:t>
                      </a:r>
                      <a:endParaRPr lang="en-US" sz="900" b="0" i="0" u="none" strike="noStrike" dirty="0">
                        <a:solidFill>
                          <a:srgbClr val="000000"/>
                        </a:solidFill>
                        <a:effectLst/>
                        <a:latin typeface="+mj-lt"/>
                        <a:ea typeface="+mn-ea"/>
                        <a:cs typeface="+mn-cs"/>
                      </a:endParaRP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CR-D023</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29/05/2020</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45421300"/>
                  </a:ext>
                </a:extLst>
              </a:tr>
              <a:tr h="136991">
                <a:tc>
                  <a:txBody>
                    <a:bodyPr/>
                    <a:lstStyle/>
                    <a:p>
                      <a:pPr marL="0" algn="l" fontAlgn="t"/>
                      <a:r>
                        <a:rPr lang="en-GB" sz="900" b="0" i="0" u="none" strike="noStrike" dirty="0">
                          <a:solidFill>
                            <a:srgbClr val="000000"/>
                          </a:solidFill>
                          <a:effectLst/>
                          <a:latin typeface="+mj-lt"/>
                          <a:ea typeface="+mn-ea"/>
                          <a:cs typeface="+mn-cs"/>
                        </a:rPr>
                        <a:t>Changes to support enhanced Solar arrangements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CR-D025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0068183"/>
                  </a:ext>
                </a:extLst>
              </a:tr>
              <a:tr h="136991">
                <a:tc>
                  <a:txBody>
                    <a:bodyPr/>
                    <a:lstStyle/>
                    <a:p>
                      <a:pPr marL="0" algn="l" fontAlgn="t"/>
                      <a:r>
                        <a:rPr lang="en-US" sz="900" b="0" i="0" u="none" strike="noStrike" dirty="0">
                          <a:solidFill>
                            <a:srgbClr val="000000"/>
                          </a:solidFill>
                          <a:effectLst/>
                          <a:latin typeface="+mj-lt"/>
                          <a:ea typeface="+mn-ea"/>
                          <a:cs typeface="+mn-cs"/>
                        </a:rPr>
                        <a:t>CSS Role-based access control (RBAC)</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24/07/2020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3314440"/>
                  </a:ext>
                </a:extLst>
              </a:tr>
              <a:tr h="136991">
                <a:tc>
                  <a:txBody>
                    <a:bodyPr/>
                    <a:lstStyle/>
                    <a:p>
                      <a:pPr marL="0" algn="l" fontAlgn="t"/>
                      <a:r>
                        <a:rPr lang="en-US" sz="900" b="0" i="0" u="none" strike="noStrike" dirty="0">
                          <a:solidFill>
                            <a:srgbClr val="000000"/>
                          </a:solidFill>
                          <a:effectLst/>
                          <a:latin typeface="+mj-lt"/>
                          <a:ea typeface="+mn-ea"/>
                          <a:cs typeface="+mn-cs"/>
                        </a:rPr>
                        <a:t>A Quality Analysis Activity of the Data being used for the DMT Non-Functional Test Phase​​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7581971"/>
                  </a:ext>
                </a:extLst>
              </a:tr>
              <a:tr h="136991">
                <a:tc>
                  <a:txBody>
                    <a:bodyPr/>
                    <a:lstStyle/>
                    <a:p>
                      <a:pPr marL="0" algn="l" fontAlgn="t"/>
                      <a:r>
                        <a:rPr lang="en-US" sz="900" b="0" i="0" u="none" strike="noStrike" dirty="0">
                          <a:solidFill>
                            <a:srgbClr val="000000"/>
                          </a:solidFill>
                          <a:effectLst/>
                          <a:latin typeface="+mj-lt"/>
                          <a:ea typeface="+mn-ea"/>
                          <a:cs typeface="+mn-cs"/>
                        </a:rPr>
                        <a:t>CSS Change from UTC to Local Time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22/09/2020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56559762"/>
                  </a:ext>
                </a:extLst>
              </a:tr>
              <a:tr h="136991">
                <a:tc>
                  <a:txBody>
                    <a:bodyPr/>
                    <a:lstStyle/>
                    <a:p>
                      <a:pPr marL="0" algn="l" fontAlgn="t"/>
                      <a:r>
                        <a:rPr lang="fr-FR" sz="900" b="0" i="0" u="none" strike="noStrike" dirty="0" err="1">
                          <a:solidFill>
                            <a:srgbClr val="000000"/>
                          </a:solidFill>
                          <a:effectLst/>
                          <a:latin typeface="+mj-lt"/>
                          <a:ea typeface="+mn-ea"/>
                          <a:cs typeface="+mn-cs"/>
                        </a:rPr>
                        <a:t>Xoserve</a:t>
                      </a:r>
                      <a:r>
                        <a:rPr lang="fr-FR" sz="900" b="0" i="0" u="none" strike="noStrike" dirty="0">
                          <a:solidFill>
                            <a:srgbClr val="000000"/>
                          </a:solidFill>
                          <a:effectLst/>
                          <a:latin typeface="+mj-lt"/>
                          <a:ea typeface="+mn-ea"/>
                          <a:cs typeface="+mn-cs"/>
                        </a:rPr>
                        <a:t> CR for DES AI Removal</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24/09/2020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030309836"/>
                  </a:ext>
                </a:extLst>
              </a:tr>
              <a:tr h="136991">
                <a:tc>
                  <a:txBody>
                    <a:bodyPr/>
                    <a:lstStyle/>
                    <a:p>
                      <a:pPr marL="0" algn="l" fontAlgn="t"/>
                      <a:r>
                        <a:rPr lang="en-US" sz="900" b="0" i="0" u="none" strike="noStrike">
                          <a:solidFill>
                            <a:srgbClr val="000000"/>
                          </a:solidFill>
                          <a:effectLst/>
                          <a:latin typeface="+mj-lt"/>
                          <a:ea typeface="+mn-ea"/>
                          <a:cs typeface="+mn-cs"/>
                        </a:rPr>
                        <a:t>Provide_CSS_RegistrationID_to_LPs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CR-D037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06/10/2020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5427181"/>
                  </a:ext>
                </a:extLst>
              </a:tr>
              <a:tr h="136991">
                <a:tc>
                  <a:txBody>
                    <a:bodyPr/>
                    <a:lstStyle/>
                    <a:p>
                      <a:pPr marL="0" algn="l" fontAlgn="t"/>
                      <a:r>
                        <a:rPr lang="en-GB" sz="900" b="0" i="0" u="none" strike="noStrike" dirty="0">
                          <a:solidFill>
                            <a:srgbClr val="000000"/>
                          </a:solidFill>
                          <a:effectLst/>
                          <a:latin typeface="+mj-lt"/>
                          <a:ea typeface="+mn-ea"/>
                          <a:cs typeface="+mn-cs"/>
                        </a:rPr>
                        <a:t>UEPT Tranche Regulatory Change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CR-D040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N/A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6263028"/>
                  </a:ext>
                </a:extLst>
              </a:tr>
              <a:tr h="136991">
                <a:tc>
                  <a:txBody>
                    <a:bodyPr/>
                    <a:lstStyle/>
                    <a:p>
                      <a:pPr marL="0" algn="l" fontAlgn="t"/>
                      <a:r>
                        <a:rPr lang="en-US" sz="900" b="0" i="0" u="none" strike="noStrike">
                          <a:solidFill>
                            <a:srgbClr val="000000"/>
                          </a:solidFill>
                          <a:effectLst/>
                          <a:latin typeface="+mj-lt"/>
                          <a:ea typeface="+mn-ea"/>
                          <a:cs typeface="+mn-cs"/>
                        </a:rPr>
                        <a:t>NCT-0073 Functional Script Master Changes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900" b="0" i="0" u="none" strike="noStrike">
                          <a:solidFill>
                            <a:srgbClr val="000000"/>
                          </a:solidFill>
                          <a:effectLst/>
                          <a:latin typeface="+mj-lt"/>
                          <a:ea typeface="+mn-ea"/>
                          <a:cs typeface="+mn-cs"/>
                        </a:rPr>
                        <a:t>CR-D041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a:solidFill>
                            <a:srgbClr val="000000"/>
                          </a:solidFill>
                          <a:effectLst/>
                          <a:latin typeface="+mj-lt"/>
                          <a:ea typeface="+mn-ea"/>
                          <a:cs typeface="+mn-cs"/>
                        </a:rPr>
                        <a:t>25/09/2020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t"/>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268397"/>
                  </a:ext>
                </a:extLst>
              </a:tr>
              <a:tr h="136991">
                <a:tc>
                  <a:txBody>
                    <a:bodyPr/>
                    <a:lstStyle/>
                    <a:p>
                      <a:pPr marL="0" algn="l" fontAlgn="b"/>
                      <a:r>
                        <a:rPr lang="en-US" sz="900" b="0" i="0" u="none" strike="noStrike" dirty="0">
                          <a:solidFill>
                            <a:srgbClr val="000000"/>
                          </a:solidFill>
                          <a:effectLst/>
                          <a:latin typeface="+mj-lt"/>
                          <a:ea typeface="+mn-ea"/>
                          <a:cs typeface="+mn-cs"/>
                        </a:rPr>
                        <a:t> Update to the End to End Testing Plan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900" b="0" i="0" u="none" strike="noStrike" dirty="0">
                          <a:solidFill>
                            <a:srgbClr val="000000"/>
                          </a:solidFill>
                          <a:effectLst/>
                          <a:latin typeface="+mj-lt"/>
                          <a:ea typeface="+mn-ea"/>
                          <a:cs typeface="+mn-cs"/>
                        </a:rPr>
                        <a:t>CR-D043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900" b="0" i="0" u="none" strike="noStrike" dirty="0">
                          <a:solidFill>
                            <a:srgbClr val="000000"/>
                          </a:solidFill>
                          <a:effectLst/>
                          <a:latin typeface="+mj-lt"/>
                          <a:ea typeface="+mn-ea"/>
                          <a:cs typeface="+mn-cs"/>
                        </a:rPr>
                        <a:t>05/10/2020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8158442"/>
                  </a:ext>
                </a:extLst>
              </a:tr>
              <a:tr h="136991">
                <a:tc>
                  <a:txBody>
                    <a:bodyPr/>
                    <a:lstStyle/>
                    <a:p>
                      <a:pPr algn="l" fontAlgn="b"/>
                      <a:r>
                        <a:rPr lang="en-US" sz="900" b="0" i="0" u="none" strike="noStrike" dirty="0">
                          <a:solidFill>
                            <a:srgbClr val="000000"/>
                          </a:solidFill>
                          <a:effectLst/>
                          <a:latin typeface="+mj-lt"/>
                          <a:ea typeface="+mn-ea"/>
                          <a:cs typeface="+mn-cs"/>
                        </a:rPr>
                        <a:t>Request For a New DMT Environment for DMT Live Rehearsal</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23/10/2020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3753599"/>
                  </a:ext>
                </a:extLst>
              </a:tr>
              <a:tr h="136991">
                <a:tc>
                  <a:txBody>
                    <a:bodyPr/>
                    <a:lstStyle/>
                    <a:p>
                      <a:pPr algn="l" fontAlgn="b"/>
                      <a:r>
                        <a:rPr lang="en-US" sz="900" b="0" i="0" u="none" strike="noStrike" dirty="0">
                          <a:solidFill>
                            <a:srgbClr val="000000"/>
                          </a:solidFill>
                          <a:effectLst/>
                          <a:latin typeface="+mj-lt"/>
                          <a:ea typeface="+mn-ea"/>
                          <a:cs typeface="+mn-cs"/>
                        </a:rPr>
                        <a:t>NC-0079 Adding Post Load Integrity Check Document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7446940"/>
                  </a:ext>
                </a:extLst>
              </a:tr>
              <a:tr h="136991">
                <a:tc>
                  <a:txBody>
                    <a:bodyPr/>
                    <a:lstStyle/>
                    <a:p>
                      <a:pPr algn="l" fontAlgn="b"/>
                      <a:r>
                        <a:rPr lang="en-US" sz="900" b="0" i="0" u="none" strike="noStrike" dirty="0">
                          <a:solidFill>
                            <a:srgbClr val="000000"/>
                          </a:solidFill>
                          <a:effectLst/>
                          <a:latin typeface="+mj-lt"/>
                          <a:ea typeface="+mn-ea"/>
                          <a:cs typeface="+mn-cs"/>
                        </a:rPr>
                        <a:t>Uplift to the Code of Connection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CR-0046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09/11/2020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6158325"/>
                  </a:ext>
                </a:extLst>
              </a:tr>
              <a:tr h="136991">
                <a:tc>
                  <a:txBody>
                    <a:bodyPr/>
                    <a:lstStyle/>
                    <a:p>
                      <a:pPr algn="l" fontAlgn="b"/>
                      <a:r>
                        <a:rPr lang="en-US" sz="900" b="0" i="0" u="none" strike="noStrike">
                          <a:solidFill>
                            <a:srgbClr val="000000"/>
                          </a:solidFill>
                          <a:effectLst/>
                          <a:latin typeface="+mj-lt"/>
                          <a:ea typeface="+mn-ea"/>
                          <a:cs typeface="+mn-cs"/>
                        </a:rPr>
                        <a:t>Correctional Changes to MAD Log v2.0 &amp; POAP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dirty="0">
                          <a:solidFill>
                            <a:srgbClr val="000000"/>
                          </a:solidFill>
                          <a:effectLst/>
                          <a:latin typeface="+mj-lt"/>
                          <a:ea typeface="+mn-ea"/>
                          <a:cs typeface="+mn-cs"/>
                        </a:rPr>
                        <a:t>CR-D047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8710997"/>
                  </a:ext>
                </a:extLst>
              </a:tr>
              <a:tr h="136991">
                <a:tc>
                  <a:txBody>
                    <a:bodyPr/>
                    <a:lstStyle/>
                    <a:p>
                      <a:pPr algn="l" fontAlgn="b"/>
                      <a:r>
                        <a:rPr lang="en-US" sz="900" b="0" i="0" u="none" strike="noStrike" dirty="0">
                          <a:solidFill>
                            <a:srgbClr val="000000"/>
                          </a:solidFill>
                          <a:effectLst/>
                          <a:latin typeface="+mj-lt"/>
                          <a:ea typeface="+mn-ea"/>
                          <a:cs typeface="+mn-cs"/>
                        </a:rPr>
                        <a:t>Changes to Data Milestones in MAD Log v2.0 &amp; POAP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09/11/2020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222981"/>
                  </a:ext>
                </a:extLst>
              </a:tr>
              <a:tr h="136991">
                <a:tc>
                  <a:txBody>
                    <a:bodyPr/>
                    <a:lstStyle/>
                    <a:p>
                      <a:pPr algn="l" fontAlgn="b"/>
                      <a:r>
                        <a:rPr lang="en-US" sz="900" b="0" i="0" u="none" strike="noStrike">
                          <a:solidFill>
                            <a:srgbClr val="000000"/>
                          </a:solidFill>
                          <a:effectLst/>
                          <a:latin typeface="+mj-lt"/>
                          <a:ea typeface="+mn-ea"/>
                          <a:cs typeface="+mn-cs"/>
                        </a:rPr>
                        <a:t>Consequential Changes to Testing Milestones in MAD Log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CR-D049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13/11/2020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72966"/>
                  </a:ext>
                </a:extLst>
              </a:tr>
              <a:tr h="136991">
                <a:tc>
                  <a:txBody>
                    <a:bodyPr/>
                    <a:lstStyle/>
                    <a:p>
                      <a:pPr algn="l" fontAlgn="b"/>
                      <a:r>
                        <a:rPr lang="en-US" sz="900" b="0" i="0" u="none" strike="noStrike">
                          <a:solidFill>
                            <a:srgbClr val="000000"/>
                          </a:solidFill>
                          <a:effectLst/>
                          <a:latin typeface="+mj-lt"/>
                          <a:ea typeface="+mn-ea"/>
                          <a:cs typeface="+mn-cs"/>
                        </a:rPr>
                        <a:t>CSS Environments for Faster Switching Enduring Service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CR-D050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37569194"/>
                  </a:ext>
                </a:extLst>
              </a:tr>
              <a:tr h="136991">
                <a:tc>
                  <a:txBody>
                    <a:bodyPr/>
                    <a:lstStyle/>
                    <a:p>
                      <a:pPr algn="l" fontAlgn="b"/>
                      <a:r>
                        <a:rPr lang="en-US" sz="900" b="0" i="0" u="none" strike="noStrike" dirty="0">
                          <a:solidFill>
                            <a:srgbClr val="000000"/>
                          </a:solidFill>
                          <a:effectLst/>
                          <a:latin typeface="+mj-lt"/>
                          <a:ea typeface="+mn-ea"/>
                          <a:cs typeface="+mn-cs"/>
                        </a:rPr>
                        <a:t>Changes to Data Validation Rules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900" b="0" i="0" u="none" strike="noStrike">
                          <a:solidFill>
                            <a:srgbClr val="000000"/>
                          </a:solidFill>
                          <a:effectLst/>
                          <a:latin typeface="+mj-lt"/>
                          <a:ea typeface="+mn-ea"/>
                          <a:cs typeface="+mn-cs"/>
                        </a:rPr>
                        <a:t>CR-D051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30/11/2020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900" b="0" i="0" u="none" strike="noStrike" dirty="0">
                          <a:solidFill>
                            <a:srgbClr val="000000"/>
                          </a:solidFill>
                          <a:effectLst/>
                          <a:latin typeface="+mj-lt"/>
                          <a:ea typeface="+mn-ea"/>
                          <a:cs typeface="+mn-cs"/>
                        </a:rPr>
                        <a:t>Complete - No </a:t>
                      </a:r>
                      <a:r>
                        <a:rPr lang="en-GB" sz="900" b="0" i="0" u="none" strike="noStrike" dirty="0" err="1">
                          <a:solidFill>
                            <a:srgbClr val="000000"/>
                          </a:solidFill>
                          <a:effectLst/>
                          <a:latin typeface="+mj-lt"/>
                          <a:ea typeface="+mn-ea"/>
                          <a:cs typeface="+mn-cs"/>
                        </a:rPr>
                        <a:t>Xoserve</a:t>
                      </a:r>
                      <a:r>
                        <a:rPr lang="en-GB" sz="9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32388377"/>
                  </a:ext>
                </a:extLst>
              </a:tr>
            </a:tbl>
          </a:graphicData>
        </a:graphic>
      </p:graphicFrame>
    </p:spTree>
    <p:extLst>
      <p:ext uri="{BB962C8B-B14F-4D97-AF65-F5344CB8AC3E}">
        <p14:creationId xmlns:p14="http://schemas.microsoft.com/office/powerpoint/2010/main" val="1907499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3642720763"/>
              </p:ext>
            </p:extLst>
          </p:nvPr>
        </p:nvGraphicFramePr>
        <p:xfrm>
          <a:off x="5638" y="304899"/>
          <a:ext cx="9132724" cy="4838600"/>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608848">
                  <a:extLst>
                    <a:ext uri="{9D8B030D-6E8A-4147-A177-3AD203B41FA5}">
                      <a16:colId xmlns:a16="http://schemas.microsoft.com/office/drawing/2014/main" val="2723771934"/>
                    </a:ext>
                  </a:extLst>
                </a:gridCol>
                <a:gridCol w="630088">
                  <a:extLst>
                    <a:ext uri="{9D8B030D-6E8A-4147-A177-3AD203B41FA5}">
                      <a16:colId xmlns:a16="http://schemas.microsoft.com/office/drawing/2014/main" val="194189712"/>
                    </a:ext>
                  </a:extLst>
                </a:gridCol>
                <a:gridCol w="1911500">
                  <a:extLst>
                    <a:ext uri="{9D8B030D-6E8A-4147-A177-3AD203B41FA5}">
                      <a16:colId xmlns:a16="http://schemas.microsoft.com/office/drawing/2014/main" val="3065248341"/>
                    </a:ext>
                  </a:extLst>
                </a:gridCol>
              </a:tblGrid>
              <a:tr h="98914">
                <a:tc>
                  <a:txBody>
                    <a:bodyPr/>
                    <a:lstStyle/>
                    <a:p>
                      <a:pPr algn="ctr" rtl="0" fontAlgn="ctr"/>
                      <a:r>
                        <a:rPr lang="en-GB" sz="600" b="1" i="0" u="none" strike="noStrike" dirty="0">
                          <a:solidFill>
                            <a:srgbClr val="FFFFFF"/>
                          </a:solidFill>
                          <a:effectLst/>
                          <a:latin typeface="+mj-lt"/>
                          <a:cs typeface="Arial" panose="020B0604020202020204" pitchFamily="34" charset="0"/>
                        </a:rPr>
                        <a:t>CR Name</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GB" sz="600" b="1" i="0" u="none" strike="noStrike" dirty="0">
                          <a:solidFill>
                            <a:srgbClr val="FFFFFF"/>
                          </a:solidFill>
                          <a:effectLst/>
                          <a:latin typeface="+mj-lt"/>
                          <a:cs typeface="Arial" panose="020B0604020202020204" pitchFamily="34" charset="0"/>
                        </a:rPr>
                        <a:t>CR Ref</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GB" sz="600" b="1" i="0" u="none" strike="noStrike" dirty="0">
                          <a:solidFill>
                            <a:srgbClr val="FFFFFF"/>
                          </a:solidFill>
                          <a:effectLst/>
                          <a:latin typeface="+mj-lt"/>
                          <a:cs typeface="Arial" panose="020B0604020202020204" pitchFamily="34" charset="0"/>
                        </a:rPr>
                        <a:t>Date Raised</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rtl="0" fontAlgn="ctr"/>
                      <a:r>
                        <a:rPr lang="en-GB" sz="600" b="1" i="0" u="none" strike="noStrike" dirty="0">
                          <a:solidFill>
                            <a:srgbClr val="FFFFFF"/>
                          </a:solidFill>
                          <a:effectLst/>
                          <a:latin typeface="+mj-lt"/>
                          <a:cs typeface="Arial" panose="020B0604020202020204" pitchFamily="34" charset="0"/>
                        </a:rPr>
                        <a:t>Status</a:t>
                      </a:r>
                    </a:p>
                  </a:txBody>
                  <a:tcPr marL="4757" marR="4757" marT="4757"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25364">
                <a:tc>
                  <a:txBody>
                    <a:bodyPr/>
                    <a:lstStyle/>
                    <a:p>
                      <a:pPr marL="0" algn="l" fontAlgn="t"/>
                      <a:r>
                        <a:rPr lang="en-US" sz="800" b="0" i="0" u="none" strike="noStrike" dirty="0">
                          <a:solidFill>
                            <a:srgbClr val="000000"/>
                          </a:solidFill>
                          <a:effectLst/>
                          <a:latin typeface="+mj-lt"/>
                          <a:ea typeface="+mn-ea"/>
                          <a:cs typeface="+mn-cs"/>
                        </a:rPr>
                        <a:t>Additional and Further Correctional Changes to MAD Log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CR-D052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05/12/2020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11819855"/>
                  </a:ext>
                </a:extLst>
              </a:tr>
              <a:tr h="125364">
                <a:tc>
                  <a:txBody>
                    <a:bodyPr/>
                    <a:lstStyle/>
                    <a:p>
                      <a:pPr marL="0" algn="l" fontAlgn="t"/>
                      <a:r>
                        <a:rPr lang="en-US" sz="800" b="0" i="0" u="none" strike="noStrike" dirty="0">
                          <a:solidFill>
                            <a:srgbClr val="000000"/>
                          </a:solidFill>
                          <a:effectLst/>
                          <a:latin typeface="+mj-lt"/>
                          <a:ea typeface="+mn-ea"/>
                          <a:cs typeface="+mn-cs"/>
                        </a:rPr>
                        <a:t> Additional Onward Dependencies for MAD Log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18/12/2020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3978725"/>
                  </a:ext>
                </a:extLst>
              </a:tr>
              <a:tr h="125364">
                <a:tc>
                  <a:txBody>
                    <a:bodyPr/>
                    <a:lstStyle/>
                    <a:p>
                      <a:pPr marL="0" algn="l" fontAlgn="t"/>
                      <a:r>
                        <a:rPr lang="en-US" sz="800" b="0" i="0" u="none" strike="noStrike" dirty="0">
                          <a:solidFill>
                            <a:srgbClr val="000000"/>
                          </a:solidFill>
                          <a:effectLst/>
                          <a:latin typeface="+mj-lt"/>
                          <a:ea typeface="+mn-ea"/>
                          <a:cs typeface="+mn-cs"/>
                        </a:rPr>
                        <a:t>Changing from </a:t>
                      </a:r>
                      <a:r>
                        <a:rPr lang="en-US" sz="800" b="0" i="0" u="none" strike="noStrike" dirty="0" err="1">
                          <a:solidFill>
                            <a:srgbClr val="000000"/>
                          </a:solidFill>
                          <a:effectLst/>
                          <a:latin typeface="+mj-lt"/>
                          <a:ea typeface="+mn-ea"/>
                          <a:cs typeface="+mn-cs"/>
                        </a:rPr>
                        <a:t>GetOrganised</a:t>
                      </a:r>
                      <a:r>
                        <a:rPr lang="en-US" sz="800" b="0" i="0" u="none" strike="noStrike" dirty="0">
                          <a:solidFill>
                            <a:srgbClr val="000000"/>
                          </a:solidFill>
                          <a:effectLst/>
                          <a:latin typeface="+mj-lt"/>
                          <a:ea typeface="+mn-ea"/>
                          <a:cs typeface="+mn-cs"/>
                        </a:rPr>
                        <a:t> to Landmark SFTP for SI receiving files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18/12/2020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37307117"/>
                  </a:ext>
                </a:extLst>
              </a:tr>
              <a:tr h="125364">
                <a:tc>
                  <a:txBody>
                    <a:bodyPr/>
                    <a:lstStyle/>
                    <a:p>
                      <a:pPr marL="0" algn="l" fontAlgn="t"/>
                      <a:r>
                        <a:rPr lang="en-US" sz="800" b="0" i="0" u="none" strike="noStrike" dirty="0">
                          <a:solidFill>
                            <a:srgbClr val="000000"/>
                          </a:solidFill>
                          <a:effectLst/>
                          <a:latin typeface="+mj-lt"/>
                          <a:ea typeface="+mn-ea"/>
                          <a:cs typeface="+mn-cs"/>
                        </a:rPr>
                        <a:t>Amendments to the Data Cleansing Catalogue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18/12/2020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145533"/>
                  </a:ext>
                </a:extLst>
              </a:tr>
              <a:tr h="125364">
                <a:tc>
                  <a:txBody>
                    <a:bodyPr/>
                    <a:lstStyle/>
                    <a:p>
                      <a:pPr marL="0" algn="l" fontAlgn="t"/>
                      <a:r>
                        <a:rPr lang="en-GB" sz="800" b="0" i="0" u="none" strike="noStrike" dirty="0">
                          <a:solidFill>
                            <a:srgbClr val="000000"/>
                          </a:solidFill>
                          <a:effectLst/>
                          <a:latin typeface="+mj-lt"/>
                          <a:ea typeface="+mn-ea"/>
                          <a:cs typeface="+mn-cs"/>
                        </a:rPr>
                        <a:t>MAD Log Changes for UIT Environment Verification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25/01/2021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6679076"/>
                  </a:ext>
                </a:extLst>
              </a:tr>
              <a:tr h="125364">
                <a:tc>
                  <a:txBody>
                    <a:bodyPr/>
                    <a:lstStyle/>
                    <a:p>
                      <a:pPr marL="0" algn="l" fontAlgn="t"/>
                      <a:r>
                        <a:rPr lang="en-GB" sz="800" b="0" i="0" u="none" strike="noStrike" dirty="0">
                          <a:solidFill>
                            <a:srgbClr val="000000"/>
                          </a:solidFill>
                          <a:effectLst/>
                          <a:latin typeface="+mj-lt"/>
                          <a:ea typeface="+mn-ea"/>
                          <a:cs typeface="+mn-cs"/>
                        </a:rPr>
                        <a:t>Discontinuance of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Consequential Change Market Trials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CR-D058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25/01/2021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7292496"/>
                  </a:ext>
                </a:extLst>
              </a:tr>
              <a:tr h="125364">
                <a:tc>
                  <a:txBody>
                    <a:bodyPr/>
                    <a:lstStyle/>
                    <a:p>
                      <a:pPr marL="0" algn="l" fontAlgn="t"/>
                      <a:r>
                        <a:rPr lang="en-GB" sz="800" b="0" i="0" u="none" strike="noStrike" dirty="0">
                          <a:solidFill>
                            <a:srgbClr val="000000"/>
                          </a:solidFill>
                          <a:effectLst/>
                          <a:latin typeface="+mj-lt"/>
                          <a:ea typeface="+mn-ea"/>
                          <a:cs typeface="+mn-cs"/>
                        </a:rPr>
                        <a:t>Uplift to SMS </a:t>
                      </a:r>
                      <a:r>
                        <a:rPr lang="en-GB" sz="800" b="0" i="0" u="none" strike="noStrike" dirty="0" err="1">
                          <a:solidFill>
                            <a:srgbClr val="000000"/>
                          </a:solidFill>
                          <a:effectLst/>
                          <a:latin typeface="+mj-lt"/>
                          <a:ea typeface="+mn-ea"/>
                          <a:cs typeface="+mn-cs"/>
                        </a:rPr>
                        <a:t>CoCo</a:t>
                      </a:r>
                      <a:endParaRPr lang="en-GB" sz="800" b="0" i="0" u="none" strike="noStrike" dirty="0">
                        <a:solidFill>
                          <a:srgbClr val="000000"/>
                        </a:solidFill>
                        <a:effectLst/>
                        <a:latin typeface="+mj-lt"/>
                        <a:ea typeface="+mn-ea"/>
                        <a:cs typeface="+mn-cs"/>
                      </a:endParaRP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94766892"/>
                  </a:ext>
                </a:extLst>
              </a:tr>
              <a:tr h="125364">
                <a:tc>
                  <a:txBody>
                    <a:bodyPr/>
                    <a:lstStyle/>
                    <a:p>
                      <a:pPr marL="0" algn="l" fontAlgn="t"/>
                      <a:r>
                        <a:rPr lang="en-US" sz="800" b="0" i="0" u="none" strike="noStrike" dirty="0">
                          <a:solidFill>
                            <a:srgbClr val="000000"/>
                          </a:solidFill>
                          <a:effectLst/>
                          <a:latin typeface="+mj-lt"/>
                          <a:ea typeface="+mn-ea"/>
                          <a:cs typeface="+mn-cs"/>
                        </a:rPr>
                        <a:t>Changes to SIT Functional Test Scenarios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36645978"/>
                  </a:ext>
                </a:extLst>
              </a:tr>
              <a:tr h="125364">
                <a:tc>
                  <a:txBody>
                    <a:bodyPr/>
                    <a:lstStyle/>
                    <a:p>
                      <a:pPr marL="0" algn="l" fontAlgn="t"/>
                      <a:r>
                        <a:rPr lang="en-US" sz="800" b="0" i="0" u="none" strike="noStrike" dirty="0">
                          <a:solidFill>
                            <a:srgbClr val="000000"/>
                          </a:solidFill>
                          <a:effectLst/>
                          <a:latin typeface="+mj-lt"/>
                          <a:ea typeface="+mn-ea"/>
                          <a:cs typeface="+mn-cs"/>
                        </a:rPr>
                        <a:t>Uplift to the Code of Connection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62429578"/>
                  </a:ext>
                </a:extLst>
              </a:tr>
              <a:tr h="125364">
                <a:tc>
                  <a:txBody>
                    <a:bodyPr/>
                    <a:lstStyle/>
                    <a:p>
                      <a:pPr marL="0" algn="l" fontAlgn="t"/>
                      <a:r>
                        <a:rPr lang="en-GB" sz="800" b="0" i="0" u="none" strike="noStrike" dirty="0">
                          <a:solidFill>
                            <a:srgbClr val="000000"/>
                          </a:solidFill>
                          <a:effectLst/>
                          <a:latin typeface="+mj-lt"/>
                          <a:ea typeface="+mn-ea"/>
                          <a:cs typeface="+mn-cs"/>
                        </a:rPr>
                        <a:t>In-Flight Reg ID Dissemination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80119597"/>
                  </a:ext>
                </a:extLst>
              </a:tr>
              <a:tr h="125364">
                <a:tc>
                  <a:txBody>
                    <a:bodyPr/>
                    <a:lstStyle/>
                    <a:p>
                      <a:pPr marL="0" algn="l" fontAlgn="t"/>
                      <a:r>
                        <a:rPr lang="en-US" sz="800" b="0" i="0" u="none" strike="noStrike" dirty="0">
                          <a:solidFill>
                            <a:srgbClr val="000000"/>
                          </a:solidFill>
                          <a:effectLst/>
                          <a:latin typeface="+mj-lt"/>
                          <a:ea typeface="+mn-ea"/>
                          <a:cs typeface="+mn-cs"/>
                        </a:rPr>
                        <a:t>Uplift to the CSS Business Data Validation Rules Doc</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19/03/2021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98383601"/>
                  </a:ext>
                </a:extLst>
              </a:tr>
              <a:tr h="125364">
                <a:tc>
                  <a:txBody>
                    <a:bodyPr/>
                    <a:lstStyle/>
                    <a:p>
                      <a:pPr marL="0" algn="l" fontAlgn="t"/>
                      <a:r>
                        <a:rPr lang="en-US" sz="800" b="0" i="0" u="none" strike="noStrike" dirty="0">
                          <a:solidFill>
                            <a:srgbClr val="000000"/>
                          </a:solidFill>
                          <a:effectLst/>
                          <a:latin typeface="+mj-lt"/>
                          <a:ea typeface="+mn-ea"/>
                          <a:cs typeface="+mn-cs"/>
                        </a:rPr>
                        <a:t>Uplift to the CSS Interface Specification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8243526"/>
                  </a:ext>
                </a:extLst>
              </a:tr>
              <a:tr h="125364">
                <a:tc>
                  <a:txBody>
                    <a:bodyPr/>
                    <a:lstStyle/>
                    <a:p>
                      <a:pPr marL="0" algn="l" fontAlgn="t"/>
                      <a:r>
                        <a:rPr lang="en-US" sz="800" b="0" i="0" u="none" strike="noStrike" dirty="0">
                          <a:solidFill>
                            <a:srgbClr val="000000"/>
                          </a:solidFill>
                          <a:effectLst/>
                          <a:latin typeface="+mj-lt"/>
                          <a:ea typeface="+mn-ea"/>
                          <a:cs typeface="+mn-cs"/>
                        </a:rPr>
                        <a:t>REL Dissemination to </a:t>
                      </a:r>
                      <a:r>
                        <a:rPr lang="en-US" sz="800" b="0" i="0" u="none" strike="noStrike" dirty="0" err="1">
                          <a:solidFill>
                            <a:srgbClr val="000000"/>
                          </a:solidFill>
                          <a:effectLst/>
                          <a:latin typeface="+mj-lt"/>
                          <a:ea typeface="+mn-ea"/>
                          <a:cs typeface="+mn-cs"/>
                        </a:rPr>
                        <a:t>iDNO</a:t>
                      </a:r>
                      <a:r>
                        <a:rPr lang="en-US" sz="800" b="0" i="0" u="none" strike="noStrike" dirty="0">
                          <a:solidFill>
                            <a:srgbClr val="000000"/>
                          </a:solidFill>
                          <a:effectLst/>
                          <a:latin typeface="+mj-lt"/>
                          <a:ea typeface="+mn-ea"/>
                          <a:cs typeface="+mn-cs"/>
                        </a:rPr>
                        <a:t> and DNO</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CR-D069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39279146"/>
                  </a:ext>
                </a:extLst>
              </a:tr>
              <a:tr h="250728">
                <a:tc>
                  <a:txBody>
                    <a:bodyPr/>
                    <a:lstStyle/>
                    <a:p>
                      <a:pPr marL="0" algn="l" fontAlgn="t"/>
                      <a:r>
                        <a:rPr lang="en-US" sz="800" b="0" i="0" u="none" strike="noStrike" dirty="0">
                          <a:solidFill>
                            <a:srgbClr val="000000"/>
                          </a:solidFill>
                          <a:effectLst/>
                          <a:latin typeface="+mj-lt"/>
                          <a:ea typeface="+mn-ea"/>
                          <a:cs typeface="+mn-cs"/>
                        </a:rPr>
                        <a:t>Removal of UEPT Stage 1 Data Allocation and Verification for Tranche 3 and 4 Participants and delivery acceleration of Stage 2 Data Allocation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CR-D070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05/03/2021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43407437"/>
                  </a:ext>
                </a:extLst>
              </a:tr>
              <a:tr h="125364">
                <a:tc>
                  <a:txBody>
                    <a:bodyPr/>
                    <a:lstStyle/>
                    <a:p>
                      <a:pPr marL="0" algn="l" fontAlgn="t"/>
                      <a:r>
                        <a:rPr lang="en-US" sz="800" b="0" i="0" u="none" strike="noStrike" dirty="0">
                          <a:solidFill>
                            <a:srgbClr val="000000"/>
                          </a:solidFill>
                          <a:effectLst/>
                          <a:latin typeface="+mj-lt"/>
                          <a:ea typeface="+mn-ea"/>
                          <a:cs typeface="+mn-cs"/>
                        </a:rPr>
                        <a:t>Re-align Switching Programme Response SLAs with Xoserve response SLAs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CR-D072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07/05/2021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76653322"/>
                  </a:ext>
                </a:extLst>
              </a:tr>
              <a:tr h="125364">
                <a:tc>
                  <a:txBody>
                    <a:bodyPr/>
                    <a:lstStyle/>
                    <a:p>
                      <a:pPr marL="0" algn="l" fontAlgn="t"/>
                      <a:r>
                        <a:rPr lang="en-US" sz="800" b="0" i="0" u="none" strike="noStrike" dirty="0">
                          <a:solidFill>
                            <a:srgbClr val="000000"/>
                          </a:solidFill>
                          <a:effectLst/>
                          <a:latin typeface="+mj-lt"/>
                          <a:ea typeface="+mn-ea"/>
                          <a:cs typeface="+mn-cs"/>
                        </a:rPr>
                        <a:t>Changes to MAD Log v2.2 to rectify incorrect milestone descriptions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CR-D074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29/03/2021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06927323"/>
                  </a:ext>
                </a:extLst>
              </a:tr>
              <a:tr h="125364">
                <a:tc>
                  <a:txBody>
                    <a:bodyPr/>
                    <a:lstStyle/>
                    <a:p>
                      <a:pPr marL="0" algn="l" fontAlgn="t"/>
                      <a:r>
                        <a:rPr lang="en-GB" sz="800" b="0" i="0" u="none" strike="noStrike" dirty="0">
                          <a:solidFill>
                            <a:srgbClr val="000000"/>
                          </a:solidFill>
                          <a:effectLst/>
                          <a:latin typeface="+mj-lt"/>
                          <a:ea typeface="+mn-ea"/>
                          <a:cs typeface="+mn-cs"/>
                        </a:rPr>
                        <a:t>Update Service Management Baseline Requirement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CR-D076</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20/04/2021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90152147"/>
                  </a:ext>
                </a:extLst>
              </a:tr>
              <a:tr h="125364">
                <a:tc>
                  <a:txBody>
                    <a:bodyPr/>
                    <a:lstStyle/>
                    <a:p>
                      <a:pPr marL="0" algn="l" fontAlgn="t"/>
                      <a:r>
                        <a:rPr lang="en-US" sz="800" b="0" i="0" u="none" strike="noStrike" dirty="0">
                          <a:solidFill>
                            <a:srgbClr val="000000"/>
                          </a:solidFill>
                          <a:effectLst/>
                          <a:latin typeface="+mj-lt"/>
                          <a:ea typeface="+mn-ea"/>
                          <a:cs typeface="+mn-cs"/>
                        </a:rPr>
                        <a:t>Amend the Transition Testing Milestones TR210 &amp; TR220 for PUI Production Data Cuts v0.4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CR-D078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14/05/2021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56537156"/>
                  </a:ext>
                </a:extLst>
              </a:tr>
              <a:tr h="125364">
                <a:tc>
                  <a:txBody>
                    <a:bodyPr/>
                    <a:lstStyle/>
                    <a:p>
                      <a:pPr marL="0" algn="l" fontAlgn="t"/>
                      <a:r>
                        <a:rPr lang="en-US" sz="800" b="0" i="0" u="none" strike="noStrike" dirty="0">
                          <a:solidFill>
                            <a:srgbClr val="000000"/>
                          </a:solidFill>
                          <a:effectLst/>
                          <a:latin typeface="+mj-lt"/>
                          <a:ea typeface="+mn-ea"/>
                          <a:cs typeface="+mn-cs"/>
                        </a:rPr>
                        <a:t>Removal of SMS005 from UEPT Test Scenarios 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14/05/2021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4245056"/>
                  </a:ext>
                </a:extLst>
              </a:tr>
              <a:tr h="125364">
                <a:tc>
                  <a:txBody>
                    <a:bodyPr/>
                    <a:lstStyle/>
                    <a:p>
                      <a:pPr marL="0" algn="l" fontAlgn="t"/>
                      <a:r>
                        <a:rPr lang="en-US" sz="800" b="0" i="0" u="none" strike="noStrike" dirty="0">
                          <a:solidFill>
                            <a:srgbClr val="000000"/>
                          </a:solidFill>
                          <a:effectLst/>
                          <a:latin typeface="+mj-lt"/>
                          <a:ea typeface="+mn-ea"/>
                          <a:cs typeface="+mn-cs"/>
                        </a:rPr>
                        <a:t> Engagement for Early E2E Testing v0.2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14/05/2021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31341872"/>
                  </a:ext>
                </a:extLst>
              </a:tr>
              <a:tr h="125364">
                <a:tc>
                  <a:txBody>
                    <a:bodyPr/>
                    <a:lstStyle/>
                    <a:p>
                      <a:pPr marL="0" algn="l" fontAlgn="t"/>
                      <a:r>
                        <a:rPr lang="en-US" sz="800" b="0" i="0" u="none" strike="noStrike" dirty="0">
                          <a:solidFill>
                            <a:srgbClr val="000000"/>
                          </a:solidFill>
                          <a:effectLst/>
                          <a:latin typeface="+mj-lt"/>
                          <a:ea typeface="+mn-ea"/>
                          <a:cs typeface="+mn-cs"/>
                        </a:rPr>
                        <a:t>Change to Transition Stage 3 File-Based Migration Sequencing v0.2</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CR-D084</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26/05/2021</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087473"/>
                  </a:ext>
                </a:extLst>
              </a:tr>
              <a:tr h="125364">
                <a:tc>
                  <a:txBody>
                    <a:bodyPr/>
                    <a:lstStyle/>
                    <a:p>
                      <a:pPr marL="0" algn="l" fontAlgn="t"/>
                      <a:r>
                        <a:rPr lang="en-US" sz="800" b="0" i="0" u="none" strike="noStrike" dirty="0">
                          <a:solidFill>
                            <a:srgbClr val="000000"/>
                          </a:solidFill>
                          <a:effectLst/>
                          <a:latin typeface="+mj-lt"/>
                          <a:ea typeface="+mn-ea"/>
                          <a:cs typeface="+mn-cs"/>
                        </a:rPr>
                        <a:t>Request for an additional Data Reconciliation Activity at the end of DMT Live Rehearsal Cycle 2 v0.2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CR-D086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01/06/2021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8032825"/>
                  </a:ext>
                </a:extLst>
              </a:tr>
              <a:tr h="238655">
                <a:tc>
                  <a:txBody>
                    <a:bodyPr/>
                    <a:lstStyle/>
                    <a:p>
                      <a:pPr marL="0" algn="l" fontAlgn="t"/>
                      <a:r>
                        <a:rPr lang="en-US" sz="800" b="0" i="0" u="none" strike="noStrike" dirty="0">
                          <a:solidFill>
                            <a:srgbClr val="000000"/>
                          </a:solidFill>
                          <a:effectLst/>
                          <a:latin typeface="+mj-lt"/>
                          <a:ea typeface="+mn-ea"/>
                          <a:cs typeface="+mn-cs"/>
                        </a:rPr>
                        <a:t>Update to UIT E2E Plan and Artefacts to incorporate the additional scope identified on the outcome of REL Gap Analysis v0.7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17/06/2021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25213109"/>
                  </a:ext>
                </a:extLst>
              </a:tr>
              <a:tr h="125364">
                <a:tc>
                  <a:txBody>
                    <a:bodyPr/>
                    <a:lstStyle/>
                    <a:p>
                      <a:pPr marL="0" algn="l" fontAlgn="t"/>
                      <a:r>
                        <a:rPr lang="en-US" sz="800" b="0" i="0" u="none" strike="noStrike" dirty="0">
                          <a:solidFill>
                            <a:srgbClr val="000000"/>
                          </a:solidFill>
                          <a:effectLst/>
                          <a:latin typeface="+mj-lt"/>
                          <a:ea typeface="+mn-ea"/>
                          <a:cs typeface="+mn-cs"/>
                        </a:rPr>
                        <a:t>Elevation of L2-TR070 (Transition Stage 1 Start) to a L1 milestone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04/06/2021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102098"/>
                  </a:ext>
                </a:extLst>
              </a:tr>
              <a:tr h="125364">
                <a:tc>
                  <a:txBody>
                    <a:bodyPr/>
                    <a:lstStyle/>
                    <a:p>
                      <a:pPr marL="0" algn="l" fontAlgn="t"/>
                      <a:r>
                        <a:rPr lang="en-US" sz="800" b="0" i="0" u="none" strike="noStrike" dirty="0">
                          <a:solidFill>
                            <a:srgbClr val="000000"/>
                          </a:solidFill>
                          <a:effectLst/>
                          <a:latin typeface="+mj-lt"/>
                          <a:ea typeface="+mn-ea"/>
                          <a:cs typeface="+mn-cs"/>
                        </a:rPr>
                        <a:t>NC-0107 Master Handover Pack Purpose Change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CR-D089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04/06/2021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2140284"/>
                  </a:ext>
                </a:extLst>
              </a:tr>
              <a:tr h="125364">
                <a:tc>
                  <a:txBody>
                    <a:bodyPr/>
                    <a:lstStyle/>
                    <a:p>
                      <a:pPr marL="0" algn="l" fontAlgn="t"/>
                      <a:r>
                        <a:rPr lang="en-GB" sz="800" b="0" i="0" u="none" strike="noStrike" dirty="0">
                          <a:solidFill>
                            <a:srgbClr val="000000"/>
                          </a:solidFill>
                          <a:effectLst/>
                          <a:latin typeface="+mj-lt"/>
                          <a:ea typeface="+mn-ea"/>
                          <a:cs typeface="+mn-cs"/>
                        </a:rPr>
                        <a:t>REC Code Manager Market Intelligence Reporting</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11/06/2021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58110140"/>
                  </a:ext>
                </a:extLst>
              </a:tr>
              <a:tr h="125364">
                <a:tc>
                  <a:txBody>
                    <a:bodyPr/>
                    <a:lstStyle/>
                    <a:p>
                      <a:pPr marL="0" algn="l" fontAlgn="t"/>
                      <a:r>
                        <a:rPr lang="en-US" sz="800" b="0" i="0" u="none" strike="noStrike" dirty="0">
                          <a:solidFill>
                            <a:srgbClr val="000000"/>
                          </a:solidFill>
                          <a:effectLst/>
                          <a:latin typeface="+mj-lt"/>
                          <a:ea typeface="+mn-ea"/>
                          <a:cs typeface="+mn-cs"/>
                        </a:rPr>
                        <a:t>Removal of Transition Test Artefacts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24/06/2021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545035956"/>
                  </a:ext>
                </a:extLst>
              </a:tr>
              <a:tr h="250728">
                <a:tc>
                  <a:txBody>
                    <a:bodyPr/>
                    <a:lstStyle/>
                    <a:p>
                      <a:pPr marL="0" algn="l" fontAlgn="t"/>
                      <a:r>
                        <a:rPr lang="en-US" sz="800" b="0" i="0" u="none" strike="noStrike" dirty="0">
                          <a:solidFill>
                            <a:srgbClr val="000000"/>
                          </a:solidFill>
                          <a:effectLst/>
                          <a:latin typeface="+mj-lt"/>
                          <a:ea typeface="+mn-ea"/>
                          <a:cs typeface="+mn-cs"/>
                        </a:rPr>
                        <a:t>Feasibility study on potential to update Domestic Premises Indicator (DPI) electricity flags to reflect license status during transition stages, 1, 2 &amp; 3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5348462"/>
                  </a:ext>
                </a:extLst>
              </a:tr>
              <a:tr h="125364">
                <a:tc>
                  <a:txBody>
                    <a:bodyPr/>
                    <a:lstStyle/>
                    <a:p>
                      <a:pPr marL="0" algn="l" fontAlgn="t"/>
                      <a:r>
                        <a:rPr lang="en-GB" sz="800" b="0" i="0" u="none" strike="noStrike" dirty="0">
                          <a:solidFill>
                            <a:srgbClr val="000000"/>
                          </a:solidFill>
                          <a:effectLst/>
                          <a:latin typeface="+mj-lt"/>
                          <a:ea typeface="+mn-ea"/>
                          <a:cs typeface="+mn-cs"/>
                        </a:rPr>
                        <a:t>Changes to Operational Testing</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28/06/2021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3975057"/>
                  </a:ext>
                </a:extLst>
              </a:tr>
              <a:tr h="125364">
                <a:tc>
                  <a:txBody>
                    <a:bodyPr/>
                    <a:lstStyle/>
                    <a:p>
                      <a:pPr marL="0" algn="l" fontAlgn="t"/>
                      <a:r>
                        <a:rPr lang="en-US" sz="800" b="0" i="0" u="none" strike="noStrike" dirty="0">
                          <a:solidFill>
                            <a:srgbClr val="000000"/>
                          </a:solidFill>
                          <a:effectLst/>
                          <a:latin typeface="+mj-lt"/>
                          <a:ea typeface="+mn-ea"/>
                          <a:cs typeface="+mn-cs"/>
                        </a:rPr>
                        <a:t>Changes to milestone date for L3-TE720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CR-D096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29/07/2021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77690090"/>
                  </a:ext>
                </a:extLst>
              </a:tr>
              <a:tr h="125364">
                <a:tc>
                  <a:txBody>
                    <a:bodyPr/>
                    <a:lstStyle/>
                    <a:p>
                      <a:pPr marL="0" algn="l" fontAlgn="t"/>
                      <a:r>
                        <a:rPr lang="en-US" sz="800" b="0" i="0" u="none" strike="noStrike" dirty="0">
                          <a:solidFill>
                            <a:srgbClr val="000000"/>
                          </a:solidFill>
                          <a:effectLst/>
                          <a:latin typeface="+mj-lt"/>
                          <a:ea typeface="+mn-ea"/>
                          <a:cs typeface="+mn-cs"/>
                        </a:rPr>
                        <a:t>Continuation of support for UEPT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CR-D098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03/08/2021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t"/>
                      <a:r>
                        <a:rPr lang="en-GB" sz="800" b="0" i="0" u="none" strike="noStrike" dirty="0">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46893484"/>
                  </a:ext>
                </a:extLst>
              </a:tr>
              <a:tr h="125364">
                <a:tc>
                  <a:txBody>
                    <a:bodyPr/>
                    <a:lstStyle/>
                    <a:p>
                      <a:pPr algn="l" fontAlgn="b"/>
                      <a:r>
                        <a:rPr lang="en-US" sz="800" b="0" i="0" u="none" strike="noStrike" dirty="0">
                          <a:solidFill>
                            <a:srgbClr val="000000"/>
                          </a:solidFill>
                          <a:effectLst/>
                          <a:latin typeface="+mj-lt"/>
                          <a:ea typeface="+mn-ea"/>
                          <a:cs typeface="+mn-cs"/>
                        </a:rPr>
                        <a:t>Further </a:t>
                      </a:r>
                      <a:r>
                        <a:rPr lang="en-US" sz="800" b="0" i="0" u="none" strike="noStrike" dirty="0" err="1">
                          <a:solidFill>
                            <a:srgbClr val="000000"/>
                          </a:solidFill>
                          <a:effectLst/>
                          <a:latin typeface="+mj-lt"/>
                          <a:ea typeface="+mn-ea"/>
                          <a:cs typeface="+mn-cs"/>
                        </a:rPr>
                        <a:t>consquential</a:t>
                      </a:r>
                      <a:r>
                        <a:rPr lang="en-US" sz="800" b="0" i="0" u="none" strike="noStrike" dirty="0">
                          <a:solidFill>
                            <a:srgbClr val="000000"/>
                          </a:solidFill>
                          <a:effectLst/>
                          <a:latin typeface="+mj-lt"/>
                          <a:ea typeface="+mn-ea"/>
                          <a:cs typeface="+mn-cs"/>
                        </a:rPr>
                        <a:t> changes to DB4 and related artefacts following CR-D071 v0.2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CR-D100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06/08/2021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4562668"/>
                  </a:ext>
                </a:extLst>
              </a:tr>
              <a:tr h="125364">
                <a:tc>
                  <a:txBody>
                    <a:bodyPr/>
                    <a:lstStyle/>
                    <a:p>
                      <a:pPr algn="l" fontAlgn="b"/>
                      <a:r>
                        <a:rPr lang="en-US" sz="800" b="0" i="0" u="none" strike="noStrike" dirty="0">
                          <a:solidFill>
                            <a:srgbClr val="000000"/>
                          </a:solidFill>
                          <a:effectLst/>
                          <a:latin typeface="+mj-lt"/>
                          <a:ea typeface="+mn-ea"/>
                          <a:cs typeface="+mn-cs"/>
                        </a:rPr>
                        <a:t>CSS Stage 1 ECOES Interface Specification Uplift to v2.0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a:solidFill>
                            <a:srgbClr val="000000"/>
                          </a:solidFill>
                          <a:effectLst/>
                          <a:latin typeface="+mj-lt"/>
                          <a:ea typeface="+mn-ea"/>
                          <a:cs typeface="+mn-cs"/>
                        </a:rPr>
                        <a:t>CR-D102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a:solidFill>
                            <a:srgbClr val="000000"/>
                          </a:solidFill>
                          <a:effectLst/>
                          <a:latin typeface="+mj-lt"/>
                          <a:ea typeface="+mn-ea"/>
                          <a:cs typeface="+mn-cs"/>
                        </a:rPr>
                        <a:t>17/08/2021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5461063"/>
                  </a:ext>
                </a:extLst>
              </a:tr>
              <a:tr h="238655">
                <a:tc>
                  <a:txBody>
                    <a:bodyPr/>
                    <a:lstStyle/>
                    <a:p>
                      <a:pPr algn="l" fontAlgn="b"/>
                      <a:r>
                        <a:rPr lang="en-US" sz="800" b="0" i="0" u="none" strike="noStrike" dirty="0">
                          <a:solidFill>
                            <a:srgbClr val="000000"/>
                          </a:solidFill>
                          <a:effectLst/>
                          <a:latin typeface="+mj-lt"/>
                          <a:ea typeface="+mn-ea"/>
                          <a:cs typeface="+mn-cs"/>
                        </a:rPr>
                        <a:t>Documentation only updates to NCT-0134 DMT Live Rehearsal Test Plan and NCD-0012 Data Migration Solution Design Catalogue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CR-D103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l" fontAlgn="b"/>
                      <a:r>
                        <a:rPr lang="en-GB" sz="800" b="0" i="0" u="none" strike="noStrike" dirty="0">
                          <a:solidFill>
                            <a:srgbClr val="000000"/>
                          </a:solidFill>
                          <a:effectLst/>
                          <a:latin typeface="+mj-lt"/>
                          <a:ea typeface="+mn-ea"/>
                          <a:cs typeface="+mn-cs"/>
                        </a:rPr>
                        <a:t>Complete - No </a:t>
                      </a:r>
                      <a:r>
                        <a:rPr lang="en-GB" sz="800" b="0" i="0" u="none" strike="noStrike" dirty="0" err="1">
                          <a:solidFill>
                            <a:srgbClr val="000000"/>
                          </a:solidFill>
                          <a:effectLst/>
                          <a:latin typeface="+mj-lt"/>
                          <a:ea typeface="+mn-ea"/>
                          <a:cs typeface="+mn-cs"/>
                        </a:rPr>
                        <a:t>Xoserve</a:t>
                      </a:r>
                      <a:r>
                        <a:rPr lang="en-GB" sz="800" b="0" i="0" u="none" strike="noStrike" dirty="0">
                          <a:solidFill>
                            <a:srgbClr val="000000"/>
                          </a:solidFill>
                          <a:effectLst/>
                          <a:latin typeface="+mj-lt"/>
                          <a:ea typeface="+mn-ea"/>
                          <a:cs typeface="+mn-cs"/>
                        </a:rPr>
                        <a:t>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86543792"/>
                  </a:ext>
                </a:extLst>
              </a:tr>
            </a:tbl>
          </a:graphicData>
        </a:graphic>
      </p:graphicFrame>
    </p:spTree>
    <p:extLst>
      <p:ext uri="{BB962C8B-B14F-4D97-AF65-F5344CB8AC3E}">
        <p14:creationId xmlns:p14="http://schemas.microsoft.com/office/powerpoint/2010/main" val="3030049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6E603-230D-47E9-BE93-385F7A0653A9}"/>
              </a:ext>
            </a:extLst>
          </p:cNvPr>
          <p:cNvSpPr>
            <a:spLocks noGrp="1"/>
          </p:cNvSpPr>
          <p:nvPr>
            <p:ph type="title"/>
          </p:nvPr>
        </p:nvSpPr>
        <p:spPr>
          <a:xfrm>
            <a:off x="187490" y="-203424"/>
            <a:ext cx="8641293" cy="802206"/>
          </a:xfrm>
        </p:spPr>
        <p:txBody>
          <a:bodyPr vert="horz" lIns="91325" tIns="45663" rIns="91325" bIns="45663" rtlCol="0" anchor="ctr">
            <a:noAutofit/>
          </a:bodyPr>
          <a:lstStyle/>
          <a:p>
            <a:pPr defTabSz="913281"/>
            <a:r>
              <a:rPr lang="en-GB" sz="1998" dirty="0">
                <a:solidFill>
                  <a:schemeClr val="accent1"/>
                </a:solidFill>
                <a:latin typeface="+mn-lt"/>
                <a:cs typeface="Arial"/>
              </a:rPr>
              <a:t>Switching Programme CR Position – CRs not impacting </a:t>
            </a:r>
            <a:r>
              <a:rPr lang="en-GB" sz="1998" dirty="0" err="1">
                <a:solidFill>
                  <a:schemeClr val="accent1"/>
                </a:solidFill>
                <a:latin typeface="+mn-lt"/>
                <a:cs typeface="Arial"/>
              </a:rPr>
              <a:t>Xoserve</a:t>
            </a:r>
            <a:r>
              <a:rPr lang="en-GB" sz="1998" dirty="0">
                <a:solidFill>
                  <a:schemeClr val="accent1"/>
                </a:solidFill>
                <a:latin typeface="+mn-lt"/>
                <a:cs typeface="Arial"/>
              </a:rPr>
              <a:t> </a:t>
            </a:r>
          </a:p>
        </p:txBody>
      </p:sp>
      <p:graphicFrame>
        <p:nvGraphicFramePr>
          <p:cNvPr id="4" name="Table 4">
            <a:extLst>
              <a:ext uri="{FF2B5EF4-FFF2-40B4-BE49-F238E27FC236}">
                <a16:creationId xmlns:a16="http://schemas.microsoft.com/office/drawing/2014/main" id="{E6D972E3-2F37-4570-AEF8-E1D0589D868E}"/>
              </a:ext>
            </a:extLst>
          </p:cNvPr>
          <p:cNvGraphicFramePr>
            <a:graphicFrameLocks noGrp="1"/>
          </p:cNvGraphicFramePr>
          <p:nvPr>
            <p:extLst>
              <p:ext uri="{D42A27DB-BD31-4B8C-83A1-F6EECF244321}">
                <p14:modId xmlns:p14="http://schemas.microsoft.com/office/powerpoint/2010/main" val="299197948"/>
              </p:ext>
            </p:extLst>
          </p:nvPr>
        </p:nvGraphicFramePr>
        <p:xfrm>
          <a:off x="5638" y="383530"/>
          <a:ext cx="9120628" cy="4759962"/>
        </p:xfrm>
        <a:graphic>
          <a:graphicData uri="http://schemas.openxmlformats.org/drawingml/2006/table">
            <a:tbl>
              <a:tblPr firstRow="1" bandRow="1">
                <a:tableStyleId>{5C22544A-7EE6-4342-B048-85BDC9FD1C3A}</a:tableStyleId>
              </a:tblPr>
              <a:tblGrid>
                <a:gridCol w="5982288">
                  <a:extLst>
                    <a:ext uri="{9D8B030D-6E8A-4147-A177-3AD203B41FA5}">
                      <a16:colId xmlns:a16="http://schemas.microsoft.com/office/drawing/2014/main" val="997061046"/>
                    </a:ext>
                  </a:extLst>
                </a:gridCol>
                <a:gridCol w="501341">
                  <a:extLst>
                    <a:ext uri="{9D8B030D-6E8A-4147-A177-3AD203B41FA5}">
                      <a16:colId xmlns:a16="http://schemas.microsoft.com/office/drawing/2014/main" val="2723771934"/>
                    </a:ext>
                  </a:extLst>
                </a:gridCol>
                <a:gridCol w="737595">
                  <a:extLst>
                    <a:ext uri="{9D8B030D-6E8A-4147-A177-3AD203B41FA5}">
                      <a16:colId xmlns:a16="http://schemas.microsoft.com/office/drawing/2014/main" val="194189712"/>
                    </a:ext>
                  </a:extLst>
                </a:gridCol>
                <a:gridCol w="1899404">
                  <a:extLst>
                    <a:ext uri="{9D8B030D-6E8A-4147-A177-3AD203B41FA5}">
                      <a16:colId xmlns:a16="http://schemas.microsoft.com/office/drawing/2014/main" val="3065248341"/>
                    </a:ext>
                  </a:extLst>
                </a:gridCol>
              </a:tblGrid>
              <a:tr h="212306">
                <a:tc>
                  <a:txBody>
                    <a:bodyPr/>
                    <a:lstStyle/>
                    <a:p>
                      <a:pPr algn="ctr" rtl="0" fontAlgn="ctr"/>
                      <a:r>
                        <a:rPr lang="en-GB" sz="800" b="1" i="0" u="none" strike="noStrike" dirty="0">
                          <a:solidFill>
                            <a:srgbClr val="FFFFFF"/>
                          </a:solidFill>
                          <a:effectLst/>
                          <a:latin typeface="+mj-lt"/>
                          <a:cs typeface="Arial" panose="020B0604020202020204" pitchFamily="34" charset="0"/>
                        </a:rPr>
                        <a:t>CR Name</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800" b="1" i="0" u="none" strike="noStrike" dirty="0">
                          <a:solidFill>
                            <a:srgbClr val="FFFFFF"/>
                          </a:solidFill>
                          <a:effectLst/>
                          <a:latin typeface="+mj-lt"/>
                          <a:cs typeface="Arial" panose="020B0604020202020204" pitchFamily="34" charset="0"/>
                        </a:rPr>
                        <a:t>CR Ref</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800" b="1" i="0" u="none" strike="noStrike" dirty="0">
                          <a:solidFill>
                            <a:srgbClr val="FFFFFF"/>
                          </a:solidFill>
                          <a:effectLst/>
                          <a:latin typeface="+mj-lt"/>
                          <a:cs typeface="Arial" panose="020B0604020202020204" pitchFamily="34" charset="0"/>
                        </a:rPr>
                        <a:t>Date Raised</a:t>
                      </a:r>
                    </a:p>
                  </a:txBody>
                  <a:tcPr marL="4757" marR="4757" marT="4757" marB="0" anchor="ctr">
                    <a:lnB w="6350" cap="flat" cmpd="sng" algn="ctr">
                      <a:solidFill>
                        <a:schemeClr val="tx1"/>
                      </a:solidFill>
                      <a:prstDash val="solid"/>
                      <a:round/>
                      <a:headEnd type="none" w="med" len="med"/>
                      <a:tailEnd type="none" w="med" len="med"/>
                    </a:lnB>
                  </a:tcPr>
                </a:tc>
                <a:tc>
                  <a:txBody>
                    <a:bodyPr/>
                    <a:lstStyle/>
                    <a:p>
                      <a:pPr algn="ctr" rtl="0" fontAlgn="ctr"/>
                      <a:r>
                        <a:rPr lang="en-GB" sz="800" b="1" i="0" u="none" strike="noStrike" dirty="0">
                          <a:solidFill>
                            <a:srgbClr val="FFFFFF"/>
                          </a:solidFill>
                          <a:effectLst/>
                          <a:latin typeface="+mj-lt"/>
                          <a:cs typeface="Arial" panose="020B0604020202020204" pitchFamily="34" charset="0"/>
                        </a:rPr>
                        <a:t>Status</a:t>
                      </a:r>
                    </a:p>
                  </a:txBody>
                  <a:tcPr marL="4757" marR="4757" marT="4757" marB="0" anchor="ctr">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9148686"/>
                  </a:ext>
                </a:extLst>
              </a:tr>
              <a:tr h="135950">
                <a:tc>
                  <a:txBody>
                    <a:bodyPr/>
                    <a:lstStyle/>
                    <a:p>
                      <a:pPr algn="l" fontAlgn="b"/>
                      <a:r>
                        <a:rPr lang="en-GB" sz="800" b="0" i="0" u="none" strike="noStrike" dirty="0">
                          <a:solidFill>
                            <a:srgbClr val="000000"/>
                          </a:solidFill>
                          <a:effectLst/>
                          <a:latin typeface="+mj-lt"/>
                          <a:ea typeface="+mn-ea"/>
                          <a:cs typeface="+mn-cs"/>
                        </a:rPr>
                        <a:t>Elaborations for Service Management Requirements DB4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17/08/2021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53268397"/>
                  </a:ext>
                </a:extLst>
              </a:tr>
              <a:tr h="135950">
                <a:tc>
                  <a:txBody>
                    <a:bodyPr/>
                    <a:lstStyle/>
                    <a:p>
                      <a:pPr algn="l" fontAlgn="b"/>
                      <a:r>
                        <a:rPr lang="en-US" sz="800" b="0" i="0" u="none" strike="noStrike" dirty="0">
                          <a:solidFill>
                            <a:srgbClr val="000000"/>
                          </a:solidFill>
                          <a:effectLst/>
                          <a:latin typeface="+mj-lt"/>
                          <a:ea typeface="+mn-ea"/>
                          <a:cs typeface="+mn-cs"/>
                        </a:rPr>
                        <a:t>Update of the Code of Connection Document to reflect the Enduring PKI Process Updates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CR-D106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87697698"/>
                  </a:ext>
                </a:extLst>
              </a:tr>
              <a:tr h="135950">
                <a:tc>
                  <a:txBody>
                    <a:bodyPr/>
                    <a:lstStyle/>
                    <a:p>
                      <a:pPr algn="l" fontAlgn="b"/>
                      <a:r>
                        <a:rPr lang="en-US" sz="800" b="0" i="0" u="none" strike="noStrike" dirty="0">
                          <a:solidFill>
                            <a:srgbClr val="000000"/>
                          </a:solidFill>
                          <a:effectLst/>
                          <a:latin typeface="+mj-lt"/>
                          <a:ea typeface="+mn-ea"/>
                          <a:cs typeface="+mn-cs"/>
                        </a:rPr>
                        <a:t>Addition of assumption on MAD Log in relation to earliest possible Go-Live date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55289847"/>
                  </a:ext>
                </a:extLst>
              </a:tr>
              <a:tr h="135950">
                <a:tc>
                  <a:txBody>
                    <a:bodyPr/>
                    <a:lstStyle/>
                    <a:p>
                      <a:pPr algn="l" fontAlgn="b"/>
                      <a:r>
                        <a:rPr lang="en-US" sz="800" b="0" i="0" u="none" strike="noStrike" dirty="0">
                          <a:solidFill>
                            <a:srgbClr val="000000"/>
                          </a:solidFill>
                          <a:effectLst/>
                          <a:latin typeface="+mj-lt"/>
                          <a:ea typeface="+mn-ea"/>
                          <a:cs typeface="+mn-cs"/>
                        </a:rPr>
                        <a:t>Change to Data Migration and Transition artefacts following the completion of CR-D093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36903752"/>
                  </a:ext>
                </a:extLst>
              </a:tr>
              <a:tr h="135950">
                <a:tc>
                  <a:txBody>
                    <a:bodyPr/>
                    <a:lstStyle/>
                    <a:p>
                      <a:pPr algn="l" fontAlgn="b"/>
                      <a:r>
                        <a:rPr lang="en-US" sz="800" b="0" i="0" u="none" strike="noStrike" dirty="0">
                          <a:solidFill>
                            <a:srgbClr val="000000"/>
                          </a:solidFill>
                          <a:effectLst/>
                          <a:latin typeface="+mj-lt"/>
                          <a:ea typeface="+mn-ea"/>
                          <a:cs typeface="+mn-cs"/>
                        </a:rPr>
                        <a:t>Change to EES requirements to bring REL search and retrieval into closer alignment with GES and assessment of </a:t>
                      </a:r>
                      <a:r>
                        <a:rPr lang="en-US" sz="800" b="0" i="0" u="none" strike="noStrike" dirty="0" err="1">
                          <a:solidFill>
                            <a:srgbClr val="000000"/>
                          </a:solidFill>
                          <a:effectLst/>
                          <a:latin typeface="+mj-lt"/>
                          <a:ea typeface="+mn-ea"/>
                          <a:cs typeface="+mn-cs"/>
                        </a:rPr>
                        <a:t>programme</a:t>
                      </a:r>
                      <a:r>
                        <a:rPr lang="en-US" sz="800" b="0" i="0" u="none" strike="noStrike" dirty="0">
                          <a:solidFill>
                            <a:srgbClr val="000000"/>
                          </a:solidFill>
                          <a:effectLst/>
                          <a:latin typeface="+mj-lt"/>
                          <a:ea typeface="+mn-ea"/>
                          <a:cs typeface="+mn-cs"/>
                        </a:rPr>
                        <a: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CR-D109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68158442"/>
                  </a:ext>
                </a:extLst>
              </a:tr>
              <a:tr h="135950">
                <a:tc>
                  <a:txBody>
                    <a:bodyPr/>
                    <a:lstStyle/>
                    <a:p>
                      <a:pPr algn="l" fontAlgn="b"/>
                      <a:r>
                        <a:rPr lang="en-US" sz="800" b="0" i="0" u="none" strike="noStrike" dirty="0">
                          <a:solidFill>
                            <a:srgbClr val="000000"/>
                          </a:solidFill>
                          <a:effectLst/>
                          <a:latin typeface="+mj-lt"/>
                          <a:ea typeface="+mn-ea"/>
                          <a:cs typeface="+mn-cs"/>
                        </a:rPr>
                        <a:t>Changes and additions to PIWG and CWG governed MAD Log v2.4 milestones to address timing and clarity issues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CR-D110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22/09/2021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3753599"/>
                  </a:ext>
                </a:extLst>
              </a:tr>
              <a:tr h="261427">
                <a:tc>
                  <a:txBody>
                    <a:bodyPr/>
                    <a:lstStyle/>
                    <a:p>
                      <a:pPr algn="l" fontAlgn="b"/>
                      <a:r>
                        <a:rPr lang="en-US" sz="800" b="0" i="0" u="none" strike="noStrike" dirty="0">
                          <a:solidFill>
                            <a:srgbClr val="000000"/>
                          </a:solidFill>
                          <a:effectLst/>
                          <a:latin typeface="+mj-lt"/>
                          <a:ea typeface="+mn-ea"/>
                          <a:cs typeface="+mn-cs"/>
                        </a:rPr>
                        <a:t>Transition Stage 1 – CSS ad-hoc data removal solution development based on Source Data Provider in response to DI-1655 remedial solution]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14/10/2021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07446940"/>
                  </a:ext>
                </a:extLst>
              </a:tr>
              <a:tr h="208684">
                <a:tc>
                  <a:txBody>
                    <a:bodyPr/>
                    <a:lstStyle/>
                    <a:p>
                      <a:pPr algn="l" fontAlgn="b"/>
                      <a:r>
                        <a:rPr lang="en-US" sz="800" b="0" i="0" u="none" strike="noStrike" dirty="0">
                          <a:solidFill>
                            <a:srgbClr val="000000"/>
                          </a:solidFill>
                          <a:effectLst/>
                          <a:latin typeface="+mj-lt"/>
                          <a:ea typeface="+mn-ea"/>
                          <a:cs typeface="+mn-cs"/>
                        </a:rPr>
                        <a:t>End to End Test Exit Criteria refinement and clarification of the decision making process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01/10/2021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96158325"/>
                  </a:ext>
                </a:extLst>
              </a:tr>
              <a:tr h="261427">
                <a:tc>
                  <a:txBody>
                    <a:bodyPr/>
                    <a:lstStyle/>
                    <a:p>
                      <a:pPr algn="l" fontAlgn="b"/>
                      <a:r>
                        <a:rPr lang="en-US" sz="800" b="0" i="0" u="none" strike="noStrike" dirty="0">
                          <a:solidFill>
                            <a:srgbClr val="000000"/>
                          </a:solidFill>
                          <a:effectLst/>
                          <a:latin typeface="+mj-lt"/>
                          <a:ea typeface="+mn-ea"/>
                          <a:cs typeface="+mn-cs"/>
                        </a:rPr>
                        <a:t>Clarification of Performance NFRs by apportioning the current target between Gas and Electricity and then further apportioning the Electricity targets by MPID</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CR-D114</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15/11/2021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48710997"/>
                  </a:ext>
                </a:extLst>
              </a:tr>
              <a:tr h="208684">
                <a:tc>
                  <a:txBody>
                    <a:bodyPr/>
                    <a:lstStyle/>
                    <a:p>
                      <a:pPr algn="l" fontAlgn="b"/>
                      <a:r>
                        <a:rPr lang="en-US" sz="800" b="0" i="0" u="none" strike="noStrike" dirty="0">
                          <a:solidFill>
                            <a:srgbClr val="000000"/>
                          </a:solidFill>
                          <a:effectLst/>
                          <a:latin typeface="+mj-lt"/>
                          <a:ea typeface="+mn-ea"/>
                          <a:cs typeface="+mn-cs"/>
                        </a:rPr>
                        <a:t>Update to E2E Transition Inflight Switches Management Approach Document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27/10/2021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959222981"/>
                  </a:ext>
                </a:extLst>
              </a:tr>
              <a:tr h="135950">
                <a:tc>
                  <a:txBody>
                    <a:bodyPr/>
                    <a:lstStyle/>
                    <a:p>
                      <a:pPr algn="l" fontAlgn="b"/>
                      <a:r>
                        <a:rPr lang="en-US" sz="800" b="0" i="0" u="none" strike="noStrike" dirty="0">
                          <a:solidFill>
                            <a:srgbClr val="000000"/>
                          </a:solidFill>
                          <a:effectLst/>
                          <a:latin typeface="+mj-lt"/>
                          <a:ea typeface="+mn-ea"/>
                          <a:cs typeface="+mn-cs"/>
                        </a:rPr>
                        <a:t>Operational Change Window and Type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25/10/2021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0372966"/>
                  </a:ext>
                </a:extLst>
              </a:tr>
              <a:tr h="208684">
                <a:tc>
                  <a:txBody>
                    <a:bodyPr/>
                    <a:lstStyle/>
                    <a:p>
                      <a:pPr algn="l" fontAlgn="b"/>
                      <a:r>
                        <a:rPr lang="en-US" sz="800" b="0" i="0" u="none" strike="noStrike" dirty="0">
                          <a:solidFill>
                            <a:srgbClr val="000000"/>
                          </a:solidFill>
                          <a:effectLst/>
                          <a:latin typeface="+mj-lt"/>
                          <a:ea typeface="+mn-ea"/>
                          <a:cs typeface="+mn-cs"/>
                        </a:rPr>
                        <a:t>Change to effect a Gas Supplier of Last Resort (</a:t>
                      </a:r>
                      <a:r>
                        <a:rPr lang="en-US" sz="800" b="0" i="0" u="none" strike="noStrike" dirty="0" err="1">
                          <a:solidFill>
                            <a:srgbClr val="000000"/>
                          </a:solidFill>
                          <a:effectLst/>
                          <a:latin typeface="+mj-lt"/>
                          <a:ea typeface="+mn-ea"/>
                          <a:cs typeface="+mn-cs"/>
                        </a:rPr>
                        <a:t>SoLR</a:t>
                      </a:r>
                      <a:r>
                        <a:rPr lang="en-US" sz="800" b="0" i="0" u="none" strike="noStrike" dirty="0">
                          <a:solidFill>
                            <a:srgbClr val="000000"/>
                          </a:solidFill>
                          <a:effectLst/>
                          <a:latin typeface="+mj-lt"/>
                          <a:ea typeface="+mn-ea"/>
                          <a:cs typeface="+mn-cs"/>
                        </a:rPr>
                        <a: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CR-D118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03/11/2021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119730684"/>
                  </a:ext>
                </a:extLst>
              </a:tr>
              <a:tr h="135950">
                <a:tc>
                  <a:txBody>
                    <a:bodyPr/>
                    <a:lstStyle/>
                    <a:p>
                      <a:pPr algn="l" fontAlgn="b"/>
                      <a:r>
                        <a:rPr lang="en-GB" sz="800" b="0" i="0" u="none" strike="noStrike" dirty="0">
                          <a:solidFill>
                            <a:srgbClr val="000000"/>
                          </a:solidFill>
                          <a:effectLst/>
                          <a:latin typeface="+mj-lt"/>
                          <a:ea typeface="+mn-ea"/>
                          <a:cs typeface="+mn-cs"/>
                        </a:rPr>
                        <a:t>GES Data Refresh SLA</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CR-D119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10/11/2021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47705357"/>
                  </a:ext>
                </a:extLst>
              </a:tr>
              <a:tr h="135950">
                <a:tc>
                  <a:txBody>
                    <a:bodyPr/>
                    <a:lstStyle/>
                    <a:p>
                      <a:pPr algn="l" fontAlgn="b"/>
                      <a:r>
                        <a:rPr lang="en-US" sz="800" b="0" i="0" u="none" strike="noStrike" dirty="0">
                          <a:solidFill>
                            <a:srgbClr val="000000"/>
                          </a:solidFill>
                          <a:effectLst/>
                          <a:latin typeface="+mj-lt"/>
                          <a:ea typeface="+mn-ea"/>
                          <a:cs typeface="+mn-cs"/>
                        </a:rPr>
                        <a:t>Updates to NCT-0188 REL Testing Gap Analysis Report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10/11/2021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62764535"/>
                  </a:ext>
                </a:extLst>
              </a:tr>
              <a:tr h="135950">
                <a:tc>
                  <a:txBody>
                    <a:bodyPr/>
                    <a:lstStyle/>
                    <a:p>
                      <a:pPr algn="l" fontAlgn="b"/>
                      <a:r>
                        <a:rPr lang="en-GB" sz="800" b="0" i="0" u="none" strike="noStrike" dirty="0">
                          <a:solidFill>
                            <a:srgbClr val="000000"/>
                          </a:solidFill>
                          <a:effectLst/>
                          <a:latin typeface="+mj-lt"/>
                          <a:ea typeface="+mn-ea"/>
                          <a:cs typeface="+mn-cs"/>
                        </a:rPr>
                        <a:t>Additional CSS Non-functional Requirements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11/01/2022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54153051"/>
                  </a:ext>
                </a:extLst>
              </a:tr>
              <a:tr h="135950">
                <a:tc>
                  <a:txBody>
                    <a:bodyPr/>
                    <a:lstStyle/>
                    <a:p>
                      <a:pPr algn="l" fontAlgn="b"/>
                      <a:r>
                        <a:rPr lang="en-US" sz="800" b="0" i="0" u="none" strike="noStrike" dirty="0">
                          <a:solidFill>
                            <a:srgbClr val="000000"/>
                          </a:solidFill>
                          <a:effectLst/>
                          <a:latin typeface="+mj-lt"/>
                          <a:ea typeface="+mn-ea"/>
                          <a:cs typeface="+mn-cs"/>
                        </a:rPr>
                        <a:t>ServiceNow Data Model Development - DNO/</a:t>
                      </a:r>
                      <a:r>
                        <a:rPr lang="en-US" sz="800" b="0" i="0" u="none" strike="noStrike" dirty="0" err="1">
                          <a:solidFill>
                            <a:srgbClr val="000000"/>
                          </a:solidFill>
                          <a:effectLst/>
                          <a:latin typeface="+mj-lt"/>
                          <a:ea typeface="+mn-ea"/>
                          <a:cs typeface="+mn-cs"/>
                        </a:rPr>
                        <a:t>iDNO</a:t>
                      </a:r>
                      <a:r>
                        <a:rPr lang="en-US" sz="800" b="0" i="0" u="none" strike="noStrike" dirty="0">
                          <a:solidFill>
                            <a:srgbClr val="000000"/>
                          </a:solidFill>
                          <a:effectLst/>
                          <a:latin typeface="+mj-lt"/>
                          <a:ea typeface="+mn-ea"/>
                          <a:cs typeface="+mn-cs"/>
                        </a:rPr>
                        <a:t> Adaptors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11/01/2022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835816631"/>
                  </a:ext>
                </a:extLst>
              </a:tr>
              <a:tr h="135950">
                <a:tc>
                  <a:txBody>
                    <a:bodyPr/>
                    <a:lstStyle/>
                    <a:p>
                      <a:pPr algn="l" fontAlgn="b"/>
                      <a:r>
                        <a:rPr lang="en-US" sz="800" b="0" i="0" u="none" strike="noStrike" dirty="0">
                          <a:solidFill>
                            <a:srgbClr val="000000"/>
                          </a:solidFill>
                          <a:effectLst/>
                          <a:latin typeface="+mj-lt"/>
                          <a:ea typeface="+mn-ea"/>
                          <a:cs typeface="+mn-cs"/>
                        </a:rPr>
                        <a:t>Addition of Network Operator Market Share to CSS Billing Report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CR-D123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26/11/2021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3122520"/>
                  </a:ext>
                </a:extLst>
              </a:tr>
              <a:tr h="135950">
                <a:tc>
                  <a:txBody>
                    <a:bodyPr/>
                    <a:lstStyle/>
                    <a:p>
                      <a:pPr algn="l" fontAlgn="b"/>
                      <a:r>
                        <a:rPr lang="en-US" sz="800" b="0" i="0" u="none" strike="noStrike" dirty="0">
                          <a:solidFill>
                            <a:srgbClr val="000000"/>
                          </a:solidFill>
                          <a:effectLst/>
                          <a:latin typeface="+mj-lt"/>
                          <a:ea typeface="+mn-ea"/>
                          <a:cs typeface="+mn-cs"/>
                        </a:rPr>
                        <a:t>Uplifting the CSS Business Data Validation Rules document to v1.3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CR-D124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26/11/2021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29174247"/>
                  </a:ext>
                </a:extLst>
              </a:tr>
              <a:tr h="135950">
                <a:tc>
                  <a:txBody>
                    <a:bodyPr/>
                    <a:lstStyle/>
                    <a:p>
                      <a:pPr algn="l" fontAlgn="b"/>
                      <a:r>
                        <a:rPr lang="en-US" sz="800" b="0" i="0" u="none" strike="noStrike" dirty="0">
                          <a:solidFill>
                            <a:srgbClr val="000000"/>
                          </a:solidFill>
                          <a:effectLst/>
                          <a:latin typeface="+mj-lt"/>
                          <a:ea typeface="+mn-ea"/>
                          <a:cs typeface="+mn-cs"/>
                        </a:rPr>
                        <a:t>Uplifting the CSS Interface Specification document to v8.7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CR-D125</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26/11/2021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Withdrawn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29370897"/>
                  </a:ext>
                </a:extLst>
              </a:tr>
              <a:tr h="135950">
                <a:tc>
                  <a:txBody>
                    <a:bodyPr/>
                    <a:lstStyle/>
                    <a:p>
                      <a:pPr algn="l" fontAlgn="b"/>
                      <a:r>
                        <a:rPr lang="en-US" sz="800" b="0" i="0" u="none" strike="noStrike" dirty="0">
                          <a:solidFill>
                            <a:srgbClr val="000000"/>
                          </a:solidFill>
                          <a:effectLst/>
                          <a:latin typeface="+mj-lt"/>
                          <a:ea typeface="+mn-ea"/>
                          <a:cs typeface="+mn-cs"/>
                        </a:rPr>
                        <a:t>Updates to the MAD Log v2.5 following RA110 Proposal</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CR-D126</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07/12/2021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2151436"/>
                  </a:ext>
                </a:extLst>
              </a:tr>
              <a:tr h="135950">
                <a:tc>
                  <a:txBody>
                    <a:bodyPr/>
                    <a:lstStyle/>
                    <a:p>
                      <a:pPr algn="l" fontAlgn="b"/>
                      <a:r>
                        <a:rPr lang="en-GB" sz="800" b="0" i="0" u="none" strike="noStrike" dirty="0">
                          <a:solidFill>
                            <a:srgbClr val="000000"/>
                          </a:solidFill>
                          <a:effectLst/>
                          <a:latin typeface="+mj-lt"/>
                          <a:ea typeface="+mn-ea"/>
                          <a:cs typeface="+mn-cs"/>
                        </a:rPr>
                        <a:t>E2E Remove invalid test scenarios </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03/12/2021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84536303"/>
                  </a:ext>
                </a:extLst>
              </a:tr>
              <a:tr h="135950">
                <a:tc>
                  <a:txBody>
                    <a:bodyPr/>
                    <a:lstStyle/>
                    <a:p>
                      <a:pPr algn="l" fontAlgn="b"/>
                      <a:r>
                        <a:rPr lang="en-US" sz="800" b="0" i="0" u="none" strike="noStrike" dirty="0">
                          <a:solidFill>
                            <a:srgbClr val="000000"/>
                          </a:solidFill>
                          <a:effectLst/>
                          <a:latin typeface="+mj-lt"/>
                          <a:ea typeface="+mn-ea"/>
                          <a:cs typeface="+mn-cs"/>
                        </a:rPr>
                        <a:t>Proposal for the implementation of Failed Supplier Portfolio report within CSS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CR-D128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07/12/2021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06653316"/>
                  </a:ext>
                </a:extLst>
              </a:tr>
              <a:tr h="135950">
                <a:tc>
                  <a:txBody>
                    <a:bodyPr/>
                    <a:lstStyle/>
                    <a:p>
                      <a:pPr algn="l" fontAlgn="b"/>
                      <a:r>
                        <a:rPr lang="en-US" sz="800" b="0" i="0" u="none" strike="noStrike" dirty="0">
                          <a:solidFill>
                            <a:srgbClr val="000000"/>
                          </a:solidFill>
                          <a:effectLst/>
                          <a:latin typeface="+mj-lt"/>
                          <a:ea typeface="+mn-ea"/>
                          <a:cs typeface="+mn-cs"/>
                        </a:rPr>
                        <a:t>Gas gate closure message cut-off timing</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CR-D129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GB" sz="800" b="0" i="0" u="none" strike="noStrike" dirty="0">
                        <a:solidFill>
                          <a:srgbClr val="000000"/>
                        </a:solidFill>
                        <a:effectLst/>
                        <a:latin typeface="+mj-lt"/>
                        <a:ea typeface="+mn-ea"/>
                        <a:cs typeface="+mn-cs"/>
                      </a:endParaRP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Post Go-Live Change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82884740"/>
                  </a:ext>
                </a:extLst>
              </a:tr>
              <a:tr h="135950">
                <a:tc>
                  <a:txBody>
                    <a:bodyPr/>
                    <a:lstStyle/>
                    <a:p>
                      <a:pPr algn="l" fontAlgn="b"/>
                      <a:r>
                        <a:rPr lang="en-US" sz="800" b="0" i="0" u="none" strike="noStrike" dirty="0">
                          <a:solidFill>
                            <a:srgbClr val="000000"/>
                          </a:solidFill>
                          <a:effectLst/>
                          <a:latin typeface="+mj-lt"/>
                          <a:ea typeface="+mn-ea"/>
                          <a:cs typeface="+mn-cs"/>
                        </a:rPr>
                        <a:t>Clarification of Performance NFRs for Operational Readiness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CR-D130</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17/12/2021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49935355"/>
                  </a:ext>
                </a:extLst>
              </a:tr>
              <a:tr h="135950">
                <a:tc>
                  <a:txBody>
                    <a:bodyPr/>
                    <a:lstStyle/>
                    <a:p>
                      <a:pPr algn="l" fontAlgn="b"/>
                      <a:r>
                        <a:rPr lang="en-US" sz="800" b="0" i="0" u="none" strike="noStrike" dirty="0">
                          <a:solidFill>
                            <a:srgbClr val="000000"/>
                          </a:solidFill>
                          <a:effectLst/>
                          <a:latin typeface="+mj-lt"/>
                          <a:ea typeface="+mn-ea"/>
                          <a:cs typeface="+mn-cs"/>
                        </a:rPr>
                        <a:t>Further amendments to the Data Cleansing Catalogue v1.6 following DA605 (Pre-Transition Data Quality Checkpoint) Milestone.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CR-D131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22/03/2022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4144949"/>
                  </a:ext>
                </a:extLst>
              </a:tr>
              <a:tr h="135950">
                <a:tc>
                  <a:txBody>
                    <a:bodyPr/>
                    <a:lstStyle/>
                    <a:p>
                      <a:pPr algn="l" fontAlgn="b"/>
                      <a:r>
                        <a:rPr lang="en-US" sz="800" b="0" i="0" u="none" strike="noStrike" dirty="0">
                          <a:solidFill>
                            <a:srgbClr val="000000"/>
                          </a:solidFill>
                          <a:effectLst/>
                          <a:latin typeface="+mj-lt"/>
                          <a:ea typeface="+mn-ea"/>
                          <a:cs typeface="+mn-cs"/>
                        </a:rPr>
                        <a:t>Updates to the MAD Log V2.5 for Data and Regulatory Milestones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a:solidFill>
                            <a:srgbClr val="000000"/>
                          </a:solidFill>
                          <a:effectLst/>
                          <a:latin typeface="+mj-lt"/>
                          <a:ea typeface="+mn-ea"/>
                          <a:cs typeface="+mn-cs"/>
                        </a:rPr>
                        <a:t>23/12/2021</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62859421"/>
                  </a:ext>
                </a:extLst>
              </a:tr>
              <a:tr h="135950">
                <a:tc>
                  <a:txBody>
                    <a:bodyPr/>
                    <a:lstStyle/>
                    <a:p>
                      <a:pPr marL="0" algn="l" fontAlgn="b"/>
                      <a:r>
                        <a:rPr lang="en-US" sz="800" b="0" i="0" u="none" strike="noStrike" dirty="0">
                          <a:solidFill>
                            <a:srgbClr val="000000"/>
                          </a:solidFill>
                          <a:effectLst/>
                          <a:latin typeface="+mj-lt"/>
                          <a:ea typeface="+mn-ea"/>
                          <a:cs typeface="+mn-cs"/>
                        </a:rPr>
                        <a:t>Update to Data Migration Artefacts to reflect fortnightly Registration Delta Files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CR-D133</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a:solidFill>
                            <a:srgbClr val="000000"/>
                          </a:solidFill>
                          <a:effectLst/>
                          <a:latin typeface="+mj-lt"/>
                          <a:ea typeface="+mn-ea"/>
                          <a:cs typeface="+mn-cs"/>
                        </a:rPr>
                        <a:t>14/03/2022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75115250"/>
                  </a:ext>
                </a:extLst>
              </a:tr>
              <a:tr h="135950">
                <a:tc>
                  <a:txBody>
                    <a:bodyPr/>
                    <a:lstStyle/>
                    <a:p>
                      <a:pPr marL="0" algn="l" fontAlgn="b"/>
                      <a:r>
                        <a:rPr lang="en-US" sz="800" b="0" i="0" u="none" strike="noStrike" dirty="0">
                          <a:solidFill>
                            <a:srgbClr val="000000"/>
                          </a:solidFill>
                          <a:effectLst/>
                          <a:latin typeface="+mj-lt"/>
                          <a:ea typeface="+mn-ea"/>
                          <a:cs typeface="+mn-cs"/>
                        </a:rPr>
                        <a:t> Update of CSS Business Rules to resolve MPRS Refresh Design Issue</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CR-D137</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a:solidFill>
                            <a:srgbClr val="000000"/>
                          </a:solidFill>
                          <a:effectLst/>
                          <a:latin typeface="+mj-lt"/>
                          <a:ea typeface="+mn-ea"/>
                          <a:cs typeface="+mn-cs"/>
                        </a:rPr>
                        <a:t>23/03/2022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987725294"/>
                  </a:ext>
                </a:extLst>
              </a:tr>
              <a:tr h="135950">
                <a:tc>
                  <a:txBody>
                    <a:bodyPr/>
                    <a:lstStyle/>
                    <a:p>
                      <a:pPr marL="0" algn="l" fontAlgn="b"/>
                      <a:r>
                        <a:rPr lang="en-US" sz="800" b="0" i="0" u="none" strike="noStrike" dirty="0">
                          <a:solidFill>
                            <a:srgbClr val="000000"/>
                          </a:solidFill>
                          <a:effectLst/>
                          <a:latin typeface="+mj-lt"/>
                          <a:ea typeface="+mn-ea"/>
                          <a:cs typeface="+mn-cs"/>
                        </a:rPr>
                        <a:t>Additional explanatory notes to DCC Service Design documents</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CR-D138</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dirty="0">
                          <a:solidFill>
                            <a:srgbClr val="000000"/>
                          </a:solidFill>
                          <a:effectLst/>
                          <a:latin typeface="+mj-lt"/>
                          <a:ea typeface="+mn-ea"/>
                          <a:cs typeface="+mn-cs"/>
                        </a:rPr>
                        <a:t>28/03/2022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29834951"/>
                  </a:ext>
                </a:extLst>
              </a:tr>
              <a:tr h="135950">
                <a:tc>
                  <a:txBody>
                    <a:bodyPr/>
                    <a:lstStyle/>
                    <a:p>
                      <a:pPr marL="0" algn="l" fontAlgn="b"/>
                      <a:r>
                        <a:rPr lang="en-US" sz="800" b="0" i="0" u="none" strike="noStrike" dirty="0">
                          <a:solidFill>
                            <a:srgbClr val="000000"/>
                          </a:solidFill>
                          <a:effectLst/>
                          <a:latin typeface="+mj-lt"/>
                          <a:ea typeface="+mn-ea"/>
                          <a:cs typeface="+mn-cs"/>
                        </a:rPr>
                        <a:t>Updates to MAD Log v2.6 and replacement of D-4.3.5 E2E Post Implementation Plan</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CR-D139</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ctr" fontAlgn="b"/>
                      <a:r>
                        <a:rPr lang="en-GB" sz="800" b="0" i="0" u="none" strike="noStrike" dirty="0">
                          <a:solidFill>
                            <a:srgbClr val="000000"/>
                          </a:solidFill>
                          <a:effectLst/>
                          <a:latin typeface="+mj-lt"/>
                          <a:ea typeface="+mn-ea"/>
                          <a:cs typeface="+mn-cs"/>
                        </a:rPr>
                        <a:t>05/04/2022</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marL="0" algn="l" fontAlgn="b"/>
                      <a:r>
                        <a:rPr lang="en-GB" sz="800" b="0" i="0" u="none" strike="noStrike" dirty="0">
                          <a:solidFill>
                            <a:srgbClr val="000000"/>
                          </a:solidFill>
                          <a:effectLst/>
                          <a:latin typeface="+mj-lt"/>
                          <a:ea typeface="+mn-ea"/>
                          <a:cs typeface="+mn-cs"/>
                        </a:rPr>
                        <a:t>Complete - No Xoserve Impact</a:t>
                      </a:r>
                    </a:p>
                  </a:txBody>
                  <a:tcPr marL="0" marR="0" marT="0" marB="0" anchor="b">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2773978"/>
                  </a:ext>
                </a:extLst>
              </a:tr>
            </a:tbl>
          </a:graphicData>
        </a:graphic>
      </p:graphicFrame>
    </p:spTree>
    <p:extLst>
      <p:ext uri="{BB962C8B-B14F-4D97-AF65-F5344CB8AC3E}">
        <p14:creationId xmlns:p14="http://schemas.microsoft.com/office/powerpoint/2010/main" val="3158035995"/>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Xoserve PowerPoint Template Clean">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Flow_SignoffStatus xmlns="efb0c983-77a3-4edc-9303-e1cb655c76c7" xsi:nil="true"/>
    <TaxCatchAll xmlns="3ee84ff3-1fa2-4b0e-bbc1-9d3729ac2ba9" xsi:nil="true"/>
    <lcf76f155ced4ddcb4097134ff3c332f xmlns="efb0c983-77a3-4edc-9303-e1cb655c76c7">
      <Terms xmlns="http://schemas.microsoft.com/office/infopath/2007/PartnerControls"/>
    </lcf76f155ced4ddcb4097134ff3c332f>
    <Sign_x002d_offBy xmlns="efb0c983-77a3-4edc-9303-e1cb655c76c7">
      <UserInfo>
        <DisplayName/>
        <AccountId xsi:nil="true"/>
        <AccountType/>
      </UserInfo>
    </Sign_x002d_offB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6" ma:contentTypeDescription="Create a new document." ma:contentTypeScope="" ma:versionID="ede32156e104b9db28a12065827d15ac">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1c2972ccccfaf548a4caf8c530352"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cb18e80-c0a1-4e4c-a24b-611b5f62a908"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edf0d92-15e2-4a18-8841-dbc4ae997dea}" ma:internalName="TaxCatchAll" ma:showField="CatchAllData" ma:web="3ee84ff3-1fa2-4b0e-bbc1-9d3729ac2ba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F8545E1A-EA83-463B-B744-ADE3D05E8049}">
  <ds:schemaRefs>
    <ds:schemaRef ds:uri="http://purl.org/dc/dcmitype/"/>
    <ds:schemaRef ds:uri="http://schemas.microsoft.com/office/2006/documentManagement/types"/>
    <ds:schemaRef ds:uri="http://schemas.microsoft.com/office/2006/metadata/properties"/>
    <ds:schemaRef ds:uri="afe9fadc-cf94-4dd1-a692-a3c9fbf85351"/>
    <ds:schemaRef ds:uri="http://www.w3.org/XML/1998/namespace"/>
    <ds:schemaRef ds:uri="http://purl.org/dc/elements/1.1/"/>
    <ds:schemaRef ds:uri="http://schemas.microsoft.com/office/infopath/2007/PartnerControls"/>
    <ds:schemaRef ds:uri="http://schemas.openxmlformats.org/package/2006/metadata/core-properties"/>
    <ds:schemaRef ds:uri="b5d8c402-b464-4f85-b954-cddb3da0df20"/>
    <ds:schemaRef ds:uri="http://purl.org/dc/terms/"/>
  </ds:schemaRefs>
</ds:datastoreItem>
</file>

<file path=customXml/itemProps3.xml><?xml version="1.0" encoding="utf-8"?>
<ds:datastoreItem xmlns:ds="http://schemas.openxmlformats.org/officeDocument/2006/customXml" ds:itemID="{14CA4420-24B4-493E-8EE2-1C3D6903FAA6}"/>
</file>

<file path=docProps/app.xml><?xml version="1.0" encoding="utf-8"?>
<Properties xmlns="http://schemas.openxmlformats.org/officeDocument/2006/extended-properties" xmlns:vt="http://schemas.openxmlformats.org/officeDocument/2006/docPropsVTypes">
  <Template/>
  <TotalTime>14865</TotalTime>
  <Words>4931</Words>
  <Application>Microsoft Office PowerPoint</Application>
  <PresentationFormat>On-screen Show (16:9)</PresentationFormat>
  <Paragraphs>1182</Paragraphs>
  <Slides>12</Slides>
  <Notes>2</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12</vt:i4>
      </vt:variant>
    </vt:vector>
  </HeadingPairs>
  <TitlesOfParts>
    <vt:vector size="22" baseType="lpstr">
      <vt:lpstr>Arial</vt:lpstr>
      <vt:lpstr>Calibri</vt:lpstr>
      <vt:lpstr>Poppins-Light</vt:lpstr>
      <vt:lpstr>Poppins-Medium</vt:lpstr>
      <vt:lpstr>Poppins-SemiBold</vt:lpstr>
      <vt:lpstr>Wingdings</vt:lpstr>
      <vt:lpstr>xoserve templates</vt:lpstr>
      <vt:lpstr>Office Theme</vt:lpstr>
      <vt:lpstr>1_xoserve templates</vt:lpstr>
      <vt:lpstr>Xoserve PowerPoint Template Clean</vt:lpstr>
      <vt:lpstr>CSSC Programme Dashboard</vt:lpstr>
      <vt:lpstr>PowerPoint Presentation</vt:lpstr>
      <vt:lpstr>PowerPoint Presentation</vt:lpstr>
      <vt:lpstr>PowerPoint Presentation</vt:lpstr>
      <vt:lpstr>Switching Programme CR Position – CRs impacting Xoserve</vt:lpstr>
      <vt:lpstr>Switching Programme CR Position – CRs impacting Xoserve</vt:lpstr>
      <vt:lpstr>Switching Programme CR Position – CRs not impacting Xoserve </vt:lpstr>
      <vt:lpstr>Switching Programme CR Position – CRs not impacting Xoserve </vt:lpstr>
      <vt:lpstr>Switching Programme CR Position – CRs not impacting Xoserve </vt:lpstr>
      <vt:lpstr>Switching Programme CR Position – CRs not impacting Xoserve </vt:lpstr>
      <vt:lpstr>Switching Programme CR Position – CRs not impacting Xoserve </vt:lpstr>
      <vt:lpstr>Switching Programme CR Position – CRs not impacting Xoserve </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Molly Haley1</cp:lastModifiedBy>
  <cp:revision>59</cp:revision>
  <cp:lastPrinted>2019-12-17T14:02:10Z</cp:lastPrinted>
  <dcterms:created xsi:type="dcterms:W3CDTF">2011-09-20T14:58:41Z</dcterms:created>
  <dcterms:modified xsi:type="dcterms:W3CDTF">2022-08-01T15:22:52Z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0x010100BE4A46900855F54F8B1B4A69CC14CF6B</vt:lpwstr>
  </property>
</Properties>
</file>