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1541" r:id="rId5"/>
    <p:sldId id="15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2"/>
    <p:restoredTop sz="95853"/>
  </p:normalViewPr>
  <p:slideViewPr>
    <p:cSldViewPr snapToGrid="0" snapToObjects="1">
      <p:cViewPr varScale="1">
        <p:scale>
          <a:sx n="72" d="100"/>
          <a:sy n="72" d="100"/>
        </p:scale>
        <p:origin x="5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Whitcroft" userId="8252c121-5eeb-48cd-8bea-e3a4a4ed4a7f" providerId="ADAL" clId="{D9C2620F-86D7-411C-B483-96C579DD4801}"/>
    <pc:docChg chg="custSel delSld modSld">
      <pc:chgData name="Linda Whitcroft" userId="8252c121-5eeb-48cd-8bea-e3a4a4ed4a7f" providerId="ADAL" clId="{D9C2620F-86D7-411C-B483-96C579DD4801}" dt="2022-07-27T13:40:39.974" v="2062" actId="20577"/>
      <pc:docMkLst>
        <pc:docMk/>
      </pc:docMkLst>
      <pc:sldChg chg="modSp mod">
        <pc:chgData name="Linda Whitcroft" userId="8252c121-5eeb-48cd-8bea-e3a4a4ed4a7f" providerId="ADAL" clId="{D9C2620F-86D7-411C-B483-96C579DD4801}" dt="2022-07-27T13:01:59.122" v="1554" actId="20577"/>
        <pc:sldMkLst>
          <pc:docMk/>
          <pc:sldMk cId="1710057746" sldId="1541"/>
        </pc:sldMkLst>
        <pc:spChg chg="mod">
          <ac:chgData name="Linda Whitcroft" userId="8252c121-5eeb-48cd-8bea-e3a4a4ed4a7f" providerId="ADAL" clId="{D9C2620F-86D7-411C-B483-96C579DD4801}" dt="2022-07-27T10:56:08.172" v="25" actId="20577"/>
          <ac:spMkLst>
            <pc:docMk/>
            <pc:sldMk cId="1710057746" sldId="1541"/>
            <ac:spMk id="3" creationId="{F6A1B5CF-7FA9-3EEF-C2C2-45E5E64EB949}"/>
          </ac:spMkLst>
        </pc:spChg>
        <pc:spChg chg="mod">
          <ac:chgData name="Linda Whitcroft" userId="8252c121-5eeb-48cd-8bea-e3a4a4ed4a7f" providerId="ADAL" clId="{D9C2620F-86D7-411C-B483-96C579DD4801}" dt="2022-07-27T13:01:59.122" v="1554" actId="20577"/>
          <ac:spMkLst>
            <pc:docMk/>
            <pc:sldMk cId="1710057746" sldId="1541"/>
            <ac:spMk id="4" creationId="{BF3E9A5C-F313-7347-A4CE-5A39AEB36954}"/>
          </ac:spMkLst>
        </pc:spChg>
      </pc:sldChg>
      <pc:sldChg chg="modSp mod">
        <pc:chgData name="Linda Whitcroft" userId="8252c121-5eeb-48cd-8bea-e3a4a4ed4a7f" providerId="ADAL" clId="{D9C2620F-86D7-411C-B483-96C579DD4801}" dt="2022-07-27T13:40:39.974" v="2062" actId="20577"/>
        <pc:sldMkLst>
          <pc:docMk/>
          <pc:sldMk cId="1440704070" sldId="1542"/>
        </pc:sldMkLst>
        <pc:spChg chg="mod">
          <ac:chgData name="Linda Whitcroft" userId="8252c121-5eeb-48cd-8bea-e3a4a4ed4a7f" providerId="ADAL" clId="{D9C2620F-86D7-411C-B483-96C579DD4801}" dt="2022-07-27T13:40:39.974" v="2062" actId="20577"/>
          <ac:spMkLst>
            <pc:docMk/>
            <pc:sldMk cId="1440704070" sldId="1542"/>
            <ac:spMk id="3" creationId="{F6455E3C-0B4E-FD48-BAAC-73087A795611}"/>
          </ac:spMkLst>
        </pc:spChg>
      </pc:sldChg>
      <pc:sldChg chg="del">
        <pc:chgData name="Linda Whitcroft" userId="8252c121-5eeb-48cd-8bea-e3a4a4ed4a7f" providerId="ADAL" clId="{D9C2620F-86D7-411C-B483-96C579DD4801}" dt="2022-07-27T12:59:33.091" v="1495" actId="2696"/>
        <pc:sldMkLst>
          <pc:docMk/>
          <pc:sldMk cId="1923423485" sldId="15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7/27/2022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50" y="347325"/>
            <a:ext cx="6254751" cy="605294"/>
          </a:xfrm>
          <a:prstGeom prst="rect">
            <a:avLst/>
          </a:prstGeom>
        </p:spPr>
        <p:txBody>
          <a:bodyPr wrap="square">
            <a:spAutoFit/>
          </a:bodyPr>
          <a:lstStyle>
            <a:lvl1pPr algn="ctr">
              <a:defRPr kumimoji="0" lang="en-GB" sz="3463"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6913" marR="6765" lvl="0" indent="0" algn="l" defTabSz="1217707" rtl="0" eaLnBrk="1" fontAlgn="auto" latinLnBrk="0" hangingPunct="1">
              <a:lnSpc>
                <a:spcPts val="3995"/>
              </a:lnSpc>
              <a:spcBef>
                <a:spcPts val="400"/>
              </a:spcBef>
              <a:spcAft>
                <a:spcPts val="0"/>
              </a:spcAft>
              <a:buClrTx/>
              <a:buSzTx/>
              <a:buFontTx/>
              <a:buNone/>
              <a:tabLst/>
              <a:defRPr/>
            </a:pPr>
            <a:r>
              <a:rPr kumimoji="0" lang="en-GB" sz="3463"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644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produc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dirty="0"/>
              <a:t>August </a:t>
            </a:r>
            <a:r>
              <a:rPr lang="en-US" dirty="0" err="1"/>
              <a:t>ChMC</a:t>
            </a:r>
            <a:r>
              <a:rPr lang="en-US" dirty="0"/>
              <a:t> </a:t>
            </a:r>
            <a:br>
              <a:rPr lang="en-US" dirty="0"/>
            </a:br>
            <a:r>
              <a:rPr lang="en-US" dirty="0"/>
              <a:t>CMS Rebuild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endParaRPr lang="en-US" sz="1200" dirty="0"/>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609600" y="850107"/>
            <a:ext cx="10972800" cy="5843256"/>
          </a:xfrm>
        </p:spPr>
        <p:txBody>
          <a:bodyPr vert="horz" lIns="91440" tIns="45720" rIns="91440" bIns="45720" rtlCol="0" anchor="t">
            <a:normAutofit fontScale="77500" lnSpcReduction="20000"/>
          </a:bodyPr>
          <a:lstStyle/>
          <a:p>
            <a:pPr marL="456565" indent="-456565"/>
            <a:endParaRPr lang="en-US" sz="1600" dirty="0">
              <a:latin typeface="Arial"/>
              <a:cs typeface="Arial"/>
            </a:endParaRPr>
          </a:p>
          <a:p>
            <a:pPr marL="456565" indent="-456565"/>
            <a:r>
              <a:rPr lang="en-US" sz="1600" dirty="0">
                <a:latin typeface="Arial"/>
                <a:cs typeface="Arial"/>
              </a:rPr>
              <a:t>The CMS Rebuild Team are still on track for V1 in October and are currently developing the Supplier Theft of Gas (SUT) process to be delivered alongside the MNC process.  Address amendments (ADD) is no longer in V1 but duplicates (DUP) will be delivered shortly after MNC/SUT.</a:t>
            </a:r>
          </a:p>
          <a:p>
            <a:pPr marL="456565" indent="-456565"/>
            <a:endParaRPr lang="en-US" sz="1600" dirty="0">
              <a:latin typeface="Arial"/>
              <a:cs typeface="Arial"/>
            </a:endParaRPr>
          </a:p>
          <a:p>
            <a:pPr marL="456565" indent="-456565"/>
            <a:r>
              <a:rPr lang="en-US" sz="1600" dirty="0">
                <a:latin typeface="Arial"/>
                <a:cs typeface="Arial"/>
              </a:rPr>
              <a:t>As a brand </a:t>
            </a:r>
            <a:r>
              <a:rPr lang="en-US" sz="1600">
                <a:latin typeface="Arial"/>
                <a:cs typeface="Arial"/>
              </a:rPr>
              <a:t>new solution, MNC </a:t>
            </a:r>
            <a:r>
              <a:rPr lang="en-US" sz="1600" dirty="0">
                <a:latin typeface="Arial"/>
                <a:cs typeface="Arial"/>
              </a:rPr>
              <a:t>will be delivered as a soft launch to the Customer Focus Group attendees at the beginning of October [target 10</a:t>
            </a:r>
            <a:r>
              <a:rPr lang="en-US" sz="1600" baseline="30000" dirty="0">
                <a:latin typeface="Arial"/>
                <a:cs typeface="Arial"/>
              </a:rPr>
              <a:t>th</a:t>
            </a:r>
            <a:r>
              <a:rPr lang="en-US" sz="1600" dirty="0">
                <a:latin typeface="Arial"/>
                <a:cs typeface="Arial"/>
              </a:rPr>
              <a:t> October] and to all customers on [19</a:t>
            </a:r>
            <a:r>
              <a:rPr lang="en-US" sz="1600" baseline="30000" dirty="0">
                <a:latin typeface="Arial"/>
                <a:cs typeface="Arial"/>
              </a:rPr>
              <a:t>th</a:t>
            </a:r>
            <a:r>
              <a:rPr lang="en-US" sz="1600" dirty="0">
                <a:latin typeface="Arial"/>
                <a:cs typeface="Arial"/>
              </a:rPr>
              <a:t> October].  SUT will be implemented a few days later [26</a:t>
            </a:r>
            <a:r>
              <a:rPr lang="en-US" sz="1600" baseline="30000" dirty="0">
                <a:latin typeface="Arial"/>
                <a:cs typeface="Arial"/>
              </a:rPr>
              <a:t>th</a:t>
            </a:r>
            <a:r>
              <a:rPr lang="en-US" sz="1600" dirty="0">
                <a:latin typeface="Arial"/>
                <a:cs typeface="Arial"/>
              </a:rPr>
              <a:t> October]. Change packs have/will be published to ensure all customers are aware and can impact assess any changes. Transition arrangements will be agreed and communicated as we move contacts from old CMS to new CMS.</a:t>
            </a:r>
          </a:p>
          <a:p>
            <a:pPr marL="456565" indent="-456565"/>
            <a:endParaRPr lang="en-US" sz="1600" dirty="0">
              <a:latin typeface="Arial"/>
              <a:cs typeface="Arial"/>
            </a:endParaRPr>
          </a:p>
          <a:p>
            <a:pPr marL="456565" indent="-456565"/>
            <a:r>
              <a:rPr lang="en-US" sz="1600" dirty="0">
                <a:latin typeface="Arial"/>
                <a:cs typeface="Arial"/>
              </a:rPr>
              <a:t>We launched Alpha Trials in July to the Customer Focus Group attendees. This has provided those attendees access to a sandbox environment where they can navigate through the processes as they are being developed.  Alpha Trials will be available throughout August and into September and will enable us to obtain real-time feedback from customers on the solution, showcase Agile delivery and generate </a:t>
            </a:r>
            <a:r>
              <a:rPr lang="en-US" sz="1600" dirty="0" err="1">
                <a:latin typeface="Arial"/>
                <a:cs typeface="Arial"/>
              </a:rPr>
              <a:t>familarisation</a:t>
            </a:r>
            <a:r>
              <a:rPr lang="en-US" sz="1600" dirty="0">
                <a:latin typeface="Arial"/>
                <a:cs typeface="Arial"/>
              </a:rPr>
              <a:t>. This will also provide lessons learned to assist with the Beta Trials (External UAT) rollout which is scheduled for September 2022.  </a:t>
            </a:r>
          </a:p>
          <a:p>
            <a:pPr marL="456565" indent="-456565"/>
            <a:endParaRPr lang="en-GB" sz="1600" dirty="0">
              <a:latin typeface="Arial"/>
              <a:cs typeface="Arial"/>
            </a:endParaRPr>
          </a:p>
          <a:p>
            <a:pPr marL="456565" indent="-456565"/>
            <a:r>
              <a:rPr lang="en-GB" sz="1600" dirty="0">
                <a:latin typeface="Arial"/>
                <a:cs typeface="Arial"/>
              </a:rPr>
              <a:t>The CMS Rebuild webpage (</a:t>
            </a:r>
            <a:r>
              <a:rPr lang="en-GB" sz="1600" dirty="0">
                <a:latin typeface="Arial"/>
                <a:cs typeface="Arial"/>
                <a:hlinkClick r:id="rId3"/>
              </a:rPr>
              <a:t>https://www.xoserve.com/products-services/data-products/contact-management-service-cms/cms-rebuild-product/</a:t>
            </a:r>
            <a:r>
              <a:rPr lang="en-GB" sz="1600" dirty="0">
                <a:latin typeface="Arial"/>
                <a:cs typeface="Arial"/>
              </a:rPr>
              <a:t> ) contains the link to register for future Customer Focus Groups which are captured below, please note the agenda for the Focus Groups will be issued 7 days prior to the session:</a:t>
            </a:r>
            <a:endParaRPr lang="en-US" sz="1600" dirty="0">
              <a:latin typeface="Arial"/>
              <a:cs typeface="Arial"/>
            </a:endParaRPr>
          </a:p>
          <a:p>
            <a:endParaRPr lang="en-US" sz="1600" dirty="0"/>
          </a:p>
          <a:p>
            <a:endParaRPr lang="en-US" sz="1600" dirty="0"/>
          </a:p>
          <a:p>
            <a:endParaRPr lang="en-US" sz="1600" dirty="0"/>
          </a:p>
          <a:p>
            <a:endParaRPr lang="en-US" sz="1600" dirty="0"/>
          </a:p>
          <a:p>
            <a:endParaRPr lang="en-US" sz="1600" dirty="0"/>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0" indent="0">
              <a:buNone/>
            </a:pPr>
            <a:endParaRPr lang="en-US" sz="1600" dirty="0">
              <a:latin typeface="Arial"/>
              <a:cs typeface="Arial"/>
            </a:endParaRPr>
          </a:p>
          <a:p>
            <a:pPr marL="0" indent="0">
              <a:buNone/>
            </a:pPr>
            <a:endParaRPr lang="en-US" sz="1600" dirty="0">
              <a:latin typeface="Arial"/>
              <a:cs typeface="Arial"/>
            </a:endParaRPr>
          </a:p>
          <a:p>
            <a:pPr marL="456565" indent="-456565"/>
            <a:endParaRPr lang="en-US" sz="1600" dirty="0">
              <a:latin typeface="Arial"/>
              <a:cs typeface="Arial"/>
            </a:endParaRPr>
          </a:p>
          <a:p>
            <a:pPr marL="456565" indent="-456565"/>
            <a:r>
              <a:rPr lang="en-US" sz="1600" dirty="0"/>
              <a:t>Further updates will be provided in September </a:t>
            </a:r>
            <a:r>
              <a:rPr lang="en-US" sz="1600" dirty="0" err="1"/>
              <a:t>ChMC</a:t>
            </a:r>
            <a:r>
              <a:rPr lang="en-US" sz="1600" dirty="0"/>
              <a:t>.</a:t>
            </a:r>
          </a:p>
        </p:txBody>
      </p:sp>
      <p:graphicFrame>
        <p:nvGraphicFramePr>
          <p:cNvPr id="4" name="Table 3">
            <a:extLst>
              <a:ext uri="{FF2B5EF4-FFF2-40B4-BE49-F238E27FC236}">
                <a16:creationId xmlns:a16="http://schemas.microsoft.com/office/drawing/2014/main" id="{4F80F9FA-0A23-C047-B9AD-D41A91C9BEC5}"/>
              </a:ext>
            </a:extLst>
          </p:cNvPr>
          <p:cNvGraphicFramePr>
            <a:graphicFrameLocks noGrp="1"/>
          </p:cNvGraphicFramePr>
          <p:nvPr>
            <p:extLst>
              <p:ext uri="{D42A27DB-BD31-4B8C-83A1-F6EECF244321}">
                <p14:modId xmlns:p14="http://schemas.microsoft.com/office/powerpoint/2010/main" val="1793273850"/>
              </p:ext>
            </p:extLst>
          </p:nvPr>
        </p:nvGraphicFramePr>
        <p:xfrm>
          <a:off x="4453730" y="3969443"/>
          <a:ext cx="2476500" cy="1828800"/>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2578991102"/>
                    </a:ext>
                  </a:extLst>
                </a:gridCol>
                <a:gridCol w="825500">
                  <a:extLst>
                    <a:ext uri="{9D8B030D-6E8A-4147-A177-3AD203B41FA5}">
                      <a16:colId xmlns:a16="http://schemas.microsoft.com/office/drawing/2014/main" val="1846843008"/>
                    </a:ext>
                  </a:extLst>
                </a:gridCol>
                <a:gridCol w="825500">
                  <a:extLst>
                    <a:ext uri="{9D8B030D-6E8A-4147-A177-3AD203B41FA5}">
                      <a16:colId xmlns:a16="http://schemas.microsoft.com/office/drawing/2014/main" val="1323656476"/>
                    </a:ext>
                  </a:extLst>
                </a:gridCol>
              </a:tblGrid>
              <a:tr h="203200">
                <a:tc>
                  <a:txBody>
                    <a:bodyPr/>
                    <a:lstStyle/>
                    <a:p>
                      <a:pPr algn="l" fontAlgn="b"/>
                      <a:r>
                        <a:rPr lang="en-GB" sz="1200" u="none" strike="noStrike">
                          <a:effectLst/>
                        </a:rPr>
                        <a:t>Date</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Start</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end</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822136"/>
                  </a:ext>
                </a:extLst>
              </a:tr>
              <a:tr h="203200">
                <a:tc>
                  <a:txBody>
                    <a:bodyPr/>
                    <a:lstStyle/>
                    <a:p>
                      <a:pPr algn="r" fontAlgn="b"/>
                      <a:r>
                        <a:rPr lang="en-GB" sz="1200" u="none" strike="noStrike">
                          <a:effectLst/>
                        </a:rPr>
                        <a:t>09/08/2022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2467639"/>
                  </a:ext>
                </a:extLst>
              </a:tr>
              <a:tr h="203200">
                <a:tc>
                  <a:txBody>
                    <a:bodyPr/>
                    <a:lstStyle/>
                    <a:p>
                      <a:pPr algn="r" fontAlgn="b"/>
                      <a:r>
                        <a:rPr lang="en-GB" sz="1200" u="none" strike="noStrike">
                          <a:effectLst/>
                        </a:rPr>
                        <a:t>09/09/2022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34864"/>
                  </a:ext>
                </a:extLst>
              </a:tr>
              <a:tr h="203200">
                <a:tc>
                  <a:txBody>
                    <a:bodyPr/>
                    <a:lstStyle/>
                    <a:p>
                      <a:pPr algn="r" fontAlgn="b"/>
                      <a:r>
                        <a:rPr lang="en-GB" sz="1200" u="none" strike="noStrike">
                          <a:effectLst/>
                        </a:rPr>
                        <a:t>14/10/2022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46168"/>
                  </a:ext>
                </a:extLst>
              </a:tr>
              <a:tr h="203200">
                <a:tc>
                  <a:txBody>
                    <a:bodyPr/>
                    <a:lstStyle/>
                    <a:p>
                      <a:pPr algn="r" fontAlgn="b"/>
                      <a:r>
                        <a:rPr lang="en-GB" sz="1200" u="none" strike="noStrike">
                          <a:effectLst/>
                        </a:rPr>
                        <a:t>08/11/2022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130427"/>
                  </a:ext>
                </a:extLst>
              </a:tr>
              <a:tr h="203200">
                <a:tc>
                  <a:txBody>
                    <a:bodyPr/>
                    <a:lstStyle/>
                    <a:p>
                      <a:pPr algn="r" fontAlgn="b"/>
                      <a:r>
                        <a:rPr lang="en-GB" sz="1200" u="none" strike="noStrike">
                          <a:effectLst/>
                        </a:rPr>
                        <a:t>09/12/2022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585115"/>
                  </a:ext>
                </a:extLst>
              </a:tr>
              <a:tr h="203200">
                <a:tc>
                  <a:txBody>
                    <a:bodyPr/>
                    <a:lstStyle/>
                    <a:p>
                      <a:pPr algn="r" fontAlgn="b"/>
                      <a:r>
                        <a:rPr lang="en-GB" sz="1200" u="none" strike="noStrike">
                          <a:effectLst/>
                        </a:rPr>
                        <a:t>10/01/2023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450457"/>
                  </a:ext>
                </a:extLst>
              </a:tr>
              <a:tr h="203200">
                <a:tc>
                  <a:txBody>
                    <a:bodyPr/>
                    <a:lstStyle/>
                    <a:p>
                      <a:pPr algn="r" fontAlgn="b"/>
                      <a:r>
                        <a:rPr lang="en-GB" sz="1200" u="none" strike="noStrike">
                          <a:effectLst/>
                        </a:rPr>
                        <a:t>07/02/2023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4795467"/>
                  </a:ext>
                </a:extLst>
              </a:tr>
              <a:tr h="203200">
                <a:tc>
                  <a:txBody>
                    <a:bodyPr/>
                    <a:lstStyle/>
                    <a:p>
                      <a:pPr algn="r" fontAlgn="b"/>
                      <a:r>
                        <a:rPr lang="en-GB" sz="1200" u="none" strike="noStrike">
                          <a:effectLst/>
                        </a:rPr>
                        <a:t>07/03/2023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43979"/>
                  </a:ext>
                </a:extLst>
              </a:tr>
            </a:tbl>
          </a:graphicData>
        </a:graphic>
      </p:graphicFrame>
    </p:spTree>
    <p:extLst>
      <p:ext uri="{BB962C8B-B14F-4D97-AF65-F5344CB8AC3E}">
        <p14:creationId xmlns:p14="http://schemas.microsoft.com/office/powerpoint/2010/main" val="144070407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Hannah Brown</DisplayName>
        <AccountId>356</AccountId>
        <AccountType/>
      </UserInfo>
      <UserInfo>
        <DisplayName>Linda Whitcroft</DisplayName>
        <AccountId>78</AccountId>
        <AccountType/>
      </UserInfo>
      <UserInfo>
        <DisplayName>Andrew Szabo</DisplayName>
        <AccountId>75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FA65A5BD-1E01-4E69-B226-FF6D28EE4D94}"/>
</file>

<file path=customXml/itemProps2.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3.xml><?xml version="1.0" encoding="utf-8"?>
<ds:datastoreItem xmlns:ds="http://schemas.openxmlformats.org/officeDocument/2006/customXml" ds:itemID="{6F092B59-2153-45D1-BA34-14AF2B535120}">
  <ds:schemaRefs>
    <ds:schemaRef ds:uri="1447494a-e48f-468a-bba7-54d8a0f3944e"/>
    <ds:schemaRef ds:uri="691200bb-23ec-4320-bfcc-6974bc463eb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03fba77-31dd-4780-83f9-c54f26c3a260"/>
  </ds:schemaRefs>
</ds:datastoreItem>
</file>

<file path=docProps/app.xml><?xml version="1.0" encoding="utf-8"?>
<Properties xmlns="http://schemas.openxmlformats.org/officeDocument/2006/extended-properties" xmlns:vt="http://schemas.openxmlformats.org/officeDocument/2006/docPropsVTypes">
  <TotalTime>6296</TotalTime>
  <Words>340</Words>
  <Application>Microsoft Office PowerPoint</Application>
  <PresentationFormat>Widescreen</PresentationFormat>
  <Paragraphs>54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Poppins-Light</vt:lpstr>
      <vt:lpstr>1_Office Theme</vt:lpstr>
      <vt:lpstr>August ChMC  CMS Rebuild Update </vt:lpstr>
      <vt:lpstr>Progress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Linda Whitcroft</cp:lastModifiedBy>
  <cp:revision>8</cp:revision>
  <dcterms:created xsi:type="dcterms:W3CDTF">2022-02-04T13:05:51Z</dcterms:created>
  <dcterms:modified xsi:type="dcterms:W3CDTF">2022-07-27T13:40:47Z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85800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