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8"/>
  </p:notesMasterIdLst>
  <p:sldIdLst>
    <p:sldId id="1541" r:id="rId5"/>
    <p:sldId id="1542" r:id="rId6"/>
    <p:sldId id="207613772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35"/>
    <p:restoredTop sz="95084"/>
  </p:normalViewPr>
  <p:slideViewPr>
    <p:cSldViewPr snapToGrid="0" snapToObjects="1">
      <p:cViewPr>
        <p:scale>
          <a:sx n="110" d="100"/>
          <a:sy n="110" d="100"/>
        </p:scale>
        <p:origin x="8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e Williams" userId="d39fd7a2-e977-4005-a1b8-665cd7ce1fbd" providerId="ADAL" clId="{72A1906B-6518-E445-A67B-EA7789BFD01D}"/>
    <pc:docChg chg="custSel modSld">
      <pc:chgData name="Joanne Williams" userId="d39fd7a2-e977-4005-a1b8-665cd7ce1fbd" providerId="ADAL" clId="{72A1906B-6518-E445-A67B-EA7789BFD01D}" dt="2022-08-30T11:08:14.394" v="425" actId="1076"/>
      <pc:docMkLst>
        <pc:docMk/>
      </pc:docMkLst>
      <pc:sldChg chg="modSp mod">
        <pc:chgData name="Joanne Williams" userId="d39fd7a2-e977-4005-a1b8-665cd7ce1fbd" providerId="ADAL" clId="{72A1906B-6518-E445-A67B-EA7789BFD01D}" dt="2022-08-30T10:38:54.933" v="8" actId="20577"/>
        <pc:sldMkLst>
          <pc:docMk/>
          <pc:sldMk cId="1710057746" sldId="1541"/>
        </pc:sldMkLst>
        <pc:spChg chg="mod">
          <ac:chgData name="Joanne Williams" userId="d39fd7a2-e977-4005-a1b8-665cd7ce1fbd" providerId="ADAL" clId="{72A1906B-6518-E445-A67B-EA7789BFD01D}" dt="2022-08-30T10:38:54.933" v="8" actId="20577"/>
          <ac:spMkLst>
            <pc:docMk/>
            <pc:sldMk cId="1710057746" sldId="1541"/>
            <ac:spMk id="4" creationId="{BF3E9A5C-F313-7347-A4CE-5A39AEB36954}"/>
          </ac:spMkLst>
        </pc:spChg>
      </pc:sldChg>
      <pc:sldChg chg="modSp mod">
        <pc:chgData name="Joanne Williams" userId="d39fd7a2-e977-4005-a1b8-665cd7ce1fbd" providerId="ADAL" clId="{72A1906B-6518-E445-A67B-EA7789BFD01D}" dt="2022-08-30T11:08:14.394" v="425" actId="1076"/>
        <pc:sldMkLst>
          <pc:docMk/>
          <pc:sldMk cId="1440704070" sldId="1542"/>
        </pc:sldMkLst>
        <pc:spChg chg="mod">
          <ac:chgData name="Joanne Williams" userId="d39fd7a2-e977-4005-a1b8-665cd7ce1fbd" providerId="ADAL" clId="{72A1906B-6518-E445-A67B-EA7789BFD01D}" dt="2022-08-30T11:08:11.100" v="424" actId="20577"/>
          <ac:spMkLst>
            <pc:docMk/>
            <pc:sldMk cId="1440704070" sldId="1542"/>
            <ac:spMk id="3" creationId="{F6455E3C-0B4E-FD48-BAAC-73087A795611}"/>
          </ac:spMkLst>
        </pc:spChg>
        <pc:graphicFrameChg chg="mod">
          <ac:chgData name="Joanne Williams" userId="d39fd7a2-e977-4005-a1b8-665cd7ce1fbd" providerId="ADAL" clId="{72A1906B-6518-E445-A67B-EA7789BFD01D}" dt="2022-08-30T11:08:14.394" v="425" actId="1076"/>
          <ac:graphicFrameMkLst>
            <pc:docMk/>
            <pc:sldMk cId="1440704070" sldId="1542"/>
            <ac:graphicFrameMk id="4" creationId="{4F80F9FA-0A23-C047-B9AD-D41A91C9BEC5}"/>
          </ac:graphicFrameMkLst>
        </pc:graphicFrameChg>
      </pc:sldChg>
      <pc:sldChg chg="modSp mod">
        <pc:chgData name="Joanne Williams" userId="d39fd7a2-e977-4005-a1b8-665cd7ce1fbd" providerId="ADAL" clId="{72A1906B-6518-E445-A67B-EA7789BFD01D}" dt="2022-08-30T11:06:30.551" v="246" actId="20577"/>
        <pc:sldMkLst>
          <pc:docMk/>
          <pc:sldMk cId="1327636957" sldId="2076137727"/>
        </pc:sldMkLst>
        <pc:spChg chg="mod">
          <ac:chgData name="Joanne Williams" userId="d39fd7a2-e977-4005-a1b8-665cd7ce1fbd" providerId="ADAL" clId="{72A1906B-6518-E445-A67B-EA7789BFD01D}" dt="2022-08-30T11:06:30.551" v="246" actId="20577"/>
          <ac:spMkLst>
            <pc:docMk/>
            <pc:sldMk cId="1327636957" sldId="2076137727"/>
            <ac:spMk id="36" creationId="{F4C86130-A7BC-E2F0-F5B7-8813492301A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1738A-A61B-0C45-87EF-2CB547C0F135}" type="datetimeFigureOut">
              <a:rPr lang="en-US" smtClean="0"/>
              <a:t>8/30/22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567E1F-74AE-7A48-950B-43290777A5AC}" type="slidenum">
              <a:rPr lang="en-US" smtClean="0"/>
              <a:t>‹#›</a:t>
            </a:fld>
            <a:endParaRPr lang="en-US"/>
          </a:p>
        </p:txBody>
      </p:sp>
    </p:spTree>
    <p:extLst>
      <p:ext uri="{BB962C8B-B14F-4D97-AF65-F5344CB8AC3E}">
        <p14:creationId xmlns:p14="http://schemas.microsoft.com/office/powerpoint/2010/main" val="1686641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567E1F-74AE-7A48-950B-43290777A5AC}" type="slidenum">
              <a:rPr lang="en-US" smtClean="0"/>
              <a:t>2</a:t>
            </a:fld>
            <a:endParaRPr lang="en-US"/>
          </a:p>
        </p:txBody>
      </p:sp>
    </p:spTree>
    <p:extLst>
      <p:ext uri="{BB962C8B-B14F-4D97-AF65-F5344CB8AC3E}">
        <p14:creationId xmlns:p14="http://schemas.microsoft.com/office/powerpoint/2010/main" val="26808092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93442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 copy heavy 4">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BFE89D31-1694-4358-8650-1FB611FAD68C}"/>
              </a:ext>
            </a:extLst>
          </p:cNvPr>
          <p:cNvSpPr>
            <a:spLocks noGrp="1"/>
          </p:cNvSpPr>
          <p:nvPr>
            <p:ph type="body" sz="quarter" idx="17" hasCustomPrompt="1"/>
          </p:nvPr>
        </p:nvSpPr>
        <p:spPr>
          <a:xfrm>
            <a:off x="3194050" y="347325"/>
            <a:ext cx="6254751" cy="605294"/>
          </a:xfrm>
          <a:prstGeom prst="rect">
            <a:avLst/>
          </a:prstGeom>
        </p:spPr>
        <p:txBody>
          <a:bodyPr wrap="square">
            <a:spAutoFit/>
          </a:bodyPr>
          <a:lstStyle>
            <a:lvl1pPr algn="ctr">
              <a:defRPr kumimoji="0" lang="en-GB" sz="3463" b="0" i="0" u="none" strike="noStrike" kern="0" cap="none" spc="0" normalizeH="0" baseline="0" noProof="0" dirty="0" smtClean="0">
                <a:ln>
                  <a:noFill/>
                </a:ln>
                <a:solidFill>
                  <a:srgbClr val="FFBA1A"/>
                </a:solidFill>
                <a:effectLst/>
                <a:uLnTx/>
                <a:uFillTx/>
                <a:latin typeface="Poppins-Light"/>
                <a:ea typeface="+mj-ea"/>
                <a:cs typeface="Poppins-Light"/>
              </a:defRPr>
            </a:lvl1pPr>
          </a:lstStyle>
          <a:p>
            <a:pPr marL="16913" marR="6765" lvl="0" indent="0" algn="l" defTabSz="1217707" rtl="0" eaLnBrk="1" fontAlgn="auto" latinLnBrk="0" hangingPunct="1">
              <a:lnSpc>
                <a:spcPts val="3995"/>
              </a:lnSpc>
              <a:spcBef>
                <a:spcPts val="400"/>
              </a:spcBef>
              <a:spcAft>
                <a:spcPts val="0"/>
              </a:spcAft>
              <a:buClrTx/>
              <a:buSzTx/>
              <a:buFontTx/>
              <a:buNone/>
              <a:tabLst/>
              <a:defRPr/>
            </a:pPr>
            <a:r>
              <a:rPr kumimoji="0" lang="en-GB" sz="3463" b="0" i="0" u="none" strike="noStrike" kern="0" cap="none" spc="0" normalizeH="0" baseline="0" noProof="0">
                <a:ln>
                  <a:noFill/>
                </a:ln>
                <a:solidFill>
                  <a:srgbClr val="FFBA1A"/>
                </a:solidFill>
                <a:effectLst/>
                <a:uLnTx/>
                <a:uFillTx/>
                <a:latin typeface="Poppins-Light"/>
                <a:ea typeface="+mn-ea"/>
                <a:cs typeface="+mn-cs"/>
              </a:rPr>
              <a:t>Simple content heavy slide</a:t>
            </a:r>
            <a:endParaRPr lang="en-GB"/>
          </a:p>
        </p:txBody>
      </p:sp>
      <p:sp>
        <p:nvSpPr>
          <p:cNvPr id="3" name="Text Placeholder 2">
            <a:extLst>
              <a:ext uri="{FF2B5EF4-FFF2-40B4-BE49-F238E27FC236}">
                <a16:creationId xmlns:a16="http://schemas.microsoft.com/office/drawing/2014/main" id="{FB0072CB-C7B4-4E15-BFA3-70CB1D097051}"/>
              </a:ext>
            </a:extLst>
          </p:cNvPr>
          <p:cNvSpPr>
            <a:spLocks noGrp="1"/>
          </p:cNvSpPr>
          <p:nvPr>
            <p:ph type="body" sz="quarter" idx="18"/>
          </p:nvPr>
        </p:nvSpPr>
        <p:spPr>
          <a:xfrm>
            <a:off x="609600" y="1196556"/>
            <a:ext cx="11074400" cy="5175211"/>
          </a:xfrm>
          <a:prstGeom prst="rect">
            <a:avLst/>
          </a:prstGeom>
        </p:spPr>
        <p:txBody>
          <a:bodyPr/>
          <a:lstStyle>
            <a:lvl1pPr>
              <a:defRPr sz="1199">
                <a:solidFill>
                  <a:schemeClr val="accent1"/>
                </a:solidFill>
              </a:defRPr>
            </a:lvl1pPr>
            <a:lvl2pPr>
              <a:defRPr sz="1199">
                <a:solidFill>
                  <a:schemeClr val="accent1"/>
                </a:solidFill>
              </a:defRPr>
            </a:lvl2pPr>
            <a:lvl3pPr>
              <a:defRPr sz="1199">
                <a:solidFill>
                  <a:schemeClr val="accent1"/>
                </a:solidFill>
              </a:defRPr>
            </a:lvl3pPr>
            <a:lvl4pPr>
              <a:defRPr sz="1199">
                <a:solidFill>
                  <a:schemeClr val="accent1"/>
                </a:solidFill>
              </a:defRPr>
            </a:lvl4pPr>
            <a:lvl5pPr>
              <a:defRPr sz="1199">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2644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4442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9931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54552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112675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6589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501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201018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74507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50021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xoserve.com/products-services/data-products/contact-management-service-cms/cms-rebuild-produc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3E9A5C-F313-7347-A4CE-5A39AEB36954}"/>
              </a:ext>
            </a:extLst>
          </p:cNvPr>
          <p:cNvSpPr>
            <a:spLocks noGrp="1"/>
          </p:cNvSpPr>
          <p:nvPr>
            <p:ph type="ctrTitle"/>
          </p:nvPr>
        </p:nvSpPr>
        <p:spPr/>
        <p:txBody>
          <a:bodyPr>
            <a:normAutofit/>
          </a:bodyPr>
          <a:lstStyle/>
          <a:p>
            <a:r>
              <a:rPr lang="en-US" dirty="0"/>
              <a:t>September </a:t>
            </a:r>
            <a:r>
              <a:rPr lang="en-US" dirty="0" err="1"/>
              <a:t>ChMC</a:t>
            </a:r>
            <a:r>
              <a:rPr lang="en-US" dirty="0"/>
              <a:t> </a:t>
            </a:r>
            <a:br>
              <a:rPr lang="en-US" dirty="0"/>
            </a:br>
            <a:r>
              <a:rPr lang="en-US" dirty="0"/>
              <a:t>CMS Rebuild Update </a:t>
            </a:r>
          </a:p>
        </p:txBody>
      </p:sp>
      <p:sp>
        <p:nvSpPr>
          <p:cNvPr id="3" name="Subtitle 2">
            <a:extLst>
              <a:ext uri="{FF2B5EF4-FFF2-40B4-BE49-F238E27FC236}">
                <a16:creationId xmlns:a16="http://schemas.microsoft.com/office/drawing/2014/main" id="{F6A1B5CF-7FA9-3EEF-C2C2-45E5E64EB949}"/>
              </a:ext>
            </a:extLst>
          </p:cNvPr>
          <p:cNvSpPr>
            <a:spLocks noGrp="1"/>
          </p:cNvSpPr>
          <p:nvPr>
            <p:ph type="subTitle" idx="1"/>
          </p:nvPr>
        </p:nvSpPr>
        <p:spPr/>
        <p:txBody>
          <a:bodyPr>
            <a:normAutofit/>
          </a:bodyPr>
          <a:lstStyle/>
          <a:p>
            <a:endParaRPr lang="en-US" sz="1200" dirty="0"/>
          </a:p>
        </p:txBody>
      </p:sp>
    </p:spTree>
    <p:extLst>
      <p:ext uri="{BB962C8B-B14F-4D97-AF65-F5344CB8AC3E}">
        <p14:creationId xmlns:p14="http://schemas.microsoft.com/office/powerpoint/2010/main" val="171005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C39CB-0BEC-574D-AB42-02DEDD509EA9}"/>
              </a:ext>
            </a:extLst>
          </p:cNvPr>
          <p:cNvSpPr>
            <a:spLocks noGrp="1"/>
          </p:cNvSpPr>
          <p:nvPr>
            <p:ph type="title"/>
          </p:nvPr>
        </p:nvSpPr>
        <p:spPr/>
        <p:txBody>
          <a:bodyPr/>
          <a:lstStyle/>
          <a:p>
            <a:r>
              <a:rPr lang="en-US" dirty="0"/>
              <a:t>Progress to Date</a:t>
            </a:r>
          </a:p>
        </p:txBody>
      </p:sp>
      <p:sp>
        <p:nvSpPr>
          <p:cNvPr id="3" name="Content Placeholder 2">
            <a:extLst>
              <a:ext uri="{FF2B5EF4-FFF2-40B4-BE49-F238E27FC236}">
                <a16:creationId xmlns:a16="http://schemas.microsoft.com/office/drawing/2014/main" id="{F6455E3C-0B4E-FD48-BAAC-73087A795611}"/>
              </a:ext>
            </a:extLst>
          </p:cNvPr>
          <p:cNvSpPr>
            <a:spLocks noGrp="1"/>
          </p:cNvSpPr>
          <p:nvPr>
            <p:ph idx="1"/>
          </p:nvPr>
        </p:nvSpPr>
        <p:spPr>
          <a:xfrm>
            <a:off x="609600" y="850107"/>
            <a:ext cx="10972800" cy="5843256"/>
          </a:xfrm>
        </p:spPr>
        <p:txBody>
          <a:bodyPr vert="horz" lIns="91440" tIns="45720" rIns="91440" bIns="45720" rtlCol="0" anchor="t">
            <a:normAutofit fontScale="77500" lnSpcReduction="20000"/>
          </a:bodyPr>
          <a:lstStyle/>
          <a:p>
            <a:pPr marL="456565" indent="-456565"/>
            <a:endParaRPr lang="en-US" sz="1600" dirty="0">
              <a:latin typeface="Arial"/>
              <a:cs typeface="Arial"/>
            </a:endParaRPr>
          </a:p>
          <a:p>
            <a:pPr marL="456565" indent="-456565"/>
            <a:r>
              <a:rPr lang="en-US" sz="1600" dirty="0">
                <a:latin typeface="Arial"/>
                <a:cs typeface="Arial"/>
              </a:rPr>
              <a:t>MNC will be delivered as a soft launch to the Customer Focus Group attendees at the beginning of October [target 10</a:t>
            </a:r>
            <a:r>
              <a:rPr lang="en-US" sz="1600" baseline="30000" dirty="0">
                <a:latin typeface="Arial"/>
                <a:cs typeface="Arial"/>
              </a:rPr>
              <a:t>th</a:t>
            </a:r>
            <a:r>
              <a:rPr lang="en-US" sz="1600" dirty="0">
                <a:latin typeface="Arial"/>
                <a:cs typeface="Arial"/>
              </a:rPr>
              <a:t> October] where Users can ensure all is working as expected and then it will be rolled out to all customers on [19</a:t>
            </a:r>
            <a:r>
              <a:rPr lang="en-US" sz="1600" baseline="30000" dirty="0">
                <a:latin typeface="Arial"/>
                <a:cs typeface="Arial"/>
              </a:rPr>
              <a:t>th</a:t>
            </a:r>
            <a:r>
              <a:rPr lang="en-US" sz="1600" dirty="0">
                <a:latin typeface="Arial"/>
                <a:cs typeface="Arial"/>
              </a:rPr>
              <a:t> October].  SUT will be implemented a few days later [26</a:t>
            </a:r>
            <a:r>
              <a:rPr lang="en-US" sz="1600" baseline="30000" dirty="0">
                <a:latin typeface="Arial"/>
                <a:cs typeface="Arial"/>
              </a:rPr>
              <a:t>th</a:t>
            </a:r>
            <a:r>
              <a:rPr lang="en-US" sz="1600" dirty="0">
                <a:latin typeface="Arial"/>
                <a:cs typeface="Arial"/>
              </a:rPr>
              <a:t> October]. Change packs have/will be published to ensure all customers are aware and can impact assess any changes. Transition arrangements will be agreed and have been / will be communicated as we move contacts from old CMS to new CMS.</a:t>
            </a:r>
          </a:p>
          <a:p>
            <a:pPr marL="456565" indent="-456565"/>
            <a:endParaRPr lang="en-US" sz="1600" dirty="0">
              <a:latin typeface="Arial"/>
              <a:cs typeface="Arial"/>
            </a:endParaRPr>
          </a:p>
          <a:p>
            <a:pPr marL="456565" indent="-456565"/>
            <a:r>
              <a:rPr lang="en-US" sz="1600" dirty="0">
                <a:latin typeface="Arial"/>
                <a:cs typeface="Arial"/>
              </a:rPr>
              <a:t>A new parent XRN has been raised as per </a:t>
            </a:r>
            <a:r>
              <a:rPr lang="en-US" sz="1600" dirty="0" err="1">
                <a:latin typeface="Arial"/>
                <a:cs typeface="Arial"/>
              </a:rPr>
              <a:t>ChMC</a:t>
            </a:r>
            <a:r>
              <a:rPr lang="en-US" sz="1600" dirty="0">
                <a:latin typeface="Arial"/>
                <a:cs typeface="Arial"/>
              </a:rPr>
              <a:t> in August; XRN 5556. This replaces the previous XRN5343 that was for analysis only. Each release will have its own XRN so that customers can track progress on the Change Page, for Release 1 XRN556.a has been raised</a:t>
            </a:r>
          </a:p>
          <a:p>
            <a:pPr marL="456565" indent="-456565"/>
            <a:endParaRPr lang="en-US" sz="1600" dirty="0">
              <a:latin typeface="Arial"/>
              <a:cs typeface="Arial"/>
            </a:endParaRPr>
          </a:p>
          <a:p>
            <a:pPr marL="456565" indent="-456565"/>
            <a:endParaRPr lang="en-GB" sz="1600" dirty="0">
              <a:latin typeface="Arial"/>
              <a:cs typeface="Arial"/>
            </a:endParaRPr>
          </a:p>
          <a:p>
            <a:pPr marL="456565" indent="-456565"/>
            <a:r>
              <a:rPr lang="en-GB" sz="1600" dirty="0">
                <a:latin typeface="Arial"/>
                <a:cs typeface="Arial"/>
              </a:rPr>
              <a:t>The CMS Rebuild webpage (</a:t>
            </a:r>
            <a:r>
              <a:rPr lang="en-GB" sz="1600" dirty="0">
                <a:latin typeface="Arial"/>
                <a:cs typeface="Arial"/>
                <a:hlinkClick r:id="rId3"/>
              </a:rPr>
              <a:t>https://www.xoserve.com/products-services/data-products/contact-management-service-cms/cms-rebuild-product/</a:t>
            </a:r>
            <a:r>
              <a:rPr lang="en-GB" sz="1600" dirty="0">
                <a:latin typeface="Arial"/>
                <a:cs typeface="Arial"/>
              </a:rPr>
              <a:t> ) contains the link to register for future Customer Focus Groups which are captured below, please note the agenda for the Focus Groups will be issued 7 days prior to the session:</a:t>
            </a:r>
            <a:endParaRPr lang="en-US" sz="1600" dirty="0">
              <a:latin typeface="Arial"/>
              <a:cs typeface="Arial"/>
            </a:endParaRP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r>
              <a:rPr lang="en-US" sz="1600" dirty="0">
                <a:latin typeface="Arial"/>
                <a:cs typeface="Arial"/>
              </a:rPr>
              <a:t>The September Customer Focus Group, will focus on the launch details and the new DUP process which we are targeting to deliver in early December. The high level roadmap can be seen on the next slide, please note that this could change based on Industry priorities and complexities.</a:t>
            </a:r>
          </a:p>
          <a:p>
            <a:pPr marL="0" indent="0">
              <a:buNone/>
            </a:pPr>
            <a:endParaRPr lang="en-US" sz="1600" dirty="0">
              <a:latin typeface="Arial"/>
              <a:cs typeface="Arial"/>
            </a:endParaRPr>
          </a:p>
          <a:p>
            <a:pPr marL="456565" indent="-456565"/>
            <a:endParaRPr lang="en-US" sz="1600" dirty="0">
              <a:latin typeface="Arial"/>
              <a:cs typeface="Arial"/>
            </a:endParaRPr>
          </a:p>
          <a:p>
            <a:pPr marL="456565" indent="-456565"/>
            <a:r>
              <a:rPr lang="en-US" sz="1600" dirty="0"/>
              <a:t>Further updates will be provided in October </a:t>
            </a:r>
            <a:r>
              <a:rPr lang="en-US" sz="1600" dirty="0" err="1"/>
              <a:t>ChMC</a:t>
            </a:r>
            <a:r>
              <a:rPr lang="en-US" sz="1600" dirty="0"/>
              <a:t>.</a:t>
            </a:r>
          </a:p>
        </p:txBody>
      </p:sp>
      <p:graphicFrame>
        <p:nvGraphicFramePr>
          <p:cNvPr id="4" name="Table 3">
            <a:extLst>
              <a:ext uri="{FF2B5EF4-FFF2-40B4-BE49-F238E27FC236}">
                <a16:creationId xmlns:a16="http://schemas.microsoft.com/office/drawing/2014/main" id="{4F80F9FA-0A23-C047-B9AD-D41A91C9BEC5}"/>
              </a:ext>
            </a:extLst>
          </p:cNvPr>
          <p:cNvGraphicFramePr>
            <a:graphicFrameLocks noGrp="1"/>
          </p:cNvGraphicFramePr>
          <p:nvPr>
            <p:extLst>
              <p:ext uri="{D42A27DB-BD31-4B8C-83A1-F6EECF244321}">
                <p14:modId xmlns:p14="http://schemas.microsoft.com/office/powerpoint/2010/main" val="2664753071"/>
              </p:ext>
            </p:extLst>
          </p:nvPr>
        </p:nvGraphicFramePr>
        <p:xfrm>
          <a:off x="4591218" y="3041253"/>
          <a:ext cx="2476500" cy="1625600"/>
        </p:xfrm>
        <a:graphic>
          <a:graphicData uri="http://schemas.openxmlformats.org/drawingml/2006/table">
            <a:tbl>
              <a:tblPr>
                <a:tableStyleId>{5C22544A-7EE6-4342-B048-85BDC9FD1C3A}</a:tableStyleId>
              </a:tblPr>
              <a:tblGrid>
                <a:gridCol w="825500">
                  <a:extLst>
                    <a:ext uri="{9D8B030D-6E8A-4147-A177-3AD203B41FA5}">
                      <a16:colId xmlns:a16="http://schemas.microsoft.com/office/drawing/2014/main" val="2578991102"/>
                    </a:ext>
                  </a:extLst>
                </a:gridCol>
                <a:gridCol w="825500">
                  <a:extLst>
                    <a:ext uri="{9D8B030D-6E8A-4147-A177-3AD203B41FA5}">
                      <a16:colId xmlns:a16="http://schemas.microsoft.com/office/drawing/2014/main" val="1846843008"/>
                    </a:ext>
                  </a:extLst>
                </a:gridCol>
                <a:gridCol w="825500">
                  <a:extLst>
                    <a:ext uri="{9D8B030D-6E8A-4147-A177-3AD203B41FA5}">
                      <a16:colId xmlns:a16="http://schemas.microsoft.com/office/drawing/2014/main" val="1323656476"/>
                    </a:ext>
                  </a:extLst>
                </a:gridCol>
              </a:tblGrid>
              <a:tr h="203200">
                <a:tc>
                  <a:txBody>
                    <a:bodyPr/>
                    <a:lstStyle/>
                    <a:p>
                      <a:pPr algn="l" fontAlgn="b"/>
                      <a:r>
                        <a:rPr lang="en-GB" sz="1200" u="none" strike="noStrike">
                          <a:effectLst/>
                        </a:rPr>
                        <a:t>Date</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GB" sz="1200" u="none" strike="noStrike">
                          <a:effectLst/>
                        </a:rPr>
                        <a:t>Time Start</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GB" sz="1200" u="none" strike="noStrike">
                          <a:effectLst/>
                        </a:rPr>
                        <a:t>Time end</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0822136"/>
                  </a:ext>
                </a:extLst>
              </a:tr>
              <a:tr h="203200">
                <a:tc>
                  <a:txBody>
                    <a:bodyPr/>
                    <a:lstStyle/>
                    <a:p>
                      <a:pPr algn="r" fontAlgn="b"/>
                      <a:r>
                        <a:rPr lang="en-GB" sz="1200" u="none" strike="noStrike">
                          <a:effectLst/>
                        </a:rPr>
                        <a:t>09/09/2022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dirty="0">
                          <a:effectLst/>
                        </a:rPr>
                        <a:t>12:00</a:t>
                      </a:r>
                      <a:endParaRPr lang="en-GB"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3734864"/>
                  </a:ext>
                </a:extLst>
              </a:tr>
              <a:tr h="203200">
                <a:tc>
                  <a:txBody>
                    <a:bodyPr/>
                    <a:lstStyle/>
                    <a:p>
                      <a:pPr algn="r" fontAlgn="b"/>
                      <a:r>
                        <a:rPr lang="en-GB" sz="1200" u="none" strike="noStrike">
                          <a:effectLst/>
                        </a:rPr>
                        <a:t>14/10/2022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146168"/>
                  </a:ext>
                </a:extLst>
              </a:tr>
              <a:tr h="203200">
                <a:tc>
                  <a:txBody>
                    <a:bodyPr/>
                    <a:lstStyle/>
                    <a:p>
                      <a:pPr algn="r" fontAlgn="b"/>
                      <a:r>
                        <a:rPr lang="en-GB" sz="1200" u="none" strike="noStrike" dirty="0">
                          <a:effectLst/>
                        </a:rPr>
                        <a:t>08/11/2022</a:t>
                      </a:r>
                      <a:endParaRPr lang="en-GB"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130427"/>
                  </a:ext>
                </a:extLst>
              </a:tr>
              <a:tr h="203200">
                <a:tc>
                  <a:txBody>
                    <a:bodyPr/>
                    <a:lstStyle/>
                    <a:p>
                      <a:pPr algn="r" fontAlgn="b"/>
                      <a:r>
                        <a:rPr lang="en-GB" sz="1200" u="none" strike="noStrike">
                          <a:effectLst/>
                        </a:rPr>
                        <a:t>09/12/2022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585115"/>
                  </a:ext>
                </a:extLst>
              </a:tr>
              <a:tr h="203200">
                <a:tc>
                  <a:txBody>
                    <a:bodyPr/>
                    <a:lstStyle/>
                    <a:p>
                      <a:pPr algn="r" fontAlgn="b"/>
                      <a:r>
                        <a:rPr lang="en-GB" sz="1200" u="none" strike="noStrike">
                          <a:effectLst/>
                        </a:rPr>
                        <a:t>10/01/2023</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1450457"/>
                  </a:ext>
                </a:extLst>
              </a:tr>
              <a:tr h="203200">
                <a:tc>
                  <a:txBody>
                    <a:bodyPr/>
                    <a:lstStyle/>
                    <a:p>
                      <a:pPr algn="r" fontAlgn="b"/>
                      <a:r>
                        <a:rPr lang="en-GB" sz="1200" u="none" strike="noStrike">
                          <a:effectLst/>
                        </a:rPr>
                        <a:t>07/02/2023</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4795467"/>
                  </a:ext>
                </a:extLst>
              </a:tr>
              <a:tr h="203200">
                <a:tc>
                  <a:txBody>
                    <a:bodyPr/>
                    <a:lstStyle/>
                    <a:p>
                      <a:pPr algn="r" fontAlgn="b"/>
                      <a:r>
                        <a:rPr lang="en-GB" sz="1200" u="none" strike="noStrike">
                          <a:effectLst/>
                        </a:rPr>
                        <a:t>07/03/2023</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dirty="0">
                          <a:effectLst/>
                        </a:rPr>
                        <a:t>12:00</a:t>
                      </a:r>
                      <a:endParaRPr lang="en-GB"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3943979"/>
                  </a:ext>
                </a:extLst>
              </a:tr>
            </a:tbl>
          </a:graphicData>
        </a:graphic>
      </p:graphicFrame>
    </p:spTree>
    <p:extLst>
      <p:ext uri="{BB962C8B-B14F-4D97-AF65-F5344CB8AC3E}">
        <p14:creationId xmlns:p14="http://schemas.microsoft.com/office/powerpoint/2010/main" val="1440704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a:extLst>
              <a:ext uri="{FF2B5EF4-FFF2-40B4-BE49-F238E27FC236}">
                <a16:creationId xmlns:a16="http://schemas.microsoft.com/office/drawing/2014/main" id="{80B7E0E9-E6EE-FF5F-8F67-6E0E1F7613F1}"/>
              </a:ext>
            </a:extLst>
          </p:cNvPr>
          <p:cNvSpPr/>
          <p:nvPr/>
        </p:nvSpPr>
        <p:spPr>
          <a:xfrm>
            <a:off x="9340706" y="5841311"/>
            <a:ext cx="2784116" cy="674402"/>
          </a:xfrm>
          <a:prstGeom prst="roundRect">
            <a:avLst/>
          </a:prstGeom>
          <a:solidFill>
            <a:srgbClr val="BAABE9"/>
          </a:solidFill>
        </p:spPr>
        <p:txBody>
          <a:bodyPr wrap="square" lIns="0" tIns="0" rIns="0" bIns="0" rtlCol="0" anchor="ctr"/>
          <a:lstStyle/>
          <a:p>
            <a:pPr algn="l"/>
            <a:endParaRPr lang="en-US" sz="2397" dirty="0"/>
          </a:p>
        </p:txBody>
      </p:sp>
      <p:sp>
        <p:nvSpPr>
          <p:cNvPr id="29" name="Rounded Rectangle 28">
            <a:extLst>
              <a:ext uri="{FF2B5EF4-FFF2-40B4-BE49-F238E27FC236}">
                <a16:creationId xmlns:a16="http://schemas.microsoft.com/office/drawing/2014/main" id="{BEC74D85-66CF-4A1E-60F4-A85C11DD4094}"/>
              </a:ext>
            </a:extLst>
          </p:cNvPr>
          <p:cNvSpPr/>
          <p:nvPr/>
        </p:nvSpPr>
        <p:spPr>
          <a:xfrm>
            <a:off x="6483802" y="5841311"/>
            <a:ext cx="2784116" cy="674402"/>
          </a:xfrm>
          <a:prstGeom prst="roundRect">
            <a:avLst/>
          </a:prstGeom>
          <a:solidFill>
            <a:srgbClr val="FFE3A3"/>
          </a:solidFill>
        </p:spPr>
        <p:txBody>
          <a:bodyPr wrap="square" lIns="0" tIns="0" rIns="0" bIns="0" rtlCol="0" anchor="ctr"/>
          <a:lstStyle/>
          <a:p>
            <a:pPr algn="l"/>
            <a:endParaRPr lang="en-US" sz="2397" dirty="0"/>
          </a:p>
        </p:txBody>
      </p:sp>
      <p:sp>
        <p:nvSpPr>
          <p:cNvPr id="28" name="Rounded Rectangle 27">
            <a:extLst>
              <a:ext uri="{FF2B5EF4-FFF2-40B4-BE49-F238E27FC236}">
                <a16:creationId xmlns:a16="http://schemas.microsoft.com/office/drawing/2014/main" id="{91E18BD7-67BC-7D49-6B22-153852D8E444}"/>
              </a:ext>
            </a:extLst>
          </p:cNvPr>
          <p:cNvSpPr/>
          <p:nvPr/>
        </p:nvSpPr>
        <p:spPr>
          <a:xfrm>
            <a:off x="3638070" y="5852758"/>
            <a:ext cx="2784116" cy="674402"/>
          </a:xfrm>
          <a:prstGeom prst="roundRect">
            <a:avLst/>
          </a:prstGeom>
          <a:solidFill>
            <a:srgbClr val="A3E9C7"/>
          </a:solidFill>
        </p:spPr>
        <p:txBody>
          <a:bodyPr wrap="square" lIns="0" tIns="0" rIns="0" bIns="0" rtlCol="0" anchor="ctr"/>
          <a:lstStyle/>
          <a:p>
            <a:pPr algn="l"/>
            <a:r>
              <a:rPr lang="en-US" sz="2397" dirty="0"/>
              <a:t>   </a:t>
            </a:r>
          </a:p>
        </p:txBody>
      </p:sp>
      <p:sp>
        <p:nvSpPr>
          <p:cNvPr id="27" name="Rounded Rectangle 26">
            <a:extLst>
              <a:ext uri="{FF2B5EF4-FFF2-40B4-BE49-F238E27FC236}">
                <a16:creationId xmlns:a16="http://schemas.microsoft.com/office/drawing/2014/main" id="{0BCF459A-378B-4819-4745-9C589A0963B6}"/>
              </a:ext>
            </a:extLst>
          </p:cNvPr>
          <p:cNvSpPr/>
          <p:nvPr/>
        </p:nvSpPr>
        <p:spPr>
          <a:xfrm>
            <a:off x="770889" y="5852758"/>
            <a:ext cx="2784116" cy="674402"/>
          </a:xfrm>
          <a:prstGeom prst="roundRect">
            <a:avLst/>
          </a:prstGeom>
          <a:solidFill>
            <a:srgbClr val="A1D3F1"/>
          </a:solidFill>
        </p:spPr>
        <p:txBody>
          <a:bodyPr wrap="square" lIns="0" tIns="0" rIns="0" bIns="0" rtlCol="0" anchor="ctr"/>
          <a:lstStyle/>
          <a:p>
            <a:pPr algn="l"/>
            <a:endParaRPr lang="en-US" sz="2397" dirty="0"/>
          </a:p>
        </p:txBody>
      </p:sp>
      <p:sp>
        <p:nvSpPr>
          <p:cNvPr id="8" name="Text Placeholder 7">
            <a:extLst>
              <a:ext uri="{FF2B5EF4-FFF2-40B4-BE49-F238E27FC236}">
                <a16:creationId xmlns:a16="http://schemas.microsoft.com/office/drawing/2014/main" id="{BFE82B89-08C1-CB11-2E13-8D37ECE200B6}"/>
              </a:ext>
            </a:extLst>
          </p:cNvPr>
          <p:cNvSpPr>
            <a:spLocks noGrp="1"/>
          </p:cNvSpPr>
          <p:nvPr>
            <p:ph type="body" sz="quarter" idx="17"/>
          </p:nvPr>
        </p:nvSpPr>
        <p:spPr>
          <a:xfrm>
            <a:off x="3154028" y="257581"/>
            <a:ext cx="6247038" cy="666786"/>
          </a:xfrm>
        </p:spPr>
        <p:txBody>
          <a:bodyPr/>
          <a:lstStyle/>
          <a:p>
            <a:pPr marL="0" indent="0">
              <a:buNone/>
            </a:pPr>
            <a:r>
              <a:rPr lang="en-US" sz="3733" b="1" kern="1200" dirty="0">
                <a:solidFill>
                  <a:srgbClr val="3E5AA8"/>
                </a:solidFill>
                <a:latin typeface="Arial" panose="020B0604020202020204" pitchFamily="34" charset="0"/>
                <a:cs typeface="Arial" panose="020B0604020202020204" pitchFamily="34" charset="0"/>
              </a:rPr>
              <a:t>Product Delivery Roadmap</a:t>
            </a:r>
          </a:p>
        </p:txBody>
      </p:sp>
      <p:sp>
        <p:nvSpPr>
          <p:cNvPr id="2" name="TextBox 1">
            <a:extLst>
              <a:ext uri="{FF2B5EF4-FFF2-40B4-BE49-F238E27FC236}">
                <a16:creationId xmlns:a16="http://schemas.microsoft.com/office/drawing/2014/main" id="{77586845-2A2E-1340-1DC6-1B2E9CAA2CA7}"/>
              </a:ext>
            </a:extLst>
          </p:cNvPr>
          <p:cNvSpPr txBox="1"/>
          <p:nvPr/>
        </p:nvSpPr>
        <p:spPr>
          <a:xfrm rot="16200000">
            <a:off x="-2008443" y="3263995"/>
            <a:ext cx="5037025" cy="303951"/>
          </a:xfrm>
          <a:prstGeom prst="rect">
            <a:avLst/>
          </a:prstGeom>
        </p:spPr>
        <p:txBody>
          <a:bodyPr vert="horz" wrap="square" lIns="0" tIns="16912" rIns="0" bIns="0" rtlCol="0">
            <a:spAutoFit/>
          </a:bodyPr>
          <a:lstStyle/>
          <a:p>
            <a:pPr marL="16067" algn="ctr">
              <a:spcBef>
                <a:spcPts val="133"/>
              </a:spcBef>
              <a:tabLst>
                <a:tab pos="216481" algn="l"/>
              </a:tabLst>
            </a:pPr>
            <a:r>
              <a:rPr lang="en-US" sz="1864" dirty="0">
                <a:solidFill>
                  <a:schemeClr val="accent1"/>
                </a:solidFill>
                <a:cs typeface="Poppins Medium"/>
              </a:rPr>
              <a:t>Release content</a:t>
            </a:r>
          </a:p>
        </p:txBody>
      </p:sp>
      <p:sp>
        <p:nvSpPr>
          <p:cNvPr id="4" name="TextBox 3">
            <a:extLst>
              <a:ext uri="{FF2B5EF4-FFF2-40B4-BE49-F238E27FC236}">
                <a16:creationId xmlns:a16="http://schemas.microsoft.com/office/drawing/2014/main" id="{E7E4FBD8-AA64-A9D9-006F-5F1CF319D24B}"/>
              </a:ext>
            </a:extLst>
          </p:cNvPr>
          <p:cNvSpPr txBox="1"/>
          <p:nvPr/>
        </p:nvSpPr>
        <p:spPr>
          <a:xfrm>
            <a:off x="1915588" y="6065961"/>
            <a:ext cx="516167" cy="262978"/>
          </a:xfrm>
          <a:prstGeom prst="rect">
            <a:avLst/>
          </a:prstGeom>
        </p:spPr>
        <p:txBody>
          <a:bodyPr vert="horz" wrap="none" lIns="0" tIns="16912" rIns="0" bIns="0" rtlCol="0">
            <a:spAutoFit/>
          </a:bodyPr>
          <a:lstStyle/>
          <a:p>
            <a:pPr marL="16067">
              <a:spcBef>
                <a:spcPts val="133"/>
              </a:spcBef>
              <a:tabLst>
                <a:tab pos="216481" algn="l"/>
              </a:tabLst>
            </a:pPr>
            <a:r>
              <a:rPr lang="en-US" sz="1598" dirty="0">
                <a:solidFill>
                  <a:schemeClr val="accent1"/>
                </a:solidFill>
                <a:latin typeface="Poppins Medium"/>
                <a:cs typeface="Poppins Medium"/>
              </a:rPr>
              <a:t>Now </a:t>
            </a:r>
          </a:p>
        </p:txBody>
      </p:sp>
      <p:sp>
        <p:nvSpPr>
          <p:cNvPr id="5" name="TextBox 4">
            <a:extLst>
              <a:ext uri="{FF2B5EF4-FFF2-40B4-BE49-F238E27FC236}">
                <a16:creationId xmlns:a16="http://schemas.microsoft.com/office/drawing/2014/main" id="{B7A0594E-633A-77B0-096A-6689634D0DB4}"/>
              </a:ext>
            </a:extLst>
          </p:cNvPr>
          <p:cNvSpPr txBox="1"/>
          <p:nvPr/>
        </p:nvSpPr>
        <p:spPr>
          <a:xfrm>
            <a:off x="4727266" y="6058470"/>
            <a:ext cx="469680" cy="262978"/>
          </a:xfrm>
          <a:prstGeom prst="rect">
            <a:avLst/>
          </a:prstGeom>
        </p:spPr>
        <p:txBody>
          <a:bodyPr vert="horz" wrap="none" lIns="0" tIns="16912" rIns="0" bIns="0" rtlCol="0">
            <a:spAutoFit/>
          </a:bodyPr>
          <a:lstStyle/>
          <a:p>
            <a:pPr marL="16067">
              <a:spcBef>
                <a:spcPts val="133"/>
              </a:spcBef>
              <a:tabLst>
                <a:tab pos="216481" algn="l"/>
              </a:tabLst>
            </a:pPr>
            <a:r>
              <a:rPr lang="en-US" sz="1598" dirty="0">
                <a:solidFill>
                  <a:schemeClr val="accent1"/>
                </a:solidFill>
                <a:latin typeface="Poppins Medium"/>
                <a:cs typeface="Poppins Medium"/>
              </a:rPr>
              <a:t>Next</a:t>
            </a:r>
          </a:p>
        </p:txBody>
      </p:sp>
      <p:sp>
        <p:nvSpPr>
          <p:cNvPr id="6" name="TextBox 5">
            <a:extLst>
              <a:ext uri="{FF2B5EF4-FFF2-40B4-BE49-F238E27FC236}">
                <a16:creationId xmlns:a16="http://schemas.microsoft.com/office/drawing/2014/main" id="{A0A2A366-2B6A-3E49-D612-811E3FA4199A}"/>
              </a:ext>
            </a:extLst>
          </p:cNvPr>
          <p:cNvSpPr txBox="1"/>
          <p:nvPr/>
        </p:nvSpPr>
        <p:spPr>
          <a:xfrm>
            <a:off x="7628189" y="6043010"/>
            <a:ext cx="528991" cy="262978"/>
          </a:xfrm>
          <a:prstGeom prst="rect">
            <a:avLst/>
          </a:prstGeom>
        </p:spPr>
        <p:txBody>
          <a:bodyPr vert="horz" wrap="none" lIns="0" tIns="16912" rIns="0" bIns="0" rtlCol="0">
            <a:spAutoFit/>
          </a:bodyPr>
          <a:lstStyle/>
          <a:p>
            <a:pPr marL="16067">
              <a:spcBef>
                <a:spcPts val="133"/>
              </a:spcBef>
              <a:tabLst>
                <a:tab pos="216481" algn="l"/>
              </a:tabLst>
            </a:pPr>
            <a:r>
              <a:rPr lang="en-US" sz="1598" dirty="0">
                <a:solidFill>
                  <a:schemeClr val="accent1"/>
                </a:solidFill>
                <a:latin typeface="Poppins Medium"/>
                <a:cs typeface="Poppins Medium"/>
              </a:rPr>
              <a:t>Later</a:t>
            </a:r>
          </a:p>
        </p:txBody>
      </p:sp>
      <p:sp>
        <p:nvSpPr>
          <p:cNvPr id="7" name="TextBox 6">
            <a:extLst>
              <a:ext uri="{FF2B5EF4-FFF2-40B4-BE49-F238E27FC236}">
                <a16:creationId xmlns:a16="http://schemas.microsoft.com/office/drawing/2014/main" id="{7DCDE1EA-8C78-358C-7324-5BE902109265}"/>
              </a:ext>
            </a:extLst>
          </p:cNvPr>
          <p:cNvSpPr txBox="1"/>
          <p:nvPr/>
        </p:nvSpPr>
        <p:spPr>
          <a:xfrm>
            <a:off x="10039556" y="6068062"/>
            <a:ext cx="1221488" cy="262978"/>
          </a:xfrm>
          <a:prstGeom prst="rect">
            <a:avLst/>
          </a:prstGeom>
        </p:spPr>
        <p:txBody>
          <a:bodyPr vert="horz" wrap="none" lIns="0" tIns="16912" rIns="0" bIns="0" rtlCol="0">
            <a:spAutoFit/>
          </a:bodyPr>
          <a:lstStyle/>
          <a:p>
            <a:pPr marL="16067">
              <a:spcBef>
                <a:spcPts val="133"/>
              </a:spcBef>
              <a:tabLst>
                <a:tab pos="216481" algn="l"/>
              </a:tabLst>
            </a:pPr>
            <a:r>
              <a:rPr lang="en-US" sz="1598" dirty="0">
                <a:solidFill>
                  <a:schemeClr val="accent1"/>
                </a:solidFill>
                <a:latin typeface="Poppins Medium"/>
                <a:cs typeface="Poppins Medium"/>
              </a:rPr>
              <a:t>A little Later</a:t>
            </a:r>
          </a:p>
        </p:txBody>
      </p:sp>
      <p:sp>
        <p:nvSpPr>
          <p:cNvPr id="9" name="Rectangle: Rounded Corners 6">
            <a:extLst>
              <a:ext uri="{FF2B5EF4-FFF2-40B4-BE49-F238E27FC236}">
                <a16:creationId xmlns:a16="http://schemas.microsoft.com/office/drawing/2014/main" id="{A1F798BE-815E-106A-EA9B-7A997675AA7A}"/>
              </a:ext>
            </a:extLst>
          </p:cNvPr>
          <p:cNvSpPr/>
          <p:nvPr/>
        </p:nvSpPr>
        <p:spPr>
          <a:xfrm>
            <a:off x="1594355" y="1387738"/>
            <a:ext cx="1674800" cy="99885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dirty="0">
                <a:solidFill>
                  <a:sysClr val="windowText" lastClr="000000"/>
                </a:solidFill>
                <a:cs typeface="Poppins Medium"/>
              </a:rPr>
              <a:t>Supplier Theft of Gas (SUT)</a:t>
            </a:r>
          </a:p>
          <a:p>
            <a:pPr algn="ctr"/>
            <a:r>
              <a:rPr lang="en-GB" sz="1065" dirty="0">
                <a:solidFill>
                  <a:sysClr val="windowText" lastClr="000000"/>
                </a:solidFill>
                <a:cs typeface="Poppins Medium"/>
              </a:rPr>
              <a:t>Meter Number Creation (MNC)</a:t>
            </a:r>
            <a:endParaRPr lang="en-GB" sz="1065" dirty="0">
              <a:solidFill>
                <a:sysClr val="windowText" lastClr="000000"/>
              </a:solidFill>
            </a:endParaRPr>
          </a:p>
        </p:txBody>
      </p:sp>
      <p:sp>
        <p:nvSpPr>
          <p:cNvPr id="10" name="Rectangle: Rounded Corners 6">
            <a:extLst>
              <a:ext uri="{FF2B5EF4-FFF2-40B4-BE49-F238E27FC236}">
                <a16:creationId xmlns:a16="http://schemas.microsoft.com/office/drawing/2014/main" id="{78BB2EDC-88DD-259B-D035-ED156BA93DA8}"/>
              </a:ext>
            </a:extLst>
          </p:cNvPr>
          <p:cNvSpPr/>
          <p:nvPr/>
        </p:nvSpPr>
        <p:spPr>
          <a:xfrm>
            <a:off x="1872101" y="2465001"/>
            <a:ext cx="1674799" cy="720512"/>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dirty="0">
                <a:solidFill>
                  <a:sysClr val="windowText" lastClr="000000"/>
                </a:solidFill>
                <a:cs typeface="Poppins Medium"/>
              </a:rPr>
              <a:t>Duplicate MPRNs (DUP)</a:t>
            </a:r>
          </a:p>
          <a:p>
            <a:pPr algn="ctr"/>
            <a:endParaRPr lang="en-GB" sz="1065" dirty="0">
              <a:solidFill>
                <a:sysClr val="windowText" lastClr="000000"/>
              </a:solidFill>
              <a:cs typeface="Poppins Medium"/>
            </a:endParaRPr>
          </a:p>
          <a:p>
            <a:pPr algn="ctr"/>
            <a:r>
              <a:rPr lang="en-GB" sz="1065" dirty="0">
                <a:solidFill>
                  <a:sysClr val="windowText" lastClr="000000"/>
                </a:solidFill>
                <a:cs typeface="Poppins Medium"/>
              </a:rPr>
              <a:t>Set to Extinct</a:t>
            </a:r>
          </a:p>
        </p:txBody>
      </p:sp>
      <p:sp>
        <p:nvSpPr>
          <p:cNvPr id="12" name="Rectangle: Rounded Corners 6">
            <a:extLst>
              <a:ext uri="{FF2B5EF4-FFF2-40B4-BE49-F238E27FC236}">
                <a16:creationId xmlns:a16="http://schemas.microsoft.com/office/drawing/2014/main" id="{755BDA16-1DBB-5907-81A1-F7BC0C6BD851}"/>
              </a:ext>
            </a:extLst>
          </p:cNvPr>
          <p:cNvSpPr/>
          <p:nvPr/>
        </p:nvSpPr>
        <p:spPr>
          <a:xfrm>
            <a:off x="3485824" y="1383746"/>
            <a:ext cx="1241442" cy="720512"/>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dirty="0">
                <a:solidFill>
                  <a:sysClr val="windowText" lastClr="000000"/>
                </a:solidFill>
                <a:cs typeface="Poppins Medium"/>
              </a:rPr>
              <a:t>Isolations</a:t>
            </a:r>
          </a:p>
          <a:p>
            <a:pPr algn="ctr"/>
            <a:r>
              <a:rPr lang="en-GB" sz="1065" dirty="0">
                <a:solidFill>
                  <a:sysClr val="windowText" lastClr="000000"/>
                </a:solidFill>
                <a:cs typeface="Poppins Medium"/>
              </a:rPr>
              <a:t> (ISO) </a:t>
            </a:r>
          </a:p>
          <a:p>
            <a:pPr algn="ctr"/>
            <a:r>
              <a:rPr lang="en-GB" sz="1065" dirty="0">
                <a:solidFill>
                  <a:sysClr val="windowText" lastClr="000000"/>
                </a:solidFill>
                <a:cs typeface="Poppins Medium"/>
              </a:rPr>
              <a:t>Dead to Live  </a:t>
            </a:r>
          </a:p>
          <a:p>
            <a:pPr algn="ctr"/>
            <a:r>
              <a:rPr lang="en-GB" sz="1065" dirty="0">
                <a:solidFill>
                  <a:sysClr val="windowText" lastClr="000000"/>
                </a:solidFill>
                <a:cs typeface="Poppins Medium"/>
              </a:rPr>
              <a:t>(DTL)</a:t>
            </a:r>
          </a:p>
        </p:txBody>
      </p:sp>
      <p:sp>
        <p:nvSpPr>
          <p:cNvPr id="13" name="Rectangle: Rounded Corners 6">
            <a:extLst>
              <a:ext uri="{FF2B5EF4-FFF2-40B4-BE49-F238E27FC236}">
                <a16:creationId xmlns:a16="http://schemas.microsoft.com/office/drawing/2014/main" id="{6FBB5F2F-F270-7E43-6CAC-C1685E180B50}"/>
              </a:ext>
            </a:extLst>
          </p:cNvPr>
          <p:cNvSpPr/>
          <p:nvPr/>
        </p:nvSpPr>
        <p:spPr>
          <a:xfrm>
            <a:off x="3577214" y="4011811"/>
            <a:ext cx="1180365"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dirty="0">
                <a:solidFill>
                  <a:sysClr val="windowText" lastClr="000000"/>
                </a:solidFill>
                <a:cs typeface="Poppins Medium"/>
              </a:rPr>
              <a:t>DUP Enhancements</a:t>
            </a:r>
          </a:p>
        </p:txBody>
      </p:sp>
      <p:sp>
        <p:nvSpPr>
          <p:cNvPr id="14" name="Rectangle: Rounded Corners 6">
            <a:extLst>
              <a:ext uri="{FF2B5EF4-FFF2-40B4-BE49-F238E27FC236}">
                <a16:creationId xmlns:a16="http://schemas.microsoft.com/office/drawing/2014/main" id="{6403D819-B072-083C-5781-895766C8804B}"/>
              </a:ext>
            </a:extLst>
          </p:cNvPr>
          <p:cNvSpPr/>
          <p:nvPr/>
        </p:nvSpPr>
        <p:spPr>
          <a:xfrm>
            <a:off x="3577214" y="4992424"/>
            <a:ext cx="1241442"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dirty="0">
                <a:solidFill>
                  <a:sysClr val="windowText" lastClr="000000"/>
                </a:solidFill>
                <a:cs typeface="Poppins Medium"/>
              </a:rPr>
              <a:t>Generic to desk workflows – AGG, PSI, PSR</a:t>
            </a:r>
            <a:endParaRPr lang="en-GB" sz="1065" dirty="0">
              <a:solidFill>
                <a:sysClr val="windowText" lastClr="000000"/>
              </a:solidFill>
            </a:endParaRPr>
          </a:p>
        </p:txBody>
      </p:sp>
      <p:sp>
        <p:nvSpPr>
          <p:cNvPr id="15" name="Rectangle: Rounded Corners 6">
            <a:extLst>
              <a:ext uri="{FF2B5EF4-FFF2-40B4-BE49-F238E27FC236}">
                <a16:creationId xmlns:a16="http://schemas.microsoft.com/office/drawing/2014/main" id="{E9AD0A79-C370-1EA8-1B5D-C04A36675253}"/>
              </a:ext>
            </a:extLst>
          </p:cNvPr>
          <p:cNvSpPr/>
          <p:nvPr/>
        </p:nvSpPr>
        <p:spPr>
          <a:xfrm>
            <a:off x="5039098" y="1375955"/>
            <a:ext cx="1674799" cy="1150576"/>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dirty="0">
                <a:solidFill>
                  <a:sysClr val="windowText" lastClr="000000"/>
                </a:solidFill>
                <a:cs typeface="Poppins Medium"/>
              </a:rPr>
              <a:t>Address Amendments (ADD/ UNC)</a:t>
            </a:r>
          </a:p>
          <a:p>
            <a:pPr algn="ctr"/>
            <a:r>
              <a:rPr lang="en-GB" sz="1065" dirty="0">
                <a:solidFill>
                  <a:sysClr val="windowText" lastClr="000000"/>
                </a:solidFill>
                <a:cs typeface="Poppins Medium"/>
              </a:rPr>
              <a:t>New MPRN Creation</a:t>
            </a:r>
          </a:p>
          <a:p>
            <a:pPr algn="ctr"/>
            <a:r>
              <a:rPr lang="en-GB" sz="1065" dirty="0">
                <a:solidFill>
                  <a:sysClr val="windowText" lastClr="000000"/>
                </a:solidFill>
                <a:cs typeface="Poppins Medium"/>
              </a:rPr>
              <a:t> (FOM)</a:t>
            </a:r>
          </a:p>
        </p:txBody>
      </p:sp>
      <p:sp>
        <p:nvSpPr>
          <p:cNvPr id="16" name="Rectangle: Rounded Corners 6">
            <a:extLst>
              <a:ext uri="{FF2B5EF4-FFF2-40B4-BE49-F238E27FC236}">
                <a16:creationId xmlns:a16="http://schemas.microsoft.com/office/drawing/2014/main" id="{B5F6C26F-53F6-5D9E-9198-89DF28223690}"/>
              </a:ext>
            </a:extLst>
          </p:cNvPr>
          <p:cNvSpPr/>
          <p:nvPr/>
        </p:nvSpPr>
        <p:spPr>
          <a:xfrm>
            <a:off x="4987186" y="4016573"/>
            <a:ext cx="1674799"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dirty="0">
                <a:solidFill>
                  <a:sysClr val="windowText" lastClr="000000"/>
                </a:solidFill>
                <a:cs typeface="Poppins Medium"/>
              </a:rPr>
              <a:t>Enhancements to MNC Process including Network raised</a:t>
            </a:r>
          </a:p>
        </p:txBody>
      </p:sp>
      <p:sp>
        <p:nvSpPr>
          <p:cNvPr id="17" name="Rectangle: Rounded Corners 6">
            <a:extLst>
              <a:ext uri="{FF2B5EF4-FFF2-40B4-BE49-F238E27FC236}">
                <a16:creationId xmlns:a16="http://schemas.microsoft.com/office/drawing/2014/main" id="{31E96A15-61BD-76E7-7EBB-33004D49ACFD}"/>
              </a:ext>
            </a:extLst>
          </p:cNvPr>
          <p:cNvSpPr/>
          <p:nvPr/>
        </p:nvSpPr>
        <p:spPr>
          <a:xfrm>
            <a:off x="4987186" y="4984153"/>
            <a:ext cx="1674799"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dirty="0">
                <a:solidFill>
                  <a:sysClr val="windowText" lastClr="000000"/>
                </a:solidFill>
                <a:cs typeface="Poppins Medium"/>
              </a:rPr>
              <a:t>Generic to desk workflows –GIC</a:t>
            </a:r>
            <a:endParaRPr lang="en-GB" sz="1065" dirty="0">
              <a:solidFill>
                <a:sysClr val="windowText" lastClr="000000"/>
              </a:solidFill>
            </a:endParaRPr>
          </a:p>
        </p:txBody>
      </p:sp>
      <p:sp>
        <p:nvSpPr>
          <p:cNvPr id="18" name="TextBox 17">
            <a:extLst>
              <a:ext uri="{FF2B5EF4-FFF2-40B4-BE49-F238E27FC236}">
                <a16:creationId xmlns:a16="http://schemas.microsoft.com/office/drawing/2014/main" id="{402E6CFC-8B60-2534-1809-9C4DBAE10D6C}"/>
              </a:ext>
            </a:extLst>
          </p:cNvPr>
          <p:cNvSpPr txBox="1"/>
          <p:nvPr/>
        </p:nvSpPr>
        <p:spPr>
          <a:xfrm rot="16200000">
            <a:off x="189883" y="1894455"/>
            <a:ext cx="1908160" cy="509520"/>
          </a:xfrm>
          <a:prstGeom prst="rect">
            <a:avLst/>
          </a:prstGeom>
        </p:spPr>
        <p:txBody>
          <a:bodyPr vert="horz" wrap="square" lIns="0" tIns="16912" rIns="0" bIns="0" rtlCol="0">
            <a:spAutoFit/>
          </a:bodyPr>
          <a:lstStyle/>
          <a:p>
            <a:pPr marL="16067" algn="ctr">
              <a:spcBef>
                <a:spcPts val="133"/>
              </a:spcBef>
              <a:tabLst>
                <a:tab pos="216481" algn="l"/>
              </a:tabLst>
            </a:pPr>
            <a:r>
              <a:rPr lang="en-US" sz="1600" dirty="0">
                <a:solidFill>
                  <a:srgbClr val="3E5AA8"/>
                </a:solidFill>
                <a:latin typeface="Arial" panose="020B0604020202020204" pitchFamily="34" charset="0"/>
                <a:ea typeface="+mj-ea"/>
                <a:cs typeface="Arial" panose="020B0604020202020204" pitchFamily="34" charset="0"/>
              </a:rPr>
              <a:t>Main  Release Content</a:t>
            </a:r>
          </a:p>
        </p:txBody>
      </p:sp>
      <p:sp>
        <p:nvSpPr>
          <p:cNvPr id="19" name="TextBox 18">
            <a:extLst>
              <a:ext uri="{FF2B5EF4-FFF2-40B4-BE49-F238E27FC236}">
                <a16:creationId xmlns:a16="http://schemas.microsoft.com/office/drawing/2014/main" id="{A2175A3B-05E7-98CF-F645-144828B3F0AA}"/>
              </a:ext>
            </a:extLst>
          </p:cNvPr>
          <p:cNvSpPr txBox="1"/>
          <p:nvPr/>
        </p:nvSpPr>
        <p:spPr>
          <a:xfrm rot="16200000">
            <a:off x="312994" y="4549116"/>
            <a:ext cx="1908159" cy="755741"/>
          </a:xfrm>
          <a:prstGeom prst="rect">
            <a:avLst/>
          </a:prstGeom>
        </p:spPr>
        <p:txBody>
          <a:bodyPr vert="horz" wrap="square" lIns="0" tIns="16912" rIns="0" bIns="0" rtlCol="0">
            <a:spAutoFit/>
          </a:bodyPr>
          <a:lstStyle/>
          <a:p>
            <a:pPr marL="16067" algn="ctr">
              <a:spcBef>
                <a:spcPts val="133"/>
              </a:spcBef>
              <a:tabLst>
                <a:tab pos="216481" algn="l"/>
              </a:tabLst>
            </a:pPr>
            <a:r>
              <a:rPr lang="en-US" sz="1600" dirty="0">
                <a:solidFill>
                  <a:schemeClr val="accent1"/>
                </a:solidFill>
                <a:cs typeface="Poppins Medium"/>
              </a:rPr>
              <a:t>Additional Enhancements alongside release</a:t>
            </a:r>
          </a:p>
        </p:txBody>
      </p:sp>
      <p:sp>
        <p:nvSpPr>
          <p:cNvPr id="20" name="Rectangle: Rounded Corners 6">
            <a:extLst>
              <a:ext uri="{FF2B5EF4-FFF2-40B4-BE49-F238E27FC236}">
                <a16:creationId xmlns:a16="http://schemas.microsoft.com/office/drawing/2014/main" id="{B9BEDB03-4126-5E27-50D4-16B1558B873D}"/>
              </a:ext>
            </a:extLst>
          </p:cNvPr>
          <p:cNvSpPr/>
          <p:nvPr/>
        </p:nvSpPr>
        <p:spPr>
          <a:xfrm>
            <a:off x="6803841" y="1374159"/>
            <a:ext cx="2021321" cy="1667844"/>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dirty="0">
                <a:solidFill>
                  <a:sysClr val="windowText" lastClr="000000"/>
                </a:solidFill>
                <a:cs typeface="Poppins Medium"/>
              </a:rPr>
              <a:t>Request for Adjustment (RFA)</a:t>
            </a:r>
          </a:p>
          <a:p>
            <a:pPr algn="ctr"/>
            <a:r>
              <a:rPr lang="en-GB" sz="1065" dirty="0">
                <a:solidFill>
                  <a:sysClr val="windowText" lastClr="000000"/>
                </a:solidFill>
                <a:cs typeface="Poppins Medium"/>
              </a:rPr>
              <a:t>Daily Metered Query (DMQ)</a:t>
            </a:r>
          </a:p>
          <a:p>
            <a:pPr algn="ctr"/>
            <a:r>
              <a:rPr lang="en-GB" sz="1065" dirty="0">
                <a:solidFill>
                  <a:sysClr val="windowText" lastClr="000000"/>
                </a:solidFill>
                <a:cs typeface="Poppins Medium"/>
              </a:rPr>
              <a:t>Consumption Dispute Query (CDQ)</a:t>
            </a:r>
          </a:p>
          <a:p>
            <a:pPr algn="ctr"/>
            <a:r>
              <a:rPr lang="en-GB" sz="1065" dirty="0">
                <a:solidFill>
                  <a:sysClr val="windowText" lastClr="000000"/>
                </a:solidFill>
                <a:cs typeface="Poppins Medium"/>
              </a:rPr>
              <a:t>Theft of Gas </a:t>
            </a:r>
          </a:p>
          <a:p>
            <a:pPr algn="ctr"/>
            <a:r>
              <a:rPr lang="en-GB" sz="1065" dirty="0">
                <a:solidFill>
                  <a:sysClr val="windowText" lastClr="000000"/>
                </a:solidFill>
                <a:cs typeface="Poppins Medium"/>
              </a:rPr>
              <a:t> (TOG)– </a:t>
            </a:r>
          </a:p>
          <a:p>
            <a:pPr algn="ctr"/>
            <a:r>
              <a:rPr lang="en-GB" sz="1065" dirty="0">
                <a:solidFill>
                  <a:sysClr val="windowText" lastClr="000000"/>
                </a:solidFill>
                <a:cs typeface="Poppins Medium"/>
              </a:rPr>
              <a:t>Network Raised</a:t>
            </a:r>
          </a:p>
        </p:txBody>
      </p:sp>
      <p:sp>
        <p:nvSpPr>
          <p:cNvPr id="21" name="Rectangle: Rounded Corners 6">
            <a:extLst>
              <a:ext uri="{FF2B5EF4-FFF2-40B4-BE49-F238E27FC236}">
                <a16:creationId xmlns:a16="http://schemas.microsoft.com/office/drawing/2014/main" id="{C0177AEF-85EB-4757-BA00-FBC36A03000B}"/>
              </a:ext>
            </a:extLst>
          </p:cNvPr>
          <p:cNvSpPr/>
          <p:nvPr/>
        </p:nvSpPr>
        <p:spPr>
          <a:xfrm>
            <a:off x="6841872" y="4984152"/>
            <a:ext cx="2021321"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dirty="0">
                <a:solidFill>
                  <a:sysClr val="windowText" lastClr="000000"/>
                </a:solidFill>
                <a:cs typeface="Poppins Medium"/>
              </a:rPr>
              <a:t>Generic to desk workflows – FLE</a:t>
            </a:r>
            <a:endParaRPr lang="en-GB" sz="1065" dirty="0">
              <a:solidFill>
                <a:sysClr val="windowText" lastClr="000000"/>
              </a:solidFill>
            </a:endParaRPr>
          </a:p>
        </p:txBody>
      </p:sp>
      <p:sp>
        <p:nvSpPr>
          <p:cNvPr id="22" name="Rectangle: Rounded Corners 6">
            <a:extLst>
              <a:ext uri="{FF2B5EF4-FFF2-40B4-BE49-F238E27FC236}">
                <a16:creationId xmlns:a16="http://schemas.microsoft.com/office/drawing/2014/main" id="{BB4706D0-C19D-997A-4124-5D3556776D76}"/>
              </a:ext>
            </a:extLst>
          </p:cNvPr>
          <p:cNvSpPr/>
          <p:nvPr/>
        </p:nvSpPr>
        <p:spPr>
          <a:xfrm>
            <a:off x="8915106" y="1384697"/>
            <a:ext cx="1130468" cy="854956"/>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dirty="0">
                <a:solidFill>
                  <a:sysClr val="windowText" lastClr="000000"/>
                </a:solidFill>
                <a:cs typeface="Poppins Medium"/>
              </a:rPr>
              <a:t>Must Reads</a:t>
            </a:r>
          </a:p>
          <a:p>
            <a:pPr algn="ctr"/>
            <a:r>
              <a:rPr lang="en-GB" sz="1065" dirty="0">
                <a:solidFill>
                  <a:sysClr val="windowText" lastClr="000000"/>
                </a:solidFill>
                <a:cs typeface="Poppins Medium"/>
              </a:rPr>
              <a:t> (MUR)</a:t>
            </a:r>
          </a:p>
        </p:txBody>
      </p:sp>
      <p:sp>
        <p:nvSpPr>
          <p:cNvPr id="23" name="Rectangle: Rounded Corners 6">
            <a:extLst>
              <a:ext uri="{FF2B5EF4-FFF2-40B4-BE49-F238E27FC236}">
                <a16:creationId xmlns:a16="http://schemas.microsoft.com/office/drawing/2014/main" id="{6D05B43F-166E-8F17-13D8-21177C0AF265}"/>
              </a:ext>
            </a:extLst>
          </p:cNvPr>
          <p:cNvSpPr/>
          <p:nvPr/>
        </p:nvSpPr>
        <p:spPr>
          <a:xfrm>
            <a:off x="10187193" y="1374158"/>
            <a:ext cx="1258596" cy="1460197"/>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dirty="0">
                <a:solidFill>
                  <a:sysClr val="windowText" lastClr="000000"/>
                </a:solidFill>
                <a:cs typeface="Poppins Medium"/>
              </a:rPr>
              <a:t>Manage Unregistered Sites </a:t>
            </a:r>
          </a:p>
          <a:p>
            <a:pPr algn="ctr"/>
            <a:r>
              <a:rPr lang="en-GB" sz="1065" dirty="0">
                <a:solidFill>
                  <a:sysClr val="windowText" lastClr="000000"/>
                </a:solidFill>
                <a:cs typeface="Poppins Medium"/>
              </a:rPr>
              <a:t>(MUS)</a:t>
            </a:r>
          </a:p>
          <a:p>
            <a:pPr algn="ctr"/>
            <a:endParaRPr lang="en-GB" sz="1065" dirty="0">
              <a:solidFill>
                <a:sysClr val="windowText" lastClr="000000"/>
              </a:solidFill>
              <a:cs typeface="Poppins Medium"/>
            </a:endParaRPr>
          </a:p>
          <a:p>
            <a:pPr algn="ctr"/>
            <a:r>
              <a:rPr lang="en-GB" sz="1065" dirty="0">
                <a:solidFill>
                  <a:sysClr val="windowText" lastClr="000000"/>
                </a:solidFill>
                <a:cs typeface="Poppins Medium"/>
              </a:rPr>
              <a:t>Gas Safety Regulation </a:t>
            </a:r>
          </a:p>
          <a:p>
            <a:pPr algn="ctr"/>
            <a:r>
              <a:rPr lang="en-GB" sz="1065" dirty="0">
                <a:solidFill>
                  <a:sysClr val="windowText" lastClr="000000"/>
                </a:solidFill>
                <a:cs typeface="Poppins Medium"/>
              </a:rPr>
              <a:t>(GSR)</a:t>
            </a:r>
          </a:p>
        </p:txBody>
      </p:sp>
      <p:sp>
        <p:nvSpPr>
          <p:cNvPr id="24" name="Rectangle: Rounded Corners 6">
            <a:extLst>
              <a:ext uri="{FF2B5EF4-FFF2-40B4-BE49-F238E27FC236}">
                <a16:creationId xmlns:a16="http://schemas.microsoft.com/office/drawing/2014/main" id="{2151A7A9-8B78-BBC5-B6B0-76005580BAC0}"/>
              </a:ext>
            </a:extLst>
          </p:cNvPr>
          <p:cNvSpPr/>
          <p:nvPr/>
        </p:nvSpPr>
        <p:spPr>
          <a:xfrm>
            <a:off x="10142868" y="3983780"/>
            <a:ext cx="1438842"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dirty="0">
                <a:solidFill>
                  <a:sysClr val="windowText" lastClr="000000"/>
                </a:solidFill>
                <a:cs typeface="Poppins Medium"/>
              </a:rPr>
              <a:t>SUT Enhancements</a:t>
            </a:r>
          </a:p>
        </p:txBody>
      </p:sp>
      <p:sp>
        <p:nvSpPr>
          <p:cNvPr id="25" name="Rectangle: Rounded Corners 6">
            <a:extLst>
              <a:ext uri="{FF2B5EF4-FFF2-40B4-BE49-F238E27FC236}">
                <a16:creationId xmlns:a16="http://schemas.microsoft.com/office/drawing/2014/main" id="{4780281E-D195-B241-B154-D85F76684DB3}"/>
              </a:ext>
            </a:extLst>
          </p:cNvPr>
          <p:cNvSpPr/>
          <p:nvPr/>
        </p:nvSpPr>
        <p:spPr>
          <a:xfrm>
            <a:off x="10880554" y="2921102"/>
            <a:ext cx="1130470" cy="804616"/>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dirty="0">
                <a:solidFill>
                  <a:sysClr val="windowText" lastClr="000000"/>
                </a:solidFill>
                <a:cs typeface="Poppins Medium"/>
              </a:rPr>
              <a:t>Swapped Address </a:t>
            </a:r>
          </a:p>
          <a:p>
            <a:pPr algn="ctr"/>
            <a:r>
              <a:rPr lang="en-GB" sz="1065" dirty="0">
                <a:solidFill>
                  <a:sysClr val="windowText" lastClr="000000"/>
                </a:solidFill>
                <a:cs typeface="Poppins Medium"/>
              </a:rPr>
              <a:t>(SWA)</a:t>
            </a:r>
          </a:p>
        </p:txBody>
      </p:sp>
      <p:sp>
        <p:nvSpPr>
          <p:cNvPr id="26" name="Rectangle: Rounded Corners 6">
            <a:extLst>
              <a:ext uri="{FF2B5EF4-FFF2-40B4-BE49-F238E27FC236}">
                <a16:creationId xmlns:a16="http://schemas.microsoft.com/office/drawing/2014/main" id="{FF1201DD-1AEE-02A9-4EFF-66500EB8DA8E}"/>
              </a:ext>
            </a:extLst>
          </p:cNvPr>
          <p:cNvSpPr/>
          <p:nvPr/>
        </p:nvSpPr>
        <p:spPr>
          <a:xfrm>
            <a:off x="8863194" y="3983780"/>
            <a:ext cx="1130470"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dirty="0">
                <a:solidFill>
                  <a:sysClr val="windowText" lastClr="000000"/>
                </a:solidFill>
                <a:cs typeface="Poppins Medium"/>
              </a:rPr>
              <a:t>Generic Enhancements</a:t>
            </a:r>
            <a:endParaRPr lang="en-GB" sz="1065" dirty="0">
              <a:solidFill>
                <a:sysClr val="windowText" lastClr="000000"/>
              </a:solidFill>
            </a:endParaRPr>
          </a:p>
        </p:txBody>
      </p:sp>
      <p:sp>
        <p:nvSpPr>
          <p:cNvPr id="3" name="Rectangle 2">
            <a:extLst>
              <a:ext uri="{FF2B5EF4-FFF2-40B4-BE49-F238E27FC236}">
                <a16:creationId xmlns:a16="http://schemas.microsoft.com/office/drawing/2014/main" id="{5E47FFA6-5282-EB12-8D48-0729A71F2355}"/>
              </a:ext>
            </a:extLst>
          </p:cNvPr>
          <p:cNvSpPr/>
          <p:nvPr/>
        </p:nvSpPr>
        <p:spPr>
          <a:xfrm>
            <a:off x="2071631" y="2841181"/>
            <a:ext cx="1319111" cy="262114"/>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44DEE94-0200-BAD2-B442-4DB04D575D6D}"/>
              </a:ext>
            </a:extLst>
          </p:cNvPr>
          <p:cNvSpPr/>
          <p:nvPr/>
        </p:nvSpPr>
        <p:spPr>
          <a:xfrm>
            <a:off x="11031401" y="3026522"/>
            <a:ext cx="828775" cy="593776"/>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6">
            <a:extLst>
              <a:ext uri="{FF2B5EF4-FFF2-40B4-BE49-F238E27FC236}">
                <a16:creationId xmlns:a16="http://schemas.microsoft.com/office/drawing/2014/main" id="{FA9B3767-B0C8-F29B-3A64-9C12B88B470F}"/>
              </a:ext>
            </a:extLst>
          </p:cNvPr>
          <p:cNvSpPr/>
          <p:nvPr/>
        </p:nvSpPr>
        <p:spPr>
          <a:xfrm>
            <a:off x="0" y="6471901"/>
            <a:ext cx="934307" cy="386099"/>
          </a:xfrm>
          <a:prstGeom prst="roundRect">
            <a:avLst/>
          </a:prstGeom>
        </p:spPr>
        <p:style>
          <a:lnRef idx="2">
            <a:schemeClr val="accent1"/>
          </a:lnRef>
          <a:fillRef idx="1">
            <a:schemeClr val="lt1"/>
          </a:fillRef>
          <a:effectRef idx="0">
            <a:schemeClr val="accent1"/>
          </a:effectRef>
          <a:fontRef idx="minor">
            <a:schemeClr val="dk1"/>
          </a:fontRef>
        </p:style>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500" dirty="0">
                <a:solidFill>
                  <a:schemeClr val="tx2"/>
                </a:solidFill>
                <a:cs typeface="Poppins Medium"/>
              </a:rPr>
              <a:t>Current assumed delivery roadmap as of September 2022</a:t>
            </a:r>
          </a:p>
        </p:txBody>
      </p:sp>
      <p:sp>
        <p:nvSpPr>
          <p:cNvPr id="32" name="Rectangle: Rounded Corners 6">
            <a:extLst>
              <a:ext uri="{FF2B5EF4-FFF2-40B4-BE49-F238E27FC236}">
                <a16:creationId xmlns:a16="http://schemas.microsoft.com/office/drawing/2014/main" id="{968249EB-E9B1-1296-D7B3-CD563DBC1D77}"/>
              </a:ext>
            </a:extLst>
          </p:cNvPr>
          <p:cNvSpPr/>
          <p:nvPr/>
        </p:nvSpPr>
        <p:spPr>
          <a:xfrm>
            <a:off x="10605306" y="6515713"/>
            <a:ext cx="1538250" cy="386099"/>
          </a:xfrm>
          <a:prstGeom prst="roundRect">
            <a:avLst/>
          </a:prstGeom>
        </p:spPr>
        <p:style>
          <a:lnRef idx="2">
            <a:schemeClr val="accent1"/>
          </a:lnRef>
          <a:fillRef idx="1">
            <a:schemeClr val="lt1"/>
          </a:fillRef>
          <a:effectRef idx="0">
            <a:schemeClr val="accent1"/>
          </a:effectRef>
          <a:fontRef idx="minor">
            <a:schemeClr val="dk1"/>
          </a:fontRef>
        </p:style>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500" dirty="0">
                <a:solidFill>
                  <a:schemeClr val="tx2"/>
                </a:solidFill>
                <a:cs typeface="Poppins Medium"/>
              </a:rPr>
              <a:t>KEY</a:t>
            </a:r>
          </a:p>
          <a:p>
            <a:endParaRPr lang="en-GB" sz="500" dirty="0">
              <a:solidFill>
                <a:schemeClr val="tx2"/>
              </a:solidFill>
              <a:cs typeface="Poppins Medium"/>
            </a:endParaRPr>
          </a:p>
          <a:p>
            <a:endParaRPr lang="en-GB" sz="500" dirty="0">
              <a:solidFill>
                <a:schemeClr val="tx2"/>
              </a:solidFill>
              <a:cs typeface="Poppins Medium"/>
            </a:endParaRPr>
          </a:p>
        </p:txBody>
      </p:sp>
      <p:sp>
        <p:nvSpPr>
          <p:cNvPr id="34" name="Rectangle 33">
            <a:extLst>
              <a:ext uri="{FF2B5EF4-FFF2-40B4-BE49-F238E27FC236}">
                <a16:creationId xmlns:a16="http://schemas.microsoft.com/office/drawing/2014/main" id="{4353DDB2-AD62-70AB-9AD9-F545826D2966}"/>
              </a:ext>
            </a:extLst>
          </p:cNvPr>
          <p:cNvSpPr/>
          <p:nvPr/>
        </p:nvSpPr>
        <p:spPr>
          <a:xfrm>
            <a:off x="11007055" y="6595918"/>
            <a:ext cx="837381" cy="253170"/>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New Process</a:t>
            </a:r>
          </a:p>
        </p:txBody>
      </p:sp>
      <p:sp>
        <p:nvSpPr>
          <p:cNvPr id="35" name="Rectangle 34">
            <a:extLst>
              <a:ext uri="{FF2B5EF4-FFF2-40B4-BE49-F238E27FC236}">
                <a16:creationId xmlns:a16="http://schemas.microsoft.com/office/drawing/2014/main" id="{A9EC3E53-2F80-6CB6-6D9D-DB1375F0DFA0}"/>
              </a:ext>
            </a:extLst>
          </p:cNvPr>
          <p:cNvSpPr/>
          <p:nvPr/>
        </p:nvSpPr>
        <p:spPr>
          <a:xfrm>
            <a:off x="1755380" y="1522195"/>
            <a:ext cx="1395991" cy="346131"/>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F4C86130-A7BC-E2F0-F5B7-8813492301AC}"/>
              </a:ext>
            </a:extLst>
          </p:cNvPr>
          <p:cNvSpPr/>
          <p:nvPr/>
        </p:nvSpPr>
        <p:spPr>
          <a:xfrm>
            <a:off x="1488277" y="1026062"/>
            <a:ext cx="1886955" cy="1460197"/>
          </a:xfrm>
          <a:prstGeom prst="rect">
            <a:avLst/>
          </a:prstGeom>
          <a:noFill/>
          <a:ln w="28575">
            <a:solidFill>
              <a:schemeClr val="tx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XRN 5556.a </a:t>
            </a: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p:txBody>
      </p:sp>
    </p:spTree>
    <p:extLst>
      <p:ext uri="{BB962C8B-B14F-4D97-AF65-F5344CB8AC3E}">
        <p14:creationId xmlns:p14="http://schemas.microsoft.com/office/powerpoint/2010/main" val="1327636957"/>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Kiran Kumar</DisplayName>
        <AccountId>300</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ABCF027A-63D2-4300-8C2F-1E1EFED1A6C9}"/>
</file>

<file path=customXml/itemProps2.xml><?xml version="1.0" encoding="utf-8"?>
<ds:datastoreItem xmlns:ds="http://schemas.openxmlformats.org/officeDocument/2006/customXml" ds:itemID="{6C30F180-3CC8-4D21-BE0D-7E5DA88648FF}">
  <ds:schemaRefs>
    <ds:schemaRef ds:uri="http://schemas.microsoft.com/sharepoint/v3/contenttype/forms"/>
  </ds:schemaRefs>
</ds:datastoreItem>
</file>

<file path=customXml/itemProps3.xml><?xml version="1.0" encoding="utf-8"?>
<ds:datastoreItem xmlns:ds="http://schemas.openxmlformats.org/officeDocument/2006/customXml" ds:itemID="{6F092B59-2153-45D1-BA34-14AF2B535120}">
  <ds:schemaRefs>
    <ds:schemaRef ds:uri="http://schemas.microsoft.com/office/2006/documentManagement/types"/>
    <ds:schemaRef ds:uri="11f1cc19-a6a2-4477-822b-8358f9edc374"/>
    <ds:schemaRef ds:uri="http://schemas.microsoft.com/office/2006/metadata/properties"/>
    <ds:schemaRef ds:uri="http://schemas.microsoft.com/office/infopath/2007/PartnerControls"/>
    <ds:schemaRef ds:uri="http://schemas.openxmlformats.org/package/2006/metadata/core-properties"/>
    <ds:schemaRef ds:uri="http://purl.org/dc/terms/"/>
    <ds:schemaRef ds:uri="103fba77-31dd-4780-83f9-c54f26c3a260"/>
    <ds:schemaRef ds:uri="http://www.w3.org/XML/1998/namespace"/>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6788</TotalTime>
  <Words>474</Words>
  <Application>Microsoft Macintosh PowerPoint</Application>
  <PresentationFormat>Widescreen</PresentationFormat>
  <Paragraphs>100</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Poppins Medium</vt:lpstr>
      <vt:lpstr>Poppins-Light</vt:lpstr>
      <vt:lpstr>1_Office Theme</vt:lpstr>
      <vt:lpstr>September ChMC  CMS Rebuild Update </vt:lpstr>
      <vt:lpstr>Progress to Date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dc:title>
  <dc:creator>Joanne Williams</dc:creator>
  <cp:lastModifiedBy>Joanne Williams</cp:lastModifiedBy>
  <cp:revision>10</cp:revision>
  <dcterms:created xsi:type="dcterms:W3CDTF">2022-02-04T13:05:51Z</dcterms:created>
  <dcterms:modified xsi:type="dcterms:W3CDTF">2022-08-30T11:08:21Z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Order">
    <vt:r8>85800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SourceUrl">
    <vt:lpwstr/>
  </property>
  <property fmtid="{D5CDD505-2E9C-101B-9397-08002B2CF9AE}" pid="11" name="_SharedFileIndex">
    <vt:lpwstr/>
  </property>
</Properties>
</file>