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sldIdLst>
    <p:sldId id="288" r:id="rId5"/>
    <p:sldId id="1759" r:id="rId6"/>
    <p:sldId id="3798" r:id="rId7"/>
    <p:sldId id="309" r:id="rId8"/>
    <p:sldId id="1997" r:id="rId9"/>
    <p:sldId id="436" r:id="rId10"/>
    <p:sldId id="895" r:id="rId11"/>
    <p:sldId id="896" r:id="rId12"/>
    <p:sldId id="894" r:id="rId13"/>
    <p:sldId id="897" r:id="rId14"/>
    <p:sldId id="1827" r:id="rId15"/>
    <p:sldId id="1828" r:id="rId16"/>
    <p:sldId id="3767" r:id="rId17"/>
    <p:sldId id="3452" r:id="rId18"/>
    <p:sldId id="3800" r:id="rId19"/>
    <p:sldId id="3810" r:id="rId20"/>
    <p:sldId id="3799" r:id="rId21"/>
    <p:sldId id="3691" r:id="rId22"/>
    <p:sldId id="1734" r:id="rId23"/>
    <p:sldId id="306" r:id="rId24"/>
    <p:sldId id="3801" r:id="rId25"/>
    <p:sldId id="3803" r:id="rId26"/>
    <p:sldId id="3802" r:id="rId27"/>
    <p:sldId id="3742" r:id="rId28"/>
    <p:sldId id="3804" r:id="rId29"/>
    <p:sldId id="3805" r:id="rId30"/>
    <p:sldId id="883" r:id="rId31"/>
    <p:sldId id="256" r:id="rId32"/>
    <p:sldId id="263" r:id="rId33"/>
    <p:sldId id="271" r:id="rId34"/>
    <p:sldId id="269" r:id="rId35"/>
    <p:sldId id="275" r:id="rId36"/>
    <p:sldId id="272" r:id="rId37"/>
    <p:sldId id="273" r:id="rId38"/>
    <p:sldId id="274" r:id="rId39"/>
    <p:sldId id="270" r:id="rId40"/>
    <p:sldId id="268" r:id="rId41"/>
    <p:sldId id="3784" r:id="rId42"/>
    <p:sldId id="889" r:id="rId43"/>
    <p:sldId id="1848" r:id="rId44"/>
    <p:sldId id="885" r:id="rId45"/>
    <p:sldId id="886" r:id="rId46"/>
    <p:sldId id="3808" r:id="rId47"/>
    <p:sldId id="3809" r:id="rId48"/>
    <p:sldId id="3572" r:id="rId49"/>
    <p:sldId id="3574" r:id="rId50"/>
    <p:sldId id="3575" r:id="rId51"/>
    <p:sldId id="298" r:id="rId52"/>
    <p:sldId id="299" r:id="rId53"/>
    <p:sldId id="1765" r:id="rId54"/>
    <p:sldId id="352" r:id="rId55"/>
    <p:sldId id="3625" r:id="rId56"/>
    <p:sldId id="1541" r:id="rId57"/>
    <p:sldId id="1542" r:id="rId58"/>
    <p:sldId id="3782" r:id="rId59"/>
    <p:sldId id="2147375641" r:id="rId60"/>
    <p:sldId id="1766" r:id="rId61"/>
    <p:sldId id="2147375642" r:id="rId62"/>
    <p:sldId id="2147375643" r:id="rId63"/>
    <p:sldId id="662" r:id="rId64"/>
    <p:sldId id="3685" r:id="rId65"/>
    <p:sldId id="3806" r:id="rId66"/>
    <p:sldId id="3807" r:id="rId67"/>
    <p:sldId id="3637" r:id="rId68"/>
    <p:sldId id="3638" r:id="rId69"/>
    <p:sldId id="3628" r:id="rId70"/>
    <p:sldId id="3633" r:id="rId71"/>
    <p:sldId id="3634" r:id="rId72"/>
    <p:sldId id="3635" r:id="rId73"/>
    <p:sldId id="3636" r:id="rId74"/>
    <p:sldId id="3629" r:id="rId75"/>
    <p:sldId id="3630" r:id="rId76"/>
    <p:sldId id="3631"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F7E25-80B0-4CE0-A1EF-ECC2457CA192}" v="10" dt="2022-08-09T08:45:41.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Haley1" userId="2264ca27-fef1-4fb9-96be-333087b5d2f3" providerId="ADAL" clId="{26AF7E25-80B0-4CE0-A1EF-ECC2457CA192}"/>
    <pc:docChg chg="custSel addSld delSld modSld sldOrd">
      <pc:chgData name="Molly Haley1" userId="2264ca27-fef1-4fb9-96be-333087b5d2f3" providerId="ADAL" clId="{26AF7E25-80B0-4CE0-A1EF-ECC2457CA192}" dt="2022-08-09T09:13:40.506" v="57" actId="1076"/>
      <pc:docMkLst>
        <pc:docMk/>
      </pc:docMkLst>
      <pc:sldChg chg="add del">
        <pc:chgData name="Molly Haley1" userId="2264ca27-fef1-4fb9-96be-333087b5d2f3" providerId="ADAL" clId="{26AF7E25-80B0-4CE0-A1EF-ECC2457CA192}" dt="2022-08-09T08:13:25.467" v="14" actId="47"/>
        <pc:sldMkLst>
          <pc:docMk/>
          <pc:sldMk cId="2765212374" sldId="418"/>
        </pc:sldMkLst>
      </pc:sldChg>
      <pc:sldChg chg="modSp mod">
        <pc:chgData name="Molly Haley1" userId="2264ca27-fef1-4fb9-96be-333087b5d2f3" providerId="ADAL" clId="{26AF7E25-80B0-4CE0-A1EF-ECC2457CA192}" dt="2022-08-08T13:14:14.560" v="10" actId="20577"/>
        <pc:sldMkLst>
          <pc:docMk/>
          <pc:sldMk cId="3037221240" sldId="3691"/>
        </pc:sldMkLst>
        <pc:graphicFrameChg chg="modGraphic">
          <ac:chgData name="Molly Haley1" userId="2264ca27-fef1-4fb9-96be-333087b5d2f3" providerId="ADAL" clId="{26AF7E25-80B0-4CE0-A1EF-ECC2457CA192}" dt="2022-08-08T13:14:14.560" v="10" actId="20577"/>
          <ac:graphicFrameMkLst>
            <pc:docMk/>
            <pc:sldMk cId="3037221240" sldId="3691"/>
            <ac:graphicFrameMk id="6" creationId="{16F7F5DB-E924-4268-9BD1-802678D181DC}"/>
          </ac:graphicFrameMkLst>
        </pc:graphicFrameChg>
      </pc:sldChg>
      <pc:sldChg chg="modSp mod">
        <pc:chgData name="Molly Haley1" userId="2264ca27-fef1-4fb9-96be-333087b5d2f3" providerId="ADAL" clId="{26AF7E25-80B0-4CE0-A1EF-ECC2457CA192}" dt="2022-08-08T13:13:05.479" v="0" actId="403"/>
        <pc:sldMkLst>
          <pc:docMk/>
          <pc:sldMk cId="3483878191" sldId="3767"/>
        </pc:sldMkLst>
        <pc:spChg chg="mod">
          <ac:chgData name="Molly Haley1" userId="2264ca27-fef1-4fb9-96be-333087b5d2f3" providerId="ADAL" clId="{26AF7E25-80B0-4CE0-A1EF-ECC2457CA192}" dt="2022-08-08T13:13:05.479" v="0" actId="403"/>
          <ac:spMkLst>
            <pc:docMk/>
            <pc:sldMk cId="3483878191" sldId="3767"/>
            <ac:spMk id="2" creationId="{00000000-0000-0000-0000-000000000000}"/>
          </ac:spMkLst>
        </pc:spChg>
      </pc:sldChg>
      <pc:sldChg chg="modSp mod">
        <pc:chgData name="Molly Haley1" userId="2264ca27-fef1-4fb9-96be-333087b5d2f3" providerId="ADAL" clId="{26AF7E25-80B0-4CE0-A1EF-ECC2457CA192}" dt="2022-08-09T08:13:31.191" v="17" actId="20577"/>
        <pc:sldMkLst>
          <pc:docMk/>
          <pc:sldMk cId="1284942151" sldId="3782"/>
        </pc:sldMkLst>
        <pc:spChg chg="mod">
          <ac:chgData name="Molly Haley1" userId="2264ca27-fef1-4fb9-96be-333087b5d2f3" providerId="ADAL" clId="{26AF7E25-80B0-4CE0-A1EF-ECC2457CA192}" dt="2022-08-09T08:13:31.191" v="17" actId="20577"/>
          <ac:spMkLst>
            <pc:docMk/>
            <pc:sldMk cId="1284942151" sldId="3782"/>
            <ac:spMk id="4" creationId="{00000000-0000-0000-0000-000000000000}"/>
          </ac:spMkLst>
        </pc:spChg>
      </pc:sldChg>
      <pc:sldChg chg="ord">
        <pc:chgData name="Molly Haley1" userId="2264ca27-fef1-4fb9-96be-333087b5d2f3" providerId="ADAL" clId="{26AF7E25-80B0-4CE0-A1EF-ECC2457CA192}" dt="2022-08-09T07:56:02.672" v="12"/>
        <pc:sldMkLst>
          <pc:docMk/>
          <pc:sldMk cId="1066437622" sldId="3799"/>
        </pc:sldMkLst>
      </pc:sldChg>
      <pc:sldChg chg="add">
        <pc:chgData name="Molly Haley1" userId="2264ca27-fef1-4fb9-96be-333087b5d2f3" providerId="ADAL" clId="{26AF7E25-80B0-4CE0-A1EF-ECC2457CA192}" dt="2022-08-09T08:13:19.324" v="13"/>
        <pc:sldMkLst>
          <pc:docMk/>
          <pc:sldMk cId="171238011" sldId="2147375641"/>
        </pc:sldMkLst>
      </pc:sldChg>
      <pc:sldChg chg="addSp delSp modSp add mod">
        <pc:chgData name="Molly Haley1" userId="2264ca27-fef1-4fb9-96be-333087b5d2f3" providerId="ADAL" clId="{26AF7E25-80B0-4CE0-A1EF-ECC2457CA192}" dt="2022-08-09T09:13:35.266" v="56" actId="1076"/>
        <pc:sldMkLst>
          <pc:docMk/>
          <pc:sldMk cId="851976307" sldId="2147375642"/>
        </pc:sldMkLst>
        <pc:spChg chg="mod">
          <ac:chgData name="Molly Haley1" userId="2264ca27-fef1-4fb9-96be-333087b5d2f3" providerId="ADAL" clId="{26AF7E25-80B0-4CE0-A1EF-ECC2457CA192}" dt="2022-08-09T09:13:35.266" v="56" actId="1076"/>
          <ac:spMkLst>
            <pc:docMk/>
            <pc:sldMk cId="851976307" sldId="2147375642"/>
            <ac:spMk id="2" creationId="{5CEAEA26-A543-4A99-808F-7C507147DFFE}"/>
          </ac:spMkLst>
        </pc:spChg>
        <pc:spChg chg="add del mod">
          <ac:chgData name="Molly Haley1" userId="2264ca27-fef1-4fb9-96be-333087b5d2f3" providerId="ADAL" clId="{26AF7E25-80B0-4CE0-A1EF-ECC2457CA192}" dt="2022-08-09T08:14:28.571" v="26" actId="478"/>
          <ac:spMkLst>
            <pc:docMk/>
            <pc:sldMk cId="851976307" sldId="2147375642"/>
            <ac:spMk id="3" creationId="{51AEFB91-593E-4E95-8E64-2B1EBC2BF8E4}"/>
          </ac:spMkLst>
        </pc:spChg>
        <pc:spChg chg="mod">
          <ac:chgData name="Molly Haley1" userId="2264ca27-fef1-4fb9-96be-333087b5d2f3" providerId="ADAL" clId="{26AF7E25-80B0-4CE0-A1EF-ECC2457CA192}" dt="2022-08-09T08:14:21.620" v="24" actId="122"/>
          <ac:spMkLst>
            <pc:docMk/>
            <pc:sldMk cId="851976307" sldId="2147375642"/>
            <ac:spMk id="4" creationId="{00000000-0000-0000-0000-000000000000}"/>
          </ac:spMkLst>
        </pc:spChg>
        <pc:spChg chg="del">
          <ac:chgData name="Molly Haley1" userId="2264ca27-fef1-4fb9-96be-333087b5d2f3" providerId="ADAL" clId="{26AF7E25-80B0-4CE0-A1EF-ECC2457CA192}" dt="2022-08-09T08:14:25.652" v="25" actId="478"/>
          <ac:spMkLst>
            <pc:docMk/>
            <pc:sldMk cId="851976307" sldId="2147375642"/>
            <ac:spMk id="5" creationId="{00000000-0000-0000-0000-000000000000}"/>
          </ac:spMkLst>
        </pc:spChg>
      </pc:sldChg>
      <pc:sldChg chg="modSp add mod">
        <pc:chgData name="Molly Haley1" userId="2264ca27-fef1-4fb9-96be-333087b5d2f3" providerId="ADAL" clId="{26AF7E25-80B0-4CE0-A1EF-ECC2457CA192}" dt="2022-08-09T09:13:40.506" v="57" actId="1076"/>
        <pc:sldMkLst>
          <pc:docMk/>
          <pc:sldMk cId="3042297954" sldId="2147375643"/>
        </pc:sldMkLst>
        <pc:spChg chg="mod">
          <ac:chgData name="Molly Haley1" userId="2264ca27-fef1-4fb9-96be-333087b5d2f3" providerId="ADAL" clId="{26AF7E25-80B0-4CE0-A1EF-ECC2457CA192}" dt="2022-08-09T09:13:40.506" v="57" actId="1076"/>
          <ac:spMkLst>
            <pc:docMk/>
            <pc:sldMk cId="3042297954" sldId="2147375643"/>
            <ac:spMk id="2" creationId="{F762EE1D-6D24-4950-AEC6-F115167FC635}"/>
          </ac:spMkLst>
        </pc:spChg>
        <pc:spChg chg="mod">
          <ac:chgData name="Molly Haley1" userId="2264ca27-fef1-4fb9-96be-333087b5d2f3" providerId="ADAL" clId="{26AF7E25-80B0-4CE0-A1EF-ECC2457CA192}" dt="2022-08-09T08:45:52.288" v="55" actId="20577"/>
          <ac:spMkLst>
            <pc:docMk/>
            <pc:sldMk cId="3042297954" sldId="2147375643"/>
            <ac:spMk id="4" creationId="{00000000-0000-0000-0000-000000000000}"/>
          </ac:spMkLst>
        </pc:spChg>
      </pc:sldChg>
    </pc:docChg>
  </pc:docChgLst>
  <pc:docChgLst>
    <pc:chgData name="Rachel Taggart" userId="4f8aad94-55b7-4ba6-8498-7cad127c11eb" providerId="ADAL" clId="{39C2F123-9D1F-4232-BC82-7B21A9D57D1F}"/>
    <pc:docChg chg="custSel modSld">
      <pc:chgData name="Rachel Taggart" userId="4f8aad94-55b7-4ba6-8498-7cad127c11eb" providerId="ADAL" clId="{39C2F123-9D1F-4232-BC82-7B21A9D57D1F}" dt="2022-08-09T09:12:55.112" v="106" actId="14100"/>
      <pc:docMkLst>
        <pc:docMk/>
      </pc:docMkLst>
      <pc:sldChg chg="addSp modSp mod chgLayout">
        <pc:chgData name="Rachel Taggart" userId="4f8aad94-55b7-4ba6-8498-7cad127c11eb" providerId="ADAL" clId="{39C2F123-9D1F-4232-BC82-7B21A9D57D1F}" dt="2022-08-09T09:12:55.112" v="106" actId="14100"/>
        <pc:sldMkLst>
          <pc:docMk/>
          <pc:sldMk cId="851976307" sldId="2147375642"/>
        </pc:sldMkLst>
        <pc:spChg chg="add mod ord">
          <ac:chgData name="Rachel Taggart" userId="4f8aad94-55b7-4ba6-8498-7cad127c11eb" providerId="ADAL" clId="{39C2F123-9D1F-4232-BC82-7B21A9D57D1F}" dt="2022-08-09T09:12:55.112" v="106" actId="14100"/>
          <ac:spMkLst>
            <pc:docMk/>
            <pc:sldMk cId="851976307" sldId="2147375642"/>
            <ac:spMk id="2" creationId="{5CEAEA26-A543-4A99-808F-7C507147DFFE}"/>
          </ac:spMkLst>
        </pc:spChg>
        <pc:spChg chg="mod ord">
          <ac:chgData name="Rachel Taggart" userId="4f8aad94-55b7-4ba6-8498-7cad127c11eb" providerId="ADAL" clId="{39C2F123-9D1F-4232-BC82-7B21A9D57D1F}" dt="2022-08-09T09:11:43.763" v="0" actId="700"/>
          <ac:spMkLst>
            <pc:docMk/>
            <pc:sldMk cId="851976307" sldId="2147375642"/>
            <ac:spMk id="4" creationId="{00000000-0000-0000-0000-000000000000}"/>
          </ac:spMkLst>
        </pc:spChg>
      </pc:sldChg>
      <pc:sldChg chg="addSp modSp mod chgLayout">
        <pc:chgData name="Rachel Taggart" userId="4f8aad94-55b7-4ba6-8498-7cad127c11eb" providerId="ADAL" clId="{39C2F123-9D1F-4232-BC82-7B21A9D57D1F}" dt="2022-08-09T09:12:42.777" v="103" actId="14100"/>
        <pc:sldMkLst>
          <pc:docMk/>
          <pc:sldMk cId="3042297954" sldId="2147375643"/>
        </pc:sldMkLst>
        <pc:spChg chg="add mod ord">
          <ac:chgData name="Rachel Taggart" userId="4f8aad94-55b7-4ba6-8498-7cad127c11eb" providerId="ADAL" clId="{39C2F123-9D1F-4232-BC82-7B21A9D57D1F}" dt="2022-08-09T09:12:42.777" v="103" actId="14100"/>
          <ac:spMkLst>
            <pc:docMk/>
            <pc:sldMk cId="3042297954" sldId="2147375643"/>
            <ac:spMk id="2" creationId="{F762EE1D-6D24-4950-AEC6-F115167FC635}"/>
          </ac:spMkLst>
        </pc:spChg>
        <pc:spChg chg="mod ord">
          <ac:chgData name="Rachel Taggart" userId="4f8aad94-55b7-4ba6-8498-7cad127c11eb" providerId="ADAL" clId="{39C2F123-9D1F-4232-BC82-7B21A9D57D1F}" dt="2022-08-09T09:12:15.155" v="52" actId="700"/>
          <ac:spMkLst>
            <pc:docMk/>
            <pc:sldMk cId="3042297954" sldId="2147375643"/>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Aug-22%20v%20DRAF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636759</c:v>
                </c:pt>
                <c:pt idx="1">
                  <c:v>423510</c:v>
                </c:pt>
                <c:pt idx="2">
                  <c:v>16425</c:v>
                </c:pt>
                <c:pt idx="3">
                  <c:v>0</c:v>
                </c:pt>
              </c:numCache>
            </c:numRef>
          </c:val>
          <c:extLst>
            <c:ext xmlns:c16="http://schemas.microsoft.com/office/drawing/2014/chart" uri="{C3380CC4-5D6E-409C-BE32-E72D297353CC}">
              <c16:uniqueId val="{00000000-0736-440E-8F14-C22A3EBF660D}"/>
            </c:ext>
          </c:extLst>
        </c:ser>
        <c:ser>
          <c:idx val="1"/>
          <c:order val="1"/>
          <c:tx>
            <c:strRef>
              <c:f>BP22_23!$S$1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BP22_23!$S$2:$S$5</c:f>
              <c:numCache>
                <c:formatCode>"£"#,##0</c:formatCode>
                <c:ptCount val="4"/>
                <c:pt idx="0">
                  <c:v>1242602.4529250001</c:v>
                </c:pt>
                <c:pt idx="1">
                  <c:v>708186.33187499992</c:v>
                </c:pt>
                <c:pt idx="2">
                  <c:v>160477.939725</c:v>
                </c:pt>
                <c:pt idx="3">
                  <c:v>66021.525475000002</c:v>
                </c:pt>
              </c:numCache>
            </c:numRef>
          </c:val>
          <c:extLst>
            <c:ext xmlns:c16="http://schemas.microsoft.com/office/drawing/2014/chart" uri="{C3380CC4-5D6E-409C-BE32-E72D297353CC}">
              <c16:uniqueId val="{00000001-0736-440E-8F14-C22A3EBF660D}"/>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09/08/2022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41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6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8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0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a:t>
            </a:r>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49</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54</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55</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58</a:t>
            </a:fld>
            <a:endParaRPr lang="en-GB"/>
          </a:p>
        </p:txBody>
      </p:sp>
    </p:spTree>
    <p:extLst>
      <p:ext uri="{BB962C8B-B14F-4D97-AF65-F5344CB8AC3E}">
        <p14:creationId xmlns:p14="http://schemas.microsoft.com/office/powerpoint/2010/main" val="1634666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59</a:t>
            </a:fld>
            <a:endParaRPr lang="en-GB"/>
          </a:p>
        </p:txBody>
      </p:sp>
    </p:spTree>
    <p:extLst>
      <p:ext uri="{BB962C8B-B14F-4D97-AF65-F5344CB8AC3E}">
        <p14:creationId xmlns:p14="http://schemas.microsoft.com/office/powerpoint/2010/main" val="258655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54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4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79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78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05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22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2" y="-1"/>
            <a:ext cx="3798985" cy="5142232"/>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26613"/>
            <a:ext cx="2749904"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rgbClr val="1E1246"/>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1018"/>
            <a:ext cx="2743200" cy="860711"/>
          </a:xfrm>
          <a:prstGeom prst="rect">
            <a:avLst/>
          </a:prstGeom>
        </p:spPr>
        <p:txBody>
          <a:bodyPr>
            <a:spAutoFit/>
          </a:bodyPr>
          <a:lstStyle>
            <a:lvl1pP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two</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1000" y="364675"/>
            <a:ext cx="2716205" cy="215178"/>
          </a:xfrm>
          <a:prstGeom prst="rect">
            <a:avLst/>
          </a:prstGeom>
        </p:spPr>
        <p:txBody>
          <a:bodyPr wrap="square">
            <a:spAutoFit/>
          </a:bodyPr>
          <a:lstStyle>
            <a:lvl1pPr>
              <a:defRPr sz="799" b="1">
                <a:solidFill>
                  <a:schemeClr val="bg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1018"/>
            <a:ext cx="5029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6796"/>
            <a:ext cx="2749904"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0276698"/>
      </p:ext>
    </p:extLst>
  </p:cSld>
  <p:clrMapOvr>
    <a:masterClrMapping/>
  </p:clrMapOvr>
  <p:extLst>
    <p:ext uri="{DCECCB84-F9BA-43D5-87BE-67443E8EF086}">
      <p15:sldGuideLst xmlns:p15="http://schemas.microsoft.com/office/powerpoint/2012/main">
        <p15:guide id="1" orient="horz" pos="1622">
          <p15:clr>
            <a:srgbClr val="FBAE40"/>
          </p15:clr>
        </p15:guide>
        <p15:guide id="2" pos="2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938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24533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209862509,&quot;Placement&quot;:&quot;Footer&quot;,&quot;Top&quot;:384.343,&quot;Left&quot;:284.210876,&quot;SlideWidth&quot;:720,&quot;SlideHeight&quot;:405}">
            <a:extLst>
              <a:ext uri="{FF2B5EF4-FFF2-40B4-BE49-F238E27FC236}">
                <a16:creationId xmlns:a16="http://schemas.microsoft.com/office/drawing/2014/main" id="{EE47C6AD-0003-4E3E-9B23-BE44A3E7F849}"/>
              </a:ext>
            </a:extLst>
          </p:cNvPr>
          <p:cNvSpPr txBox="1"/>
          <p:nvPr userDrawn="1"/>
        </p:nvSpPr>
        <p:spPr>
          <a:xfrm>
            <a:off x="3609478" y="4881156"/>
            <a:ext cx="1925044"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208BCC"/>
                </a:solidFill>
                <a:latin typeface="Calibri" panose="020F0502020204030204" pitchFamily="34" charset="0"/>
              </a:rPr>
              <a:t>Document Classification: Public</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531-hydrogen-village-trial/" TargetMode="External"/><Relationship Id="rId2" Type="http://schemas.openxmlformats.org/officeDocument/2006/relationships/hyperlink" Target="https://www.xoserve.com/change/change-proposals/xrn-5529-unc-derogation-process-mod-0800/"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41-amendment-to-the-uig-additional-national-data-reporting/" TargetMode="External"/><Relationship Id="rId5" Type="http://schemas.openxmlformats.org/officeDocument/2006/relationships/hyperlink" Target="https://www.xoserve.com/change/change-proposals/xrn-5535-processing-of-css-switch-requests-received-in-time-period-5/" TargetMode="External"/><Relationship Id="rId4" Type="http://schemas.openxmlformats.org/officeDocument/2006/relationships/hyperlink" Target="https://www.xoserve.com/change/change-proposals/xrn-5532-hydrogen-town-tri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541-amendment-to-the-uig-additional-national-data-repor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roposals/xrn5545-hydrogen-trial-visualisation-dashboar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roposals/xrn-5546-resolution-of-address-interactions-between-dcc-and-cd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roposals/xrn5547-updating-the-comprehensive-invoice-master-list-and-inv-templa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roposals/xrn-5533-february-23-major-relea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3069-kl-po-change-pack-july-202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xoserve.com/change/change-proposals/xrn-5379-class-1-read-service-procurement-exercise-mod-071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acks/3069-kl-po-change-pack-july-202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acks/3069-kl-po-change-pack-july-202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5236-reporting-valid-confirmed-theft-of-gas-into-central-systems-modification-073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acks/3069-kl-po-change-pack-july-202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xoserve.com/change/change-proposals/xrn-4713-actual-read-following-estimated-transfer-read-calculating-aq-of-1-linked-to-xrn469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acks/3069-kl-po-change-pack-july-202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hange-proposals/xrn5316-rejecting-a-replacement-read-with-a-pre-line-in-the-sand-lis-read-dat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acks/3069-kl-po-change-pack-july-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xoserve.com/change/change-packs/3069-kl-po-change-pack-july-202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package" Target="../embeddings/Microsoft_Word_Document1.docx"/><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hyperlink" Target="https://www.xoserve.com/change/change-proposals/xrn-5402-request-impact-assessment-on-proposed-rec-change-management-impact-assessment/" TargetMode="External"/><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3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5.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7.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36.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61.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umbraco.xoserve.com/media/43505/chmc-change-budget.xlsx"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produc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5236-reporting-valid-confirmed-theft-of-gas-into-central-systems-modification-0734/" TargetMode="External"/><Relationship Id="rId13" Type="http://schemas.openxmlformats.org/officeDocument/2006/relationships/hyperlink" Target="https://www.xoserve.com/change/change-proposals/xrn-4992-modification-0687-creation-of-new-charge-to-recover-last-resort-supply-payments/"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4713-actual-read-following-estimated-transfer-read-calculating-aq-of-1-linked-to-xrn4690/" TargetMode="External"/><Relationship Id="rId12" Type="http://schemas.openxmlformats.org/officeDocument/2006/relationships/hyperlink" Target="https://www.xoserve.com/change/change-proposals/xrn-4989-online-end-to-end-credit-interest-process-defect-106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xoserve.com/change/change-proposals/xrn-5231-provision-of-a-fwacv-service/" TargetMode="External"/><Relationship Id="rId11" Type="http://schemas.openxmlformats.org/officeDocument/2006/relationships/hyperlink" Target="https://www.xoserve.com/change/change-proposals/xrn-4990-transfer-of-sites-with-low-read-submission-performance-from-class-2-and-3-into-class-4-mod0664/" TargetMode="External"/><Relationship Id="rId5" Type="http://schemas.openxmlformats.org/officeDocument/2006/relationships/hyperlink" Target="https://www.xoserve.com/change/change-proposals/xrn-5469-increasing-the-frequency-of-fsg-payments/" TargetMode="External"/><Relationship Id="rId10" Type="http://schemas.openxmlformats.org/officeDocument/2006/relationships/hyperlink" Target="https://www.xoserve.com/change/change-proposals/xrn-4978-notification-of-rolling-aq-value-following-transfer-of-ownership-between-m-5-and-m/" TargetMode="External"/><Relationship Id="rId4" Type="http://schemas.openxmlformats.org/officeDocument/2006/relationships/hyperlink" Target="https://www.xoserve.com/change/change-proposals/xrn5316-rejecting-a-replacement-read-with-a-pre-line-in-the-sand-lis-read-date/" TargetMode="External"/><Relationship Id="rId9" Type="http://schemas.openxmlformats.org/officeDocument/2006/relationships/hyperlink" Target="https://www.xoserve.com/change/change-proposals/xrn-4900-biomethane-sites-with-reduced-propane-injection/" TargetMode="External"/><Relationship Id="rId14" Type="http://schemas.openxmlformats.org/officeDocument/2006/relationships/hyperlink" Target="https://www.xoserve.com/change/change-proposals/xrn-5298-h100-fife-project-phase-1-initial-assessment/"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hange-proposals/xrn5454-supplier-of-last-resort-solr-reporting-suit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53-gsos-2-3-13-payment-automation/"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345-deferral-of-creation-of-class-change-reads-for-dm-to-ndm-and-ndm-to-dm-sites-at-transfer-of-ownership/" TargetMode="External"/><Relationship Id="rId11" Type="http://schemas.openxmlformats.org/officeDocument/2006/relationships/hyperlink" Target="https://www.xoserve.com/change/change-proposals/xrn-5517-hydrogen-checker-website/" TargetMode="External"/><Relationship Id="rId5" Type="http://schemas.openxmlformats.org/officeDocument/2006/relationships/hyperlink" Target="https://www.xoserve.com/change/change-proposals/xrn-5286-clarificatory-change-to-the-aq-amendment-process-to-be-applied-retrospectively-modification-0746/" TargetMode="External"/><Relationship Id="rId10" Type="http://schemas.openxmlformats.org/officeDocument/2006/relationships/hyperlink" Target="https://www.xoserve.com/change/change-proposals/xrn-5473-meter-asset-detail-proactive-monitoring-service/"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 Id="rId9" Type="http://schemas.openxmlformats.org/officeDocument/2006/relationships/hyperlink" Target="https://www.xoserve.com/change/change-proposals/xrn-5471-services-to-release-data-to-unc-par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10</a:t>
            </a:r>
            <a:r>
              <a:rPr lang="en-GB" baseline="30000">
                <a:latin typeface="Arial"/>
                <a:cs typeface="Arial"/>
              </a:rPr>
              <a:t>th</a:t>
            </a:r>
            <a:r>
              <a:rPr lang="en-GB">
                <a:latin typeface="Arial"/>
                <a:cs typeface="Arial"/>
              </a:rPr>
              <a:t> August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29298" y="454509"/>
          <a:ext cx="9016776" cy="317944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360040">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360040">
                <a:tc>
                  <a:txBody>
                    <a:bodyPr/>
                    <a:lstStyle/>
                    <a:p>
                      <a:r>
                        <a:rPr lang="en-GB" sz="900" b="1">
                          <a:solidFill>
                            <a:srgbClr val="7030A0"/>
                          </a:solidFill>
                          <a:hlinkClick r:id="rId2">
                            <a:extLst>
                              <a:ext uri="{A12FA001-AC4F-418D-AE19-62706E023703}">
                                <ahyp:hlinkClr xmlns:ahyp="http://schemas.microsoft.com/office/drawing/2018/hyperlinkcolor" val="tx"/>
                              </a:ext>
                            </a:extLst>
                          </a:hlinkClick>
                        </a:rPr>
                        <a:t>5529</a:t>
                      </a:r>
                      <a:endParaRPr lang="en-GB" sz="900" b="1">
                        <a:solidFill>
                          <a:srgbClr val="7030A0"/>
                        </a:solidFill>
                      </a:endParaRPr>
                    </a:p>
                  </a:txBody>
                  <a:tcPr anchor="ctr">
                    <a:solidFill>
                      <a:srgbClr val="CED1E1"/>
                    </a:solidFill>
                  </a:tcPr>
                </a:tc>
                <a:tc>
                  <a:txBody>
                    <a:bodyPr/>
                    <a:lstStyle/>
                    <a:p>
                      <a:r>
                        <a:rPr lang="en-GB" sz="800" b="1">
                          <a:solidFill>
                            <a:schemeClr val="tx1"/>
                          </a:solidFill>
                        </a:rPr>
                        <a:t>UNC Derogation Process – Mod 0800</a:t>
                      </a:r>
                    </a:p>
                  </a:txBody>
                  <a:tcPr anchor="ctr">
                    <a:solidFill>
                      <a:srgbClr val="CED1E1"/>
                    </a:solidFill>
                  </a:tcPr>
                </a:tc>
                <a:tc>
                  <a:txBody>
                    <a:bodyPr/>
                    <a:lstStyle/>
                    <a:p>
                      <a:r>
                        <a:rPr lang="en-GB" sz="800" b="1">
                          <a:solidFill>
                            <a:schemeClr val="tx1"/>
                          </a:solidFill>
                        </a:rPr>
                        <a:t>NGN</a:t>
                      </a:r>
                    </a:p>
                  </a:txBody>
                  <a:tcPr anchor="ctr">
                    <a:solidFill>
                      <a:srgbClr val="CED1E1"/>
                    </a:solidFill>
                  </a:tcPr>
                </a:tc>
                <a:tc>
                  <a:txBody>
                    <a:bodyPr/>
                    <a:lstStyle/>
                    <a:p>
                      <a:r>
                        <a:rPr lang="en-GB" sz="800" b="1">
                          <a:solidFill>
                            <a:schemeClr val="tx1"/>
                          </a:solidFill>
                        </a:rPr>
                        <a:t>DN</a:t>
                      </a:r>
                    </a:p>
                    <a:p>
                      <a:r>
                        <a:rPr lang="en-GB" sz="800" b="1">
                          <a:solidFill>
                            <a:schemeClr val="tx1"/>
                          </a:solidFill>
                        </a:rPr>
                        <a:t>IGT</a:t>
                      </a:r>
                    </a:p>
                    <a:p>
                      <a:r>
                        <a:rPr lang="en-GB" sz="800" b="1">
                          <a:solidFill>
                            <a:schemeClr val="tx1"/>
                          </a:solidFill>
                        </a:rPr>
                        <a:t>Shipper</a:t>
                      </a:r>
                    </a:p>
                    <a:p>
                      <a:r>
                        <a:rPr lang="en-GB" sz="800" b="1">
                          <a:solidFill>
                            <a:schemeClr val="tx1"/>
                          </a:solidFill>
                        </a:rPr>
                        <a:t>NGT</a:t>
                      </a:r>
                    </a:p>
                  </a:txBody>
                  <a:tcPr anchor="ctr">
                    <a:solidFill>
                      <a:srgbClr val="CED1E1"/>
                    </a:solidFill>
                  </a:tcPr>
                </a:tc>
                <a:tc>
                  <a:txBody>
                    <a:bodyPr/>
                    <a:lstStyle/>
                    <a:p>
                      <a:r>
                        <a:rPr lang="en-GB" sz="800" b="1">
                          <a:solidFill>
                            <a:schemeClr val="tx1"/>
                          </a:solidFill>
                        </a:rPr>
                        <a:t>DN </a:t>
                      </a:r>
                    </a:p>
                    <a:p>
                      <a:r>
                        <a:rPr lang="en-GB" sz="800" b="1">
                          <a:solidFill>
                            <a:schemeClr val="tx1"/>
                          </a:solidFill>
                        </a:rPr>
                        <a:t>Decarb</a:t>
                      </a:r>
                    </a:p>
                  </a:txBody>
                  <a:tcPr anchor="ctr">
                    <a:solidFill>
                      <a:srgbClr val="CED1E1"/>
                    </a:solidFill>
                  </a:tcPr>
                </a:tc>
                <a:tc>
                  <a:txBody>
                    <a:bodyPr/>
                    <a:lstStyle/>
                    <a:p>
                      <a:r>
                        <a:rPr lang="en-GB" sz="800" b="1">
                          <a:solidFill>
                            <a:schemeClr val="tx1"/>
                          </a:solidFill>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196032847"/>
                  </a:ext>
                </a:extLst>
              </a:tr>
              <a:tr h="360040">
                <a:tc>
                  <a:txBody>
                    <a:bodyPr/>
                    <a:lstStyle/>
                    <a:p>
                      <a:r>
                        <a:rPr lang="en-GB" sz="900" b="1">
                          <a:hlinkClick r:id="rId3"/>
                        </a:rPr>
                        <a:t>5531</a:t>
                      </a:r>
                      <a:endParaRPr lang="en-GB" sz="900" b="1"/>
                    </a:p>
                  </a:txBody>
                  <a:tcPr anchor="ctr"/>
                </a:tc>
                <a:tc>
                  <a:txBody>
                    <a:bodyPr/>
                    <a:lstStyle/>
                    <a:p>
                      <a:r>
                        <a:rPr lang="en-GB" sz="800" b="1"/>
                        <a:t>Hydrogen Village Trial</a:t>
                      </a:r>
                    </a:p>
                  </a:txBody>
                  <a:tcPr anchor="ctr"/>
                </a:tc>
                <a:tc>
                  <a:txBody>
                    <a:bodyPr/>
                    <a:lstStyle/>
                    <a:p>
                      <a:r>
                        <a:rPr lang="en-GB" sz="800" b="1"/>
                        <a:t>SGN</a:t>
                      </a:r>
                    </a:p>
                  </a:txBody>
                  <a:tcPr anchor="ctr"/>
                </a:tc>
                <a:tc>
                  <a:txBody>
                    <a:bodyPr/>
                    <a:lstStyle/>
                    <a:p>
                      <a:r>
                        <a:rPr lang="en-GB" sz="800" b="1"/>
                        <a:t>DN</a:t>
                      </a:r>
                    </a:p>
                    <a:p>
                      <a:r>
                        <a:rPr lang="en-GB" sz="800" b="1"/>
                        <a:t>IGT</a:t>
                      </a:r>
                    </a:p>
                    <a:p>
                      <a:r>
                        <a:rPr lang="en-GB" sz="800" b="1"/>
                        <a:t>Shipper</a:t>
                      </a:r>
                    </a:p>
                    <a:p>
                      <a:r>
                        <a:rPr lang="en-GB" sz="800" b="1"/>
                        <a:t>NGT</a:t>
                      </a:r>
                    </a:p>
                  </a:txBody>
                  <a:tcPr anchor="ctr"/>
                </a:tc>
                <a:tc>
                  <a:txBody>
                    <a:bodyPr/>
                    <a:lstStyle/>
                    <a:p>
                      <a:r>
                        <a:rPr lang="en-GB" sz="800" b="1"/>
                        <a:t>DN</a:t>
                      </a:r>
                    </a:p>
                    <a:p>
                      <a:r>
                        <a:rPr lang="en-GB" sz="800" b="1"/>
                        <a:t>Decarb</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575455125"/>
                  </a:ext>
                </a:extLst>
              </a:tr>
              <a:tr h="360040">
                <a:tc>
                  <a:txBody>
                    <a:bodyPr/>
                    <a:lstStyle/>
                    <a:p>
                      <a:r>
                        <a:rPr lang="en-GB" sz="900" b="1">
                          <a:hlinkClick r:id="rId4"/>
                        </a:rPr>
                        <a:t>5532</a:t>
                      </a:r>
                      <a:endParaRPr lang="en-GB" sz="900" b="1"/>
                    </a:p>
                  </a:txBody>
                  <a:tcPr anchor="ctr"/>
                </a:tc>
                <a:tc>
                  <a:txBody>
                    <a:bodyPr/>
                    <a:lstStyle/>
                    <a:p>
                      <a:r>
                        <a:rPr lang="en-GB" sz="800" b="1"/>
                        <a:t>Hydrogen Town Trial</a:t>
                      </a:r>
                    </a:p>
                  </a:txBody>
                  <a:tcPr anchor="ctr"/>
                </a:tc>
                <a:tc>
                  <a:txBody>
                    <a:bodyPr/>
                    <a:lstStyle/>
                    <a:p>
                      <a:r>
                        <a:rPr lang="en-GB" sz="800" b="1"/>
                        <a:t>WWU</a:t>
                      </a:r>
                    </a:p>
                  </a:txBody>
                  <a:tcPr anchor="ctr"/>
                </a:tc>
                <a:tc>
                  <a:txBody>
                    <a:bodyPr/>
                    <a:lstStyle/>
                    <a:p>
                      <a:r>
                        <a:rPr lang="en-GB" sz="800" b="1"/>
                        <a:t>DN</a:t>
                      </a:r>
                    </a:p>
                    <a:p>
                      <a:r>
                        <a:rPr lang="en-GB" sz="800" b="1"/>
                        <a:t>IGT</a:t>
                      </a:r>
                    </a:p>
                    <a:p>
                      <a:r>
                        <a:rPr lang="en-GB" sz="800" b="1"/>
                        <a:t>Shipper</a:t>
                      </a:r>
                    </a:p>
                    <a:p>
                      <a:r>
                        <a:rPr lang="en-GB" sz="800" b="1"/>
                        <a:t>NGT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t>DN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t>Decarb</a:t>
                      </a:r>
                    </a:p>
                    <a:p>
                      <a:endParaRPr lang="en-GB" sz="800"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641237260"/>
                  </a:ext>
                </a:extLst>
              </a:tr>
              <a:tr h="360040">
                <a:tc>
                  <a:txBody>
                    <a:bodyPr/>
                    <a:lstStyle/>
                    <a:p>
                      <a:r>
                        <a:rPr lang="en-GB" sz="900" b="1">
                          <a:hlinkClick r:id="rId5"/>
                        </a:rPr>
                        <a:t>5535</a:t>
                      </a:r>
                      <a:endParaRPr lang="en-GB" sz="900" b="1"/>
                    </a:p>
                  </a:txBody>
                  <a:tcPr anchor="ctr"/>
                </a:tc>
                <a:tc>
                  <a:txBody>
                    <a:bodyPr/>
                    <a:lstStyle/>
                    <a:p>
                      <a:r>
                        <a:rPr lang="en-GB" sz="800" b="1"/>
                        <a:t>Processing of CSS Switch Requests Received in ‘Time Period 5’</a:t>
                      </a:r>
                    </a:p>
                  </a:txBody>
                  <a:tcPr anchor="ctr"/>
                </a:tc>
                <a:tc>
                  <a:txBody>
                    <a:bodyPr/>
                    <a:lstStyle/>
                    <a:p>
                      <a:r>
                        <a:rPr lang="en-GB" sz="800" b="1"/>
                        <a:t>Xoserve</a:t>
                      </a:r>
                    </a:p>
                  </a:txBody>
                  <a:tcPr anchor="ctr"/>
                </a:tc>
                <a:tc>
                  <a:txBody>
                    <a:bodyPr/>
                    <a:lstStyle/>
                    <a:p>
                      <a:r>
                        <a:rPr lang="en-GB" sz="800" b="1"/>
                        <a:t>DN</a:t>
                      </a:r>
                    </a:p>
                    <a:p>
                      <a:r>
                        <a:rPr lang="en-GB" sz="800" b="1"/>
                        <a:t>IGT</a:t>
                      </a:r>
                    </a:p>
                    <a:p>
                      <a:r>
                        <a:rPr lang="en-GB" sz="800" b="1"/>
                        <a:t>Shipper</a:t>
                      </a:r>
                    </a:p>
                    <a:p>
                      <a:r>
                        <a:rPr lang="en-GB" sz="800" b="1"/>
                        <a:t>NGT</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3707712787"/>
                  </a:ext>
                </a:extLst>
              </a:tr>
              <a:tr h="360040">
                <a:tc>
                  <a:txBody>
                    <a:bodyPr/>
                    <a:lstStyle/>
                    <a:p>
                      <a:r>
                        <a:rPr lang="en-GB" sz="900" b="1">
                          <a:hlinkClick r:id="rId6"/>
                        </a:rPr>
                        <a:t>5541</a:t>
                      </a:r>
                      <a:endParaRPr lang="en-GB" sz="900" b="1"/>
                    </a:p>
                  </a:txBody>
                  <a:tcPr anchor="ctr"/>
                </a:tc>
                <a:tc>
                  <a:txBody>
                    <a:bodyPr/>
                    <a:lstStyle/>
                    <a:p>
                      <a:r>
                        <a:rPr lang="en-GB" sz="800" b="1"/>
                        <a:t>Amendments to the UIG Additional National Data Reporting</a:t>
                      </a:r>
                    </a:p>
                  </a:txBody>
                  <a:tcPr anchor="ctr"/>
                </a:tc>
                <a:tc>
                  <a:txBody>
                    <a:bodyPr/>
                    <a:lstStyle/>
                    <a:p>
                      <a:r>
                        <a:rPr lang="en-GB" sz="800" b="1"/>
                        <a:t>Scottish Power</a:t>
                      </a:r>
                    </a:p>
                  </a:txBody>
                  <a:tcPr anchor="ctr"/>
                </a:tc>
                <a:tc>
                  <a:txBody>
                    <a:bodyPr/>
                    <a:lstStyle/>
                    <a:p>
                      <a:r>
                        <a:rPr lang="en-GB" sz="800" b="1"/>
                        <a:t>Shipper</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3793077176"/>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611560" y="20426"/>
            <a:ext cx="8229600" cy="4340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 - Continued</a:t>
            </a:r>
            <a:endParaRPr lang="en-GB" sz="2000"/>
          </a:p>
        </p:txBody>
      </p:sp>
      <p:sp>
        <p:nvSpPr>
          <p:cNvPr id="7" name="TextBox 6">
            <a:extLst>
              <a:ext uri="{FF2B5EF4-FFF2-40B4-BE49-F238E27FC236}">
                <a16:creationId xmlns:a16="http://schemas.microsoft.com/office/drawing/2014/main" id="{F1470BA3-34B7-4DDA-A98C-1AB94A1BB3EA}"/>
              </a:ext>
            </a:extLst>
          </p:cNvPr>
          <p:cNvSpPr txBox="1"/>
          <p:nvPr/>
        </p:nvSpPr>
        <p:spPr>
          <a:xfrm>
            <a:off x="0" y="4977629"/>
            <a:ext cx="1382110" cy="200055"/>
          </a:xfrm>
          <a:prstGeom prst="rect">
            <a:avLst/>
          </a:prstGeom>
          <a:noFill/>
        </p:spPr>
        <p:txBody>
          <a:bodyPr wrap="none" lIns="91440" tIns="45720" rIns="91440" bIns="45720" rtlCol="0" anchor="t">
            <a:spAutoFit/>
          </a:bodyPr>
          <a:lstStyle/>
          <a:p>
            <a:r>
              <a:rPr lang="en-GB" sz="700"/>
              <a:t>Slide produced 22</a:t>
            </a:r>
            <a:r>
              <a:rPr lang="en-GB" sz="700" baseline="30000"/>
              <a:t>nd</a:t>
            </a:r>
            <a:r>
              <a:rPr lang="en-GB" sz="700"/>
              <a:t> July 2022</a:t>
            </a:r>
            <a:endParaRPr lang="en-GB"/>
          </a:p>
        </p:txBody>
      </p:sp>
    </p:spTree>
    <p:extLst>
      <p:ext uri="{BB962C8B-B14F-4D97-AF65-F5344CB8AC3E}">
        <p14:creationId xmlns:p14="http://schemas.microsoft.com/office/powerpoint/2010/main" val="275696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806824"/>
            <a:ext cx="8229600" cy="3964681"/>
          </a:xfrm>
        </p:spPr>
        <p:txBody>
          <a:bodyPr>
            <a:normAutofit fontScale="92500" lnSpcReduction="20000"/>
          </a:bodyPr>
          <a:lstStyle/>
          <a:p>
            <a:pPr marL="0" indent="0">
              <a:lnSpc>
                <a:spcPct val="115000"/>
              </a:lnSpc>
              <a:spcBef>
                <a:spcPts val="0"/>
              </a:spcBef>
              <a:spcAft>
                <a:spcPts val="1200"/>
              </a:spcAft>
              <a:buNone/>
            </a:pPr>
            <a:r>
              <a:rPr lang="en-GB" sz="2000" b="1">
                <a:effectLst/>
                <a:ea typeface="Calibri" panose="020F0502020204030204" pitchFamily="34" charset="0"/>
              </a:rPr>
              <a:t>New Change Proposals - For Approval</a:t>
            </a:r>
          </a:p>
          <a:p>
            <a:pPr>
              <a:lnSpc>
                <a:spcPct val="115000"/>
              </a:lnSpc>
            </a:pPr>
            <a:r>
              <a:rPr lang="en-GB" sz="1800">
                <a:effectLst/>
                <a:ea typeface="Calibri" panose="020F0502020204030204" pitchFamily="34" charset="0"/>
              </a:rPr>
              <a:t>XRN5541 - Amendment to the UIG Additional National Data Reporting </a:t>
            </a:r>
          </a:p>
          <a:p>
            <a:pPr>
              <a:lnSpc>
                <a:spcPct val="115000"/>
              </a:lnSpc>
            </a:pPr>
            <a:r>
              <a:rPr lang="en-GB" sz="1800">
                <a:effectLst/>
                <a:ea typeface="Calibri" panose="020F0502020204030204" pitchFamily="34" charset="0"/>
              </a:rPr>
              <a:t>XRN5545 - Hydrogen Trial Visualisation dashboards </a:t>
            </a:r>
          </a:p>
          <a:p>
            <a:pPr>
              <a:lnSpc>
                <a:spcPct val="115000"/>
              </a:lnSpc>
            </a:pPr>
            <a:r>
              <a:rPr lang="en-GB" sz="1800">
                <a:effectLst/>
                <a:ea typeface="Calibri" panose="020F0502020204030204" pitchFamily="34" charset="0"/>
              </a:rPr>
              <a:t>XRN5546 - </a:t>
            </a:r>
            <a:r>
              <a:rPr lang="en-US" sz="1800">
                <a:effectLst/>
                <a:ea typeface="Calibri" panose="020F0502020204030204" pitchFamily="34" charset="0"/>
              </a:rPr>
              <a:t>Resolution of Address Interactions between DCC and CDSP</a:t>
            </a:r>
          </a:p>
          <a:p>
            <a:pPr>
              <a:lnSpc>
                <a:spcPct val="115000"/>
              </a:lnSpc>
            </a:pPr>
            <a:r>
              <a:rPr lang="en-US" sz="1800">
                <a:effectLst/>
                <a:ea typeface="Calibri" panose="020F0502020204030204" pitchFamily="34" charset="0"/>
              </a:rPr>
              <a:t>XRN5547 - Updating the Comprehensive Invoice Master List and INV template</a:t>
            </a:r>
          </a:p>
          <a:p>
            <a:pPr marL="0" indent="0">
              <a:lnSpc>
                <a:spcPct val="115000"/>
              </a:lnSpc>
              <a:buNone/>
            </a:pPr>
            <a:r>
              <a:rPr lang="en-US" sz="1800">
                <a:effectLst/>
                <a:ea typeface="Calibri" panose="020F0502020204030204" pitchFamily="34" charset="0"/>
              </a:rPr>
              <a:t> </a:t>
            </a:r>
          </a:p>
          <a:p>
            <a:pPr marL="0" indent="0">
              <a:lnSpc>
                <a:spcPct val="115000"/>
              </a:lnSpc>
              <a:spcAft>
                <a:spcPts val="1000"/>
              </a:spcAft>
              <a:buNone/>
            </a:pPr>
            <a:r>
              <a:rPr lang="en-GB" sz="2100" b="1"/>
              <a:t>New Change Proposals - For Information</a:t>
            </a:r>
          </a:p>
          <a:p>
            <a:pPr>
              <a:lnSpc>
                <a:spcPct val="120000"/>
              </a:lnSpc>
              <a:spcAft>
                <a:spcPts val="1000"/>
              </a:spcAft>
            </a:pPr>
            <a:r>
              <a:rPr lang="en-US" sz="1800">
                <a:effectLst/>
                <a:ea typeface="Calibri" panose="020F0502020204030204" pitchFamily="34" charset="0"/>
              </a:rPr>
              <a:t>XRN5533 - (Feb 23) February 23 Major Release</a:t>
            </a:r>
          </a:p>
          <a:p>
            <a:pPr marL="0" indent="0">
              <a:lnSpc>
                <a:spcPct val="120000"/>
              </a:lnSpc>
              <a:spcAft>
                <a:spcPts val="1000"/>
              </a:spcAft>
              <a:buNone/>
            </a:pPr>
            <a:r>
              <a:rPr lang="en-GB" sz="2000" b="1"/>
              <a:t>Solution Review – For Approval</a:t>
            </a:r>
          </a:p>
          <a:p>
            <a:pPr>
              <a:lnSpc>
                <a:spcPct val="115000"/>
              </a:lnSpc>
              <a:spcAft>
                <a:spcPts val="1000"/>
              </a:spcAft>
            </a:pPr>
            <a:r>
              <a:rPr lang="en-GB" sz="1800">
                <a:effectLst/>
                <a:ea typeface="Calibri" panose="020F0502020204030204" pitchFamily="34" charset="0"/>
              </a:rPr>
              <a:t>XRN5379 - Class 1 Read Service Procurement Exercise - Mod0710</a:t>
            </a:r>
            <a:endParaRPr lang="en-GB" sz="2000"/>
          </a:p>
          <a:p>
            <a:pPr marL="0" indent="0">
              <a:buNone/>
            </a:pPr>
            <a:endParaRPr lang="en-US" sz="140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07984"/>
            <a:ext cx="9350720" cy="502920"/>
          </a:xfrm>
        </p:spPr>
        <p:txBody>
          <a:bodyPr>
            <a:no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XRN5541 - Amendment to the UIG Additional National Data Reporting </a:t>
            </a:r>
            <a:endParaRPr lang="en-US" sz="2400" dirty="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072989902"/>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598360750"/>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Scottish Power</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008029995"/>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algn="just">
                        <a:lnSpc>
                          <a:spcPct val="115000"/>
                        </a:lnSpc>
                        <a:spcBef>
                          <a:spcPts val="600"/>
                        </a:spcBef>
                        <a:spcAft>
                          <a:spcPts val="1000"/>
                        </a:spcAft>
                      </a:pPr>
                      <a:r>
                        <a:rPr lang="en-GB" sz="1100" b="0" kern="1200" baseline="0">
                          <a:solidFill>
                            <a:schemeClr val="tx1"/>
                          </a:solidFill>
                          <a:latin typeface="Arial" panose="020B0604020202020204" pitchFamily="34" charset="0"/>
                          <a:ea typeface="+mn-ea"/>
                          <a:cs typeface="Arial" panose="020B0604020202020204" pitchFamily="34" charset="0"/>
                        </a:rPr>
                        <a:t>This Change Proposal seeks to amend the existing version of the UIG Additional National Data report, to provide the requested aggregate energy values for each of the four respective End User Category Sub-Bands, as detailed below:</a:t>
                      </a:r>
                    </a:p>
                    <a:p>
                      <a:pPr marL="342900" lvl="0" indent="-342900" algn="just">
                        <a:lnSpc>
                          <a:spcPct val="115000"/>
                        </a:lnSpc>
                        <a:buFont typeface="Symbol" panose="05050102010706020507" pitchFamily="18" charset="2"/>
                        <a:buChar char=""/>
                      </a:pPr>
                      <a:r>
                        <a:rPr lang="en-GB" sz="1100" b="0" kern="1200" baseline="0">
                          <a:solidFill>
                            <a:schemeClr val="tx1"/>
                          </a:solidFill>
                          <a:latin typeface="Arial" panose="020B0604020202020204" pitchFamily="34" charset="0"/>
                          <a:ea typeface="+mn-ea"/>
                          <a:cs typeface="Arial" panose="020B0604020202020204" pitchFamily="34" charset="0"/>
                        </a:rPr>
                        <a:t>Non-Prepayment/Domestic</a:t>
                      </a:r>
                    </a:p>
                    <a:p>
                      <a:pPr marL="342900" lvl="0" indent="-342900" algn="just">
                        <a:lnSpc>
                          <a:spcPct val="115000"/>
                        </a:lnSpc>
                        <a:buFont typeface="Symbol" panose="05050102010706020507" pitchFamily="18" charset="2"/>
                        <a:buChar char=""/>
                      </a:pPr>
                      <a:r>
                        <a:rPr lang="en-GB" sz="1100" b="0" kern="1200" baseline="0">
                          <a:solidFill>
                            <a:schemeClr val="tx1"/>
                          </a:solidFill>
                          <a:latin typeface="Arial" panose="020B0604020202020204" pitchFamily="34" charset="0"/>
                          <a:ea typeface="+mn-ea"/>
                          <a:cs typeface="Arial" panose="020B0604020202020204" pitchFamily="34" charset="0"/>
                        </a:rPr>
                        <a:t>Prepayment/Domestic</a:t>
                      </a:r>
                    </a:p>
                    <a:p>
                      <a:pPr marL="342900" lvl="0" indent="-342900" algn="just">
                        <a:lnSpc>
                          <a:spcPct val="115000"/>
                        </a:lnSpc>
                        <a:buFont typeface="Symbol" panose="05050102010706020507" pitchFamily="18" charset="2"/>
                        <a:buChar char=""/>
                      </a:pPr>
                      <a:r>
                        <a:rPr lang="en-GB" sz="1100" b="0" kern="1200" baseline="0">
                          <a:solidFill>
                            <a:schemeClr val="tx1"/>
                          </a:solidFill>
                          <a:latin typeface="Arial" panose="020B0604020202020204" pitchFamily="34" charset="0"/>
                          <a:ea typeface="+mn-ea"/>
                          <a:cs typeface="Arial" panose="020B0604020202020204" pitchFamily="34" charset="0"/>
                        </a:rPr>
                        <a:t>Non-Prepayment I&amp;C</a:t>
                      </a:r>
                    </a:p>
                    <a:p>
                      <a:pPr marL="342900" lvl="0" indent="-342900" algn="just">
                        <a:lnSpc>
                          <a:spcPct val="115000"/>
                        </a:lnSpc>
                        <a:spcAft>
                          <a:spcPts val="1000"/>
                        </a:spcAft>
                        <a:buFont typeface="Symbol" panose="05050102010706020507" pitchFamily="18" charset="2"/>
                        <a:buChar char=""/>
                      </a:pPr>
                      <a:r>
                        <a:rPr lang="en-GB" sz="1100" b="0" kern="1200" baseline="0">
                          <a:solidFill>
                            <a:schemeClr val="tx1"/>
                          </a:solidFill>
                          <a:latin typeface="Arial" panose="020B0604020202020204" pitchFamily="34" charset="0"/>
                          <a:ea typeface="+mn-ea"/>
                          <a:cs typeface="Arial" panose="020B0604020202020204" pitchFamily="34" charset="0"/>
                        </a:rPr>
                        <a:t>Prepayment I&amp;C</a:t>
                      </a:r>
                    </a:p>
                    <a:p>
                      <a:pPr algn="just">
                        <a:lnSpc>
                          <a:spcPct val="115000"/>
                        </a:lnSpc>
                        <a:spcAft>
                          <a:spcPts val="1000"/>
                        </a:spcAft>
                      </a:pPr>
                      <a:r>
                        <a:rPr lang="en-GB" sz="1100" b="0" kern="1200" baseline="0">
                          <a:solidFill>
                            <a:schemeClr val="tx1"/>
                          </a:solidFill>
                          <a:latin typeface="Arial" panose="020B0604020202020204" pitchFamily="34" charset="0"/>
                          <a:ea typeface="+mn-ea"/>
                          <a:cs typeface="Arial" panose="020B0604020202020204" pitchFamily="34" charset="0"/>
                        </a:rPr>
                        <a:t>The changes to the UIG Additional National Data report to include energy by Class by EUC sub band could be delivered as an additional data tab as opposed to changes to existing tabs.</a:t>
                      </a:r>
                    </a:p>
                    <a:p>
                      <a:pPr>
                        <a:lnSpc>
                          <a:spcPct val="115000"/>
                        </a:lnSpc>
                        <a:spcAft>
                          <a:spcPts val="1000"/>
                        </a:spcAft>
                      </a:pPr>
                      <a:r>
                        <a:rPr lang="en-GB" sz="1100" b="0" kern="1200" baseline="0">
                          <a:solidFill>
                            <a:schemeClr val="tx1"/>
                          </a:solidFill>
                          <a:latin typeface="Arial" panose="020B0604020202020204" pitchFamily="34" charset="0"/>
                          <a:ea typeface="+mn-ea"/>
                          <a:cs typeface="Arial" panose="020B0604020202020204" pitchFamily="34" charset="0"/>
                        </a:rPr>
                        <a:t>For clarity, the End User Category Sub-Bands are applicable to EUC01 and EUC02 only.</a:t>
                      </a: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604625541"/>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489099276"/>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387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XRN5545 - </a:t>
            </a:r>
            <a:r>
              <a:rPr lang="en-GB" sz="2000">
                <a:latin typeface="Arial"/>
                <a:cs typeface="Arial"/>
              </a:rPr>
              <a:t>Hydrogen Trial Visualisation dashboards </a:t>
            </a:r>
            <a:endParaRPr lang="en-US" sz="20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379876897"/>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63140964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Northern Gas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432310482"/>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600" kern="1200">
                          <a:solidFill>
                            <a:schemeClr val="tx1"/>
                          </a:solidFill>
                          <a:effectLst/>
                          <a:latin typeface="+mn-lt"/>
                          <a:ea typeface="+mn-ea"/>
                          <a:cs typeface="+mn-cs"/>
                        </a:rPr>
                        <a:t>A form of data visualisation is required to be made available for all Hydrogen trials (100% + blend) being progressed.  Industry parties that will be impacted by a Hydrogen trial will need to be able to access data that shows any changes or updates to the trial area SMPs and receive notification of the update being undertaken.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26687610"/>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 </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430665687"/>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XRN5546 – Resolution of Address Interactions between DCC and CDSP </a:t>
            </a:r>
          </a:p>
        </p:txBody>
      </p:sp>
      <p:graphicFrame>
        <p:nvGraphicFramePr>
          <p:cNvPr id="8" name="Table 7"/>
          <p:cNvGraphicFramePr>
            <a:graphicFrameLocks noGrp="1"/>
          </p:cNvGraphicFramePr>
          <p:nvPr>
            <p:extLst>
              <p:ext uri="{D42A27DB-BD31-4B8C-83A1-F6EECF244321}">
                <p14:modId xmlns:p14="http://schemas.microsoft.com/office/powerpoint/2010/main" val="778383943"/>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192158714"/>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870677902"/>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600" kern="1200">
                          <a:solidFill>
                            <a:schemeClr val="tx1"/>
                          </a:solidFill>
                          <a:effectLst/>
                          <a:latin typeface="+mn-lt"/>
                          <a:ea typeface="+mn-ea"/>
                          <a:cs typeface="+mn-cs"/>
                        </a:rPr>
                        <a:t>The DCC have identified a number of potential scenarios in relation to the REL address and the details held within CDSP systems. This could potentially cause issues when communicating flows between CDSP and CSS. To remedy this, we would need to evaluate the DCC findings and look to take appropriate action to mitigate the potential data quality issues.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834665582"/>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 </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62241892"/>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262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XRN5547 - Updating the Comprehensive Invoice Master List and INV template </a:t>
            </a:r>
          </a:p>
        </p:txBody>
      </p:sp>
      <p:graphicFrame>
        <p:nvGraphicFramePr>
          <p:cNvPr id="8" name="Table 7"/>
          <p:cNvGraphicFramePr>
            <a:graphicFrameLocks noGrp="1"/>
          </p:cNvGraphicFramePr>
          <p:nvPr>
            <p:extLst>
              <p:ext uri="{D42A27DB-BD31-4B8C-83A1-F6EECF244321}">
                <p14:modId xmlns:p14="http://schemas.microsoft.com/office/powerpoint/2010/main" val="3381731631"/>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88701954"/>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Eon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27442254"/>
              </p:ext>
            </p:extLst>
          </p:nvPr>
        </p:nvGraphicFramePr>
        <p:xfrm>
          <a:off x="4272461" y="872589"/>
          <a:ext cx="4677187" cy="4023573"/>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280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42640">
                <a:tc>
                  <a:txBody>
                    <a:bodyPr/>
                    <a:lstStyle/>
                    <a:p>
                      <a:r>
                        <a:rPr lang="en-GB" sz="1150" kern="1200">
                          <a:solidFill>
                            <a:schemeClr val="tx1"/>
                          </a:solidFill>
                          <a:effectLst/>
                          <a:latin typeface="+mn-lt"/>
                          <a:ea typeface="+mn-ea"/>
                          <a:cs typeface="+mn-cs"/>
                        </a:rPr>
                        <a:t>Part 1) Comprehensive invoice / charge type master list: </a:t>
                      </a:r>
                    </a:p>
                    <a:p>
                      <a:r>
                        <a:rPr lang="en-GB" sz="1150" kern="1200">
                          <a:solidFill>
                            <a:schemeClr val="tx1"/>
                          </a:solidFill>
                          <a:effectLst/>
                          <a:latin typeface="+mn-lt"/>
                          <a:ea typeface="+mn-ea"/>
                          <a:cs typeface="+mn-cs"/>
                        </a:rPr>
                        <a:t>This document is written by experts for experts and does not always come across as very user friendly. It requires additional information to make it more understandable by industry Parties e.g. including new and existing shippers. </a:t>
                      </a:r>
                    </a:p>
                    <a:p>
                      <a:r>
                        <a:rPr lang="en-GB" sz="1150" kern="1200">
                          <a:solidFill>
                            <a:schemeClr val="tx1"/>
                          </a:solidFill>
                          <a:effectLst/>
                          <a:latin typeface="+mn-lt"/>
                          <a:ea typeface="+mn-ea"/>
                          <a:cs typeface="+mn-cs"/>
                        </a:rPr>
                        <a:t> </a:t>
                      </a:r>
                    </a:p>
                    <a:p>
                      <a:r>
                        <a:rPr lang="en-GB" sz="1150" kern="1200">
                          <a:solidFill>
                            <a:schemeClr val="tx1"/>
                          </a:solidFill>
                          <a:effectLst/>
                          <a:latin typeface="+mn-lt"/>
                          <a:ea typeface="+mn-ea"/>
                          <a:cs typeface="+mn-cs"/>
                        </a:rPr>
                        <a:t>Part 2) INV Template and clauses:</a:t>
                      </a:r>
                    </a:p>
                    <a:p>
                      <a:r>
                        <a:rPr lang="en-GB" sz="1150" kern="1200">
                          <a:solidFill>
                            <a:schemeClr val="tx1"/>
                          </a:solidFill>
                          <a:effectLst/>
                          <a:latin typeface="+mn-lt"/>
                          <a:ea typeface="+mn-ea"/>
                          <a:cs typeface="+mn-cs"/>
                        </a:rPr>
                        <a:t>There are a number of standard clauses used on invoices but clause 3 refers to treatment of VAT / tax and this statement is not always appliable to the charge type invoiced. There needs to be improved wording to ensure Parties in receipt of these invoices are clear on what is being applied so there is consistent use of the tax codes (e.g. VA, VE, etc).</a:t>
                      </a:r>
                    </a:p>
                    <a:p>
                      <a:endParaRPr lang="en-GB" sz="1150" kern="1200">
                        <a:solidFill>
                          <a:schemeClr val="tx1"/>
                        </a:solidFill>
                        <a:effectLst/>
                        <a:latin typeface="+mn-lt"/>
                        <a:ea typeface="+mn-ea"/>
                        <a:cs typeface="+mn-cs"/>
                      </a:endParaRPr>
                    </a:p>
                    <a:p>
                      <a:r>
                        <a:rPr lang="en-GB" sz="1150" kern="1200">
                          <a:solidFill>
                            <a:schemeClr val="tx1"/>
                          </a:solidFill>
                          <a:effectLst/>
                          <a:latin typeface="+mn-lt"/>
                          <a:ea typeface="+mn-ea"/>
                          <a:cs typeface="+mn-cs"/>
                        </a:rPr>
                        <a:t>This change is to be split into two parts 1) the addition of supporting/clarifying information and 2) technical charges to support the update of the INV temple.</a:t>
                      </a:r>
                    </a:p>
                    <a:p>
                      <a:endParaRPr lang="en-GB" sz="1150" kern="1200">
                        <a:solidFill>
                          <a:schemeClr val="tx1"/>
                        </a:solidFill>
                        <a:effectLst/>
                        <a:latin typeface="+mn-lt"/>
                        <a:ea typeface="+mn-ea"/>
                        <a:cs typeface="+mn-cs"/>
                      </a:endParaRPr>
                    </a:p>
                    <a:p>
                      <a:r>
                        <a:rPr lang="en-GB" sz="1150" kern="1200">
                          <a:solidFill>
                            <a:schemeClr val="tx1"/>
                          </a:solidFill>
                          <a:effectLst/>
                          <a:latin typeface="+mn-lt"/>
                          <a:ea typeface="+mn-ea"/>
                          <a:cs typeface="+mn-cs"/>
                        </a:rPr>
                        <a:t>Please see the Change Proposal for a full description of the Change.</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880661103"/>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908303074"/>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r>
                        <a:rPr lang="en-GB" sz="1050" b="1" kern="1200" baseline="0">
                          <a:solidFill>
                            <a:schemeClr val="tx1"/>
                          </a:solidFill>
                          <a:latin typeface="Arial"/>
                          <a:ea typeface="+mn-ea"/>
                          <a:cs typeface="Arial"/>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3668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XRN5533 - (Feb 23) February 23 Major Release</a:t>
            </a:r>
          </a:p>
        </p:txBody>
      </p:sp>
      <p:graphicFrame>
        <p:nvGraphicFramePr>
          <p:cNvPr id="8" name="Table 7"/>
          <p:cNvGraphicFramePr>
            <a:graphicFrameLocks noGrp="1"/>
          </p:cNvGraphicFramePr>
          <p:nvPr>
            <p:extLst>
              <p:ext uri="{D42A27DB-BD31-4B8C-83A1-F6EECF244321}">
                <p14:modId xmlns:p14="http://schemas.microsoft.com/office/powerpoint/2010/main" val="1523794775"/>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88011118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959222432"/>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endParaRPr lang="en-GB" sz="1800" kern="120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746784127"/>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966197772"/>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r>
                        <a:rPr lang="en-GB" sz="1050" b="1" kern="1200" baseline="0">
                          <a:solidFill>
                            <a:schemeClr val="tx1"/>
                          </a:solidFill>
                          <a:latin typeface="Arial"/>
                          <a:ea typeface="+mn-ea"/>
                          <a:cs typeface="Arial"/>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7" name="Picture 6">
            <a:extLst>
              <a:ext uri="{FF2B5EF4-FFF2-40B4-BE49-F238E27FC236}">
                <a16:creationId xmlns:a16="http://schemas.microsoft.com/office/drawing/2014/main" id="{F6D73168-6A37-480D-994E-6A0B2E314F14}"/>
              </a:ext>
            </a:extLst>
          </p:cNvPr>
          <p:cNvPicPr>
            <a:picLocks noChangeAspect="1"/>
          </p:cNvPicPr>
          <p:nvPr/>
        </p:nvPicPr>
        <p:blipFill rotWithShape="1">
          <a:blip r:embed="rId4"/>
          <a:srcRect r="34991" b="7260"/>
          <a:stretch/>
        </p:blipFill>
        <p:spPr>
          <a:xfrm>
            <a:off x="4454682" y="1486777"/>
            <a:ext cx="4320603" cy="3041558"/>
          </a:xfrm>
          <a:prstGeom prst="rect">
            <a:avLst/>
          </a:prstGeom>
        </p:spPr>
      </p:pic>
    </p:spTree>
    <p:extLst>
      <p:ext uri="{BB962C8B-B14F-4D97-AF65-F5344CB8AC3E}">
        <p14:creationId xmlns:p14="http://schemas.microsoft.com/office/powerpoint/2010/main" val="106643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06"/>
            <a:ext cx="9144000" cy="667448"/>
          </a:xfrm>
        </p:spPr>
        <p:txBody>
          <a:bodyPr>
            <a:noAutofit/>
          </a:bodyPr>
          <a:lstStyle/>
          <a:p>
            <a:r>
              <a:rPr lang="en-US" sz="1800"/>
              <a:t>Solution Review </a:t>
            </a:r>
            <a:br>
              <a:rPr lang="en-US" sz="1800"/>
            </a:br>
            <a:r>
              <a:rPr lang="en-GB" sz="1800"/>
              <a:t>XRN5379 - Class 1 Read Service Procurement Exercise - Mod0710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716582"/>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862664789"/>
              </p:ext>
            </p:extLst>
          </p:nvPr>
        </p:nvGraphicFramePr>
        <p:xfrm>
          <a:off x="115399" y="1191311"/>
          <a:ext cx="8913201" cy="1055085"/>
        </p:xfrm>
        <a:graphic>
          <a:graphicData uri="http://schemas.openxmlformats.org/drawingml/2006/table">
            <a:tbl>
              <a:tblPr firstRow="1" bandRow="1">
                <a:tableStyleId>{2D5ABB26-0587-4C30-8999-92F81FD0307C}</a:tableStyleId>
              </a:tblPr>
              <a:tblGrid>
                <a:gridCol w="1188615">
                  <a:extLst>
                    <a:ext uri="{9D8B030D-6E8A-4147-A177-3AD203B41FA5}">
                      <a16:colId xmlns:a16="http://schemas.microsoft.com/office/drawing/2014/main" val="1006639987"/>
                    </a:ext>
                  </a:extLst>
                </a:gridCol>
                <a:gridCol w="724291">
                  <a:extLst>
                    <a:ext uri="{9D8B030D-6E8A-4147-A177-3AD203B41FA5}">
                      <a16:colId xmlns:a16="http://schemas.microsoft.com/office/drawing/2014/main" val="4080995352"/>
                    </a:ext>
                  </a:extLst>
                </a:gridCol>
                <a:gridCol w="1271486">
                  <a:extLst>
                    <a:ext uri="{9D8B030D-6E8A-4147-A177-3AD203B41FA5}">
                      <a16:colId xmlns:a16="http://schemas.microsoft.com/office/drawing/2014/main" val="1439127370"/>
                    </a:ext>
                  </a:extLst>
                </a:gridCol>
                <a:gridCol w="715256">
                  <a:extLst>
                    <a:ext uri="{9D8B030D-6E8A-4147-A177-3AD203B41FA5}">
                      <a16:colId xmlns:a16="http://schemas.microsoft.com/office/drawing/2014/main" val="2386035315"/>
                    </a:ext>
                  </a:extLst>
                </a:gridCol>
                <a:gridCol w="1026080">
                  <a:extLst>
                    <a:ext uri="{9D8B030D-6E8A-4147-A177-3AD203B41FA5}">
                      <a16:colId xmlns:a16="http://schemas.microsoft.com/office/drawing/2014/main" val="965499758"/>
                    </a:ext>
                  </a:extLst>
                </a:gridCol>
                <a:gridCol w="1001864">
                  <a:extLst>
                    <a:ext uri="{9D8B030D-6E8A-4147-A177-3AD203B41FA5}">
                      <a16:colId xmlns:a16="http://schemas.microsoft.com/office/drawing/2014/main" val="2553637847"/>
                    </a:ext>
                  </a:extLst>
                </a:gridCol>
                <a:gridCol w="811033">
                  <a:extLst>
                    <a:ext uri="{9D8B030D-6E8A-4147-A177-3AD203B41FA5}">
                      <a16:colId xmlns:a16="http://schemas.microsoft.com/office/drawing/2014/main" val="201100273"/>
                    </a:ext>
                  </a:extLst>
                </a:gridCol>
                <a:gridCol w="795473">
                  <a:extLst>
                    <a:ext uri="{9D8B030D-6E8A-4147-A177-3AD203B41FA5}">
                      <a16:colId xmlns:a16="http://schemas.microsoft.com/office/drawing/2014/main" val="174316984"/>
                    </a:ext>
                  </a:extLst>
                </a:gridCol>
                <a:gridCol w="646327">
                  <a:extLst>
                    <a:ext uri="{9D8B030D-6E8A-4147-A177-3AD203B41FA5}">
                      <a16:colId xmlns:a16="http://schemas.microsoft.com/office/drawing/2014/main" val="614572945"/>
                    </a:ext>
                  </a:extLst>
                </a:gridCol>
                <a:gridCol w="732776">
                  <a:extLst>
                    <a:ext uri="{9D8B030D-6E8A-4147-A177-3AD203B41FA5}">
                      <a16:colId xmlns:a16="http://schemas.microsoft.com/office/drawing/2014/main" val="2798237816"/>
                    </a:ext>
                  </a:extLst>
                </a:gridCol>
              </a:tblGrid>
              <a:tr h="312113">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491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tx1"/>
                          </a:solidFill>
                          <a:effectLst/>
                          <a:latin typeface="+mn-lt"/>
                          <a:ea typeface="+mn-ea"/>
                          <a:cs typeface="+mn-cs"/>
                          <a:hlinkClick r:id="rId3"/>
                        </a:rPr>
                        <a:t>3069.4 - KL - PO</a:t>
                      </a:r>
                      <a:endParaRPr lang="en-GB" sz="10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£70-£150K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900" kern="1200">
                          <a:solidFill>
                            <a:schemeClr val="tx1"/>
                          </a:solidFill>
                          <a:latin typeface="+mn-lt"/>
                          <a:ea typeface="+mn-ea"/>
                          <a:cs typeface="+mn-cs"/>
                        </a:rPr>
                        <a:t>Implementation costs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Shipper, DNO, IGT, NTS</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170669582"/>
              </p:ext>
            </p:extLst>
          </p:nvPr>
        </p:nvGraphicFramePr>
        <p:xfrm>
          <a:off x="115400" y="2565838"/>
          <a:ext cx="8913200" cy="2099915"/>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643725">
                <a:tc>
                  <a:txBody>
                    <a:bodyPr/>
                    <a:lstStyle/>
                    <a:p>
                      <a:pPr algn="ctr"/>
                      <a:r>
                        <a:rPr lang="en-US" sz="1000">
                          <a:effectLst/>
                          <a:latin typeface="+mn-lt"/>
                          <a:ea typeface="Times New Roman" panose="02020603050405020304" pitchFamily="18" charset="0"/>
                          <a:cs typeface="Times New Roman" panose="02020603050405020304" pitchFamily="18" charset="0"/>
                        </a:rPr>
                        <a:t>Wales &amp; West </a:t>
                      </a:r>
                      <a:endParaRPr lang="en-GB" sz="1000">
                        <a:latin typeface="+mn-lt"/>
                      </a:endParaRP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 </a:t>
                      </a:r>
                      <a:r>
                        <a:rPr lang="en-US" sz="1000">
                          <a:solidFill>
                            <a:schemeClr val="tx1"/>
                          </a:solidFill>
                        </a:rPr>
                        <a:t>Support- As the proposer of Mod 710 we support this change.</a:t>
                      </a:r>
                      <a:endParaRPr lang="en-GB" sz="1000">
                        <a:solidFill>
                          <a:schemeClr val="tx1"/>
                        </a:solidFill>
                      </a:endParaRPr>
                    </a:p>
                  </a:txBody>
                  <a:tcPr marL="6350" marR="6350" marT="6350" marB="0" anchor="ctr"/>
                </a:tc>
                <a:extLst>
                  <a:ext uri="{0D108BD9-81ED-4DB2-BD59-A6C34878D82A}">
                    <a16:rowId xmlns:a16="http://schemas.microsoft.com/office/drawing/2014/main" val="941584291"/>
                  </a:ext>
                </a:extLst>
              </a:tr>
              <a:tr h="573578">
                <a:tc>
                  <a:txBody>
                    <a:bodyPr/>
                    <a:lstStyle/>
                    <a:p>
                      <a:pPr marL="0" algn="ctr" defTabSz="914400" rtl="0" eaLnBrk="1" latinLnBrk="0" hangingPunct="1"/>
                      <a:endParaRPr lang="en-GB" sz="1000" kern="1200">
                        <a:solidFill>
                          <a:schemeClr val="tx1"/>
                        </a:solidFill>
                        <a:latin typeface="+mn-lt"/>
                        <a:ea typeface="+mn-ea"/>
                        <a:cs typeface="+mn-cs"/>
                      </a:endParaRPr>
                    </a:p>
                  </a:txBody>
                  <a:tcPr marL="6350" marR="6350" marT="6350" marB="0" anchor="ctr"/>
                </a:tc>
                <a:tc>
                  <a:txBody>
                    <a:bodyPr/>
                    <a:lstStyle/>
                    <a:p>
                      <a:pPr marL="0" algn="ctr" defTabSz="914400" rtl="0" eaLnBrk="1" latinLnBrk="0" hangingPunct="1">
                        <a:lnSpc>
                          <a:spcPct val="115000"/>
                        </a:lnSpc>
                        <a:spcAft>
                          <a:spcPts val="0"/>
                        </a:spcAft>
                      </a:pPr>
                      <a:endParaRPr lang="en-GB" sz="1000" kern="1200">
                        <a:solidFill>
                          <a:schemeClr val="tx1"/>
                        </a:solidFill>
                        <a:latin typeface="+mn-lt"/>
                        <a:ea typeface="+mn-ea"/>
                        <a:cs typeface="+mn-cs"/>
                      </a:endParaRPr>
                    </a:p>
                  </a:txBody>
                  <a:tcPr marL="59044" marR="59044" marT="0" marB="0" anchor="ctr"/>
                </a:tc>
                <a:tc>
                  <a:txBody>
                    <a:bodyPr/>
                    <a:lstStyle/>
                    <a:p>
                      <a:pPr marL="0" algn="l" defTabSz="914400" rtl="0" eaLnBrk="1" latinLnBrk="0" hangingPunct="1"/>
                      <a:endParaRPr lang="en-GB" sz="1000" kern="120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303722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698269"/>
            <a:ext cx="8229600" cy="4206239"/>
          </a:xfrm>
        </p:spPr>
        <p:txBody>
          <a:bodyPr>
            <a:normAutofit fontScale="85000" lnSpcReduction="10000"/>
          </a:bodyPr>
          <a:lstStyle/>
          <a:p>
            <a:pPr marL="0" indent="0">
              <a:lnSpc>
                <a:spcPct val="115000"/>
              </a:lnSpc>
              <a:spcAft>
                <a:spcPts val="1000"/>
              </a:spcAft>
              <a:buNone/>
            </a:pPr>
            <a:r>
              <a:rPr lang="en-GB" sz="2000" b="1"/>
              <a:t>For Approval:</a:t>
            </a:r>
          </a:p>
          <a:p>
            <a:pPr>
              <a:lnSpc>
                <a:spcPct val="115000"/>
              </a:lnSpc>
              <a:spcAft>
                <a:spcPts val="1000"/>
              </a:spcAft>
            </a:pPr>
            <a:r>
              <a:rPr lang="en-US" sz="2000" b="1"/>
              <a:t>Contact Management Service (CMS) Rebuild Release 1</a:t>
            </a:r>
          </a:p>
          <a:p>
            <a:pPr lvl="1">
              <a:lnSpc>
                <a:spcPct val="115000"/>
              </a:lnSpc>
              <a:spcAft>
                <a:spcPts val="1000"/>
              </a:spcAft>
            </a:pPr>
            <a:r>
              <a:rPr lang="en-US" sz="1800"/>
              <a:t>Shipper Meter Number Creation (MNC) </a:t>
            </a:r>
          </a:p>
          <a:p>
            <a:pPr lvl="1">
              <a:lnSpc>
                <a:spcPct val="115000"/>
              </a:lnSpc>
              <a:spcAft>
                <a:spcPts val="1000"/>
              </a:spcAft>
            </a:pPr>
            <a:r>
              <a:rPr lang="en-US" sz="1800"/>
              <a:t>Reporting Valid Confirmed Theft of Gas into Central Systems (Modification 0734) </a:t>
            </a:r>
            <a:endParaRPr lang="en-US" sz="2000"/>
          </a:p>
          <a:p>
            <a:pPr>
              <a:lnSpc>
                <a:spcPct val="115000"/>
              </a:lnSpc>
              <a:spcAft>
                <a:spcPts val="1000"/>
              </a:spcAft>
            </a:pPr>
            <a:r>
              <a:rPr lang="en-US" sz="2000" b="1"/>
              <a:t>XRN4713</a:t>
            </a:r>
            <a:r>
              <a:rPr lang="en-US" sz="2000"/>
              <a:t> - Actual read following estimated transfer read calculating AQ of 1 (linked to XRN4690) </a:t>
            </a:r>
          </a:p>
          <a:p>
            <a:pPr>
              <a:lnSpc>
                <a:spcPct val="115000"/>
              </a:lnSpc>
              <a:spcAft>
                <a:spcPts val="1000"/>
              </a:spcAft>
            </a:pPr>
            <a:r>
              <a:rPr lang="en-US" sz="2000" b="1"/>
              <a:t>XRN5316</a:t>
            </a:r>
            <a:r>
              <a:rPr lang="en-US" sz="2000"/>
              <a:t> – Rejecting a replacement read with a pre-Line in the Sand (LIS) read date – Revised Detailed Design </a:t>
            </a:r>
          </a:p>
          <a:p>
            <a:pPr>
              <a:lnSpc>
                <a:spcPct val="115000"/>
              </a:lnSpc>
              <a:spcAft>
                <a:spcPts val="1000"/>
              </a:spcAft>
            </a:pPr>
            <a:r>
              <a:rPr lang="en-US" sz="2000" b="1"/>
              <a:t>XRN4900</a:t>
            </a:r>
            <a:r>
              <a:rPr lang="en-US" sz="2000"/>
              <a:t> - Biomethane Sites with Reduced Propane Injection</a:t>
            </a:r>
          </a:p>
          <a:p>
            <a:pPr>
              <a:lnSpc>
                <a:spcPct val="115000"/>
              </a:lnSpc>
              <a:spcAft>
                <a:spcPts val="1000"/>
              </a:spcAft>
            </a:pPr>
            <a:r>
              <a:rPr lang="en-US" sz="2000" b="1"/>
              <a:t>Administrative Amendments to UK Link Communication Formats</a:t>
            </a:r>
            <a:endParaRPr lang="en-GB" sz="2000" b="1"/>
          </a:p>
        </p:txBody>
      </p:sp>
    </p:spTree>
    <p:extLst>
      <p:ext uri="{BB962C8B-B14F-4D97-AF65-F5344CB8AC3E}">
        <p14:creationId xmlns:p14="http://schemas.microsoft.com/office/powerpoint/2010/main" val="143154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Contact Management Service (CMS) Rebuild Release 1 - Shipper Meter Number Creation (MNC)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347390041"/>
              </p:ext>
            </p:extLst>
          </p:nvPr>
        </p:nvGraphicFramePr>
        <p:xfrm>
          <a:off x="86543" y="1408922"/>
          <a:ext cx="8981706" cy="964113"/>
        </p:xfrm>
        <a:graphic>
          <a:graphicData uri="http://schemas.openxmlformats.org/drawingml/2006/table">
            <a:tbl>
              <a:tblPr firstRow="1" bandRow="1">
                <a:tableStyleId>{2D5ABB26-0587-4C30-8999-92F81FD0307C}</a:tableStyleId>
              </a:tblPr>
              <a:tblGrid>
                <a:gridCol w="1399357">
                  <a:extLst>
                    <a:ext uri="{9D8B030D-6E8A-4147-A177-3AD203B41FA5}">
                      <a16:colId xmlns:a16="http://schemas.microsoft.com/office/drawing/2014/main" val="1006639987"/>
                    </a:ext>
                  </a:extLst>
                </a:gridCol>
                <a:gridCol w="1876425">
                  <a:extLst>
                    <a:ext uri="{9D8B030D-6E8A-4147-A177-3AD203B41FA5}">
                      <a16:colId xmlns:a16="http://schemas.microsoft.com/office/drawing/2014/main" val="4080995352"/>
                    </a:ext>
                  </a:extLst>
                </a:gridCol>
                <a:gridCol w="1428750">
                  <a:extLst>
                    <a:ext uri="{9D8B030D-6E8A-4147-A177-3AD203B41FA5}">
                      <a16:colId xmlns:a16="http://schemas.microsoft.com/office/drawing/2014/main" val="965499758"/>
                    </a:ext>
                  </a:extLst>
                </a:gridCol>
                <a:gridCol w="1524000">
                  <a:extLst>
                    <a:ext uri="{9D8B030D-6E8A-4147-A177-3AD203B41FA5}">
                      <a16:colId xmlns:a16="http://schemas.microsoft.com/office/drawing/2014/main" val="2553637847"/>
                    </a:ext>
                  </a:extLst>
                </a:gridCol>
                <a:gridCol w="933450">
                  <a:extLst>
                    <a:ext uri="{9D8B030D-6E8A-4147-A177-3AD203B41FA5}">
                      <a16:colId xmlns:a16="http://schemas.microsoft.com/office/drawing/2014/main" val="174316984"/>
                    </a:ext>
                  </a:extLst>
                </a:gridCol>
                <a:gridCol w="875099">
                  <a:extLst>
                    <a:ext uri="{9D8B030D-6E8A-4147-A177-3AD203B41FA5}">
                      <a16:colId xmlns:a16="http://schemas.microsoft.com/office/drawing/2014/main" val="614572945"/>
                    </a:ext>
                  </a:extLst>
                </a:gridCol>
                <a:gridCol w="944625">
                  <a:extLst>
                    <a:ext uri="{9D8B030D-6E8A-4147-A177-3AD203B41FA5}">
                      <a16:colId xmlns:a16="http://schemas.microsoft.com/office/drawing/2014/main" val="2798237816"/>
                    </a:ext>
                  </a:extLst>
                </a:gridCol>
              </a:tblGrid>
              <a:tr h="226207">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2620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460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hlinkClick r:id="rId3"/>
                        </a:rPr>
                        <a:t>3069.2 - KL - PO</a:t>
                      </a:r>
                      <a:endParaRPr lang="en-GB"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 – 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&amp; DNOs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Proposed October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111634025"/>
              </p:ext>
            </p:extLst>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US" sz="1000">
                          <a:effectLst/>
                          <a:latin typeface="+mn-lt"/>
                          <a:ea typeface="Times New Roman" panose="02020603050405020304" pitchFamily="18" charset="0"/>
                          <a:cs typeface="Times New Roman" panose="02020603050405020304" pitchFamily="18" charset="0"/>
                        </a:rPr>
                        <a:t>Wales &amp; West </a:t>
                      </a:r>
                      <a:endParaRPr lang="en-GB" sz="1000">
                        <a:latin typeface="+mn-lt"/>
                      </a:endParaRP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Wales &amp; West Utilities support this change. Consideration should be given to the impact that implementation might have on parties IT systems following the technical difficulties experienced during the DES migration to the cloud. This should include, as a minimum, testing of any changes to interfaces including testing of URLs against firewalls. </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22277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Contact Management Service (CMS) Rebuild Release 1 - Reporting Valid Confirmed Theft of Gas into Central Systems (Modification 0734)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838375221"/>
              </p:ext>
            </p:extLst>
          </p:nvPr>
        </p:nvGraphicFramePr>
        <p:xfrm>
          <a:off x="86543" y="1408922"/>
          <a:ext cx="8981706" cy="1016176"/>
        </p:xfrm>
        <a:graphic>
          <a:graphicData uri="http://schemas.openxmlformats.org/drawingml/2006/table">
            <a:tbl>
              <a:tblPr firstRow="1" bandRow="1">
                <a:tableStyleId>{2D5ABB26-0587-4C30-8999-92F81FD0307C}</a:tableStyleId>
              </a:tblPr>
              <a:tblGrid>
                <a:gridCol w="1252743">
                  <a:extLst>
                    <a:ext uri="{9D8B030D-6E8A-4147-A177-3AD203B41FA5}">
                      <a16:colId xmlns:a16="http://schemas.microsoft.com/office/drawing/2014/main" val="1006639987"/>
                    </a:ext>
                  </a:extLst>
                </a:gridCol>
                <a:gridCol w="2607195">
                  <a:extLst>
                    <a:ext uri="{9D8B030D-6E8A-4147-A177-3AD203B41FA5}">
                      <a16:colId xmlns:a16="http://schemas.microsoft.com/office/drawing/2014/main" val="4080995352"/>
                    </a:ext>
                  </a:extLst>
                </a:gridCol>
                <a:gridCol w="825024">
                  <a:extLst>
                    <a:ext uri="{9D8B030D-6E8A-4147-A177-3AD203B41FA5}">
                      <a16:colId xmlns:a16="http://schemas.microsoft.com/office/drawing/2014/main" val="965499758"/>
                    </a:ext>
                  </a:extLst>
                </a:gridCol>
                <a:gridCol w="773084">
                  <a:extLst>
                    <a:ext uri="{9D8B030D-6E8A-4147-A177-3AD203B41FA5}">
                      <a16:colId xmlns:a16="http://schemas.microsoft.com/office/drawing/2014/main" val="2553637847"/>
                    </a:ext>
                  </a:extLst>
                </a:gridCol>
                <a:gridCol w="828807">
                  <a:extLst>
                    <a:ext uri="{9D8B030D-6E8A-4147-A177-3AD203B41FA5}">
                      <a16:colId xmlns:a16="http://schemas.microsoft.com/office/drawing/2014/main" val="2116192507"/>
                    </a:ext>
                  </a:extLst>
                </a:gridCol>
                <a:gridCol w="859608">
                  <a:extLst>
                    <a:ext uri="{9D8B030D-6E8A-4147-A177-3AD203B41FA5}">
                      <a16:colId xmlns:a16="http://schemas.microsoft.com/office/drawing/2014/main" val="174316984"/>
                    </a:ext>
                  </a:extLst>
                </a:gridCol>
                <a:gridCol w="962508">
                  <a:extLst>
                    <a:ext uri="{9D8B030D-6E8A-4147-A177-3AD203B41FA5}">
                      <a16:colId xmlns:a16="http://schemas.microsoft.com/office/drawing/2014/main" val="614572945"/>
                    </a:ext>
                  </a:extLst>
                </a:gridCol>
                <a:gridCol w="872737">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hlinkClick r:id="rId3"/>
                        </a:rPr>
                        <a:t>3069.5 - KL - PO</a:t>
                      </a:r>
                      <a:endParaRPr lang="en-GB"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 – 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602811035"/>
              </p:ext>
            </p:extLst>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US" sz="1000">
                          <a:effectLst/>
                          <a:latin typeface="+mn-lt"/>
                          <a:ea typeface="Times New Roman" panose="02020603050405020304" pitchFamily="18" charset="0"/>
                          <a:cs typeface="Times New Roman" panose="02020603050405020304" pitchFamily="18" charset="0"/>
                        </a:rPr>
                        <a:t>Wales &amp; West </a:t>
                      </a:r>
                      <a:endParaRPr lang="en-GB" sz="1000">
                        <a:latin typeface="+mn-lt"/>
                      </a:endParaRP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Wales &amp; West Utilities support this change. Consideration should be given to the impact that implementation might have on parties IT systems following the technical difficulties experienced during the DES migration to the cloud. This should include, as a minimum, testing of any changes to interfaces including testing of URLs against firewalls. </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30085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XRN4713 - Actual read following estimated transfer read calculating AQ of 1 (linked to XRN4690)</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499344123"/>
              </p:ext>
            </p:extLst>
          </p:nvPr>
        </p:nvGraphicFramePr>
        <p:xfrm>
          <a:off x="86543" y="1408922"/>
          <a:ext cx="8981707" cy="1016176"/>
        </p:xfrm>
        <a:graphic>
          <a:graphicData uri="http://schemas.openxmlformats.org/drawingml/2006/table">
            <a:tbl>
              <a:tblPr firstRow="1" bandRow="1">
                <a:tableStyleId>{2D5ABB26-0587-4C30-8999-92F81FD0307C}</a:tableStyleId>
              </a:tblPr>
              <a:tblGrid>
                <a:gridCol w="1268432">
                  <a:extLst>
                    <a:ext uri="{9D8B030D-6E8A-4147-A177-3AD203B41FA5}">
                      <a16:colId xmlns:a16="http://schemas.microsoft.com/office/drawing/2014/main" val="1006639987"/>
                    </a:ext>
                  </a:extLst>
                </a:gridCol>
                <a:gridCol w="2227810">
                  <a:extLst>
                    <a:ext uri="{9D8B030D-6E8A-4147-A177-3AD203B41FA5}">
                      <a16:colId xmlns:a16="http://schemas.microsoft.com/office/drawing/2014/main" val="4080995352"/>
                    </a:ext>
                  </a:extLst>
                </a:gridCol>
                <a:gridCol w="773084">
                  <a:extLst>
                    <a:ext uri="{9D8B030D-6E8A-4147-A177-3AD203B41FA5}">
                      <a16:colId xmlns:a16="http://schemas.microsoft.com/office/drawing/2014/main" val="965499758"/>
                    </a:ext>
                  </a:extLst>
                </a:gridCol>
                <a:gridCol w="1396538">
                  <a:extLst>
                    <a:ext uri="{9D8B030D-6E8A-4147-A177-3AD203B41FA5}">
                      <a16:colId xmlns:a16="http://schemas.microsoft.com/office/drawing/2014/main" val="2553637847"/>
                    </a:ext>
                  </a:extLst>
                </a:gridCol>
                <a:gridCol w="813055">
                  <a:extLst>
                    <a:ext uri="{9D8B030D-6E8A-4147-A177-3AD203B41FA5}">
                      <a16:colId xmlns:a16="http://schemas.microsoft.com/office/drawing/2014/main" val="597387902"/>
                    </a:ext>
                  </a:extLst>
                </a:gridCol>
                <a:gridCol w="798343">
                  <a:extLst>
                    <a:ext uri="{9D8B030D-6E8A-4147-A177-3AD203B41FA5}">
                      <a16:colId xmlns:a16="http://schemas.microsoft.com/office/drawing/2014/main" val="174316984"/>
                    </a:ext>
                  </a:extLst>
                </a:gridCol>
                <a:gridCol w="893909">
                  <a:extLst>
                    <a:ext uri="{9D8B030D-6E8A-4147-A177-3AD203B41FA5}">
                      <a16:colId xmlns:a16="http://schemas.microsoft.com/office/drawing/2014/main" val="614572945"/>
                    </a:ext>
                  </a:extLst>
                </a:gridCol>
                <a:gridCol w="81053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hlinkClick r:id="rId3"/>
                        </a:rPr>
                        <a:t>3069.3 - KL - PO</a:t>
                      </a:r>
                      <a:endParaRPr lang="en-GB"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MTB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October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Reps received</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49492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XRN5316 – Rejecting a replacement read with a pre-Line in the Sand (LIS) read date – Revised Detailed Design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912407269"/>
              </p:ext>
            </p:extLst>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Reps received</a:t>
                      </a: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10" name="Table 9">
            <a:extLst>
              <a:ext uri="{FF2B5EF4-FFF2-40B4-BE49-F238E27FC236}">
                <a16:creationId xmlns:a16="http://schemas.microsoft.com/office/drawing/2014/main" id="{C81389CB-8E1E-4D51-A55A-098FEB90801F}"/>
              </a:ext>
            </a:extLst>
          </p:cNvPr>
          <p:cNvGraphicFramePr>
            <a:graphicFrameLocks noGrp="1"/>
          </p:cNvGraphicFramePr>
          <p:nvPr>
            <p:extLst>
              <p:ext uri="{D42A27DB-BD31-4B8C-83A1-F6EECF244321}">
                <p14:modId xmlns:p14="http://schemas.microsoft.com/office/powerpoint/2010/main" val="351152554"/>
              </p:ext>
            </p:extLst>
          </p:nvPr>
        </p:nvGraphicFramePr>
        <p:xfrm>
          <a:off x="86543" y="1408922"/>
          <a:ext cx="8970903" cy="1016176"/>
        </p:xfrm>
        <a:graphic>
          <a:graphicData uri="http://schemas.openxmlformats.org/drawingml/2006/table">
            <a:tbl>
              <a:tblPr firstRow="1" bandRow="1">
                <a:tableStyleId>{2D5ABB26-0587-4C30-8999-92F81FD0307C}</a:tableStyleId>
              </a:tblPr>
              <a:tblGrid>
                <a:gridCol w="1235181">
                  <a:extLst>
                    <a:ext uri="{9D8B030D-6E8A-4147-A177-3AD203B41FA5}">
                      <a16:colId xmlns:a16="http://schemas.microsoft.com/office/drawing/2014/main" val="1006639987"/>
                    </a:ext>
                  </a:extLst>
                </a:gridCol>
                <a:gridCol w="1695796">
                  <a:extLst>
                    <a:ext uri="{9D8B030D-6E8A-4147-A177-3AD203B41FA5}">
                      <a16:colId xmlns:a16="http://schemas.microsoft.com/office/drawing/2014/main" val="4080995352"/>
                    </a:ext>
                  </a:extLst>
                </a:gridCol>
                <a:gridCol w="1604736">
                  <a:extLst>
                    <a:ext uri="{9D8B030D-6E8A-4147-A177-3AD203B41FA5}">
                      <a16:colId xmlns:a16="http://schemas.microsoft.com/office/drawing/2014/main" val="965499758"/>
                    </a:ext>
                  </a:extLst>
                </a:gridCol>
                <a:gridCol w="874644">
                  <a:extLst>
                    <a:ext uri="{9D8B030D-6E8A-4147-A177-3AD203B41FA5}">
                      <a16:colId xmlns:a16="http://schemas.microsoft.com/office/drawing/2014/main" val="2553637847"/>
                    </a:ext>
                  </a:extLst>
                </a:gridCol>
                <a:gridCol w="808604">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hlinkClick r:id="rId3"/>
                        </a:rPr>
                        <a:t>3069.1 - KL - PO</a:t>
                      </a:r>
                      <a:endParaRPr lang="en-GB"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MTB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err="1">
                          <a:solidFill>
                            <a:schemeClr val="tx1"/>
                          </a:solidFill>
                          <a:latin typeface="+mn-lt"/>
                          <a:ea typeface="+mn-ea"/>
                          <a:cs typeface="+mn-cs"/>
                        </a:rPr>
                        <a:t>Adhoc</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379859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XRN4900 - Biomethane Sites with Reduced Propane Injection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655654409"/>
              </p:ext>
            </p:extLst>
          </p:nvPr>
        </p:nvGraphicFramePr>
        <p:xfrm>
          <a:off x="86543" y="1408922"/>
          <a:ext cx="8981706" cy="1016176"/>
        </p:xfrm>
        <a:graphic>
          <a:graphicData uri="http://schemas.openxmlformats.org/drawingml/2006/table">
            <a:tbl>
              <a:tblPr firstRow="1" bandRow="1">
                <a:tableStyleId>{2D5ABB26-0587-4C30-8999-92F81FD0307C}</a:tableStyleId>
              </a:tblPr>
              <a:tblGrid>
                <a:gridCol w="1252743">
                  <a:extLst>
                    <a:ext uri="{9D8B030D-6E8A-4147-A177-3AD203B41FA5}">
                      <a16:colId xmlns:a16="http://schemas.microsoft.com/office/drawing/2014/main" val="1006639987"/>
                    </a:ext>
                  </a:extLst>
                </a:gridCol>
                <a:gridCol w="2135434">
                  <a:extLst>
                    <a:ext uri="{9D8B030D-6E8A-4147-A177-3AD203B41FA5}">
                      <a16:colId xmlns:a16="http://schemas.microsoft.com/office/drawing/2014/main" val="4080995352"/>
                    </a:ext>
                  </a:extLst>
                </a:gridCol>
                <a:gridCol w="1197033">
                  <a:extLst>
                    <a:ext uri="{9D8B030D-6E8A-4147-A177-3AD203B41FA5}">
                      <a16:colId xmlns:a16="http://schemas.microsoft.com/office/drawing/2014/main" val="965499758"/>
                    </a:ext>
                  </a:extLst>
                </a:gridCol>
                <a:gridCol w="931025">
                  <a:extLst>
                    <a:ext uri="{9D8B030D-6E8A-4147-A177-3AD203B41FA5}">
                      <a16:colId xmlns:a16="http://schemas.microsoft.com/office/drawing/2014/main" val="2553637847"/>
                    </a:ext>
                  </a:extLst>
                </a:gridCol>
                <a:gridCol w="770618">
                  <a:extLst>
                    <a:ext uri="{9D8B030D-6E8A-4147-A177-3AD203B41FA5}">
                      <a16:colId xmlns:a16="http://schemas.microsoft.com/office/drawing/2014/main" val="2054911347"/>
                    </a:ext>
                  </a:extLst>
                </a:gridCol>
                <a:gridCol w="859608">
                  <a:extLst>
                    <a:ext uri="{9D8B030D-6E8A-4147-A177-3AD203B41FA5}">
                      <a16:colId xmlns:a16="http://schemas.microsoft.com/office/drawing/2014/main" val="174316984"/>
                    </a:ext>
                  </a:extLst>
                </a:gridCol>
                <a:gridCol w="962508">
                  <a:extLst>
                    <a:ext uri="{9D8B030D-6E8A-4147-A177-3AD203B41FA5}">
                      <a16:colId xmlns:a16="http://schemas.microsoft.com/office/drawing/2014/main" val="614572945"/>
                    </a:ext>
                  </a:extLst>
                </a:gridCol>
                <a:gridCol w="872737">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hlinkClick r:id="rId3"/>
                        </a:rPr>
                        <a:t>3069.6 - KL - PO</a:t>
                      </a:r>
                      <a:endParaRPr lang="en-GB"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Decarb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727290916"/>
              </p:ext>
            </p:extLst>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US" sz="1000">
                          <a:effectLst/>
                          <a:latin typeface="+mn-lt"/>
                          <a:ea typeface="Times New Roman" panose="02020603050405020304" pitchFamily="18" charset="0"/>
                          <a:cs typeface="Times New Roman" panose="02020603050405020304" pitchFamily="18" charset="0"/>
                        </a:rPr>
                        <a:t>Wales &amp; West </a:t>
                      </a:r>
                      <a:endParaRPr lang="en-GB" sz="1000">
                        <a:latin typeface="+mn-lt"/>
                      </a:endParaRP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Wales &amp; West Utilities supports this change as it furthers progress towards net zero.</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81499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Administrative Amendments to UK Link Communication Formats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733249709"/>
              </p:ext>
            </p:extLst>
          </p:nvPr>
        </p:nvGraphicFramePr>
        <p:xfrm>
          <a:off x="86543" y="1408922"/>
          <a:ext cx="8981704" cy="1016176"/>
        </p:xfrm>
        <a:graphic>
          <a:graphicData uri="http://schemas.openxmlformats.org/drawingml/2006/table">
            <a:tbl>
              <a:tblPr firstRow="1" bandRow="1">
                <a:tableStyleId>{2D5ABB26-0587-4C30-8999-92F81FD0307C}</a:tableStyleId>
              </a:tblPr>
              <a:tblGrid>
                <a:gridCol w="1355932">
                  <a:extLst>
                    <a:ext uri="{9D8B030D-6E8A-4147-A177-3AD203B41FA5}">
                      <a16:colId xmlns:a16="http://schemas.microsoft.com/office/drawing/2014/main" val="1006639987"/>
                    </a:ext>
                  </a:extLst>
                </a:gridCol>
                <a:gridCol w="1716360">
                  <a:extLst>
                    <a:ext uri="{9D8B030D-6E8A-4147-A177-3AD203B41FA5}">
                      <a16:colId xmlns:a16="http://schemas.microsoft.com/office/drawing/2014/main" val="4080995352"/>
                    </a:ext>
                  </a:extLst>
                </a:gridCol>
                <a:gridCol w="1579419">
                  <a:extLst>
                    <a:ext uri="{9D8B030D-6E8A-4147-A177-3AD203B41FA5}">
                      <a16:colId xmlns:a16="http://schemas.microsoft.com/office/drawing/2014/main" val="965499758"/>
                    </a:ext>
                  </a:extLst>
                </a:gridCol>
                <a:gridCol w="1413163">
                  <a:extLst>
                    <a:ext uri="{9D8B030D-6E8A-4147-A177-3AD203B41FA5}">
                      <a16:colId xmlns:a16="http://schemas.microsoft.com/office/drawing/2014/main" val="2553637847"/>
                    </a:ext>
                  </a:extLst>
                </a:gridCol>
                <a:gridCol w="930415">
                  <a:extLst>
                    <a:ext uri="{9D8B030D-6E8A-4147-A177-3AD203B41FA5}">
                      <a16:colId xmlns:a16="http://schemas.microsoft.com/office/drawing/2014/main" val="174316984"/>
                    </a:ext>
                  </a:extLst>
                </a:gridCol>
                <a:gridCol w="1041790">
                  <a:extLst>
                    <a:ext uri="{9D8B030D-6E8A-4147-A177-3AD203B41FA5}">
                      <a16:colId xmlns:a16="http://schemas.microsoft.com/office/drawing/2014/main" val="614572945"/>
                    </a:ext>
                  </a:extLst>
                </a:gridCol>
                <a:gridCol w="944625">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tx1"/>
                          </a:solidFill>
                          <a:effectLst/>
                          <a:latin typeface="+mn-lt"/>
                          <a:ea typeface="+mn-ea"/>
                          <a:cs typeface="+mn-cs"/>
                          <a:hlinkClick r:id="rId3"/>
                        </a:rPr>
                        <a:t>3069.7 - KL - PO</a:t>
                      </a:r>
                      <a:endParaRPr lang="en-GB"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err="1">
                          <a:solidFill>
                            <a:schemeClr val="tx1"/>
                          </a:solidFill>
                          <a:latin typeface="+mn-lt"/>
                          <a:ea typeface="+mn-ea"/>
                          <a:cs typeface="+mn-cs"/>
                        </a:rPr>
                        <a:t>Adhoc</a:t>
                      </a:r>
                      <a:r>
                        <a:rPr lang="en-GB" sz="1000" kern="1200">
                          <a:solidFill>
                            <a:schemeClr val="tx1"/>
                          </a:solidFill>
                          <a:latin typeface="+mn-lt"/>
                          <a:ea typeface="+mn-ea"/>
                          <a:cs typeface="+mn-cs"/>
                        </a:rPr>
                        <a:t> August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619659726"/>
              </p:ext>
            </p:extLst>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US" sz="1000">
                          <a:effectLst/>
                          <a:latin typeface="+mn-lt"/>
                          <a:ea typeface="Times New Roman" panose="02020603050405020304" pitchFamily="18" charset="0"/>
                          <a:cs typeface="Times New Roman" panose="02020603050405020304" pitchFamily="18" charset="0"/>
                        </a:rPr>
                        <a:t>Wales &amp; West </a:t>
                      </a:r>
                      <a:endParaRPr lang="en-GB" sz="1000">
                        <a:latin typeface="+mn-lt"/>
                      </a:endParaRP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Wales &amp; West Utilities supports this change.</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21195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462362"/>
            <a:ext cx="8229600" cy="637580"/>
          </a:xfrm>
        </p:spPr>
        <p:txBody>
          <a:bodyPr>
            <a:noAutofit/>
          </a:bodyPr>
          <a:lstStyle/>
          <a:p>
            <a:r>
              <a:rPr lang="en-GB" sz="2400"/>
              <a:t>Standalone Change Documents for Approval (BER, CCR, EQR)</a:t>
            </a:r>
            <a:endParaRPr lang="en-GB" sz="16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537071"/>
            <a:ext cx="7220170" cy="2544477"/>
          </a:xfrm>
        </p:spPr>
        <p:txBody>
          <a:bodyPr>
            <a:normAutofit fontScale="92500" lnSpcReduction="20000"/>
          </a:bodyPr>
          <a:lstStyle/>
          <a:p>
            <a:pPr marL="0" indent="0">
              <a:buNone/>
            </a:pPr>
            <a:endParaRPr lang="en-GB" sz="2000">
              <a:latin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a:effectLst/>
                <a:latin typeface="+mn-lt"/>
                <a:ea typeface="Calibri" panose="020F0502020204030204" pitchFamily="34" charset="0"/>
                <a:cs typeface="Times New Roman" panose="02020603050405020304" pitchFamily="18" charset="0"/>
              </a:rPr>
              <a:t>CCR for XRN5393 </a:t>
            </a:r>
            <a:r>
              <a:rPr lang="en-GB" sz="1800">
                <a:effectLst/>
                <a:latin typeface="+mn-lt"/>
                <a:ea typeface="Calibri" panose="020F0502020204030204" pitchFamily="34" charset="0"/>
                <a:cs typeface="Times New Roman" panose="02020603050405020304" pitchFamily="18" charset="0"/>
              </a:rPr>
              <a:t>- fulfil the requirements of MOD0752, MOD755, MOD759 and MOD0785</a:t>
            </a:r>
            <a:r>
              <a:rPr lang="en-GB" sz="1800">
                <a:latin typeface="+mn-lt"/>
                <a:ea typeface="Calibri" panose="020F0502020204030204" pitchFamily="34" charset="0"/>
                <a:cs typeface="Times New Roman" panose="02020603050405020304" pitchFamily="18" charset="0"/>
              </a:rPr>
              <a:t>)</a:t>
            </a:r>
          </a:p>
          <a:p>
            <a:pPr marL="400050" lvl="1" indent="0">
              <a:lnSpc>
                <a:spcPct val="115000"/>
              </a:lnSpc>
              <a:buNone/>
            </a:pPr>
            <a:r>
              <a:rPr lang="en-GB" sz="1400">
                <a:effectLst/>
                <a:latin typeface="+mn-lt"/>
                <a:ea typeface="Calibri" panose="020F0502020204030204" pitchFamily="34" charset="0"/>
                <a:cs typeface="Times New Roman" panose="02020603050405020304" pitchFamily="18" charset="0"/>
              </a:rPr>
              <a:t>- </a:t>
            </a:r>
            <a:r>
              <a:rPr lang="en-GB" sz="1700">
                <a:effectLst/>
                <a:latin typeface="+mn-lt"/>
                <a:ea typeface="Calibri" panose="020F0502020204030204" pitchFamily="34" charset="0"/>
                <a:cs typeface="Times New Roman" panose="02020603050405020304" pitchFamily="18" charset="0"/>
              </a:rPr>
              <a:t>Voting: NTS</a:t>
            </a:r>
          </a:p>
          <a:p>
            <a:pPr marL="0" lvl="0" indent="0">
              <a:lnSpc>
                <a:spcPct val="115000"/>
              </a:lnSpc>
              <a:buNone/>
            </a:pPr>
            <a:endParaRPr lang="en-GB" sz="180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b="1">
                <a:effectLst/>
                <a:latin typeface="+mn-lt"/>
                <a:ea typeface="Calibri" panose="020F0502020204030204" pitchFamily="34" charset="0"/>
                <a:cs typeface="Times New Roman" panose="02020603050405020304" pitchFamily="18" charset="0"/>
              </a:rPr>
              <a:t>CCR for XRN5485 </a:t>
            </a:r>
            <a:r>
              <a:rPr lang="en-GB" sz="1800">
                <a:effectLst/>
                <a:latin typeface="+mn-lt"/>
                <a:ea typeface="Calibri" panose="020F0502020204030204" pitchFamily="34" charset="0"/>
                <a:cs typeface="Times New Roman" panose="02020603050405020304" pitchFamily="18" charset="0"/>
              </a:rPr>
              <a:t>– Resource to support the Retail Energy Code (REC)</a:t>
            </a:r>
          </a:p>
          <a:p>
            <a:pPr marL="400050" lvl="1" indent="0">
              <a:lnSpc>
                <a:spcPct val="115000"/>
              </a:lnSpc>
              <a:spcAft>
                <a:spcPts val="1000"/>
              </a:spcAft>
              <a:buNone/>
            </a:pPr>
            <a:r>
              <a:rPr lang="en-GB" sz="1600">
                <a:latin typeface="+mn-lt"/>
                <a:ea typeface="Calibri" panose="020F0502020204030204" pitchFamily="34" charset="0"/>
                <a:cs typeface="Times New Roman" panose="02020603050405020304" pitchFamily="18" charset="0"/>
              </a:rPr>
              <a:t>- Shippers, IGTs, DNOs</a:t>
            </a:r>
            <a:endParaRPr lang="en-GB" sz="160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GB" sz="180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en-GB" sz="1800">
              <a:effectLst/>
              <a:latin typeface="+mn-lt"/>
              <a:ea typeface="Calibri" panose="020F0502020204030204" pitchFamily="34" charset="0"/>
              <a:cs typeface="Times New Roman" panose="02020603050405020304" pitchFamily="18" charset="0"/>
            </a:endParaRPr>
          </a:p>
          <a:p>
            <a:pPr marL="0" indent="0">
              <a:buNone/>
            </a:pPr>
            <a:endParaRPr lang="en-GB" sz="2000">
              <a:latin typeface="Calibri" panose="020F0502020204030204" pitchFamily="34"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14F7B79A-262B-4492-9A62-3064A305E797}"/>
              </a:ext>
            </a:extLst>
          </p:cNvPr>
          <p:cNvGraphicFramePr>
            <a:graphicFrameLocks noChangeAspect="1"/>
          </p:cNvGraphicFramePr>
          <p:nvPr>
            <p:extLst>
              <p:ext uri="{D42A27DB-BD31-4B8C-83A1-F6EECF244321}">
                <p14:modId xmlns:p14="http://schemas.microsoft.com/office/powerpoint/2010/main" val="2631695446"/>
              </p:ext>
            </p:extLst>
          </p:nvPr>
        </p:nvGraphicFramePr>
        <p:xfrm>
          <a:off x="7556269" y="3282430"/>
          <a:ext cx="1130531" cy="997066"/>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6" name="Object 5">
                        <a:extLst>
                          <a:ext uri="{FF2B5EF4-FFF2-40B4-BE49-F238E27FC236}">
                            <a16:creationId xmlns:a16="http://schemas.microsoft.com/office/drawing/2014/main" id="{14F7B79A-262B-4492-9A62-3064A305E797}"/>
                          </a:ext>
                        </a:extLst>
                      </p:cNvPr>
                      <p:cNvPicPr/>
                      <p:nvPr/>
                    </p:nvPicPr>
                    <p:blipFill>
                      <a:blip r:embed="rId4"/>
                      <a:stretch>
                        <a:fillRect/>
                      </a:stretch>
                    </p:blipFill>
                    <p:spPr>
                      <a:xfrm>
                        <a:off x="7556269" y="3282430"/>
                        <a:ext cx="1130531" cy="99706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587082E-5BA0-4302-A2FD-5F77179F4B40}"/>
              </a:ext>
            </a:extLst>
          </p:cNvPr>
          <p:cNvGraphicFramePr>
            <a:graphicFrameLocks noChangeAspect="1"/>
          </p:cNvGraphicFramePr>
          <p:nvPr>
            <p:extLst>
              <p:ext uri="{D42A27DB-BD31-4B8C-83A1-F6EECF244321}">
                <p14:modId xmlns:p14="http://schemas.microsoft.com/office/powerpoint/2010/main" val="331103132"/>
              </p:ext>
            </p:extLst>
          </p:nvPr>
        </p:nvGraphicFramePr>
        <p:xfrm>
          <a:off x="7556269" y="1841482"/>
          <a:ext cx="1132298" cy="998624"/>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8" name="Object 7">
                        <a:extLst>
                          <a:ext uri="{FF2B5EF4-FFF2-40B4-BE49-F238E27FC236}">
                            <a16:creationId xmlns:a16="http://schemas.microsoft.com/office/drawing/2014/main" id="{B587082E-5BA0-4302-A2FD-5F77179F4B40}"/>
                          </a:ext>
                        </a:extLst>
                      </p:cNvPr>
                      <p:cNvPicPr/>
                      <p:nvPr/>
                    </p:nvPicPr>
                    <p:blipFill>
                      <a:blip r:embed="rId6"/>
                      <a:stretch>
                        <a:fillRect/>
                      </a:stretch>
                    </p:blipFill>
                    <p:spPr>
                      <a:xfrm>
                        <a:off x="7556269" y="1841482"/>
                        <a:ext cx="1132298" cy="998624"/>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F856-5CF8-4F69-87E4-6C888EBCB134}"/>
              </a:ext>
            </a:extLst>
          </p:cNvPr>
          <p:cNvSpPr>
            <a:spLocks noGrp="1"/>
          </p:cNvSpPr>
          <p:nvPr>
            <p:ph type="ctrTitle"/>
          </p:nvPr>
        </p:nvSpPr>
        <p:spPr/>
        <p:txBody>
          <a:bodyPr>
            <a:normAutofit fontScale="90000"/>
          </a:bodyPr>
          <a:lstStyle/>
          <a:p>
            <a:r>
              <a:rPr lang="en-GB"/>
              <a:t>XRN5402 - Request impact assessment on proposed REC Change Management Impact Assessment</a:t>
            </a:r>
          </a:p>
        </p:txBody>
      </p:sp>
      <p:sp>
        <p:nvSpPr>
          <p:cNvPr id="3" name="Subtitle 2">
            <a:extLst>
              <a:ext uri="{FF2B5EF4-FFF2-40B4-BE49-F238E27FC236}">
                <a16:creationId xmlns:a16="http://schemas.microsoft.com/office/drawing/2014/main" id="{B3132F4F-CFA8-40D2-9394-F879636CEE4A}"/>
              </a:ext>
            </a:extLst>
          </p:cNvPr>
          <p:cNvSpPr>
            <a:spLocks noGrp="1"/>
          </p:cNvSpPr>
          <p:nvPr>
            <p:ph type="subTitle" idx="1"/>
          </p:nvPr>
        </p:nvSpPr>
        <p:spPr/>
        <p:txBody>
          <a:bodyPr/>
          <a:lstStyle/>
          <a:p>
            <a:r>
              <a:rPr lang="en-GB" err="1"/>
              <a:t>ChMC</a:t>
            </a:r>
            <a:r>
              <a:rPr lang="en-GB"/>
              <a:t> 10 August 2022</a:t>
            </a:r>
          </a:p>
        </p:txBody>
      </p:sp>
    </p:spTree>
    <p:extLst>
      <p:ext uri="{BB962C8B-B14F-4D97-AF65-F5344CB8AC3E}">
        <p14:creationId xmlns:p14="http://schemas.microsoft.com/office/powerpoint/2010/main" val="62367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Background</a:t>
            </a:r>
            <a:endParaRPr lang="en-GB"/>
          </a:p>
        </p:txBody>
      </p:sp>
      <p:grpSp>
        <p:nvGrpSpPr>
          <p:cNvPr id="24" name="Group 23">
            <a:extLst>
              <a:ext uri="{FF2B5EF4-FFF2-40B4-BE49-F238E27FC236}">
                <a16:creationId xmlns:a16="http://schemas.microsoft.com/office/drawing/2014/main" id="{2D1E4F92-A5E6-43B5-B4BD-0762600679C7}"/>
              </a:ext>
            </a:extLst>
          </p:cNvPr>
          <p:cNvGrpSpPr/>
          <p:nvPr/>
        </p:nvGrpSpPr>
        <p:grpSpPr>
          <a:xfrm>
            <a:off x="4572000" y="834756"/>
            <a:ext cx="4114800" cy="1169432"/>
            <a:chOff x="4572000" y="834756"/>
            <a:chExt cx="4114800" cy="1169432"/>
          </a:xfrm>
        </p:grpSpPr>
        <p:sp>
          <p:nvSpPr>
            <p:cNvPr id="16" name="TextBox 15">
              <a:extLst>
                <a:ext uri="{FF2B5EF4-FFF2-40B4-BE49-F238E27FC236}">
                  <a16:creationId xmlns:a16="http://schemas.microsoft.com/office/drawing/2014/main" id="{9EB1222E-FA7A-40D9-9038-3D338048080E}"/>
                </a:ext>
              </a:extLst>
            </p:cNvPr>
            <p:cNvSpPr txBox="1"/>
            <p:nvPr/>
          </p:nvSpPr>
          <p:spPr>
            <a:xfrm>
              <a:off x="4726799" y="1357857"/>
              <a:ext cx="3960000" cy="646331"/>
            </a:xfrm>
            <a:prstGeom prst="rect">
              <a:avLst/>
            </a:prstGeom>
            <a:noFill/>
          </p:spPr>
          <p:txBody>
            <a:bodyPr wrap="square" rtlCol="0">
              <a:spAutoFit/>
            </a:bodyPr>
            <a:lstStyle/>
            <a:p>
              <a:r>
                <a:rPr lang="en-GB" sz="1200">
                  <a:solidFill>
                    <a:srgbClr val="3E5AA8"/>
                  </a:solidFill>
                </a:rPr>
                <a:t>The REC has been live since 01 Sept 2020 with change demand being low, however this is expected to drastically increase following REC v3 and CSS go live.</a:t>
              </a:r>
            </a:p>
          </p:txBody>
        </p:sp>
        <p:sp>
          <p:nvSpPr>
            <p:cNvPr id="22" name="TextBox 21">
              <a:extLst>
                <a:ext uri="{FF2B5EF4-FFF2-40B4-BE49-F238E27FC236}">
                  <a16:creationId xmlns:a16="http://schemas.microsoft.com/office/drawing/2014/main" id="{4E0E3400-DD34-4018-AFE7-5200FA61F799}"/>
                </a:ext>
              </a:extLst>
            </p:cNvPr>
            <p:cNvSpPr txBox="1"/>
            <p:nvPr/>
          </p:nvSpPr>
          <p:spPr>
            <a:xfrm>
              <a:off x="4726800" y="951417"/>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Change Demand</a:t>
              </a:r>
            </a:p>
          </p:txBody>
        </p:sp>
        <p:grpSp>
          <p:nvGrpSpPr>
            <p:cNvPr id="23" name="Group 22">
              <a:extLst>
                <a:ext uri="{FF2B5EF4-FFF2-40B4-BE49-F238E27FC236}">
                  <a16:creationId xmlns:a16="http://schemas.microsoft.com/office/drawing/2014/main" id="{F2570F36-31A7-4256-AB2E-7611F955E032}"/>
                </a:ext>
              </a:extLst>
            </p:cNvPr>
            <p:cNvGrpSpPr/>
            <p:nvPr/>
          </p:nvGrpSpPr>
          <p:grpSpPr>
            <a:xfrm>
              <a:off x="4572000" y="834756"/>
              <a:ext cx="540000" cy="540000"/>
              <a:chOff x="4572000" y="834756"/>
              <a:chExt cx="540000" cy="540000"/>
            </a:xfrm>
          </p:grpSpPr>
          <p:sp>
            <p:nvSpPr>
              <p:cNvPr id="38" name="Flowchart: Connector 37">
                <a:extLst>
                  <a:ext uri="{FF2B5EF4-FFF2-40B4-BE49-F238E27FC236}">
                    <a16:creationId xmlns:a16="http://schemas.microsoft.com/office/drawing/2014/main" id="{EAE19BF9-F84F-4EBB-9E15-BFE2F906CC9D}"/>
                  </a:ext>
                </a:extLst>
              </p:cNvPr>
              <p:cNvSpPr/>
              <p:nvPr/>
            </p:nvSpPr>
            <p:spPr>
              <a:xfrm>
                <a:off x="4676087" y="942984"/>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 name="Graphic 3" descr="Badge 4 with solid fill">
                <a:extLst>
                  <a:ext uri="{FF2B5EF4-FFF2-40B4-BE49-F238E27FC236}">
                    <a16:creationId xmlns:a16="http://schemas.microsoft.com/office/drawing/2014/main" id="{E821F99C-9A35-4AB4-B4AF-40369B6442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834756"/>
                <a:ext cx="540000" cy="540000"/>
              </a:xfrm>
              <a:prstGeom prst="rect">
                <a:avLst/>
              </a:prstGeom>
            </p:spPr>
          </p:pic>
        </p:grpSp>
      </p:grpSp>
      <p:grpSp>
        <p:nvGrpSpPr>
          <p:cNvPr id="21" name="Group 20">
            <a:extLst>
              <a:ext uri="{FF2B5EF4-FFF2-40B4-BE49-F238E27FC236}">
                <a16:creationId xmlns:a16="http://schemas.microsoft.com/office/drawing/2014/main" id="{2354C2DD-B0D9-4877-A928-3FD2FE55B456}"/>
              </a:ext>
            </a:extLst>
          </p:cNvPr>
          <p:cNvGrpSpPr/>
          <p:nvPr/>
        </p:nvGrpSpPr>
        <p:grpSpPr>
          <a:xfrm>
            <a:off x="251520" y="3479794"/>
            <a:ext cx="4115265" cy="1323725"/>
            <a:chOff x="251520" y="3479794"/>
            <a:chExt cx="4115265" cy="1323725"/>
          </a:xfrm>
        </p:grpSpPr>
        <p:sp>
          <p:nvSpPr>
            <p:cNvPr id="14" name="TextBox 13">
              <a:extLst>
                <a:ext uri="{FF2B5EF4-FFF2-40B4-BE49-F238E27FC236}">
                  <a16:creationId xmlns:a16="http://schemas.microsoft.com/office/drawing/2014/main" id="{57E5B217-7E56-4F27-A2BE-C26977743C63}"/>
                </a:ext>
              </a:extLst>
            </p:cNvPr>
            <p:cNvSpPr txBox="1"/>
            <p:nvPr/>
          </p:nvSpPr>
          <p:spPr>
            <a:xfrm>
              <a:off x="406785" y="3972522"/>
              <a:ext cx="3960000" cy="830997"/>
            </a:xfrm>
            <a:prstGeom prst="rect">
              <a:avLst/>
            </a:prstGeom>
            <a:noFill/>
          </p:spPr>
          <p:txBody>
            <a:bodyPr wrap="square" rtlCol="0">
              <a:spAutoFit/>
            </a:bodyPr>
            <a:lstStyle/>
            <a:p>
              <a:r>
                <a:rPr lang="en-GB" sz="1200">
                  <a:solidFill>
                    <a:srgbClr val="3E5AA8"/>
                  </a:solidFill>
                </a:rPr>
                <a:t>In agreement with </a:t>
              </a:r>
              <a:r>
                <a:rPr lang="en-GB" sz="1200" err="1">
                  <a:solidFill>
                    <a:srgbClr val="3E5AA8"/>
                  </a:solidFill>
                </a:rPr>
                <a:t>ChMC</a:t>
              </a:r>
              <a:r>
                <a:rPr lang="en-GB" sz="1200">
                  <a:solidFill>
                    <a:srgbClr val="3E5AA8"/>
                  </a:solidFill>
                </a:rPr>
                <a:t> members, </a:t>
              </a:r>
              <a:r>
                <a:rPr lang="en-GB" sz="1200">
                  <a:solidFill>
                    <a:schemeClr val="accent5"/>
                  </a:solidFill>
                  <a:hlinkClick r:id="rId4">
                    <a:extLst>
                      <a:ext uri="{A12FA001-AC4F-418D-AE19-62706E023703}">
                        <ahyp:hlinkClr xmlns:ahyp="http://schemas.microsoft.com/office/drawing/2018/hyperlinkcolor" val="tx"/>
                      </a:ext>
                    </a:extLst>
                  </a:hlinkClick>
                </a:rPr>
                <a:t>XRN5402</a:t>
              </a:r>
              <a:r>
                <a:rPr lang="en-GB" sz="1200">
                  <a:solidFill>
                    <a:srgbClr val="3E5AA8"/>
                  </a:solidFill>
                </a:rPr>
                <a:t> was raised to look at options available to support the REC Change Development process and to fulfil the CDSPs obligations set out within the REC.</a:t>
              </a:r>
            </a:p>
          </p:txBody>
        </p:sp>
        <p:sp>
          <p:nvSpPr>
            <p:cNvPr id="20" name="TextBox 19">
              <a:extLst>
                <a:ext uri="{FF2B5EF4-FFF2-40B4-BE49-F238E27FC236}">
                  <a16:creationId xmlns:a16="http://schemas.microsoft.com/office/drawing/2014/main" id="{C8D48414-649D-45DA-A3A8-78179F75B5AE}"/>
                </a:ext>
              </a:extLst>
            </p:cNvPr>
            <p:cNvSpPr txBox="1"/>
            <p:nvPr/>
          </p:nvSpPr>
          <p:spPr>
            <a:xfrm>
              <a:off x="395535" y="3595905"/>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DSC </a:t>
              </a:r>
              <a:r>
                <a:rPr lang="en-GB" err="1"/>
                <a:t>ChMC</a:t>
              </a:r>
              <a:r>
                <a:rPr lang="en-GB"/>
                <a:t> Agreement </a:t>
              </a:r>
            </a:p>
          </p:txBody>
        </p:sp>
        <p:grpSp>
          <p:nvGrpSpPr>
            <p:cNvPr id="19" name="Group 18">
              <a:extLst>
                <a:ext uri="{FF2B5EF4-FFF2-40B4-BE49-F238E27FC236}">
                  <a16:creationId xmlns:a16="http://schemas.microsoft.com/office/drawing/2014/main" id="{9F0C738D-243B-4956-8647-15889A33C072}"/>
                </a:ext>
              </a:extLst>
            </p:cNvPr>
            <p:cNvGrpSpPr/>
            <p:nvPr/>
          </p:nvGrpSpPr>
          <p:grpSpPr>
            <a:xfrm>
              <a:off x="251520" y="3479794"/>
              <a:ext cx="540000" cy="540000"/>
              <a:chOff x="251520" y="3479794"/>
              <a:chExt cx="540000" cy="540000"/>
            </a:xfrm>
          </p:grpSpPr>
          <p:sp>
            <p:nvSpPr>
              <p:cNvPr id="34" name="Flowchart: Connector 33">
                <a:extLst>
                  <a:ext uri="{FF2B5EF4-FFF2-40B4-BE49-F238E27FC236}">
                    <a16:creationId xmlns:a16="http://schemas.microsoft.com/office/drawing/2014/main" id="{6CCB2FF1-9F20-4153-9A73-3001E952A026}"/>
                  </a:ext>
                </a:extLst>
              </p:cNvPr>
              <p:cNvSpPr/>
              <p:nvPr/>
            </p:nvSpPr>
            <p:spPr>
              <a:xfrm>
                <a:off x="345856" y="3595905"/>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Graphic 5" descr="Badge 3 with solid fill">
                <a:extLst>
                  <a:ext uri="{FF2B5EF4-FFF2-40B4-BE49-F238E27FC236}">
                    <a16:creationId xmlns:a16="http://schemas.microsoft.com/office/drawing/2014/main" id="{E6BC46C6-B65D-4C1D-9134-669BD9C910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479794"/>
                <a:ext cx="540000" cy="540000"/>
              </a:xfrm>
              <a:prstGeom prst="rect">
                <a:avLst/>
              </a:prstGeom>
            </p:spPr>
          </p:pic>
        </p:grpSp>
      </p:grpSp>
      <p:grpSp>
        <p:nvGrpSpPr>
          <p:cNvPr id="5" name="Group 4">
            <a:extLst>
              <a:ext uri="{FF2B5EF4-FFF2-40B4-BE49-F238E27FC236}">
                <a16:creationId xmlns:a16="http://schemas.microsoft.com/office/drawing/2014/main" id="{E6BA321C-2E7C-42B9-BD1F-502F6CA4E363}"/>
              </a:ext>
            </a:extLst>
          </p:cNvPr>
          <p:cNvGrpSpPr/>
          <p:nvPr/>
        </p:nvGrpSpPr>
        <p:grpSpPr>
          <a:xfrm>
            <a:off x="250397" y="830401"/>
            <a:ext cx="4116829" cy="1157648"/>
            <a:chOff x="250397" y="830401"/>
            <a:chExt cx="4116829" cy="1157648"/>
          </a:xfrm>
        </p:grpSpPr>
        <p:sp>
          <p:nvSpPr>
            <p:cNvPr id="17" name="TextBox 16">
              <a:extLst>
                <a:ext uri="{FF2B5EF4-FFF2-40B4-BE49-F238E27FC236}">
                  <a16:creationId xmlns:a16="http://schemas.microsoft.com/office/drawing/2014/main" id="{3D450123-ECDD-4943-AB2C-E0395A92990B}"/>
                </a:ext>
              </a:extLst>
            </p:cNvPr>
            <p:cNvSpPr txBox="1"/>
            <p:nvPr/>
          </p:nvSpPr>
          <p:spPr>
            <a:xfrm>
              <a:off x="395535" y="959320"/>
              <a:ext cx="3960000" cy="309600"/>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a:defRPr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GB" sz="1400"/>
                <a:t>        REC Code Obligations</a:t>
              </a:r>
            </a:p>
          </p:txBody>
        </p:sp>
        <p:sp>
          <p:nvSpPr>
            <p:cNvPr id="12" name="TextBox 11">
              <a:extLst>
                <a:ext uri="{FF2B5EF4-FFF2-40B4-BE49-F238E27FC236}">
                  <a16:creationId xmlns:a16="http://schemas.microsoft.com/office/drawing/2014/main" id="{0C1239FA-5AC7-49C2-A0A8-AB1236450D3F}"/>
                </a:ext>
              </a:extLst>
            </p:cNvPr>
            <p:cNvSpPr txBox="1"/>
            <p:nvPr/>
          </p:nvSpPr>
          <p:spPr>
            <a:xfrm>
              <a:off x="406785" y="1341718"/>
              <a:ext cx="3960441" cy="646331"/>
            </a:xfrm>
            <a:prstGeom prst="rect">
              <a:avLst/>
            </a:prstGeom>
            <a:noFill/>
          </p:spPr>
          <p:txBody>
            <a:bodyPr wrap="square" rtlCol="0">
              <a:spAutoFit/>
            </a:bodyPr>
            <a:lstStyle/>
            <a:p>
              <a:r>
                <a:rPr lang="en-GB" sz="1200">
                  <a:solidFill>
                    <a:srgbClr val="3E5AA8"/>
                  </a:solidFill>
                </a:rPr>
                <a:t>Xoserve has a number of different roles under the Retail Energy Code (REC) which require us to impact assess any REC Change that may affect a service we provide.</a:t>
              </a:r>
            </a:p>
          </p:txBody>
        </p:sp>
        <p:grpSp>
          <p:nvGrpSpPr>
            <p:cNvPr id="3" name="Group 2">
              <a:extLst>
                <a:ext uri="{FF2B5EF4-FFF2-40B4-BE49-F238E27FC236}">
                  <a16:creationId xmlns:a16="http://schemas.microsoft.com/office/drawing/2014/main" id="{AE0CD66B-0B27-42F9-B53A-E358ECB06A8E}"/>
                </a:ext>
              </a:extLst>
            </p:cNvPr>
            <p:cNvGrpSpPr/>
            <p:nvPr/>
          </p:nvGrpSpPr>
          <p:grpSpPr>
            <a:xfrm>
              <a:off x="250397" y="830401"/>
              <a:ext cx="541123" cy="541123"/>
              <a:chOff x="250397" y="843558"/>
              <a:chExt cx="541123" cy="541123"/>
            </a:xfrm>
          </p:grpSpPr>
          <p:sp>
            <p:nvSpPr>
              <p:cNvPr id="30" name="Flowchart: Connector 29">
                <a:extLst>
                  <a:ext uri="{FF2B5EF4-FFF2-40B4-BE49-F238E27FC236}">
                    <a16:creationId xmlns:a16="http://schemas.microsoft.com/office/drawing/2014/main" id="{78A6FBFB-92A1-4D3E-A7F2-2107789B5AEB}"/>
                  </a:ext>
                </a:extLst>
              </p:cNvPr>
              <p:cNvSpPr/>
              <p:nvPr/>
            </p:nvSpPr>
            <p:spPr>
              <a:xfrm>
                <a:off x="355044" y="947496"/>
                <a:ext cx="331828" cy="359561"/>
              </a:xfrm>
              <a:prstGeom prst="flowChartConnector">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7" name="Graphic 26" descr="Badge 1 with solid fill">
                <a:extLst>
                  <a:ext uri="{FF2B5EF4-FFF2-40B4-BE49-F238E27FC236}">
                    <a16:creationId xmlns:a16="http://schemas.microsoft.com/office/drawing/2014/main" id="{6E7C4BEE-9967-426F-B937-DA2876915D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50397" y="843558"/>
                <a:ext cx="541123" cy="541123"/>
              </a:xfrm>
              <a:prstGeom prst="rect">
                <a:avLst/>
              </a:prstGeom>
            </p:spPr>
          </p:pic>
        </p:grpSp>
      </p:grpSp>
      <p:grpSp>
        <p:nvGrpSpPr>
          <p:cNvPr id="32" name="Group 31">
            <a:extLst>
              <a:ext uri="{FF2B5EF4-FFF2-40B4-BE49-F238E27FC236}">
                <a16:creationId xmlns:a16="http://schemas.microsoft.com/office/drawing/2014/main" id="{3DF740C9-C77D-4F1D-852A-308AAA552058}"/>
              </a:ext>
            </a:extLst>
          </p:cNvPr>
          <p:cNvGrpSpPr/>
          <p:nvPr/>
        </p:nvGrpSpPr>
        <p:grpSpPr>
          <a:xfrm>
            <a:off x="4572874" y="3475678"/>
            <a:ext cx="4113925" cy="1158447"/>
            <a:chOff x="4572874" y="3475678"/>
            <a:chExt cx="4113925" cy="1158447"/>
          </a:xfrm>
        </p:grpSpPr>
        <p:grpSp>
          <p:nvGrpSpPr>
            <p:cNvPr id="35" name="Group 34">
              <a:extLst>
                <a:ext uri="{FF2B5EF4-FFF2-40B4-BE49-F238E27FC236}">
                  <a16:creationId xmlns:a16="http://schemas.microsoft.com/office/drawing/2014/main" id="{8A01841C-BF33-4494-9D40-9AC8D83A2A85}"/>
                </a:ext>
              </a:extLst>
            </p:cNvPr>
            <p:cNvGrpSpPr/>
            <p:nvPr/>
          </p:nvGrpSpPr>
          <p:grpSpPr>
            <a:xfrm>
              <a:off x="4726799" y="3598999"/>
              <a:ext cx="3960000" cy="1035126"/>
              <a:chOff x="4860032" y="1068833"/>
              <a:chExt cx="3960000" cy="1035126"/>
            </a:xfrm>
          </p:grpSpPr>
          <p:sp>
            <p:nvSpPr>
              <p:cNvPr id="36" name="TextBox 35">
                <a:extLst>
                  <a:ext uri="{FF2B5EF4-FFF2-40B4-BE49-F238E27FC236}">
                    <a16:creationId xmlns:a16="http://schemas.microsoft.com/office/drawing/2014/main" id="{5170BFC7-C5ED-4C9C-92E2-5BDA5CAF3600}"/>
                  </a:ext>
                </a:extLst>
              </p:cNvPr>
              <p:cNvSpPr txBox="1"/>
              <p:nvPr/>
            </p:nvSpPr>
            <p:spPr>
              <a:xfrm>
                <a:off x="4860032" y="1457628"/>
                <a:ext cx="3960000" cy="646331"/>
              </a:xfrm>
              <a:prstGeom prst="rect">
                <a:avLst/>
              </a:prstGeom>
              <a:noFill/>
            </p:spPr>
            <p:txBody>
              <a:bodyPr wrap="square" rtlCol="0">
                <a:spAutoFit/>
              </a:bodyPr>
              <a:lstStyle/>
              <a:p>
                <a:r>
                  <a:rPr lang="en-GB" sz="1200">
                    <a:solidFill>
                      <a:srgbClr val="3E5AA8"/>
                    </a:solidFill>
                  </a:rPr>
                  <a:t>The following slides provide the different options proposed by the CDSP for supporting the REC Change process. </a:t>
                </a:r>
              </a:p>
            </p:txBody>
          </p:sp>
          <p:sp>
            <p:nvSpPr>
              <p:cNvPr id="37" name="TextBox 36">
                <a:extLst>
                  <a:ext uri="{FF2B5EF4-FFF2-40B4-BE49-F238E27FC236}">
                    <a16:creationId xmlns:a16="http://schemas.microsoft.com/office/drawing/2014/main" id="{42BFE85E-3ED8-4CFF-82BE-D006BE9456FE}"/>
                  </a:ext>
                </a:extLst>
              </p:cNvPr>
              <p:cNvSpPr txBox="1"/>
              <p:nvPr/>
            </p:nvSpPr>
            <p:spPr>
              <a:xfrm>
                <a:off x="4860032" y="1068833"/>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Solution Options </a:t>
                </a:r>
              </a:p>
            </p:txBody>
          </p:sp>
        </p:grpSp>
        <p:grpSp>
          <p:nvGrpSpPr>
            <p:cNvPr id="31" name="Group 30">
              <a:extLst>
                <a:ext uri="{FF2B5EF4-FFF2-40B4-BE49-F238E27FC236}">
                  <a16:creationId xmlns:a16="http://schemas.microsoft.com/office/drawing/2014/main" id="{2ED72502-EF1F-4610-8DAF-A2273BF3638C}"/>
                </a:ext>
              </a:extLst>
            </p:cNvPr>
            <p:cNvGrpSpPr/>
            <p:nvPr/>
          </p:nvGrpSpPr>
          <p:grpSpPr>
            <a:xfrm>
              <a:off x="4572874" y="3475678"/>
              <a:ext cx="540000" cy="540000"/>
              <a:chOff x="4572874" y="3475678"/>
              <a:chExt cx="540000" cy="540000"/>
            </a:xfrm>
          </p:grpSpPr>
          <p:sp>
            <p:nvSpPr>
              <p:cNvPr id="40" name="Flowchart: Connector 39">
                <a:extLst>
                  <a:ext uri="{FF2B5EF4-FFF2-40B4-BE49-F238E27FC236}">
                    <a16:creationId xmlns:a16="http://schemas.microsoft.com/office/drawing/2014/main" id="{66575F84-71FD-47E9-8183-3EBB1216CBAB}"/>
                  </a:ext>
                </a:extLst>
              </p:cNvPr>
              <p:cNvSpPr/>
              <p:nvPr/>
            </p:nvSpPr>
            <p:spPr>
              <a:xfrm>
                <a:off x="4676087" y="3612349"/>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4" name="Graphic 53" descr="Badge 6 with solid fill">
                <a:extLst>
                  <a:ext uri="{FF2B5EF4-FFF2-40B4-BE49-F238E27FC236}">
                    <a16:creationId xmlns:a16="http://schemas.microsoft.com/office/drawing/2014/main" id="{ECD5A039-3D59-411D-B198-38FBBD9623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2874" y="3475678"/>
                <a:ext cx="540000" cy="540000"/>
              </a:xfrm>
              <a:prstGeom prst="rect">
                <a:avLst/>
              </a:prstGeom>
            </p:spPr>
          </p:pic>
        </p:grpSp>
      </p:grpSp>
      <p:grpSp>
        <p:nvGrpSpPr>
          <p:cNvPr id="26" name="Group 25">
            <a:extLst>
              <a:ext uri="{FF2B5EF4-FFF2-40B4-BE49-F238E27FC236}">
                <a16:creationId xmlns:a16="http://schemas.microsoft.com/office/drawing/2014/main" id="{C9DA601B-0183-441A-B7BD-FAC26750A0E1}"/>
              </a:ext>
            </a:extLst>
          </p:cNvPr>
          <p:cNvGrpSpPr/>
          <p:nvPr/>
        </p:nvGrpSpPr>
        <p:grpSpPr>
          <a:xfrm>
            <a:off x="4572000" y="2100313"/>
            <a:ext cx="4114799" cy="1193439"/>
            <a:chOff x="4572000" y="2100313"/>
            <a:chExt cx="4114799" cy="1193439"/>
          </a:xfrm>
        </p:grpSpPr>
        <p:grpSp>
          <p:nvGrpSpPr>
            <p:cNvPr id="46" name="Group 45">
              <a:extLst>
                <a:ext uri="{FF2B5EF4-FFF2-40B4-BE49-F238E27FC236}">
                  <a16:creationId xmlns:a16="http://schemas.microsoft.com/office/drawing/2014/main" id="{D283D36F-FAB6-4B89-B7F2-96404C5054D2}"/>
                </a:ext>
              </a:extLst>
            </p:cNvPr>
            <p:cNvGrpSpPr/>
            <p:nvPr/>
          </p:nvGrpSpPr>
          <p:grpSpPr>
            <a:xfrm>
              <a:off x="4726798" y="2240981"/>
              <a:ext cx="3960001" cy="1052771"/>
              <a:chOff x="4860031" y="2901626"/>
              <a:chExt cx="3960001" cy="1052771"/>
            </a:xfrm>
          </p:grpSpPr>
          <p:sp>
            <p:nvSpPr>
              <p:cNvPr id="47" name="TextBox 46">
                <a:extLst>
                  <a:ext uri="{FF2B5EF4-FFF2-40B4-BE49-F238E27FC236}">
                    <a16:creationId xmlns:a16="http://schemas.microsoft.com/office/drawing/2014/main" id="{3CA70627-AB59-488A-B654-49B459089989}"/>
                  </a:ext>
                </a:extLst>
              </p:cNvPr>
              <p:cNvSpPr txBox="1"/>
              <p:nvPr/>
            </p:nvSpPr>
            <p:spPr>
              <a:xfrm>
                <a:off x="4860031" y="3308066"/>
                <a:ext cx="3960000" cy="646331"/>
              </a:xfrm>
              <a:prstGeom prst="rect">
                <a:avLst/>
              </a:prstGeom>
              <a:noFill/>
            </p:spPr>
            <p:txBody>
              <a:bodyPr wrap="square" rtlCol="0">
                <a:spAutoFit/>
              </a:bodyPr>
              <a:lstStyle/>
              <a:p>
                <a:r>
                  <a:rPr lang="en-GB" sz="1200">
                    <a:solidFill>
                      <a:srgbClr val="3E5AA8"/>
                    </a:solidFill>
                  </a:rPr>
                  <a:t>DSC have already approved to align with the REC in regards to implementation dates and the introduction of the third Major Release (February).</a:t>
                </a:r>
              </a:p>
            </p:txBody>
          </p:sp>
          <p:sp>
            <p:nvSpPr>
              <p:cNvPr id="52" name="TextBox 51">
                <a:extLst>
                  <a:ext uri="{FF2B5EF4-FFF2-40B4-BE49-F238E27FC236}">
                    <a16:creationId xmlns:a16="http://schemas.microsoft.com/office/drawing/2014/main" id="{E1982C60-35E7-4208-BE18-D2978C9E506B}"/>
                  </a:ext>
                </a:extLst>
              </p:cNvPr>
              <p:cNvSpPr txBox="1"/>
              <p:nvPr/>
            </p:nvSpPr>
            <p:spPr>
              <a:xfrm>
                <a:off x="4860032" y="2901626"/>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Release Alignment</a:t>
                </a:r>
              </a:p>
            </p:txBody>
          </p:sp>
        </p:grpSp>
        <p:grpSp>
          <p:nvGrpSpPr>
            <p:cNvPr id="25" name="Group 24">
              <a:extLst>
                <a:ext uri="{FF2B5EF4-FFF2-40B4-BE49-F238E27FC236}">
                  <a16:creationId xmlns:a16="http://schemas.microsoft.com/office/drawing/2014/main" id="{FCCF99D7-2D9C-4CF7-BE34-E177302A011A}"/>
                </a:ext>
              </a:extLst>
            </p:cNvPr>
            <p:cNvGrpSpPr/>
            <p:nvPr/>
          </p:nvGrpSpPr>
          <p:grpSpPr>
            <a:xfrm>
              <a:off x="4572000" y="2100313"/>
              <a:ext cx="540000" cy="540000"/>
              <a:chOff x="4572000" y="2100313"/>
              <a:chExt cx="540000" cy="540000"/>
            </a:xfrm>
          </p:grpSpPr>
          <p:sp>
            <p:nvSpPr>
              <p:cNvPr id="39" name="Flowchart: Connector 38">
                <a:extLst>
                  <a:ext uri="{FF2B5EF4-FFF2-40B4-BE49-F238E27FC236}">
                    <a16:creationId xmlns:a16="http://schemas.microsoft.com/office/drawing/2014/main" id="{7750A5AE-79CF-4F45-8466-A167546512CD}"/>
                  </a:ext>
                </a:extLst>
              </p:cNvPr>
              <p:cNvSpPr/>
              <p:nvPr/>
            </p:nvSpPr>
            <p:spPr>
              <a:xfrm>
                <a:off x="4662694" y="2200898"/>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6" name="Graphic 55" descr="Badge 5 with solid fill">
                <a:extLst>
                  <a:ext uri="{FF2B5EF4-FFF2-40B4-BE49-F238E27FC236}">
                    <a16:creationId xmlns:a16="http://schemas.microsoft.com/office/drawing/2014/main" id="{8B8797B9-31A8-42C7-8F28-44EA7F36E1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2000" y="2100313"/>
                <a:ext cx="540000" cy="540000"/>
              </a:xfrm>
              <a:prstGeom prst="rect">
                <a:avLst/>
              </a:prstGeom>
            </p:spPr>
          </p:pic>
        </p:grpSp>
      </p:grpSp>
      <p:grpSp>
        <p:nvGrpSpPr>
          <p:cNvPr id="15" name="Group 14">
            <a:extLst>
              <a:ext uri="{FF2B5EF4-FFF2-40B4-BE49-F238E27FC236}">
                <a16:creationId xmlns:a16="http://schemas.microsoft.com/office/drawing/2014/main" id="{3171D274-1102-458D-87F1-853FFF3221B8}"/>
              </a:ext>
            </a:extLst>
          </p:cNvPr>
          <p:cNvGrpSpPr/>
          <p:nvPr/>
        </p:nvGrpSpPr>
        <p:grpSpPr>
          <a:xfrm>
            <a:off x="252643" y="2101151"/>
            <a:ext cx="4108241" cy="1334695"/>
            <a:chOff x="252643" y="2101151"/>
            <a:chExt cx="4108241" cy="1334695"/>
          </a:xfrm>
        </p:grpSpPr>
        <p:sp>
          <p:nvSpPr>
            <p:cNvPr id="13" name="TextBox 12">
              <a:extLst>
                <a:ext uri="{FF2B5EF4-FFF2-40B4-BE49-F238E27FC236}">
                  <a16:creationId xmlns:a16="http://schemas.microsoft.com/office/drawing/2014/main" id="{EB301B1A-9D08-4622-9700-7B4319A27FAE}"/>
                </a:ext>
              </a:extLst>
            </p:cNvPr>
            <p:cNvSpPr txBox="1"/>
            <p:nvPr/>
          </p:nvSpPr>
          <p:spPr>
            <a:xfrm>
              <a:off x="395535" y="2604849"/>
              <a:ext cx="3960440" cy="830997"/>
            </a:xfrm>
            <a:prstGeom prst="rect">
              <a:avLst/>
            </a:prstGeom>
            <a:noFill/>
          </p:spPr>
          <p:txBody>
            <a:bodyPr wrap="square" rtlCol="0">
              <a:spAutoFit/>
            </a:bodyPr>
            <a:lstStyle/>
            <a:p>
              <a:r>
                <a:rPr lang="en-GB" sz="1200">
                  <a:solidFill>
                    <a:srgbClr val="3E5AA8"/>
                  </a:solidFill>
                </a:rPr>
                <a:t>Impact Assessments are triggered at different stages of the REC Change process. Adherence of these are monitored by the REC Performance Assurance Board (PAB). </a:t>
              </a:r>
            </a:p>
          </p:txBody>
        </p:sp>
        <p:sp>
          <p:nvSpPr>
            <p:cNvPr id="18" name="TextBox 17">
              <a:extLst>
                <a:ext uri="{FF2B5EF4-FFF2-40B4-BE49-F238E27FC236}">
                  <a16:creationId xmlns:a16="http://schemas.microsoft.com/office/drawing/2014/main" id="{0EDB9894-9D72-4F4E-B01F-DA51A6BA0310}"/>
                </a:ext>
              </a:extLst>
            </p:cNvPr>
            <p:cNvSpPr txBox="1"/>
            <p:nvPr/>
          </p:nvSpPr>
          <p:spPr>
            <a:xfrm>
              <a:off x="400884" y="2234117"/>
              <a:ext cx="3960000" cy="307777"/>
            </a:xfrm>
            <a:prstGeom prst="rect">
              <a:avLst/>
            </a:prstGeom>
            <a:solidFill>
              <a:schemeClr val="tx2">
                <a:lumMod val="60000"/>
                <a:lumOff val="40000"/>
              </a:schemeClr>
            </a:solid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        Impact Assessments</a:t>
              </a:r>
            </a:p>
          </p:txBody>
        </p:sp>
        <p:grpSp>
          <p:nvGrpSpPr>
            <p:cNvPr id="7" name="Group 6">
              <a:extLst>
                <a:ext uri="{FF2B5EF4-FFF2-40B4-BE49-F238E27FC236}">
                  <a16:creationId xmlns:a16="http://schemas.microsoft.com/office/drawing/2014/main" id="{E27C2CB5-0A96-4029-AC1F-7AA1CA6644F8}"/>
                </a:ext>
              </a:extLst>
            </p:cNvPr>
            <p:cNvGrpSpPr/>
            <p:nvPr/>
          </p:nvGrpSpPr>
          <p:grpSpPr>
            <a:xfrm>
              <a:off x="252643" y="2101151"/>
              <a:ext cx="540000" cy="540000"/>
              <a:chOff x="252643" y="2101151"/>
              <a:chExt cx="540000" cy="540000"/>
            </a:xfrm>
          </p:grpSpPr>
          <p:sp>
            <p:nvSpPr>
              <p:cNvPr id="33" name="Flowchart: Connector 32">
                <a:extLst>
                  <a:ext uri="{FF2B5EF4-FFF2-40B4-BE49-F238E27FC236}">
                    <a16:creationId xmlns:a16="http://schemas.microsoft.com/office/drawing/2014/main" id="{5CB13BDC-4B0F-4FEB-B55C-CB909496490B}"/>
                  </a:ext>
                </a:extLst>
              </p:cNvPr>
              <p:cNvSpPr/>
              <p:nvPr/>
            </p:nvSpPr>
            <p:spPr>
              <a:xfrm>
                <a:off x="355044" y="2202845"/>
                <a:ext cx="331826" cy="334936"/>
              </a:xfrm>
              <a:prstGeom prst="flowChartConnector">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8" name="Graphic 7" descr="Badge with solid fill">
                <a:extLst>
                  <a:ext uri="{FF2B5EF4-FFF2-40B4-BE49-F238E27FC236}">
                    <a16:creationId xmlns:a16="http://schemas.microsoft.com/office/drawing/2014/main" id="{68D8C96F-17AD-4B9E-9AC7-8888E4F7D1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2643" y="2101151"/>
                <a:ext cx="540000" cy="540000"/>
              </a:xfrm>
              <a:prstGeom prst="rect">
                <a:avLst/>
              </a:prstGeom>
            </p:spPr>
          </p:pic>
        </p:grpSp>
      </p:grpSp>
    </p:spTree>
    <p:extLst>
      <p:ext uri="{BB962C8B-B14F-4D97-AF65-F5344CB8AC3E}">
        <p14:creationId xmlns:p14="http://schemas.microsoft.com/office/powerpoint/2010/main" val="79245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486739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CDSP REC Change Process</a:t>
            </a:r>
            <a:endParaRPr lang="en-GB"/>
          </a:p>
        </p:txBody>
      </p:sp>
      <p:sp>
        <p:nvSpPr>
          <p:cNvPr id="5" name="Rectangle 4">
            <a:extLst>
              <a:ext uri="{FF2B5EF4-FFF2-40B4-BE49-F238E27FC236}">
                <a16:creationId xmlns:a16="http://schemas.microsoft.com/office/drawing/2014/main" id="{D10C51F7-1EEC-4989-96AA-BF4908948F01}"/>
              </a:ext>
            </a:extLst>
          </p:cNvPr>
          <p:cNvSpPr/>
          <p:nvPr/>
        </p:nvSpPr>
        <p:spPr>
          <a:xfrm>
            <a:off x="426822" y="1275606"/>
            <a:ext cx="1440000" cy="1440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REC Change Proposal</a:t>
            </a:r>
          </a:p>
        </p:txBody>
      </p:sp>
      <p:sp>
        <p:nvSpPr>
          <p:cNvPr id="6" name="Rectangle 5">
            <a:extLst>
              <a:ext uri="{FF2B5EF4-FFF2-40B4-BE49-F238E27FC236}">
                <a16:creationId xmlns:a16="http://schemas.microsoft.com/office/drawing/2014/main" id="{2573E2E1-20D9-4EB0-A70B-59BE032706EE}"/>
              </a:ext>
            </a:extLst>
          </p:cNvPr>
          <p:cNvSpPr/>
          <p:nvPr/>
        </p:nvSpPr>
        <p:spPr>
          <a:xfrm>
            <a:off x="1947903" y="1275606"/>
            <a:ext cx="1440000" cy="1440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Initial (5) Assessment*</a:t>
            </a:r>
          </a:p>
        </p:txBody>
      </p:sp>
      <p:sp>
        <p:nvSpPr>
          <p:cNvPr id="7" name="Rectangle 6">
            <a:extLst>
              <a:ext uri="{FF2B5EF4-FFF2-40B4-BE49-F238E27FC236}">
                <a16:creationId xmlns:a16="http://schemas.microsoft.com/office/drawing/2014/main" id="{9598859A-FED4-4224-93E9-BC5D62E7F5F7}"/>
              </a:ext>
            </a:extLst>
          </p:cNvPr>
          <p:cNvSpPr/>
          <p:nvPr/>
        </p:nvSpPr>
        <p:spPr>
          <a:xfrm>
            <a:off x="3471264" y="1275606"/>
            <a:ext cx="1440000" cy="144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Preliminary (15) Assessment</a:t>
            </a:r>
          </a:p>
        </p:txBody>
      </p:sp>
      <p:sp>
        <p:nvSpPr>
          <p:cNvPr id="8" name="Rectangle 7">
            <a:extLst>
              <a:ext uri="{FF2B5EF4-FFF2-40B4-BE49-F238E27FC236}">
                <a16:creationId xmlns:a16="http://schemas.microsoft.com/office/drawing/2014/main" id="{9C68C50B-9921-424F-9B88-FFDD80532F52}"/>
              </a:ext>
            </a:extLst>
          </p:cNvPr>
          <p:cNvSpPr/>
          <p:nvPr/>
        </p:nvSpPr>
        <p:spPr>
          <a:xfrm>
            <a:off x="3471263" y="2798134"/>
            <a:ext cx="1440000" cy="1440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Detailed (25+) Assessment</a:t>
            </a:r>
          </a:p>
        </p:txBody>
      </p:sp>
      <p:sp>
        <p:nvSpPr>
          <p:cNvPr id="9" name="Rectangle 8">
            <a:extLst>
              <a:ext uri="{FF2B5EF4-FFF2-40B4-BE49-F238E27FC236}">
                <a16:creationId xmlns:a16="http://schemas.microsoft.com/office/drawing/2014/main" id="{85DC9C12-8DFA-4610-AF79-B7B5D6CAABAC}"/>
              </a:ext>
            </a:extLst>
          </p:cNvPr>
          <p:cNvSpPr/>
          <p:nvPr/>
        </p:nvSpPr>
        <p:spPr>
          <a:xfrm>
            <a:off x="5022997" y="2798134"/>
            <a:ext cx="1440000" cy="1440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DSC Change Proposal</a:t>
            </a:r>
          </a:p>
        </p:txBody>
      </p:sp>
      <p:grpSp>
        <p:nvGrpSpPr>
          <p:cNvPr id="28" name="Group 27">
            <a:extLst>
              <a:ext uri="{FF2B5EF4-FFF2-40B4-BE49-F238E27FC236}">
                <a16:creationId xmlns:a16="http://schemas.microsoft.com/office/drawing/2014/main" id="{1989C1F2-43AA-40C2-83C7-2FB274D65DE6}"/>
              </a:ext>
            </a:extLst>
          </p:cNvPr>
          <p:cNvGrpSpPr/>
          <p:nvPr/>
        </p:nvGrpSpPr>
        <p:grpSpPr>
          <a:xfrm>
            <a:off x="6546993" y="2472208"/>
            <a:ext cx="1969451" cy="2095221"/>
            <a:chOff x="6546993" y="2472208"/>
            <a:chExt cx="1969451" cy="2095221"/>
          </a:xfrm>
        </p:grpSpPr>
        <p:sp>
          <p:nvSpPr>
            <p:cNvPr id="10" name="Rectangle 9">
              <a:extLst>
                <a:ext uri="{FF2B5EF4-FFF2-40B4-BE49-F238E27FC236}">
                  <a16:creationId xmlns:a16="http://schemas.microsoft.com/office/drawing/2014/main" id="{5322F0F4-E200-4FFE-8E4B-F9CAA16D4894}"/>
                </a:ext>
              </a:extLst>
            </p:cNvPr>
            <p:cNvSpPr/>
            <p:nvPr/>
          </p:nvSpPr>
          <p:spPr>
            <a:xfrm>
              <a:off x="6546993" y="2798134"/>
              <a:ext cx="1440000" cy="1440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a:p>
              <a:pPr algn="ctr"/>
              <a:endParaRPr lang="en-GB" sz="1200">
                <a:solidFill>
                  <a:schemeClr val="bg1"/>
                </a:solidFill>
              </a:endParaRPr>
            </a:p>
            <a:p>
              <a:pPr algn="ctr"/>
              <a:endParaRPr lang="en-GB" sz="1200">
                <a:solidFill>
                  <a:schemeClr val="bg1"/>
                </a:solidFill>
              </a:endParaRPr>
            </a:p>
            <a:p>
              <a:pPr algn="ctr"/>
              <a:r>
                <a:rPr lang="en-GB" sz="1200">
                  <a:solidFill>
                    <a:schemeClr val="bg1"/>
                  </a:solidFill>
                </a:rPr>
                <a:t>Release Management</a:t>
              </a:r>
            </a:p>
          </p:txBody>
        </p:sp>
        <p:sp>
          <p:nvSpPr>
            <p:cNvPr id="11" name="Isosceles Triangle 10">
              <a:extLst>
                <a:ext uri="{FF2B5EF4-FFF2-40B4-BE49-F238E27FC236}">
                  <a16:creationId xmlns:a16="http://schemas.microsoft.com/office/drawing/2014/main" id="{C2076C21-574C-4DEF-A13E-8310FBB49907}"/>
                </a:ext>
              </a:extLst>
            </p:cNvPr>
            <p:cNvSpPr/>
            <p:nvPr/>
          </p:nvSpPr>
          <p:spPr>
            <a:xfrm rot="5400000">
              <a:off x="7188799" y="3239785"/>
              <a:ext cx="2095221" cy="560068"/>
            </a:xfrm>
            <a:prstGeom prst="triangle">
              <a:avLst>
                <a:gd name="adj" fmla="val 500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grpSp>
      <p:sp>
        <p:nvSpPr>
          <p:cNvPr id="17" name="Isosceles Triangle 16">
            <a:extLst>
              <a:ext uri="{FF2B5EF4-FFF2-40B4-BE49-F238E27FC236}">
                <a16:creationId xmlns:a16="http://schemas.microsoft.com/office/drawing/2014/main" id="{500DA7EC-FF2C-4F66-AB1F-0E7F60218395}"/>
              </a:ext>
            </a:extLst>
          </p:cNvPr>
          <p:cNvSpPr/>
          <p:nvPr/>
        </p:nvSpPr>
        <p:spPr>
          <a:xfrm rot="5400000">
            <a:off x="1668403" y="1872391"/>
            <a:ext cx="560068" cy="246431"/>
          </a:xfrm>
          <a:prstGeom prst="triangle">
            <a:avLst>
              <a:gd name="adj" fmla="val 5274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8DEB8E8B-2BDA-40C4-952F-7D3D78C98AC7}"/>
              </a:ext>
            </a:extLst>
          </p:cNvPr>
          <p:cNvSpPr/>
          <p:nvPr/>
        </p:nvSpPr>
        <p:spPr>
          <a:xfrm rot="5400000">
            <a:off x="3189644" y="1872392"/>
            <a:ext cx="560068" cy="246431"/>
          </a:xfrm>
          <a:prstGeom prst="triangle">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CAC8ED50-F7EE-431A-86EF-D36702831269}"/>
              </a:ext>
            </a:extLst>
          </p:cNvPr>
          <p:cNvSpPr/>
          <p:nvPr/>
        </p:nvSpPr>
        <p:spPr>
          <a:xfrm rot="5400000">
            <a:off x="4713165" y="3401294"/>
            <a:ext cx="560068" cy="246431"/>
          </a:xfrm>
          <a:prstGeom prst="triangle">
            <a:avLst>
              <a:gd name="adj" fmla="val 5000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B6D39671-760B-4A53-AB5A-6F4CEE2E77C8}"/>
              </a:ext>
            </a:extLst>
          </p:cNvPr>
          <p:cNvSpPr/>
          <p:nvPr/>
        </p:nvSpPr>
        <p:spPr>
          <a:xfrm rot="5400000">
            <a:off x="6256982" y="3402975"/>
            <a:ext cx="560068" cy="246431"/>
          </a:xfrm>
          <a:prstGeom prst="triangle">
            <a:avLst>
              <a:gd name="adj" fmla="val 5000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C0CD1134-EE3C-4725-A3C7-90F94B53FB4A}"/>
              </a:ext>
            </a:extLst>
          </p:cNvPr>
          <p:cNvSpPr/>
          <p:nvPr/>
        </p:nvSpPr>
        <p:spPr>
          <a:xfrm rot="10800000">
            <a:off x="3911229" y="2630537"/>
            <a:ext cx="560068" cy="246431"/>
          </a:xfrm>
          <a:prstGeom prst="triangle">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2B48A825-E256-47DD-AC62-4C1F52A5AFBE}"/>
              </a:ext>
            </a:extLst>
          </p:cNvPr>
          <p:cNvGrpSpPr/>
          <p:nvPr/>
        </p:nvGrpSpPr>
        <p:grpSpPr>
          <a:xfrm>
            <a:off x="833590" y="1413636"/>
            <a:ext cx="584704" cy="582050"/>
            <a:chOff x="6681198" y="981375"/>
            <a:chExt cx="584704" cy="582050"/>
          </a:xfrm>
        </p:grpSpPr>
        <p:sp>
          <p:nvSpPr>
            <p:cNvPr id="30" name="Flowchart: Connector 29">
              <a:extLst>
                <a:ext uri="{FF2B5EF4-FFF2-40B4-BE49-F238E27FC236}">
                  <a16:creationId xmlns:a16="http://schemas.microsoft.com/office/drawing/2014/main" id="{EF6B531B-BC9F-425E-97F0-D16DDEE3FDE2}"/>
                </a:ext>
              </a:extLst>
            </p:cNvPr>
            <p:cNvSpPr/>
            <p:nvPr/>
          </p:nvSpPr>
          <p:spPr>
            <a:xfrm>
              <a:off x="6681198" y="981375"/>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1" name="Graphic 30" descr="Document outline">
              <a:extLst>
                <a:ext uri="{FF2B5EF4-FFF2-40B4-BE49-F238E27FC236}">
                  <a16:creationId xmlns:a16="http://schemas.microsoft.com/office/drawing/2014/main" id="{748F68E1-4532-4431-A50C-A1CE2C25D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3150" y="1031426"/>
              <a:ext cx="460800" cy="460800"/>
            </a:xfrm>
            <a:prstGeom prst="rect">
              <a:avLst/>
            </a:prstGeom>
          </p:spPr>
        </p:pic>
      </p:grpSp>
      <p:grpSp>
        <p:nvGrpSpPr>
          <p:cNvPr id="32" name="Group 31">
            <a:extLst>
              <a:ext uri="{FF2B5EF4-FFF2-40B4-BE49-F238E27FC236}">
                <a16:creationId xmlns:a16="http://schemas.microsoft.com/office/drawing/2014/main" id="{BC9EAA99-3AFB-4A48-857D-8E68580F7624}"/>
              </a:ext>
            </a:extLst>
          </p:cNvPr>
          <p:cNvGrpSpPr/>
          <p:nvPr/>
        </p:nvGrpSpPr>
        <p:grpSpPr>
          <a:xfrm>
            <a:off x="2375551" y="1402230"/>
            <a:ext cx="584704" cy="582050"/>
            <a:chOff x="251520" y="843558"/>
            <a:chExt cx="584704" cy="582050"/>
          </a:xfrm>
        </p:grpSpPr>
        <p:sp>
          <p:nvSpPr>
            <p:cNvPr id="33" name="Flowchart: Connector 32">
              <a:extLst>
                <a:ext uri="{FF2B5EF4-FFF2-40B4-BE49-F238E27FC236}">
                  <a16:creationId xmlns:a16="http://schemas.microsoft.com/office/drawing/2014/main" id="{5E2A777C-79C9-4D6A-8D49-FC409C2B9D7F}"/>
                </a:ext>
              </a:extLst>
            </p:cNvPr>
            <p:cNvSpPr/>
            <p:nvPr/>
          </p:nvSpPr>
          <p:spPr>
            <a:xfrm>
              <a:off x="251520" y="843558"/>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4" name="Graphic 33" descr="Stopwatch 25% outline">
              <a:extLst>
                <a:ext uri="{FF2B5EF4-FFF2-40B4-BE49-F238E27FC236}">
                  <a16:creationId xmlns:a16="http://schemas.microsoft.com/office/drawing/2014/main" id="{D9FAC167-6B53-415B-8032-7967AC4274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528" y="904183"/>
              <a:ext cx="460800" cy="460800"/>
            </a:xfrm>
            <a:prstGeom prst="rect">
              <a:avLst/>
            </a:prstGeom>
          </p:spPr>
        </p:pic>
      </p:grpSp>
      <p:grpSp>
        <p:nvGrpSpPr>
          <p:cNvPr id="35" name="Group 34">
            <a:extLst>
              <a:ext uri="{FF2B5EF4-FFF2-40B4-BE49-F238E27FC236}">
                <a16:creationId xmlns:a16="http://schemas.microsoft.com/office/drawing/2014/main" id="{20CDE9BD-6A22-45C6-9311-A23E406A355B}"/>
              </a:ext>
            </a:extLst>
          </p:cNvPr>
          <p:cNvGrpSpPr/>
          <p:nvPr/>
        </p:nvGrpSpPr>
        <p:grpSpPr>
          <a:xfrm>
            <a:off x="3898911" y="1408747"/>
            <a:ext cx="584704" cy="582050"/>
            <a:chOff x="1153472" y="2947843"/>
            <a:chExt cx="584704" cy="582050"/>
          </a:xfrm>
        </p:grpSpPr>
        <p:sp>
          <p:nvSpPr>
            <p:cNvPr id="36" name="Flowchart: Connector 35">
              <a:extLst>
                <a:ext uri="{FF2B5EF4-FFF2-40B4-BE49-F238E27FC236}">
                  <a16:creationId xmlns:a16="http://schemas.microsoft.com/office/drawing/2014/main" id="{DFE3BA32-45E3-454B-A678-26B1E0A94F24}"/>
                </a:ext>
              </a:extLst>
            </p:cNvPr>
            <p:cNvSpPr/>
            <p:nvPr/>
          </p:nvSpPr>
          <p:spPr>
            <a:xfrm>
              <a:off x="1153472" y="2947843"/>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7" name="Graphic 36" descr="Stopwatch 50% outline">
              <a:extLst>
                <a:ext uri="{FF2B5EF4-FFF2-40B4-BE49-F238E27FC236}">
                  <a16:creationId xmlns:a16="http://schemas.microsoft.com/office/drawing/2014/main" id="{41546AE1-9337-45A5-B95B-EE97D5C90E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5424" y="3008468"/>
              <a:ext cx="460800" cy="460800"/>
            </a:xfrm>
            <a:prstGeom prst="rect">
              <a:avLst/>
            </a:prstGeom>
          </p:spPr>
        </p:pic>
      </p:grpSp>
      <p:grpSp>
        <p:nvGrpSpPr>
          <p:cNvPr id="38" name="Group 37">
            <a:extLst>
              <a:ext uri="{FF2B5EF4-FFF2-40B4-BE49-F238E27FC236}">
                <a16:creationId xmlns:a16="http://schemas.microsoft.com/office/drawing/2014/main" id="{8C3BA45A-A23C-4228-83C0-30169209DE0F}"/>
              </a:ext>
            </a:extLst>
          </p:cNvPr>
          <p:cNvGrpSpPr/>
          <p:nvPr/>
        </p:nvGrpSpPr>
        <p:grpSpPr>
          <a:xfrm>
            <a:off x="3898911" y="2925804"/>
            <a:ext cx="584704" cy="582050"/>
            <a:chOff x="572196" y="1902293"/>
            <a:chExt cx="584704" cy="582050"/>
          </a:xfrm>
        </p:grpSpPr>
        <p:sp>
          <p:nvSpPr>
            <p:cNvPr id="39" name="Flowchart: Connector 38">
              <a:extLst>
                <a:ext uri="{FF2B5EF4-FFF2-40B4-BE49-F238E27FC236}">
                  <a16:creationId xmlns:a16="http://schemas.microsoft.com/office/drawing/2014/main" id="{C8467547-02FA-486A-885A-AD765571A6FF}"/>
                </a:ext>
              </a:extLst>
            </p:cNvPr>
            <p:cNvSpPr/>
            <p:nvPr/>
          </p:nvSpPr>
          <p:spPr>
            <a:xfrm>
              <a:off x="572196" y="1902293"/>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0" name="Graphic 39" descr="Stopwatch 75% outline">
              <a:extLst>
                <a:ext uri="{FF2B5EF4-FFF2-40B4-BE49-F238E27FC236}">
                  <a16:creationId xmlns:a16="http://schemas.microsoft.com/office/drawing/2014/main" id="{B8590569-B808-4AE5-9DE7-1B5803EF19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4148" y="1962918"/>
              <a:ext cx="460800" cy="460800"/>
            </a:xfrm>
            <a:prstGeom prst="rect">
              <a:avLst/>
            </a:prstGeom>
          </p:spPr>
        </p:pic>
      </p:grpSp>
      <p:grpSp>
        <p:nvGrpSpPr>
          <p:cNvPr id="41" name="Group 40">
            <a:extLst>
              <a:ext uri="{FF2B5EF4-FFF2-40B4-BE49-F238E27FC236}">
                <a16:creationId xmlns:a16="http://schemas.microsoft.com/office/drawing/2014/main" id="{48CA7936-B01B-4F46-A923-DD193074679E}"/>
              </a:ext>
            </a:extLst>
          </p:cNvPr>
          <p:cNvGrpSpPr/>
          <p:nvPr/>
        </p:nvGrpSpPr>
        <p:grpSpPr>
          <a:xfrm>
            <a:off x="5450645" y="2925804"/>
            <a:ext cx="584704" cy="582050"/>
            <a:chOff x="6681198" y="981375"/>
            <a:chExt cx="584704" cy="582050"/>
          </a:xfrm>
        </p:grpSpPr>
        <p:sp>
          <p:nvSpPr>
            <p:cNvPr id="42" name="Flowchart: Connector 41">
              <a:extLst>
                <a:ext uri="{FF2B5EF4-FFF2-40B4-BE49-F238E27FC236}">
                  <a16:creationId xmlns:a16="http://schemas.microsoft.com/office/drawing/2014/main" id="{C8520CE0-4C47-4C22-8600-DBB157678FBF}"/>
                </a:ext>
              </a:extLst>
            </p:cNvPr>
            <p:cNvSpPr/>
            <p:nvPr/>
          </p:nvSpPr>
          <p:spPr>
            <a:xfrm>
              <a:off x="6681198" y="981375"/>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3" name="Graphic 42" descr="Document outline">
              <a:extLst>
                <a:ext uri="{FF2B5EF4-FFF2-40B4-BE49-F238E27FC236}">
                  <a16:creationId xmlns:a16="http://schemas.microsoft.com/office/drawing/2014/main" id="{AE1D866A-8BBC-4970-899A-F8684F266B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3150" y="1031426"/>
              <a:ext cx="460800" cy="460800"/>
            </a:xfrm>
            <a:prstGeom prst="rect">
              <a:avLst/>
            </a:prstGeom>
          </p:spPr>
        </p:pic>
      </p:grpSp>
      <p:grpSp>
        <p:nvGrpSpPr>
          <p:cNvPr id="44" name="Group 43">
            <a:extLst>
              <a:ext uri="{FF2B5EF4-FFF2-40B4-BE49-F238E27FC236}">
                <a16:creationId xmlns:a16="http://schemas.microsoft.com/office/drawing/2014/main" id="{C5741C4D-EA41-4921-8FAF-29D7716810BC}"/>
              </a:ext>
            </a:extLst>
          </p:cNvPr>
          <p:cNvGrpSpPr/>
          <p:nvPr/>
        </p:nvGrpSpPr>
        <p:grpSpPr>
          <a:xfrm>
            <a:off x="6974641" y="2915230"/>
            <a:ext cx="584704" cy="582050"/>
            <a:chOff x="1728040" y="933533"/>
            <a:chExt cx="584704" cy="582050"/>
          </a:xfrm>
        </p:grpSpPr>
        <p:sp>
          <p:nvSpPr>
            <p:cNvPr id="45" name="Flowchart: Connector 44">
              <a:extLst>
                <a:ext uri="{FF2B5EF4-FFF2-40B4-BE49-F238E27FC236}">
                  <a16:creationId xmlns:a16="http://schemas.microsoft.com/office/drawing/2014/main" id="{09D7E70A-8B57-4F6A-9CB4-8F36E4704F5C}"/>
                </a:ext>
              </a:extLst>
            </p:cNvPr>
            <p:cNvSpPr/>
            <p:nvPr/>
          </p:nvSpPr>
          <p:spPr>
            <a:xfrm>
              <a:off x="1728040" y="933533"/>
              <a:ext cx="584704" cy="582050"/>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6" name="Graphic 45" descr="Daily calendar outline">
              <a:extLst>
                <a:ext uri="{FF2B5EF4-FFF2-40B4-BE49-F238E27FC236}">
                  <a16:creationId xmlns:a16="http://schemas.microsoft.com/office/drawing/2014/main" id="{150AFE3A-70CF-40C1-B3CD-416021D44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9992" y="975204"/>
              <a:ext cx="460800" cy="460800"/>
            </a:xfrm>
            <a:prstGeom prst="rect">
              <a:avLst/>
            </a:prstGeom>
          </p:spPr>
        </p:pic>
      </p:grpSp>
      <p:sp>
        <p:nvSpPr>
          <p:cNvPr id="47" name="TextBox 46">
            <a:extLst>
              <a:ext uri="{FF2B5EF4-FFF2-40B4-BE49-F238E27FC236}">
                <a16:creationId xmlns:a16="http://schemas.microsoft.com/office/drawing/2014/main" id="{2163C43C-732F-4B37-AE1A-1FFA9F882ADA}"/>
              </a:ext>
            </a:extLst>
          </p:cNvPr>
          <p:cNvSpPr txBox="1"/>
          <p:nvPr/>
        </p:nvSpPr>
        <p:spPr>
          <a:xfrm>
            <a:off x="3387903" y="4286969"/>
            <a:ext cx="1635094" cy="507831"/>
          </a:xfrm>
          <a:prstGeom prst="rect">
            <a:avLst/>
          </a:prstGeom>
          <a:noFill/>
        </p:spPr>
        <p:txBody>
          <a:bodyPr wrap="square" rtlCol="0">
            <a:spAutoFit/>
          </a:bodyPr>
          <a:lstStyle/>
          <a:p>
            <a:pPr algn="ctr"/>
            <a:r>
              <a:rPr lang="en-GB" sz="900" b="1">
                <a:solidFill>
                  <a:srgbClr val="3E5AA8"/>
                </a:solidFill>
              </a:rPr>
              <a:t>DIA </a:t>
            </a:r>
            <a:r>
              <a:rPr lang="en-GB" sz="900">
                <a:solidFill>
                  <a:srgbClr val="3E5AA8"/>
                </a:solidFill>
              </a:rPr>
              <a:t>undertaken, equivalent to HLSO </a:t>
            </a:r>
            <a:r>
              <a:rPr lang="en-GB" sz="900" err="1">
                <a:solidFill>
                  <a:srgbClr val="3E5AA8"/>
                </a:solidFill>
              </a:rPr>
              <a:t>inc</a:t>
            </a:r>
            <a:r>
              <a:rPr lang="en-GB" sz="900">
                <a:solidFill>
                  <a:srgbClr val="3E5AA8"/>
                </a:solidFill>
              </a:rPr>
              <a:t> elements of detail design</a:t>
            </a:r>
          </a:p>
        </p:txBody>
      </p:sp>
      <p:sp>
        <p:nvSpPr>
          <p:cNvPr id="48" name="TextBox 47">
            <a:extLst>
              <a:ext uri="{FF2B5EF4-FFF2-40B4-BE49-F238E27FC236}">
                <a16:creationId xmlns:a16="http://schemas.microsoft.com/office/drawing/2014/main" id="{C9F928B7-831B-4832-9642-3568CAF0066A}"/>
              </a:ext>
            </a:extLst>
          </p:cNvPr>
          <p:cNvSpPr txBox="1"/>
          <p:nvPr/>
        </p:nvSpPr>
        <p:spPr>
          <a:xfrm>
            <a:off x="426822" y="2991615"/>
            <a:ext cx="2932706" cy="1384995"/>
          </a:xfrm>
          <a:prstGeom prst="rect">
            <a:avLst/>
          </a:prstGeom>
          <a:noFill/>
        </p:spPr>
        <p:txBody>
          <a:bodyPr wrap="square" rtlCol="0">
            <a:spAutoFit/>
          </a:bodyPr>
          <a:lstStyle/>
          <a:p>
            <a:pPr algn="ctr"/>
            <a:r>
              <a:rPr lang="en-GB" sz="1200" err="1">
                <a:solidFill>
                  <a:srgbClr val="3E5AA8"/>
                </a:solidFill>
              </a:rPr>
              <a:t>RECCo</a:t>
            </a:r>
            <a:r>
              <a:rPr lang="en-GB" sz="1200">
                <a:solidFill>
                  <a:srgbClr val="3E5AA8"/>
                </a:solidFill>
              </a:rPr>
              <a:t> have stated that Service Provider Impact Assessment are expected to be triggered linearly. </a:t>
            </a:r>
          </a:p>
          <a:p>
            <a:pPr algn="ctr"/>
            <a:endParaRPr lang="en-GB" sz="1200">
              <a:solidFill>
                <a:srgbClr val="3E5AA8"/>
              </a:solidFill>
            </a:endParaRPr>
          </a:p>
          <a:p>
            <a:pPr algn="ctr"/>
            <a:r>
              <a:rPr lang="en-GB" sz="1200">
                <a:solidFill>
                  <a:srgbClr val="3E5AA8"/>
                </a:solidFill>
              </a:rPr>
              <a:t>Discussions prior to these being triggered are expected to assist in the management of change demand.</a:t>
            </a:r>
          </a:p>
        </p:txBody>
      </p:sp>
      <p:sp>
        <p:nvSpPr>
          <p:cNvPr id="50" name="TextBox 49">
            <a:extLst>
              <a:ext uri="{FF2B5EF4-FFF2-40B4-BE49-F238E27FC236}">
                <a16:creationId xmlns:a16="http://schemas.microsoft.com/office/drawing/2014/main" id="{F9E8520F-2FE9-48DC-89D6-421E53D3F7D2}"/>
              </a:ext>
            </a:extLst>
          </p:cNvPr>
          <p:cNvSpPr txBox="1"/>
          <p:nvPr/>
        </p:nvSpPr>
        <p:spPr>
          <a:xfrm>
            <a:off x="5116415" y="1509486"/>
            <a:ext cx="2737385" cy="1015663"/>
          </a:xfrm>
          <a:prstGeom prst="rect">
            <a:avLst/>
          </a:prstGeom>
          <a:noFill/>
        </p:spPr>
        <p:txBody>
          <a:bodyPr wrap="square" rtlCol="0">
            <a:spAutoFit/>
          </a:bodyPr>
          <a:lstStyle/>
          <a:p>
            <a:pPr algn="ctr"/>
            <a:r>
              <a:rPr lang="en-GB" sz="1200" err="1">
                <a:solidFill>
                  <a:srgbClr val="3E5AA8"/>
                </a:solidFill>
              </a:rPr>
              <a:t>ChMC</a:t>
            </a:r>
            <a:r>
              <a:rPr lang="en-GB" sz="1200">
                <a:solidFill>
                  <a:srgbClr val="3E5AA8"/>
                </a:solidFill>
              </a:rPr>
              <a:t> Constituents, through the </a:t>
            </a:r>
            <a:r>
              <a:rPr lang="en-GB" sz="1200" err="1">
                <a:solidFill>
                  <a:srgbClr val="3E5AA8"/>
                </a:solidFill>
              </a:rPr>
              <a:t>ChMC</a:t>
            </a:r>
            <a:r>
              <a:rPr lang="en-GB" sz="1200">
                <a:solidFill>
                  <a:srgbClr val="3E5AA8"/>
                </a:solidFill>
              </a:rPr>
              <a:t> meetings, to have visibility of all Impact Assessments being carried out by the CDSP throughout the REC Change Process.</a:t>
            </a:r>
          </a:p>
        </p:txBody>
      </p:sp>
      <p:sp>
        <p:nvSpPr>
          <p:cNvPr id="51" name="TextBox 50">
            <a:extLst>
              <a:ext uri="{FF2B5EF4-FFF2-40B4-BE49-F238E27FC236}">
                <a16:creationId xmlns:a16="http://schemas.microsoft.com/office/drawing/2014/main" id="{C226CE04-B932-48A7-9545-C2A68D7899D0}"/>
              </a:ext>
            </a:extLst>
          </p:cNvPr>
          <p:cNvSpPr txBox="1"/>
          <p:nvPr/>
        </p:nvSpPr>
        <p:spPr>
          <a:xfrm>
            <a:off x="4925450" y="4286969"/>
            <a:ext cx="1635094" cy="507831"/>
          </a:xfrm>
          <a:prstGeom prst="rect">
            <a:avLst/>
          </a:prstGeom>
          <a:noFill/>
        </p:spPr>
        <p:txBody>
          <a:bodyPr wrap="square" rtlCol="0">
            <a:spAutoFit/>
          </a:bodyPr>
          <a:lstStyle/>
          <a:p>
            <a:pPr algn="ctr"/>
            <a:r>
              <a:rPr lang="en-GB" sz="900">
                <a:solidFill>
                  <a:srgbClr val="3E5AA8"/>
                </a:solidFill>
              </a:rPr>
              <a:t>Potential DSC CP raised to progress approved REC solution for implementation</a:t>
            </a:r>
          </a:p>
        </p:txBody>
      </p:sp>
      <p:sp>
        <p:nvSpPr>
          <p:cNvPr id="52" name="TextBox 51">
            <a:extLst>
              <a:ext uri="{FF2B5EF4-FFF2-40B4-BE49-F238E27FC236}">
                <a16:creationId xmlns:a16="http://schemas.microsoft.com/office/drawing/2014/main" id="{B3E90944-2E74-4FB9-9093-51FAFE6B0EB2}"/>
              </a:ext>
            </a:extLst>
          </p:cNvPr>
          <p:cNvSpPr txBox="1"/>
          <p:nvPr/>
        </p:nvSpPr>
        <p:spPr>
          <a:xfrm>
            <a:off x="6455562" y="4296607"/>
            <a:ext cx="1635094" cy="507831"/>
          </a:xfrm>
          <a:prstGeom prst="rect">
            <a:avLst/>
          </a:prstGeom>
          <a:noFill/>
        </p:spPr>
        <p:txBody>
          <a:bodyPr wrap="square" rtlCol="0">
            <a:spAutoFit/>
          </a:bodyPr>
          <a:lstStyle/>
          <a:p>
            <a:pPr algn="ctr"/>
            <a:r>
              <a:rPr lang="en-GB" sz="900">
                <a:solidFill>
                  <a:srgbClr val="3E5AA8"/>
                </a:solidFill>
              </a:rPr>
              <a:t>DSC CP feeds standard Change &amp; Release Management</a:t>
            </a:r>
          </a:p>
        </p:txBody>
      </p:sp>
      <p:sp>
        <p:nvSpPr>
          <p:cNvPr id="53" name="TextBox 52">
            <a:extLst>
              <a:ext uri="{FF2B5EF4-FFF2-40B4-BE49-F238E27FC236}">
                <a16:creationId xmlns:a16="http://schemas.microsoft.com/office/drawing/2014/main" id="{4E8214F7-2A67-4AE5-B545-D12B13D38566}"/>
              </a:ext>
            </a:extLst>
          </p:cNvPr>
          <p:cNvSpPr txBox="1"/>
          <p:nvPr/>
        </p:nvSpPr>
        <p:spPr>
          <a:xfrm>
            <a:off x="3355459" y="884704"/>
            <a:ext cx="1635094" cy="369332"/>
          </a:xfrm>
          <a:prstGeom prst="rect">
            <a:avLst/>
          </a:prstGeom>
          <a:noFill/>
        </p:spPr>
        <p:txBody>
          <a:bodyPr wrap="square" rtlCol="0">
            <a:spAutoFit/>
          </a:bodyPr>
          <a:lstStyle/>
          <a:p>
            <a:pPr algn="ctr"/>
            <a:r>
              <a:rPr lang="en-GB" sz="900" b="1">
                <a:solidFill>
                  <a:srgbClr val="3E5AA8"/>
                </a:solidFill>
              </a:rPr>
              <a:t>PIA</a:t>
            </a:r>
            <a:r>
              <a:rPr lang="en-GB" sz="900">
                <a:solidFill>
                  <a:srgbClr val="3E5AA8"/>
                </a:solidFill>
              </a:rPr>
              <a:t> undertaken, equivalent to ROM, </a:t>
            </a:r>
            <a:r>
              <a:rPr lang="en-GB" sz="900" err="1">
                <a:solidFill>
                  <a:srgbClr val="3E5AA8"/>
                </a:solidFill>
              </a:rPr>
              <a:t>inc</a:t>
            </a:r>
            <a:r>
              <a:rPr lang="en-GB" sz="900">
                <a:solidFill>
                  <a:srgbClr val="3E5AA8"/>
                </a:solidFill>
              </a:rPr>
              <a:t> Solution </a:t>
            </a:r>
            <a:r>
              <a:rPr lang="en-GB" sz="900" err="1">
                <a:solidFill>
                  <a:srgbClr val="3E5AA8"/>
                </a:solidFill>
              </a:rPr>
              <a:t>Opts</a:t>
            </a:r>
            <a:endParaRPr lang="en-GB" sz="900">
              <a:solidFill>
                <a:srgbClr val="3E5AA8"/>
              </a:solidFill>
            </a:endParaRPr>
          </a:p>
        </p:txBody>
      </p:sp>
      <p:sp>
        <p:nvSpPr>
          <p:cNvPr id="54" name="TextBox 53">
            <a:extLst>
              <a:ext uri="{FF2B5EF4-FFF2-40B4-BE49-F238E27FC236}">
                <a16:creationId xmlns:a16="http://schemas.microsoft.com/office/drawing/2014/main" id="{A46C48E3-2453-4A6F-AF19-158B5E09868D}"/>
              </a:ext>
            </a:extLst>
          </p:cNvPr>
          <p:cNvSpPr txBox="1"/>
          <p:nvPr/>
        </p:nvSpPr>
        <p:spPr>
          <a:xfrm>
            <a:off x="1828593" y="884704"/>
            <a:ext cx="1635094" cy="369332"/>
          </a:xfrm>
          <a:prstGeom prst="rect">
            <a:avLst/>
          </a:prstGeom>
          <a:noFill/>
        </p:spPr>
        <p:txBody>
          <a:bodyPr wrap="square" rtlCol="0">
            <a:spAutoFit/>
          </a:bodyPr>
          <a:lstStyle/>
          <a:p>
            <a:pPr algn="ctr"/>
            <a:r>
              <a:rPr lang="en-GB" sz="900">
                <a:solidFill>
                  <a:srgbClr val="3E5AA8"/>
                </a:solidFill>
              </a:rPr>
              <a:t>SPs undertake </a:t>
            </a:r>
            <a:r>
              <a:rPr lang="en-GB" sz="900" b="1">
                <a:solidFill>
                  <a:srgbClr val="3E5AA8"/>
                </a:solidFill>
              </a:rPr>
              <a:t>IIA</a:t>
            </a:r>
            <a:r>
              <a:rPr lang="en-GB" sz="900">
                <a:solidFill>
                  <a:srgbClr val="3E5AA8"/>
                </a:solidFill>
              </a:rPr>
              <a:t> and advise if impacted</a:t>
            </a:r>
          </a:p>
        </p:txBody>
      </p:sp>
      <p:sp>
        <p:nvSpPr>
          <p:cNvPr id="55" name="TextBox 54">
            <a:extLst>
              <a:ext uri="{FF2B5EF4-FFF2-40B4-BE49-F238E27FC236}">
                <a16:creationId xmlns:a16="http://schemas.microsoft.com/office/drawing/2014/main" id="{0FB9BF41-A9C5-41E5-9482-5F7226BA1A50}"/>
              </a:ext>
            </a:extLst>
          </p:cNvPr>
          <p:cNvSpPr txBox="1"/>
          <p:nvPr/>
        </p:nvSpPr>
        <p:spPr>
          <a:xfrm>
            <a:off x="312809" y="884704"/>
            <a:ext cx="1635094" cy="369332"/>
          </a:xfrm>
          <a:prstGeom prst="rect">
            <a:avLst/>
          </a:prstGeom>
          <a:noFill/>
        </p:spPr>
        <p:txBody>
          <a:bodyPr wrap="square" rtlCol="0">
            <a:spAutoFit/>
          </a:bodyPr>
          <a:lstStyle/>
          <a:p>
            <a:pPr algn="ctr"/>
            <a:r>
              <a:rPr lang="en-GB" sz="900">
                <a:solidFill>
                  <a:srgbClr val="3E5AA8"/>
                </a:solidFill>
              </a:rPr>
              <a:t>REC </a:t>
            </a:r>
            <a:r>
              <a:rPr lang="en-GB" sz="900" b="1">
                <a:solidFill>
                  <a:srgbClr val="3E5AA8"/>
                </a:solidFill>
              </a:rPr>
              <a:t>CP</a:t>
            </a:r>
            <a:r>
              <a:rPr lang="en-GB" sz="900">
                <a:solidFill>
                  <a:srgbClr val="3E5AA8"/>
                </a:solidFill>
              </a:rPr>
              <a:t> raised and initial assessment undertaken </a:t>
            </a:r>
          </a:p>
        </p:txBody>
      </p:sp>
      <p:sp>
        <p:nvSpPr>
          <p:cNvPr id="56" name="TextBox 55">
            <a:extLst>
              <a:ext uri="{FF2B5EF4-FFF2-40B4-BE49-F238E27FC236}">
                <a16:creationId xmlns:a16="http://schemas.microsoft.com/office/drawing/2014/main" id="{ED284A9C-DDAB-4778-9290-FC15DA14D387}"/>
              </a:ext>
            </a:extLst>
          </p:cNvPr>
          <p:cNvSpPr txBox="1"/>
          <p:nvPr/>
        </p:nvSpPr>
        <p:spPr>
          <a:xfrm>
            <a:off x="1928774" y="2698583"/>
            <a:ext cx="1480537" cy="215444"/>
          </a:xfrm>
          <a:prstGeom prst="rect">
            <a:avLst/>
          </a:prstGeom>
          <a:noFill/>
        </p:spPr>
        <p:txBody>
          <a:bodyPr wrap="square" rtlCol="0">
            <a:spAutoFit/>
          </a:bodyPr>
          <a:lstStyle/>
          <a:p>
            <a:pPr algn="ctr"/>
            <a:r>
              <a:rPr lang="en-GB" sz="800">
                <a:solidFill>
                  <a:srgbClr val="3E5AA8"/>
                </a:solidFill>
              </a:rPr>
              <a:t>* Optional, no PAB reporting</a:t>
            </a:r>
          </a:p>
        </p:txBody>
      </p:sp>
    </p:spTree>
    <p:extLst>
      <p:ext uri="{BB962C8B-B14F-4D97-AF65-F5344CB8AC3E}">
        <p14:creationId xmlns:p14="http://schemas.microsoft.com/office/powerpoint/2010/main" val="51391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GB" err="1"/>
              <a:t>ChMC</a:t>
            </a:r>
            <a:r>
              <a:rPr lang="en-GB"/>
              <a:t> Ask</a:t>
            </a:r>
          </a:p>
        </p:txBody>
      </p:sp>
      <p:pic>
        <p:nvPicPr>
          <p:cNvPr id="23" name="Picture 22" descr="Business people video conferencing">
            <a:extLst>
              <a:ext uri="{FF2B5EF4-FFF2-40B4-BE49-F238E27FC236}">
                <a16:creationId xmlns:a16="http://schemas.microsoft.com/office/drawing/2014/main" id="{A852D4D5-B172-4D06-B277-E80DFBF48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5483" y="1203598"/>
            <a:ext cx="4537612" cy="3024336"/>
          </a:xfrm>
          <a:prstGeom prst="rect">
            <a:avLst/>
          </a:prstGeom>
          <a:solidFill>
            <a:schemeClr val="accent5">
              <a:lumMod val="60000"/>
              <a:lumOff val="40000"/>
            </a:schemeClr>
          </a:solidFill>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grpSp>
        <p:nvGrpSpPr>
          <p:cNvPr id="31" name="Group 30">
            <a:extLst>
              <a:ext uri="{FF2B5EF4-FFF2-40B4-BE49-F238E27FC236}">
                <a16:creationId xmlns:a16="http://schemas.microsoft.com/office/drawing/2014/main" id="{70274A66-F459-4B8F-A711-DA7A84C3911F}"/>
              </a:ext>
            </a:extLst>
          </p:cNvPr>
          <p:cNvGrpSpPr/>
          <p:nvPr/>
        </p:nvGrpSpPr>
        <p:grpSpPr>
          <a:xfrm>
            <a:off x="179512" y="1462018"/>
            <a:ext cx="4896544" cy="720000"/>
            <a:chOff x="395616" y="1563638"/>
            <a:chExt cx="4896544" cy="720000"/>
          </a:xfrm>
          <a:solidFill>
            <a:schemeClr val="tx2">
              <a:lumMod val="60000"/>
              <a:lumOff val="40000"/>
            </a:schemeClr>
          </a:solidFill>
        </p:grpSpPr>
        <p:sp>
          <p:nvSpPr>
            <p:cNvPr id="25" name="Rectangle 24">
              <a:extLst>
                <a:ext uri="{FF2B5EF4-FFF2-40B4-BE49-F238E27FC236}">
                  <a16:creationId xmlns:a16="http://schemas.microsoft.com/office/drawing/2014/main" id="{708E96E1-4348-43DE-8970-0C2E9E7A1E57}"/>
                </a:ext>
              </a:extLst>
            </p:cNvPr>
            <p:cNvSpPr/>
            <p:nvPr/>
          </p:nvSpPr>
          <p:spPr>
            <a:xfrm>
              <a:off x="768755" y="1563638"/>
              <a:ext cx="3917583" cy="720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26" name="Flowchart: Connector 25">
              <a:extLst>
                <a:ext uri="{FF2B5EF4-FFF2-40B4-BE49-F238E27FC236}">
                  <a16:creationId xmlns:a16="http://schemas.microsoft.com/office/drawing/2014/main" id="{25E8E768-9239-4111-AFA6-2F2162CD6797}"/>
                </a:ext>
              </a:extLst>
            </p:cNvPr>
            <p:cNvSpPr/>
            <p:nvPr/>
          </p:nvSpPr>
          <p:spPr>
            <a:xfrm>
              <a:off x="395616" y="1563638"/>
              <a:ext cx="720000" cy="72000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8" name="Arrow: Pentagon 27">
              <a:extLst>
                <a:ext uri="{FF2B5EF4-FFF2-40B4-BE49-F238E27FC236}">
                  <a16:creationId xmlns:a16="http://schemas.microsoft.com/office/drawing/2014/main" id="{64DCB118-C1E3-4C0F-907B-286FB97D3604}"/>
                </a:ext>
              </a:extLst>
            </p:cNvPr>
            <p:cNvSpPr/>
            <p:nvPr/>
          </p:nvSpPr>
          <p:spPr>
            <a:xfrm>
              <a:off x="4572160" y="1563638"/>
              <a:ext cx="720000" cy="720000"/>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84C06726-FB23-43F6-99B6-03B3777D676F}"/>
              </a:ext>
            </a:extLst>
          </p:cNvPr>
          <p:cNvGrpSpPr/>
          <p:nvPr/>
        </p:nvGrpSpPr>
        <p:grpSpPr>
          <a:xfrm>
            <a:off x="179512" y="2340960"/>
            <a:ext cx="4896544" cy="720000"/>
            <a:chOff x="395616" y="1563638"/>
            <a:chExt cx="4896544" cy="720000"/>
          </a:xfrm>
          <a:solidFill>
            <a:schemeClr val="tx2">
              <a:lumMod val="60000"/>
              <a:lumOff val="40000"/>
            </a:schemeClr>
          </a:solidFill>
        </p:grpSpPr>
        <p:sp>
          <p:nvSpPr>
            <p:cNvPr id="33" name="Rectangle 32">
              <a:extLst>
                <a:ext uri="{FF2B5EF4-FFF2-40B4-BE49-F238E27FC236}">
                  <a16:creationId xmlns:a16="http://schemas.microsoft.com/office/drawing/2014/main" id="{B67FF0F1-37EC-4BE4-A9CE-514A28DDE6FC}"/>
                </a:ext>
              </a:extLst>
            </p:cNvPr>
            <p:cNvSpPr/>
            <p:nvPr/>
          </p:nvSpPr>
          <p:spPr>
            <a:xfrm>
              <a:off x="768755" y="1563638"/>
              <a:ext cx="3917583" cy="720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34" name="Flowchart: Connector 33">
              <a:extLst>
                <a:ext uri="{FF2B5EF4-FFF2-40B4-BE49-F238E27FC236}">
                  <a16:creationId xmlns:a16="http://schemas.microsoft.com/office/drawing/2014/main" id="{EEE782F0-E980-48BE-AF98-DFC37C2D5326}"/>
                </a:ext>
              </a:extLst>
            </p:cNvPr>
            <p:cNvSpPr/>
            <p:nvPr/>
          </p:nvSpPr>
          <p:spPr>
            <a:xfrm>
              <a:off x="395616" y="1563638"/>
              <a:ext cx="720000" cy="72000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6" name="Arrow: Pentagon 35">
              <a:extLst>
                <a:ext uri="{FF2B5EF4-FFF2-40B4-BE49-F238E27FC236}">
                  <a16:creationId xmlns:a16="http://schemas.microsoft.com/office/drawing/2014/main" id="{AB862113-9A21-41A3-BF54-1416C6E6CA11}"/>
                </a:ext>
              </a:extLst>
            </p:cNvPr>
            <p:cNvSpPr/>
            <p:nvPr/>
          </p:nvSpPr>
          <p:spPr>
            <a:xfrm>
              <a:off x="4572160" y="1563638"/>
              <a:ext cx="720000" cy="720000"/>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9AA7E342-5B35-4ABF-8468-96D84D5258D3}"/>
              </a:ext>
            </a:extLst>
          </p:cNvPr>
          <p:cNvGrpSpPr/>
          <p:nvPr/>
        </p:nvGrpSpPr>
        <p:grpSpPr>
          <a:xfrm>
            <a:off x="179512" y="3219902"/>
            <a:ext cx="4896544" cy="720000"/>
            <a:chOff x="395616" y="1563638"/>
            <a:chExt cx="4896544" cy="720000"/>
          </a:xfrm>
          <a:solidFill>
            <a:schemeClr val="tx2">
              <a:lumMod val="60000"/>
              <a:lumOff val="40000"/>
            </a:schemeClr>
          </a:solidFill>
        </p:grpSpPr>
        <p:sp>
          <p:nvSpPr>
            <p:cNvPr id="40" name="Rectangle 39">
              <a:extLst>
                <a:ext uri="{FF2B5EF4-FFF2-40B4-BE49-F238E27FC236}">
                  <a16:creationId xmlns:a16="http://schemas.microsoft.com/office/drawing/2014/main" id="{5DCA2247-68BD-4FF2-98CE-12A5964F77C2}"/>
                </a:ext>
              </a:extLst>
            </p:cNvPr>
            <p:cNvSpPr/>
            <p:nvPr/>
          </p:nvSpPr>
          <p:spPr>
            <a:xfrm>
              <a:off x="768755" y="1563638"/>
              <a:ext cx="3917583" cy="720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41" name="Flowchart: Connector 40">
              <a:extLst>
                <a:ext uri="{FF2B5EF4-FFF2-40B4-BE49-F238E27FC236}">
                  <a16:creationId xmlns:a16="http://schemas.microsoft.com/office/drawing/2014/main" id="{FDDB7B9B-081E-4A4E-BA51-541F94D4FE5E}"/>
                </a:ext>
              </a:extLst>
            </p:cNvPr>
            <p:cNvSpPr/>
            <p:nvPr/>
          </p:nvSpPr>
          <p:spPr>
            <a:xfrm>
              <a:off x="395616" y="1563638"/>
              <a:ext cx="720000" cy="720000"/>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3" name="Arrow: Pentagon 42">
              <a:extLst>
                <a:ext uri="{FF2B5EF4-FFF2-40B4-BE49-F238E27FC236}">
                  <a16:creationId xmlns:a16="http://schemas.microsoft.com/office/drawing/2014/main" id="{E4401C1E-90D7-4DEC-B20E-EB49CBBBAF56}"/>
                </a:ext>
              </a:extLst>
            </p:cNvPr>
            <p:cNvSpPr/>
            <p:nvPr/>
          </p:nvSpPr>
          <p:spPr>
            <a:xfrm>
              <a:off x="4572160" y="1563638"/>
              <a:ext cx="720000" cy="720000"/>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B69075F2-A797-45C7-9AF9-9CAA1EBA93A0}"/>
              </a:ext>
            </a:extLst>
          </p:cNvPr>
          <p:cNvSpPr txBox="1"/>
          <p:nvPr/>
        </p:nvSpPr>
        <p:spPr>
          <a:xfrm>
            <a:off x="899512" y="1598577"/>
            <a:ext cx="3792082" cy="461665"/>
          </a:xfrm>
          <a:prstGeom prst="rect">
            <a:avLst/>
          </a:prstGeom>
          <a:noFill/>
        </p:spPr>
        <p:txBody>
          <a:bodyPr wrap="square" rtlCol="0">
            <a:spAutoFit/>
          </a:bodyPr>
          <a:lstStyle/>
          <a:p>
            <a:r>
              <a:rPr lang="en-GB" sz="1200" b="1">
                <a:solidFill>
                  <a:schemeClr val="bg1"/>
                </a:solidFill>
              </a:rPr>
              <a:t>Discuss</a:t>
            </a:r>
            <a:r>
              <a:rPr lang="en-GB" sz="1200">
                <a:solidFill>
                  <a:schemeClr val="bg1"/>
                </a:solidFill>
              </a:rPr>
              <a:t> the different options for the facilitation of the REC Impact Assessment and Change process.</a:t>
            </a:r>
          </a:p>
        </p:txBody>
      </p:sp>
      <p:sp>
        <p:nvSpPr>
          <p:cNvPr id="54" name="TextBox 53">
            <a:extLst>
              <a:ext uri="{FF2B5EF4-FFF2-40B4-BE49-F238E27FC236}">
                <a16:creationId xmlns:a16="http://schemas.microsoft.com/office/drawing/2014/main" id="{FB723D25-541F-4D4A-B1F6-03D6368873A5}"/>
              </a:ext>
            </a:extLst>
          </p:cNvPr>
          <p:cNvSpPr txBox="1"/>
          <p:nvPr/>
        </p:nvSpPr>
        <p:spPr>
          <a:xfrm>
            <a:off x="912256" y="2440945"/>
            <a:ext cx="3792082" cy="461665"/>
          </a:xfrm>
          <a:prstGeom prst="rect">
            <a:avLst/>
          </a:prstGeom>
          <a:noFill/>
        </p:spPr>
        <p:txBody>
          <a:bodyPr wrap="square" rtlCol="0">
            <a:spAutoFit/>
          </a:bodyPr>
          <a:lstStyle/>
          <a:p>
            <a:r>
              <a:rPr lang="en-GB" sz="1200">
                <a:solidFill>
                  <a:schemeClr val="bg1"/>
                </a:solidFill>
              </a:rPr>
              <a:t>Provide </a:t>
            </a:r>
            <a:r>
              <a:rPr lang="en-GB" sz="1200" b="1">
                <a:solidFill>
                  <a:schemeClr val="bg1"/>
                </a:solidFill>
              </a:rPr>
              <a:t>feedback</a:t>
            </a:r>
            <a:r>
              <a:rPr lang="en-GB" sz="1200">
                <a:solidFill>
                  <a:schemeClr val="bg1"/>
                </a:solidFill>
              </a:rPr>
              <a:t> on the options presented and any views / questions constituents may have.</a:t>
            </a:r>
          </a:p>
        </p:txBody>
      </p:sp>
      <p:sp>
        <p:nvSpPr>
          <p:cNvPr id="55" name="TextBox 54">
            <a:extLst>
              <a:ext uri="{FF2B5EF4-FFF2-40B4-BE49-F238E27FC236}">
                <a16:creationId xmlns:a16="http://schemas.microsoft.com/office/drawing/2014/main" id="{D8EE5118-C0AB-483E-9B49-BCB118ADA505}"/>
              </a:ext>
            </a:extLst>
          </p:cNvPr>
          <p:cNvSpPr txBox="1"/>
          <p:nvPr/>
        </p:nvSpPr>
        <p:spPr>
          <a:xfrm>
            <a:off x="912256" y="3349068"/>
            <a:ext cx="3792082" cy="461665"/>
          </a:xfrm>
          <a:prstGeom prst="rect">
            <a:avLst/>
          </a:prstGeom>
          <a:noFill/>
        </p:spPr>
        <p:txBody>
          <a:bodyPr wrap="square" rtlCol="0">
            <a:spAutoFit/>
          </a:bodyPr>
          <a:lstStyle/>
          <a:p>
            <a:r>
              <a:rPr lang="en-GB" sz="1200">
                <a:solidFill>
                  <a:schemeClr val="bg1"/>
                </a:solidFill>
              </a:rPr>
              <a:t>CDSP to seek an approved solution option in </a:t>
            </a:r>
            <a:r>
              <a:rPr lang="en-GB" sz="1200" b="1">
                <a:solidFill>
                  <a:schemeClr val="bg1"/>
                </a:solidFill>
              </a:rPr>
              <a:t>September’s</a:t>
            </a:r>
            <a:r>
              <a:rPr lang="en-GB" sz="1200">
                <a:solidFill>
                  <a:schemeClr val="bg1"/>
                </a:solidFill>
              </a:rPr>
              <a:t> </a:t>
            </a:r>
            <a:r>
              <a:rPr lang="en-GB" sz="1200" err="1">
                <a:solidFill>
                  <a:schemeClr val="bg1"/>
                </a:solidFill>
              </a:rPr>
              <a:t>ChMC</a:t>
            </a:r>
            <a:r>
              <a:rPr lang="en-GB" sz="1200">
                <a:solidFill>
                  <a:schemeClr val="bg1"/>
                </a:solidFill>
              </a:rPr>
              <a:t> meeting.</a:t>
            </a:r>
          </a:p>
        </p:txBody>
      </p:sp>
      <p:grpSp>
        <p:nvGrpSpPr>
          <p:cNvPr id="66" name="Group 65">
            <a:extLst>
              <a:ext uri="{FF2B5EF4-FFF2-40B4-BE49-F238E27FC236}">
                <a16:creationId xmlns:a16="http://schemas.microsoft.com/office/drawing/2014/main" id="{E75ED8EE-FA15-43B9-AB33-3F55AC50662E}"/>
              </a:ext>
            </a:extLst>
          </p:cNvPr>
          <p:cNvGrpSpPr/>
          <p:nvPr/>
        </p:nvGrpSpPr>
        <p:grpSpPr>
          <a:xfrm>
            <a:off x="269098" y="1530993"/>
            <a:ext cx="584704" cy="582050"/>
            <a:chOff x="256899" y="416675"/>
            <a:chExt cx="584704" cy="582050"/>
          </a:xfrm>
        </p:grpSpPr>
        <p:sp>
          <p:nvSpPr>
            <p:cNvPr id="63" name="Flowchart: Connector 62">
              <a:extLst>
                <a:ext uri="{FF2B5EF4-FFF2-40B4-BE49-F238E27FC236}">
                  <a16:creationId xmlns:a16="http://schemas.microsoft.com/office/drawing/2014/main" id="{A095A2E4-4610-4A4D-AACC-6256FCBF75F7}"/>
                </a:ext>
              </a:extLst>
            </p:cNvPr>
            <p:cNvSpPr/>
            <p:nvPr/>
          </p:nvSpPr>
          <p:spPr>
            <a:xfrm>
              <a:off x="256899" y="41667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7" name="Graphic 56" descr="Chat outline">
              <a:extLst>
                <a:ext uri="{FF2B5EF4-FFF2-40B4-BE49-F238E27FC236}">
                  <a16:creationId xmlns:a16="http://schemas.microsoft.com/office/drawing/2014/main" id="{90ECB812-B4F9-4FF4-A23D-5911B264B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760" y="477300"/>
              <a:ext cx="460800" cy="460800"/>
            </a:xfrm>
            <a:prstGeom prst="rect">
              <a:avLst/>
            </a:prstGeom>
          </p:spPr>
        </p:pic>
      </p:grpSp>
      <p:grpSp>
        <p:nvGrpSpPr>
          <p:cNvPr id="67" name="Group 66">
            <a:extLst>
              <a:ext uri="{FF2B5EF4-FFF2-40B4-BE49-F238E27FC236}">
                <a16:creationId xmlns:a16="http://schemas.microsoft.com/office/drawing/2014/main" id="{64C74B7B-EB1A-4BB0-98E4-53399E65B5CC}"/>
              </a:ext>
            </a:extLst>
          </p:cNvPr>
          <p:cNvGrpSpPr/>
          <p:nvPr/>
        </p:nvGrpSpPr>
        <p:grpSpPr>
          <a:xfrm>
            <a:off x="269098" y="2409935"/>
            <a:ext cx="584704" cy="582050"/>
            <a:chOff x="2199763" y="308174"/>
            <a:chExt cx="584704" cy="582050"/>
          </a:xfrm>
        </p:grpSpPr>
        <p:sp>
          <p:nvSpPr>
            <p:cNvPr id="65" name="Flowchart: Connector 64">
              <a:extLst>
                <a:ext uri="{FF2B5EF4-FFF2-40B4-BE49-F238E27FC236}">
                  <a16:creationId xmlns:a16="http://schemas.microsoft.com/office/drawing/2014/main" id="{5B44D69C-8051-4372-BBCD-C980601D8B6E}"/>
                </a:ext>
              </a:extLst>
            </p:cNvPr>
            <p:cNvSpPr/>
            <p:nvPr/>
          </p:nvSpPr>
          <p:spPr>
            <a:xfrm>
              <a:off x="2199763" y="308174"/>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9" name="Graphic 58" descr="Megaphone outline">
              <a:extLst>
                <a:ext uri="{FF2B5EF4-FFF2-40B4-BE49-F238E27FC236}">
                  <a16:creationId xmlns:a16="http://schemas.microsoft.com/office/drawing/2014/main" id="{FCECC7C2-F412-4104-A38C-AA93E25E93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1715" y="360626"/>
              <a:ext cx="460800" cy="460800"/>
            </a:xfrm>
            <a:prstGeom prst="rect">
              <a:avLst/>
            </a:prstGeom>
          </p:spPr>
        </p:pic>
      </p:grpSp>
      <p:grpSp>
        <p:nvGrpSpPr>
          <p:cNvPr id="71" name="Group 70">
            <a:extLst>
              <a:ext uri="{FF2B5EF4-FFF2-40B4-BE49-F238E27FC236}">
                <a16:creationId xmlns:a16="http://schemas.microsoft.com/office/drawing/2014/main" id="{21939646-6897-4491-88A1-46A5C4296DE8}"/>
              </a:ext>
            </a:extLst>
          </p:cNvPr>
          <p:cNvGrpSpPr/>
          <p:nvPr/>
        </p:nvGrpSpPr>
        <p:grpSpPr>
          <a:xfrm>
            <a:off x="256596" y="3288875"/>
            <a:ext cx="584704" cy="582050"/>
            <a:chOff x="1361804" y="752250"/>
            <a:chExt cx="584704" cy="582050"/>
          </a:xfrm>
        </p:grpSpPr>
        <p:sp>
          <p:nvSpPr>
            <p:cNvPr id="69" name="Flowchart: Connector 68">
              <a:extLst>
                <a:ext uri="{FF2B5EF4-FFF2-40B4-BE49-F238E27FC236}">
                  <a16:creationId xmlns:a16="http://schemas.microsoft.com/office/drawing/2014/main" id="{6FE0AA56-2255-4BE3-86EC-C77580E0052E}"/>
                </a:ext>
              </a:extLst>
            </p:cNvPr>
            <p:cNvSpPr/>
            <p:nvPr/>
          </p:nvSpPr>
          <p:spPr>
            <a:xfrm>
              <a:off x="1361804" y="75225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1" name="Graphic 60" descr="Thumbs up sign outline">
              <a:extLst>
                <a:ext uri="{FF2B5EF4-FFF2-40B4-BE49-F238E27FC236}">
                  <a16:creationId xmlns:a16="http://schemas.microsoft.com/office/drawing/2014/main" id="{5B6D59F5-36CF-4ADC-A1CC-3FE3B9907F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3756" y="787932"/>
              <a:ext cx="460800" cy="460800"/>
            </a:xfrm>
            <a:prstGeom prst="rect">
              <a:avLst/>
            </a:prstGeom>
          </p:spPr>
        </p:pic>
      </p:grpSp>
    </p:spTree>
    <p:extLst>
      <p:ext uri="{BB962C8B-B14F-4D97-AF65-F5344CB8AC3E}">
        <p14:creationId xmlns:p14="http://schemas.microsoft.com/office/powerpoint/2010/main" val="492744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GB"/>
              <a:t>General Considerations</a:t>
            </a:r>
          </a:p>
        </p:txBody>
      </p:sp>
      <p:pic>
        <p:nvPicPr>
          <p:cNvPr id="23" name="Picture 22" descr="Three neatly stacked books">
            <a:extLst>
              <a:ext uri="{FF2B5EF4-FFF2-40B4-BE49-F238E27FC236}">
                <a16:creationId xmlns:a16="http://schemas.microsoft.com/office/drawing/2014/main" id="{A852D4D5-B172-4D06-B277-E80DFBF480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05483" y="1203598"/>
            <a:ext cx="4537611" cy="3024336"/>
          </a:xfrm>
          <a:prstGeom prst="rect">
            <a:avLst/>
          </a:prstGeom>
          <a:solidFill>
            <a:schemeClr val="accent1"/>
          </a:solidFill>
          <a:ln w="38100" cap="sq">
            <a:solidFill>
              <a:schemeClr val="accent1"/>
            </a:solidFill>
            <a:prstDash val="solid"/>
            <a:miter lim="800000"/>
          </a:ln>
          <a:effectLst>
            <a:outerShdw blurRad="50800" dist="38100" dir="2700000" algn="tl" rotWithShape="0">
              <a:srgbClr val="000000">
                <a:alpha val="43000"/>
              </a:srgbClr>
            </a:outerShdw>
          </a:effectLst>
        </p:spPr>
      </p:pic>
      <p:grpSp>
        <p:nvGrpSpPr>
          <p:cNvPr id="32" name="Group 31">
            <a:extLst>
              <a:ext uri="{FF2B5EF4-FFF2-40B4-BE49-F238E27FC236}">
                <a16:creationId xmlns:a16="http://schemas.microsoft.com/office/drawing/2014/main" id="{84C06726-FB23-43F6-99B6-03B3777D676F}"/>
              </a:ext>
            </a:extLst>
          </p:cNvPr>
          <p:cNvGrpSpPr/>
          <p:nvPr/>
        </p:nvGrpSpPr>
        <p:grpSpPr>
          <a:xfrm>
            <a:off x="200905" y="1445591"/>
            <a:ext cx="4896544" cy="720000"/>
            <a:chOff x="395616" y="1563638"/>
            <a:chExt cx="4896544" cy="720000"/>
          </a:xfrm>
          <a:solidFill>
            <a:schemeClr val="tx2">
              <a:lumMod val="60000"/>
              <a:lumOff val="40000"/>
            </a:schemeClr>
          </a:solidFill>
        </p:grpSpPr>
        <p:sp>
          <p:nvSpPr>
            <p:cNvPr id="33" name="Rectangle 32">
              <a:extLst>
                <a:ext uri="{FF2B5EF4-FFF2-40B4-BE49-F238E27FC236}">
                  <a16:creationId xmlns:a16="http://schemas.microsoft.com/office/drawing/2014/main" id="{B67FF0F1-37EC-4BE4-A9CE-514A28DDE6FC}"/>
                </a:ext>
              </a:extLst>
            </p:cNvPr>
            <p:cNvSpPr/>
            <p:nvPr/>
          </p:nvSpPr>
          <p:spPr>
            <a:xfrm>
              <a:off x="768755" y="1563638"/>
              <a:ext cx="3917583" cy="72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34" name="Flowchart: Connector 33">
              <a:extLst>
                <a:ext uri="{FF2B5EF4-FFF2-40B4-BE49-F238E27FC236}">
                  <a16:creationId xmlns:a16="http://schemas.microsoft.com/office/drawing/2014/main" id="{EEE782F0-E980-48BE-AF98-DFC37C2D5326}"/>
                </a:ext>
              </a:extLst>
            </p:cNvPr>
            <p:cNvSpPr/>
            <p:nvPr/>
          </p:nvSpPr>
          <p:spPr>
            <a:xfrm>
              <a:off x="395616" y="1563638"/>
              <a:ext cx="720000" cy="720000"/>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6" name="Arrow: Pentagon 35">
              <a:extLst>
                <a:ext uri="{FF2B5EF4-FFF2-40B4-BE49-F238E27FC236}">
                  <a16:creationId xmlns:a16="http://schemas.microsoft.com/office/drawing/2014/main" id="{AB862113-9A21-41A3-BF54-1416C6E6CA11}"/>
                </a:ext>
              </a:extLst>
            </p:cNvPr>
            <p:cNvSpPr/>
            <p:nvPr/>
          </p:nvSpPr>
          <p:spPr>
            <a:xfrm>
              <a:off x="4572160" y="1563638"/>
              <a:ext cx="720000" cy="720000"/>
            </a:xfrm>
            <a:prstGeom prst="homePlat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9AA7E342-5B35-4ABF-8468-96D84D5258D3}"/>
              </a:ext>
            </a:extLst>
          </p:cNvPr>
          <p:cNvGrpSpPr/>
          <p:nvPr/>
        </p:nvGrpSpPr>
        <p:grpSpPr>
          <a:xfrm>
            <a:off x="200905" y="2324533"/>
            <a:ext cx="4896544" cy="720000"/>
            <a:chOff x="395616" y="1563638"/>
            <a:chExt cx="4896544" cy="720000"/>
          </a:xfrm>
          <a:solidFill>
            <a:schemeClr val="tx2">
              <a:lumMod val="60000"/>
              <a:lumOff val="40000"/>
            </a:schemeClr>
          </a:solidFill>
        </p:grpSpPr>
        <p:sp>
          <p:nvSpPr>
            <p:cNvPr id="40" name="Rectangle 39">
              <a:extLst>
                <a:ext uri="{FF2B5EF4-FFF2-40B4-BE49-F238E27FC236}">
                  <a16:creationId xmlns:a16="http://schemas.microsoft.com/office/drawing/2014/main" id="{5DCA2247-68BD-4FF2-98CE-12A5964F77C2}"/>
                </a:ext>
              </a:extLst>
            </p:cNvPr>
            <p:cNvSpPr/>
            <p:nvPr/>
          </p:nvSpPr>
          <p:spPr>
            <a:xfrm>
              <a:off x="768755" y="1563638"/>
              <a:ext cx="3917583" cy="720000"/>
            </a:xfrm>
            <a:prstGeom prst="rect">
              <a:avLst/>
            </a:prstGeom>
            <a:solidFill>
              <a:schemeClr val="accent5">
                <a:lumMod val="60000"/>
                <a:lumOff val="4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41" name="Flowchart: Connector 40">
              <a:extLst>
                <a:ext uri="{FF2B5EF4-FFF2-40B4-BE49-F238E27FC236}">
                  <a16:creationId xmlns:a16="http://schemas.microsoft.com/office/drawing/2014/main" id="{FDDB7B9B-081E-4A4E-BA51-541F94D4FE5E}"/>
                </a:ext>
              </a:extLst>
            </p:cNvPr>
            <p:cNvSpPr/>
            <p:nvPr/>
          </p:nvSpPr>
          <p:spPr>
            <a:xfrm>
              <a:off x="395616" y="1563638"/>
              <a:ext cx="720000" cy="720000"/>
            </a:xfrm>
            <a:prstGeom prst="flowChartConnector">
              <a:avLst/>
            </a:prstGeom>
            <a:solidFill>
              <a:schemeClr val="accent5">
                <a:lumMod val="60000"/>
                <a:lumOff val="4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3" name="Arrow: Pentagon 42">
              <a:extLst>
                <a:ext uri="{FF2B5EF4-FFF2-40B4-BE49-F238E27FC236}">
                  <a16:creationId xmlns:a16="http://schemas.microsoft.com/office/drawing/2014/main" id="{E4401C1E-90D7-4DEC-B20E-EB49CBBBAF56}"/>
                </a:ext>
              </a:extLst>
            </p:cNvPr>
            <p:cNvSpPr/>
            <p:nvPr/>
          </p:nvSpPr>
          <p:spPr>
            <a:xfrm>
              <a:off x="4572160" y="1563638"/>
              <a:ext cx="720000" cy="720000"/>
            </a:xfrm>
            <a:prstGeom prst="homePlate">
              <a:avLst/>
            </a:prstGeom>
            <a:solidFill>
              <a:schemeClr val="accent5">
                <a:lumMod val="60000"/>
                <a:lumOff val="4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54" name="TextBox 53">
            <a:extLst>
              <a:ext uri="{FF2B5EF4-FFF2-40B4-BE49-F238E27FC236}">
                <a16:creationId xmlns:a16="http://schemas.microsoft.com/office/drawing/2014/main" id="{FB723D25-541F-4D4A-B1F6-03D6368873A5}"/>
              </a:ext>
            </a:extLst>
          </p:cNvPr>
          <p:cNvSpPr txBox="1"/>
          <p:nvPr/>
        </p:nvSpPr>
        <p:spPr>
          <a:xfrm>
            <a:off x="935739" y="1482425"/>
            <a:ext cx="3792082" cy="646331"/>
          </a:xfrm>
          <a:prstGeom prst="rect">
            <a:avLst/>
          </a:prstGeom>
          <a:noFill/>
        </p:spPr>
        <p:txBody>
          <a:bodyPr wrap="square" rtlCol="0">
            <a:spAutoFit/>
          </a:bodyPr>
          <a:lstStyle/>
          <a:p>
            <a:r>
              <a:rPr lang="en-GB" sz="1200">
                <a:solidFill>
                  <a:schemeClr val="accent1"/>
                </a:solidFill>
              </a:rPr>
              <a:t>Proposed for any increase to be added to the </a:t>
            </a:r>
            <a:r>
              <a:rPr lang="en-GB" sz="1200" b="1">
                <a:solidFill>
                  <a:schemeClr val="accent1"/>
                </a:solidFill>
              </a:rPr>
              <a:t>General Change Budget </a:t>
            </a:r>
            <a:r>
              <a:rPr lang="en-GB" sz="1200">
                <a:solidFill>
                  <a:schemeClr val="accent1"/>
                </a:solidFill>
              </a:rPr>
              <a:t>(currently set as £250k in BP22).</a:t>
            </a:r>
          </a:p>
        </p:txBody>
      </p:sp>
      <p:sp>
        <p:nvSpPr>
          <p:cNvPr id="55" name="TextBox 54">
            <a:extLst>
              <a:ext uri="{FF2B5EF4-FFF2-40B4-BE49-F238E27FC236}">
                <a16:creationId xmlns:a16="http://schemas.microsoft.com/office/drawing/2014/main" id="{D8EE5118-C0AB-483E-9B49-BCB118ADA505}"/>
              </a:ext>
            </a:extLst>
          </p:cNvPr>
          <p:cNvSpPr txBox="1"/>
          <p:nvPr/>
        </p:nvSpPr>
        <p:spPr>
          <a:xfrm>
            <a:off x="933648" y="2374027"/>
            <a:ext cx="3792082" cy="646331"/>
          </a:xfrm>
          <a:prstGeom prst="rect">
            <a:avLst/>
          </a:prstGeom>
          <a:noFill/>
        </p:spPr>
        <p:txBody>
          <a:bodyPr wrap="square" rtlCol="0">
            <a:spAutoFit/>
          </a:bodyPr>
          <a:lstStyle/>
          <a:p>
            <a:r>
              <a:rPr lang="en-GB" sz="1200">
                <a:solidFill>
                  <a:schemeClr val="accent1"/>
                </a:solidFill>
              </a:rPr>
              <a:t>Proposed to continue as investment funding for </a:t>
            </a:r>
            <a:r>
              <a:rPr lang="en-GB" sz="1200" b="1">
                <a:solidFill>
                  <a:schemeClr val="accent1"/>
                </a:solidFill>
              </a:rPr>
              <a:t>BP22</a:t>
            </a:r>
            <a:r>
              <a:rPr lang="en-GB" sz="1200">
                <a:solidFill>
                  <a:schemeClr val="accent1"/>
                </a:solidFill>
              </a:rPr>
              <a:t> (current) and </a:t>
            </a:r>
            <a:r>
              <a:rPr lang="en-GB" sz="1200" b="1">
                <a:solidFill>
                  <a:schemeClr val="accent1"/>
                </a:solidFill>
              </a:rPr>
              <a:t>BP23</a:t>
            </a:r>
            <a:r>
              <a:rPr lang="en-GB" sz="1200">
                <a:solidFill>
                  <a:schemeClr val="accent1"/>
                </a:solidFill>
              </a:rPr>
              <a:t> (planning cycle) until REC Change demand is more visible.</a:t>
            </a:r>
          </a:p>
        </p:txBody>
      </p:sp>
      <p:sp>
        <p:nvSpPr>
          <p:cNvPr id="65" name="Flowchart: Connector 64">
            <a:extLst>
              <a:ext uri="{FF2B5EF4-FFF2-40B4-BE49-F238E27FC236}">
                <a16:creationId xmlns:a16="http://schemas.microsoft.com/office/drawing/2014/main" id="{5B44D69C-8051-4372-BBCD-C980601D8B6E}"/>
              </a:ext>
            </a:extLst>
          </p:cNvPr>
          <p:cNvSpPr/>
          <p:nvPr/>
        </p:nvSpPr>
        <p:spPr>
          <a:xfrm>
            <a:off x="290491" y="1514566"/>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9" name="Flowchart: Connector 68">
            <a:extLst>
              <a:ext uri="{FF2B5EF4-FFF2-40B4-BE49-F238E27FC236}">
                <a16:creationId xmlns:a16="http://schemas.microsoft.com/office/drawing/2014/main" id="{6FE0AA56-2255-4BE3-86EC-C77580E0052E}"/>
              </a:ext>
            </a:extLst>
          </p:cNvPr>
          <p:cNvSpPr/>
          <p:nvPr/>
        </p:nvSpPr>
        <p:spPr>
          <a:xfrm>
            <a:off x="277989" y="2393506"/>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3" name="Group 2">
            <a:extLst>
              <a:ext uri="{FF2B5EF4-FFF2-40B4-BE49-F238E27FC236}">
                <a16:creationId xmlns:a16="http://schemas.microsoft.com/office/drawing/2014/main" id="{8997A05A-70ED-46AB-BE93-43B28CD5ADAE}"/>
              </a:ext>
            </a:extLst>
          </p:cNvPr>
          <p:cNvGrpSpPr/>
          <p:nvPr/>
        </p:nvGrpSpPr>
        <p:grpSpPr>
          <a:xfrm>
            <a:off x="200905" y="3225164"/>
            <a:ext cx="4896544" cy="720000"/>
            <a:chOff x="179512" y="3646089"/>
            <a:chExt cx="4896544" cy="720000"/>
          </a:xfrm>
        </p:grpSpPr>
        <p:grpSp>
          <p:nvGrpSpPr>
            <p:cNvPr id="5" name="Group 4">
              <a:extLst>
                <a:ext uri="{FF2B5EF4-FFF2-40B4-BE49-F238E27FC236}">
                  <a16:creationId xmlns:a16="http://schemas.microsoft.com/office/drawing/2014/main" id="{48C03105-0F8C-45D7-B3C9-5BA6FE559D0F}"/>
                </a:ext>
              </a:extLst>
            </p:cNvPr>
            <p:cNvGrpSpPr/>
            <p:nvPr/>
          </p:nvGrpSpPr>
          <p:grpSpPr>
            <a:xfrm>
              <a:off x="179512" y="3646089"/>
              <a:ext cx="4896544" cy="720000"/>
              <a:chOff x="179512" y="4150145"/>
              <a:chExt cx="4896544" cy="720000"/>
            </a:xfrm>
          </p:grpSpPr>
          <p:grpSp>
            <p:nvGrpSpPr>
              <p:cNvPr id="42" name="Group 41">
                <a:extLst>
                  <a:ext uri="{FF2B5EF4-FFF2-40B4-BE49-F238E27FC236}">
                    <a16:creationId xmlns:a16="http://schemas.microsoft.com/office/drawing/2014/main" id="{0DC9984D-F082-46B3-A96A-79A0F2B166CA}"/>
                  </a:ext>
                </a:extLst>
              </p:cNvPr>
              <p:cNvGrpSpPr/>
              <p:nvPr/>
            </p:nvGrpSpPr>
            <p:grpSpPr>
              <a:xfrm>
                <a:off x="179512" y="4150145"/>
                <a:ext cx="4896544" cy="720000"/>
                <a:chOff x="395616" y="1563638"/>
                <a:chExt cx="4896544" cy="720000"/>
              </a:xfrm>
              <a:solidFill>
                <a:schemeClr val="tx2">
                  <a:lumMod val="60000"/>
                  <a:lumOff val="40000"/>
                </a:schemeClr>
              </a:solidFill>
            </p:grpSpPr>
            <p:sp>
              <p:nvSpPr>
                <p:cNvPr id="44" name="Rectangle 43">
                  <a:extLst>
                    <a:ext uri="{FF2B5EF4-FFF2-40B4-BE49-F238E27FC236}">
                      <a16:creationId xmlns:a16="http://schemas.microsoft.com/office/drawing/2014/main" id="{D70E193D-724D-45F8-97F9-BF07A4DF4F60}"/>
                    </a:ext>
                  </a:extLst>
                </p:cNvPr>
                <p:cNvSpPr/>
                <p:nvPr/>
              </p:nvSpPr>
              <p:spPr>
                <a:xfrm>
                  <a:off x="768755" y="1563638"/>
                  <a:ext cx="3917583" cy="72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1100" b="1"/>
                    <a:t>   </a:t>
                  </a:r>
                </a:p>
              </p:txBody>
            </p:sp>
            <p:sp>
              <p:nvSpPr>
                <p:cNvPr id="45" name="Flowchart: Connector 44">
                  <a:extLst>
                    <a:ext uri="{FF2B5EF4-FFF2-40B4-BE49-F238E27FC236}">
                      <a16:creationId xmlns:a16="http://schemas.microsoft.com/office/drawing/2014/main" id="{4D0FC636-41E6-4E91-9FD3-669AAF2F9FF6}"/>
                    </a:ext>
                  </a:extLst>
                </p:cNvPr>
                <p:cNvSpPr/>
                <p:nvPr/>
              </p:nvSpPr>
              <p:spPr>
                <a:xfrm>
                  <a:off x="395616" y="1563638"/>
                  <a:ext cx="720000" cy="720000"/>
                </a:xfrm>
                <a:prstGeom prst="flowChartConnector">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6" name="Arrow: Pentagon 45">
                  <a:extLst>
                    <a:ext uri="{FF2B5EF4-FFF2-40B4-BE49-F238E27FC236}">
                      <a16:creationId xmlns:a16="http://schemas.microsoft.com/office/drawing/2014/main" id="{5AFB5975-1589-4EF2-800E-855B470948C3}"/>
                    </a:ext>
                  </a:extLst>
                </p:cNvPr>
                <p:cNvSpPr/>
                <p:nvPr/>
              </p:nvSpPr>
              <p:spPr>
                <a:xfrm>
                  <a:off x="4572160" y="1563638"/>
                  <a:ext cx="720000" cy="720000"/>
                </a:xfrm>
                <a:prstGeom prst="homePlat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48" name="Flowchart: Connector 47">
                <a:extLst>
                  <a:ext uri="{FF2B5EF4-FFF2-40B4-BE49-F238E27FC236}">
                    <a16:creationId xmlns:a16="http://schemas.microsoft.com/office/drawing/2014/main" id="{30D44DCB-60EC-4D00-BC59-096CB4F5650C}"/>
                  </a:ext>
                </a:extLst>
              </p:cNvPr>
              <p:cNvSpPr/>
              <p:nvPr/>
            </p:nvSpPr>
            <p:spPr>
              <a:xfrm>
                <a:off x="256596" y="421911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 name="Graphic 3" descr="Pie chart outline">
                <a:extLst>
                  <a:ext uri="{FF2B5EF4-FFF2-40B4-BE49-F238E27FC236}">
                    <a16:creationId xmlns:a16="http://schemas.microsoft.com/office/drawing/2014/main" id="{4671B5DA-1A90-442D-9474-DEBAF4BB2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548" y="4279743"/>
                <a:ext cx="460800" cy="460800"/>
              </a:xfrm>
              <a:prstGeom prst="rect">
                <a:avLst/>
              </a:prstGeom>
            </p:spPr>
          </p:pic>
        </p:grpSp>
        <p:sp>
          <p:nvSpPr>
            <p:cNvPr id="50" name="TextBox 49">
              <a:extLst>
                <a:ext uri="{FF2B5EF4-FFF2-40B4-BE49-F238E27FC236}">
                  <a16:creationId xmlns:a16="http://schemas.microsoft.com/office/drawing/2014/main" id="{80F7B947-5A50-4162-BF20-FCC8877AFB54}"/>
                </a:ext>
              </a:extLst>
            </p:cNvPr>
            <p:cNvSpPr txBox="1"/>
            <p:nvPr/>
          </p:nvSpPr>
          <p:spPr>
            <a:xfrm>
              <a:off x="912255" y="3682921"/>
              <a:ext cx="3792082" cy="646331"/>
            </a:xfrm>
            <a:prstGeom prst="rect">
              <a:avLst/>
            </a:prstGeom>
            <a:noFill/>
          </p:spPr>
          <p:txBody>
            <a:bodyPr wrap="square" rtlCol="0">
              <a:spAutoFit/>
            </a:bodyPr>
            <a:lstStyle/>
            <a:p>
              <a:r>
                <a:rPr lang="en-GB" sz="1200">
                  <a:solidFill>
                    <a:schemeClr val="accent1"/>
                  </a:solidFill>
                </a:rPr>
                <a:t>Proposed Funding Split: </a:t>
              </a:r>
            </a:p>
            <a:p>
              <a:r>
                <a:rPr lang="en-GB" sz="1200" b="1">
                  <a:solidFill>
                    <a:schemeClr val="accent1"/>
                  </a:solidFill>
                </a:rPr>
                <a:t>Service Area 13: Managing Change</a:t>
              </a:r>
            </a:p>
            <a:p>
              <a:r>
                <a:rPr lang="en-GB" sz="1200">
                  <a:solidFill>
                    <a:schemeClr val="accent1"/>
                  </a:solidFill>
                </a:rPr>
                <a:t>SHP 52% </a:t>
              </a:r>
              <a:r>
                <a:rPr lang="en-GB" sz="1200" b="1">
                  <a:solidFill>
                    <a:schemeClr val="accent1"/>
                  </a:solidFill>
                </a:rPr>
                <a:t>|</a:t>
              </a:r>
              <a:r>
                <a:rPr lang="en-GB" sz="1200">
                  <a:solidFill>
                    <a:schemeClr val="accent1"/>
                  </a:solidFill>
                </a:rPr>
                <a:t> GT 40% </a:t>
              </a:r>
              <a:r>
                <a:rPr lang="en-GB" sz="1200" b="1">
                  <a:solidFill>
                    <a:schemeClr val="accent1"/>
                  </a:solidFill>
                </a:rPr>
                <a:t>|</a:t>
              </a:r>
              <a:r>
                <a:rPr lang="en-GB" sz="1200">
                  <a:solidFill>
                    <a:schemeClr val="accent1"/>
                  </a:solidFill>
                </a:rPr>
                <a:t> NTS 7% </a:t>
              </a:r>
              <a:r>
                <a:rPr lang="en-GB" sz="1200" b="1">
                  <a:solidFill>
                    <a:schemeClr val="accent1"/>
                  </a:solidFill>
                </a:rPr>
                <a:t>|</a:t>
              </a:r>
              <a:r>
                <a:rPr lang="en-GB" sz="1200">
                  <a:solidFill>
                    <a:schemeClr val="accent1"/>
                  </a:solidFill>
                </a:rPr>
                <a:t> IGT 1% </a:t>
              </a:r>
            </a:p>
          </p:txBody>
        </p:sp>
      </p:grpSp>
      <p:pic>
        <p:nvPicPr>
          <p:cNvPr id="47" name="Graphic 46" descr="Playbook outline">
            <a:extLst>
              <a:ext uri="{FF2B5EF4-FFF2-40B4-BE49-F238E27FC236}">
                <a16:creationId xmlns:a16="http://schemas.microsoft.com/office/drawing/2014/main" id="{B05DE25E-B924-49B5-A12B-298DA75D92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827" y="2466793"/>
            <a:ext cx="460800" cy="460800"/>
          </a:xfrm>
          <a:prstGeom prst="rect">
            <a:avLst/>
          </a:prstGeom>
        </p:spPr>
      </p:pic>
      <p:pic>
        <p:nvPicPr>
          <p:cNvPr id="9" name="Graphic 8" descr="Coins outline">
            <a:extLst>
              <a:ext uri="{FF2B5EF4-FFF2-40B4-BE49-F238E27FC236}">
                <a16:creationId xmlns:a16="http://schemas.microsoft.com/office/drawing/2014/main" id="{5D248679-D8F2-4060-A48D-A0550DE66A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443" y="1580963"/>
            <a:ext cx="460800" cy="460800"/>
          </a:xfrm>
          <a:prstGeom prst="rect">
            <a:avLst/>
          </a:prstGeom>
        </p:spPr>
      </p:pic>
    </p:spTree>
    <p:extLst>
      <p:ext uri="{BB962C8B-B14F-4D97-AF65-F5344CB8AC3E}">
        <p14:creationId xmlns:p14="http://schemas.microsoft.com/office/powerpoint/2010/main" val="1050939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96B94CC-9E54-4D99-929D-E7AF26EC3B3E}"/>
              </a:ext>
            </a:extLst>
          </p:cNvPr>
          <p:cNvGrpSpPr/>
          <p:nvPr/>
        </p:nvGrpSpPr>
        <p:grpSpPr>
          <a:xfrm>
            <a:off x="2267744" y="1131590"/>
            <a:ext cx="2754083" cy="582050"/>
            <a:chOff x="1955589" y="844553"/>
            <a:chExt cx="2754083" cy="582050"/>
          </a:xfrm>
        </p:grpSpPr>
        <p:sp>
          <p:nvSpPr>
            <p:cNvPr id="10" name="Rectangle 9">
              <a:extLst>
                <a:ext uri="{FF2B5EF4-FFF2-40B4-BE49-F238E27FC236}">
                  <a16:creationId xmlns:a16="http://schemas.microsoft.com/office/drawing/2014/main" id="{E54A5207-3451-49AF-84D4-6D6688F70B50}"/>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DSC Impacts</a:t>
              </a:r>
            </a:p>
          </p:txBody>
        </p:sp>
        <p:sp>
          <p:nvSpPr>
            <p:cNvPr id="11" name="Flowchart: Connector 10">
              <a:extLst>
                <a:ext uri="{FF2B5EF4-FFF2-40B4-BE49-F238E27FC236}">
                  <a16:creationId xmlns:a16="http://schemas.microsoft.com/office/drawing/2014/main" id="{DC2896A7-98AA-4D85-B80A-A9BF8AD70AD4}"/>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993995FA-CD6B-4036-AE0E-3430F415115C}"/>
                </a:ext>
              </a:extLst>
            </p:cNvPr>
            <p:cNvGrpSpPr/>
            <p:nvPr/>
          </p:nvGrpSpPr>
          <p:grpSpPr>
            <a:xfrm>
              <a:off x="2083985" y="844553"/>
              <a:ext cx="584704" cy="582050"/>
              <a:chOff x="633683" y="2149920"/>
              <a:chExt cx="584704" cy="582050"/>
            </a:xfrm>
          </p:grpSpPr>
          <p:sp>
            <p:nvSpPr>
              <p:cNvPr id="52" name="Flowchart: Connector 51">
                <a:extLst>
                  <a:ext uri="{FF2B5EF4-FFF2-40B4-BE49-F238E27FC236}">
                    <a16:creationId xmlns:a16="http://schemas.microsoft.com/office/drawing/2014/main" id="{5465FAF7-43C7-4E4C-86E6-58AD8F2DD587}"/>
                  </a:ext>
                </a:extLst>
              </p:cNvPr>
              <p:cNvSpPr/>
              <p:nvPr/>
            </p:nvSpPr>
            <p:spPr>
              <a:xfrm>
                <a:off x="633683" y="214992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0" name="Graphic 49" descr="Splash1 outline">
                <a:extLst>
                  <a:ext uri="{FF2B5EF4-FFF2-40B4-BE49-F238E27FC236}">
                    <a16:creationId xmlns:a16="http://schemas.microsoft.com/office/drawing/2014/main" id="{D45EE59C-F7C1-4375-A9B6-83B45D255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35" y="2191349"/>
                <a:ext cx="504000" cy="504000"/>
              </a:xfrm>
              <a:prstGeom prst="rect">
                <a:avLst/>
              </a:prstGeom>
            </p:spPr>
          </p:pic>
        </p:grpSp>
        <p:sp>
          <p:nvSpPr>
            <p:cNvPr id="13" name="Arrow: Pentagon 12">
              <a:extLst>
                <a:ext uri="{FF2B5EF4-FFF2-40B4-BE49-F238E27FC236}">
                  <a16:creationId xmlns:a16="http://schemas.microsoft.com/office/drawing/2014/main" id="{FA5DB07E-8085-4CD8-B1E6-83B04D545B70}"/>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F9C9AE9A-6C07-496F-A772-1BC7CF0F6C26}"/>
              </a:ext>
            </a:extLst>
          </p:cNvPr>
          <p:cNvGrpSpPr/>
          <p:nvPr/>
        </p:nvGrpSpPr>
        <p:grpSpPr>
          <a:xfrm>
            <a:off x="2267744" y="1906192"/>
            <a:ext cx="2754083" cy="582050"/>
            <a:chOff x="1944293" y="1563638"/>
            <a:chExt cx="2754083" cy="582050"/>
          </a:xfrm>
        </p:grpSpPr>
        <p:grpSp>
          <p:nvGrpSpPr>
            <p:cNvPr id="92" name="Group 91">
              <a:extLst>
                <a:ext uri="{FF2B5EF4-FFF2-40B4-BE49-F238E27FC236}">
                  <a16:creationId xmlns:a16="http://schemas.microsoft.com/office/drawing/2014/main" id="{970DA6CA-B762-4F9B-A9F4-B3E6C049A5E6}"/>
                </a:ext>
              </a:extLst>
            </p:cNvPr>
            <p:cNvGrpSpPr/>
            <p:nvPr/>
          </p:nvGrpSpPr>
          <p:grpSpPr>
            <a:xfrm>
              <a:off x="1944293" y="1563638"/>
              <a:ext cx="2754083" cy="582050"/>
              <a:chOff x="1955589" y="844553"/>
              <a:chExt cx="2754083" cy="582050"/>
            </a:xfrm>
          </p:grpSpPr>
          <p:sp>
            <p:nvSpPr>
              <p:cNvPr id="93" name="Rectangle 92">
                <a:extLst>
                  <a:ext uri="{FF2B5EF4-FFF2-40B4-BE49-F238E27FC236}">
                    <a16:creationId xmlns:a16="http://schemas.microsoft.com/office/drawing/2014/main" id="{08760E5B-7192-418A-AD46-D9ACF11AA352}"/>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Assumptions</a:t>
                </a:r>
              </a:p>
            </p:txBody>
          </p:sp>
          <p:sp>
            <p:nvSpPr>
              <p:cNvPr id="94" name="Flowchart: Connector 93">
                <a:extLst>
                  <a:ext uri="{FF2B5EF4-FFF2-40B4-BE49-F238E27FC236}">
                    <a16:creationId xmlns:a16="http://schemas.microsoft.com/office/drawing/2014/main" id="{78AEE3D7-3209-42A2-ABBF-DE27302F791F}"/>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7" name="Flowchart: Connector 96">
                <a:extLst>
                  <a:ext uri="{FF2B5EF4-FFF2-40B4-BE49-F238E27FC236}">
                    <a16:creationId xmlns:a16="http://schemas.microsoft.com/office/drawing/2014/main" id="{6C5318CE-2AC6-4FB2-82E1-53744D61718A}"/>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Arrow: Pentagon 95">
                <a:extLst>
                  <a:ext uri="{FF2B5EF4-FFF2-40B4-BE49-F238E27FC236}">
                    <a16:creationId xmlns:a16="http://schemas.microsoft.com/office/drawing/2014/main" id="{46871A70-4F7E-4FB0-A7DE-BF0CED045540}"/>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04" name="Graphic 103" descr="Questions outline">
              <a:extLst>
                <a:ext uri="{FF2B5EF4-FFF2-40B4-BE49-F238E27FC236}">
                  <a16:creationId xmlns:a16="http://schemas.microsoft.com/office/drawing/2014/main" id="{02486F4C-6DA7-4A17-A85D-FCF58CA682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6941" y="1602663"/>
              <a:ext cx="504000" cy="504000"/>
            </a:xfrm>
            <a:prstGeom prst="rect">
              <a:avLst/>
            </a:prstGeom>
          </p:spPr>
        </p:pic>
      </p:grpSp>
      <p:grpSp>
        <p:nvGrpSpPr>
          <p:cNvPr id="33" name="Group 32">
            <a:extLst>
              <a:ext uri="{FF2B5EF4-FFF2-40B4-BE49-F238E27FC236}">
                <a16:creationId xmlns:a16="http://schemas.microsoft.com/office/drawing/2014/main" id="{D53EA389-0E8B-4918-91F1-28A2C9E837E9}"/>
              </a:ext>
            </a:extLst>
          </p:cNvPr>
          <p:cNvGrpSpPr/>
          <p:nvPr/>
        </p:nvGrpSpPr>
        <p:grpSpPr>
          <a:xfrm>
            <a:off x="2279631" y="2680794"/>
            <a:ext cx="2754083" cy="582050"/>
            <a:chOff x="1937849" y="2557399"/>
            <a:chExt cx="2754083" cy="582050"/>
          </a:xfrm>
        </p:grpSpPr>
        <p:grpSp>
          <p:nvGrpSpPr>
            <p:cNvPr id="99" name="Group 98">
              <a:extLst>
                <a:ext uri="{FF2B5EF4-FFF2-40B4-BE49-F238E27FC236}">
                  <a16:creationId xmlns:a16="http://schemas.microsoft.com/office/drawing/2014/main" id="{D902E865-59C4-4DB2-A65D-9C630C86AF76}"/>
                </a:ext>
              </a:extLst>
            </p:cNvPr>
            <p:cNvGrpSpPr/>
            <p:nvPr/>
          </p:nvGrpSpPr>
          <p:grpSpPr>
            <a:xfrm>
              <a:off x="1937849" y="2557399"/>
              <a:ext cx="2754083" cy="582050"/>
              <a:chOff x="1955589" y="844553"/>
              <a:chExt cx="2754083" cy="582050"/>
            </a:xfrm>
          </p:grpSpPr>
          <p:sp>
            <p:nvSpPr>
              <p:cNvPr id="100" name="Rectangle 99">
                <a:extLst>
                  <a:ext uri="{FF2B5EF4-FFF2-40B4-BE49-F238E27FC236}">
                    <a16:creationId xmlns:a16="http://schemas.microsoft.com/office/drawing/2014/main" id="{3BF31BF8-155A-4B38-98CF-D38373B6F84C}"/>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Resources</a:t>
                </a:r>
              </a:p>
            </p:txBody>
          </p:sp>
          <p:sp>
            <p:nvSpPr>
              <p:cNvPr id="101" name="Flowchart: Connector 100">
                <a:extLst>
                  <a:ext uri="{FF2B5EF4-FFF2-40B4-BE49-F238E27FC236}">
                    <a16:creationId xmlns:a16="http://schemas.microsoft.com/office/drawing/2014/main" id="{93EA9E4F-A59E-41EA-B967-86453054F1EE}"/>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2" name="Flowchart: Connector 101">
                <a:extLst>
                  <a:ext uri="{FF2B5EF4-FFF2-40B4-BE49-F238E27FC236}">
                    <a16:creationId xmlns:a16="http://schemas.microsoft.com/office/drawing/2014/main" id="{3BFD2055-347E-4425-95EF-E7B588CA28F1}"/>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Arrow: Pentagon 102">
                <a:extLst>
                  <a:ext uri="{FF2B5EF4-FFF2-40B4-BE49-F238E27FC236}">
                    <a16:creationId xmlns:a16="http://schemas.microsoft.com/office/drawing/2014/main" id="{416D98F2-5FD5-46B8-A89B-0324BABA78B8}"/>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5" name="Graphic 114" descr="Programmer male outline">
              <a:extLst>
                <a:ext uri="{FF2B5EF4-FFF2-40B4-BE49-F238E27FC236}">
                  <a16:creationId xmlns:a16="http://schemas.microsoft.com/office/drawing/2014/main" id="{7C5FA853-7420-4E94-9678-7E61B07B61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6597" y="2561137"/>
              <a:ext cx="504000" cy="504000"/>
            </a:xfrm>
            <a:prstGeom prst="rect">
              <a:avLst/>
            </a:prstGeom>
          </p:spPr>
        </p:pic>
      </p:grpSp>
      <p:grpSp>
        <p:nvGrpSpPr>
          <p:cNvPr id="35" name="Group 34">
            <a:extLst>
              <a:ext uri="{FF2B5EF4-FFF2-40B4-BE49-F238E27FC236}">
                <a16:creationId xmlns:a16="http://schemas.microsoft.com/office/drawing/2014/main" id="{58E16C81-E6D0-4CE7-94F3-E8A60CE4E89A}"/>
              </a:ext>
            </a:extLst>
          </p:cNvPr>
          <p:cNvGrpSpPr/>
          <p:nvPr/>
        </p:nvGrpSpPr>
        <p:grpSpPr>
          <a:xfrm>
            <a:off x="2300300" y="3455396"/>
            <a:ext cx="2754083" cy="582050"/>
            <a:chOff x="1958518" y="3359976"/>
            <a:chExt cx="2754083" cy="582050"/>
          </a:xfrm>
        </p:grpSpPr>
        <p:grpSp>
          <p:nvGrpSpPr>
            <p:cNvPr id="105" name="Group 104">
              <a:extLst>
                <a:ext uri="{FF2B5EF4-FFF2-40B4-BE49-F238E27FC236}">
                  <a16:creationId xmlns:a16="http://schemas.microsoft.com/office/drawing/2014/main" id="{5BD5918D-C6CA-4AFF-9066-389CAFDCCE92}"/>
                </a:ext>
              </a:extLst>
            </p:cNvPr>
            <p:cNvGrpSpPr/>
            <p:nvPr/>
          </p:nvGrpSpPr>
          <p:grpSpPr>
            <a:xfrm>
              <a:off x="1958518" y="3359976"/>
              <a:ext cx="2754083" cy="582050"/>
              <a:chOff x="1955589" y="844553"/>
              <a:chExt cx="2754083" cy="582050"/>
            </a:xfrm>
          </p:grpSpPr>
          <p:sp>
            <p:nvSpPr>
              <p:cNvPr id="106" name="Rectangle 105">
                <a:extLst>
                  <a:ext uri="{FF2B5EF4-FFF2-40B4-BE49-F238E27FC236}">
                    <a16:creationId xmlns:a16="http://schemas.microsoft.com/office/drawing/2014/main" id="{4FB2D4F1-389A-4AE5-A353-2D6D9AF73FDD}"/>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Benefits</a:t>
                </a:r>
              </a:p>
            </p:txBody>
          </p:sp>
          <p:sp>
            <p:nvSpPr>
              <p:cNvPr id="107" name="Flowchart: Connector 106">
                <a:extLst>
                  <a:ext uri="{FF2B5EF4-FFF2-40B4-BE49-F238E27FC236}">
                    <a16:creationId xmlns:a16="http://schemas.microsoft.com/office/drawing/2014/main" id="{14F591FC-9E3C-43F7-A294-D72AC19FEE83}"/>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8" name="Flowchart: Connector 107">
                <a:extLst>
                  <a:ext uri="{FF2B5EF4-FFF2-40B4-BE49-F238E27FC236}">
                    <a16:creationId xmlns:a16="http://schemas.microsoft.com/office/drawing/2014/main" id="{928A2068-DD25-470E-8D39-41C17B54A880}"/>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Arrow: Pentagon 108">
                <a:extLst>
                  <a:ext uri="{FF2B5EF4-FFF2-40B4-BE49-F238E27FC236}">
                    <a16:creationId xmlns:a16="http://schemas.microsoft.com/office/drawing/2014/main" id="{A2218E6B-68C5-4255-A9AA-C91D2353273C}"/>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6" name="Graphic 115" descr="Checkbox Checked outline">
              <a:extLst>
                <a:ext uri="{FF2B5EF4-FFF2-40B4-BE49-F238E27FC236}">
                  <a16:creationId xmlns:a16="http://schemas.microsoft.com/office/drawing/2014/main" id="{60725C61-C301-4FF8-AD01-501878F6BB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7593" y="3400701"/>
              <a:ext cx="504000" cy="504000"/>
            </a:xfrm>
            <a:prstGeom prst="rect">
              <a:avLst/>
            </a:prstGeom>
          </p:spPr>
        </p:pic>
      </p:grpSp>
      <p:grpSp>
        <p:nvGrpSpPr>
          <p:cNvPr id="38" name="Group 37">
            <a:extLst>
              <a:ext uri="{FF2B5EF4-FFF2-40B4-BE49-F238E27FC236}">
                <a16:creationId xmlns:a16="http://schemas.microsoft.com/office/drawing/2014/main" id="{83FC6E36-048D-4497-B52B-0D4786976939}"/>
              </a:ext>
            </a:extLst>
          </p:cNvPr>
          <p:cNvGrpSpPr/>
          <p:nvPr/>
        </p:nvGrpSpPr>
        <p:grpSpPr>
          <a:xfrm>
            <a:off x="2297371" y="4229997"/>
            <a:ext cx="2754083" cy="582050"/>
            <a:chOff x="1955589" y="4141172"/>
            <a:chExt cx="2754083" cy="582050"/>
          </a:xfrm>
        </p:grpSpPr>
        <p:grpSp>
          <p:nvGrpSpPr>
            <p:cNvPr id="110" name="Group 109">
              <a:extLst>
                <a:ext uri="{FF2B5EF4-FFF2-40B4-BE49-F238E27FC236}">
                  <a16:creationId xmlns:a16="http://schemas.microsoft.com/office/drawing/2014/main" id="{24017D6B-9F27-46E5-B6E8-6A9C143EF0A4}"/>
                </a:ext>
              </a:extLst>
            </p:cNvPr>
            <p:cNvGrpSpPr/>
            <p:nvPr/>
          </p:nvGrpSpPr>
          <p:grpSpPr>
            <a:xfrm>
              <a:off x="1955589" y="4141172"/>
              <a:ext cx="2754083" cy="582050"/>
              <a:chOff x="1955589" y="844553"/>
              <a:chExt cx="2754083" cy="582050"/>
            </a:xfrm>
          </p:grpSpPr>
          <p:sp>
            <p:nvSpPr>
              <p:cNvPr id="111" name="Rectangle 110">
                <a:extLst>
                  <a:ext uri="{FF2B5EF4-FFF2-40B4-BE49-F238E27FC236}">
                    <a16:creationId xmlns:a16="http://schemas.microsoft.com/office/drawing/2014/main" id="{6ADF18E8-C386-4EFB-813F-C642D887E0E2}"/>
                  </a:ext>
                </a:extLst>
              </p:cNvPr>
              <p:cNvSpPr/>
              <p:nvPr/>
            </p:nvSpPr>
            <p:spPr>
              <a:xfrm>
                <a:off x="2555776" y="915566"/>
                <a:ext cx="1757896" cy="396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Challenges</a:t>
                </a:r>
              </a:p>
            </p:txBody>
          </p:sp>
          <p:sp>
            <p:nvSpPr>
              <p:cNvPr id="112" name="Flowchart: Connector 111">
                <a:extLst>
                  <a:ext uri="{FF2B5EF4-FFF2-40B4-BE49-F238E27FC236}">
                    <a16:creationId xmlns:a16="http://schemas.microsoft.com/office/drawing/2014/main" id="{04FEFC39-7860-468B-887E-8DDBAE208441}"/>
                  </a:ext>
                </a:extLst>
              </p:cNvPr>
              <p:cNvSpPr/>
              <p:nvPr/>
            </p:nvSpPr>
            <p:spPr>
              <a:xfrm>
                <a:off x="1955589" y="915566"/>
                <a:ext cx="396000" cy="396000"/>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3" name="Flowchart: Connector 112">
                <a:extLst>
                  <a:ext uri="{FF2B5EF4-FFF2-40B4-BE49-F238E27FC236}">
                    <a16:creationId xmlns:a16="http://schemas.microsoft.com/office/drawing/2014/main" id="{8B3AF4E7-9111-4DEB-B010-71A4EFB89C49}"/>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Arrow: Pentagon 113">
                <a:extLst>
                  <a:ext uri="{FF2B5EF4-FFF2-40B4-BE49-F238E27FC236}">
                    <a16:creationId xmlns:a16="http://schemas.microsoft.com/office/drawing/2014/main" id="{93B67654-E057-4007-A95B-943373CE188E}"/>
                  </a:ext>
                </a:extLst>
              </p:cNvPr>
              <p:cNvSpPr/>
              <p:nvPr/>
            </p:nvSpPr>
            <p:spPr>
              <a:xfrm>
                <a:off x="4313672" y="915566"/>
                <a:ext cx="396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7" name="Graphic 116" descr="Checkbox Crossed outline">
              <a:extLst>
                <a:ext uri="{FF2B5EF4-FFF2-40B4-BE49-F238E27FC236}">
                  <a16:creationId xmlns:a16="http://schemas.microsoft.com/office/drawing/2014/main" id="{E105ECC7-5727-4502-A51E-8DDCFE6CF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0560" y="4196241"/>
              <a:ext cx="504000" cy="504000"/>
            </a:xfrm>
            <a:prstGeom prst="rect">
              <a:avLst/>
            </a:prstGeom>
          </p:spPr>
        </p:pic>
      </p:grpSp>
      <p:cxnSp>
        <p:nvCxnSpPr>
          <p:cNvPr id="119" name="Straight Connector 118">
            <a:extLst>
              <a:ext uri="{FF2B5EF4-FFF2-40B4-BE49-F238E27FC236}">
                <a16:creationId xmlns:a16="http://schemas.microsoft.com/office/drawing/2014/main" id="{43F09E81-9E08-4AE1-A66F-8F4887017900}"/>
              </a:ext>
            </a:extLst>
          </p:cNvPr>
          <p:cNvCxnSpPr/>
          <p:nvPr/>
        </p:nvCxnSpPr>
        <p:spPr>
          <a:xfrm>
            <a:off x="5292080" y="1779662"/>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185B4C-2C5A-4699-A215-566340D48172}"/>
              </a:ext>
            </a:extLst>
          </p:cNvPr>
          <p:cNvCxnSpPr/>
          <p:nvPr/>
        </p:nvCxnSpPr>
        <p:spPr>
          <a:xfrm>
            <a:off x="5292080" y="2571750"/>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0185DD7-BB9A-4D6D-B4CE-F210ABB000EF}"/>
              </a:ext>
            </a:extLst>
          </p:cNvPr>
          <p:cNvCxnSpPr/>
          <p:nvPr/>
        </p:nvCxnSpPr>
        <p:spPr>
          <a:xfrm>
            <a:off x="5292080" y="3363838"/>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D6ED92B-1ABE-4ADB-B9E2-20CE1D88F1EA}"/>
              </a:ext>
            </a:extLst>
          </p:cNvPr>
          <p:cNvCxnSpPr/>
          <p:nvPr/>
        </p:nvCxnSpPr>
        <p:spPr>
          <a:xfrm>
            <a:off x="5292080" y="4155926"/>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56CB045-055B-4270-98E9-55BECBFC1AF2}"/>
              </a:ext>
            </a:extLst>
          </p:cNvPr>
          <p:cNvSpPr txBox="1"/>
          <p:nvPr/>
        </p:nvSpPr>
        <p:spPr>
          <a:xfrm>
            <a:off x="5298117" y="1059582"/>
            <a:ext cx="3522355" cy="738664"/>
          </a:xfrm>
          <a:prstGeom prst="rect">
            <a:avLst/>
          </a:prstGeom>
          <a:noFill/>
        </p:spPr>
        <p:txBody>
          <a:bodyPr wrap="square" rtlCol="0">
            <a:spAutoFit/>
          </a:bodyPr>
          <a:lstStyle/>
          <a:p>
            <a:r>
              <a:rPr lang="en-GB" sz="1050" b="1">
                <a:solidFill>
                  <a:schemeClr val="accent1"/>
                </a:solidFill>
              </a:rPr>
              <a:t>Minimal. </a:t>
            </a:r>
            <a:r>
              <a:rPr lang="en-GB" sz="1050">
                <a:solidFill>
                  <a:schemeClr val="accent1"/>
                </a:solidFill>
              </a:rPr>
              <a:t>Dedicated team to ensure that there is minimal degradation to the development of DSC Change as REC Change is progressed. Includes increased DSC Development &amp; Release capacity.</a:t>
            </a:r>
            <a:endParaRPr lang="en-GB" sz="1050">
              <a:solidFill>
                <a:srgbClr val="3E5AA8"/>
              </a:solidFill>
            </a:endParaRPr>
          </a:p>
        </p:txBody>
      </p:sp>
      <p:sp>
        <p:nvSpPr>
          <p:cNvPr id="124" name="TextBox 123">
            <a:extLst>
              <a:ext uri="{FF2B5EF4-FFF2-40B4-BE49-F238E27FC236}">
                <a16:creationId xmlns:a16="http://schemas.microsoft.com/office/drawing/2014/main" id="{EE06B6FF-C13C-4BCC-83A1-F4FDFF788826}"/>
              </a:ext>
            </a:extLst>
          </p:cNvPr>
          <p:cNvSpPr txBox="1"/>
          <p:nvPr/>
        </p:nvSpPr>
        <p:spPr>
          <a:xfrm>
            <a:off x="5298117" y="1812372"/>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REC Change to increase post CSS implementation </a:t>
            </a:r>
            <a:endParaRPr lang="en-GB" sz="1050">
              <a:solidFill>
                <a:srgbClr val="3E5AA8"/>
              </a:solidFill>
            </a:endParaRPr>
          </a:p>
        </p:txBody>
      </p:sp>
      <p:sp>
        <p:nvSpPr>
          <p:cNvPr id="125" name="TextBox 124">
            <a:extLst>
              <a:ext uri="{FF2B5EF4-FFF2-40B4-BE49-F238E27FC236}">
                <a16:creationId xmlns:a16="http://schemas.microsoft.com/office/drawing/2014/main" id="{360EFC0A-CB37-4BA7-B2A5-8BAF792EDB88}"/>
              </a:ext>
            </a:extLst>
          </p:cNvPr>
          <p:cNvSpPr txBox="1"/>
          <p:nvPr/>
        </p:nvSpPr>
        <p:spPr>
          <a:xfrm>
            <a:off x="5292080" y="2627887"/>
            <a:ext cx="3522355" cy="577081"/>
          </a:xfrm>
          <a:prstGeom prst="rect">
            <a:avLst/>
          </a:prstGeom>
          <a:noFill/>
        </p:spPr>
        <p:txBody>
          <a:bodyPr wrap="square" rtlCol="0">
            <a:spAutoFit/>
          </a:bodyPr>
          <a:lstStyle/>
          <a:p>
            <a:r>
              <a:rPr lang="en-GB" sz="1050" b="1">
                <a:solidFill>
                  <a:schemeClr val="accent1"/>
                </a:solidFill>
              </a:rPr>
              <a:t>Ringfenced REC change team</a:t>
            </a:r>
            <a:r>
              <a:rPr lang="en-GB" sz="1050">
                <a:solidFill>
                  <a:schemeClr val="accent1"/>
                </a:solidFill>
              </a:rPr>
              <a:t>, including Business Analysist, Solution Architect, Business Process Consultants and Change Development Leads etc.</a:t>
            </a:r>
          </a:p>
        </p:txBody>
      </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a:t>Option 1 - Dedicated REC Change Team</a:t>
            </a:r>
            <a:endParaRPr lang="en-GB"/>
          </a:p>
        </p:txBody>
      </p:sp>
      <p:sp>
        <p:nvSpPr>
          <p:cNvPr id="142" name="Rectangle 141">
            <a:extLst>
              <a:ext uri="{FF2B5EF4-FFF2-40B4-BE49-F238E27FC236}">
                <a16:creationId xmlns:a16="http://schemas.microsoft.com/office/drawing/2014/main" id="{A1DA7F5C-74B3-4FF4-A27A-032697ECDF5C}"/>
              </a:ext>
            </a:extLst>
          </p:cNvPr>
          <p:cNvSpPr/>
          <p:nvPr/>
        </p:nvSpPr>
        <p:spPr>
          <a:xfrm>
            <a:off x="198330" y="2152405"/>
            <a:ext cx="1793124" cy="2210766"/>
          </a:xfrm>
          <a:prstGeom prst="rect">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Dedicated Team that would be on hand to focus on the progression of REC Impact Assessments, development and delivery of REC Change looking to mitigate risk on DSC Change. </a:t>
            </a:r>
          </a:p>
          <a:p>
            <a:pPr algn="ctr"/>
            <a:endParaRPr lang="en-GB" sz="1200">
              <a:solidFill>
                <a:srgbClr val="3E5AA8"/>
              </a:solidFill>
            </a:endParaRPr>
          </a:p>
        </p:txBody>
      </p:sp>
      <p:sp>
        <p:nvSpPr>
          <p:cNvPr id="143" name="Rectangle 142">
            <a:extLst>
              <a:ext uri="{FF2B5EF4-FFF2-40B4-BE49-F238E27FC236}">
                <a16:creationId xmlns:a16="http://schemas.microsoft.com/office/drawing/2014/main" id="{B888CC3E-E4AA-49E1-B048-87D3E597E7D5}"/>
              </a:ext>
            </a:extLst>
          </p:cNvPr>
          <p:cNvSpPr/>
          <p:nvPr/>
        </p:nvSpPr>
        <p:spPr>
          <a:xfrm>
            <a:off x="358471" y="4167582"/>
            <a:ext cx="1429188" cy="348384"/>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rgbClr val="3E5AA8"/>
                </a:solidFill>
              </a:rPr>
              <a:t>£1.4m</a:t>
            </a:r>
          </a:p>
        </p:txBody>
      </p:sp>
      <p:sp>
        <p:nvSpPr>
          <p:cNvPr id="144" name="Rectangle 143">
            <a:extLst>
              <a:ext uri="{FF2B5EF4-FFF2-40B4-BE49-F238E27FC236}">
                <a16:creationId xmlns:a16="http://schemas.microsoft.com/office/drawing/2014/main" id="{0C7E2053-DA71-4381-B7F2-3A0FE8DF7A28}"/>
              </a:ext>
            </a:extLst>
          </p:cNvPr>
          <p:cNvSpPr/>
          <p:nvPr/>
        </p:nvSpPr>
        <p:spPr>
          <a:xfrm>
            <a:off x="198949" y="1440509"/>
            <a:ext cx="1791715" cy="637581"/>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a:solidFill>
                  <a:srgbClr val="3E5AA8"/>
                </a:solidFill>
              </a:rPr>
              <a:t>Option 1</a:t>
            </a:r>
          </a:p>
          <a:p>
            <a:pPr algn="ctr"/>
            <a:endParaRPr lang="en-GB" sz="100">
              <a:solidFill>
                <a:srgbClr val="3E5AA8"/>
              </a:solidFill>
            </a:endParaRPr>
          </a:p>
          <a:p>
            <a:pPr algn="ctr"/>
            <a:r>
              <a:rPr lang="en-GB" sz="1100">
                <a:solidFill>
                  <a:srgbClr val="3E5AA8"/>
                </a:solidFill>
              </a:rPr>
              <a:t>Dedicated REC Change Team</a:t>
            </a:r>
          </a:p>
        </p:txBody>
      </p:sp>
      <p:grpSp>
        <p:nvGrpSpPr>
          <p:cNvPr id="145" name="Group 144">
            <a:extLst>
              <a:ext uri="{FF2B5EF4-FFF2-40B4-BE49-F238E27FC236}">
                <a16:creationId xmlns:a16="http://schemas.microsoft.com/office/drawing/2014/main" id="{D0FE1FE4-1D31-49EC-B022-3DD3A059CA4E}"/>
              </a:ext>
            </a:extLst>
          </p:cNvPr>
          <p:cNvGrpSpPr/>
          <p:nvPr/>
        </p:nvGrpSpPr>
        <p:grpSpPr>
          <a:xfrm>
            <a:off x="780713" y="911578"/>
            <a:ext cx="584704" cy="582050"/>
            <a:chOff x="251520" y="843558"/>
            <a:chExt cx="584704" cy="582050"/>
          </a:xfrm>
        </p:grpSpPr>
        <p:sp>
          <p:nvSpPr>
            <p:cNvPr id="146" name="Flowchart: Connector 145">
              <a:extLst>
                <a:ext uri="{FF2B5EF4-FFF2-40B4-BE49-F238E27FC236}">
                  <a16:creationId xmlns:a16="http://schemas.microsoft.com/office/drawing/2014/main" id="{4F511069-C3F7-4D1F-9165-6C0ED0BC602D}"/>
                </a:ext>
              </a:extLst>
            </p:cNvPr>
            <p:cNvSpPr/>
            <p:nvPr/>
          </p:nvSpPr>
          <p:spPr>
            <a:xfrm>
              <a:off x="251520"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47" name="Graphic 146" descr="Users outline">
              <a:extLst>
                <a:ext uri="{FF2B5EF4-FFF2-40B4-BE49-F238E27FC236}">
                  <a16:creationId xmlns:a16="http://schemas.microsoft.com/office/drawing/2014/main" id="{82651185-9152-432C-9EBF-F0AC956124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3472" y="896603"/>
              <a:ext cx="460800" cy="460800"/>
            </a:xfrm>
            <a:prstGeom prst="rect">
              <a:avLst/>
            </a:prstGeom>
          </p:spPr>
        </p:pic>
      </p:grpSp>
      <p:sp>
        <p:nvSpPr>
          <p:cNvPr id="148" name="TextBox 147">
            <a:extLst>
              <a:ext uri="{FF2B5EF4-FFF2-40B4-BE49-F238E27FC236}">
                <a16:creationId xmlns:a16="http://schemas.microsoft.com/office/drawing/2014/main" id="{A2E7F7B5-0D21-4710-8487-B1BA6ED6AF03}"/>
              </a:ext>
            </a:extLst>
          </p:cNvPr>
          <p:cNvSpPr txBox="1"/>
          <p:nvPr/>
        </p:nvSpPr>
        <p:spPr>
          <a:xfrm>
            <a:off x="7049607" y="180333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Level of IA conforms to existing processes (ROM / HLSO)</a:t>
            </a:r>
            <a:endParaRPr lang="en-GB" sz="1050">
              <a:solidFill>
                <a:srgbClr val="3E5AA8"/>
              </a:solidFill>
            </a:endParaRPr>
          </a:p>
        </p:txBody>
      </p:sp>
      <p:sp>
        <p:nvSpPr>
          <p:cNvPr id="149" name="TextBox 148">
            <a:extLst>
              <a:ext uri="{FF2B5EF4-FFF2-40B4-BE49-F238E27FC236}">
                <a16:creationId xmlns:a16="http://schemas.microsoft.com/office/drawing/2014/main" id="{75CB4ABD-0094-459C-ABB9-97D000C8E80C}"/>
              </a:ext>
            </a:extLst>
          </p:cNvPr>
          <p:cNvSpPr txBox="1"/>
          <p:nvPr/>
        </p:nvSpPr>
        <p:spPr>
          <a:xfrm>
            <a:off x="5288430" y="4162373"/>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Demand for REC change is currently unknown</a:t>
            </a:r>
          </a:p>
        </p:txBody>
      </p:sp>
      <p:sp>
        <p:nvSpPr>
          <p:cNvPr id="151" name="TextBox 150">
            <a:extLst>
              <a:ext uri="{FF2B5EF4-FFF2-40B4-BE49-F238E27FC236}">
                <a16:creationId xmlns:a16="http://schemas.microsoft.com/office/drawing/2014/main" id="{F3198A9F-7644-4128-936F-F36068F45E10}"/>
              </a:ext>
            </a:extLst>
          </p:cNvPr>
          <p:cNvSpPr txBox="1"/>
          <p:nvPr/>
        </p:nvSpPr>
        <p:spPr>
          <a:xfrm>
            <a:off x="5275592" y="3368479"/>
            <a:ext cx="1757897" cy="900246"/>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Full dedicated team for REC change</a:t>
            </a:r>
          </a:p>
          <a:p>
            <a:pPr marL="171450" indent="-171450">
              <a:buFont typeface="Arial" panose="020B0604020202020204" pitchFamily="34" charset="0"/>
              <a:buChar char="•"/>
            </a:pPr>
            <a:r>
              <a:rPr lang="en-US" sz="1050">
                <a:solidFill>
                  <a:schemeClr val="accent1"/>
                </a:solidFill>
              </a:rPr>
              <a:t>Mitigates risk to DSC Change Development</a:t>
            </a:r>
          </a:p>
          <a:p>
            <a:pPr marL="171450" indent="-171450">
              <a:buFont typeface="Arial" panose="020B0604020202020204" pitchFamily="34" charset="0"/>
              <a:buChar char="•"/>
            </a:pPr>
            <a:endParaRPr lang="en-US" sz="1050">
              <a:solidFill>
                <a:schemeClr val="accent1"/>
              </a:solidFill>
            </a:endParaRPr>
          </a:p>
        </p:txBody>
      </p:sp>
      <p:sp>
        <p:nvSpPr>
          <p:cNvPr id="152" name="TextBox 151">
            <a:extLst>
              <a:ext uri="{FF2B5EF4-FFF2-40B4-BE49-F238E27FC236}">
                <a16:creationId xmlns:a16="http://schemas.microsoft.com/office/drawing/2014/main" id="{C525CBAA-3BEC-4E3B-B730-75F4201B52FC}"/>
              </a:ext>
            </a:extLst>
          </p:cNvPr>
          <p:cNvSpPr txBox="1"/>
          <p:nvPr/>
        </p:nvSpPr>
        <p:spPr>
          <a:xfrm>
            <a:off x="7033489" y="338446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Increases DSC Development and Release capacity</a:t>
            </a:r>
            <a:endParaRPr lang="en-GB" sz="1050">
              <a:solidFill>
                <a:srgbClr val="3E5AA8"/>
              </a:solidFill>
            </a:endParaRPr>
          </a:p>
        </p:txBody>
      </p:sp>
    </p:spTree>
    <p:extLst>
      <p:ext uri="{BB962C8B-B14F-4D97-AF65-F5344CB8AC3E}">
        <p14:creationId xmlns:p14="http://schemas.microsoft.com/office/powerpoint/2010/main" val="328169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96B94CC-9E54-4D99-929D-E7AF26EC3B3E}"/>
              </a:ext>
            </a:extLst>
          </p:cNvPr>
          <p:cNvGrpSpPr/>
          <p:nvPr/>
        </p:nvGrpSpPr>
        <p:grpSpPr>
          <a:xfrm>
            <a:off x="2267744" y="1131590"/>
            <a:ext cx="2754083" cy="582050"/>
            <a:chOff x="1955589" y="844553"/>
            <a:chExt cx="2754083" cy="582050"/>
          </a:xfrm>
        </p:grpSpPr>
        <p:sp>
          <p:nvSpPr>
            <p:cNvPr id="10" name="Rectangle 9">
              <a:extLst>
                <a:ext uri="{FF2B5EF4-FFF2-40B4-BE49-F238E27FC236}">
                  <a16:creationId xmlns:a16="http://schemas.microsoft.com/office/drawing/2014/main" id="{E54A5207-3451-49AF-84D4-6D6688F70B50}"/>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DSC Impacts</a:t>
              </a:r>
            </a:p>
          </p:txBody>
        </p:sp>
        <p:sp>
          <p:nvSpPr>
            <p:cNvPr id="11" name="Flowchart: Connector 10">
              <a:extLst>
                <a:ext uri="{FF2B5EF4-FFF2-40B4-BE49-F238E27FC236}">
                  <a16:creationId xmlns:a16="http://schemas.microsoft.com/office/drawing/2014/main" id="{DC2896A7-98AA-4D85-B80A-A9BF8AD70AD4}"/>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993995FA-CD6B-4036-AE0E-3430F415115C}"/>
                </a:ext>
              </a:extLst>
            </p:cNvPr>
            <p:cNvGrpSpPr/>
            <p:nvPr/>
          </p:nvGrpSpPr>
          <p:grpSpPr>
            <a:xfrm>
              <a:off x="2083985" y="844553"/>
              <a:ext cx="584704" cy="582050"/>
              <a:chOff x="633683" y="2149920"/>
              <a:chExt cx="584704" cy="582050"/>
            </a:xfrm>
          </p:grpSpPr>
          <p:sp>
            <p:nvSpPr>
              <p:cNvPr id="52" name="Flowchart: Connector 51">
                <a:extLst>
                  <a:ext uri="{FF2B5EF4-FFF2-40B4-BE49-F238E27FC236}">
                    <a16:creationId xmlns:a16="http://schemas.microsoft.com/office/drawing/2014/main" id="{5465FAF7-43C7-4E4C-86E6-58AD8F2DD587}"/>
                  </a:ext>
                </a:extLst>
              </p:cNvPr>
              <p:cNvSpPr/>
              <p:nvPr/>
            </p:nvSpPr>
            <p:spPr>
              <a:xfrm>
                <a:off x="633683" y="214992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0" name="Graphic 49" descr="Splash1 outline">
                <a:extLst>
                  <a:ext uri="{FF2B5EF4-FFF2-40B4-BE49-F238E27FC236}">
                    <a16:creationId xmlns:a16="http://schemas.microsoft.com/office/drawing/2014/main" id="{D45EE59C-F7C1-4375-A9B6-83B45D255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35" y="2191349"/>
                <a:ext cx="504000" cy="504000"/>
              </a:xfrm>
              <a:prstGeom prst="rect">
                <a:avLst/>
              </a:prstGeom>
            </p:spPr>
          </p:pic>
        </p:grpSp>
        <p:sp>
          <p:nvSpPr>
            <p:cNvPr id="13" name="Arrow: Pentagon 12">
              <a:extLst>
                <a:ext uri="{FF2B5EF4-FFF2-40B4-BE49-F238E27FC236}">
                  <a16:creationId xmlns:a16="http://schemas.microsoft.com/office/drawing/2014/main" id="{FA5DB07E-8085-4CD8-B1E6-83B04D545B70}"/>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F9C9AE9A-6C07-496F-A772-1BC7CF0F6C26}"/>
              </a:ext>
            </a:extLst>
          </p:cNvPr>
          <p:cNvGrpSpPr/>
          <p:nvPr/>
        </p:nvGrpSpPr>
        <p:grpSpPr>
          <a:xfrm>
            <a:off x="2267744" y="1906192"/>
            <a:ext cx="2754083" cy="582050"/>
            <a:chOff x="1944293" y="1563638"/>
            <a:chExt cx="2754083" cy="582050"/>
          </a:xfrm>
        </p:grpSpPr>
        <p:grpSp>
          <p:nvGrpSpPr>
            <p:cNvPr id="92" name="Group 91">
              <a:extLst>
                <a:ext uri="{FF2B5EF4-FFF2-40B4-BE49-F238E27FC236}">
                  <a16:creationId xmlns:a16="http://schemas.microsoft.com/office/drawing/2014/main" id="{970DA6CA-B762-4F9B-A9F4-B3E6C049A5E6}"/>
                </a:ext>
              </a:extLst>
            </p:cNvPr>
            <p:cNvGrpSpPr/>
            <p:nvPr/>
          </p:nvGrpSpPr>
          <p:grpSpPr>
            <a:xfrm>
              <a:off x="1944293" y="1563638"/>
              <a:ext cx="2754083" cy="582050"/>
              <a:chOff x="1955589" y="844553"/>
              <a:chExt cx="2754083" cy="582050"/>
            </a:xfrm>
          </p:grpSpPr>
          <p:sp>
            <p:nvSpPr>
              <p:cNvPr id="93" name="Rectangle 92">
                <a:extLst>
                  <a:ext uri="{FF2B5EF4-FFF2-40B4-BE49-F238E27FC236}">
                    <a16:creationId xmlns:a16="http://schemas.microsoft.com/office/drawing/2014/main" id="{08760E5B-7192-418A-AD46-D9ACF11AA352}"/>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Assumptions</a:t>
                </a:r>
              </a:p>
            </p:txBody>
          </p:sp>
          <p:sp>
            <p:nvSpPr>
              <p:cNvPr id="94" name="Flowchart: Connector 93">
                <a:extLst>
                  <a:ext uri="{FF2B5EF4-FFF2-40B4-BE49-F238E27FC236}">
                    <a16:creationId xmlns:a16="http://schemas.microsoft.com/office/drawing/2014/main" id="{78AEE3D7-3209-42A2-ABBF-DE27302F791F}"/>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7" name="Flowchart: Connector 96">
                <a:extLst>
                  <a:ext uri="{FF2B5EF4-FFF2-40B4-BE49-F238E27FC236}">
                    <a16:creationId xmlns:a16="http://schemas.microsoft.com/office/drawing/2014/main" id="{6C5318CE-2AC6-4FB2-82E1-53744D61718A}"/>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Arrow: Pentagon 95">
                <a:extLst>
                  <a:ext uri="{FF2B5EF4-FFF2-40B4-BE49-F238E27FC236}">
                    <a16:creationId xmlns:a16="http://schemas.microsoft.com/office/drawing/2014/main" id="{46871A70-4F7E-4FB0-A7DE-BF0CED045540}"/>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04" name="Graphic 103" descr="Questions outline">
              <a:extLst>
                <a:ext uri="{FF2B5EF4-FFF2-40B4-BE49-F238E27FC236}">
                  <a16:creationId xmlns:a16="http://schemas.microsoft.com/office/drawing/2014/main" id="{02486F4C-6DA7-4A17-A85D-FCF58CA682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6941" y="1602663"/>
              <a:ext cx="504000" cy="504000"/>
            </a:xfrm>
            <a:prstGeom prst="rect">
              <a:avLst/>
            </a:prstGeom>
          </p:spPr>
        </p:pic>
      </p:grpSp>
      <p:grpSp>
        <p:nvGrpSpPr>
          <p:cNvPr id="33" name="Group 32">
            <a:extLst>
              <a:ext uri="{FF2B5EF4-FFF2-40B4-BE49-F238E27FC236}">
                <a16:creationId xmlns:a16="http://schemas.microsoft.com/office/drawing/2014/main" id="{D53EA389-0E8B-4918-91F1-28A2C9E837E9}"/>
              </a:ext>
            </a:extLst>
          </p:cNvPr>
          <p:cNvGrpSpPr/>
          <p:nvPr/>
        </p:nvGrpSpPr>
        <p:grpSpPr>
          <a:xfrm>
            <a:off x="2279631" y="2680794"/>
            <a:ext cx="2754083" cy="582050"/>
            <a:chOff x="1937849" y="2557399"/>
            <a:chExt cx="2754083" cy="582050"/>
          </a:xfrm>
        </p:grpSpPr>
        <p:grpSp>
          <p:nvGrpSpPr>
            <p:cNvPr id="99" name="Group 98">
              <a:extLst>
                <a:ext uri="{FF2B5EF4-FFF2-40B4-BE49-F238E27FC236}">
                  <a16:creationId xmlns:a16="http://schemas.microsoft.com/office/drawing/2014/main" id="{D902E865-59C4-4DB2-A65D-9C630C86AF76}"/>
                </a:ext>
              </a:extLst>
            </p:cNvPr>
            <p:cNvGrpSpPr/>
            <p:nvPr/>
          </p:nvGrpSpPr>
          <p:grpSpPr>
            <a:xfrm>
              <a:off x="1937849" y="2557399"/>
              <a:ext cx="2754083" cy="582050"/>
              <a:chOff x="1955589" y="844553"/>
              <a:chExt cx="2754083" cy="582050"/>
            </a:xfrm>
          </p:grpSpPr>
          <p:sp>
            <p:nvSpPr>
              <p:cNvPr id="100" name="Rectangle 99">
                <a:extLst>
                  <a:ext uri="{FF2B5EF4-FFF2-40B4-BE49-F238E27FC236}">
                    <a16:creationId xmlns:a16="http://schemas.microsoft.com/office/drawing/2014/main" id="{3BF31BF8-155A-4B38-98CF-D38373B6F84C}"/>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Resources</a:t>
                </a:r>
              </a:p>
            </p:txBody>
          </p:sp>
          <p:sp>
            <p:nvSpPr>
              <p:cNvPr id="101" name="Flowchart: Connector 100">
                <a:extLst>
                  <a:ext uri="{FF2B5EF4-FFF2-40B4-BE49-F238E27FC236}">
                    <a16:creationId xmlns:a16="http://schemas.microsoft.com/office/drawing/2014/main" id="{93EA9E4F-A59E-41EA-B967-86453054F1EE}"/>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2" name="Flowchart: Connector 101">
                <a:extLst>
                  <a:ext uri="{FF2B5EF4-FFF2-40B4-BE49-F238E27FC236}">
                    <a16:creationId xmlns:a16="http://schemas.microsoft.com/office/drawing/2014/main" id="{3BFD2055-347E-4425-95EF-E7B588CA28F1}"/>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Arrow: Pentagon 102">
                <a:extLst>
                  <a:ext uri="{FF2B5EF4-FFF2-40B4-BE49-F238E27FC236}">
                    <a16:creationId xmlns:a16="http://schemas.microsoft.com/office/drawing/2014/main" id="{416D98F2-5FD5-46B8-A89B-0324BABA78B8}"/>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5" name="Graphic 114" descr="Programmer male outline">
              <a:extLst>
                <a:ext uri="{FF2B5EF4-FFF2-40B4-BE49-F238E27FC236}">
                  <a16:creationId xmlns:a16="http://schemas.microsoft.com/office/drawing/2014/main" id="{7C5FA853-7420-4E94-9678-7E61B07B61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6597" y="2561137"/>
              <a:ext cx="504000" cy="504000"/>
            </a:xfrm>
            <a:prstGeom prst="rect">
              <a:avLst/>
            </a:prstGeom>
          </p:spPr>
        </p:pic>
      </p:grpSp>
      <p:grpSp>
        <p:nvGrpSpPr>
          <p:cNvPr id="35" name="Group 34">
            <a:extLst>
              <a:ext uri="{FF2B5EF4-FFF2-40B4-BE49-F238E27FC236}">
                <a16:creationId xmlns:a16="http://schemas.microsoft.com/office/drawing/2014/main" id="{58E16C81-E6D0-4CE7-94F3-E8A60CE4E89A}"/>
              </a:ext>
            </a:extLst>
          </p:cNvPr>
          <p:cNvGrpSpPr/>
          <p:nvPr/>
        </p:nvGrpSpPr>
        <p:grpSpPr>
          <a:xfrm>
            <a:off x="2300300" y="3455396"/>
            <a:ext cx="2754083" cy="582050"/>
            <a:chOff x="1958518" y="3359976"/>
            <a:chExt cx="2754083" cy="582050"/>
          </a:xfrm>
        </p:grpSpPr>
        <p:grpSp>
          <p:nvGrpSpPr>
            <p:cNvPr id="105" name="Group 104">
              <a:extLst>
                <a:ext uri="{FF2B5EF4-FFF2-40B4-BE49-F238E27FC236}">
                  <a16:creationId xmlns:a16="http://schemas.microsoft.com/office/drawing/2014/main" id="{5BD5918D-C6CA-4AFF-9066-389CAFDCCE92}"/>
                </a:ext>
              </a:extLst>
            </p:cNvPr>
            <p:cNvGrpSpPr/>
            <p:nvPr/>
          </p:nvGrpSpPr>
          <p:grpSpPr>
            <a:xfrm>
              <a:off x="1958518" y="3359976"/>
              <a:ext cx="2754083" cy="582050"/>
              <a:chOff x="1955589" y="844553"/>
              <a:chExt cx="2754083" cy="582050"/>
            </a:xfrm>
          </p:grpSpPr>
          <p:sp>
            <p:nvSpPr>
              <p:cNvPr id="106" name="Rectangle 105">
                <a:extLst>
                  <a:ext uri="{FF2B5EF4-FFF2-40B4-BE49-F238E27FC236}">
                    <a16:creationId xmlns:a16="http://schemas.microsoft.com/office/drawing/2014/main" id="{4FB2D4F1-389A-4AE5-A353-2D6D9AF73FDD}"/>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Benefits</a:t>
                </a:r>
              </a:p>
            </p:txBody>
          </p:sp>
          <p:sp>
            <p:nvSpPr>
              <p:cNvPr id="107" name="Flowchart: Connector 106">
                <a:extLst>
                  <a:ext uri="{FF2B5EF4-FFF2-40B4-BE49-F238E27FC236}">
                    <a16:creationId xmlns:a16="http://schemas.microsoft.com/office/drawing/2014/main" id="{14F591FC-9E3C-43F7-A294-D72AC19FEE83}"/>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8" name="Flowchart: Connector 107">
                <a:extLst>
                  <a:ext uri="{FF2B5EF4-FFF2-40B4-BE49-F238E27FC236}">
                    <a16:creationId xmlns:a16="http://schemas.microsoft.com/office/drawing/2014/main" id="{928A2068-DD25-470E-8D39-41C17B54A880}"/>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Arrow: Pentagon 108">
                <a:extLst>
                  <a:ext uri="{FF2B5EF4-FFF2-40B4-BE49-F238E27FC236}">
                    <a16:creationId xmlns:a16="http://schemas.microsoft.com/office/drawing/2014/main" id="{A2218E6B-68C5-4255-A9AA-C91D2353273C}"/>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6" name="Graphic 115" descr="Checkbox Checked outline">
              <a:extLst>
                <a:ext uri="{FF2B5EF4-FFF2-40B4-BE49-F238E27FC236}">
                  <a16:creationId xmlns:a16="http://schemas.microsoft.com/office/drawing/2014/main" id="{60725C61-C301-4FF8-AD01-501878F6BB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7593" y="3400701"/>
              <a:ext cx="504000" cy="504000"/>
            </a:xfrm>
            <a:prstGeom prst="rect">
              <a:avLst/>
            </a:prstGeom>
          </p:spPr>
        </p:pic>
      </p:grpSp>
      <p:grpSp>
        <p:nvGrpSpPr>
          <p:cNvPr id="38" name="Group 37">
            <a:extLst>
              <a:ext uri="{FF2B5EF4-FFF2-40B4-BE49-F238E27FC236}">
                <a16:creationId xmlns:a16="http://schemas.microsoft.com/office/drawing/2014/main" id="{83FC6E36-048D-4497-B52B-0D4786976939}"/>
              </a:ext>
            </a:extLst>
          </p:cNvPr>
          <p:cNvGrpSpPr/>
          <p:nvPr/>
        </p:nvGrpSpPr>
        <p:grpSpPr>
          <a:xfrm>
            <a:off x="2297371" y="4229997"/>
            <a:ext cx="2754083" cy="582050"/>
            <a:chOff x="1955589" y="4141172"/>
            <a:chExt cx="2754083" cy="582050"/>
          </a:xfrm>
        </p:grpSpPr>
        <p:grpSp>
          <p:nvGrpSpPr>
            <p:cNvPr id="110" name="Group 109">
              <a:extLst>
                <a:ext uri="{FF2B5EF4-FFF2-40B4-BE49-F238E27FC236}">
                  <a16:creationId xmlns:a16="http://schemas.microsoft.com/office/drawing/2014/main" id="{24017D6B-9F27-46E5-B6E8-6A9C143EF0A4}"/>
                </a:ext>
              </a:extLst>
            </p:cNvPr>
            <p:cNvGrpSpPr/>
            <p:nvPr/>
          </p:nvGrpSpPr>
          <p:grpSpPr>
            <a:xfrm>
              <a:off x="1955589" y="4141172"/>
              <a:ext cx="2754083" cy="582050"/>
              <a:chOff x="1955589" y="844553"/>
              <a:chExt cx="2754083" cy="582050"/>
            </a:xfrm>
          </p:grpSpPr>
          <p:sp>
            <p:nvSpPr>
              <p:cNvPr id="111" name="Rectangle 110">
                <a:extLst>
                  <a:ext uri="{FF2B5EF4-FFF2-40B4-BE49-F238E27FC236}">
                    <a16:creationId xmlns:a16="http://schemas.microsoft.com/office/drawing/2014/main" id="{6ADF18E8-C386-4EFB-813F-C642D887E0E2}"/>
                  </a:ext>
                </a:extLst>
              </p:cNvPr>
              <p:cNvSpPr/>
              <p:nvPr/>
            </p:nvSpPr>
            <p:spPr>
              <a:xfrm>
                <a:off x="2555776" y="915566"/>
                <a:ext cx="1757896" cy="3960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Challenges</a:t>
                </a:r>
              </a:p>
            </p:txBody>
          </p:sp>
          <p:sp>
            <p:nvSpPr>
              <p:cNvPr id="112" name="Flowchart: Connector 111">
                <a:extLst>
                  <a:ext uri="{FF2B5EF4-FFF2-40B4-BE49-F238E27FC236}">
                    <a16:creationId xmlns:a16="http://schemas.microsoft.com/office/drawing/2014/main" id="{04FEFC39-7860-468B-887E-8DDBAE208441}"/>
                  </a:ext>
                </a:extLst>
              </p:cNvPr>
              <p:cNvSpPr/>
              <p:nvPr/>
            </p:nvSpPr>
            <p:spPr>
              <a:xfrm>
                <a:off x="1955589" y="915566"/>
                <a:ext cx="396000" cy="396000"/>
              </a:xfrm>
              <a:prstGeom prst="flowChartConnector">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3" name="Flowchart: Connector 112">
                <a:extLst>
                  <a:ext uri="{FF2B5EF4-FFF2-40B4-BE49-F238E27FC236}">
                    <a16:creationId xmlns:a16="http://schemas.microsoft.com/office/drawing/2014/main" id="{8B3AF4E7-9111-4DEB-B010-71A4EFB89C49}"/>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Arrow: Pentagon 113">
                <a:extLst>
                  <a:ext uri="{FF2B5EF4-FFF2-40B4-BE49-F238E27FC236}">
                    <a16:creationId xmlns:a16="http://schemas.microsoft.com/office/drawing/2014/main" id="{93B67654-E057-4007-A95B-943373CE188E}"/>
                  </a:ext>
                </a:extLst>
              </p:cNvPr>
              <p:cNvSpPr/>
              <p:nvPr/>
            </p:nvSpPr>
            <p:spPr>
              <a:xfrm>
                <a:off x="4313672" y="915566"/>
                <a:ext cx="396000" cy="396000"/>
              </a:xfrm>
              <a:prstGeom prst="homePlate">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7" name="Graphic 116" descr="Checkbox Crossed outline">
              <a:extLst>
                <a:ext uri="{FF2B5EF4-FFF2-40B4-BE49-F238E27FC236}">
                  <a16:creationId xmlns:a16="http://schemas.microsoft.com/office/drawing/2014/main" id="{E105ECC7-5727-4502-A51E-8DDCFE6CF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0560" y="4196241"/>
              <a:ext cx="504000" cy="504000"/>
            </a:xfrm>
            <a:prstGeom prst="rect">
              <a:avLst/>
            </a:prstGeom>
          </p:spPr>
        </p:pic>
      </p:grpSp>
      <p:cxnSp>
        <p:nvCxnSpPr>
          <p:cNvPr id="119" name="Straight Connector 118">
            <a:extLst>
              <a:ext uri="{FF2B5EF4-FFF2-40B4-BE49-F238E27FC236}">
                <a16:creationId xmlns:a16="http://schemas.microsoft.com/office/drawing/2014/main" id="{43F09E81-9E08-4AE1-A66F-8F4887017900}"/>
              </a:ext>
            </a:extLst>
          </p:cNvPr>
          <p:cNvCxnSpPr/>
          <p:nvPr/>
        </p:nvCxnSpPr>
        <p:spPr>
          <a:xfrm>
            <a:off x="5292080" y="1779662"/>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185B4C-2C5A-4699-A215-566340D48172}"/>
              </a:ext>
            </a:extLst>
          </p:cNvPr>
          <p:cNvCxnSpPr/>
          <p:nvPr/>
        </p:nvCxnSpPr>
        <p:spPr>
          <a:xfrm>
            <a:off x="5292080" y="2571750"/>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0185DD7-BB9A-4D6D-B4CE-F210ABB000EF}"/>
              </a:ext>
            </a:extLst>
          </p:cNvPr>
          <p:cNvCxnSpPr/>
          <p:nvPr/>
        </p:nvCxnSpPr>
        <p:spPr>
          <a:xfrm>
            <a:off x="5292080" y="3363838"/>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D6ED92B-1ABE-4ADB-B9E2-20CE1D88F1EA}"/>
              </a:ext>
            </a:extLst>
          </p:cNvPr>
          <p:cNvCxnSpPr/>
          <p:nvPr/>
        </p:nvCxnSpPr>
        <p:spPr>
          <a:xfrm>
            <a:off x="5292080" y="4155926"/>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56CB045-055B-4270-98E9-55BECBFC1AF2}"/>
              </a:ext>
            </a:extLst>
          </p:cNvPr>
          <p:cNvSpPr txBox="1"/>
          <p:nvPr/>
        </p:nvSpPr>
        <p:spPr>
          <a:xfrm>
            <a:off x="5298117" y="1059582"/>
            <a:ext cx="3522355" cy="738664"/>
          </a:xfrm>
          <a:prstGeom prst="rect">
            <a:avLst/>
          </a:prstGeom>
          <a:noFill/>
        </p:spPr>
        <p:txBody>
          <a:bodyPr wrap="square" rtlCol="0">
            <a:spAutoFit/>
          </a:bodyPr>
          <a:lstStyle/>
          <a:p>
            <a:r>
              <a:rPr lang="en-GB" sz="1050" b="1">
                <a:solidFill>
                  <a:schemeClr val="accent1"/>
                </a:solidFill>
              </a:rPr>
              <a:t>Low/Medium. </a:t>
            </a:r>
            <a:r>
              <a:rPr lang="en-GB" sz="1050">
                <a:solidFill>
                  <a:schemeClr val="accent1"/>
                </a:solidFill>
              </a:rPr>
              <a:t>This would ensure that the pull on existing resources would be low for the progression of REC Change. Some de-prioritisation for DSC Change may still be needed. </a:t>
            </a:r>
            <a:endParaRPr lang="en-GB" sz="1050">
              <a:solidFill>
                <a:srgbClr val="3E5AA8"/>
              </a:solidFill>
            </a:endParaRPr>
          </a:p>
        </p:txBody>
      </p:sp>
      <p:sp>
        <p:nvSpPr>
          <p:cNvPr id="125" name="TextBox 124">
            <a:extLst>
              <a:ext uri="{FF2B5EF4-FFF2-40B4-BE49-F238E27FC236}">
                <a16:creationId xmlns:a16="http://schemas.microsoft.com/office/drawing/2014/main" id="{360EFC0A-CB37-4BA7-B2A5-8BAF792EDB88}"/>
              </a:ext>
            </a:extLst>
          </p:cNvPr>
          <p:cNvSpPr txBox="1"/>
          <p:nvPr/>
        </p:nvSpPr>
        <p:spPr>
          <a:xfrm>
            <a:off x="5292080" y="2627887"/>
            <a:ext cx="3522355" cy="415498"/>
          </a:xfrm>
          <a:prstGeom prst="rect">
            <a:avLst/>
          </a:prstGeom>
          <a:noFill/>
        </p:spPr>
        <p:txBody>
          <a:bodyPr wrap="square" rtlCol="0">
            <a:spAutoFit/>
          </a:bodyPr>
          <a:lstStyle/>
          <a:p>
            <a:r>
              <a:rPr lang="en-GB" sz="1050" b="1">
                <a:solidFill>
                  <a:schemeClr val="accent1"/>
                </a:solidFill>
              </a:rPr>
              <a:t>Ringfenced resources</a:t>
            </a:r>
            <a:r>
              <a:rPr lang="en-GB" sz="1050">
                <a:solidFill>
                  <a:schemeClr val="accent1"/>
                </a:solidFill>
              </a:rPr>
              <a:t>, including Business Analyst, Solution Architect and Change Development Lead.</a:t>
            </a:r>
          </a:p>
        </p:txBody>
      </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a:t>Option 2 - Dedicated Resources</a:t>
            </a:r>
            <a:endParaRPr lang="en-GB"/>
          </a:p>
        </p:txBody>
      </p:sp>
      <p:sp>
        <p:nvSpPr>
          <p:cNvPr id="142" name="Rectangle 141">
            <a:extLst>
              <a:ext uri="{FF2B5EF4-FFF2-40B4-BE49-F238E27FC236}">
                <a16:creationId xmlns:a16="http://schemas.microsoft.com/office/drawing/2014/main" id="{A1DA7F5C-74B3-4FF4-A27A-032697ECDF5C}"/>
              </a:ext>
            </a:extLst>
          </p:cNvPr>
          <p:cNvSpPr/>
          <p:nvPr/>
        </p:nvSpPr>
        <p:spPr>
          <a:xfrm>
            <a:off x="198330" y="2152405"/>
            <a:ext cx="1793124" cy="2210766"/>
          </a:xfrm>
          <a:prstGeom prst="rect">
            <a:avLst/>
          </a:prstGeom>
          <a:solidFill>
            <a:schemeClr val="tx2">
              <a:lumMod val="20000"/>
              <a:lumOff val="8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Additional core resources to support the progression of REC Impact Assessments and the development of REC Change.</a:t>
            </a:r>
          </a:p>
          <a:p>
            <a:pPr algn="ctr"/>
            <a:endParaRPr lang="en-GB" sz="1200">
              <a:solidFill>
                <a:srgbClr val="3E5AA8"/>
              </a:solidFill>
            </a:endParaRPr>
          </a:p>
        </p:txBody>
      </p:sp>
      <p:sp>
        <p:nvSpPr>
          <p:cNvPr id="143" name="Rectangle 142">
            <a:extLst>
              <a:ext uri="{FF2B5EF4-FFF2-40B4-BE49-F238E27FC236}">
                <a16:creationId xmlns:a16="http://schemas.microsoft.com/office/drawing/2014/main" id="{B888CC3E-E4AA-49E1-B048-87D3E597E7D5}"/>
              </a:ext>
            </a:extLst>
          </p:cNvPr>
          <p:cNvSpPr/>
          <p:nvPr/>
        </p:nvSpPr>
        <p:spPr>
          <a:xfrm>
            <a:off x="358471" y="4167582"/>
            <a:ext cx="1429188" cy="348384"/>
          </a:xfrm>
          <a:prstGeom prst="rect">
            <a:avLst/>
          </a:prstGeom>
          <a:solidFill>
            <a:schemeClr val="tx2">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chemeClr val="bg1"/>
                </a:solidFill>
              </a:rPr>
              <a:t>£350k</a:t>
            </a:r>
          </a:p>
        </p:txBody>
      </p:sp>
      <p:sp>
        <p:nvSpPr>
          <p:cNvPr id="144" name="Rectangle 143">
            <a:extLst>
              <a:ext uri="{FF2B5EF4-FFF2-40B4-BE49-F238E27FC236}">
                <a16:creationId xmlns:a16="http://schemas.microsoft.com/office/drawing/2014/main" id="{0C7E2053-DA71-4381-B7F2-3A0FE8DF7A28}"/>
              </a:ext>
            </a:extLst>
          </p:cNvPr>
          <p:cNvSpPr/>
          <p:nvPr/>
        </p:nvSpPr>
        <p:spPr>
          <a:xfrm>
            <a:off x="198949" y="1440509"/>
            <a:ext cx="1791715" cy="637581"/>
          </a:xfrm>
          <a:prstGeom prst="rect">
            <a:avLst/>
          </a:prstGeom>
          <a:solidFill>
            <a:schemeClr val="tx2">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a:solidFill>
                  <a:schemeClr val="bg1"/>
                </a:solidFill>
              </a:rPr>
              <a:t>Option 2</a:t>
            </a:r>
          </a:p>
          <a:p>
            <a:pPr algn="ctr"/>
            <a:endParaRPr lang="en-GB" sz="100">
              <a:solidFill>
                <a:schemeClr val="bg1"/>
              </a:solidFill>
            </a:endParaRPr>
          </a:p>
          <a:p>
            <a:pPr algn="ctr"/>
            <a:r>
              <a:rPr lang="en-GB" sz="1100">
                <a:solidFill>
                  <a:schemeClr val="bg1"/>
                </a:solidFill>
              </a:rPr>
              <a:t>Dedicated Resources</a:t>
            </a:r>
          </a:p>
        </p:txBody>
      </p:sp>
      <p:grpSp>
        <p:nvGrpSpPr>
          <p:cNvPr id="56" name="Group 55">
            <a:extLst>
              <a:ext uri="{FF2B5EF4-FFF2-40B4-BE49-F238E27FC236}">
                <a16:creationId xmlns:a16="http://schemas.microsoft.com/office/drawing/2014/main" id="{D74663E9-8D38-4B7F-A498-64EDF1C3280C}"/>
              </a:ext>
            </a:extLst>
          </p:cNvPr>
          <p:cNvGrpSpPr/>
          <p:nvPr/>
        </p:nvGrpSpPr>
        <p:grpSpPr>
          <a:xfrm>
            <a:off x="777133" y="909580"/>
            <a:ext cx="584704" cy="582050"/>
            <a:chOff x="3203848" y="843558"/>
            <a:chExt cx="584704" cy="582050"/>
          </a:xfrm>
        </p:grpSpPr>
        <p:sp>
          <p:nvSpPr>
            <p:cNvPr id="57" name="Flowchart: Connector 56">
              <a:extLst>
                <a:ext uri="{FF2B5EF4-FFF2-40B4-BE49-F238E27FC236}">
                  <a16:creationId xmlns:a16="http://schemas.microsoft.com/office/drawing/2014/main" id="{5DE3567A-9D42-4DF5-B433-D52E83887192}"/>
                </a:ext>
              </a:extLst>
            </p:cNvPr>
            <p:cNvSpPr/>
            <p:nvPr/>
          </p:nvSpPr>
          <p:spPr>
            <a:xfrm>
              <a:off x="3203848"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8" name="Graphic 57" descr="Follow outline">
              <a:extLst>
                <a:ext uri="{FF2B5EF4-FFF2-40B4-BE49-F238E27FC236}">
                  <a16:creationId xmlns:a16="http://schemas.microsoft.com/office/drawing/2014/main" id="{5CF4D506-E413-4CC6-BF3D-796DAEEB0B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79155" y="896603"/>
              <a:ext cx="446604" cy="446604"/>
            </a:xfrm>
            <a:prstGeom prst="rect">
              <a:avLst/>
            </a:prstGeom>
          </p:spPr>
        </p:pic>
      </p:grpSp>
      <p:sp>
        <p:nvSpPr>
          <p:cNvPr id="61" name="TextBox 60">
            <a:extLst>
              <a:ext uri="{FF2B5EF4-FFF2-40B4-BE49-F238E27FC236}">
                <a16:creationId xmlns:a16="http://schemas.microsoft.com/office/drawing/2014/main" id="{D6D1B04F-7997-4CD1-9E74-8F2A903F4C02}"/>
              </a:ext>
            </a:extLst>
          </p:cNvPr>
          <p:cNvSpPr txBox="1"/>
          <p:nvPr/>
        </p:nvSpPr>
        <p:spPr>
          <a:xfrm>
            <a:off x="5291710" y="3398445"/>
            <a:ext cx="1757897" cy="738664"/>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Dedicated REC Change resources</a:t>
            </a:r>
          </a:p>
          <a:p>
            <a:pPr marL="171450" indent="-171450">
              <a:buFont typeface="Arial" panose="020B0604020202020204" pitchFamily="34" charset="0"/>
              <a:buChar char="•"/>
            </a:pPr>
            <a:r>
              <a:rPr lang="en-US" sz="1050">
                <a:solidFill>
                  <a:schemeClr val="accent1"/>
                </a:solidFill>
              </a:rPr>
              <a:t>Increases DSC Development capacity</a:t>
            </a:r>
            <a:endParaRPr lang="en-GB" sz="1050">
              <a:solidFill>
                <a:srgbClr val="3E5AA8"/>
              </a:solidFill>
            </a:endParaRPr>
          </a:p>
        </p:txBody>
      </p:sp>
      <p:sp>
        <p:nvSpPr>
          <p:cNvPr id="62" name="TextBox 61">
            <a:extLst>
              <a:ext uri="{FF2B5EF4-FFF2-40B4-BE49-F238E27FC236}">
                <a16:creationId xmlns:a16="http://schemas.microsoft.com/office/drawing/2014/main" id="{E072F1EC-C978-45F9-8EA5-CE41F53F29B7}"/>
              </a:ext>
            </a:extLst>
          </p:cNvPr>
          <p:cNvSpPr txBox="1"/>
          <p:nvPr/>
        </p:nvSpPr>
        <p:spPr>
          <a:xfrm>
            <a:off x="7043200" y="3389412"/>
            <a:ext cx="1757897" cy="415498"/>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Lowers risk to DSC Change Development</a:t>
            </a:r>
          </a:p>
        </p:txBody>
      </p:sp>
      <p:sp>
        <p:nvSpPr>
          <p:cNvPr id="63" name="TextBox 62">
            <a:extLst>
              <a:ext uri="{FF2B5EF4-FFF2-40B4-BE49-F238E27FC236}">
                <a16:creationId xmlns:a16="http://schemas.microsoft.com/office/drawing/2014/main" id="{8DAE2FEE-1246-4412-97B5-708FBDD1EB65}"/>
              </a:ext>
            </a:extLst>
          </p:cNvPr>
          <p:cNvSpPr txBox="1"/>
          <p:nvPr/>
        </p:nvSpPr>
        <p:spPr>
          <a:xfrm>
            <a:off x="5291710" y="4199566"/>
            <a:ext cx="1757897" cy="415498"/>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No increase to DSC Release capacity </a:t>
            </a:r>
            <a:endParaRPr lang="en-GB" sz="1050">
              <a:solidFill>
                <a:srgbClr val="3E5AA8"/>
              </a:solidFill>
            </a:endParaRPr>
          </a:p>
        </p:txBody>
      </p:sp>
      <p:sp>
        <p:nvSpPr>
          <p:cNvPr id="65" name="TextBox 64">
            <a:extLst>
              <a:ext uri="{FF2B5EF4-FFF2-40B4-BE49-F238E27FC236}">
                <a16:creationId xmlns:a16="http://schemas.microsoft.com/office/drawing/2014/main" id="{2983FBEC-47DC-4D0B-8919-D0BAC83BFD03}"/>
              </a:ext>
            </a:extLst>
          </p:cNvPr>
          <p:cNvSpPr txBox="1"/>
          <p:nvPr/>
        </p:nvSpPr>
        <p:spPr>
          <a:xfrm>
            <a:off x="5298117" y="1812372"/>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REC Change to increase post CSS implementation </a:t>
            </a:r>
            <a:endParaRPr lang="en-GB" sz="1050">
              <a:solidFill>
                <a:srgbClr val="3E5AA8"/>
              </a:solidFill>
            </a:endParaRPr>
          </a:p>
        </p:txBody>
      </p:sp>
      <p:sp>
        <p:nvSpPr>
          <p:cNvPr id="66" name="TextBox 65">
            <a:extLst>
              <a:ext uri="{FF2B5EF4-FFF2-40B4-BE49-F238E27FC236}">
                <a16:creationId xmlns:a16="http://schemas.microsoft.com/office/drawing/2014/main" id="{A9E3ACC3-107E-4E14-9863-737D3EB2909A}"/>
              </a:ext>
            </a:extLst>
          </p:cNvPr>
          <p:cNvSpPr txBox="1"/>
          <p:nvPr/>
        </p:nvSpPr>
        <p:spPr>
          <a:xfrm>
            <a:off x="7049607" y="180333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Level of IA conforms to existing processes (ROM / HLSO)</a:t>
            </a:r>
            <a:endParaRPr lang="en-GB" sz="1050">
              <a:solidFill>
                <a:srgbClr val="3E5AA8"/>
              </a:solidFill>
            </a:endParaRPr>
          </a:p>
        </p:txBody>
      </p:sp>
    </p:spTree>
    <p:extLst>
      <p:ext uri="{BB962C8B-B14F-4D97-AF65-F5344CB8AC3E}">
        <p14:creationId xmlns:p14="http://schemas.microsoft.com/office/powerpoint/2010/main" val="1598861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96B94CC-9E54-4D99-929D-E7AF26EC3B3E}"/>
              </a:ext>
            </a:extLst>
          </p:cNvPr>
          <p:cNvGrpSpPr/>
          <p:nvPr/>
        </p:nvGrpSpPr>
        <p:grpSpPr>
          <a:xfrm>
            <a:off x="2267744" y="1131590"/>
            <a:ext cx="2754083" cy="582050"/>
            <a:chOff x="1955589" y="844553"/>
            <a:chExt cx="2754083" cy="582050"/>
          </a:xfrm>
        </p:grpSpPr>
        <p:sp>
          <p:nvSpPr>
            <p:cNvPr id="10" name="Rectangle 9">
              <a:extLst>
                <a:ext uri="{FF2B5EF4-FFF2-40B4-BE49-F238E27FC236}">
                  <a16:creationId xmlns:a16="http://schemas.microsoft.com/office/drawing/2014/main" id="{E54A5207-3451-49AF-84D4-6D6688F70B50}"/>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DSC Impacts</a:t>
              </a:r>
            </a:p>
          </p:txBody>
        </p:sp>
        <p:sp>
          <p:nvSpPr>
            <p:cNvPr id="11" name="Flowchart: Connector 10">
              <a:extLst>
                <a:ext uri="{FF2B5EF4-FFF2-40B4-BE49-F238E27FC236}">
                  <a16:creationId xmlns:a16="http://schemas.microsoft.com/office/drawing/2014/main" id="{DC2896A7-98AA-4D85-B80A-A9BF8AD70AD4}"/>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993995FA-CD6B-4036-AE0E-3430F415115C}"/>
                </a:ext>
              </a:extLst>
            </p:cNvPr>
            <p:cNvGrpSpPr/>
            <p:nvPr/>
          </p:nvGrpSpPr>
          <p:grpSpPr>
            <a:xfrm>
              <a:off x="2083985" y="844553"/>
              <a:ext cx="584704" cy="582050"/>
              <a:chOff x="633683" y="2149920"/>
              <a:chExt cx="584704" cy="582050"/>
            </a:xfrm>
          </p:grpSpPr>
          <p:sp>
            <p:nvSpPr>
              <p:cNvPr id="52" name="Flowchart: Connector 51">
                <a:extLst>
                  <a:ext uri="{FF2B5EF4-FFF2-40B4-BE49-F238E27FC236}">
                    <a16:creationId xmlns:a16="http://schemas.microsoft.com/office/drawing/2014/main" id="{5465FAF7-43C7-4E4C-86E6-58AD8F2DD587}"/>
                  </a:ext>
                </a:extLst>
              </p:cNvPr>
              <p:cNvSpPr/>
              <p:nvPr/>
            </p:nvSpPr>
            <p:spPr>
              <a:xfrm>
                <a:off x="633683" y="214992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0" name="Graphic 49" descr="Splash1 outline">
                <a:extLst>
                  <a:ext uri="{FF2B5EF4-FFF2-40B4-BE49-F238E27FC236}">
                    <a16:creationId xmlns:a16="http://schemas.microsoft.com/office/drawing/2014/main" id="{D45EE59C-F7C1-4375-A9B6-83B45D255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35" y="2191349"/>
                <a:ext cx="504000" cy="504000"/>
              </a:xfrm>
              <a:prstGeom prst="rect">
                <a:avLst/>
              </a:prstGeom>
            </p:spPr>
          </p:pic>
        </p:grpSp>
        <p:sp>
          <p:nvSpPr>
            <p:cNvPr id="13" name="Arrow: Pentagon 12">
              <a:extLst>
                <a:ext uri="{FF2B5EF4-FFF2-40B4-BE49-F238E27FC236}">
                  <a16:creationId xmlns:a16="http://schemas.microsoft.com/office/drawing/2014/main" id="{FA5DB07E-8085-4CD8-B1E6-83B04D545B70}"/>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F9C9AE9A-6C07-496F-A772-1BC7CF0F6C26}"/>
              </a:ext>
            </a:extLst>
          </p:cNvPr>
          <p:cNvGrpSpPr/>
          <p:nvPr/>
        </p:nvGrpSpPr>
        <p:grpSpPr>
          <a:xfrm>
            <a:off x="2267744" y="1906192"/>
            <a:ext cx="2754083" cy="582050"/>
            <a:chOff x="1944293" y="1563638"/>
            <a:chExt cx="2754083" cy="582050"/>
          </a:xfrm>
        </p:grpSpPr>
        <p:grpSp>
          <p:nvGrpSpPr>
            <p:cNvPr id="92" name="Group 91">
              <a:extLst>
                <a:ext uri="{FF2B5EF4-FFF2-40B4-BE49-F238E27FC236}">
                  <a16:creationId xmlns:a16="http://schemas.microsoft.com/office/drawing/2014/main" id="{970DA6CA-B762-4F9B-A9F4-B3E6C049A5E6}"/>
                </a:ext>
              </a:extLst>
            </p:cNvPr>
            <p:cNvGrpSpPr/>
            <p:nvPr/>
          </p:nvGrpSpPr>
          <p:grpSpPr>
            <a:xfrm>
              <a:off x="1944293" y="1563638"/>
              <a:ext cx="2754083" cy="582050"/>
              <a:chOff x="1955589" y="844553"/>
              <a:chExt cx="2754083" cy="582050"/>
            </a:xfrm>
          </p:grpSpPr>
          <p:sp>
            <p:nvSpPr>
              <p:cNvPr id="93" name="Rectangle 92">
                <a:extLst>
                  <a:ext uri="{FF2B5EF4-FFF2-40B4-BE49-F238E27FC236}">
                    <a16:creationId xmlns:a16="http://schemas.microsoft.com/office/drawing/2014/main" id="{08760E5B-7192-418A-AD46-D9ACF11AA352}"/>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Assumptions</a:t>
                </a:r>
              </a:p>
            </p:txBody>
          </p:sp>
          <p:sp>
            <p:nvSpPr>
              <p:cNvPr id="94" name="Flowchart: Connector 93">
                <a:extLst>
                  <a:ext uri="{FF2B5EF4-FFF2-40B4-BE49-F238E27FC236}">
                    <a16:creationId xmlns:a16="http://schemas.microsoft.com/office/drawing/2014/main" id="{78AEE3D7-3209-42A2-ABBF-DE27302F791F}"/>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7" name="Flowchart: Connector 96">
                <a:extLst>
                  <a:ext uri="{FF2B5EF4-FFF2-40B4-BE49-F238E27FC236}">
                    <a16:creationId xmlns:a16="http://schemas.microsoft.com/office/drawing/2014/main" id="{6C5318CE-2AC6-4FB2-82E1-53744D61718A}"/>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Arrow: Pentagon 95">
                <a:extLst>
                  <a:ext uri="{FF2B5EF4-FFF2-40B4-BE49-F238E27FC236}">
                    <a16:creationId xmlns:a16="http://schemas.microsoft.com/office/drawing/2014/main" id="{46871A70-4F7E-4FB0-A7DE-BF0CED045540}"/>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04" name="Graphic 103" descr="Questions outline">
              <a:extLst>
                <a:ext uri="{FF2B5EF4-FFF2-40B4-BE49-F238E27FC236}">
                  <a16:creationId xmlns:a16="http://schemas.microsoft.com/office/drawing/2014/main" id="{02486F4C-6DA7-4A17-A85D-FCF58CA682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6941" y="1602663"/>
              <a:ext cx="504000" cy="504000"/>
            </a:xfrm>
            <a:prstGeom prst="rect">
              <a:avLst/>
            </a:prstGeom>
          </p:spPr>
        </p:pic>
      </p:grpSp>
      <p:grpSp>
        <p:nvGrpSpPr>
          <p:cNvPr id="33" name="Group 32">
            <a:extLst>
              <a:ext uri="{FF2B5EF4-FFF2-40B4-BE49-F238E27FC236}">
                <a16:creationId xmlns:a16="http://schemas.microsoft.com/office/drawing/2014/main" id="{D53EA389-0E8B-4918-91F1-28A2C9E837E9}"/>
              </a:ext>
            </a:extLst>
          </p:cNvPr>
          <p:cNvGrpSpPr/>
          <p:nvPr/>
        </p:nvGrpSpPr>
        <p:grpSpPr>
          <a:xfrm>
            <a:off x="2279631" y="2680794"/>
            <a:ext cx="2754083" cy="582050"/>
            <a:chOff x="1937849" y="2557399"/>
            <a:chExt cx="2754083" cy="582050"/>
          </a:xfrm>
        </p:grpSpPr>
        <p:grpSp>
          <p:nvGrpSpPr>
            <p:cNvPr id="99" name="Group 98">
              <a:extLst>
                <a:ext uri="{FF2B5EF4-FFF2-40B4-BE49-F238E27FC236}">
                  <a16:creationId xmlns:a16="http://schemas.microsoft.com/office/drawing/2014/main" id="{D902E865-59C4-4DB2-A65D-9C630C86AF76}"/>
                </a:ext>
              </a:extLst>
            </p:cNvPr>
            <p:cNvGrpSpPr/>
            <p:nvPr/>
          </p:nvGrpSpPr>
          <p:grpSpPr>
            <a:xfrm>
              <a:off x="1937849" y="2557399"/>
              <a:ext cx="2754083" cy="582050"/>
              <a:chOff x="1955589" y="844553"/>
              <a:chExt cx="2754083" cy="582050"/>
            </a:xfrm>
          </p:grpSpPr>
          <p:sp>
            <p:nvSpPr>
              <p:cNvPr id="100" name="Rectangle 99">
                <a:extLst>
                  <a:ext uri="{FF2B5EF4-FFF2-40B4-BE49-F238E27FC236}">
                    <a16:creationId xmlns:a16="http://schemas.microsoft.com/office/drawing/2014/main" id="{3BF31BF8-155A-4B38-98CF-D38373B6F84C}"/>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Resources</a:t>
                </a:r>
              </a:p>
            </p:txBody>
          </p:sp>
          <p:sp>
            <p:nvSpPr>
              <p:cNvPr id="101" name="Flowchart: Connector 100">
                <a:extLst>
                  <a:ext uri="{FF2B5EF4-FFF2-40B4-BE49-F238E27FC236}">
                    <a16:creationId xmlns:a16="http://schemas.microsoft.com/office/drawing/2014/main" id="{93EA9E4F-A59E-41EA-B967-86453054F1EE}"/>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2" name="Flowchart: Connector 101">
                <a:extLst>
                  <a:ext uri="{FF2B5EF4-FFF2-40B4-BE49-F238E27FC236}">
                    <a16:creationId xmlns:a16="http://schemas.microsoft.com/office/drawing/2014/main" id="{3BFD2055-347E-4425-95EF-E7B588CA28F1}"/>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Arrow: Pentagon 102">
                <a:extLst>
                  <a:ext uri="{FF2B5EF4-FFF2-40B4-BE49-F238E27FC236}">
                    <a16:creationId xmlns:a16="http://schemas.microsoft.com/office/drawing/2014/main" id="{416D98F2-5FD5-46B8-A89B-0324BABA78B8}"/>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5" name="Graphic 114" descr="Programmer male outline">
              <a:extLst>
                <a:ext uri="{FF2B5EF4-FFF2-40B4-BE49-F238E27FC236}">
                  <a16:creationId xmlns:a16="http://schemas.microsoft.com/office/drawing/2014/main" id="{7C5FA853-7420-4E94-9678-7E61B07B61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6597" y="2561137"/>
              <a:ext cx="504000" cy="504000"/>
            </a:xfrm>
            <a:prstGeom prst="rect">
              <a:avLst/>
            </a:prstGeom>
          </p:spPr>
        </p:pic>
      </p:grpSp>
      <p:grpSp>
        <p:nvGrpSpPr>
          <p:cNvPr id="35" name="Group 34">
            <a:extLst>
              <a:ext uri="{FF2B5EF4-FFF2-40B4-BE49-F238E27FC236}">
                <a16:creationId xmlns:a16="http://schemas.microsoft.com/office/drawing/2014/main" id="{58E16C81-E6D0-4CE7-94F3-E8A60CE4E89A}"/>
              </a:ext>
            </a:extLst>
          </p:cNvPr>
          <p:cNvGrpSpPr/>
          <p:nvPr/>
        </p:nvGrpSpPr>
        <p:grpSpPr>
          <a:xfrm>
            <a:off x="2300300" y="3455396"/>
            <a:ext cx="2754083" cy="582050"/>
            <a:chOff x="1958518" y="3359976"/>
            <a:chExt cx="2754083" cy="582050"/>
          </a:xfrm>
        </p:grpSpPr>
        <p:grpSp>
          <p:nvGrpSpPr>
            <p:cNvPr id="105" name="Group 104">
              <a:extLst>
                <a:ext uri="{FF2B5EF4-FFF2-40B4-BE49-F238E27FC236}">
                  <a16:creationId xmlns:a16="http://schemas.microsoft.com/office/drawing/2014/main" id="{5BD5918D-C6CA-4AFF-9066-389CAFDCCE92}"/>
                </a:ext>
              </a:extLst>
            </p:cNvPr>
            <p:cNvGrpSpPr/>
            <p:nvPr/>
          </p:nvGrpSpPr>
          <p:grpSpPr>
            <a:xfrm>
              <a:off x="1958518" y="3359976"/>
              <a:ext cx="2754083" cy="582050"/>
              <a:chOff x="1955589" y="844553"/>
              <a:chExt cx="2754083" cy="582050"/>
            </a:xfrm>
          </p:grpSpPr>
          <p:sp>
            <p:nvSpPr>
              <p:cNvPr id="106" name="Rectangle 105">
                <a:extLst>
                  <a:ext uri="{FF2B5EF4-FFF2-40B4-BE49-F238E27FC236}">
                    <a16:creationId xmlns:a16="http://schemas.microsoft.com/office/drawing/2014/main" id="{4FB2D4F1-389A-4AE5-A353-2D6D9AF73FDD}"/>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Benefits</a:t>
                </a:r>
              </a:p>
            </p:txBody>
          </p:sp>
          <p:sp>
            <p:nvSpPr>
              <p:cNvPr id="107" name="Flowchart: Connector 106">
                <a:extLst>
                  <a:ext uri="{FF2B5EF4-FFF2-40B4-BE49-F238E27FC236}">
                    <a16:creationId xmlns:a16="http://schemas.microsoft.com/office/drawing/2014/main" id="{14F591FC-9E3C-43F7-A294-D72AC19FEE83}"/>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8" name="Flowchart: Connector 107">
                <a:extLst>
                  <a:ext uri="{FF2B5EF4-FFF2-40B4-BE49-F238E27FC236}">
                    <a16:creationId xmlns:a16="http://schemas.microsoft.com/office/drawing/2014/main" id="{928A2068-DD25-470E-8D39-41C17B54A880}"/>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Arrow: Pentagon 108">
                <a:extLst>
                  <a:ext uri="{FF2B5EF4-FFF2-40B4-BE49-F238E27FC236}">
                    <a16:creationId xmlns:a16="http://schemas.microsoft.com/office/drawing/2014/main" id="{A2218E6B-68C5-4255-A9AA-C91D2353273C}"/>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6" name="Graphic 115" descr="Checkbox Checked outline">
              <a:extLst>
                <a:ext uri="{FF2B5EF4-FFF2-40B4-BE49-F238E27FC236}">
                  <a16:creationId xmlns:a16="http://schemas.microsoft.com/office/drawing/2014/main" id="{60725C61-C301-4FF8-AD01-501878F6BB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7593" y="3400701"/>
              <a:ext cx="504000" cy="504000"/>
            </a:xfrm>
            <a:prstGeom prst="rect">
              <a:avLst/>
            </a:prstGeom>
          </p:spPr>
        </p:pic>
      </p:grpSp>
      <p:grpSp>
        <p:nvGrpSpPr>
          <p:cNvPr id="38" name="Group 37">
            <a:extLst>
              <a:ext uri="{FF2B5EF4-FFF2-40B4-BE49-F238E27FC236}">
                <a16:creationId xmlns:a16="http://schemas.microsoft.com/office/drawing/2014/main" id="{83FC6E36-048D-4497-B52B-0D4786976939}"/>
              </a:ext>
            </a:extLst>
          </p:cNvPr>
          <p:cNvGrpSpPr/>
          <p:nvPr/>
        </p:nvGrpSpPr>
        <p:grpSpPr>
          <a:xfrm>
            <a:off x="2297371" y="4229997"/>
            <a:ext cx="2754083" cy="582050"/>
            <a:chOff x="1955589" y="4141172"/>
            <a:chExt cx="2754083" cy="582050"/>
          </a:xfrm>
        </p:grpSpPr>
        <p:grpSp>
          <p:nvGrpSpPr>
            <p:cNvPr id="110" name="Group 109">
              <a:extLst>
                <a:ext uri="{FF2B5EF4-FFF2-40B4-BE49-F238E27FC236}">
                  <a16:creationId xmlns:a16="http://schemas.microsoft.com/office/drawing/2014/main" id="{24017D6B-9F27-46E5-B6E8-6A9C143EF0A4}"/>
                </a:ext>
              </a:extLst>
            </p:cNvPr>
            <p:cNvGrpSpPr/>
            <p:nvPr/>
          </p:nvGrpSpPr>
          <p:grpSpPr>
            <a:xfrm>
              <a:off x="1955589" y="4141172"/>
              <a:ext cx="2754083" cy="582050"/>
              <a:chOff x="1955589" y="844553"/>
              <a:chExt cx="2754083" cy="582050"/>
            </a:xfrm>
          </p:grpSpPr>
          <p:sp>
            <p:nvSpPr>
              <p:cNvPr id="111" name="Rectangle 110">
                <a:extLst>
                  <a:ext uri="{FF2B5EF4-FFF2-40B4-BE49-F238E27FC236}">
                    <a16:creationId xmlns:a16="http://schemas.microsoft.com/office/drawing/2014/main" id="{6ADF18E8-C386-4EFB-813F-C642D887E0E2}"/>
                  </a:ext>
                </a:extLst>
              </p:cNvPr>
              <p:cNvSpPr/>
              <p:nvPr/>
            </p:nvSpPr>
            <p:spPr>
              <a:xfrm>
                <a:off x="2555776" y="915566"/>
                <a:ext cx="1757896" cy="396000"/>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100" b="1">
                    <a:solidFill>
                      <a:srgbClr val="3E5AA8"/>
                    </a:solidFill>
                  </a:rPr>
                  <a:t>    Challenges</a:t>
                </a:r>
              </a:p>
            </p:txBody>
          </p:sp>
          <p:sp>
            <p:nvSpPr>
              <p:cNvPr id="112" name="Flowchart: Connector 111">
                <a:extLst>
                  <a:ext uri="{FF2B5EF4-FFF2-40B4-BE49-F238E27FC236}">
                    <a16:creationId xmlns:a16="http://schemas.microsoft.com/office/drawing/2014/main" id="{04FEFC39-7860-468B-887E-8DDBAE208441}"/>
                  </a:ext>
                </a:extLst>
              </p:cNvPr>
              <p:cNvSpPr/>
              <p:nvPr/>
            </p:nvSpPr>
            <p:spPr>
              <a:xfrm>
                <a:off x="1955589" y="915566"/>
                <a:ext cx="396000" cy="396000"/>
              </a:xfrm>
              <a:prstGeom prst="flowChartConnector">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3" name="Flowchart: Connector 112">
                <a:extLst>
                  <a:ext uri="{FF2B5EF4-FFF2-40B4-BE49-F238E27FC236}">
                    <a16:creationId xmlns:a16="http://schemas.microsoft.com/office/drawing/2014/main" id="{8B3AF4E7-9111-4DEB-B010-71A4EFB89C49}"/>
                  </a:ext>
                </a:extLst>
              </p:cNvPr>
              <p:cNvSpPr/>
              <p:nvPr/>
            </p:nvSpPr>
            <p:spPr>
              <a:xfrm>
                <a:off x="2083985" y="844553"/>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Arrow: Pentagon 113">
                <a:extLst>
                  <a:ext uri="{FF2B5EF4-FFF2-40B4-BE49-F238E27FC236}">
                    <a16:creationId xmlns:a16="http://schemas.microsoft.com/office/drawing/2014/main" id="{93B67654-E057-4007-A95B-943373CE188E}"/>
                  </a:ext>
                </a:extLst>
              </p:cNvPr>
              <p:cNvSpPr/>
              <p:nvPr/>
            </p:nvSpPr>
            <p:spPr>
              <a:xfrm>
                <a:off x="4313672" y="915566"/>
                <a:ext cx="396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17" name="Graphic 116" descr="Checkbox Crossed outline">
              <a:extLst>
                <a:ext uri="{FF2B5EF4-FFF2-40B4-BE49-F238E27FC236}">
                  <a16:creationId xmlns:a16="http://schemas.microsoft.com/office/drawing/2014/main" id="{E105ECC7-5727-4502-A51E-8DDCFE6CF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0560" y="4196241"/>
              <a:ext cx="504000" cy="504000"/>
            </a:xfrm>
            <a:prstGeom prst="rect">
              <a:avLst/>
            </a:prstGeom>
          </p:spPr>
        </p:pic>
      </p:grpSp>
      <p:cxnSp>
        <p:nvCxnSpPr>
          <p:cNvPr id="119" name="Straight Connector 118">
            <a:extLst>
              <a:ext uri="{FF2B5EF4-FFF2-40B4-BE49-F238E27FC236}">
                <a16:creationId xmlns:a16="http://schemas.microsoft.com/office/drawing/2014/main" id="{43F09E81-9E08-4AE1-A66F-8F4887017900}"/>
              </a:ext>
            </a:extLst>
          </p:cNvPr>
          <p:cNvCxnSpPr/>
          <p:nvPr/>
        </p:nvCxnSpPr>
        <p:spPr>
          <a:xfrm>
            <a:off x="5292080" y="1779662"/>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185B4C-2C5A-4699-A215-566340D48172}"/>
              </a:ext>
            </a:extLst>
          </p:cNvPr>
          <p:cNvCxnSpPr/>
          <p:nvPr/>
        </p:nvCxnSpPr>
        <p:spPr>
          <a:xfrm>
            <a:off x="5292080" y="2571750"/>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0185DD7-BB9A-4D6D-B4CE-F210ABB000EF}"/>
              </a:ext>
            </a:extLst>
          </p:cNvPr>
          <p:cNvCxnSpPr/>
          <p:nvPr/>
        </p:nvCxnSpPr>
        <p:spPr>
          <a:xfrm>
            <a:off x="5292080" y="3363838"/>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D6ED92B-1ABE-4ADB-B9E2-20CE1D88F1EA}"/>
              </a:ext>
            </a:extLst>
          </p:cNvPr>
          <p:cNvCxnSpPr/>
          <p:nvPr/>
        </p:nvCxnSpPr>
        <p:spPr>
          <a:xfrm>
            <a:off x="5292080" y="4155926"/>
            <a:ext cx="35283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56CB045-055B-4270-98E9-55BECBFC1AF2}"/>
              </a:ext>
            </a:extLst>
          </p:cNvPr>
          <p:cNvSpPr txBox="1"/>
          <p:nvPr/>
        </p:nvSpPr>
        <p:spPr>
          <a:xfrm>
            <a:off x="5298117" y="1059582"/>
            <a:ext cx="3522355" cy="738664"/>
          </a:xfrm>
          <a:prstGeom prst="rect">
            <a:avLst/>
          </a:prstGeom>
          <a:noFill/>
        </p:spPr>
        <p:txBody>
          <a:bodyPr wrap="square" rtlCol="0">
            <a:spAutoFit/>
          </a:bodyPr>
          <a:lstStyle/>
          <a:p>
            <a:r>
              <a:rPr lang="en-GB" sz="1050" b="1">
                <a:solidFill>
                  <a:schemeClr val="accent1"/>
                </a:solidFill>
              </a:rPr>
              <a:t>High. </a:t>
            </a:r>
            <a:r>
              <a:rPr lang="en-GB" sz="1050">
                <a:solidFill>
                  <a:schemeClr val="accent1"/>
                </a:solidFill>
              </a:rPr>
              <a:t>The use of existing resources would mean that DSC Change Development and Delivery would be de-prioritised if REC Changes are to be progressed. No increase in DSC Development &amp; Release capacity.</a:t>
            </a:r>
            <a:endParaRPr lang="en-GB" sz="1050">
              <a:solidFill>
                <a:srgbClr val="3E5AA8"/>
              </a:solidFill>
            </a:endParaRPr>
          </a:p>
        </p:txBody>
      </p:sp>
      <p:sp>
        <p:nvSpPr>
          <p:cNvPr id="125" name="TextBox 124">
            <a:extLst>
              <a:ext uri="{FF2B5EF4-FFF2-40B4-BE49-F238E27FC236}">
                <a16:creationId xmlns:a16="http://schemas.microsoft.com/office/drawing/2014/main" id="{360EFC0A-CB37-4BA7-B2A5-8BAF792EDB88}"/>
              </a:ext>
            </a:extLst>
          </p:cNvPr>
          <p:cNvSpPr txBox="1"/>
          <p:nvPr/>
        </p:nvSpPr>
        <p:spPr>
          <a:xfrm>
            <a:off x="5292080" y="2627887"/>
            <a:ext cx="3522355" cy="253916"/>
          </a:xfrm>
          <a:prstGeom prst="rect">
            <a:avLst/>
          </a:prstGeom>
          <a:noFill/>
        </p:spPr>
        <p:txBody>
          <a:bodyPr wrap="square" rtlCol="0">
            <a:spAutoFit/>
          </a:bodyPr>
          <a:lstStyle/>
          <a:p>
            <a:r>
              <a:rPr lang="en-GB" sz="1050" b="1">
                <a:solidFill>
                  <a:schemeClr val="accent1"/>
                </a:solidFill>
              </a:rPr>
              <a:t>None. </a:t>
            </a:r>
            <a:r>
              <a:rPr lang="en-GB" sz="1050">
                <a:solidFill>
                  <a:schemeClr val="accent1"/>
                </a:solidFill>
              </a:rPr>
              <a:t>Utilisation of existing resources. </a:t>
            </a:r>
            <a:endParaRPr lang="en-GB" sz="1050">
              <a:solidFill>
                <a:srgbClr val="3E5AA8"/>
              </a:solidFill>
            </a:endParaRPr>
          </a:p>
        </p:txBody>
      </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a:t>Option 3 - Existing Resources</a:t>
            </a:r>
            <a:endParaRPr lang="en-GB"/>
          </a:p>
        </p:txBody>
      </p:sp>
      <p:sp>
        <p:nvSpPr>
          <p:cNvPr id="142" name="Rectangle 141">
            <a:extLst>
              <a:ext uri="{FF2B5EF4-FFF2-40B4-BE49-F238E27FC236}">
                <a16:creationId xmlns:a16="http://schemas.microsoft.com/office/drawing/2014/main" id="{A1DA7F5C-74B3-4FF4-A27A-032697ECDF5C}"/>
              </a:ext>
            </a:extLst>
          </p:cNvPr>
          <p:cNvSpPr/>
          <p:nvPr/>
        </p:nvSpPr>
        <p:spPr>
          <a:xfrm>
            <a:off x="198330" y="2152405"/>
            <a:ext cx="1793124" cy="2210766"/>
          </a:xfrm>
          <a:prstGeom prst="rect">
            <a:avLst/>
          </a:prstGeom>
          <a:solidFill>
            <a:schemeClr val="accent5">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Utilisation of existing resources to manage and progress with REC Impact Assessments and the development of REC Change. </a:t>
            </a:r>
          </a:p>
          <a:p>
            <a:pPr algn="ctr"/>
            <a:endParaRPr lang="en-GB" sz="1200">
              <a:solidFill>
                <a:schemeClr val="accent1"/>
              </a:solidFill>
            </a:endParaRPr>
          </a:p>
        </p:txBody>
      </p:sp>
      <p:sp>
        <p:nvSpPr>
          <p:cNvPr id="143" name="Rectangle 142">
            <a:extLst>
              <a:ext uri="{FF2B5EF4-FFF2-40B4-BE49-F238E27FC236}">
                <a16:creationId xmlns:a16="http://schemas.microsoft.com/office/drawing/2014/main" id="{B888CC3E-E4AA-49E1-B048-87D3E597E7D5}"/>
              </a:ext>
            </a:extLst>
          </p:cNvPr>
          <p:cNvSpPr/>
          <p:nvPr/>
        </p:nvSpPr>
        <p:spPr>
          <a:xfrm>
            <a:off x="358471" y="4167582"/>
            <a:ext cx="1429188" cy="348384"/>
          </a:xfrm>
          <a:prstGeom prst="rect">
            <a:avLst/>
          </a:prstGeom>
          <a:solidFill>
            <a:schemeClr val="accent5">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rgbClr val="3E5AA8"/>
                </a:solidFill>
              </a:rPr>
              <a:t>£0k</a:t>
            </a:r>
          </a:p>
        </p:txBody>
      </p:sp>
      <p:sp>
        <p:nvSpPr>
          <p:cNvPr id="144" name="Rectangle 143">
            <a:extLst>
              <a:ext uri="{FF2B5EF4-FFF2-40B4-BE49-F238E27FC236}">
                <a16:creationId xmlns:a16="http://schemas.microsoft.com/office/drawing/2014/main" id="{0C7E2053-DA71-4381-B7F2-3A0FE8DF7A28}"/>
              </a:ext>
            </a:extLst>
          </p:cNvPr>
          <p:cNvSpPr/>
          <p:nvPr/>
        </p:nvSpPr>
        <p:spPr>
          <a:xfrm>
            <a:off x="198949" y="1440509"/>
            <a:ext cx="1791715" cy="637581"/>
          </a:xfrm>
          <a:prstGeom prst="rect">
            <a:avLst/>
          </a:prstGeom>
          <a:solidFill>
            <a:schemeClr val="accent5">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a:solidFill>
                  <a:srgbClr val="3E5AA8"/>
                </a:solidFill>
              </a:rPr>
              <a:t>Option 3</a:t>
            </a:r>
          </a:p>
          <a:p>
            <a:pPr algn="ctr"/>
            <a:endParaRPr lang="en-GB" sz="100">
              <a:solidFill>
                <a:srgbClr val="3E5AA8"/>
              </a:solidFill>
            </a:endParaRPr>
          </a:p>
          <a:p>
            <a:pPr algn="ctr"/>
            <a:r>
              <a:rPr lang="en-GB" sz="1100">
                <a:solidFill>
                  <a:srgbClr val="3E5AA8"/>
                </a:solidFill>
              </a:rPr>
              <a:t>Existing Resources</a:t>
            </a:r>
          </a:p>
        </p:txBody>
      </p:sp>
      <p:grpSp>
        <p:nvGrpSpPr>
          <p:cNvPr id="59" name="Group 58">
            <a:extLst>
              <a:ext uri="{FF2B5EF4-FFF2-40B4-BE49-F238E27FC236}">
                <a16:creationId xmlns:a16="http://schemas.microsoft.com/office/drawing/2014/main" id="{36B7C40C-5B19-4DE4-81D7-997782FA8A50}"/>
              </a:ext>
            </a:extLst>
          </p:cNvPr>
          <p:cNvGrpSpPr/>
          <p:nvPr/>
        </p:nvGrpSpPr>
        <p:grpSpPr>
          <a:xfrm>
            <a:off x="774913" y="911578"/>
            <a:ext cx="584704" cy="582050"/>
            <a:chOff x="6202524" y="843558"/>
            <a:chExt cx="584704" cy="582050"/>
          </a:xfrm>
        </p:grpSpPr>
        <p:sp>
          <p:nvSpPr>
            <p:cNvPr id="60" name="Flowchart: Connector 59">
              <a:extLst>
                <a:ext uri="{FF2B5EF4-FFF2-40B4-BE49-F238E27FC236}">
                  <a16:creationId xmlns:a16="http://schemas.microsoft.com/office/drawing/2014/main" id="{29C89742-2391-4BD8-9328-03AC95B44E52}"/>
                </a:ext>
              </a:extLst>
            </p:cNvPr>
            <p:cNvSpPr/>
            <p:nvPr/>
          </p:nvSpPr>
          <p:spPr>
            <a:xfrm>
              <a:off x="6202524"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1" name="Graphic 60" descr="Cycle with people outline">
              <a:extLst>
                <a:ext uri="{FF2B5EF4-FFF2-40B4-BE49-F238E27FC236}">
                  <a16:creationId xmlns:a16="http://schemas.microsoft.com/office/drawing/2014/main" id="{27922ED4-7D8A-4599-81ED-6CA01C1615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36267" y="864470"/>
              <a:ext cx="522752" cy="522752"/>
            </a:xfrm>
            <a:prstGeom prst="rect">
              <a:avLst/>
            </a:prstGeom>
          </p:spPr>
        </p:pic>
      </p:grpSp>
      <p:sp>
        <p:nvSpPr>
          <p:cNvPr id="64" name="TextBox 63">
            <a:extLst>
              <a:ext uri="{FF2B5EF4-FFF2-40B4-BE49-F238E27FC236}">
                <a16:creationId xmlns:a16="http://schemas.microsoft.com/office/drawing/2014/main" id="{4D35E745-BAB8-4EEB-A5E3-13EA1EF744E0}"/>
              </a:ext>
            </a:extLst>
          </p:cNvPr>
          <p:cNvSpPr txBox="1"/>
          <p:nvPr/>
        </p:nvSpPr>
        <p:spPr>
          <a:xfrm>
            <a:off x="5298117" y="3383077"/>
            <a:ext cx="1757897" cy="415498"/>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No additional uplift in DSC Change budget</a:t>
            </a:r>
          </a:p>
        </p:txBody>
      </p:sp>
      <p:sp>
        <p:nvSpPr>
          <p:cNvPr id="66" name="TextBox 65">
            <a:extLst>
              <a:ext uri="{FF2B5EF4-FFF2-40B4-BE49-F238E27FC236}">
                <a16:creationId xmlns:a16="http://schemas.microsoft.com/office/drawing/2014/main" id="{3B77940D-E277-4C23-8CF7-6400C77D3BF2}"/>
              </a:ext>
            </a:extLst>
          </p:cNvPr>
          <p:cNvSpPr txBox="1"/>
          <p:nvPr/>
        </p:nvSpPr>
        <p:spPr>
          <a:xfrm>
            <a:off x="5288244" y="4173078"/>
            <a:ext cx="1757897" cy="900246"/>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Potential to not meet REC IA obligations</a:t>
            </a:r>
          </a:p>
          <a:p>
            <a:pPr marL="171450" indent="-171450">
              <a:buFont typeface="Arial" panose="020B0604020202020204" pitchFamily="34" charset="0"/>
              <a:buChar char="•"/>
            </a:pPr>
            <a:r>
              <a:rPr lang="en-US" sz="1050">
                <a:solidFill>
                  <a:schemeClr val="accent1"/>
                </a:solidFill>
              </a:rPr>
              <a:t>DSC Change Development could be halted/ stopped</a:t>
            </a:r>
          </a:p>
        </p:txBody>
      </p:sp>
      <p:sp>
        <p:nvSpPr>
          <p:cNvPr id="67" name="TextBox 66">
            <a:extLst>
              <a:ext uri="{FF2B5EF4-FFF2-40B4-BE49-F238E27FC236}">
                <a16:creationId xmlns:a16="http://schemas.microsoft.com/office/drawing/2014/main" id="{F4A731EE-EB32-42C8-8B21-314F56D508A8}"/>
              </a:ext>
            </a:extLst>
          </p:cNvPr>
          <p:cNvSpPr txBox="1"/>
          <p:nvPr/>
        </p:nvSpPr>
        <p:spPr>
          <a:xfrm>
            <a:off x="7039734" y="4164045"/>
            <a:ext cx="1757897" cy="900246"/>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No increase in DSC dev / delivery capacity</a:t>
            </a:r>
          </a:p>
          <a:p>
            <a:pPr marL="171450" indent="-171450">
              <a:buFont typeface="Arial" panose="020B0604020202020204" pitchFamily="34" charset="0"/>
              <a:buChar char="•"/>
            </a:pPr>
            <a:r>
              <a:rPr lang="en-US" sz="1050">
                <a:solidFill>
                  <a:schemeClr val="accent1"/>
                </a:solidFill>
              </a:rPr>
              <a:t>High risk of conflicts in </a:t>
            </a:r>
            <a:r>
              <a:rPr lang="en-US" sz="1050" err="1">
                <a:solidFill>
                  <a:schemeClr val="accent1"/>
                </a:solidFill>
              </a:rPr>
              <a:t>prioritisation</a:t>
            </a:r>
            <a:r>
              <a:rPr lang="en-US" sz="1050">
                <a:solidFill>
                  <a:schemeClr val="accent1"/>
                </a:solidFill>
              </a:rPr>
              <a:t> against DSC Change</a:t>
            </a:r>
            <a:endParaRPr lang="en-GB" sz="1050">
              <a:solidFill>
                <a:srgbClr val="3E5AA8"/>
              </a:solidFill>
            </a:endParaRPr>
          </a:p>
        </p:txBody>
      </p:sp>
      <p:sp>
        <p:nvSpPr>
          <p:cNvPr id="56" name="TextBox 55">
            <a:extLst>
              <a:ext uri="{FF2B5EF4-FFF2-40B4-BE49-F238E27FC236}">
                <a16:creationId xmlns:a16="http://schemas.microsoft.com/office/drawing/2014/main" id="{CC3D0E30-F684-4B69-A5E3-8F0FCF466339}"/>
              </a:ext>
            </a:extLst>
          </p:cNvPr>
          <p:cNvSpPr txBox="1"/>
          <p:nvPr/>
        </p:nvSpPr>
        <p:spPr>
          <a:xfrm>
            <a:off x="5298117" y="1812372"/>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REC Change to increase post CSS implementation </a:t>
            </a:r>
            <a:endParaRPr lang="en-GB" sz="1050">
              <a:solidFill>
                <a:srgbClr val="3E5AA8"/>
              </a:solidFill>
            </a:endParaRPr>
          </a:p>
        </p:txBody>
      </p:sp>
      <p:sp>
        <p:nvSpPr>
          <p:cNvPr id="57" name="TextBox 56">
            <a:extLst>
              <a:ext uri="{FF2B5EF4-FFF2-40B4-BE49-F238E27FC236}">
                <a16:creationId xmlns:a16="http://schemas.microsoft.com/office/drawing/2014/main" id="{F6AE684F-1306-46BD-8E48-95A48545AF14}"/>
              </a:ext>
            </a:extLst>
          </p:cNvPr>
          <p:cNvSpPr txBox="1"/>
          <p:nvPr/>
        </p:nvSpPr>
        <p:spPr>
          <a:xfrm>
            <a:off x="7049607" y="1803339"/>
            <a:ext cx="1757897" cy="577081"/>
          </a:xfrm>
          <a:prstGeom prst="rect">
            <a:avLst/>
          </a:prstGeom>
          <a:noFill/>
        </p:spPr>
        <p:txBody>
          <a:bodyPr wrap="square" rtlCol="0">
            <a:spAutoFit/>
          </a:bodyPr>
          <a:lstStyle/>
          <a:p>
            <a:pPr marL="171450" indent="-171450">
              <a:buFont typeface="Arial" panose="020B0604020202020204" pitchFamily="34" charset="0"/>
              <a:buChar char="•"/>
            </a:pPr>
            <a:r>
              <a:rPr lang="en-US" sz="1050">
                <a:solidFill>
                  <a:schemeClr val="accent1"/>
                </a:solidFill>
              </a:rPr>
              <a:t>Level of IA conforms to existing processes (ROM / HLSO)</a:t>
            </a:r>
            <a:endParaRPr lang="en-GB" sz="1050">
              <a:solidFill>
                <a:srgbClr val="3E5AA8"/>
              </a:solidFill>
            </a:endParaRPr>
          </a:p>
        </p:txBody>
      </p:sp>
    </p:spTree>
    <p:extLst>
      <p:ext uri="{BB962C8B-B14F-4D97-AF65-F5344CB8AC3E}">
        <p14:creationId xmlns:p14="http://schemas.microsoft.com/office/powerpoint/2010/main" val="2570699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Options Summary</a:t>
            </a:r>
            <a:endParaRPr lang="en-GB"/>
          </a:p>
        </p:txBody>
      </p:sp>
      <p:grpSp>
        <p:nvGrpSpPr>
          <p:cNvPr id="18" name="Group 17">
            <a:extLst>
              <a:ext uri="{FF2B5EF4-FFF2-40B4-BE49-F238E27FC236}">
                <a16:creationId xmlns:a16="http://schemas.microsoft.com/office/drawing/2014/main" id="{2C10980E-C515-4E77-A216-39656684ECF5}"/>
              </a:ext>
            </a:extLst>
          </p:cNvPr>
          <p:cNvGrpSpPr/>
          <p:nvPr/>
        </p:nvGrpSpPr>
        <p:grpSpPr>
          <a:xfrm>
            <a:off x="251520" y="771550"/>
            <a:ext cx="2484276" cy="3888433"/>
            <a:chOff x="251520" y="977785"/>
            <a:chExt cx="2484276" cy="3888433"/>
          </a:xfrm>
        </p:grpSpPr>
        <p:grpSp>
          <p:nvGrpSpPr>
            <p:cNvPr id="34" name="Group 33">
              <a:extLst>
                <a:ext uri="{FF2B5EF4-FFF2-40B4-BE49-F238E27FC236}">
                  <a16:creationId xmlns:a16="http://schemas.microsoft.com/office/drawing/2014/main" id="{5E8CFE10-929E-4DD7-BF19-AEA25A6CF5F7}"/>
                </a:ext>
              </a:extLst>
            </p:cNvPr>
            <p:cNvGrpSpPr/>
            <p:nvPr/>
          </p:nvGrpSpPr>
          <p:grpSpPr>
            <a:xfrm>
              <a:off x="251520" y="977785"/>
              <a:ext cx="2484276" cy="3888433"/>
              <a:chOff x="3203848" y="977785"/>
              <a:chExt cx="2484276" cy="3888433"/>
            </a:xfrm>
          </p:grpSpPr>
          <p:sp>
            <p:nvSpPr>
              <p:cNvPr id="35" name="Rectangle 34">
                <a:extLst>
                  <a:ext uri="{FF2B5EF4-FFF2-40B4-BE49-F238E27FC236}">
                    <a16:creationId xmlns:a16="http://schemas.microsoft.com/office/drawing/2014/main" id="{FFFBA7EB-C258-4844-95ED-E5C1CCF6E40D}"/>
                  </a:ext>
                </a:extLst>
              </p:cNvPr>
              <p:cNvSpPr/>
              <p:nvPr/>
            </p:nvSpPr>
            <p:spPr>
              <a:xfrm>
                <a:off x="3455876" y="2057905"/>
                <a:ext cx="2232248" cy="2808313"/>
              </a:xfrm>
              <a:prstGeom prst="rect">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accent1"/>
                    </a:solidFill>
                  </a:rPr>
                  <a:t>Dedicated team of resources focusing </a:t>
                </a:r>
                <a:r>
                  <a:rPr lang="en-GB" sz="1200" b="1">
                    <a:solidFill>
                      <a:schemeClr val="accent1"/>
                    </a:solidFill>
                  </a:rPr>
                  <a:t>fully</a:t>
                </a:r>
                <a:r>
                  <a:rPr lang="en-GB" sz="1200">
                    <a:solidFill>
                      <a:schemeClr val="accent1"/>
                    </a:solidFill>
                  </a:rPr>
                  <a:t> on REC IA and Change Development.</a:t>
                </a:r>
              </a:p>
              <a:p>
                <a:pPr algn="ctr"/>
                <a:r>
                  <a:rPr lang="en-GB" sz="1200">
                    <a:solidFill>
                      <a:schemeClr val="accent1"/>
                    </a:solidFill>
                  </a:rPr>
                  <a:t>------------------------</a:t>
                </a:r>
              </a:p>
              <a:p>
                <a:pPr algn="ctr"/>
                <a:endParaRPr lang="en-GB" sz="800">
                  <a:solidFill>
                    <a:schemeClr val="accent1"/>
                  </a:solidFill>
                </a:endParaRPr>
              </a:p>
              <a:p>
                <a:pPr algn="ctr"/>
                <a:r>
                  <a:rPr lang="en-GB" sz="1200" b="1">
                    <a:solidFill>
                      <a:schemeClr val="accent1"/>
                    </a:solidFill>
                  </a:rPr>
                  <a:t>Minimal</a:t>
                </a:r>
                <a:r>
                  <a:rPr lang="en-GB" sz="1200">
                    <a:solidFill>
                      <a:schemeClr val="accent1"/>
                    </a:solidFill>
                  </a:rPr>
                  <a:t> Risk to DSC </a:t>
                </a:r>
              </a:p>
              <a:p>
                <a:pPr algn="ctr"/>
                <a:r>
                  <a:rPr lang="en-GB" sz="1200">
                    <a:solidFill>
                      <a:schemeClr val="accent1"/>
                    </a:solidFill>
                  </a:rPr>
                  <a:t>Change progression.</a:t>
                </a:r>
              </a:p>
              <a:p>
                <a:pPr algn="ctr"/>
                <a:endParaRPr lang="en-GB" sz="800">
                  <a:solidFill>
                    <a:schemeClr val="accent1"/>
                  </a:solidFill>
                </a:endParaRPr>
              </a:p>
              <a:p>
                <a:pPr algn="ctr"/>
                <a:r>
                  <a:rPr lang="en-GB" sz="1200">
                    <a:solidFill>
                      <a:schemeClr val="accent1"/>
                    </a:solidFill>
                  </a:rPr>
                  <a:t>------------------------</a:t>
                </a:r>
              </a:p>
              <a:p>
                <a:pPr algn="ctr"/>
                <a:r>
                  <a:rPr lang="en-GB" sz="1200">
                    <a:solidFill>
                      <a:srgbClr val="3E5AA8"/>
                    </a:solidFill>
                  </a:rPr>
                  <a:t>Increase in </a:t>
                </a:r>
                <a:r>
                  <a:rPr lang="en-GB" sz="1200" b="1">
                    <a:solidFill>
                      <a:srgbClr val="3E5AA8"/>
                    </a:solidFill>
                  </a:rPr>
                  <a:t>both</a:t>
                </a:r>
                <a:r>
                  <a:rPr lang="en-GB" sz="1200">
                    <a:solidFill>
                      <a:srgbClr val="3E5AA8"/>
                    </a:solidFill>
                  </a:rPr>
                  <a:t> DSC Change Development and Release Capacity.</a:t>
                </a:r>
              </a:p>
              <a:p>
                <a:pPr algn="ctr"/>
                <a:endParaRPr lang="en-GB" sz="1200">
                  <a:solidFill>
                    <a:srgbClr val="3E5AA8"/>
                  </a:solidFill>
                </a:endParaRPr>
              </a:p>
            </p:txBody>
          </p:sp>
          <p:sp>
            <p:nvSpPr>
              <p:cNvPr id="36" name="Rectangle 35">
                <a:extLst>
                  <a:ext uri="{FF2B5EF4-FFF2-40B4-BE49-F238E27FC236}">
                    <a16:creationId xmlns:a16="http://schemas.microsoft.com/office/drawing/2014/main" id="{247FE33A-AD9A-455F-9B81-5D6581133219}"/>
                  </a:ext>
                </a:extLst>
              </p:cNvPr>
              <p:cNvSpPr/>
              <p:nvPr/>
            </p:nvSpPr>
            <p:spPr>
              <a:xfrm>
                <a:off x="3455876" y="1260073"/>
                <a:ext cx="2232248" cy="725824"/>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rgbClr val="3E5AA8"/>
                    </a:solidFill>
                  </a:rPr>
                  <a:t>Option 1</a:t>
                </a:r>
              </a:p>
              <a:p>
                <a:pPr algn="ctr"/>
                <a:endParaRPr lang="en-GB" sz="100">
                  <a:solidFill>
                    <a:srgbClr val="3E5AA8"/>
                  </a:solidFill>
                </a:endParaRPr>
              </a:p>
              <a:p>
                <a:pPr algn="ctr"/>
                <a:r>
                  <a:rPr lang="en-GB" sz="1200">
                    <a:solidFill>
                      <a:srgbClr val="3E5AA8"/>
                    </a:solidFill>
                  </a:rPr>
                  <a:t>Dedicated REC Change Team</a:t>
                </a:r>
              </a:p>
            </p:txBody>
          </p:sp>
          <p:sp>
            <p:nvSpPr>
              <p:cNvPr id="38" name="Flowchart: Connector 37">
                <a:extLst>
                  <a:ext uri="{FF2B5EF4-FFF2-40B4-BE49-F238E27FC236}">
                    <a16:creationId xmlns:a16="http://schemas.microsoft.com/office/drawing/2014/main" id="{B90D8B8C-289D-4F4C-9311-E1788D6E755E}"/>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61" name="Graphic 60" descr="Users outline">
              <a:extLst>
                <a:ext uri="{FF2B5EF4-FFF2-40B4-BE49-F238E27FC236}">
                  <a16:creationId xmlns:a16="http://schemas.microsoft.com/office/drawing/2014/main" id="{6CF77592-FC60-4B78-8519-BD9F31A63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3472" y="1030830"/>
              <a:ext cx="460800" cy="460800"/>
            </a:xfrm>
            <a:prstGeom prst="rect">
              <a:avLst/>
            </a:prstGeom>
          </p:spPr>
        </p:pic>
      </p:grpSp>
      <p:grpSp>
        <p:nvGrpSpPr>
          <p:cNvPr id="19" name="Group 18">
            <a:extLst>
              <a:ext uri="{FF2B5EF4-FFF2-40B4-BE49-F238E27FC236}">
                <a16:creationId xmlns:a16="http://schemas.microsoft.com/office/drawing/2014/main" id="{878318D4-F2D1-4A25-83B1-12C7AF7BBDF3}"/>
              </a:ext>
            </a:extLst>
          </p:cNvPr>
          <p:cNvGrpSpPr/>
          <p:nvPr/>
        </p:nvGrpSpPr>
        <p:grpSpPr>
          <a:xfrm>
            <a:off x="3203848" y="771550"/>
            <a:ext cx="2484276" cy="3874777"/>
            <a:chOff x="3203848" y="977785"/>
            <a:chExt cx="2484276" cy="3874777"/>
          </a:xfrm>
        </p:grpSpPr>
        <p:grpSp>
          <p:nvGrpSpPr>
            <p:cNvPr id="4" name="Group 3">
              <a:extLst>
                <a:ext uri="{FF2B5EF4-FFF2-40B4-BE49-F238E27FC236}">
                  <a16:creationId xmlns:a16="http://schemas.microsoft.com/office/drawing/2014/main" id="{6CA70920-CFA3-4691-BB65-92F7DFACC017}"/>
                </a:ext>
              </a:extLst>
            </p:cNvPr>
            <p:cNvGrpSpPr/>
            <p:nvPr/>
          </p:nvGrpSpPr>
          <p:grpSpPr>
            <a:xfrm>
              <a:off x="3203848" y="977785"/>
              <a:ext cx="2484276" cy="3874777"/>
              <a:chOff x="3203848" y="977785"/>
              <a:chExt cx="2484276" cy="3874777"/>
            </a:xfrm>
          </p:grpSpPr>
          <p:sp>
            <p:nvSpPr>
              <p:cNvPr id="3" name="Rectangle 2">
                <a:extLst>
                  <a:ext uri="{FF2B5EF4-FFF2-40B4-BE49-F238E27FC236}">
                    <a16:creationId xmlns:a16="http://schemas.microsoft.com/office/drawing/2014/main" id="{18E760E2-7B42-4B60-B532-B61FDA2A3DC1}"/>
                  </a:ext>
                </a:extLst>
              </p:cNvPr>
              <p:cNvSpPr/>
              <p:nvPr/>
            </p:nvSpPr>
            <p:spPr>
              <a:xfrm>
                <a:off x="3455876" y="2057906"/>
                <a:ext cx="2232248" cy="2794656"/>
              </a:xfrm>
              <a:prstGeom prst="rect">
                <a:avLst/>
              </a:prstGeom>
              <a:solidFill>
                <a:schemeClr val="tx2">
                  <a:lumMod val="20000"/>
                  <a:lumOff val="8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a:solidFill>
                      <a:srgbClr val="3E5AA8"/>
                    </a:solidFill>
                  </a:rPr>
                  <a:t>Additional core resources dedicated to </a:t>
                </a:r>
                <a:r>
                  <a:rPr lang="en-US" sz="1200" b="1">
                    <a:solidFill>
                      <a:srgbClr val="3E5AA8"/>
                    </a:solidFill>
                  </a:rPr>
                  <a:t>support</a:t>
                </a:r>
                <a:r>
                  <a:rPr lang="en-US" sz="1200">
                    <a:solidFill>
                      <a:srgbClr val="3E5AA8"/>
                    </a:solidFill>
                  </a:rPr>
                  <a:t> REC IA and Change Development.</a:t>
                </a:r>
              </a:p>
              <a:p>
                <a:pPr algn="ctr"/>
                <a:r>
                  <a:rPr lang="en-US" sz="1200">
                    <a:solidFill>
                      <a:srgbClr val="3E5AA8"/>
                    </a:solidFill>
                  </a:rPr>
                  <a:t>----------</a:t>
                </a:r>
                <a:r>
                  <a:rPr lang="en-GB" sz="1200">
                    <a:solidFill>
                      <a:schemeClr val="accent1"/>
                    </a:solidFill>
                  </a:rPr>
                  <a:t>------------</a:t>
                </a:r>
              </a:p>
              <a:p>
                <a:pPr algn="ctr"/>
                <a:endParaRPr lang="en-GB" sz="800">
                  <a:solidFill>
                    <a:schemeClr val="accent1"/>
                  </a:solidFill>
                </a:endParaRPr>
              </a:p>
              <a:p>
                <a:pPr algn="ctr"/>
                <a:r>
                  <a:rPr lang="en-GB" sz="1200" b="1">
                    <a:solidFill>
                      <a:schemeClr val="accent1"/>
                    </a:solidFill>
                  </a:rPr>
                  <a:t>Low/Medium</a:t>
                </a:r>
                <a:r>
                  <a:rPr lang="en-US" sz="1200">
                    <a:solidFill>
                      <a:srgbClr val="3E5AA8"/>
                    </a:solidFill>
                  </a:rPr>
                  <a:t> Risk to DSC Change progression.</a:t>
                </a:r>
              </a:p>
              <a:p>
                <a:pPr algn="ctr"/>
                <a:endParaRPr lang="en-US" sz="800">
                  <a:solidFill>
                    <a:srgbClr val="3E5AA8"/>
                  </a:solidFill>
                </a:endParaRPr>
              </a:p>
              <a:p>
                <a:pPr algn="ctr"/>
                <a:r>
                  <a:rPr lang="en-GB" sz="1200">
                    <a:solidFill>
                      <a:schemeClr val="accent1"/>
                    </a:solidFill>
                  </a:rPr>
                  <a:t>------------------------</a:t>
                </a:r>
                <a:endParaRPr lang="en-US" sz="1200">
                  <a:solidFill>
                    <a:srgbClr val="3E5AA8"/>
                  </a:solidFill>
                </a:endParaRPr>
              </a:p>
              <a:p>
                <a:pPr algn="ctr"/>
                <a:r>
                  <a:rPr lang="en-GB" sz="1200">
                    <a:solidFill>
                      <a:srgbClr val="3E5AA8"/>
                    </a:solidFill>
                  </a:rPr>
                  <a:t>Increase in DSC Change Development Capacity </a:t>
                </a:r>
                <a:r>
                  <a:rPr lang="en-GB" sz="1200" b="1">
                    <a:solidFill>
                      <a:srgbClr val="3E5AA8"/>
                    </a:solidFill>
                  </a:rPr>
                  <a:t>only</a:t>
                </a:r>
                <a:r>
                  <a:rPr lang="en-GB" sz="1200">
                    <a:solidFill>
                      <a:srgbClr val="3E5AA8"/>
                    </a:solidFill>
                  </a:rPr>
                  <a:t> (no increase in Release Capacity).</a:t>
                </a:r>
              </a:p>
            </p:txBody>
          </p:sp>
          <p:sp>
            <p:nvSpPr>
              <p:cNvPr id="28" name="Rectangle 27">
                <a:extLst>
                  <a:ext uri="{FF2B5EF4-FFF2-40B4-BE49-F238E27FC236}">
                    <a16:creationId xmlns:a16="http://schemas.microsoft.com/office/drawing/2014/main" id="{BE1CC29D-C20E-4279-B195-E8DEE92CE7E2}"/>
                  </a:ext>
                </a:extLst>
              </p:cNvPr>
              <p:cNvSpPr/>
              <p:nvPr/>
            </p:nvSpPr>
            <p:spPr>
              <a:xfrm>
                <a:off x="3455876" y="1260073"/>
                <a:ext cx="2232248" cy="725824"/>
              </a:xfrm>
              <a:prstGeom prst="rect">
                <a:avLst/>
              </a:prstGeom>
              <a:solidFill>
                <a:schemeClr val="tx2">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solidFill>
                  </a:rPr>
                  <a:t>Option 2</a:t>
                </a:r>
              </a:p>
              <a:p>
                <a:pPr algn="ctr"/>
                <a:endParaRPr lang="en-GB" sz="100">
                  <a:solidFill>
                    <a:schemeClr val="bg1"/>
                  </a:solidFill>
                </a:endParaRPr>
              </a:p>
              <a:p>
                <a:pPr algn="ctr"/>
                <a:r>
                  <a:rPr lang="en-GB" sz="1200">
                    <a:solidFill>
                      <a:schemeClr val="bg1"/>
                    </a:solidFill>
                  </a:rPr>
                  <a:t>Dedicated Resources</a:t>
                </a:r>
              </a:p>
            </p:txBody>
          </p:sp>
          <p:sp>
            <p:nvSpPr>
              <p:cNvPr id="31" name="Flowchart: Connector 30">
                <a:extLst>
                  <a:ext uri="{FF2B5EF4-FFF2-40B4-BE49-F238E27FC236}">
                    <a16:creationId xmlns:a16="http://schemas.microsoft.com/office/drawing/2014/main" id="{F9033957-C24F-41F9-9CF6-28E9C3724FD2}"/>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67" name="Graphic 66" descr="Follow outline">
              <a:extLst>
                <a:ext uri="{FF2B5EF4-FFF2-40B4-BE49-F238E27FC236}">
                  <a16:creationId xmlns:a16="http://schemas.microsoft.com/office/drawing/2014/main" id="{39D8BD4B-C029-40C1-94E4-57264282BD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9155" y="1030830"/>
              <a:ext cx="446604" cy="446604"/>
            </a:xfrm>
            <a:prstGeom prst="rect">
              <a:avLst/>
            </a:prstGeom>
          </p:spPr>
        </p:pic>
      </p:grpSp>
      <p:grpSp>
        <p:nvGrpSpPr>
          <p:cNvPr id="20" name="Group 19">
            <a:extLst>
              <a:ext uri="{FF2B5EF4-FFF2-40B4-BE49-F238E27FC236}">
                <a16:creationId xmlns:a16="http://schemas.microsoft.com/office/drawing/2014/main" id="{3EB198FA-CD49-4D84-95B8-F845822C87D8}"/>
              </a:ext>
            </a:extLst>
          </p:cNvPr>
          <p:cNvGrpSpPr/>
          <p:nvPr/>
        </p:nvGrpSpPr>
        <p:grpSpPr>
          <a:xfrm>
            <a:off x="6202524" y="771550"/>
            <a:ext cx="2484276" cy="3888433"/>
            <a:chOff x="6202524" y="977785"/>
            <a:chExt cx="2484276" cy="3888433"/>
          </a:xfrm>
        </p:grpSpPr>
        <p:grpSp>
          <p:nvGrpSpPr>
            <p:cNvPr id="40" name="Group 39">
              <a:extLst>
                <a:ext uri="{FF2B5EF4-FFF2-40B4-BE49-F238E27FC236}">
                  <a16:creationId xmlns:a16="http://schemas.microsoft.com/office/drawing/2014/main" id="{2B629BBD-5C26-47E2-A9A2-71A32ED31A02}"/>
                </a:ext>
              </a:extLst>
            </p:cNvPr>
            <p:cNvGrpSpPr/>
            <p:nvPr/>
          </p:nvGrpSpPr>
          <p:grpSpPr>
            <a:xfrm>
              <a:off x="6202524" y="977785"/>
              <a:ext cx="2484276" cy="3888433"/>
              <a:chOff x="3203848" y="977785"/>
              <a:chExt cx="2484276" cy="3888433"/>
            </a:xfrm>
          </p:grpSpPr>
          <p:sp>
            <p:nvSpPr>
              <p:cNvPr id="41" name="Rectangle 40">
                <a:extLst>
                  <a:ext uri="{FF2B5EF4-FFF2-40B4-BE49-F238E27FC236}">
                    <a16:creationId xmlns:a16="http://schemas.microsoft.com/office/drawing/2014/main" id="{DC40DAD0-F2C4-4DF5-B247-4481743070B1}"/>
                  </a:ext>
                </a:extLst>
              </p:cNvPr>
              <p:cNvSpPr/>
              <p:nvPr/>
            </p:nvSpPr>
            <p:spPr>
              <a:xfrm>
                <a:off x="3455876" y="2071562"/>
                <a:ext cx="2232248" cy="2794656"/>
              </a:xfrm>
              <a:prstGeom prst="rect">
                <a:avLst/>
              </a:prstGeom>
              <a:solidFill>
                <a:schemeClr val="accent5">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rgbClr val="3E5AA8"/>
                    </a:solidFill>
                  </a:rPr>
                  <a:t>No additional resources or capacity to account for REC IA and Change Development.</a:t>
                </a:r>
              </a:p>
              <a:p>
                <a:pPr algn="ctr"/>
                <a:r>
                  <a:rPr lang="en-GB" sz="1200">
                    <a:solidFill>
                      <a:srgbClr val="3E5AA8"/>
                    </a:solidFill>
                  </a:rPr>
                  <a:t>----------</a:t>
                </a:r>
                <a:r>
                  <a:rPr lang="en-GB" sz="1200">
                    <a:solidFill>
                      <a:schemeClr val="accent1"/>
                    </a:solidFill>
                  </a:rPr>
                  <a:t>------------</a:t>
                </a:r>
              </a:p>
              <a:p>
                <a:pPr algn="ctr"/>
                <a:endParaRPr lang="en-GB" sz="800">
                  <a:solidFill>
                    <a:schemeClr val="accent1"/>
                  </a:solidFill>
                </a:endParaRPr>
              </a:p>
              <a:p>
                <a:pPr algn="ctr"/>
                <a:r>
                  <a:rPr lang="en-GB" sz="1200" b="1">
                    <a:solidFill>
                      <a:schemeClr val="accent1"/>
                    </a:solidFill>
                  </a:rPr>
                  <a:t>High</a:t>
                </a:r>
                <a:r>
                  <a:rPr lang="en-GB" sz="1200">
                    <a:solidFill>
                      <a:schemeClr val="accent1"/>
                    </a:solidFill>
                  </a:rPr>
                  <a:t> Risk to DSC</a:t>
                </a:r>
              </a:p>
              <a:p>
                <a:pPr algn="ctr"/>
                <a:r>
                  <a:rPr lang="en-GB" sz="1200">
                    <a:solidFill>
                      <a:schemeClr val="accent1"/>
                    </a:solidFill>
                  </a:rPr>
                  <a:t>Change progression.</a:t>
                </a:r>
              </a:p>
              <a:p>
                <a:pPr algn="ctr"/>
                <a:endParaRPr lang="en-GB" sz="800">
                  <a:solidFill>
                    <a:schemeClr val="accent1"/>
                  </a:solidFill>
                </a:endParaRPr>
              </a:p>
              <a:p>
                <a:pPr algn="ctr"/>
                <a:r>
                  <a:rPr lang="en-GB" sz="1200">
                    <a:solidFill>
                      <a:schemeClr val="accent1"/>
                    </a:solidFill>
                  </a:rPr>
                  <a:t>------------------------</a:t>
                </a:r>
                <a:endParaRPr lang="en-GB" sz="1200">
                  <a:solidFill>
                    <a:srgbClr val="3E5AA8"/>
                  </a:solidFill>
                </a:endParaRPr>
              </a:p>
              <a:p>
                <a:pPr algn="ctr"/>
                <a:r>
                  <a:rPr lang="en-GB" sz="1200" b="1">
                    <a:solidFill>
                      <a:srgbClr val="3E5AA8"/>
                    </a:solidFill>
                  </a:rPr>
                  <a:t>No</a:t>
                </a:r>
                <a:r>
                  <a:rPr lang="en-GB" sz="1200">
                    <a:solidFill>
                      <a:srgbClr val="3E5AA8"/>
                    </a:solidFill>
                  </a:rPr>
                  <a:t> increase in DSC Change Development and Release Capacity.</a:t>
                </a:r>
              </a:p>
              <a:p>
                <a:pPr algn="ctr"/>
                <a:endParaRPr lang="en-GB" sz="1200">
                  <a:solidFill>
                    <a:srgbClr val="3E5AA8"/>
                  </a:solidFill>
                </a:endParaRPr>
              </a:p>
            </p:txBody>
          </p:sp>
          <p:sp>
            <p:nvSpPr>
              <p:cNvPr id="42" name="Rectangle 41">
                <a:extLst>
                  <a:ext uri="{FF2B5EF4-FFF2-40B4-BE49-F238E27FC236}">
                    <a16:creationId xmlns:a16="http://schemas.microsoft.com/office/drawing/2014/main" id="{D2BC0BF6-81E6-47CC-95BA-9F23085670A9}"/>
                  </a:ext>
                </a:extLst>
              </p:cNvPr>
              <p:cNvSpPr/>
              <p:nvPr/>
            </p:nvSpPr>
            <p:spPr>
              <a:xfrm>
                <a:off x="3455876" y="1260073"/>
                <a:ext cx="2232248" cy="725824"/>
              </a:xfrm>
              <a:prstGeom prst="rect">
                <a:avLst/>
              </a:prstGeom>
              <a:solidFill>
                <a:schemeClr val="accent5">
                  <a:lumMod val="60000"/>
                  <a:lumOff val="40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rgbClr val="3E5AA8"/>
                    </a:solidFill>
                  </a:rPr>
                  <a:t>Option 3</a:t>
                </a:r>
              </a:p>
              <a:p>
                <a:pPr algn="ctr"/>
                <a:endParaRPr lang="en-GB" sz="100">
                  <a:solidFill>
                    <a:srgbClr val="3E5AA8"/>
                  </a:solidFill>
                </a:endParaRPr>
              </a:p>
              <a:p>
                <a:pPr algn="ctr"/>
                <a:r>
                  <a:rPr lang="en-GB" sz="1200">
                    <a:solidFill>
                      <a:srgbClr val="3E5AA8"/>
                    </a:solidFill>
                  </a:rPr>
                  <a:t>Existing Resources</a:t>
                </a:r>
              </a:p>
            </p:txBody>
          </p:sp>
          <p:sp>
            <p:nvSpPr>
              <p:cNvPr id="44" name="Flowchart: Connector 43">
                <a:extLst>
                  <a:ext uri="{FF2B5EF4-FFF2-40B4-BE49-F238E27FC236}">
                    <a16:creationId xmlns:a16="http://schemas.microsoft.com/office/drawing/2014/main" id="{34814437-DFCF-4F99-92DE-279EAB7B3162}"/>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68" name="Graphic 67" descr="Cycle with people outline">
              <a:extLst>
                <a:ext uri="{FF2B5EF4-FFF2-40B4-BE49-F238E27FC236}">
                  <a16:creationId xmlns:a16="http://schemas.microsoft.com/office/drawing/2014/main" id="{EE30F454-BFB8-4E38-8181-3E265874C0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6267" y="998697"/>
              <a:ext cx="522752" cy="522752"/>
            </a:xfrm>
            <a:prstGeom prst="rect">
              <a:avLst/>
            </a:prstGeom>
          </p:spPr>
        </p:pic>
      </p:grpSp>
      <p:sp>
        <p:nvSpPr>
          <p:cNvPr id="69" name="Rectangle 68">
            <a:extLst>
              <a:ext uri="{FF2B5EF4-FFF2-40B4-BE49-F238E27FC236}">
                <a16:creationId xmlns:a16="http://schemas.microsoft.com/office/drawing/2014/main" id="{3AB8C666-5CE2-4AFF-B1BD-56788BC1531E}"/>
              </a:ext>
            </a:extLst>
          </p:cNvPr>
          <p:cNvSpPr/>
          <p:nvPr/>
        </p:nvSpPr>
        <p:spPr>
          <a:xfrm>
            <a:off x="6660232" y="4455614"/>
            <a:ext cx="1861896" cy="348384"/>
          </a:xfrm>
          <a:prstGeom prst="rect">
            <a:avLst/>
          </a:prstGeom>
          <a:solidFill>
            <a:schemeClr val="accent5">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rgbClr val="3E5AA8"/>
                </a:solidFill>
              </a:rPr>
              <a:t>£0</a:t>
            </a:r>
            <a:endParaRPr lang="en-GB" sz="1050">
              <a:solidFill>
                <a:srgbClr val="3E5AA8"/>
              </a:solidFill>
            </a:endParaRPr>
          </a:p>
        </p:txBody>
      </p:sp>
      <p:sp>
        <p:nvSpPr>
          <p:cNvPr id="70" name="Rectangle 69">
            <a:extLst>
              <a:ext uri="{FF2B5EF4-FFF2-40B4-BE49-F238E27FC236}">
                <a16:creationId xmlns:a16="http://schemas.microsoft.com/office/drawing/2014/main" id="{C133E988-8011-4917-8E70-8BBFC604D6A6}"/>
              </a:ext>
            </a:extLst>
          </p:cNvPr>
          <p:cNvSpPr/>
          <p:nvPr/>
        </p:nvSpPr>
        <p:spPr>
          <a:xfrm>
            <a:off x="3641052" y="4457962"/>
            <a:ext cx="1861896" cy="348384"/>
          </a:xfrm>
          <a:prstGeom prst="rect">
            <a:avLst/>
          </a:prstGeom>
          <a:solidFill>
            <a:schemeClr val="tx2">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solidFill>
              </a:rPr>
              <a:t>£350k</a:t>
            </a:r>
          </a:p>
        </p:txBody>
      </p:sp>
      <p:sp>
        <p:nvSpPr>
          <p:cNvPr id="71" name="Rectangle 70">
            <a:extLst>
              <a:ext uri="{FF2B5EF4-FFF2-40B4-BE49-F238E27FC236}">
                <a16:creationId xmlns:a16="http://schemas.microsoft.com/office/drawing/2014/main" id="{00627EEA-676A-45A7-AC94-4DFECAEB95C8}"/>
              </a:ext>
            </a:extLst>
          </p:cNvPr>
          <p:cNvSpPr/>
          <p:nvPr/>
        </p:nvSpPr>
        <p:spPr>
          <a:xfrm>
            <a:off x="665550" y="4455614"/>
            <a:ext cx="1861896" cy="348384"/>
          </a:xfrm>
          <a:prstGeom prst="rect">
            <a:avLst/>
          </a:prstGeom>
          <a:solidFill>
            <a:schemeClr val="accent1">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rgbClr val="3E5AA8"/>
                </a:solidFill>
              </a:rPr>
              <a:t>£1.4m</a:t>
            </a:r>
          </a:p>
        </p:txBody>
      </p:sp>
    </p:spTree>
    <p:extLst>
      <p:ext uri="{BB962C8B-B14F-4D97-AF65-F5344CB8AC3E}">
        <p14:creationId xmlns:p14="http://schemas.microsoft.com/office/powerpoint/2010/main" val="2778447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CDSP Recommendation</a:t>
            </a:r>
            <a:endParaRPr lang="en-GB"/>
          </a:p>
        </p:txBody>
      </p:sp>
      <p:grpSp>
        <p:nvGrpSpPr>
          <p:cNvPr id="5" name="Group 4">
            <a:extLst>
              <a:ext uri="{FF2B5EF4-FFF2-40B4-BE49-F238E27FC236}">
                <a16:creationId xmlns:a16="http://schemas.microsoft.com/office/drawing/2014/main" id="{BBB88D57-816C-415A-8107-D52AFB7E6751}"/>
              </a:ext>
            </a:extLst>
          </p:cNvPr>
          <p:cNvGrpSpPr/>
          <p:nvPr/>
        </p:nvGrpSpPr>
        <p:grpSpPr>
          <a:xfrm>
            <a:off x="8394448" y="188820"/>
            <a:ext cx="584704" cy="582050"/>
            <a:chOff x="3203848" y="843558"/>
            <a:chExt cx="584704" cy="582050"/>
          </a:xfrm>
        </p:grpSpPr>
        <p:sp>
          <p:nvSpPr>
            <p:cNvPr id="6" name="Flowchart: Connector 5">
              <a:extLst>
                <a:ext uri="{FF2B5EF4-FFF2-40B4-BE49-F238E27FC236}">
                  <a16:creationId xmlns:a16="http://schemas.microsoft.com/office/drawing/2014/main" id="{CF302C3A-45C0-4725-9D51-146671FBFA80}"/>
                </a:ext>
              </a:extLst>
            </p:cNvPr>
            <p:cNvSpPr/>
            <p:nvPr/>
          </p:nvSpPr>
          <p:spPr>
            <a:xfrm>
              <a:off x="3203848" y="843558"/>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 name="Graphic 6" descr="Follow outline">
              <a:extLst>
                <a:ext uri="{FF2B5EF4-FFF2-40B4-BE49-F238E27FC236}">
                  <a16:creationId xmlns:a16="http://schemas.microsoft.com/office/drawing/2014/main" id="{4D262504-B41B-4359-99A3-E20E33D0CE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9155" y="896603"/>
              <a:ext cx="446604" cy="446604"/>
            </a:xfrm>
            <a:prstGeom prst="rect">
              <a:avLst/>
            </a:prstGeom>
          </p:spPr>
        </p:pic>
      </p:grpSp>
      <p:grpSp>
        <p:nvGrpSpPr>
          <p:cNvPr id="14" name="Group 13">
            <a:extLst>
              <a:ext uri="{FF2B5EF4-FFF2-40B4-BE49-F238E27FC236}">
                <a16:creationId xmlns:a16="http://schemas.microsoft.com/office/drawing/2014/main" id="{86A53352-FA22-49C4-B27B-57BFAAFFCB2A}"/>
              </a:ext>
            </a:extLst>
          </p:cNvPr>
          <p:cNvGrpSpPr/>
          <p:nvPr/>
        </p:nvGrpSpPr>
        <p:grpSpPr>
          <a:xfrm>
            <a:off x="251520" y="771550"/>
            <a:ext cx="2484276" cy="3888433"/>
            <a:chOff x="251520" y="977785"/>
            <a:chExt cx="2484276" cy="3888433"/>
          </a:xfrm>
          <a:solidFill>
            <a:schemeClr val="bg1">
              <a:lumMod val="85000"/>
            </a:schemeClr>
          </a:solidFill>
        </p:grpSpPr>
        <p:grpSp>
          <p:nvGrpSpPr>
            <p:cNvPr id="15" name="Group 14">
              <a:extLst>
                <a:ext uri="{FF2B5EF4-FFF2-40B4-BE49-F238E27FC236}">
                  <a16:creationId xmlns:a16="http://schemas.microsoft.com/office/drawing/2014/main" id="{06B4CAF3-9230-406B-AE26-C25A616AF83B}"/>
                </a:ext>
              </a:extLst>
            </p:cNvPr>
            <p:cNvGrpSpPr/>
            <p:nvPr/>
          </p:nvGrpSpPr>
          <p:grpSpPr>
            <a:xfrm>
              <a:off x="251520" y="977785"/>
              <a:ext cx="2484276" cy="3888433"/>
              <a:chOff x="3203848" y="977785"/>
              <a:chExt cx="2484276" cy="3888433"/>
            </a:xfrm>
            <a:grpFill/>
          </p:grpSpPr>
          <p:sp>
            <p:nvSpPr>
              <p:cNvPr id="17" name="Rectangle 16">
                <a:extLst>
                  <a:ext uri="{FF2B5EF4-FFF2-40B4-BE49-F238E27FC236}">
                    <a16:creationId xmlns:a16="http://schemas.microsoft.com/office/drawing/2014/main" id="{69199408-9CE1-4F9C-BBCC-B809F19B8F06}"/>
                  </a:ext>
                </a:extLst>
              </p:cNvPr>
              <p:cNvSpPr/>
              <p:nvPr/>
            </p:nvSpPr>
            <p:spPr>
              <a:xfrm>
                <a:off x="3455876" y="2057905"/>
                <a:ext cx="2232248" cy="2808313"/>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bg1">
                        <a:lumMod val="65000"/>
                      </a:schemeClr>
                    </a:solidFill>
                  </a:rPr>
                  <a:t>Dedicated team of resources focusing </a:t>
                </a:r>
                <a:r>
                  <a:rPr lang="en-GB" sz="1200" b="1">
                    <a:solidFill>
                      <a:schemeClr val="bg1">
                        <a:lumMod val="65000"/>
                      </a:schemeClr>
                    </a:solidFill>
                  </a:rPr>
                  <a:t>fully</a:t>
                </a:r>
                <a:r>
                  <a:rPr lang="en-GB" sz="1200">
                    <a:solidFill>
                      <a:schemeClr val="bg1">
                        <a:lumMod val="65000"/>
                      </a:schemeClr>
                    </a:solidFill>
                  </a:rPr>
                  <a:t> on REC IA and Change Development.</a:t>
                </a:r>
              </a:p>
              <a:p>
                <a:pPr algn="ctr"/>
                <a:r>
                  <a:rPr lang="en-GB" sz="1200">
                    <a:solidFill>
                      <a:schemeClr val="bg1">
                        <a:lumMod val="65000"/>
                      </a:schemeClr>
                    </a:solidFill>
                  </a:rPr>
                  <a:t>------------------------</a:t>
                </a:r>
              </a:p>
              <a:p>
                <a:pPr algn="ctr"/>
                <a:endParaRPr lang="en-GB" sz="800">
                  <a:solidFill>
                    <a:schemeClr val="bg1">
                      <a:lumMod val="65000"/>
                    </a:schemeClr>
                  </a:solidFill>
                </a:endParaRPr>
              </a:p>
              <a:p>
                <a:pPr algn="ctr"/>
                <a:r>
                  <a:rPr lang="en-GB" sz="1200" b="1">
                    <a:solidFill>
                      <a:schemeClr val="bg1">
                        <a:lumMod val="65000"/>
                      </a:schemeClr>
                    </a:solidFill>
                  </a:rPr>
                  <a:t>Minimal</a:t>
                </a:r>
                <a:r>
                  <a:rPr lang="en-GB" sz="1200">
                    <a:solidFill>
                      <a:schemeClr val="bg1">
                        <a:lumMod val="65000"/>
                      </a:schemeClr>
                    </a:solidFill>
                  </a:rPr>
                  <a:t> Risk to DSC </a:t>
                </a:r>
              </a:p>
              <a:p>
                <a:pPr algn="ctr"/>
                <a:r>
                  <a:rPr lang="en-GB" sz="1200">
                    <a:solidFill>
                      <a:schemeClr val="bg1">
                        <a:lumMod val="65000"/>
                      </a:schemeClr>
                    </a:solidFill>
                  </a:rPr>
                  <a:t>Change.</a:t>
                </a:r>
              </a:p>
              <a:p>
                <a:pPr algn="ctr"/>
                <a:endParaRPr lang="en-GB" sz="800">
                  <a:solidFill>
                    <a:schemeClr val="bg1">
                      <a:lumMod val="65000"/>
                    </a:schemeClr>
                  </a:solidFill>
                </a:endParaRPr>
              </a:p>
              <a:p>
                <a:pPr algn="ctr"/>
                <a:r>
                  <a:rPr lang="en-GB" sz="1200">
                    <a:solidFill>
                      <a:schemeClr val="bg1">
                        <a:lumMod val="65000"/>
                      </a:schemeClr>
                    </a:solidFill>
                  </a:rPr>
                  <a:t>------------------------</a:t>
                </a:r>
              </a:p>
              <a:p>
                <a:pPr algn="ctr"/>
                <a:r>
                  <a:rPr lang="en-GB" sz="1200">
                    <a:solidFill>
                      <a:schemeClr val="bg1">
                        <a:lumMod val="65000"/>
                      </a:schemeClr>
                    </a:solidFill>
                  </a:rPr>
                  <a:t>Increase in </a:t>
                </a:r>
                <a:r>
                  <a:rPr lang="en-GB" sz="1200" b="1">
                    <a:solidFill>
                      <a:schemeClr val="bg1">
                        <a:lumMod val="65000"/>
                      </a:schemeClr>
                    </a:solidFill>
                  </a:rPr>
                  <a:t>both</a:t>
                </a:r>
                <a:r>
                  <a:rPr lang="en-GB" sz="1200">
                    <a:solidFill>
                      <a:schemeClr val="bg1">
                        <a:lumMod val="65000"/>
                      </a:schemeClr>
                    </a:solidFill>
                  </a:rPr>
                  <a:t> DSC Change Development and Release Capacity.</a:t>
                </a:r>
              </a:p>
              <a:p>
                <a:pPr algn="ctr"/>
                <a:endParaRPr lang="en-GB" sz="1200">
                  <a:solidFill>
                    <a:schemeClr val="bg1">
                      <a:lumMod val="65000"/>
                    </a:schemeClr>
                  </a:solidFill>
                </a:endParaRPr>
              </a:p>
            </p:txBody>
          </p:sp>
          <p:sp>
            <p:nvSpPr>
              <p:cNvPr id="18" name="Rectangle 17">
                <a:extLst>
                  <a:ext uri="{FF2B5EF4-FFF2-40B4-BE49-F238E27FC236}">
                    <a16:creationId xmlns:a16="http://schemas.microsoft.com/office/drawing/2014/main" id="{7E09E32A-AB41-4FAE-B1A5-9EE91C6490FD}"/>
                  </a:ext>
                </a:extLst>
              </p:cNvPr>
              <p:cNvSpPr/>
              <p:nvPr/>
            </p:nvSpPr>
            <p:spPr>
              <a:xfrm>
                <a:off x="3455876" y="1260073"/>
                <a:ext cx="2232248" cy="725824"/>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lumMod val="65000"/>
                      </a:schemeClr>
                    </a:solidFill>
                  </a:rPr>
                  <a:t>Option 1</a:t>
                </a:r>
              </a:p>
              <a:p>
                <a:pPr algn="ctr"/>
                <a:endParaRPr lang="en-GB" sz="100">
                  <a:solidFill>
                    <a:schemeClr val="bg1">
                      <a:lumMod val="65000"/>
                    </a:schemeClr>
                  </a:solidFill>
                </a:endParaRPr>
              </a:p>
              <a:p>
                <a:pPr algn="ctr"/>
                <a:r>
                  <a:rPr lang="en-GB" sz="1200">
                    <a:solidFill>
                      <a:schemeClr val="bg1">
                        <a:lumMod val="65000"/>
                      </a:schemeClr>
                    </a:solidFill>
                  </a:rPr>
                  <a:t>Dedicated REC Change Team</a:t>
                </a:r>
              </a:p>
            </p:txBody>
          </p:sp>
          <p:sp>
            <p:nvSpPr>
              <p:cNvPr id="19" name="Flowchart: Connector 18">
                <a:extLst>
                  <a:ext uri="{FF2B5EF4-FFF2-40B4-BE49-F238E27FC236}">
                    <a16:creationId xmlns:a16="http://schemas.microsoft.com/office/drawing/2014/main" id="{6768D564-5BA0-4168-B5B2-D9823054EEEC}"/>
                  </a:ext>
                </a:extLst>
              </p:cNvPr>
              <p:cNvSpPr/>
              <p:nvPr/>
            </p:nvSpPr>
            <p:spPr>
              <a:xfrm>
                <a:off x="3203848" y="977785"/>
                <a:ext cx="584704" cy="582050"/>
              </a:xfrm>
              <a:prstGeom prst="flowChartConnector">
                <a:avLst/>
              </a:prstGeom>
              <a:grp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bg1">
                      <a:lumMod val="65000"/>
                    </a:schemeClr>
                  </a:solidFill>
                </a:endParaRPr>
              </a:p>
            </p:txBody>
          </p:sp>
        </p:grpSp>
        <p:pic>
          <p:nvPicPr>
            <p:cNvPr id="16" name="Graphic 15" descr="Users outline">
              <a:extLst>
                <a:ext uri="{FF2B5EF4-FFF2-40B4-BE49-F238E27FC236}">
                  <a16:creationId xmlns:a16="http://schemas.microsoft.com/office/drawing/2014/main" id="{CCBF7F4C-C5C7-4205-BE48-3B0F764A6B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472" y="1030830"/>
              <a:ext cx="460800" cy="460800"/>
            </a:xfrm>
            <a:prstGeom prst="rect">
              <a:avLst/>
            </a:prstGeom>
          </p:spPr>
        </p:pic>
      </p:grpSp>
      <p:grpSp>
        <p:nvGrpSpPr>
          <p:cNvPr id="20" name="Group 19">
            <a:extLst>
              <a:ext uri="{FF2B5EF4-FFF2-40B4-BE49-F238E27FC236}">
                <a16:creationId xmlns:a16="http://schemas.microsoft.com/office/drawing/2014/main" id="{BA0E2ABD-2A67-4781-A886-09B57316774F}"/>
              </a:ext>
            </a:extLst>
          </p:cNvPr>
          <p:cNvGrpSpPr/>
          <p:nvPr/>
        </p:nvGrpSpPr>
        <p:grpSpPr>
          <a:xfrm>
            <a:off x="3203848" y="771550"/>
            <a:ext cx="2484276" cy="3874777"/>
            <a:chOff x="3203848" y="977785"/>
            <a:chExt cx="2484276" cy="3874777"/>
          </a:xfrm>
        </p:grpSpPr>
        <p:grpSp>
          <p:nvGrpSpPr>
            <p:cNvPr id="21" name="Group 20">
              <a:extLst>
                <a:ext uri="{FF2B5EF4-FFF2-40B4-BE49-F238E27FC236}">
                  <a16:creationId xmlns:a16="http://schemas.microsoft.com/office/drawing/2014/main" id="{91835714-CD30-4C94-A584-4B045CD09B42}"/>
                </a:ext>
              </a:extLst>
            </p:cNvPr>
            <p:cNvGrpSpPr/>
            <p:nvPr/>
          </p:nvGrpSpPr>
          <p:grpSpPr>
            <a:xfrm>
              <a:off x="3203848" y="977785"/>
              <a:ext cx="2484276" cy="3874777"/>
              <a:chOff x="3203848" y="977785"/>
              <a:chExt cx="2484276" cy="3874777"/>
            </a:xfrm>
          </p:grpSpPr>
          <p:sp>
            <p:nvSpPr>
              <p:cNvPr id="23" name="Rectangle 22">
                <a:extLst>
                  <a:ext uri="{FF2B5EF4-FFF2-40B4-BE49-F238E27FC236}">
                    <a16:creationId xmlns:a16="http://schemas.microsoft.com/office/drawing/2014/main" id="{9F18A25E-D720-4CAD-A72A-C755BAB61410}"/>
                  </a:ext>
                </a:extLst>
              </p:cNvPr>
              <p:cNvSpPr/>
              <p:nvPr/>
            </p:nvSpPr>
            <p:spPr>
              <a:xfrm>
                <a:off x="3455876" y="2057906"/>
                <a:ext cx="2232248" cy="2794656"/>
              </a:xfrm>
              <a:prstGeom prst="rect">
                <a:avLst/>
              </a:prstGeom>
              <a:solidFill>
                <a:schemeClr val="tx2">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a:solidFill>
                      <a:srgbClr val="3E5AA8"/>
                    </a:solidFill>
                  </a:rPr>
                  <a:t>Additional core resources dedicated to </a:t>
                </a:r>
                <a:r>
                  <a:rPr lang="en-US" sz="1200" b="1">
                    <a:solidFill>
                      <a:srgbClr val="3E5AA8"/>
                    </a:solidFill>
                  </a:rPr>
                  <a:t>support</a:t>
                </a:r>
                <a:r>
                  <a:rPr lang="en-US" sz="1200">
                    <a:solidFill>
                      <a:srgbClr val="3E5AA8"/>
                    </a:solidFill>
                  </a:rPr>
                  <a:t> REC IA and Change Development.</a:t>
                </a:r>
              </a:p>
              <a:p>
                <a:pPr algn="ctr"/>
                <a:r>
                  <a:rPr lang="en-US" sz="1200">
                    <a:solidFill>
                      <a:srgbClr val="3E5AA8"/>
                    </a:solidFill>
                  </a:rPr>
                  <a:t>----------</a:t>
                </a:r>
                <a:r>
                  <a:rPr lang="en-GB" sz="1200">
                    <a:solidFill>
                      <a:schemeClr val="accent1"/>
                    </a:solidFill>
                  </a:rPr>
                  <a:t>------------</a:t>
                </a:r>
              </a:p>
              <a:p>
                <a:pPr algn="ctr"/>
                <a:endParaRPr lang="en-GB" sz="800">
                  <a:solidFill>
                    <a:schemeClr val="accent1"/>
                  </a:solidFill>
                </a:endParaRPr>
              </a:p>
              <a:p>
                <a:pPr algn="ctr"/>
                <a:r>
                  <a:rPr lang="en-US" sz="1200" b="1">
                    <a:solidFill>
                      <a:srgbClr val="3E5AA8"/>
                    </a:solidFill>
                  </a:rPr>
                  <a:t>Low/Medium</a:t>
                </a:r>
                <a:r>
                  <a:rPr lang="en-US" sz="1200">
                    <a:solidFill>
                      <a:srgbClr val="3E5AA8"/>
                    </a:solidFill>
                  </a:rPr>
                  <a:t> Risk to DSC Change.</a:t>
                </a:r>
              </a:p>
              <a:p>
                <a:pPr algn="ctr"/>
                <a:endParaRPr lang="en-US" sz="800">
                  <a:solidFill>
                    <a:srgbClr val="3E5AA8"/>
                  </a:solidFill>
                </a:endParaRPr>
              </a:p>
              <a:p>
                <a:pPr algn="ctr"/>
                <a:r>
                  <a:rPr lang="en-GB" sz="1200">
                    <a:solidFill>
                      <a:schemeClr val="accent1"/>
                    </a:solidFill>
                  </a:rPr>
                  <a:t>------------------------</a:t>
                </a:r>
                <a:endParaRPr lang="en-US" sz="1200">
                  <a:solidFill>
                    <a:srgbClr val="3E5AA8"/>
                  </a:solidFill>
                </a:endParaRPr>
              </a:p>
              <a:p>
                <a:pPr algn="ctr"/>
                <a:r>
                  <a:rPr lang="en-GB" sz="1200">
                    <a:solidFill>
                      <a:srgbClr val="3E5AA8"/>
                    </a:solidFill>
                  </a:rPr>
                  <a:t>Increase in DSC Change Development Capacity </a:t>
                </a:r>
                <a:r>
                  <a:rPr lang="en-GB" sz="1200" b="1">
                    <a:solidFill>
                      <a:srgbClr val="3E5AA8"/>
                    </a:solidFill>
                  </a:rPr>
                  <a:t>only</a:t>
                </a:r>
                <a:r>
                  <a:rPr lang="en-GB" sz="1200">
                    <a:solidFill>
                      <a:srgbClr val="3E5AA8"/>
                    </a:solidFill>
                  </a:rPr>
                  <a:t> (no increase in Release Capacity).</a:t>
                </a:r>
              </a:p>
            </p:txBody>
          </p:sp>
          <p:sp>
            <p:nvSpPr>
              <p:cNvPr id="24" name="Rectangle 23">
                <a:extLst>
                  <a:ext uri="{FF2B5EF4-FFF2-40B4-BE49-F238E27FC236}">
                    <a16:creationId xmlns:a16="http://schemas.microsoft.com/office/drawing/2014/main" id="{2DBBD647-5170-4A86-95DA-2378E76028E5}"/>
                  </a:ext>
                </a:extLst>
              </p:cNvPr>
              <p:cNvSpPr/>
              <p:nvPr/>
            </p:nvSpPr>
            <p:spPr>
              <a:xfrm>
                <a:off x="3455876" y="1260073"/>
                <a:ext cx="2232248" cy="725824"/>
              </a:xfrm>
              <a:prstGeom prst="rect">
                <a:avLst/>
              </a:prstGeom>
              <a:solidFill>
                <a:schemeClr val="tx2">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solidFill>
                  </a:rPr>
                  <a:t>Option 2</a:t>
                </a:r>
              </a:p>
              <a:p>
                <a:pPr algn="ctr"/>
                <a:endParaRPr lang="en-GB" sz="100">
                  <a:solidFill>
                    <a:schemeClr val="bg1"/>
                  </a:solidFill>
                </a:endParaRPr>
              </a:p>
              <a:p>
                <a:pPr algn="ctr"/>
                <a:r>
                  <a:rPr lang="en-GB" sz="1200">
                    <a:solidFill>
                      <a:schemeClr val="bg1"/>
                    </a:solidFill>
                  </a:rPr>
                  <a:t>Dedicated Resources</a:t>
                </a:r>
              </a:p>
            </p:txBody>
          </p:sp>
          <p:sp>
            <p:nvSpPr>
              <p:cNvPr id="25" name="Flowchart: Connector 24">
                <a:extLst>
                  <a:ext uri="{FF2B5EF4-FFF2-40B4-BE49-F238E27FC236}">
                    <a16:creationId xmlns:a16="http://schemas.microsoft.com/office/drawing/2014/main" id="{22795FE0-FA1D-4275-82DC-241BCEEF2792}"/>
                  </a:ext>
                </a:extLst>
              </p:cNvPr>
              <p:cNvSpPr/>
              <p:nvPr/>
            </p:nvSpPr>
            <p:spPr>
              <a:xfrm>
                <a:off x="3203848" y="9777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22" name="Graphic 21" descr="Follow outline">
              <a:extLst>
                <a:ext uri="{FF2B5EF4-FFF2-40B4-BE49-F238E27FC236}">
                  <a16:creationId xmlns:a16="http://schemas.microsoft.com/office/drawing/2014/main" id="{320E1202-6710-49BD-B5C2-5D694574A7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9155" y="1030830"/>
              <a:ext cx="446604" cy="446604"/>
            </a:xfrm>
            <a:prstGeom prst="rect">
              <a:avLst/>
            </a:prstGeom>
          </p:spPr>
        </p:pic>
      </p:grpSp>
      <p:grpSp>
        <p:nvGrpSpPr>
          <p:cNvPr id="26" name="Group 25">
            <a:extLst>
              <a:ext uri="{FF2B5EF4-FFF2-40B4-BE49-F238E27FC236}">
                <a16:creationId xmlns:a16="http://schemas.microsoft.com/office/drawing/2014/main" id="{7E88DFE9-3E8D-4516-9800-84163200C374}"/>
              </a:ext>
            </a:extLst>
          </p:cNvPr>
          <p:cNvGrpSpPr/>
          <p:nvPr/>
        </p:nvGrpSpPr>
        <p:grpSpPr>
          <a:xfrm>
            <a:off x="6202524" y="771550"/>
            <a:ext cx="2484276" cy="3888433"/>
            <a:chOff x="6202524" y="977785"/>
            <a:chExt cx="2484276" cy="3888433"/>
          </a:xfrm>
          <a:solidFill>
            <a:schemeClr val="bg1">
              <a:lumMod val="85000"/>
            </a:schemeClr>
          </a:solidFill>
        </p:grpSpPr>
        <p:grpSp>
          <p:nvGrpSpPr>
            <p:cNvPr id="27" name="Group 26">
              <a:extLst>
                <a:ext uri="{FF2B5EF4-FFF2-40B4-BE49-F238E27FC236}">
                  <a16:creationId xmlns:a16="http://schemas.microsoft.com/office/drawing/2014/main" id="{0818BABE-0E3E-4ECD-A875-D54D1E1AD29A}"/>
                </a:ext>
              </a:extLst>
            </p:cNvPr>
            <p:cNvGrpSpPr/>
            <p:nvPr/>
          </p:nvGrpSpPr>
          <p:grpSpPr>
            <a:xfrm>
              <a:off x="6202524" y="977785"/>
              <a:ext cx="2484276" cy="3888433"/>
              <a:chOff x="3203848" y="977785"/>
              <a:chExt cx="2484276" cy="3888433"/>
            </a:xfrm>
            <a:grpFill/>
          </p:grpSpPr>
          <p:sp>
            <p:nvSpPr>
              <p:cNvPr id="29" name="Rectangle 28">
                <a:extLst>
                  <a:ext uri="{FF2B5EF4-FFF2-40B4-BE49-F238E27FC236}">
                    <a16:creationId xmlns:a16="http://schemas.microsoft.com/office/drawing/2014/main" id="{EAE4AA15-8184-49DF-9A17-1D8BE3B4093B}"/>
                  </a:ext>
                </a:extLst>
              </p:cNvPr>
              <p:cNvSpPr/>
              <p:nvPr/>
            </p:nvSpPr>
            <p:spPr>
              <a:xfrm>
                <a:off x="3455876" y="2071562"/>
                <a:ext cx="2232248" cy="2794656"/>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a:solidFill>
                      <a:schemeClr val="bg1">
                        <a:lumMod val="65000"/>
                      </a:schemeClr>
                    </a:solidFill>
                  </a:rPr>
                  <a:t>No additional resources or capacity to account for REC IA and Change Development.</a:t>
                </a:r>
              </a:p>
              <a:p>
                <a:pPr algn="ctr"/>
                <a:r>
                  <a:rPr lang="en-GB" sz="1200">
                    <a:solidFill>
                      <a:schemeClr val="bg1">
                        <a:lumMod val="65000"/>
                      </a:schemeClr>
                    </a:solidFill>
                  </a:rPr>
                  <a:t>----------------------</a:t>
                </a:r>
              </a:p>
              <a:p>
                <a:pPr algn="ctr"/>
                <a:endParaRPr lang="en-GB" sz="800">
                  <a:solidFill>
                    <a:schemeClr val="bg1">
                      <a:lumMod val="65000"/>
                    </a:schemeClr>
                  </a:solidFill>
                </a:endParaRPr>
              </a:p>
              <a:p>
                <a:pPr algn="ctr"/>
                <a:r>
                  <a:rPr lang="en-GB" sz="1200" b="1">
                    <a:solidFill>
                      <a:schemeClr val="bg1">
                        <a:lumMod val="65000"/>
                      </a:schemeClr>
                    </a:solidFill>
                  </a:rPr>
                  <a:t>High</a:t>
                </a:r>
                <a:r>
                  <a:rPr lang="en-GB" sz="1200">
                    <a:solidFill>
                      <a:schemeClr val="bg1">
                        <a:lumMod val="65000"/>
                      </a:schemeClr>
                    </a:solidFill>
                  </a:rPr>
                  <a:t> Risk to DSC</a:t>
                </a:r>
              </a:p>
              <a:p>
                <a:pPr algn="ctr"/>
                <a:r>
                  <a:rPr lang="en-GB" sz="1200">
                    <a:solidFill>
                      <a:schemeClr val="bg1">
                        <a:lumMod val="65000"/>
                      </a:schemeClr>
                    </a:solidFill>
                  </a:rPr>
                  <a:t>Change.</a:t>
                </a:r>
              </a:p>
              <a:p>
                <a:pPr algn="ctr"/>
                <a:endParaRPr lang="en-GB" sz="800">
                  <a:solidFill>
                    <a:schemeClr val="bg1">
                      <a:lumMod val="65000"/>
                    </a:schemeClr>
                  </a:solidFill>
                </a:endParaRPr>
              </a:p>
              <a:p>
                <a:pPr algn="ctr"/>
                <a:r>
                  <a:rPr lang="en-GB" sz="1200">
                    <a:solidFill>
                      <a:schemeClr val="bg1">
                        <a:lumMod val="65000"/>
                      </a:schemeClr>
                    </a:solidFill>
                  </a:rPr>
                  <a:t>------------------------</a:t>
                </a:r>
              </a:p>
              <a:p>
                <a:pPr algn="ctr"/>
                <a:r>
                  <a:rPr lang="en-GB" sz="1200" b="1">
                    <a:solidFill>
                      <a:schemeClr val="bg1">
                        <a:lumMod val="65000"/>
                      </a:schemeClr>
                    </a:solidFill>
                  </a:rPr>
                  <a:t>No</a:t>
                </a:r>
                <a:r>
                  <a:rPr lang="en-GB" sz="1200">
                    <a:solidFill>
                      <a:schemeClr val="bg1">
                        <a:lumMod val="65000"/>
                      </a:schemeClr>
                    </a:solidFill>
                  </a:rPr>
                  <a:t> increase in DSC Change Development and Release Capacity.</a:t>
                </a:r>
              </a:p>
              <a:p>
                <a:pPr algn="ctr"/>
                <a:endParaRPr lang="en-GB" sz="1200">
                  <a:solidFill>
                    <a:schemeClr val="bg1">
                      <a:lumMod val="65000"/>
                    </a:schemeClr>
                  </a:solidFill>
                </a:endParaRPr>
              </a:p>
            </p:txBody>
          </p:sp>
          <p:sp>
            <p:nvSpPr>
              <p:cNvPr id="30" name="Rectangle 29">
                <a:extLst>
                  <a:ext uri="{FF2B5EF4-FFF2-40B4-BE49-F238E27FC236}">
                    <a16:creationId xmlns:a16="http://schemas.microsoft.com/office/drawing/2014/main" id="{1FC7BB25-0211-4239-8681-14F220F078E5}"/>
                  </a:ext>
                </a:extLst>
              </p:cNvPr>
              <p:cNvSpPr/>
              <p:nvPr/>
            </p:nvSpPr>
            <p:spPr>
              <a:xfrm>
                <a:off x="3455876" y="1260073"/>
                <a:ext cx="2232248" cy="725824"/>
              </a:xfrm>
              <a:prstGeom prst="rect">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a:solidFill>
                      <a:schemeClr val="bg1">
                        <a:lumMod val="65000"/>
                      </a:schemeClr>
                    </a:solidFill>
                  </a:rPr>
                  <a:t>Option 3</a:t>
                </a:r>
              </a:p>
              <a:p>
                <a:pPr algn="ctr"/>
                <a:endParaRPr lang="en-GB" sz="100">
                  <a:solidFill>
                    <a:schemeClr val="bg1">
                      <a:lumMod val="65000"/>
                    </a:schemeClr>
                  </a:solidFill>
                </a:endParaRPr>
              </a:p>
              <a:p>
                <a:pPr algn="ctr"/>
                <a:r>
                  <a:rPr lang="en-GB" sz="1200">
                    <a:solidFill>
                      <a:schemeClr val="bg1">
                        <a:lumMod val="65000"/>
                      </a:schemeClr>
                    </a:solidFill>
                  </a:rPr>
                  <a:t>Existing Resources</a:t>
                </a:r>
              </a:p>
            </p:txBody>
          </p:sp>
          <p:sp>
            <p:nvSpPr>
              <p:cNvPr id="31" name="Flowchart: Connector 30">
                <a:extLst>
                  <a:ext uri="{FF2B5EF4-FFF2-40B4-BE49-F238E27FC236}">
                    <a16:creationId xmlns:a16="http://schemas.microsoft.com/office/drawing/2014/main" id="{F8C7BD9E-8137-4385-8FF1-4A7848706F78}"/>
                  </a:ext>
                </a:extLst>
              </p:cNvPr>
              <p:cNvSpPr/>
              <p:nvPr/>
            </p:nvSpPr>
            <p:spPr>
              <a:xfrm>
                <a:off x="3203848" y="977785"/>
                <a:ext cx="584704" cy="582050"/>
              </a:xfrm>
              <a:prstGeom prst="flowChartConnector">
                <a:avLst/>
              </a:prstGeom>
              <a:grp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bg1">
                      <a:lumMod val="65000"/>
                    </a:schemeClr>
                  </a:solidFill>
                </a:endParaRPr>
              </a:p>
            </p:txBody>
          </p:sp>
        </p:grpSp>
        <p:pic>
          <p:nvPicPr>
            <p:cNvPr id="28" name="Graphic 27" descr="Cycle with people outline">
              <a:extLst>
                <a:ext uri="{FF2B5EF4-FFF2-40B4-BE49-F238E27FC236}">
                  <a16:creationId xmlns:a16="http://schemas.microsoft.com/office/drawing/2014/main" id="{EA6A550F-8F69-4E72-B12F-91F146CF05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6267" y="998697"/>
              <a:ext cx="522752" cy="522752"/>
            </a:xfrm>
            <a:prstGeom prst="rect">
              <a:avLst/>
            </a:prstGeom>
          </p:spPr>
        </p:pic>
      </p:grpSp>
      <p:sp>
        <p:nvSpPr>
          <p:cNvPr id="32" name="Rectangle 31">
            <a:extLst>
              <a:ext uri="{FF2B5EF4-FFF2-40B4-BE49-F238E27FC236}">
                <a16:creationId xmlns:a16="http://schemas.microsoft.com/office/drawing/2014/main" id="{D516B27C-1466-48D5-9B68-886F93EA32E5}"/>
              </a:ext>
            </a:extLst>
          </p:cNvPr>
          <p:cNvSpPr/>
          <p:nvPr/>
        </p:nvSpPr>
        <p:spPr>
          <a:xfrm>
            <a:off x="6660232" y="4455614"/>
            <a:ext cx="1861896" cy="348384"/>
          </a:xfrm>
          <a:prstGeom prst="rect">
            <a:avLst/>
          </a:prstGeom>
          <a:solidFill>
            <a:schemeClr val="bg1">
              <a:lumMod val="95000"/>
            </a:schemeClr>
          </a:solidFill>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lumMod val="85000"/>
                  </a:schemeClr>
                </a:solidFill>
              </a:rPr>
              <a:t>£0</a:t>
            </a:r>
            <a:endParaRPr lang="en-GB" sz="1050">
              <a:solidFill>
                <a:schemeClr val="bg1">
                  <a:lumMod val="85000"/>
                </a:schemeClr>
              </a:solidFill>
            </a:endParaRPr>
          </a:p>
        </p:txBody>
      </p:sp>
      <p:sp>
        <p:nvSpPr>
          <p:cNvPr id="33" name="Rectangle 32">
            <a:extLst>
              <a:ext uri="{FF2B5EF4-FFF2-40B4-BE49-F238E27FC236}">
                <a16:creationId xmlns:a16="http://schemas.microsoft.com/office/drawing/2014/main" id="{CCEC2AB7-FC66-4D9F-B97B-C186FF2A5AD8}"/>
              </a:ext>
            </a:extLst>
          </p:cNvPr>
          <p:cNvSpPr/>
          <p:nvPr/>
        </p:nvSpPr>
        <p:spPr>
          <a:xfrm>
            <a:off x="3641052" y="4457962"/>
            <a:ext cx="1861896" cy="348384"/>
          </a:xfrm>
          <a:prstGeom prst="rect">
            <a:avLst/>
          </a:prstGeom>
          <a:solidFill>
            <a:schemeClr val="tx2">
              <a:lumMod val="60000"/>
              <a:lumOff val="4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solidFill>
              </a:rPr>
              <a:t>£350k</a:t>
            </a:r>
          </a:p>
        </p:txBody>
      </p:sp>
      <p:sp>
        <p:nvSpPr>
          <p:cNvPr id="34" name="Rectangle 33">
            <a:extLst>
              <a:ext uri="{FF2B5EF4-FFF2-40B4-BE49-F238E27FC236}">
                <a16:creationId xmlns:a16="http://schemas.microsoft.com/office/drawing/2014/main" id="{62969ABB-9F01-452A-AD55-277904429429}"/>
              </a:ext>
            </a:extLst>
          </p:cNvPr>
          <p:cNvSpPr/>
          <p:nvPr/>
        </p:nvSpPr>
        <p:spPr>
          <a:xfrm>
            <a:off x="665550" y="4455614"/>
            <a:ext cx="1861896" cy="348384"/>
          </a:xfrm>
          <a:prstGeom prst="rect">
            <a:avLst/>
          </a:prstGeom>
          <a:solidFill>
            <a:schemeClr val="bg1">
              <a:lumMod val="95000"/>
            </a:schemeClr>
          </a:solidFill>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a:solidFill>
                  <a:schemeClr val="bg1">
                    <a:lumMod val="85000"/>
                  </a:schemeClr>
                </a:solidFill>
              </a:rPr>
              <a:t>£1.4m</a:t>
            </a:r>
          </a:p>
        </p:txBody>
      </p:sp>
    </p:spTree>
    <p:extLst>
      <p:ext uri="{BB962C8B-B14F-4D97-AF65-F5344CB8AC3E}">
        <p14:creationId xmlns:p14="http://schemas.microsoft.com/office/powerpoint/2010/main" val="150960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765"/>
            <a:ext cx="7772400" cy="1102519"/>
          </a:xfrm>
        </p:spPr>
        <p:txBody>
          <a:bodyPr/>
          <a:lstStyle/>
          <a:p>
            <a:r>
              <a:rPr lang="en-GB"/>
              <a:t>XRN5231 Provision of a FWACV Service Update</a:t>
            </a:r>
          </a:p>
        </p:txBody>
      </p:sp>
    </p:spTree>
    <p:extLst>
      <p:ext uri="{BB962C8B-B14F-4D97-AF65-F5344CB8AC3E}">
        <p14:creationId xmlns:p14="http://schemas.microsoft.com/office/powerpoint/2010/main" val="3127173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296507"/>
          <a:ext cx="9001000" cy="4276365"/>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August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FFC000"/>
                          </a:solidFill>
                          <a:effectLst/>
                          <a:latin typeface="+mn-lt"/>
                          <a:ea typeface="+mn-ea"/>
                          <a:cs typeface="+mn-cs"/>
                        </a:rPr>
                        <a:t>Amber</a:t>
                      </a:r>
                      <a:r>
                        <a:rPr lang="en-GB" sz="700" b="1" i="0" u="none" strike="noStrike" kern="1200" cap="none" normalizeH="0" baseline="0">
                          <a:ln>
                            <a:noFill/>
                          </a:ln>
                          <a:solidFill>
                            <a:srgbClr val="FF0000"/>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on basis a revised Go Live date of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September 2022 has been agreed, though remains Amber due to lack of contingency within plan and risk that further new requirements could impact Go Live date. Cost has returned to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following BER approval  </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Revised Go Live date set for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September with contingency date of 14</a:t>
                      </a:r>
                      <a:r>
                        <a:rPr lang="en-GB" sz="700" b="0" i="0" u="none" strike="noStrike" kern="1200" cap="none" normalizeH="0" baseline="30000">
                          <a:ln>
                            <a:noFill/>
                          </a:ln>
                          <a:solidFill>
                            <a:schemeClr val="tx1"/>
                          </a:solidFill>
                          <a:effectLst/>
                          <a:latin typeface="+mn-lt"/>
                          <a:ea typeface="+mn-ea"/>
                          <a:cs typeface="+mn-cs"/>
                        </a:rPr>
                        <a:t>th</a:t>
                      </a:r>
                      <a:r>
                        <a:rPr lang="en-GB" sz="700" b="0" i="0" u="none" strike="noStrike" kern="1200" cap="none" normalizeH="0" baseline="0">
                          <a:ln>
                            <a:noFill/>
                          </a:ln>
                          <a:solidFill>
                            <a:schemeClr val="tx1"/>
                          </a:solidFill>
                          <a:effectLst/>
                          <a:latin typeface="+mn-lt"/>
                          <a:ea typeface="+mn-ea"/>
                          <a:cs typeface="+mn-cs"/>
                        </a:rPr>
                        <a:t> September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Market Trials is in progress with full end to end testing being undertaken. Phase due to complete in early August ahead of Implementation Dress Rehearsal (IDR) execution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Internal Testing phases progressed to plan. UAT, Performance Testing all completed</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BER and CCP Addendum (contractual documentation) approved at July </a:t>
                      </a:r>
                      <a:r>
                        <a:rPr lang="en-GB" sz="700" b="0"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and forecast spend within reived budget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Data Migration and Cutover plans have been presented to DNs and National Grid at the Project Focus Group</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Go No Go Criteria reviewed and published to DNs and National Grid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Internal Business Readiness activities continue to progress to plan </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Complete Dual Run and Market Trials phase</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Complete Implementation Dress Rehearsal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Complete Cutover on 1</a:t>
                      </a:r>
                      <a:r>
                        <a:rPr lang="en-GB" sz="700" b="0" i="0" u="none" strike="noStrike" kern="1200" cap="none" normalizeH="0" baseline="30000">
                          <a:ln>
                            <a:noFill/>
                          </a:ln>
                          <a:solidFill>
                            <a:schemeClr val="tx1"/>
                          </a:solidFill>
                          <a:effectLst/>
                          <a:highlight>
                            <a:srgbClr val="FFFFFF"/>
                          </a:highlight>
                          <a:latin typeface="+mn-lt"/>
                          <a:ea typeface="+mn-ea"/>
                          <a:cs typeface="+mn-cs"/>
                        </a:rPr>
                        <a:t>st</a:t>
                      </a:r>
                      <a:r>
                        <a:rPr lang="en-GB" sz="700" b="0" i="0" u="none" strike="noStrike" kern="1200" cap="none" normalizeH="0" baseline="0">
                          <a:ln>
                            <a:noFill/>
                          </a:ln>
                          <a:solidFill>
                            <a:schemeClr val="tx1"/>
                          </a:solidFill>
                          <a:effectLst/>
                          <a:highlight>
                            <a:srgbClr val="FFFFFF"/>
                          </a:highlight>
                          <a:latin typeface="+mn-lt"/>
                          <a:ea typeface="+mn-ea"/>
                          <a:cs typeface="+mn-cs"/>
                        </a:rPr>
                        <a:t> September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Post Implementation Support phase </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baseline="0">
                          <a:solidFill>
                            <a:schemeClr val="tx1"/>
                          </a:solidFill>
                          <a:effectLst/>
                          <a:highlight>
                            <a:srgbClr val="FFFFFF"/>
                          </a:highlight>
                          <a:latin typeface="+mj-lt"/>
                          <a:ea typeface="+mn-ea"/>
                          <a:cs typeface="Poppins" panose="020B0604020202020204" charset="0"/>
                        </a:rPr>
                        <a:t>There is a risk that changes to the baselined scope and requirements will increase the costs of the new FWACV service in extending the project and manual process being identified – </a:t>
                      </a:r>
                      <a:r>
                        <a:rPr lang="en-US" sz="700" b="1" i="0" baseline="0">
                          <a:solidFill>
                            <a:schemeClr val="tx1"/>
                          </a:solidFill>
                          <a:effectLst/>
                          <a:highlight>
                            <a:srgbClr val="FFFFFF"/>
                          </a:highlight>
                          <a:latin typeface="+mj-lt"/>
                          <a:ea typeface="+mn-ea"/>
                          <a:cs typeface="Poppins" panose="020B0604020202020204" charset="0"/>
                        </a:rPr>
                        <a:t>Update:</a:t>
                      </a:r>
                      <a:r>
                        <a:rPr lang="en-US" sz="700" b="0" i="0" baseline="0">
                          <a:solidFill>
                            <a:schemeClr val="tx1"/>
                          </a:solidFill>
                          <a:effectLst/>
                          <a:highlight>
                            <a:srgbClr val="FFFFFF"/>
                          </a:highlight>
                          <a:latin typeface="+mj-lt"/>
                          <a:ea typeface="+mn-ea"/>
                          <a:cs typeface="Poppins" panose="020B0604020202020204" charset="0"/>
                        </a:rPr>
                        <a:t> Revised costs finalized and approval to be sought in revised BER. Risk will be monitored up to point of Cutover. </a:t>
                      </a:r>
                      <a:endParaRPr lang="en-GB" sz="70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Revised BER approved at July Change Meeting and costs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E257DF52-C09D-4ECD-A8CA-95BD8C4C1485}"/>
              </a:ext>
            </a:extLst>
          </p:cNvPr>
          <p:cNvPicPr>
            <a:picLocks noChangeAspect="1"/>
          </p:cNvPicPr>
          <p:nvPr/>
        </p:nvPicPr>
        <p:blipFill>
          <a:blip r:embed="rId3"/>
          <a:stretch>
            <a:fillRect/>
          </a:stretch>
        </p:blipFill>
        <p:spPr>
          <a:xfrm>
            <a:off x="5114793" y="1131590"/>
            <a:ext cx="3747744" cy="2232248"/>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Budget v Committed Spend BP22</a:t>
            </a:r>
          </a:p>
        </p:txBody>
      </p:sp>
      <p:graphicFrame>
        <p:nvGraphicFramePr>
          <p:cNvPr id="7" name="Chart 6">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467544" y="784930"/>
          <a:ext cx="8038041" cy="35736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82AC300-11AA-4F52-8E0F-9FEC647C6F88}"/>
              </a:ext>
            </a:extLst>
          </p:cNvPr>
          <p:cNvSpPr txBox="1"/>
          <p:nvPr/>
        </p:nvSpPr>
        <p:spPr>
          <a:xfrm>
            <a:off x="6126480" y="4358569"/>
            <a:ext cx="2951018" cy="276999"/>
          </a:xfrm>
          <a:prstGeom prst="rect">
            <a:avLst/>
          </a:prstGeom>
          <a:noFill/>
        </p:spPr>
        <p:txBody>
          <a:bodyPr wrap="square" rtlCol="0">
            <a:spAutoFit/>
          </a:bodyPr>
          <a:lstStyle/>
          <a:p>
            <a:r>
              <a:rPr lang="en-GB" sz="1200"/>
              <a:t>The Change budget can be found </a:t>
            </a:r>
            <a:r>
              <a:rPr lang="en-GB" sz="1200">
                <a:hlinkClick r:id="rId3"/>
              </a:rPr>
              <a:t>here</a:t>
            </a:r>
            <a:endParaRPr lang="en-GB" sz="1200"/>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December 21 - April 22 Changes in Design Update</a:t>
            </a:r>
            <a:endParaRPr lang="en-GB">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1" cy="3761449"/>
        </p:xfrm>
        <a:graphic>
          <a:graphicData uri="http://schemas.openxmlformats.org/drawingml/2006/table">
            <a:tbl>
              <a:tblPr firstRow="1" bandRow="1"/>
              <a:tblGrid>
                <a:gridCol w="1838824">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88085">
                  <a:extLst>
                    <a:ext uri="{9D8B030D-6E8A-4147-A177-3AD203B41FA5}">
                      <a16:colId xmlns:a16="http://schemas.microsoft.com/office/drawing/2014/main" val="2515456850"/>
                    </a:ext>
                  </a:extLst>
                </a:gridCol>
                <a:gridCol w="714167">
                  <a:extLst>
                    <a:ext uri="{9D8B030D-6E8A-4147-A177-3AD203B41FA5}">
                      <a16:colId xmlns:a16="http://schemas.microsoft.com/office/drawing/2014/main" val="1654760590"/>
                    </a:ext>
                  </a:extLst>
                </a:gridCol>
                <a:gridCol w="2829424">
                  <a:extLst>
                    <a:ext uri="{9D8B030D-6E8A-4147-A177-3AD203B41FA5}">
                      <a16:colId xmlns:a16="http://schemas.microsoft.com/office/drawing/2014/main" val="20003"/>
                    </a:ext>
                  </a:extLst>
                </a:gridCol>
              </a:tblGrid>
              <a:tr h="401237">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a:solidFill>
                            <a:schemeClr val="tx1"/>
                          </a:solidFill>
                        </a:rPr>
                        <a:t>XRN4978 - </a:t>
                      </a:r>
                      <a:r>
                        <a:rPr lang="en-US" sz="900">
                          <a:solidFill>
                            <a:schemeClr val="tx1"/>
                          </a:solidFill>
                        </a:rPr>
                        <a:t>Notification of Rolling AQ Value (following Transfer of Ownership between M-5 and M) </a:t>
                      </a:r>
                      <a:endParaRPr lang="en-GB" sz="90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11/05/22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XRN4990 - </a:t>
                      </a:r>
                      <a:r>
                        <a:rPr lang="en-US" sz="900" kern="1200">
                          <a:solidFill>
                            <a:schemeClr val="tx1"/>
                          </a:solidFill>
                          <a:latin typeface="+mn-lt"/>
                          <a:ea typeface="+mn-ea"/>
                          <a:cs typeface="+mn-cs"/>
                        </a:rPr>
                        <a:t>Transfer of Sites with Low Read Submission Performance from Class 2 and 3 into Class 4 (MOD 0664) </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08/06/22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XRN4992B - </a:t>
                      </a:r>
                      <a:r>
                        <a:rPr lang="en-US" sz="900" kern="1200">
                          <a:solidFill>
                            <a:schemeClr val="tx1"/>
                          </a:solidFill>
                          <a:latin typeface="+mn-lt"/>
                          <a:ea typeface="+mn-ea"/>
                          <a:cs typeface="+mn-cs"/>
                        </a:rPr>
                        <a:t>MOD 0797 Creation of New Charge to Recover Last resort Supply Payments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67431: There is a issue that Modification 0809S has been raised to include IGT Supply Points into SoLR charging</a:t>
                      </a:r>
                    </a:p>
                    <a:p>
                      <a:pPr marL="0" indent="0" algn="l">
                        <a:buNone/>
                      </a:pPr>
                      <a:r>
                        <a:rPr lang="en-US" sz="700" b="0" i="0" u="none" strike="noStrike" kern="1200" cap="none" normalizeH="0" baseline="0">
                          <a:ln>
                            <a:noFill/>
                          </a:ln>
                          <a:solidFill>
                            <a:schemeClr val="tx1"/>
                          </a:solidFill>
                          <a:effectLst/>
                          <a:latin typeface="+mn-lt"/>
                          <a:ea typeface="+mn-ea"/>
                          <a:cs typeface="+mn-cs"/>
                        </a:rPr>
                        <a:t>Action: Submit Change request to impact assess the inclusion of IGT sites and incorporating the change in Feb23 release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approved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US"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XRN5091 - </a:t>
                      </a:r>
                      <a:r>
                        <a:rPr lang="en-US" sz="900" kern="1200">
                          <a:solidFill>
                            <a:schemeClr val="tx1"/>
                          </a:solidFill>
                          <a:latin typeface="+mn-lt"/>
                          <a:ea typeface="+mn-ea"/>
                          <a:cs typeface="+mn-cs"/>
                        </a:rPr>
                        <a:t>Deferral of creation of Class change reads at transfer of ownership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lvl="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13/07/22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839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 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endParaRPr lang="en-US" sz="900" b="0" i="0" u="none" strike="noStrike" kern="1200" noProof="0">
                        <a:solidFill>
                          <a:schemeClr val="tx1"/>
                        </a:solidFill>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approved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US" sz="900" b="0" i="0" u="none" strike="noStrike" kern="1200" noProof="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65466" cy="200055"/>
          </a:xfrm>
          <a:prstGeom prst="rect">
            <a:avLst/>
          </a:prstGeom>
          <a:noFill/>
        </p:spPr>
        <p:txBody>
          <a:bodyPr wrap="none" lIns="91440" tIns="45720" rIns="91440" bIns="45720" rtlCol="0" anchor="t">
            <a:spAutoFit/>
          </a:bodyPr>
          <a:lstStyle/>
          <a:p>
            <a:r>
              <a:rPr lang="en-GB" sz="700"/>
              <a:t>Slide updated on 27th July 2022</a:t>
            </a:r>
            <a:endParaRPr lang="en-GB"/>
          </a:p>
        </p:txBody>
      </p:sp>
    </p:spTree>
    <p:extLst>
      <p:ext uri="{BB962C8B-B14F-4D97-AF65-F5344CB8AC3E}">
        <p14:creationId xmlns:p14="http://schemas.microsoft.com/office/powerpoint/2010/main" val="416191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2740375"/>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approved at ChMC on 08/06/22</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 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endParaRPr lang="en-US" sz="900" b="0" i="0" u="none" strike="noStrike" kern="1200" noProof="0">
                        <a:solidFill>
                          <a:schemeClr val="tx1"/>
                        </a:solidFill>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lvl="0" indent="0" algn="l" defTabSz="914400">
                        <a:buNone/>
                        <a:tabLst/>
                        <a:defRPr/>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lv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approved at ChMC on 13/07/22</a:t>
                      </a:r>
                      <a:endParaRPr lang="en-US" sz="900" b="0" i="0" u="none" strike="noStrike" kern="1200" noProof="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99213">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XRN5298 - MOD 0799 - </a:t>
                      </a:r>
                      <a:r>
                        <a:rPr lang="en-US" sz="900" kern="1200">
                          <a:solidFill>
                            <a:schemeClr val="tx1"/>
                          </a:solidFill>
                          <a:latin typeface="+mn-lt"/>
                          <a:ea typeface="+mn-ea"/>
                          <a:cs typeface="+mn-cs"/>
                        </a:rPr>
                        <a:t>H100 Fife Project – Hydrogen Network Trial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67645: The detailed design Change Pack has not be approved as MOD 0799 is still outstanding​</a:t>
                      </a:r>
                      <a:endParaRPr lang="en-US"/>
                    </a:p>
                    <a:p>
                      <a:pPr marL="0" lvl="0" indent="0" algn="l">
                        <a:buNone/>
                      </a:pPr>
                      <a:r>
                        <a:rPr lang="en-US" sz="700" b="0" i="0" u="none" strike="noStrike" kern="1200" cap="none" normalizeH="0" baseline="0">
                          <a:ln>
                            <a:noFill/>
                          </a:ln>
                          <a:solidFill>
                            <a:schemeClr val="tx1"/>
                          </a:solidFill>
                          <a:effectLst/>
                          <a:latin typeface="+mn-lt"/>
                          <a:ea typeface="+mn-ea"/>
                          <a:cs typeface="+mn-cs"/>
                        </a:rPr>
                        <a:t>Action: Accept Issue. Decision was taken at </a:t>
                      </a:r>
                      <a:r>
                        <a:rPr lang="en-US" sz="700" b="0" i="0" u="none" strike="noStrike" kern="1200" cap="none" normalizeH="0" baseline="0" err="1">
                          <a:ln>
                            <a:noFill/>
                          </a:ln>
                          <a:solidFill>
                            <a:schemeClr val="tx1"/>
                          </a:solidFill>
                          <a:effectLst/>
                          <a:latin typeface="+mn-lt"/>
                          <a:ea typeface="+mn-ea"/>
                          <a:cs typeface="+mn-cs"/>
                        </a:rPr>
                        <a:t>ChMC</a:t>
                      </a:r>
                      <a:r>
                        <a:rPr lang="en-US" sz="700" b="0" i="0" u="none" strike="noStrike" kern="1200" cap="none" normalizeH="0" baseline="0">
                          <a:ln>
                            <a:noFill/>
                          </a:ln>
                          <a:solidFill>
                            <a:schemeClr val="tx1"/>
                          </a:solidFill>
                          <a:effectLst/>
                          <a:latin typeface="+mn-lt"/>
                          <a:ea typeface="+mn-ea"/>
                          <a:cs typeface="+mn-cs"/>
                        </a:rPr>
                        <a:t> in July to include into delivery for Feb23 release</a:t>
                      </a:r>
                      <a:endParaRPr lang="en-US"/>
                    </a:p>
                    <a:p>
                      <a:pPr marL="0" indent="0" algn="l">
                        <a:buNone/>
                      </a:pPr>
                      <a:endParaRPr lang="en-US"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baselined for delivery in Feb23 release in July </a:t>
                      </a:r>
                      <a:r>
                        <a:rPr lang="en-GB" sz="900" b="0" i="0" u="none" strike="noStrike" kern="1200" noProof="0" err="1">
                          <a:solidFill>
                            <a:schemeClr val="tx1"/>
                          </a:solidFill>
                          <a:latin typeface="Arial"/>
                        </a:rPr>
                        <a:t>ChMC</a:t>
                      </a:r>
                    </a:p>
                    <a:p>
                      <a:pPr marL="171450" lvl="0" indent="-171450">
                        <a:buFont typeface="Arial" panose="020B0604020202020204" pitchFamily="34" charset="0"/>
                        <a:buChar char="•"/>
                      </a:pPr>
                      <a:r>
                        <a:rPr lang="en-GB" sz="900" b="0" i="0" u="none" strike="noStrike" kern="1200" noProof="0">
                          <a:solidFill>
                            <a:schemeClr val="tx1"/>
                          </a:solidFill>
                          <a:latin typeface="Arial"/>
                        </a:rPr>
                        <a:t>Approval of Change Pack expected in September ChMC following approval of MOD 0799</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65466" cy="200055"/>
          </a:xfrm>
          <a:prstGeom prst="rect">
            <a:avLst/>
          </a:prstGeom>
          <a:noFill/>
        </p:spPr>
        <p:txBody>
          <a:bodyPr wrap="none" lIns="91440" tIns="45720" rIns="91440" bIns="45720" rtlCol="0" anchor="t">
            <a:spAutoFit/>
          </a:bodyPr>
          <a:lstStyle/>
          <a:p>
            <a:r>
              <a:rPr lang="en-GB" sz="700"/>
              <a:t>Slide updated on 27th July 2022</a:t>
            </a:r>
            <a:endParaRPr lang="en-GB"/>
          </a:p>
        </p:txBody>
      </p:sp>
    </p:spTree>
    <p:extLst>
      <p:ext uri="{BB962C8B-B14F-4D97-AF65-F5344CB8AC3E}">
        <p14:creationId xmlns:p14="http://schemas.microsoft.com/office/powerpoint/2010/main" val="99859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August CHMC update</a:t>
            </a:r>
            <a:endParaRPr lang="en-US"/>
          </a:p>
        </p:txBody>
      </p:sp>
    </p:spTree>
    <p:extLst>
      <p:ext uri="{BB962C8B-B14F-4D97-AF65-F5344CB8AC3E}">
        <p14:creationId xmlns:p14="http://schemas.microsoft.com/office/powerpoint/2010/main" val="3054171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A0689F-639D-474F-A51F-37EF73CC4DF5}"/>
              </a:ext>
            </a:extLst>
          </p:cNvPr>
          <p:cNvPicPr>
            <a:picLocks noChangeAspect="1"/>
          </p:cNvPicPr>
          <p:nvPr/>
        </p:nvPicPr>
        <p:blipFill>
          <a:blip r:embed="rId2"/>
          <a:stretch>
            <a:fillRect/>
          </a:stretch>
        </p:blipFill>
        <p:spPr>
          <a:xfrm>
            <a:off x="348595" y="771550"/>
            <a:ext cx="8446810" cy="3453392"/>
          </a:xfrm>
          <a:prstGeom prst="rect">
            <a:avLst/>
          </a:prstGeom>
        </p:spPr>
      </p:pic>
    </p:spTree>
    <p:extLst>
      <p:ext uri="{BB962C8B-B14F-4D97-AF65-F5344CB8AC3E}">
        <p14:creationId xmlns:p14="http://schemas.microsoft.com/office/powerpoint/2010/main" val="946690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57362" y="2045048"/>
            <a:ext cx="1701352" cy="225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 &amp; IGT data quality analysis </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rgbClr val="92D05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59824" y="2018534"/>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49961" y="2263881"/>
            <a:ext cx="500727" cy="121428"/>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23950" y="219196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2" name="Rounded Rectangle">
            <a:extLst>
              <a:ext uri="{FF2B5EF4-FFF2-40B4-BE49-F238E27FC236}">
                <a16:creationId xmlns:a16="http://schemas.microsoft.com/office/drawing/2014/main" id="{472A6F9E-7946-409A-9689-823AB33E3D96}"/>
              </a:ext>
            </a:extLst>
          </p:cNvPr>
          <p:cNvSpPr/>
          <p:nvPr/>
        </p:nvSpPr>
        <p:spPr>
          <a:xfrm>
            <a:off x="1743143" y="3255259"/>
            <a:ext cx="1497215" cy="13494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3" name="Location Pin">
            <a:extLst>
              <a:ext uri="{FF2B5EF4-FFF2-40B4-BE49-F238E27FC236}">
                <a16:creationId xmlns:a16="http://schemas.microsoft.com/office/drawing/2014/main" id="{F5481F81-9E3B-4155-8076-658427241104}"/>
              </a:ext>
            </a:extLst>
          </p:cNvPr>
          <p:cNvSpPr/>
          <p:nvPr/>
        </p:nvSpPr>
        <p:spPr>
          <a:xfrm>
            <a:off x="3295481" y="320564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4" name="MOBILISATION">
            <a:extLst>
              <a:ext uri="{FF2B5EF4-FFF2-40B4-BE49-F238E27FC236}">
                <a16:creationId xmlns:a16="http://schemas.microsoft.com/office/drawing/2014/main" id="{4D2A2845-1F79-47D5-970D-3608931BE40D}"/>
              </a:ext>
            </a:extLst>
          </p:cNvPr>
          <p:cNvSpPr txBox="1"/>
          <p:nvPr/>
        </p:nvSpPr>
        <p:spPr>
          <a:xfrm>
            <a:off x="433320" y="3271809"/>
            <a:ext cx="1187278"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b="1">
                <a:solidFill>
                  <a:schemeClr val="bg2">
                    <a:lumMod val="10000"/>
                  </a:schemeClr>
                </a:solidFill>
              </a:rPr>
              <a:t>REC / Golden Bullet  data modelling </a:t>
            </a:r>
          </a:p>
        </p:txBody>
      </p:sp>
      <p:sp>
        <p:nvSpPr>
          <p:cNvPr id="3" name="TextBox 2">
            <a:extLst>
              <a:ext uri="{FF2B5EF4-FFF2-40B4-BE49-F238E27FC236}">
                <a16:creationId xmlns:a16="http://schemas.microsoft.com/office/drawing/2014/main" id="{96C2ADFE-12F9-45A7-9B0C-0B6FD2721082}"/>
              </a:ext>
            </a:extLst>
          </p:cNvPr>
          <p:cNvSpPr txBox="1"/>
          <p:nvPr/>
        </p:nvSpPr>
        <p:spPr>
          <a:xfrm>
            <a:off x="2470439" y="4197174"/>
            <a:ext cx="4621259" cy="176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en-GB" sz="900" err="1">
                <a:solidFill>
                  <a:srgbClr val="5E5E5E"/>
                </a:solidFill>
                <a:sym typeface="Helvetica Neue"/>
              </a:rPr>
              <a:t>Ti</a:t>
            </a:r>
            <a:endParaRPr lang="en-GB" sz="900">
              <a:solidFill>
                <a:srgbClr val="5E5E5E"/>
              </a:solidFill>
              <a:sym typeface="Helvetica Neue"/>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rgbClr val="000000"/>
                          </a:solidFill>
                          <a:latin typeface="Poppins Medium" panose="00000600000000000000" pitchFamily="2" charset="0"/>
                          <a:cs typeface="Poppins Medium" panose="00000600000000000000" pitchFamily="2" charset="0"/>
                        </a:rPr>
                        <a:t>Inflight Sprint Update</a:t>
                      </a:r>
                    </a:p>
                  </a:txBody>
                  <a:tcPr marL="34290" marR="34290" marT="17145" marB="17145" anchor="ctr">
                    <a:solidFill>
                      <a:srgbClr val="92D050"/>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JUNE 2022 – MAY 2024</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a:t>August 2022</a:t>
            </a:r>
          </a:p>
        </p:txBody>
      </p:sp>
    </p:spTree>
    <p:extLst>
      <p:ext uri="{BB962C8B-B14F-4D97-AF65-F5344CB8AC3E}">
        <p14:creationId xmlns:p14="http://schemas.microsoft.com/office/powerpoint/2010/main" val="1924799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ext uri="{D42A27DB-BD31-4B8C-83A1-F6EECF244321}">
                <p14:modId xmlns:p14="http://schemas.microsoft.com/office/powerpoint/2010/main" val="167340782"/>
              </p:ext>
            </p:extLst>
          </p:nvPr>
        </p:nvGraphicFramePr>
        <p:xfrm>
          <a:off x="63403" y="457716"/>
          <a:ext cx="9017193" cy="3804080"/>
        </p:xfrm>
        <a:graphic>
          <a:graphicData uri="http://schemas.openxmlformats.org/drawingml/2006/table">
            <a:tbl>
              <a:tblPr firstRow="1" bandRow="1">
                <a:tableStyleId>{5C22544A-7EE6-4342-B048-85BDC9FD1C3A}</a:tableStyleId>
              </a:tblPr>
              <a:tblGrid>
                <a:gridCol w="752076">
                  <a:extLst>
                    <a:ext uri="{9D8B030D-6E8A-4147-A177-3AD203B41FA5}">
                      <a16:colId xmlns:a16="http://schemas.microsoft.com/office/drawing/2014/main" val="542809358"/>
                    </a:ext>
                  </a:extLst>
                </a:gridCol>
                <a:gridCol w="601896">
                  <a:extLst>
                    <a:ext uri="{9D8B030D-6E8A-4147-A177-3AD203B41FA5}">
                      <a16:colId xmlns:a16="http://schemas.microsoft.com/office/drawing/2014/main" val="4028384899"/>
                    </a:ext>
                  </a:extLst>
                </a:gridCol>
                <a:gridCol w="451297">
                  <a:extLst>
                    <a:ext uri="{9D8B030D-6E8A-4147-A177-3AD203B41FA5}">
                      <a16:colId xmlns:a16="http://schemas.microsoft.com/office/drawing/2014/main" val="1892519651"/>
                    </a:ext>
                  </a:extLst>
                </a:gridCol>
                <a:gridCol w="449117">
                  <a:extLst>
                    <a:ext uri="{9D8B030D-6E8A-4147-A177-3AD203B41FA5}">
                      <a16:colId xmlns:a16="http://schemas.microsoft.com/office/drawing/2014/main" val="2539976336"/>
                    </a:ext>
                  </a:extLst>
                </a:gridCol>
                <a:gridCol w="578799">
                  <a:extLst>
                    <a:ext uri="{9D8B030D-6E8A-4147-A177-3AD203B41FA5}">
                      <a16:colId xmlns:a16="http://schemas.microsoft.com/office/drawing/2014/main" val="590344273"/>
                    </a:ext>
                  </a:extLst>
                </a:gridCol>
                <a:gridCol w="651149">
                  <a:extLst>
                    <a:ext uri="{9D8B030D-6E8A-4147-A177-3AD203B41FA5}">
                      <a16:colId xmlns:a16="http://schemas.microsoft.com/office/drawing/2014/main" val="4205172266"/>
                    </a:ext>
                  </a:extLst>
                </a:gridCol>
                <a:gridCol w="578799">
                  <a:extLst>
                    <a:ext uri="{9D8B030D-6E8A-4147-A177-3AD203B41FA5}">
                      <a16:colId xmlns:a16="http://schemas.microsoft.com/office/drawing/2014/main" val="3637608218"/>
                    </a:ext>
                  </a:extLst>
                </a:gridCol>
                <a:gridCol w="506448">
                  <a:extLst>
                    <a:ext uri="{9D8B030D-6E8A-4147-A177-3AD203B41FA5}">
                      <a16:colId xmlns:a16="http://schemas.microsoft.com/office/drawing/2014/main" val="778720455"/>
                    </a:ext>
                  </a:extLst>
                </a:gridCol>
                <a:gridCol w="578799">
                  <a:extLst>
                    <a:ext uri="{9D8B030D-6E8A-4147-A177-3AD203B41FA5}">
                      <a16:colId xmlns:a16="http://schemas.microsoft.com/office/drawing/2014/main" val="133251688"/>
                    </a:ext>
                  </a:extLst>
                </a:gridCol>
                <a:gridCol w="658776">
                  <a:extLst>
                    <a:ext uri="{9D8B030D-6E8A-4147-A177-3AD203B41FA5}">
                      <a16:colId xmlns:a16="http://schemas.microsoft.com/office/drawing/2014/main" val="101972404"/>
                    </a:ext>
                  </a:extLst>
                </a:gridCol>
                <a:gridCol w="546917">
                  <a:extLst>
                    <a:ext uri="{9D8B030D-6E8A-4147-A177-3AD203B41FA5}">
                      <a16:colId xmlns:a16="http://schemas.microsoft.com/office/drawing/2014/main" val="772316818"/>
                    </a:ext>
                  </a:extLst>
                </a:gridCol>
                <a:gridCol w="506448">
                  <a:extLst>
                    <a:ext uri="{9D8B030D-6E8A-4147-A177-3AD203B41FA5}">
                      <a16:colId xmlns:a16="http://schemas.microsoft.com/office/drawing/2014/main" val="323130426"/>
                    </a:ext>
                  </a:extLst>
                </a:gridCol>
                <a:gridCol w="532223">
                  <a:extLst>
                    <a:ext uri="{9D8B030D-6E8A-4147-A177-3AD203B41FA5}">
                      <a16:colId xmlns:a16="http://schemas.microsoft.com/office/drawing/2014/main" val="1652992182"/>
                    </a:ext>
                  </a:extLst>
                </a:gridCol>
                <a:gridCol w="541483">
                  <a:extLst>
                    <a:ext uri="{9D8B030D-6E8A-4147-A177-3AD203B41FA5}">
                      <a16:colId xmlns:a16="http://schemas.microsoft.com/office/drawing/2014/main" val="292962328"/>
                    </a:ext>
                  </a:extLst>
                </a:gridCol>
                <a:gridCol w="541483">
                  <a:extLst>
                    <a:ext uri="{9D8B030D-6E8A-4147-A177-3AD203B41FA5}">
                      <a16:colId xmlns:a16="http://schemas.microsoft.com/office/drawing/2014/main" val="787400322"/>
                    </a:ext>
                  </a:extLst>
                </a:gridCol>
                <a:gridCol w="541483">
                  <a:extLst>
                    <a:ext uri="{9D8B030D-6E8A-4147-A177-3AD203B41FA5}">
                      <a16:colId xmlns:a16="http://schemas.microsoft.com/office/drawing/2014/main" val="1867349811"/>
                    </a:ext>
                  </a:extLst>
                </a:gridCol>
              </a:tblGrid>
              <a:tr h="351845">
                <a:tc rowSpan="2" gridSpan="4">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6">
                  <a:txBody>
                    <a:bodyPr/>
                    <a:lstStyle/>
                    <a:p>
                      <a:pPr algn="ctr"/>
                      <a:r>
                        <a:rPr lang="en-GB" sz="600">
                          <a:latin typeface="+mj-lt"/>
                        </a:rPr>
                        <a:t>2022</a:t>
                      </a: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gridSpan="6">
                  <a:txBody>
                    <a:bodyPr/>
                    <a:lstStyle/>
                    <a:p>
                      <a:pPr algn="ctr"/>
                      <a:r>
                        <a:rPr lang="en-GB" sz="600">
                          <a:latin typeface="+mj-lt"/>
                        </a:rPr>
                        <a:t>2023</a:t>
                      </a: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extLst>
                  <a:ext uri="{0D108BD9-81ED-4DB2-BD59-A6C34878D82A}">
                    <a16:rowId xmlns:a16="http://schemas.microsoft.com/office/drawing/2014/main" val="2910095581"/>
                  </a:ext>
                </a:extLst>
              </a:tr>
              <a:tr h="379528">
                <a:tc gridSpan="4"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500" b="1">
                          <a:solidFill>
                            <a:schemeClr val="bg1"/>
                          </a:solidFill>
                          <a:latin typeface="+mn-lt"/>
                        </a:rPr>
                        <a:t>Jul</a:t>
                      </a:r>
                    </a:p>
                  </a:txBody>
                  <a:tcPr anchor="ctr">
                    <a:solidFill>
                      <a:schemeClr val="bg1">
                        <a:lumMod val="65000"/>
                      </a:schemeClr>
                    </a:solidFill>
                  </a:tcPr>
                </a:tc>
                <a:tc>
                  <a:txBody>
                    <a:bodyPr/>
                    <a:lstStyle/>
                    <a:p>
                      <a:pPr algn="ctr"/>
                      <a:r>
                        <a:rPr lang="en-GB" sz="500" b="1">
                          <a:solidFill>
                            <a:schemeClr val="bg1"/>
                          </a:solidFill>
                          <a:latin typeface="+mn-lt"/>
                        </a:rPr>
                        <a:t>Aug</a:t>
                      </a:r>
                    </a:p>
                  </a:txBody>
                  <a:tcPr anchor="ctr">
                    <a:solidFill>
                      <a:schemeClr val="bg1">
                        <a:lumMod val="65000"/>
                      </a:schemeClr>
                    </a:solidFill>
                  </a:tcPr>
                </a:tc>
                <a:tc>
                  <a:txBody>
                    <a:bodyPr/>
                    <a:lstStyle/>
                    <a:p>
                      <a:pPr algn="ctr"/>
                      <a:r>
                        <a:rPr lang="en-GB" sz="500" b="1">
                          <a:solidFill>
                            <a:schemeClr val="bg1"/>
                          </a:solidFill>
                          <a:latin typeface="+mn-lt"/>
                        </a:rPr>
                        <a:t>Sep</a:t>
                      </a:r>
                    </a:p>
                  </a:txBody>
                  <a:tcPr anchor="ctr">
                    <a:solidFill>
                      <a:schemeClr val="bg1">
                        <a:lumMod val="65000"/>
                      </a:schemeClr>
                    </a:solidFill>
                  </a:tcPr>
                </a:tc>
                <a:tc>
                  <a:txBody>
                    <a:bodyPr/>
                    <a:lstStyle/>
                    <a:p>
                      <a:pPr algn="ctr"/>
                      <a:r>
                        <a:rPr lang="en-GB" sz="500" b="1">
                          <a:solidFill>
                            <a:schemeClr val="bg1"/>
                          </a:solidFill>
                          <a:latin typeface="+mn-lt"/>
                        </a:rPr>
                        <a:t>Oct</a:t>
                      </a:r>
                    </a:p>
                  </a:txBody>
                  <a:tcPr anchor="ctr">
                    <a:solidFill>
                      <a:schemeClr val="bg1">
                        <a:lumMod val="65000"/>
                      </a:schemeClr>
                    </a:solidFill>
                  </a:tcPr>
                </a:tc>
                <a:tc>
                  <a:txBody>
                    <a:bodyPr/>
                    <a:lstStyle/>
                    <a:p>
                      <a:pPr algn="ctr"/>
                      <a:r>
                        <a:rPr lang="en-GB" sz="500" b="1">
                          <a:solidFill>
                            <a:schemeClr val="bg1"/>
                          </a:solidFill>
                          <a:latin typeface="+mn-lt"/>
                        </a:rPr>
                        <a:t>Nov</a:t>
                      </a:r>
                    </a:p>
                  </a:txBody>
                  <a:tcPr anchor="ctr">
                    <a:solidFill>
                      <a:schemeClr val="bg1">
                        <a:lumMod val="65000"/>
                      </a:schemeClr>
                    </a:solidFill>
                  </a:tcPr>
                </a:tc>
                <a:tc>
                  <a:txBody>
                    <a:bodyPr/>
                    <a:lstStyle/>
                    <a:p>
                      <a:pPr algn="ctr"/>
                      <a:r>
                        <a:rPr lang="en-GB" sz="500" b="1">
                          <a:solidFill>
                            <a:schemeClr val="bg1"/>
                          </a:solidFill>
                          <a:latin typeface="+mn-lt"/>
                        </a:rPr>
                        <a:t>Dec</a:t>
                      </a:r>
                    </a:p>
                  </a:txBody>
                  <a:tcPr anchor="ctr">
                    <a:solidFill>
                      <a:schemeClr val="bg1">
                        <a:lumMod val="65000"/>
                      </a:schemeClr>
                    </a:solidFill>
                  </a:tcPr>
                </a:tc>
                <a:tc>
                  <a:txBody>
                    <a:bodyPr/>
                    <a:lstStyle/>
                    <a:p>
                      <a:pPr algn="ctr"/>
                      <a:r>
                        <a:rPr lang="en-GB" sz="500">
                          <a:solidFill>
                            <a:schemeClr val="bg1"/>
                          </a:solidFill>
                          <a:latin typeface="+mn-lt"/>
                        </a:rPr>
                        <a:t>Jan </a:t>
                      </a:r>
                    </a:p>
                  </a:txBody>
                  <a:tcPr anchor="ctr">
                    <a:solidFill>
                      <a:schemeClr val="bg1">
                        <a:lumMod val="65000"/>
                      </a:schemeClr>
                    </a:solidFill>
                  </a:tcPr>
                </a:tc>
                <a:tc>
                  <a:txBody>
                    <a:bodyPr/>
                    <a:lstStyle/>
                    <a:p>
                      <a:pPr algn="ctr"/>
                      <a:r>
                        <a:rPr lang="en-GB" sz="500">
                          <a:solidFill>
                            <a:schemeClr val="bg1"/>
                          </a:solidFill>
                          <a:latin typeface="+mn-lt"/>
                        </a:rPr>
                        <a:t>Feb</a:t>
                      </a:r>
                    </a:p>
                  </a:txBody>
                  <a:tcPr anchor="ctr">
                    <a:solidFill>
                      <a:schemeClr val="bg1">
                        <a:lumMod val="65000"/>
                      </a:schemeClr>
                    </a:solidFill>
                  </a:tcPr>
                </a:tc>
                <a:tc>
                  <a:txBody>
                    <a:bodyPr/>
                    <a:lstStyle/>
                    <a:p>
                      <a:pPr algn="ctr"/>
                      <a:r>
                        <a:rPr lang="en-GB" sz="500">
                          <a:solidFill>
                            <a:schemeClr val="bg1"/>
                          </a:solidFill>
                          <a:latin typeface="+mn-lt"/>
                        </a:rPr>
                        <a:t>Mar</a:t>
                      </a:r>
                    </a:p>
                  </a:txBody>
                  <a:tcPr anchor="ctr">
                    <a:solidFill>
                      <a:schemeClr val="bg1">
                        <a:lumMod val="65000"/>
                      </a:schemeClr>
                    </a:solidFill>
                  </a:tcPr>
                </a:tc>
                <a:tc>
                  <a:txBody>
                    <a:bodyPr/>
                    <a:lstStyle/>
                    <a:p>
                      <a:pPr algn="ctr"/>
                      <a:r>
                        <a:rPr lang="en-GB" sz="500">
                          <a:solidFill>
                            <a:schemeClr val="bg1"/>
                          </a:solidFill>
                          <a:latin typeface="+mn-lt"/>
                        </a:rPr>
                        <a:t>Apr </a:t>
                      </a:r>
                    </a:p>
                  </a:txBody>
                  <a:tcPr anchor="ctr">
                    <a:solidFill>
                      <a:schemeClr val="bg1">
                        <a:lumMod val="65000"/>
                      </a:schemeClr>
                    </a:solidFill>
                  </a:tcPr>
                </a:tc>
                <a:tc>
                  <a:txBody>
                    <a:bodyPr/>
                    <a:lstStyle/>
                    <a:p>
                      <a:pPr algn="ctr"/>
                      <a:r>
                        <a:rPr lang="en-GB" sz="500">
                          <a:solidFill>
                            <a:schemeClr val="bg1"/>
                          </a:solidFill>
                          <a:latin typeface="+mn-lt"/>
                        </a:rPr>
                        <a:t>May</a:t>
                      </a:r>
                    </a:p>
                  </a:txBody>
                  <a:tcPr anchor="ctr">
                    <a:solidFill>
                      <a:schemeClr val="bg1">
                        <a:lumMod val="65000"/>
                      </a:schemeClr>
                    </a:solidFill>
                  </a:tcPr>
                </a:tc>
                <a:tc>
                  <a:txBody>
                    <a:bodyPr/>
                    <a:lstStyle/>
                    <a:p>
                      <a:pPr algn="ctr"/>
                      <a:r>
                        <a:rPr lang="en-GB" sz="500">
                          <a:solidFill>
                            <a:schemeClr val="bg1"/>
                          </a:solidFill>
                          <a:latin typeface="+mn-lt"/>
                        </a:rPr>
                        <a:t>Jun</a:t>
                      </a:r>
                    </a:p>
                  </a:txBody>
                  <a:tcPr anchor="ctr">
                    <a:solidFill>
                      <a:schemeClr val="bg1">
                        <a:lumMod val="65000"/>
                      </a:schemeClr>
                    </a:solidFill>
                  </a:tcPr>
                </a:tc>
                <a:extLst>
                  <a:ext uri="{0D108BD9-81ED-4DB2-BD59-A6C34878D82A}">
                    <a16:rowId xmlns:a16="http://schemas.microsoft.com/office/drawing/2014/main" val="1160549859"/>
                  </a:ext>
                </a:extLst>
              </a:tr>
              <a:tr h="543135">
                <a:tc rowSpan="5">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rowSpan="2">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rowSpan="2">
                  <a:txBody>
                    <a:bodyPr/>
                    <a:lstStyle/>
                    <a:p>
                      <a:pPr algn="ctr"/>
                      <a:r>
                        <a:rPr lang="en-GB" sz="420" b="0">
                          <a:solidFill>
                            <a:schemeClr val="bg1"/>
                          </a:solidFill>
                          <a:latin typeface="Arial" panose="020B0604020202020204" pitchFamily="34" charset="0"/>
                          <a:cs typeface="Arial" panose="020B0604020202020204" pitchFamily="34" charset="0"/>
                        </a:rPr>
                        <a:t>XRN5455 </a:t>
                      </a:r>
                    </a:p>
                    <a:p>
                      <a:pPr algn="ctr"/>
                      <a:r>
                        <a:rPr lang="en-GB" sz="42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543135">
                <a:tc vMerge="1">
                  <a:txBody>
                    <a:bodyPr/>
                    <a:lstStyle/>
                    <a:p>
                      <a:pPr algn="ctr"/>
                      <a:endParaRPr lang="en-GB" sz="1100" b="1">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vMerge="1">
                  <a:txBody>
                    <a:bodyPr/>
                    <a:lstStyle/>
                    <a:p>
                      <a:pPr algn="ctr"/>
                      <a:endParaRPr lang="en-GB" sz="42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2252853862"/>
                  </a:ext>
                </a:extLst>
              </a:tr>
              <a:tr h="683945">
                <a:tc vMerge="1">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vMerge="1">
                  <a:txBody>
                    <a:bodyPr/>
                    <a:lstStyle/>
                    <a:p>
                      <a:pPr algn="ctr"/>
                      <a:r>
                        <a:rPr lang="en-GB" sz="500">
                          <a:solidFill>
                            <a:schemeClr val="bg1"/>
                          </a:solidFill>
                          <a:latin typeface="Arial" panose="020B0604020202020204" pitchFamily="34" charset="0"/>
                          <a:cs typeface="Arial" panose="020B0604020202020204" pitchFamily="34" charset="0"/>
                        </a:rPr>
                        <a:t>Regulatory / Customer Requested Change </a:t>
                      </a:r>
                    </a:p>
                    <a:p>
                      <a:pPr algn="ctr"/>
                      <a:endParaRPr lang="en-GB" sz="50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 </a:t>
                      </a:r>
                    </a:p>
                    <a:p>
                      <a:pPr algn="ctr"/>
                      <a:r>
                        <a:rPr lang="en-GB" sz="500" b="1">
                          <a:solidFill>
                            <a:schemeClr val="bg1"/>
                          </a:solidFill>
                          <a:latin typeface="Arial" panose="020B0604020202020204" pitchFamily="34" charset="0"/>
                          <a:cs typeface="Arial" panose="020B0604020202020204" pitchFamily="34" charset="0"/>
                        </a:rPr>
                        <a:t>Matthew Rider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a:solidFill>
                            <a:schemeClr val="bg1"/>
                          </a:solidFill>
                          <a:latin typeface="Arial" panose="020B0604020202020204" pitchFamily="34" charset="0"/>
                          <a:cs typeface="Arial" panose="020B0604020202020204" pitchFamily="34" charset="0"/>
                        </a:rPr>
                        <a:t>XRN5393 </a:t>
                      </a:r>
                    </a:p>
                    <a:p>
                      <a:pPr algn="ctr"/>
                      <a:r>
                        <a:rPr lang="en-US" sz="420" b="0">
                          <a:solidFill>
                            <a:schemeClr val="bg1"/>
                          </a:solidFill>
                          <a:latin typeface="Arial" panose="020B0604020202020204" pitchFamily="34" charset="0"/>
                          <a:cs typeface="Arial" panose="020B0604020202020204" pitchFamily="34" charset="0"/>
                        </a:rPr>
                        <a:t> Gemini Spring 22 Release </a:t>
                      </a:r>
                      <a:endParaRPr lang="en-GB" sz="42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642807">
                <a:tc vMerge="1">
                  <a:txBody>
                    <a:bodyPr/>
                    <a:lstStyle/>
                    <a:p>
                      <a:endParaRPr lang="en-GB" sz="600">
                        <a:latin typeface="+mj-lt"/>
                      </a:endParaRPr>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Karl Davidson </a:t>
                      </a:r>
                    </a:p>
                  </a:txBody>
                  <a:tcPr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XRN5231</a:t>
                      </a:r>
                    </a:p>
                    <a:p>
                      <a:pPr algn="ctr"/>
                      <a:r>
                        <a:rPr lang="en-GB" sz="420" b="0">
                          <a:solidFill>
                            <a:schemeClr val="bg1"/>
                          </a:solidFill>
                          <a:latin typeface="Arial" panose="020B0604020202020204" pitchFamily="34" charset="0"/>
                          <a:cs typeface="Arial" panose="020B0604020202020204" pitchFamily="34" charset="0"/>
                        </a:rPr>
                        <a:t>Flow Weighted Average CV</a:t>
                      </a:r>
                    </a:p>
                    <a:p>
                      <a:pPr algn="ctr"/>
                      <a:r>
                        <a:rPr lang="en-GB" sz="420" b="0">
                          <a:solidFill>
                            <a:schemeClr val="bg1"/>
                          </a:solidFill>
                          <a:latin typeface="Arial" panose="020B0604020202020204" pitchFamily="34" charset="0"/>
                          <a:cs typeface="Arial" panose="020B0604020202020204" pitchFamily="34" charset="0"/>
                        </a:rPr>
                        <a:t>FWACV</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1860452353"/>
                  </a:ext>
                </a:extLst>
              </a:tr>
              <a:tr h="659685">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a:t>
                      </a: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 b="0">
                          <a:solidFill>
                            <a:schemeClr val="bg1"/>
                          </a:solidFill>
                          <a:latin typeface="Arial" panose="020B0604020202020204" pitchFamily="34" charset="0"/>
                          <a:cs typeface="Arial" panose="020B0604020202020204" pitchFamily="34" charset="0"/>
                        </a:rPr>
                        <a:t>Gemini Change Programme Sustain</a:t>
                      </a:r>
                    </a:p>
                    <a:p>
                      <a:pPr algn="ctr"/>
                      <a:endParaRPr lang="en-GB" sz="3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9598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JULY 2022 – MAY 2024</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a:p>
                  </a:txBody>
                  <a:tcPr>
                    <a:solidFill>
                      <a:schemeClr val="bg1">
                        <a:lumMod val="75000"/>
                      </a:schemeClr>
                    </a:solidFill>
                  </a:tcPr>
                </a:tc>
                <a:tc>
                  <a:txBody>
                    <a:bodyPr/>
                    <a:lstStyle/>
                    <a:p>
                      <a:pPr algn="l"/>
                      <a:r>
                        <a:rPr lang="en-GB" sz="400" b="1">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a:p>
                  </a:txBody>
                  <a:tcPr/>
                </a:tc>
                <a:tc>
                  <a:txBody>
                    <a:bodyPr/>
                    <a:lstStyle/>
                    <a:p>
                      <a:pPr algn="l"/>
                      <a:r>
                        <a:rPr lang="en-GB" sz="400" b="1">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a:p>
                  </a:txBody>
                  <a:tcPr/>
                </a:tc>
                <a:tc>
                  <a:txBody>
                    <a:bodyPr/>
                    <a:lstStyle/>
                    <a:p>
                      <a:pPr algn="l"/>
                      <a:r>
                        <a:rPr lang="en-GB" sz="400" b="1">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a:p>
                  </a:txBody>
                  <a:tcPr>
                    <a:solidFill>
                      <a:schemeClr val="bg1">
                        <a:lumMod val="65000"/>
                      </a:schemeClr>
                    </a:solidFill>
                  </a:tcPr>
                </a:tc>
                <a:tc>
                  <a:txBody>
                    <a:bodyPr/>
                    <a:lstStyle/>
                    <a:p>
                      <a:pPr algn="l"/>
                      <a:r>
                        <a:rPr lang="en-GB" sz="400" b="1">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267744" y="3027644"/>
            <a:ext cx="2891267" cy="205511"/>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Nov  22 </a:t>
            </a:r>
            <a:endParaRPr lang="en-US" sz="4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3390932" y="2787774"/>
            <a:ext cx="360040" cy="3013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Deployment</a:t>
            </a:r>
          </a:p>
          <a:p>
            <a:pPr algn="ctr"/>
            <a:r>
              <a:rPr lang="en-GB" sz="350" b="1">
                <a:solidFill>
                  <a:schemeClr val="bg1"/>
                </a:solidFill>
              </a:rPr>
              <a:t>1</a:t>
            </a:r>
            <a:r>
              <a:rPr lang="en-GB" sz="350" b="1" baseline="30000">
                <a:solidFill>
                  <a:schemeClr val="bg1"/>
                </a:solidFill>
              </a:rPr>
              <a:t>st</a:t>
            </a:r>
            <a:r>
              <a:rPr lang="en-GB" sz="350" b="1">
                <a:solidFill>
                  <a:schemeClr val="bg1"/>
                </a:solidFill>
              </a:rPr>
              <a:t> Sep </a:t>
            </a:r>
          </a:p>
        </p:txBody>
      </p:sp>
      <p:sp>
        <p:nvSpPr>
          <p:cNvPr id="25" name="Rectangle 24">
            <a:extLst>
              <a:ext uri="{FF2B5EF4-FFF2-40B4-BE49-F238E27FC236}">
                <a16:creationId xmlns:a16="http://schemas.microsoft.com/office/drawing/2014/main" id="{4EADAD00-54BA-4628-8178-932BA0330454}"/>
              </a:ext>
            </a:extLst>
          </p:cNvPr>
          <p:cNvSpPr/>
          <p:nvPr/>
        </p:nvSpPr>
        <p:spPr>
          <a:xfrm>
            <a:off x="2268101" y="3665123"/>
            <a:ext cx="1214559"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Closedown in Progress</a:t>
            </a:r>
          </a:p>
        </p:txBody>
      </p:sp>
      <p:sp>
        <p:nvSpPr>
          <p:cNvPr id="29" name="Rectangle 28">
            <a:extLst>
              <a:ext uri="{FF2B5EF4-FFF2-40B4-BE49-F238E27FC236}">
                <a16:creationId xmlns:a16="http://schemas.microsoft.com/office/drawing/2014/main" id="{B93E36D6-FC15-468D-9227-568D5F84DD1E}"/>
              </a:ext>
            </a:extLst>
          </p:cNvPr>
          <p:cNvSpPr/>
          <p:nvPr/>
        </p:nvSpPr>
        <p:spPr>
          <a:xfrm>
            <a:off x="2270735" y="2355726"/>
            <a:ext cx="933113"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Closedown in Progress</a:t>
            </a:r>
          </a:p>
        </p:txBody>
      </p:sp>
      <p:sp>
        <p:nvSpPr>
          <p:cNvPr id="24" name="Star: 5 Points 23">
            <a:extLst>
              <a:ext uri="{FF2B5EF4-FFF2-40B4-BE49-F238E27FC236}">
                <a16:creationId xmlns:a16="http://schemas.microsoft.com/office/drawing/2014/main" id="{D822DF0C-78EE-480C-8B5B-B1A109FED932}"/>
              </a:ext>
            </a:extLst>
          </p:cNvPr>
          <p:cNvSpPr/>
          <p:nvPr/>
        </p:nvSpPr>
        <p:spPr>
          <a:xfrm>
            <a:off x="3138412" y="240226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0FBB4D00-2DE9-4F35-90FF-EB5CDC246CC9}"/>
              </a:ext>
            </a:extLst>
          </p:cNvPr>
          <p:cNvSpPr/>
          <p:nvPr/>
        </p:nvSpPr>
        <p:spPr>
          <a:xfrm>
            <a:off x="3421927" y="3728342"/>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913C12C-BD99-4820-B518-98F80904FD0F}"/>
              </a:ext>
            </a:extLst>
          </p:cNvPr>
          <p:cNvSpPr/>
          <p:nvPr/>
        </p:nvSpPr>
        <p:spPr>
          <a:xfrm>
            <a:off x="2268101" y="1208062"/>
            <a:ext cx="2879963"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Design to PIS –Apr 22 to Nov  22 </a:t>
            </a:r>
            <a:endParaRPr lang="en-US" sz="4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6" name="Star: 5 Points 35">
            <a:extLst>
              <a:ext uri="{FF2B5EF4-FFF2-40B4-BE49-F238E27FC236}">
                <a16:creationId xmlns:a16="http://schemas.microsoft.com/office/drawing/2014/main" id="{FBAF1439-2E2D-4B22-90DA-FBEE9904F330}"/>
              </a:ext>
            </a:extLst>
          </p:cNvPr>
          <p:cNvSpPr/>
          <p:nvPr/>
        </p:nvSpPr>
        <p:spPr>
          <a:xfrm>
            <a:off x="5049738" y="121943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BEAB6F0B-E878-4EE7-AFF2-FD3C3F54AED5}"/>
              </a:ext>
            </a:extLst>
          </p:cNvPr>
          <p:cNvSpPr/>
          <p:nvPr/>
        </p:nvSpPr>
        <p:spPr>
          <a:xfrm>
            <a:off x="5049738" y="301713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a:extLst>
              <a:ext uri="{FF2B5EF4-FFF2-40B4-BE49-F238E27FC236}">
                <a16:creationId xmlns:a16="http://schemas.microsoft.com/office/drawing/2014/main" id="{E45DC289-7871-4EAE-A3E1-E23F3D3FA184}"/>
              </a:ext>
            </a:extLst>
          </p:cNvPr>
          <p:cNvSpPr/>
          <p:nvPr/>
        </p:nvSpPr>
        <p:spPr>
          <a:xfrm>
            <a:off x="3635896" y="973998"/>
            <a:ext cx="360040" cy="3013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Deployment</a:t>
            </a:r>
          </a:p>
          <a:p>
            <a:pPr algn="ctr"/>
            <a:r>
              <a:rPr lang="en-GB" sz="350" b="1">
                <a:solidFill>
                  <a:schemeClr val="bg1"/>
                </a:solidFill>
              </a:rPr>
              <a:t>18</a:t>
            </a:r>
            <a:r>
              <a:rPr lang="en-GB" sz="350" b="1" baseline="30000">
                <a:solidFill>
                  <a:schemeClr val="bg1"/>
                </a:solidFill>
              </a:rPr>
              <a:t>th</a:t>
            </a:r>
            <a:r>
              <a:rPr lang="en-GB" sz="350" b="1">
                <a:solidFill>
                  <a:schemeClr val="bg1"/>
                </a:solidFill>
              </a:rPr>
              <a:t> Sept</a:t>
            </a:r>
          </a:p>
        </p:txBody>
      </p:sp>
      <p:sp>
        <p:nvSpPr>
          <p:cNvPr id="34" name="Rectangle 33">
            <a:extLst>
              <a:ext uri="{FF2B5EF4-FFF2-40B4-BE49-F238E27FC236}">
                <a16:creationId xmlns:a16="http://schemas.microsoft.com/office/drawing/2014/main" id="{06DA920E-430C-4CF2-8593-278CAE5BA40F}"/>
              </a:ext>
            </a:extLst>
          </p:cNvPr>
          <p:cNvSpPr/>
          <p:nvPr/>
        </p:nvSpPr>
        <p:spPr>
          <a:xfrm>
            <a:off x="5159011" y="1715142"/>
            <a:ext cx="1717245"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400" b="1">
                <a:solidFill>
                  <a:schemeClr val="bg1"/>
                </a:solidFill>
                <a:latin typeface="Arial" panose="020B0604020202020204" pitchFamily="34" charset="0"/>
                <a:ea typeface="Verdana" panose="020B0604030504040204" pitchFamily="34" charset="0"/>
                <a:cs typeface="Arial" panose="020B0604020202020204" pitchFamily="34" charset="0"/>
              </a:rPr>
              <a:t>Functionality Parameterised</a:t>
            </a:r>
            <a:endParaRPr lang="en-US" sz="40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C7B89F9-940D-4D8A-9586-C1D9397835E8}"/>
              </a:ext>
            </a:extLst>
          </p:cNvPr>
          <p:cNvSpPr/>
          <p:nvPr/>
        </p:nvSpPr>
        <p:spPr>
          <a:xfrm>
            <a:off x="5508104" y="1472464"/>
            <a:ext cx="360040" cy="3013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Ofgem Decision </a:t>
            </a:r>
          </a:p>
          <a:p>
            <a:pPr algn="ctr"/>
            <a:r>
              <a:rPr lang="en-GB" sz="350" b="1">
                <a:solidFill>
                  <a:schemeClr val="bg1"/>
                </a:solidFill>
              </a:rPr>
              <a:t>23</a:t>
            </a:r>
            <a:r>
              <a:rPr lang="en-GB" sz="350" b="1" baseline="30000">
                <a:solidFill>
                  <a:schemeClr val="bg1"/>
                </a:solidFill>
              </a:rPr>
              <a:t>rd</a:t>
            </a:r>
            <a:r>
              <a:rPr lang="en-GB" sz="350" b="1">
                <a:solidFill>
                  <a:schemeClr val="bg1"/>
                </a:solidFill>
              </a:rPr>
              <a:t> Dec</a:t>
            </a:r>
          </a:p>
        </p:txBody>
      </p:sp>
    </p:spTree>
    <p:extLst>
      <p:ext uri="{BB962C8B-B14F-4D97-AF65-F5344CB8AC3E}">
        <p14:creationId xmlns:p14="http://schemas.microsoft.com/office/powerpoint/2010/main" val="84149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August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241390"/>
              </p:ext>
            </p:extLst>
          </p:nvPr>
        </p:nvGraphicFramePr>
        <p:xfrm>
          <a:off x="29094" y="36691"/>
          <a:ext cx="9114907" cy="4916311"/>
        </p:xfrm>
        <a:graphic>
          <a:graphicData uri="http://schemas.openxmlformats.org/drawingml/2006/table">
            <a:tbl>
              <a:tblPr firstRow="1" bandRow="1">
                <a:tableStyleId>{5C22544A-7EE6-4342-B048-85BDC9FD1C3A}</a:tableStyleId>
              </a:tblPr>
              <a:tblGrid>
                <a:gridCol w="1706775">
                  <a:extLst>
                    <a:ext uri="{9D8B030D-6E8A-4147-A177-3AD203B41FA5}">
                      <a16:colId xmlns:a16="http://schemas.microsoft.com/office/drawing/2014/main" val="20000"/>
                    </a:ext>
                  </a:extLst>
                </a:gridCol>
                <a:gridCol w="617344">
                  <a:extLst>
                    <a:ext uri="{9D8B030D-6E8A-4147-A177-3AD203B41FA5}">
                      <a16:colId xmlns:a16="http://schemas.microsoft.com/office/drawing/2014/main" val="341303587"/>
                    </a:ext>
                  </a:extLst>
                </a:gridCol>
                <a:gridCol w="617344">
                  <a:extLst>
                    <a:ext uri="{9D8B030D-6E8A-4147-A177-3AD203B41FA5}">
                      <a16:colId xmlns:a16="http://schemas.microsoft.com/office/drawing/2014/main" val="3112880537"/>
                    </a:ext>
                  </a:extLst>
                </a:gridCol>
                <a:gridCol w="3086722">
                  <a:extLst>
                    <a:ext uri="{9D8B030D-6E8A-4147-A177-3AD203B41FA5}">
                      <a16:colId xmlns:a16="http://schemas.microsoft.com/office/drawing/2014/main" val="1619365689"/>
                    </a:ext>
                  </a:extLst>
                </a:gridCol>
                <a:gridCol w="3086722">
                  <a:extLst>
                    <a:ext uri="{9D8B030D-6E8A-4147-A177-3AD203B41FA5}">
                      <a16:colId xmlns:a16="http://schemas.microsoft.com/office/drawing/2014/main" val="1355656450"/>
                    </a:ext>
                  </a:extLst>
                </a:gridCol>
              </a:tblGrid>
              <a:tr h="389518">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3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We are in week 3 of PIS where we are tracking first usage, defects liaising with the Central Programme and customers where any impacting defect have been seen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3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346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4499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16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3204773">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We have three main defects that are affecting customers, we have been providing regular comm updates to enable you to track progress.  These are: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Irregularities with File Sequence Numbers for the new CSS files (BRR, TMC &amp; ASN file types) </a:t>
                      </a:r>
                      <a:r>
                        <a:rPr lang="en-GB" sz="900" b="0" i="0" u="none" strike="noStrike" kern="1200" baseline="0">
                          <a:solidFill>
                            <a:schemeClr val="tx1"/>
                          </a:solidFill>
                          <a:latin typeface="+mn-lt"/>
                          <a:ea typeface="+mn-ea"/>
                          <a:cs typeface="+mn-cs"/>
                        </a:rPr>
                        <a:t>– we are continuing to provide information to AMT to enable them to identify a fix.  AMT are supporting and have confirmed their senior developers are working on this issue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Files unable to be processed/issued due to ‘special characters’ with the file – </a:t>
                      </a:r>
                      <a:r>
                        <a:rPr lang="en-GB" sz="900" b="0" i="0" u="none" strike="noStrike" kern="1200" baseline="0">
                          <a:solidFill>
                            <a:schemeClr val="tx1"/>
                          </a:solidFill>
                          <a:latin typeface="+mn-lt"/>
                          <a:ea typeface="+mn-ea"/>
                          <a:cs typeface="+mn-cs"/>
                        </a:rPr>
                        <a:t>An incident has been raised with the vendor and the issue continues to be investigated internally.  Customers are being contacted where a file has been identified as it contains a ‘special character’.  The customer is being asked to re-submit the file or we will remove the special character with the customers approval</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Users experiencing issues with accessing Portal – </a:t>
                      </a:r>
                      <a:r>
                        <a:rPr lang="en-GB" sz="900" b="0" i="0" u="none" strike="noStrike" kern="1200" baseline="0">
                          <a:solidFill>
                            <a:schemeClr val="tx1"/>
                          </a:solidFill>
                          <a:latin typeface="+mn-lt"/>
                          <a:ea typeface="+mn-ea"/>
                          <a:cs typeface="+mn-cs"/>
                        </a:rPr>
                        <a:t>Support has been provided to customers for a range of differing issues.  We are seeing issues with browser compatibility, functionality of LSO/MAU within the portal and difficulties accessing the Gas Enquiry Service (GES) and UK Link Services Portal.  We have and continue to support technical triage sessions to understand root cause with these customers.  We are also investigating cause and resolution for a data being displayed incorrectly within GES and does not reflect what is recorded in UK Link.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Missing Secured Active Messages (SAM’s) – </a:t>
                      </a:r>
                      <a:r>
                        <a:rPr lang="en-GB" sz="900" b="0" i="0" u="none" strike="noStrike" kern="1200" baseline="0">
                          <a:solidFill>
                            <a:schemeClr val="tx1"/>
                          </a:solidFill>
                          <a:latin typeface="+mn-lt"/>
                          <a:ea typeface="+mn-ea"/>
                          <a:cs typeface="+mn-cs"/>
                        </a:rPr>
                        <a:t>over the past week we have seen instances of missing SAM’s being issued to Xoserve from the CSSP.  We have raised incidents and escalated these issues.  In total we have 9 missing SAM’s (at the point of writing these slides).  The CSSP have confirmed a defect and are working with Microsoft to fix.  Any customers affected by this issue are being contacted.</a:t>
                      </a:r>
                      <a:endParaRPr lang="en-GB" sz="900" b="1" i="0" u="none" strike="noStrike" kern="1200" baseline="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normAutofit/>
          </a:bodyPr>
          <a:lstStyle/>
          <a:p>
            <a:r>
              <a:rPr lang="en-US"/>
              <a:t>August </a:t>
            </a:r>
            <a:r>
              <a:rPr lang="en-US" err="1"/>
              <a:t>ChMC</a:t>
            </a:r>
            <a:r>
              <a:rPr lang="en-US"/>
              <a:t> </a:t>
            </a:r>
            <a:br>
              <a:rPr lang="en-US"/>
            </a:br>
            <a:r>
              <a:rPr lang="en-US"/>
              <a:t>CMS Rebuild Update </a:t>
            </a:r>
          </a:p>
        </p:txBody>
      </p:sp>
      <p:sp>
        <p:nvSpPr>
          <p:cNvPr id="3" name="Subtitle 2">
            <a:extLst>
              <a:ext uri="{FF2B5EF4-FFF2-40B4-BE49-F238E27FC236}">
                <a16:creationId xmlns:a16="http://schemas.microsoft.com/office/drawing/2014/main" id="{F6A1B5CF-7FA9-3EEF-C2C2-45E5E64EB949}"/>
              </a:ext>
            </a:extLst>
          </p:cNvPr>
          <p:cNvSpPr>
            <a:spLocks noGrp="1"/>
          </p:cNvSpPr>
          <p:nvPr>
            <p:ph type="subTitle" idx="1"/>
          </p:nvPr>
        </p:nvSpPr>
        <p:spPr/>
        <p:txBody>
          <a:bodyPr>
            <a:normAutofit/>
          </a:bodyPr>
          <a:lstStyle/>
          <a:p>
            <a:endParaRPr lang="en-US" sz="900"/>
          </a:p>
        </p:txBody>
      </p:sp>
    </p:spTree>
    <p:extLst>
      <p:ext uri="{BB962C8B-B14F-4D97-AF65-F5344CB8AC3E}">
        <p14:creationId xmlns:p14="http://schemas.microsoft.com/office/powerpoint/2010/main" val="1710057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637580"/>
            <a:ext cx="8229600" cy="4382442"/>
          </a:xfrm>
        </p:spPr>
        <p:txBody>
          <a:bodyPr vert="horz" lIns="68580" tIns="34290" rIns="68580" bIns="34290" rtlCol="0" anchor="t">
            <a:normAutofit fontScale="77500" lnSpcReduction="20000"/>
          </a:bodyPr>
          <a:lstStyle/>
          <a:p>
            <a:pPr marL="342424" indent="-342424"/>
            <a:endParaRPr lang="en-US" sz="1200">
              <a:latin typeface="Arial"/>
              <a:cs typeface="Arial"/>
            </a:endParaRPr>
          </a:p>
          <a:p>
            <a:pPr marL="342424" indent="-342424"/>
            <a:r>
              <a:rPr lang="en-US" sz="1200">
                <a:latin typeface="Arial"/>
                <a:cs typeface="Arial"/>
              </a:rPr>
              <a:t>The CMS Rebuild Team are still on track for V1 in October and are currently developing the Supplier Theft of Gas (SUT) process to be delivered alongside the MNC process. Address amendments (ADD) is no longer in V1 but duplicates (DUP) will be delivered shortly after MNC/SUT.</a:t>
            </a:r>
          </a:p>
          <a:p>
            <a:pPr marL="342424" indent="-342424"/>
            <a:endParaRPr lang="en-US" sz="1200">
              <a:latin typeface="Arial"/>
              <a:cs typeface="Arial"/>
            </a:endParaRPr>
          </a:p>
          <a:p>
            <a:pPr marL="342424" indent="-342424"/>
            <a:r>
              <a:rPr lang="en-US" sz="1200">
                <a:latin typeface="Arial"/>
                <a:cs typeface="Arial"/>
              </a:rPr>
              <a:t>As a brand-new solution, MNC will be delivered as a soft launch to the Customer Focus Group attendees at the beginning of October [target 10</a:t>
            </a:r>
            <a:r>
              <a:rPr lang="en-US" sz="1200" baseline="30000">
                <a:latin typeface="Arial"/>
                <a:cs typeface="Arial"/>
              </a:rPr>
              <a:t>th</a:t>
            </a:r>
            <a:r>
              <a:rPr lang="en-US" sz="1200">
                <a:latin typeface="Arial"/>
                <a:cs typeface="Arial"/>
              </a:rPr>
              <a:t> October] and to all customers on [19</a:t>
            </a:r>
            <a:r>
              <a:rPr lang="en-US" sz="1200" baseline="30000">
                <a:latin typeface="Arial"/>
                <a:cs typeface="Arial"/>
              </a:rPr>
              <a:t>th</a:t>
            </a:r>
            <a:r>
              <a:rPr lang="en-US" sz="1200">
                <a:latin typeface="Arial"/>
                <a:cs typeface="Arial"/>
              </a:rPr>
              <a:t> October].  SUT will be implemented a few days later [26</a:t>
            </a:r>
            <a:r>
              <a:rPr lang="en-US" sz="1200" baseline="30000">
                <a:latin typeface="Arial"/>
                <a:cs typeface="Arial"/>
              </a:rPr>
              <a:t>th</a:t>
            </a:r>
            <a:r>
              <a:rPr lang="en-US" sz="1200">
                <a:latin typeface="Arial"/>
                <a:cs typeface="Arial"/>
              </a:rPr>
              <a:t> October]. Change packs have/will be published to ensure all customers are aware and can impact assess any changes. Transition arrangements will be agreed and communicated as we move contacts from old CMS to new CMS.</a:t>
            </a:r>
          </a:p>
          <a:p>
            <a:pPr marL="342424" indent="-342424"/>
            <a:endParaRPr lang="en-US" sz="1200">
              <a:latin typeface="Arial"/>
              <a:cs typeface="Arial"/>
            </a:endParaRPr>
          </a:p>
          <a:p>
            <a:pPr marL="342424" indent="-342424"/>
            <a:r>
              <a:rPr lang="en-US" sz="1200">
                <a:latin typeface="Arial"/>
                <a:cs typeface="Arial"/>
              </a:rPr>
              <a:t>We launched Alpha Trials in July to the Customer Focus Group attendees. This has provided those attendees access to a sandbox environment where they can navigate through the processes as they are being developed.  Alpha Trials will be available throughout August and into September and will enable us to obtain real-time feedback from customers on the solution, showcase Agile delivery and generate </a:t>
            </a:r>
            <a:r>
              <a:rPr lang="en-US" sz="1200" err="1">
                <a:latin typeface="Arial"/>
                <a:cs typeface="Arial"/>
              </a:rPr>
              <a:t>familarisation</a:t>
            </a:r>
            <a:r>
              <a:rPr lang="en-US" sz="1200">
                <a:latin typeface="Arial"/>
                <a:cs typeface="Arial"/>
              </a:rPr>
              <a:t>. This will also provide lessons learned to assist with the Beta Trials (External UAT) rollout which is scheduled for September 2022.  </a:t>
            </a:r>
          </a:p>
          <a:p>
            <a:pPr marL="342424" indent="-342424"/>
            <a:endParaRPr lang="en-GB" sz="1200">
              <a:latin typeface="Arial"/>
              <a:cs typeface="Arial"/>
            </a:endParaRPr>
          </a:p>
          <a:p>
            <a:pPr marL="342424" indent="-342424"/>
            <a:r>
              <a:rPr lang="en-GB" sz="1200">
                <a:latin typeface="Arial"/>
                <a:cs typeface="Arial"/>
              </a:rPr>
              <a:t>The CMS Rebuild webpage (</a:t>
            </a:r>
            <a:r>
              <a:rPr lang="en-GB" sz="1200">
                <a:latin typeface="Arial"/>
                <a:cs typeface="Arial"/>
                <a:hlinkClick r:id="rId3"/>
              </a:rPr>
              <a:t>https://www.xoserve.com/products-services/data-products/contact-management-service-cms/cms-rebuild-product/</a:t>
            </a:r>
            <a:r>
              <a:rPr lang="en-GB" sz="1200">
                <a:latin typeface="Arial"/>
                <a:cs typeface="Arial"/>
              </a:rPr>
              <a:t> ) contains the link to register for future Customer Focus Groups which are captured below, please note the agenda for the Focus Groups will be issued 7 days prior to the session:</a:t>
            </a:r>
            <a:endParaRPr lang="en-US" sz="1200">
              <a:latin typeface="Arial"/>
              <a:cs typeface="Arial"/>
            </a:endParaRPr>
          </a:p>
          <a:p>
            <a:endParaRPr lang="en-US" sz="1200"/>
          </a:p>
          <a:p>
            <a:endParaRPr lang="en-US" sz="1200"/>
          </a:p>
          <a:p>
            <a:endParaRPr lang="en-US" sz="1200"/>
          </a:p>
          <a:p>
            <a:endParaRPr lang="en-US" sz="1200"/>
          </a:p>
          <a:p>
            <a:endParaRPr lang="en-US" sz="1200"/>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0" indent="0">
              <a:buNone/>
            </a:pPr>
            <a:endParaRPr lang="en-US" sz="1200">
              <a:latin typeface="Arial"/>
              <a:cs typeface="Arial"/>
            </a:endParaRPr>
          </a:p>
          <a:p>
            <a:pPr marL="0" indent="0">
              <a:buNone/>
            </a:pPr>
            <a:endParaRPr lang="en-US" sz="1200">
              <a:latin typeface="Arial"/>
              <a:cs typeface="Arial"/>
            </a:endParaRPr>
          </a:p>
          <a:p>
            <a:pPr marL="342424" indent="-342424"/>
            <a:endParaRPr lang="en-US" sz="1200">
              <a:latin typeface="Arial"/>
              <a:cs typeface="Arial"/>
            </a:endParaRPr>
          </a:p>
          <a:p>
            <a:pPr marL="342424" indent="-342424"/>
            <a:r>
              <a:rPr lang="en-US" sz="1200"/>
              <a:t>Further updates will be provided in September </a:t>
            </a:r>
            <a:r>
              <a:rPr lang="en-US" sz="1200" err="1"/>
              <a:t>ChMC</a:t>
            </a:r>
            <a:r>
              <a:rPr lang="en-US" sz="120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340298" y="2977082"/>
          <a:ext cx="1857375" cy="13716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end</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920542"/>
          </a:xfrm>
        </p:spPr>
        <p:txBody>
          <a:bodyPr>
            <a:normAutofit/>
          </a:bodyPr>
          <a:lstStyle/>
          <a:p>
            <a:r>
              <a:rPr lang="en-GB"/>
              <a:t>GES/UK Link Portal update &amp; signal sign on </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August 2022</a:t>
            </a:r>
          </a:p>
        </p:txBody>
      </p:sp>
    </p:spTree>
    <p:extLst>
      <p:ext uri="{BB962C8B-B14F-4D97-AF65-F5344CB8AC3E}">
        <p14:creationId xmlns:p14="http://schemas.microsoft.com/office/powerpoint/2010/main" val="1284942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07D7-F07F-43AF-8B40-8BA42224E27A}"/>
              </a:ext>
            </a:extLst>
          </p:cNvPr>
          <p:cNvSpPr>
            <a:spLocks noGrp="1"/>
          </p:cNvSpPr>
          <p:nvPr>
            <p:ph type="title"/>
          </p:nvPr>
        </p:nvSpPr>
        <p:spPr>
          <a:xfrm>
            <a:off x="457200" y="117515"/>
            <a:ext cx="8229600" cy="637580"/>
          </a:xfrm>
        </p:spPr>
        <p:txBody>
          <a:bodyPr/>
          <a:lstStyle/>
          <a:p>
            <a:r>
              <a:rPr lang="en-GB"/>
              <a:t>Portal Summary Update</a:t>
            </a:r>
          </a:p>
        </p:txBody>
      </p:sp>
      <p:sp>
        <p:nvSpPr>
          <p:cNvPr id="3" name="Content Placeholder 2">
            <a:extLst>
              <a:ext uri="{FF2B5EF4-FFF2-40B4-BE49-F238E27FC236}">
                <a16:creationId xmlns:a16="http://schemas.microsoft.com/office/drawing/2014/main" id="{073C8DEC-74CE-4925-B856-894A6B517531}"/>
              </a:ext>
            </a:extLst>
          </p:cNvPr>
          <p:cNvSpPr>
            <a:spLocks noGrp="1"/>
          </p:cNvSpPr>
          <p:nvPr>
            <p:ph idx="1"/>
          </p:nvPr>
        </p:nvSpPr>
        <p:spPr/>
        <p:txBody>
          <a:bodyPr>
            <a:normAutofit/>
          </a:bodyPr>
          <a:lstStyle/>
          <a:p>
            <a:pPr>
              <a:lnSpc>
                <a:spcPct val="150000"/>
              </a:lnSpc>
              <a:buFont typeface="Wingdings" panose="05000000000000000000" pitchFamily="2" charset="2"/>
              <a:buChar char="Ø"/>
            </a:pPr>
            <a:r>
              <a:rPr lang="en-US" sz="1050"/>
              <a:t>As part of the broader UK Link Roadmap, GES (old DES) and its user management have gone live in the cloud (18th of July)</a:t>
            </a:r>
            <a:endParaRPr lang="en-GB" sz="1050"/>
          </a:p>
          <a:p>
            <a:pPr>
              <a:lnSpc>
                <a:spcPct val="150000"/>
              </a:lnSpc>
              <a:buFont typeface="Wingdings" panose="05000000000000000000" pitchFamily="2" charset="2"/>
              <a:buChar char="Ø"/>
            </a:pPr>
            <a:r>
              <a:rPr lang="en-GB" sz="1050"/>
              <a:t>The migration and application go live were very successful, we are experiencing a higher than expected Service Tickets/queries.</a:t>
            </a:r>
          </a:p>
          <a:p>
            <a:pPr>
              <a:lnSpc>
                <a:spcPct val="150000"/>
              </a:lnSpc>
              <a:buFont typeface="Wingdings" panose="05000000000000000000" pitchFamily="2" charset="2"/>
              <a:buChar char="Ø"/>
            </a:pPr>
            <a:r>
              <a:rPr lang="en-GB" sz="1050"/>
              <a:t>Wide ranging engagement with various Shipper, Supplier and Network organisations has been ongoing to resolve the queries/issues being highlighted to us.  </a:t>
            </a:r>
          </a:p>
          <a:p>
            <a:pPr>
              <a:lnSpc>
                <a:spcPct val="150000"/>
              </a:lnSpc>
              <a:buFont typeface="Wingdings" panose="05000000000000000000" pitchFamily="2" charset="2"/>
              <a:buChar char="Ø"/>
            </a:pPr>
            <a:r>
              <a:rPr lang="en-GB" sz="1050"/>
              <a:t>‘Drop-in clinics’ are being offered to organisations with a higher number of tickets while we continue to focus on individual ‘reach-out’ to originators to clear down the tickets as soon as possible and deal with all customer queries and tickets.</a:t>
            </a:r>
          </a:p>
          <a:p>
            <a:pPr>
              <a:lnSpc>
                <a:spcPct val="150000"/>
              </a:lnSpc>
              <a:buFont typeface="Wingdings" panose="05000000000000000000" pitchFamily="2" charset="2"/>
              <a:buChar char="Ø"/>
            </a:pPr>
            <a:r>
              <a:rPr lang="en-GB" sz="1050"/>
              <a:t>As we plan to stabilise the service and respond to all customer enquiries in the coming weeks, active planning and lessons learnt are being undertaken for UKL Portal Phase 2. </a:t>
            </a:r>
          </a:p>
          <a:p>
            <a:pPr>
              <a:lnSpc>
                <a:spcPct val="150000"/>
              </a:lnSpc>
              <a:buFont typeface="Wingdings" panose="05000000000000000000" pitchFamily="2" charset="2"/>
              <a:buChar char="Ø"/>
            </a:pPr>
            <a:r>
              <a:rPr lang="en-GB" sz="1050"/>
              <a:t>We want to engage with you over the coming weeks on what is being implemented and where there is customer impact (e.g. URL changes)</a:t>
            </a:r>
          </a:p>
          <a:p>
            <a:pPr>
              <a:lnSpc>
                <a:spcPct val="150000"/>
              </a:lnSpc>
              <a:buFont typeface="Wingdings" panose="05000000000000000000" pitchFamily="2" charset="2"/>
              <a:buChar char="Ø"/>
            </a:pPr>
            <a:r>
              <a:rPr lang="en-GB" sz="1050"/>
              <a:t>A number of engagement points including drop-in sessions are being planned for Portal Phase 2 to cover the technical requirements (e.g. Whitelisting IPs) and Business needs(e.g. user awareness).</a:t>
            </a:r>
          </a:p>
          <a:p>
            <a:pPr marL="0" indent="0">
              <a:buNone/>
            </a:pPr>
            <a:endParaRPr lang="en-GB" sz="1200"/>
          </a:p>
          <a:p>
            <a:pPr marL="0" indent="0">
              <a:buNone/>
            </a:pPr>
            <a:endParaRPr lang="en-GB" sz="1200"/>
          </a:p>
        </p:txBody>
      </p:sp>
    </p:spTree>
    <p:extLst>
      <p:ext uri="{BB962C8B-B14F-4D97-AF65-F5344CB8AC3E}">
        <p14:creationId xmlns:p14="http://schemas.microsoft.com/office/powerpoint/2010/main" val="171238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lnSpc>
                <a:spcPct val="115000"/>
              </a:lnSpc>
              <a:spcAft>
                <a:spcPts val="600"/>
              </a:spcAft>
            </a:pPr>
            <a:r>
              <a:rPr lang="en-GB" dirty="0"/>
              <a:t>XRN5186 - Modification 0701: Aligning Capacity booking under the UNC and arrangements set out in relevant </a:t>
            </a:r>
            <a:r>
              <a:rPr lang="en-GB" dirty="0" err="1"/>
              <a:t>NExAs</a:t>
            </a:r>
            <a:r>
              <a:rPr lang="en-GB" dirty="0"/>
              <a:t> – interim process </a:t>
            </a:r>
          </a:p>
        </p:txBody>
      </p:sp>
      <p:sp>
        <p:nvSpPr>
          <p:cNvPr id="2" name="Subtitle 1">
            <a:extLst>
              <a:ext uri="{FF2B5EF4-FFF2-40B4-BE49-F238E27FC236}">
                <a16:creationId xmlns:a16="http://schemas.microsoft.com/office/drawing/2014/main" id="{5CEAEA26-A543-4A99-808F-7C507147DFFE}"/>
              </a:ext>
            </a:extLst>
          </p:cNvPr>
          <p:cNvSpPr>
            <a:spLocks noGrp="1"/>
          </p:cNvSpPr>
          <p:nvPr>
            <p:ph type="subTitle" idx="1"/>
          </p:nvPr>
        </p:nvSpPr>
        <p:spPr>
          <a:xfrm>
            <a:off x="904461" y="3254793"/>
            <a:ext cx="7335078" cy="899491"/>
          </a:xfrm>
        </p:spPr>
        <p:txBody>
          <a:bodyPr/>
          <a:lstStyle/>
          <a:p>
            <a:r>
              <a:rPr lang="en-GB" dirty="0"/>
              <a:t>Verbal update to be presented by Ellie Rogers</a:t>
            </a:r>
          </a:p>
        </p:txBody>
      </p:sp>
    </p:spTree>
    <p:extLst>
      <p:ext uri="{BB962C8B-B14F-4D97-AF65-F5344CB8AC3E}">
        <p14:creationId xmlns:p14="http://schemas.microsoft.com/office/powerpoint/2010/main" val="851976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lnSpc>
                <a:spcPct val="115000"/>
              </a:lnSpc>
              <a:spcAft>
                <a:spcPts val="600"/>
              </a:spcAft>
            </a:pPr>
            <a:r>
              <a:rPr lang="en-GB" dirty="0"/>
              <a:t>REC Release Management</a:t>
            </a:r>
          </a:p>
        </p:txBody>
      </p:sp>
      <p:sp>
        <p:nvSpPr>
          <p:cNvPr id="2" name="Subtitle 1">
            <a:extLst>
              <a:ext uri="{FF2B5EF4-FFF2-40B4-BE49-F238E27FC236}">
                <a16:creationId xmlns:a16="http://schemas.microsoft.com/office/drawing/2014/main" id="{F762EE1D-6D24-4950-AEC6-F115167FC635}"/>
              </a:ext>
            </a:extLst>
          </p:cNvPr>
          <p:cNvSpPr>
            <a:spLocks noGrp="1"/>
          </p:cNvSpPr>
          <p:nvPr>
            <p:ph type="subTitle" idx="1"/>
          </p:nvPr>
        </p:nvSpPr>
        <p:spPr>
          <a:xfrm>
            <a:off x="979004" y="2939588"/>
            <a:ext cx="7185991" cy="723072"/>
          </a:xfrm>
        </p:spPr>
        <p:txBody>
          <a:bodyPr/>
          <a:lstStyle/>
          <a:p>
            <a:r>
              <a:rPr lang="en-GB" dirty="0"/>
              <a:t>Verbal update to be presented by Simon Harris</a:t>
            </a:r>
          </a:p>
        </p:txBody>
      </p:sp>
    </p:spTree>
    <p:extLst>
      <p:ext uri="{BB962C8B-B14F-4D97-AF65-F5344CB8AC3E}">
        <p14:creationId xmlns:p14="http://schemas.microsoft.com/office/powerpoint/2010/main" val="304229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July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18465" y="813157"/>
            <a:ext cx="9122793" cy="3343878"/>
            <a:chOff x="21207" y="950958"/>
            <a:chExt cx="9122793" cy="3343878"/>
          </a:xfrm>
        </p:grpSpPr>
        <p:sp>
          <p:nvSpPr>
            <p:cNvPr id="19" name="Rectangle 18"/>
            <p:cNvSpPr/>
            <p:nvPr/>
          </p:nvSpPr>
          <p:spPr>
            <a:xfrm>
              <a:off x="70574" y="1260798"/>
              <a:ext cx="9057203" cy="3034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 name="Rectangle 2"/>
            <p:cNvSpPr/>
            <p:nvPr/>
          </p:nvSpPr>
          <p:spPr>
            <a:xfrm>
              <a:off x="156069" y="1309243"/>
              <a:ext cx="1660935" cy="339605"/>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February 23 – Major Release  </a:t>
              </a:r>
            </a:p>
            <a:p>
              <a:pPr algn="ctr"/>
              <a:r>
                <a:rPr lang="en-GB" sz="1050" b="1">
                  <a:solidFill>
                    <a:schemeClr val="tx1"/>
                  </a:solidFill>
                </a:rPr>
                <a:t>XRN4900, XRN4978, XRN4990, XRN4989, XRN4992,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a:solidFill>
                    <a:schemeClr val="tx2"/>
                  </a:solidFill>
                </a:rPr>
                <a:t>February 23</a:t>
              </a:r>
            </a:p>
          </p:txBody>
        </p:sp>
        <p:sp>
          <p:nvSpPr>
            <p:cNvPr id="13" name="Rectangle 12"/>
            <p:cNvSpPr/>
            <p:nvPr/>
          </p:nvSpPr>
          <p:spPr>
            <a:xfrm>
              <a:off x="2267744" y="2426656"/>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a:t>
              </a:r>
            </a:p>
            <a:p>
              <a:pPr algn="ctr"/>
              <a:r>
                <a:rPr lang="en-GB" sz="1200" b="1">
                  <a:solidFill>
                    <a:schemeClr val="tx1"/>
                  </a:solidFill>
                </a:rPr>
                <a:t>XRN5091, XRN5186, XRN5482</a:t>
              </a: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a:solidFill>
                    <a:schemeClr val="tx2"/>
                  </a:solidFill>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XRN5515</a:t>
              </a:r>
            </a:p>
          </p:txBody>
        </p:sp>
        <p:sp>
          <p:nvSpPr>
            <p:cNvPr id="28" name="Rectangle 27">
              <a:extLst>
                <a:ext uri="{FF2B5EF4-FFF2-40B4-BE49-F238E27FC236}">
                  <a16:creationId xmlns:a16="http://schemas.microsoft.com/office/drawing/2014/main" id="{20D43EEC-3C10-43E6-A59E-E143C7A91D0D}"/>
                </a:ext>
              </a:extLst>
            </p:cNvPr>
            <p:cNvSpPr/>
            <p:nvPr/>
          </p:nvSpPr>
          <p:spPr>
            <a:xfrm>
              <a:off x="201923" y="3961685"/>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XRN5316</a:t>
              </a:r>
            </a:p>
          </p:txBody>
        </p:sp>
        <p:sp>
          <p:nvSpPr>
            <p:cNvPr id="29" name="Rectangle 28">
              <a:extLst>
                <a:ext uri="{FF2B5EF4-FFF2-40B4-BE49-F238E27FC236}">
                  <a16:creationId xmlns:a16="http://schemas.microsoft.com/office/drawing/2014/main" id="{15BC15D2-D52D-48A2-838C-4127EDAEADCF}"/>
                </a:ext>
              </a:extLst>
            </p:cNvPr>
            <p:cNvSpPr/>
            <p:nvPr/>
          </p:nvSpPr>
          <p:spPr>
            <a:xfrm>
              <a:off x="983358" y="2863524"/>
              <a:ext cx="1660935" cy="351161"/>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948321" y="3968556"/>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2872642"/>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November 23 – Major Release</a:t>
              </a:r>
            </a:p>
          </p:txBody>
        </p:sp>
        <p:sp>
          <p:nvSpPr>
            <p:cNvPr id="34" name="Rectangle 33">
              <a:extLst>
                <a:ext uri="{FF2B5EF4-FFF2-40B4-BE49-F238E27FC236}">
                  <a16:creationId xmlns:a16="http://schemas.microsoft.com/office/drawing/2014/main" id="{67DA88DD-35C1-4E18-9DF1-8EA920E32B0E}"/>
                </a:ext>
              </a:extLst>
            </p:cNvPr>
            <p:cNvSpPr/>
            <p:nvPr/>
          </p:nvSpPr>
          <p:spPr>
            <a:xfrm>
              <a:off x="5131331" y="39944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XRN5472</a:t>
              </a:r>
            </a:p>
          </p:txBody>
        </p:sp>
        <p:sp>
          <p:nvSpPr>
            <p:cNvPr id="35" name="Rectangle 34">
              <a:extLst>
                <a:ext uri="{FF2B5EF4-FFF2-40B4-BE49-F238E27FC236}">
                  <a16:creationId xmlns:a16="http://schemas.microsoft.com/office/drawing/2014/main" id="{C5247335-3FAC-4E3B-96D4-A99B68275217}"/>
                </a:ext>
              </a:extLst>
            </p:cNvPr>
            <p:cNvSpPr/>
            <p:nvPr/>
          </p:nvSpPr>
          <p:spPr>
            <a:xfrm>
              <a:off x="5131331" y="3655823"/>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XRN5143</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569134"/>
              <a:ext cx="887365" cy="351161"/>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 Major Release</a:t>
              </a:r>
            </a:p>
          </p:txBody>
        </p:sp>
        <p:sp>
          <p:nvSpPr>
            <p:cNvPr id="31" name="Rectangle 30">
              <a:extLst>
                <a:ext uri="{FF2B5EF4-FFF2-40B4-BE49-F238E27FC236}">
                  <a16:creationId xmlns:a16="http://schemas.microsoft.com/office/drawing/2014/main" id="{33F002EC-5AA5-46E7-B224-E9C7195C979E}"/>
                </a:ext>
              </a:extLst>
            </p:cNvPr>
            <p:cNvSpPr/>
            <p:nvPr/>
          </p:nvSpPr>
          <p:spPr>
            <a:xfrm>
              <a:off x="5131331" y="3317212"/>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XRN5379</a:t>
              </a:r>
            </a:p>
          </p:txBody>
        </p:sp>
        <p:sp>
          <p:nvSpPr>
            <p:cNvPr id="37" name="Rectangle 36">
              <a:extLst>
                <a:ext uri="{FF2B5EF4-FFF2-40B4-BE49-F238E27FC236}">
                  <a16:creationId xmlns:a16="http://schemas.microsoft.com/office/drawing/2014/main" id="{8D7BF648-C6EF-4057-B696-D2A8C691D910}"/>
                </a:ext>
              </a:extLst>
            </p:cNvPr>
            <p:cNvSpPr/>
            <p:nvPr/>
          </p:nvSpPr>
          <p:spPr>
            <a:xfrm>
              <a:off x="1285950" y="3628534"/>
              <a:ext cx="912017" cy="303429"/>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XRN5236 – CMS Release1</a:t>
              </a:r>
            </a:p>
          </p:txBody>
        </p:sp>
        <p:sp>
          <p:nvSpPr>
            <p:cNvPr id="32" name="Rectangle 31">
              <a:extLst>
                <a:ext uri="{FF2B5EF4-FFF2-40B4-BE49-F238E27FC236}">
                  <a16:creationId xmlns:a16="http://schemas.microsoft.com/office/drawing/2014/main" id="{AF99C081-C3C8-4349-BB55-E666651D5B6A}"/>
                </a:ext>
              </a:extLst>
            </p:cNvPr>
            <p:cNvSpPr/>
            <p:nvPr/>
          </p:nvSpPr>
          <p:spPr>
            <a:xfrm>
              <a:off x="1166605" y="3265650"/>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2"/>
            <a:ext cx="6804247" cy="687482"/>
            <a:chOff x="39751" y="4317697"/>
            <a:chExt cx="6804247" cy="687482"/>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584775"/>
            </a:xfrm>
            <a:prstGeom prst="rect">
              <a:avLst/>
            </a:prstGeom>
            <a:noFill/>
          </p:spPr>
          <p:txBody>
            <a:bodyPr wrap="square" rtlCol="0">
              <a:spAutoFit/>
            </a:bodyPr>
            <a:lstStyle/>
            <a:p>
              <a:endParaRPr lang="en-GB" sz="800" i="1">
                <a:solidFill>
                  <a:schemeClr val="tx2"/>
                </a:solidFill>
              </a:endParaRPr>
            </a:p>
            <a:p>
              <a:r>
                <a:rPr lang="en-GB" sz="800" i="1">
                  <a:solidFill>
                    <a:schemeClr val="tx2"/>
                  </a:solidFill>
                </a:rPr>
                <a:t>             =  Firm Implementation Date – Funding Approved by ChMC and / or Non-Negotiable Industry Implementation Date in place              </a:t>
              </a:r>
            </a:p>
            <a:p>
              <a:r>
                <a:rPr lang="en-GB" sz="800" i="1">
                  <a:solidFill>
                    <a:schemeClr val="tx2"/>
                  </a:solidFill>
                </a:rPr>
                <a:t>             </a:t>
              </a:r>
            </a:p>
            <a:p>
              <a:r>
                <a:rPr lang="en-GB" sz="800" i="1">
                  <a:solidFill>
                    <a:schemeClr val="tx2"/>
                  </a:solidFill>
                </a:rPr>
                <a:t>             =  Indicative Implementation Date – Changes are scoped for delivery – Funding and Implementation Date not yet approved by ChMC  </a:t>
              </a:r>
            </a:p>
          </p:txBody>
        </p:sp>
        <p:sp>
          <p:nvSpPr>
            <p:cNvPr id="38" name="Rectangle 37">
              <a:extLst>
                <a:ext uri="{FF2B5EF4-FFF2-40B4-BE49-F238E27FC236}">
                  <a16:creationId xmlns:a16="http://schemas.microsoft.com/office/drawing/2014/main" id="{CC1537F1-BD3A-463C-9E1A-F5AE2835A0B4}"/>
                </a:ext>
              </a:extLst>
            </p:cNvPr>
            <p:cNvSpPr/>
            <p:nvPr/>
          </p:nvSpPr>
          <p:spPr>
            <a:xfrm>
              <a:off x="275036" y="4762784"/>
              <a:ext cx="264516" cy="12817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75035" y="4527485"/>
              <a:ext cx="264516" cy="128171"/>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Tree>
    <p:extLst>
      <p:ext uri="{BB962C8B-B14F-4D97-AF65-F5344CB8AC3E}">
        <p14:creationId xmlns:p14="http://schemas.microsoft.com/office/powerpoint/2010/main" val="24879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1583-1B69-49CB-9B37-E3F7BF8E34B0}"/>
              </a:ext>
            </a:extLst>
          </p:cNvPr>
          <p:cNvSpPr>
            <a:spLocks noGrp="1"/>
          </p:cNvSpPr>
          <p:nvPr>
            <p:ph type="title"/>
          </p:nvPr>
        </p:nvSpPr>
        <p:spPr>
          <a:xfrm>
            <a:off x="457200" y="2029468"/>
            <a:ext cx="8229600" cy="637580"/>
          </a:xfrm>
        </p:spPr>
        <p:txBody>
          <a:bodyPr/>
          <a:lstStyle/>
          <a:p>
            <a:r>
              <a:rPr lang="en-GB"/>
              <a:t>Appendix</a:t>
            </a:r>
          </a:p>
        </p:txBody>
      </p:sp>
    </p:spTree>
    <p:extLst>
      <p:ext uri="{BB962C8B-B14F-4D97-AF65-F5344CB8AC3E}">
        <p14:creationId xmlns:p14="http://schemas.microsoft.com/office/powerpoint/2010/main" val="1888904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495022"/>
            <a:ext cx="8229600" cy="637580"/>
          </a:xfrm>
        </p:spPr>
        <p:txBody>
          <a:bodyPr/>
          <a:lstStyle/>
          <a:p>
            <a:r>
              <a:rPr lang="en-GB">
                <a:highlight>
                  <a:srgbClr val="FFFFFF"/>
                </a:highlight>
              </a:rPr>
              <a:t>Portfolio POAP</a:t>
            </a:r>
          </a:p>
        </p:txBody>
      </p:sp>
      <p:graphicFrame>
        <p:nvGraphicFramePr>
          <p:cNvPr id="5" name="Object 4">
            <a:extLst>
              <a:ext uri="{FF2B5EF4-FFF2-40B4-BE49-F238E27FC236}">
                <a16:creationId xmlns:a16="http://schemas.microsoft.com/office/drawing/2014/main" id="{FDC03499-2FCD-43D5-AEB5-CE4A67CF7153}"/>
              </a:ext>
            </a:extLst>
          </p:cNvPr>
          <p:cNvGraphicFramePr>
            <a:graphicFrameLocks noChangeAspect="1"/>
          </p:cNvGraphicFramePr>
          <p:nvPr>
            <p:extLst>
              <p:ext uri="{D42A27DB-BD31-4B8C-83A1-F6EECF244321}">
                <p14:modId xmlns:p14="http://schemas.microsoft.com/office/powerpoint/2010/main" val="183523593"/>
              </p:ext>
            </p:extLst>
          </p:nvPr>
        </p:nvGraphicFramePr>
        <p:xfrm>
          <a:off x="3894512" y="2208597"/>
          <a:ext cx="1354975" cy="1195013"/>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Exch.Document.DC">
                  <p:embed/>
                </p:oleObj>
              </mc:Choice>
              <mc:Fallback>
                <p:oleObj name="Acrobat Document" showAsIcon="1" r:id="rId2" imgW="914400" imgH="806400" progId="AcroExch.Document.DC">
                  <p:embed/>
                  <p:pic>
                    <p:nvPicPr>
                      <p:cNvPr id="5" name="Object 4">
                        <a:extLst>
                          <a:ext uri="{FF2B5EF4-FFF2-40B4-BE49-F238E27FC236}">
                            <a16:creationId xmlns:a16="http://schemas.microsoft.com/office/drawing/2014/main" id="{FDC03499-2FCD-43D5-AEB5-CE4A67CF7153}"/>
                          </a:ext>
                        </a:extLst>
                      </p:cNvPr>
                      <p:cNvPicPr/>
                      <p:nvPr/>
                    </p:nvPicPr>
                    <p:blipFill>
                      <a:blip r:embed="rId3"/>
                      <a:stretch>
                        <a:fillRect/>
                      </a:stretch>
                    </p:blipFill>
                    <p:spPr>
                      <a:xfrm>
                        <a:off x="3894512" y="2208597"/>
                        <a:ext cx="1354975" cy="1195013"/>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August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1134944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1894440"/>
              </p:ext>
            </p:extLst>
          </p:nvPr>
        </p:nvGraphicFramePr>
        <p:xfrm>
          <a:off x="0" y="276"/>
          <a:ext cx="9143999" cy="5103773"/>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We are in week 3 of PIS where we are tracking first usage, defects liaising with the Central Programme and customers where any impacting defect have been seen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40694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We have three main defects that are affecting customers, we have been providing regular comm updates to enable you to track progress.  These are: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Irregularities with File Sequence Numbers for the new CSS files (BRR, TMC &amp; ASN file types) </a:t>
                      </a:r>
                      <a:r>
                        <a:rPr lang="en-GB" sz="900" b="0" i="0" u="none" strike="noStrike" kern="1200" baseline="0">
                          <a:solidFill>
                            <a:schemeClr val="tx1"/>
                          </a:solidFill>
                          <a:latin typeface="+mn-lt"/>
                          <a:ea typeface="+mn-ea"/>
                          <a:cs typeface="+mn-cs"/>
                        </a:rPr>
                        <a:t>– we are continuing to provide information to AMT to enable them to identify a fix.  AMT are supporting and have confirmed their senior developers are working on this issue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Files unable to be processed/issued due to ‘special characters’ with the file – </a:t>
                      </a:r>
                      <a:r>
                        <a:rPr lang="en-GB" sz="900" b="0" i="0" u="none" strike="noStrike" kern="1200" baseline="0">
                          <a:solidFill>
                            <a:schemeClr val="tx1"/>
                          </a:solidFill>
                          <a:latin typeface="+mn-lt"/>
                          <a:ea typeface="+mn-ea"/>
                          <a:cs typeface="+mn-cs"/>
                        </a:rPr>
                        <a:t>An incident has been raised with the vendor and the issue continues to be investigated internally.  Customers are being contacted where a file has been identified as it contains a ‘special character’.  The customer is being asked to re-submit the file or we will remove the special character with the customers approval</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Users experiencing issues with accessing Portal – </a:t>
                      </a:r>
                      <a:r>
                        <a:rPr lang="en-GB" sz="900" b="0" i="0" u="none" strike="noStrike" kern="1200" baseline="0">
                          <a:solidFill>
                            <a:schemeClr val="tx1"/>
                          </a:solidFill>
                          <a:latin typeface="+mn-lt"/>
                          <a:ea typeface="+mn-ea"/>
                          <a:cs typeface="+mn-cs"/>
                        </a:rPr>
                        <a:t>Support has been provided to customers for a range of differing issues.  We are seeing issues with browser compatibility, functionality of LSO/MAU within the portal and difficulties accessing the Gas Enquiry Service (GES) and UK Link Services Portal.  We have and continue to support technical triage sessions to understand root cause with these customers.  We are also investigating cause and resolution for a data being displayed incorrectly within GES and does not reflect what is recorded in UK Link.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Missing Secured Active Messages (SAM’s) – </a:t>
                      </a:r>
                      <a:r>
                        <a:rPr lang="en-GB" sz="900" b="0" i="0" u="none" strike="noStrike" kern="1200" baseline="0">
                          <a:solidFill>
                            <a:schemeClr val="tx1"/>
                          </a:solidFill>
                          <a:latin typeface="+mn-lt"/>
                          <a:ea typeface="+mn-ea"/>
                          <a:cs typeface="+mn-cs"/>
                        </a:rPr>
                        <a:t>over the past week we have seen instances of missing SAM’s being issued to Xoserve from the CSSP.  We have raised incidents and escalated these issues.  In total we have 9 missing SAM’s (at the point of writing these slides).  The CSSP have confirmed a defect and are working with Microsoft to fix.  Any customers affected by this issue are being contacted.</a:t>
                      </a:r>
                      <a:endParaRPr lang="en-GB" sz="900" b="1"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724976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76AB84-2C76-4427-827A-2DD44A04B4F2}"/>
              </a:ext>
            </a:extLst>
          </p:cNvPr>
          <p:cNvSpPr txBox="1">
            <a:spLocks/>
          </p:cNvSpPr>
          <p:nvPr/>
        </p:nvSpPr>
        <p:spPr>
          <a:xfrm>
            <a:off x="5638" y="908667"/>
            <a:ext cx="8741322" cy="1135323"/>
          </a:xfrm>
          <a:prstGeom prst="rect">
            <a:avLst/>
          </a:prstGeom>
        </p:spPr>
        <p:txBody>
          <a:bodyPr vert="horz" lIns="91325" tIns="45663" rIns="91325" bIns="45663" rtlCol="0" anchor="ctr">
            <a:normAutofit fontScale="97500"/>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defTabSz="913281" fontAlgn="auto">
              <a:spcAft>
                <a:spcPts val="0"/>
              </a:spcAft>
              <a:defRPr/>
            </a:pPr>
            <a:endParaRPr lang="en-GB" sz="1398">
              <a:solidFill>
                <a:schemeClr val="accent1"/>
              </a:solidFill>
              <a:latin typeface="+mn-lt"/>
            </a:endParaRPr>
          </a:p>
          <a:p>
            <a:pPr marL="285407" indent="-285407" algn="l" defTabSz="913281" fontAlgn="auto">
              <a:spcAft>
                <a:spcPts val="0"/>
              </a:spcAft>
              <a:buFont typeface="Arial" panose="020B0604020202020204" pitchFamily="34" charset="0"/>
              <a:buChar char="•"/>
              <a:defRPr/>
            </a:pPr>
            <a:endParaRPr lang="en-GB" sz="1398">
              <a:solidFill>
                <a:schemeClr val="accent1"/>
              </a:solidFill>
              <a:latin typeface="+mn-lt"/>
            </a:endParaRPr>
          </a:p>
          <a:p>
            <a:pPr marL="285407" indent="-285407" algn="l" defTabSz="913281" fontAlgn="auto">
              <a:spcAft>
                <a:spcPts val="0"/>
              </a:spcAft>
              <a:buFont typeface="Arial" panose="020B0604020202020204" pitchFamily="34" charset="0"/>
              <a:buChar char="•"/>
              <a:defRPr/>
            </a:pPr>
            <a:endParaRPr lang="en-GB" sz="1398">
              <a:solidFill>
                <a:schemeClr val="accent1"/>
              </a:solidFill>
              <a:latin typeface="+mn-lt"/>
            </a:endParaRPr>
          </a:p>
          <a:p>
            <a:pPr marL="285407" indent="-285407" algn="l" defTabSz="913281" fontAlgn="auto">
              <a:spcAft>
                <a:spcPts val="0"/>
              </a:spcAft>
              <a:buFont typeface="Arial" panose="020B0604020202020204" pitchFamily="34" charset="0"/>
              <a:buChar char="•"/>
              <a:defRPr/>
            </a:pPr>
            <a:endParaRPr lang="en-GB" sz="1398">
              <a:solidFill>
                <a:srgbClr val="FF0000"/>
              </a:solidFill>
              <a:latin typeface="+mn-lt"/>
            </a:endParaRPr>
          </a:p>
        </p:txBody>
      </p:sp>
      <p:grpSp>
        <p:nvGrpSpPr>
          <p:cNvPr id="3" name="Group 2">
            <a:extLst>
              <a:ext uri="{FF2B5EF4-FFF2-40B4-BE49-F238E27FC236}">
                <a16:creationId xmlns:a16="http://schemas.microsoft.com/office/drawing/2014/main" id="{4D9EAEFE-ABB6-4863-8A60-356FA39C0137}"/>
              </a:ext>
            </a:extLst>
          </p:cNvPr>
          <p:cNvGrpSpPr/>
          <p:nvPr/>
        </p:nvGrpSpPr>
        <p:grpSpPr>
          <a:xfrm>
            <a:off x="-5638" y="0"/>
            <a:ext cx="9149638" cy="5143500"/>
            <a:chOff x="-5638" y="0"/>
            <a:chExt cx="9149638" cy="5143500"/>
          </a:xfrm>
        </p:grpSpPr>
        <p:pic>
          <p:nvPicPr>
            <p:cNvPr id="5" name="Picture 4">
              <a:extLst>
                <a:ext uri="{FF2B5EF4-FFF2-40B4-BE49-F238E27FC236}">
                  <a16:creationId xmlns:a16="http://schemas.microsoft.com/office/drawing/2014/main" id="{E0C59302-C0DC-4E02-80D0-3F4C82314B40}"/>
                </a:ext>
              </a:extLst>
            </p:cNvPr>
            <p:cNvPicPr>
              <a:picLocks noChangeAspect="1"/>
            </p:cNvPicPr>
            <p:nvPr/>
          </p:nvPicPr>
          <p:blipFill>
            <a:blip r:embed="rId2"/>
            <a:stretch>
              <a:fillRect/>
            </a:stretch>
          </p:blipFill>
          <p:spPr>
            <a:xfrm>
              <a:off x="-5638" y="0"/>
              <a:ext cx="9144000" cy="5143500"/>
            </a:xfrm>
            <a:prstGeom prst="rect">
              <a:avLst/>
            </a:prstGeom>
          </p:spPr>
        </p:pic>
        <p:sp>
          <p:nvSpPr>
            <p:cNvPr id="2" name="Rectangle 1">
              <a:extLst>
                <a:ext uri="{FF2B5EF4-FFF2-40B4-BE49-F238E27FC236}">
                  <a16:creationId xmlns:a16="http://schemas.microsoft.com/office/drawing/2014/main" id="{726E20E9-023F-4959-9415-C3C2A048806F}"/>
                </a:ext>
              </a:extLst>
            </p:cNvPr>
            <p:cNvSpPr/>
            <p:nvPr/>
          </p:nvSpPr>
          <p:spPr>
            <a:xfrm>
              <a:off x="7897091" y="0"/>
              <a:ext cx="1246909" cy="23275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4714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01091B-73D9-497B-B0C4-8C3E9A67E9D2}"/>
              </a:ext>
            </a:extLst>
          </p:cNvPr>
          <p:cNvGraphicFramePr>
            <a:graphicFrameLocks noGrp="1"/>
          </p:cNvGraphicFramePr>
          <p:nvPr/>
        </p:nvGraphicFramePr>
        <p:xfrm>
          <a:off x="14518" y="428172"/>
          <a:ext cx="9115936" cy="2525487"/>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631463040"/>
                    </a:ext>
                  </a:extLst>
                </a:gridCol>
                <a:gridCol w="248647">
                  <a:extLst>
                    <a:ext uri="{9D8B030D-6E8A-4147-A177-3AD203B41FA5}">
                      <a16:colId xmlns:a16="http://schemas.microsoft.com/office/drawing/2014/main" val="1255749048"/>
                    </a:ext>
                  </a:extLst>
                </a:gridCol>
                <a:gridCol w="640749">
                  <a:extLst>
                    <a:ext uri="{9D8B030D-6E8A-4147-A177-3AD203B41FA5}">
                      <a16:colId xmlns:a16="http://schemas.microsoft.com/office/drawing/2014/main" val="1655598012"/>
                    </a:ext>
                  </a:extLst>
                </a:gridCol>
                <a:gridCol w="2985403">
                  <a:extLst>
                    <a:ext uri="{9D8B030D-6E8A-4147-A177-3AD203B41FA5}">
                      <a16:colId xmlns:a16="http://schemas.microsoft.com/office/drawing/2014/main" val="1598892252"/>
                    </a:ext>
                  </a:extLst>
                </a:gridCol>
                <a:gridCol w="2079805">
                  <a:extLst>
                    <a:ext uri="{9D8B030D-6E8A-4147-A177-3AD203B41FA5}">
                      <a16:colId xmlns:a16="http://schemas.microsoft.com/office/drawing/2014/main" val="3548625974"/>
                    </a:ext>
                  </a:extLst>
                </a:gridCol>
                <a:gridCol w="1956311">
                  <a:extLst>
                    <a:ext uri="{9D8B030D-6E8A-4147-A177-3AD203B41FA5}">
                      <a16:colId xmlns:a16="http://schemas.microsoft.com/office/drawing/2014/main" val="2625435807"/>
                    </a:ext>
                  </a:extLst>
                </a:gridCol>
                <a:gridCol w="714435">
                  <a:extLst>
                    <a:ext uri="{9D8B030D-6E8A-4147-A177-3AD203B41FA5}">
                      <a16:colId xmlns:a16="http://schemas.microsoft.com/office/drawing/2014/main" val="2213760364"/>
                    </a:ext>
                  </a:extLst>
                </a:gridCol>
              </a:tblGrid>
              <a:tr h="668627">
                <a:tc>
                  <a:txBody>
                    <a:bodyPr/>
                    <a:lstStyle/>
                    <a:p>
                      <a:pPr algn="ctr"/>
                      <a:r>
                        <a:rPr lang="en-GB" sz="70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Resolution</a:t>
                      </a:r>
                    </a:p>
                    <a:p>
                      <a:pPr algn="ctr"/>
                      <a:r>
                        <a:rPr lang="en-GB" sz="70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117287323"/>
                  </a:ext>
                </a:extLst>
              </a:tr>
              <a:tr h="928430">
                <a:tc>
                  <a:txBody>
                    <a:bodyPr/>
                    <a:lstStyle/>
                    <a:p>
                      <a:pPr marL="0" algn="ctr" fontAlgn="ctr"/>
                      <a:r>
                        <a:rPr lang="en-GB" sz="600" b="0" i="0" u="none" strike="noStrike" kern="1200">
                          <a:solidFill>
                            <a:schemeClr val="tx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a:solidFill>
                          <a:schemeClr val="tx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err="1">
                          <a:solidFill>
                            <a:schemeClr val="tx1"/>
                          </a:solidFill>
                          <a:effectLst/>
                          <a:latin typeface="+mj-lt"/>
                          <a:ea typeface="+mn-ea"/>
                          <a:cs typeface="+mn-cs"/>
                        </a:rPr>
                        <a:t>Xoserve</a:t>
                      </a:r>
                      <a:r>
                        <a:rPr lang="en-US" sz="600" b="0" i="0" u="none" strike="noStrike" kern="1200">
                          <a:solidFill>
                            <a:schemeClr val="tx1"/>
                          </a:solidFill>
                          <a:effectLst/>
                          <a:latin typeface="+mj-lt"/>
                          <a:ea typeface="+mn-ea"/>
                          <a:cs typeface="+mn-cs"/>
                        </a:rPr>
                        <a:t> have raised CR-D129 to mitigate this risk.</a:t>
                      </a:r>
                    </a:p>
                    <a:p>
                      <a:pPr algn="l" fontAlgn="ctr"/>
                      <a:r>
                        <a:rPr lang="en-US" sz="600" b="0" i="0" u="none" strike="noStrike" kern="1200">
                          <a:solidFill>
                            <a:schemeClr val="tx1"/>
                          </a:solidFill>
                          <a:effectLst/>
                          <a:latin typeface="+mj-lt"/>
                          <a:ea typeface="+mn-ea"/>
                          <a:cs typeface="+mn-cs"/>
                        </a:rPr>
                        <a:t>Discussions ongoing with </a:t>
                      </a:r>
                      <a:r>
                        <a:rPr lang="en-US" sz="600" b="0" i="0" u="none" strike="noStrike" kern="1200" err="1">
                          <a:solidFill>
                            <a:schemeClr val="tx1"/>
                          </a:solidFill>
                          <a:effectLst/>
                          <a:latin typeface="+mj-lt"/>
                          <a:ea typeface="+mn-ea"/>
                          <a:cs typeface="+mn-cs"/>
                        </a:rPr>
                        <a:t>programme</a:t>
                      </a:r>
                      <a:r>
                        <a:rPr lang="en-US" sz="600" b="0" i="0" u="none" strike="noStrike" kern="1200">
                          <a:solidFill>
                            <a:schemeClr val="tx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a:solidFill>
                            <a:schemeClr val="tx1"/>
                          </a:solidFill>
                          <a:effectLst/>
                          <a:latin typeface="+mj-lt"/>
                        </a:rPr>
                        <a:t>This will now be a REC change post go-live and will be managed under a different reference. Date pushed out until after go live.</a:t>
                      </a:r>
                      <a:endParaRPr lang="en-GB" sz="600" b="0" i="0" u="none" strike="noStrike">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tx1"/>
                          </a:solidFill>
                          <a:effectLst/>
                          <a:latin typeface="+mj-lt"/>
                        </a:rPr>
                        <a:t>28/10/22</a:t>
                      </a:r>
                    </a:p>
                  </a:txBody>
                  <a:tcPr marL="0" marR="0" marT="0" marB="0" anchor="ctr">
                    <a:solidFill>
                      <a:srgbClr val="E8EAF1"/>
                    </a:solidFill>
                  </a:tcPr>
                </a:tc>
                <a:extLst>
                  <a:ext uri="{0D108BD9-81ED-4DB2-BD59-A6C34878D82A}">
                    <a16:rowId xmlns:a16="http://schemas.microsoft.com/office/drawing/2014/main" val="2094300715"/>
                  </a:ext>
                </a:extLst>
              </a:tr>
              <a:tr h="928430">
                <a:tc>
                  <a:txBody>
                    <a:bodyPr/>
                    <a:lstStyle/>
                    <a:p>
                      <a:pPr marL="0" algn="ctr" fontAlgn="ctr"/>
                      <a:r>
                        <a:rPr lang="en-GB" sz="600" b="0" i="0" u="none" strike="noStrike" kern="1200">
                          <a:solidFill>
                            <a:schemeClr val="tx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a:solidFill>
                            <a:schemeClr val="tx1"/>
                          </a:solidFill>
                          <a:effectLst/>
                          <a:latin typeface="+mj-lt"/>
                        </a:rPr>
                        <a:t>This will be raised with REC and Ofgem </a:t>
                      </a:r>
                    </a:p>
                  </a:txBody>
                  <a:tcPr marL="0" marR="0" marT="0" marB="0" anchor="ctr">
                    <a:solidFill>
                      <a:srgbClr val="E8EAF1"/>
                    </a:solidFill>
                  </a:tcPr>
                </a:tc>
                <a:tc>
                  <a:txBody>
                    <a:bodyPr/>
                    <a:lstStyle/>
                    <a:p>
                      <a:pPr algn="l" rtl="0" fontAlgn="ctr"/>
                      <a:r>
                        <a:rPr lang="en-US" sz="600" b="0" i="0" u="none" strike="noStrike">
                          <a:solidFill>
                            <a:schemeClr val="tx1"/>
                          </a:solidFill>
                          <a:effectLst/>
                          <a:latin typeface="+mj-lt"/>
                        </a:rPr>
                        <a:t>This has been escalated as part of the </a:t>
                      </a:r>
                      <a:r>
                        <a:rPr lang="en-US" sz="600" b="0" i="0" u="none" strike="noStrike" err="1">
                          <a:solidFill>
                            <a:schemeClr val="tx1"/>
                          </a:solidFill>
                          <a:effectLst/>
                          <a:latin typeface="+mj-lt"/>
                        </a:rPr>
                        <a:t>Xoserve</a:t>
                      </a:r>
                      <a:r>
                        <a:rPr lang="en-US" sz="600" b="0" i="0" u="none" strike="noStrike">
                          <a:solidFill>
                            <a:schemeClr val="tx1"/>
                          </a:solidFill>
                          <a:effectLst/>
                          <a:latin typeface="+mj-lt"/>
                        </a:rPr>
                        <a:t> Readiness assessment. No further updates currently.</a:t>
                      </a:r>
                      <a:endParaRPr lang="en-GB" sz="600" b="0" i="0" u="none" strike="noStrike">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tx1"/>
                          </a:solidFill>
                          <a:effectLst/>
                          <a:latin typeface="+mj-lt"/>
                        </a:rPr>
                        <a:t>30/09/22</a:t>
                      </a:r>
                    </a:p>
                  </a:txBody>
                  <a:tcPr marL="0" marR="0" marT="0" marB="0" anchor="ctr">
                    <a:solidFill>
                      <a:srgbClr val="E8EAF1"/>
                    </a:solidFill>
                  </a:tcPr>
                </a:tc>
                <a:extLst>
                  <a:ext uri="{0D108BD9-81ED-4DB2-BD59-A6C34878D82A}">
                    <a16:rowId xmlns:a16="http://schemas.microsoft.com/office/drawing/2014/main" val="1327748100"/>
                  </a:ext>
                </a:extLst>
              </a:tr>
            </a:tbl>
          </a:graphicData>
        </a:graphic>
      </p:graphicFrame>
    </p:spTree>
    <p:extLst>
      <p:ext uri="{BB962C8B-B14F-4D97-AF65-F5344CB8AC3E}">
        <p14:creationId xmlns:p14="http://schemas.microsoft.com/office/powerpoint/2010/main" val="2497539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a:t>
                      </a:r>
                      <a:r>
                        <a:rPr lang="en-US" sz="800" b="0" i="0" u="none" strike="noStrike" err="1">
                          <a:solidFill>
                            <a:srgbClr val="000000"/>
                          </a:solidFill>
                          <a:effectLst/>
                          <a:latin typeface="+mj-lt"/>
                          <a:ea typeface="+mn-ea"/>
                          <a:cs typeface="+mn-cs"/>
                        </a:rPr>
                        <a:t>PhID</a:t>
                      </a:r>
                      <a:r>
                        <a:rPr lang="en-US" sz="800" b="0" i="0" u="none" strike="noStrike">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251520" y="51470"/>
            <a:ext cx="8229600" cy="576064"/>
          </a:xfrm>
        </p:spPr>
        <p:txBody>
          <a:bodyPr>
            <a:noAutofit/>
          </a:bodyPr>
          <a:lstStyle/>
          <a:p>
            <a:r>
              <a:rPr lang="en-GB" sz="1600">
                <a:latin typeface="Arial"/>
                <a:cs typeface="Arial"/>
              </a:rPr>
              <a:t>Change Pipeline  - Delivery Plan</a:t>
            </a:r>
            <a:br>
              <a:rPr lang="en-GB" sz="1600">
                <a:latin typeface="Arial"/>
                <a:cs typeface="Arial"/>
              </a:rPr>
            </a:br>
            <a:r>
              <a:rPr lang="en-GB" sz="1600">
                <a:latin typeface="Arial"/>
                <a:cs typeface="Arial"/>
              </a:rPr>
              <a:t>July 2022 – February 2023</a:t>
            </a:r>
            <a:endParaRPr lang="en-GB" sz="1600"/>
          </a:p>
        </p:txBody>
      </p:sp>
      <p:sp>
        <p:nvSpPr>
          <p:cNvPr id="6" name="TextBox 5">
            <a:extLst>
              <a:ext uri="{FF2B5EF4-FFF2-40B4-BE49-F238E27FC236}">
                <a16:creationId xmlns:a16="http://schemas.microsoft.com/office/drawing/2014/main" id="{D23BD6DB-C28D-4BA4-B4CD-041738D10EAB}"/>
              </a:ext>
            </a:extLst>
          </p:cNvPr>
          <p:cNvSpPr txBox="1"/>
          <p:nvPr/>
        </p:nvSpPr>
        <p:spPr>
          <a:xfrm>
            <a:off x="0" y="4977629"/>
            <a:ext cx="1382110" cy="200055"/>
          </a:xfrm>
          <a:prstGeom prst="rect">
            <a:avLst/>
          </a:prstGeom>
          <a:noFill/>
        </p:spPr>
        <p:txBody>
          <a:bodyPr wrap="none" lIns="91440" tIns="45720" rIns="91440" bIns="45720" rtlCol="0" anchor="t">
            <a:spAutoFit/>
          </a:bodyPr>
          <a:lstStyle/>
          <a:p>
            <a:r>
              <a:rPr lang="en-GB" sz="700"/>
              <a:t>Slide produced 22</a:t>
            </a:r>
            <a:r>
              <a:rPr lang="en-GB" sz="700" baseline="30000"/>
              <a:t>nd</a:t>
            </a:r>
            <a:r>
              <a:rPr lang="en-GB" sz="700"/>
              <a:t> July 2022</a:t>
            </a:r>
            <a:endParaRPr lang="en-GB"/>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4777" y="570246"/>
          <a:ext cx="9082366" cy="4449776"/>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19019">
                  <a:extLst>
                    <a:ext uri="{9D8B030D-6E8A-4147-A177-3AD203B41FA5}">
                      <a16:colId xmlns:a16="http://schemas.microsoft.com/office/drawing/2014/main" val="1927111934"/>
                    </a:ext>
                  </a:extLst>
                </a:gridCol>
                <a:gridCol w="775083">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751839">
                  <a:extLst>
                    <a:ext uri="{9D8B030D-6E8A-4147-A177-3AD203B41FA5}">
                      <a16:colId xmlns:a16="http://schemas.microsoft.com/office/drawing/2014/main" val="2703510560"/>
                    </a:ext>
                  </a:extLst>
                </a:gridCol>
                <a:gridCol w="751839">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332613">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900" b="1" u="none">
                          <a:hlinkClick r:id="rId3"/>
                        </a:rPr>
                        <a:t>5515</a:t>
                      </a:r>
                      <a:endParaRPr lang="en-GB" sz="900" b="1" u="none"/>
                    </a:p>
                  </a:txBody>
                  <a:tcPr marL="72000" marR="72000" marT="36000" marB="36000" anchor="ctr"/>
                </a:tc>
                <a:tc>
                  <a:txBody>
                    <a:bodyPr/>
                    <a:lstStyle/>
                    <a:p>
                      <a:pPr>
                        <a:spcAft>
                          <a:spcPts val="0"/>
                        </a:spcAft>
                      </a:pPr>
                      <a:r>
                        <a:rPr lang="en-GB" sz="800" b="1"/>
                        <a:t>HyDeploy Close Down </a:t>
                      </a:r>
                    </a:p>
                  </a:txBody>
                  <a:tcPr marL="72000" marR="72000" marT="36000" marB="36000" anchor="ctr"/>
                </a:tc>
                <a:tc>
                  <a:txBody>
                    <a:bodyPr/>
                    <a:lstStyle/>
                    <a:p>
                      <a:pPr>
                        <a:spcAft>
                          <a:spcPts val="0"/>
                        </a:spcAft>
                      </a:pPr>
                      <a:r>
                        <a:rPr lang="en-GB" sz="800" b="1"/>
                        <a:t>NGN</a:t>
                      </a:r>
                    </a:p>
                  </a:txBody>
                  <a:tcPr marL="72000" marR="72000" marT="36000" marB="36000" anchor="ctr"/>
                </a:tc>
                <a:tc>
                  <a:txBody>
                    <a:bodyPr/>
                    <a:lstStyle/>
                    <a:p>
                      <a:pPr>
                        <a:spcAft>
                          <a:spcPts val="0"/>
                        </a:spcAft>
                      </a:pPr>
                      <a:r>
                        <a:rPr lang="en-GB" sz="800" b="1"/>
                        <a:t>Shipper</a:t>
                      </a:r>
                    </a:p>
                    <a:p>
                      <a:pPr>
                        <a:spcAft>
                          <a:spcPts val="0"/>
                        </a:spcAft>
                      </a:pPr>
                      <a:r>
                        <a:rPr lang="en-GB" sz="800" b="1"/>
                        <a:t>DN</a:t>
                      </a:r>
                    </a:p>
                  </a:txBody>
                  <a:tcPr marL="72000" marR="72000" marT="36000" marB="36000" anchor="ctr">
                    <a:solidFill>
                      <a:srgbClr val="CED1E1"/>
                    </a:solidFill>
                  </a:tcPr>
                </a:tc>
                <a:tc>
                  <a:txBody>
                    <a:bodyPr/>
                    <a:lstStyle/>
                    <a:p>
                      <a:pPr>
                        <a:spcAft>
                          <a:spcPts val="0"/>
                        </a:spcAft>
                      </a:pPr>
                      <a:r>
                        <a:rPr lang="en-GB" sz="800" b="1"/>
                        <a:t>DN</a:t>
                      </a:r>
                    </a:p>
                    <a:p>
                      <a:pPr>
                        <a:spcAft>
                          <a:spcPts val="0"/>
                        </a:spcAft>
                      </a:pPr>
                      <a:r>
                        <a:rPr lang="en-GB" sz="800" b="1"/>
                        <a:t>DeCarb</a:t>
                      </a:r>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July 2022</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763012861"/>
                  </a:ext>
                </a:extLst>
              </a:tr>
              <a:tr h="162824">
                <a:tc>
                  <a:txBody>
                    <a:bodyPr/>
                    <a:lstStyle/>
                    <a:p>
                      <a:pPr algn="ctr">
                        <a:spcAft>
                          <a:spcPts val="0"/>
                        </a:spcAft>
                      </a:pPr>
                      <a:r>
                        <a:rPr lang="en-GB" sz="900" b="1" u="none">
                          <a:hlinkClick r:id="rId4"/>
                        </a:rPr>
                        <a:t>5316</a:t>
                      </a:r>
                      <a:endParaRPr lang="en-GB" sz="900" b="1" u="none"/>
                    </a:p>
                  </a:txBody>
                  <a:tcPr marL="72000" marR="72000" marT="36000" marB="36000" anchor="ctr"/>
                </a:tc>
                <a:tc>
                  <a:txBody>
                    <a:bodyPr/>
                    <a:lstStyle/>
                    <a:p>
                      <a:pPr>
                        <a:spcAft>
                          <a:spcPts val="0"/>
                        </a:spcAft>
                      </a:pPr>
                      <a:r>
                        <a:rPr lang="en-GB" sz="800" b="1"/>
                        <a:t>Rejecting Pre LIS Replacement Reads</a:t>
                      </a:r>
                    </a:p>
                  </a:txBody>
                  <a:tcPr marL="72000" marR="72000" marT="36000" marB="36000" anchor="ctr"/>
                </a:tc>
                <a:tc>
                  <a:txBody>
                    <a:bodyPr/>
                    <a:lstStyle/>
                    <a:p>
                      <a:pPr>
                        <a:spcAft>
                          <a:spcPts val="0"/>
                        </a:spcAft>
                      </a:pPr>
                      <a:r>
                        <a:rPr lang="en-GB" sz="800" b="1"/>
                        <a:t>Xoserve</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spcAft>
                          <a:spcPts val="0"/>
                        </a:spcAft>
                      </a:pPr>
                      <a:r>
                        <a:rPr lang="en-GB" sz="800" b="1"/>
                        <a:t>N/A</a:t>
                      </a:r>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August 22</a:t>
                      </a:r>
                    </a:p>
                  </a:txBody>
                  <a:tcPr anchor="ctr"/>
                </a:tc>
                <a:tc>
                  <a:txBody>
                    <a:bodyPr/>
                    <a:lstStyle/>
                    <a:p>
                      <a:r>
                        <a:rPr lang="en-GB" sz="800" b="1"/>
                        <a:t>Standalone</a:t>
                      </a:r>
                    </a:p>
                  </a:txBody>
                  <a:tcPr anchor="ctr"/>
                </a:tc>
                <a:tc>
                  <a:txBody>
                    <a:bodyPr/>
                    <a:lstStyle/>
                    <a:p>
                      <a:r>
                        <a:rPr lang="en-GB" sz="800" b="1"/>
                        <a:t>Indicative</a:t>
                      </a:r>
                    </a:p>
                  </a:txBody>
                  <a:tcPr anchor="ctr"/>
                </a:tc>
                <a:extLst>
                  <a:ext uri="{0D108BD9-81ED-4DB2-BD59-A6C34878D82A}">
                    <a16:rowId xmlns:a16="http://schemas.microsoft.com/office/drawing/2014/main" val="2635867440"/>
                  </a:ext>
                </a:extLst>
              </a:tr>
              <a:tr h="309504">
                <a:tc>
                  <a:txBody>
                    <a:bodyPr/>
                    <a:lstStyle/>
                    <a:p>
                      <a:pPr algn="ctr">
                        <a:spcAft>
                          <a:spcPts val="0"/>
                        </a:spcAft>
                      </a:pPr>
                      <a:r>
                        <a:rPr lang="en-GB" sz="900" b="1" u="none">
                          <a:hlinkClick r:id="rId5"/>
                        </a:rPr>
                        <a:t>5469</a:t>
                      </a:r>
                      <a:endParaRPr lang="en-GB" sz="900" b="1" u="none"/>
                    </a:p>
                  </a:txBody>
                  <a:tcPr marL="72000" marR="72000" marT="36000" marB="36000" anchor="ctr"/>
                </a:tc>
                <a:tc>
                  <a:txBody>
                    <a:bodyPr/>
                    <a:lstStyle/>
                    <a:p>
                      <a:pPr>
                        <a:spcAft>
                          <a:spcPts val="0"/>
                        </a:spcAft>
                      </a:pPr>
                      <a:r>
                        <a:rPr lang="en-GB" sz="800" b="1"/>
                        <a:t>Increase Frequency of FSG Payments</a:t>
                      </a:r>
                    </a:p>
                  </a:txBody>
                  <a:tcPr marL="72000" marR="72000" marT="36000" marB="36000" anchor="ctr"/>
                </a:tc>
                <a:tc>
                  <a:txBody>
                    <a:bodyPr/>
                    <a:lstStyle/>
                    <a:p>
                      <a:pPr>
                        <a:spcAft>
                          <a:spcPts val="0"/>
                        </a:spcAft>
                      </a:pPr>
                      <a:r>
                        <a:rPr lang="en-GB" sz="800" b="1"/>
                        <a:t>Cadent </a:t>
                      </a:r>
                    </a:p>
                  </a:txBody>
                  <a:tcPr marL="72000" marR="72000" marT="36000" marB="36000" anchor="ctr"/>
                </a:tc>
                <a:tc>
                  <a:txBody>
                    <a:bodyPr/>
                    <a:lstStyle/>
                    <a:p>
                      <a:pPr>
                        <a:spcAft>
                          <a:spcPts val="0"/>
                        </a:spcAft>
                      </a:pPr>
                      <a:r>
                        <a:rPr lang="en-GB" sz="800" b="1"/>
                        <a:t>DN</a:t>
                      </a:r>
                    </a:p>
                  </a:txBody>
                  <a:tcPr marL="72000" marR="72000" marT="36000" marB="36000" anchor="ctr">
                    <a:solidFill>
                      <a:srgbClr val="CED1E1"/>
                    </a:solidFill>
                  </a:tcPr>
                </a:tc>
                <a:tc>
                  <a:txBody>
                    <a:bodyPr/>
                    <a:lstStyle/>
                    <a:p>
                      <a:pPr>
                        <a:spcAft>
                          <a:spcPts val="0"/>
                        </a:spcAft>
                      </a:pPr>
                      <a:r>
                        <a:rPr lang="en-GB" sz="800" b="1"/>
                        <a:t>DN</a:t>
                      </a:r>
                    </a:p>
                  </a:txBody>
                  <a:tcPr marL="72000" marR="72000" marT="36000" marB="36000" anchor="ctr"/>
                </a:tc>
                <a:tc>
                  <a:txBody>
                    <a:bodyPr/>
                    <a:lstStyle/>
                    <a:p>
                      <a:pPr algn="ctr">
                        <a:spcAft>
                          <a:spcPts val="0"/>
                        </a:spcAft>
                      </a:pPr>
                      <a:r>
                        <a:rPr lang="en-GB" sz="800" b="1"/>
                        <a:t>£60K</a:t>
                      </a:r>
                    </a:p>
                  </a:txBody>
                  <a:tcPr marL="72000" marR="72000" marT="36000" marB="36000" anchor="ctr"/>
                </a:tc>
                <a:tc>
                  <a:txBody>
                    <a:bodyPr/>
                    <a:lstStyle/>
                    <a:p>
                      <a:r>
                        <a:rPr lang="en-GB" sz="800" b="1"/>
                        <a:t>September 22</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621005514"/>
                  </a:ext>
                </a:extLst>
              </a:tr>
              <a:tr h="137920">
                <a:tc>
                  <a:txBody>
                    <a:bodyPr/>
                    <a:lstStyle/>
                    <a:p>
                      <a:pPr algn="ctr">
                        <a:spcAft>
                          <a:spcPts val="0"/>
                        </a:spcAft>
                      </a:pPr>
                      <a:r>
                        <a:rPr lang="en-GB" sz="900" b="1" u="none">
                          <a:hlinkClick r:id="rId6"/>
                        </a:rPr>
                        <a:t>5231</a:t>
                      </a:r>
                      <a:endParaRPr lang="en-GB" sz="900" b="1" u="none"/>
                    </a:p>
                  </a:txBody>
                  <a:tcPr marL="72000" marR="72000" marT="36000" marB="36000" anchor="ctr"/>
                </a:tc>
                <a:tc>
                  <a:txBody>
                    <a:bodyPr/>
                    <a:lstStyle/>
                    <a:p>
                      <a:pPr>
                        <a:spcAft>
                          <a:spcPts val="0"/>
                        </a:spcAft>
                      </a:pPr>
                      <a:r>
                        <a:rPr lang="en-GB" sz="800" b="1"/>
                        <a:t>FWACV Service</a:t>
                      </a:r>
                    </a:p>
                  </a:txBody>
                  <a:tcPr marL="72000" marR="72000" marT="36000" marB="36000" anchor="ctr"/>
                </a:tc>
                <a:tc>
                  <a:txBody>
                    <a:bodyPr/>
                    <a:lstStyle/>
                    <a:p>
                      <a:pPr>
                        <a:spcAft>
                          <a:spcPts val="0"/>
                        </a:spcAft>
                      </a:pPr>
                      <a:r>
                        <a:rPr lang="en-GB" sz="800" b="1"/>
                        <a:t>SGN</a:t>
                      </a:r>
                    </a:p>
                  </a:txBody>
                  <a:tcPr marL="72000" marR="72000" marT="36000" marB="36000" anchor="ctr"/>
                </a:tc>
                <a:tc>
                  <a:txBody>
                    <a:bodyPr/>
                    <a:lstStyle/>
                    <a:p>
                      <a:pPr>
                        <a:spcAft>
                          <a:spcPts val="0"/>
                        </a:spcAft>
                      </a:pPr>
                      <a:r>
                        <a:rPr lang="en-GB" sz="800" b="1"/>
                        <a:t>DN</a:t>
                      </a:r>
                    </a:p>
                    <a:p>
                      <a:pPr>
                        <a:spcAft>
                          <a:spcPts val="0"/>
                        </a:spcAft>
                      </a:pPr>
                      <a:r>
                        <a:rPr lang="en-GB" sz="800" b="1"/>
                        <a:t>NG</a:t>
                      </a:r>
                    </a:p>
                  </a:txBody>
                  <a:tcPr marL="72000" marR="72000" marT="36000" marB="36000" anchor="ctr">
                    <a:solidFill>
                      <a:srgbClr val="E8EAF1"/>
                    </a:solidFill>
                  </a:tcPr>
                </a:tc>
                <a:tc>
                  <a:txBody>
                    <a:bodyPr/>
                    <a:lstStyle/>
                    <a:p>
                      <a:pPr>
                        <a:spcAft>
                          <a:spcPts val="0"/>
                        </a:spcAft>
                      </a:pPr>
                      <a:r>
                        <a:rPr lang="en-GB" sz="800" b="1"/>
                        <a:t>DN</a:t>
                      </a:r>
                    </a:p>
                    <a:p>
                      <a:pPr>
                        <a:spcAft>
                          <a:spcPts val="0"/>
                        </a:spcAft>
                      </a:pPr>
                      <a:r>
                        <a:rPr lang="en-GB" sz="800" b="1"/>
                        <a:t>NG</a:t>
                      </a:r>
                    </a:p>
                  </a:txBody>
                  <a:tcPr marL="72000" marR="72000" marT="36000" marB="36000" anchor="ctr"/>
                </a:tc>
                <a:tc>
                  <a:txBody>
                    <a:bodyPr/>
                    <a:lstStyle/>
                    <a:p>
                      <a:pPr algn="ctr">
                        <a:spcAft>
                          <a:spcPts val="0"/>
                        </a:spcAft>
                      </a:pPr>
                      <a:r>
                        <a:rPr lang="en-GB" sz="800" b="1"/>
                        <a:t>*£936K</a:t>
                      </a:r>
                    </a:p>
                  </a:txBody>
                  <a:tcPr marL="72000" marR="72000" marT="36000" marB="36000" anchor="ctr"/>
                </a:tc>
                <a:tc>
                  <a:txBody>
                    <a:bodyPr/>
                    <a:lstStyle/>
                    <a:p>
                      <a:r>
                        <a:rPr lang="en-GB" sz="800" b="1"/>
                        <a:t>1</a:t>
                      </a:r>
                      <a:r>
                        <a:rPr lang="en-GB" sz="800" b="1" baseline="30000"/>
                        <a:t>st</a:t>
                      </a:r>
                      <a:r>
                        <a:rPr lang="en-GB" sz="800" b="1"/>
                        <a:t> September 22</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767758712"/>
                  </a:ext>
                </a:extLst>
              </a:tr>
              <a:tr h="360040">
                <a:tc>
                  <a:txBody>
                    <a:bodyPr/>
                    <a:lstStyle/>
                    <a:p>
                      <a:r>
                        <a:rPr lang="en-GB" sz="900" b="1">
                          <a:hlinkClick r:id="rId7"/>
                        </a:rPr>
                        <a:t>4713</a:t>
                      </a:r>
                      <a:endParaRPr lang="en-GB" sz="900" b="1"/>
                    </a:p>
                  </a:txBody>
                  <a:tcPr anchor="ctr"/>
                </a:tc>
                <a:tc>
                  <a:txBody>
                    <a:bodyPr/>
                    <a:lstStyle/>
                    <a:p>
                      <a:r>
                        <a:rPr lang="en-US" sz="800" b="1"/>
                        <a:t>Actual read following estimated transfer read calculating AQ of 1</a:t>
                      </a:r>
                      <a:endParaRPr lang="en-GB" sz="800" b="1"/>
                    </a:p>
                  </a:txBody>
                  <a:tcPr anchor="ctr"/>
                </a:tc>
                <a:tc>
                  <a:txBody>
                    <a:bodyPr/>
                    <a:lstStyle/>
                    <a:p>
                      <a:r>
                        <a:rPr lang="en-GB" sz="800" b="1"/>
                        <a:t>Npower</a:t>
                      </a:r>
                    </a:p>
                  </a:txBody>
                  <a:tcPr anchor="ctr"/>
                </a:tc>
                <a:tc>
                  <a:txBody>
                    <a:bodyPr/>
                    <a:lstStyle/>
                    <a:p>
                      <a:r>
                        <a:rPr lang="en-GB" sz="800" b="1"/>
                        <a:t>Shipper</a:t>
                      </a:r>
                    </a:p>
                  </a:txBody>
                  <a:tcPr anchor="ctr">
                    <a:solidFill>
                      <a:srgbClr val="CED1E1"/>
                    </a:solidFill>
                  </a:tcPr>
                </a:tc>
                <a:tc>
                  <a:txBody>
                    <a:bodyPr/>
                    <a:lstStyle/>
                    <a:p>
                      <a:r>
                        <a:rPr lang="en-GB" sz="800" b="1"/>
                        <a:t>Shipper</a:t>
                      </a:r>
                    </a:p>
                  </a:txBody>
                  <a:tcPr anchor="ctr"/>
                </a:tc>
                <a:tc>
                  <a:txBody>
                    <a:bodyPr/>
                    <a:lstStyle/>
                    <a:p>
                      <a:pPr algn="ctr"/>
                      <a:r>
                        <a:rPr lang="en-GB" sz="800" b="1"/>
                        <a:t>£7k</a:t>
                      </a:r>
                    </a:p>
                  </a:txBody>
                  <a:tcPr anchor="ctr"/>
                </a:tc>
                <a:tc>
                  <a:txBody>
                    <a:bodyPr/>
                    <a:lstStyle/>
                    <a:p>
                      <a:r>
                        <a:rPr lang="en-GB" sz="800" b="1"/>
                        <a:t>October 2022</a:t>
                      </a:r>
                    </a:p>
                  </a:txBody>
                  <a:tcPr anchor="ctr"/>
                </a:tc>
                <a:tc>
                  <a:txBody>
                    <a:bodyPr/>
                    <a:lstStyle/>
                    <a:p>
                      <a:r>
                        <a:rPr lang="en-GB" sz="800" b="1"/>
                        <a:t>Standalone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Indicative </a:t>
                      </a:r>
                    </a:p>
                  </a:txBody>
                  <a:tcPr anchor="ctr"/>
                </a:tc>
                <a:extLst>
                  <a:ext uri="{0D108BD9-81ED-4DB2-BD59-A6C34878D82A}">
                    <a16:rowId xmlns:a16="http://schemas.microsoft.com/office/drawing/2014/main" val="1069980626"/>
                  </a:ext>
                </a:extLst>
              </a:tr>
              <a:tr h="332232">
                <a:tc>
                  <a:txBody>
                    <a:bodyPr/>
                    <a:lstStyle/>
                    <a:p>
                      <a:pPr algn="ctr">
                        <a:spcAft>
                          <a:spcPts val="0"/>
                        </a:spcAft>
                      </a:pPr>
                      <a:r>
                        <a:rPr lang="en-GB" sz="900" b="1" u="none">
                          <a:hlinkClick r:id="rId8"/>
                        </a:rPr>
                        <a:t>5236</a:t>
                      </a:r>
                      <a:endParaRPr lang="en-GB" sz="900" b="1" u="none"/>
                    </a:p>
                  </a:txBody>
                  <a:tcPr marL="72000" marR="72000" marT="36000" marB="36000" anchor="ctr"/>
                </a:tc>
                <a:tc>
                  <a:txBody>
                    <a:bodyPr/>
                    <a:lstStyle/>
                    <a:p>
                      <a:pPr>
                        <a:spcAft>
                          <a:spcPts val="0"/>
                        </a:spcAft>
                      </a:pPr>
                      <a:r>
                        <a:rPr lang="en-GB" sz="800" b="1"/>
                        <a:t>Reporting Valid Confirmed Theft of Gas in central systems (Modification 0734)</a:t>
                      </a:r>
                    </a:p>
                  </a:txBody>
                  <a:tcPr marL="72000" marR="72000" marT="36000" marB="36000" anchor="ctr"/>
                </a:tc>
                <a:tc>
                  <a:txBody>
                    <a:bodyPr/>
                    <a:lstStyle/>
                    <a:p>
                      <a:pPr>
                        <a:spcAft>
                          <a:spcPts val="0"/>
                        </a:spcAft>
                      </a:pPr>
                      <a:r>
                        <a:rPr lang="en-GB" sz="800" b="1"/>
                        <a:t>Gazprom</a:t>
                      </a:r>
                    </a:p>
                  </a:txBody>
                  <a:tcPr marL="72000" marR="72000" marT="36000" marB="36000" anchor="ctr"/>
                </a:tc>
                <a:tc>
                  <a:txBody>
                    <a:bodyPr/>
                    <a:lstStyle/>
                    <a:p>
                      <a:pPr>
                        <a:spcAft>
                          <a:spcPts val="0"/>
                        </a:spcAft>
                      </a:pPr>
                      <a:r>
                        <a:rPr lang="en-GB" sz="800" b="1"/>
                        <a:t>Shipper</a:t>
                      </a:r>
                    </a:p>
                  </a:txBody>
                  <a:tcPr marL="72000" marR="72000" marT="36000" marB="36000" anchor="ctr">
                    <a:solidFill>
                      <a:srgbClr val="E8EAF1"/>
                    </a:solidFill>
                  </a:tcP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Oct / Nov 22</a:t>
                      </a:r>
                    </a:p>
                  </a:txBody>
                  <a:tcPr anchor="ctr"/>
                </a:tc>
                <a:tc>
                  <a:txBody>
                    <a:bodyPr/>
                    <a:lstStyle/>
                    <a:p>
                      <a:r>
                        <a:rPr lang="en-GB" sz="800" b="1"/>
                        <a:t>CMS Rebuild Release 1</a:t>
                      </a:r>
                    </a:p>
                  </a:txBody>
                  <a:tcPr anchor="ctr"/>
                </a:tc>
                <a:tc>
                  <a:txBody>
                    <a:bodyPr/>
                    <a:lstStyle/>
                    <a:p>
                      <a:r>
                        <a:rPr lang="en-GB" sz="800" b="1"/>
                        <a:t>Firm</a:t>
                      </a:r>
                    </a:p>
                  </a:txBody>
                  <a:tcPr anchor="ctr"/>
                </a:tc>
                <a:extLst>
                  <a:ext uri="{0D108BD9-81ED-4DB2-BD59-A6C34878D82A}">
                    <a16:rowId xmlns:a16="http://schemas.microsoft.com/office/drawing/2014/main" val="3145731795"/>
                  </a:ext>
                </a:extLst>
              </a:tr>
              <a:tr h="188216">
                <a:tc>
                  <a:txBody>
                    <a:bodyPr/>
                    <a:lstStyle/>
                    <a:p>
                      <a:pPr algn="ctr">
                        <a:spcAft>
                          <a:spcPts val="0"/>
                        </a:spcAft>
                      </a:pPr>
                      <a:r>
                        <a:rPr lang="en-GB" sz="900" b="1" u="none">
                          <a:hlinkClick r:id="rId9"/>
                        </a:rPr>
                        <a:t>4900</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Biomethane/Propane Reduction</a:t>
                      </a:r>
                      <a:endParaRPr lang="en-GB" sz="800" b="1"/>
                    </a:p>
                  </a:txBody>
                  <a:tcPr marL="72000" marR="72000" marT="36000" marB="36000" anchor="ctr"/>
                </a:tc>
                <a:tc>
                  <a:txBody>
                    <a:bodyPr/>
                    <a:lstStyle/>
                    <a:p>
                      <a:pPr>
                        <a:spcAft>
                          <a:spcPts val="0"/>
                        </a:spcAft>
                      </a:pPr>
                      <a:r>
                        <a:rPr lang="en-GB" sz="800" b="1"/>
                        <a:t>SGN</a:t>
                      </a:r>
                    </a:p>
                  </a:txBody>
                  <a:tcPr marL="72000" marR="72000" marT="36000" marB="36000" anchor="ctr"/>
                </a:tc>
                <a:tc>
                  <a:txBody>
                    <a:bodyPr/>
                    <a:lstStyle/>
                    <a:p>
                      <a:pPr>
                        <a:spcAft>
                          <a:spcPts val="0"/>
                        </a:spcAft>
                      </a:pPr>
                      <a:r>
                        <a:rPr lang="en-GB" sz="800" b="1"/>
                        <a:t>Shipper</a:t>
                      </a:r>
                    </a:p>
                    <a:p>
                      <a:pPr>
                        <a:spcAft>
                          <a:spcPts val="0"/>
                        </a:spcAft>
                      </a:pPr>
                      <a:r>
                        <a:rPr lang="en-GB" sz="800" b="1"/>
                        <a:t>DNO</a:t>
                      </a:r>
                    </a:p>
                  </a:txBody>
                  <a:tcPr marL="72000" marR="72000" marT="36000" marB="36000" anchor="ctr">
                    <a:solidFill>
                      <a:srgbClr val="CED1E1"/>
                    </a:solidFill>
                  </a:tcPr>
                </a:tc>
                <a:tc>
                  <a:txBody>
                    <a:bodyPr/>
                    <a:lstStyle/>
                    <a:p>
                      <a:pPr>
                        <a:spcAft>
                          <a:spcPts val="0"/>
                        </a:spcAft>
                      </a:pPr>
                      <a:r>
                        <a:rPr lang="en-GB" sz="800" b="1"/>
                        <a:t>DN</a:t>
                      </a:r>
                    </a:p>
                    <a:p>
                      <a:pPr>
                        <a:spcAft>
                          <a:spcPts val="0"/>
                        </a:spcAft>
                      </a:pPr>
                      <a:r>
                        <a:rPr lang="en-GB" sz="800" b="1"/>
                        <a:t>Decarb</a:t>
                      </a:r>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February 23</a:t>
                      </a:r>
                    </a:p>
                  </a:txBody>
                  <a:tcPr anchor="ctr"/>
                </a:tc>
                <a:tc>
                  <a:txBody>
                    <a:bodyPr/>
                    <a:lstStyle/>
                    <a:p>
                      <a:r>
                        <a:rPr lang="en-GB" sz="800" b="1"/>
                        <a:t>Major</a:t>
                      </a:r>
                    </a:p>
                  </a:txBody>
                  <a:tcPr anchor="ctr"/>
                </a:tc>
                <a:tc>
                  <a:txBody>
                    <a:bodyPr/>
                    <a:lstStyle/>
                    <a:p>
                      <a:r>
                        <a:rPr lang="en-GB" sz="800" b="1"/>
                        <a:t>Firm </a:t>
                      </a:r>
                    </a:p>
                  </a:txBody>
                  <a:tcPr anchor="ctr"/>
                </a:tc>
                <a:extLst>
                  <a:ext uri="{0D108BD9-81ED-4DB2-BD59-A6C34878D82A}">
                    <a16:rowId xmlns:a16="http://schemas.microsoft.com/office/drawing/2014/main" val="1364636698"/>
                  </a:ext>
                </a:extLst>
              </a:tr>
              <a:tr h="376432">
                <a:tc>
                  <a:txBody>
                    <a:bodyPr/>
                    <a:lstStyle/>
                    <a:p>
                      <a:pPr algn="ctr">
                        <a:spcAft>
                          <a:spcPts val="0"/>
                        </a:spcAft>
                      </a:pPr>
                      <a:r>
                        <a:rPr lang="en-GB" sz="900" b="1" u="none">
                          <a:hlinkClick r:id="rId10"/>
                        </a:rPr>
                        <a:t>4978</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Notification of Rolling AQ Value (following Transfer of Ownership between M-5 and M) </a:t>
                      </a:r>
                      <a:endParaRPr lang="en-GB" sz="800" b="1"/>
                    </a:p>
                  </a:txBody>
                  <a:tcPr marL="72000" marR="72000" marT="36000" marB="36000" anchor="ctr"/>
                </a:tc>
                <a:tc>
                  <a:txBody>
                    <a:bodyPr/>
                    <a:lstStyle/>
                    <a:p>
                      <a:pPr>
                        <a:spcAft>
                          <a:spcPts val="0"/>
                        </a:spcAft>
                      </a:pPr>
                      <a:r>
                        <a:rPr lang="en-GB" sz="800" b="1"/>
                        <a:t>British</a:t>
                      </a:r>
                    </a:p>
                    <a:p>
                      <a:pPr>
                        <a:spcAft>
                          <a:spcPts val="0"/>
                        </a:spcAft>
                      </a:pPr>
                      <a:r>
                        <a:rPr lang="en-GB" sz="800" b="1"/>
                        <a:t>Gas</a:t>
                      </a:r>
                    </a:p>
                  </a:txBody>
                  <a:tcPr marL="72000" marR="72000" marT="36000" marB="36000" anchor="ctr"/>
                </a:tc>
                <a:tc>
                  <a:txBody>
                    <a:bodyPr/>
                    <a:lstStyle/>
                    <a:p>
                      <a:pPr>
                        <a:spcAft>
                          <a:spcPts val="0"/>
                        </a:spcAft>
                      </a:pPr>
                      <a:r>
                        <a:rPr lang="en-GB" sz="800" b="1"/>
                        <a:t>Shipper</a:t>
                      </a:r>
                    </a:p>
                  </a:txBody>
                  <a:tcPr marL="72000" marR="72000" marT="36000" marB="36000" anchor="ctr">
                    <a:solidFill>
                      <a:srgbClr val="E8EAF1"/>
                    </a:solidFill>
                  </a:tcP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Firm </a:t>
                      </a:r>
                    </a:p>
                  </a:txBody>
                  <a:tcPr anchor="ctr"/>
                </a:tc>
                <a:extLst>
                  <a:ext uri="{0D108BD9-81ED-4DB2-BD59-A6C34878D82A}">
                    <a16:rowId xmlns:a16="http://schemas.microsoft.com/office/drawing/2014/main" val="863332575"/>
                  </a:ext>
                </a:extLst>
              </a:tr>
              <a:tr h="406896">
                <a:tc>
                  <a:txBody>
                    <a:bodyPr/>
                    <a:lstStyle/>
                    <a:p>
                      <a:pPr algn="ctr">
                        <a:spcAft>
                          <a:spcPts val="0"/>
                        </a:spcAft>
                      </a:pPr>
                      <a:r>
                        <a:rPr lang="en-GB" sz="900" b="1" u="none">
                          <a:hlinkClick r:id="rId11"/>
                        </a:rPr>
                        <a:t>4990</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Transfer of Sites with Low Read Submission Performance from Class 2 and 3 into Class 4 (MOD0664) </a:t>
                      </a:r>
                      <a:endParaRPr lang="en-GB" sz="800" b="1"/>
                    </a:p>
                  </a:txBody>
                  <a:tcPr marL="72000" marR="72000" marT="36000" marB="36000" anchor="ctr"/>
                </a:tc>
                <a:tc>
                  <a:txBody>
                    <a:bodyPr/>
                    <a:lstStyle/>
                    <a:p>
                      <a:pPr>
                        <a:spcAft>
                          <a:spcPts val="0"/>
                        </a:spcAft>
                      </a:pPr>
                      <a:r>
                        <a:rPr lang="en-GB" sz="800" b="1"/>
                        <a:t>SSE</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1738539054"/>
                  </a:ext>
                </a:extLst>
              </a:tr>
              <a:tr h="210312">
                <a:tc>
                  <a:txBody>
                    <a:bodyPr/>
                    <a:lstStyle/>
                    <a:p>
                      <a:pPr algn="ctr">
                        <a:spcAft>
                          <a:spcPts val="0"/>
                        </a:spcAft>
                      </a:pPr>
                      <a:r>
                        <a:rPr lang="en-GB" sz="900" b="1" u="none">
                          <a:hlinkClick r:id="rId12"/>
                        </a:rPr>
                        <a:t>4989</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Residual AMT activities</a:t>
                      </a:r>
                      <a:endParaRPr lang="en-GB" sz="800" b="1"/>
                    </a:p>
                  </a:txBody>
                  <a:tcPr marL="72000" marR="72000" marT="36000" marB="36000" anchor="ctr"/>
                </a:tc>
                <a:tc>
                  <a:txBody>
                    <a:bodyPr/>
                    <a:lstStyle/>
                    <a:p>
                      <a:pPr>
                        <a:spcAft>
                          <a:spcPts val="0"/>
                        </a:spcAft>
                      </a:pPr>
                      <a:r>
                        <a:rPr lang="en-GB" sz="800" b="1"/>
                        <a:t>CDSP</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£10k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37208038"/>
                  </a:ext>
                </a:extLst>
              </a:tr>
              <a:tr h="288032">
                <a:tc>
                  <a:txBody>
                    <a:bodyPr/>
                    <a:lstStyle/>
                    <a:p>
                      <a:pPr algn="ctr">
                        <a:spcAft>
                          <a:spcPts val="0"/>
                        </a:spcAft>
                      </a:pPr>
                      <a:r>
                        <a:rPr lang="en-GB" sz="900" b="1" u="none">
                          <a:hlinkClick r:id="rId13"/>
                        </a:rPr>
                        <a:t>4992</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XRN4992 - Modification 0687 Clarification of Supplier of Last Resort (SoLR) Cost Recovery Process </a:t>
                      </a:r>
                      <a:endParaRPr lang="en-GB" sz="800" b="1"/>
                    </a:p>
                  </a:txBody>
                  <a:tcPr marL="72000" marR="72000" marT="36000" marB="36000" anchor="ctr"/>
                </a:tc>
                <a:tc>
                  <a:txBody>
                    <a:bodyPr/>
                    <a:lstStyle/>
                    <a:p>
                      <a:pPr>
                        <a:spcAft>
                          <a:spcPts val="0"/>
                        </a:spcAft>
                      </a:pPr>
                      <a:r>
                        <a:rPr lang="en-GB" sz="800" b="1"/>
                        <a:t>Total</a:t>
                      </a:r>
                    </a:p>
                  </a:txBody>
                  <a:tcPr marL="72000" marR="72000" marT="36000" marB="36000" anchor="ctr"/>
                </a:tc>
                <a:tc>
                  <a:txBody>
                    <a:bodyPr/>
                    <a:lstStyle/>
                    <a:p>
                      <a:pPr>
                        <a:spcAft>
                          <a:spcPts val="0"/>
                        </a:spcAft>
                      </a:pPr>
                      <a:r>
                        <a:rPr lang="en-GB" sz="800" b="1"/>
                        <a:t>Shipper</a:t>
                      </a:r>
                    </a:p>
                    <a:p>
                      <a:pPr>
                        <a:spcAft>
                          <a:spcPts val="0"/>
                        </a:spcAft>
                      </a:pPr>
                      <a:r>
                        <a:rPr lang="en-GB" sz="800" b="1"/>
                        <a:t>DNO</a:t>
                      </a:r>
                    </a:p>
                  </a:txBody>
                  <a:tcPr marL="72000" marR="72000" marT="36000" marB="36000" anchor="ctr"/>
                </a:tc>
                <a:tc>
                  <a:txBody>
                    <a:bodyPr/>
                    <a:lstStyle/>
                    <a:p>
                      <a:pPr>
                        <a:spcAft>
                          <a:spcPts val="0"/>
                        </a:spcAft>
                      </a:pPr>
                      <a:r>
                        <a:rPr lang="en-GB" sz="800" b="1"/>
                        <a:t>Shipper</a:t>
                      </a:r>
                    </a:p>
                    <a:p>
                      <a:pPr>
                        <a:spcAft>
                          <a:spcPts val="0"/>
                        </a:spcAft>
                      </a:pPr>
                      <a:r>
                        <a:rPr lang="en-GB" sz="800" b="1"/>
                        <a:t>DNO</a:t>
                      </a:r>
                    </a:p>
                  </a:txBody>
                  <a:tcPr marL="72000" marR="72000" marT="36000" marB="36000" anchor="ctr"/>
                </a:tc>
                <a:tc>
                  <a:txBody>
                    <a:bodyPr/>
                    <a:lstStyle/>
                    <a:p>
                      <a:pPr algn="ctr">
                        <a:spcAft>
                          <a:spcPts val="0"/>
                        </a:spcAft>
                      </a:pPr>
                      <a:r>
                        <a:rPr lang="en-GB" sz="800" b="1"/>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4179349519"/>
                  </a:ext>
                </a:extLst>
              </a:tr>
              <a:tr h="288032">
                <a:tc>
                  <a:txBody>
                    <a:bodyPr/>
                    <a:lstStyle/>
                    <a:p>
                      <a:pPr algn="ctr">
                        <a:spcAft>
                          <a:spcPts val="0"/>
                        </a:spcAft>
                      </a:pPr>
                      <a:r>
                        <a:rPr lang="en-GB" sz="900" b="1" u="none">
                          <a:hlinkClick r:id="rId14"/>
                        </a:rPr>
                        <a:t>5298</a:t>
                      </a:r>
                      <a:endParaRPr lang="en-GB" sz="900" b="1" u="none"/>
                    </a:p>
                  </a:txBody>
                  <a:tcPr marL="72000" marR="72000" marT="36000" marB="36000" anchor="ctr"/>
                </a:tc>
                <a:tc>
                  <a:txBody>
                    <a:bodyPr/>
                    <a:lstStyle/>
                    <a:p>
                      <a:pPr fontAlgn="auto">
                        <a:spcAft>
                          <a:spcPts val="0"/>
                        </a:spcAft>
                      </a:pPr>
                      <a:r>
                        <a:rPr lang="en-GB" sz="800" b="1" kern="1200">
                          <a:solidFill>
                            <a:schemeClr val="dk1"/>
                          </a:solidFill>
                          <a:effectLst/>
                          <a:latin typeface="+mn-lt"/>
                          <a:ea typeface="+mn-ea"/>
                          <a:cs typeface="+mn-cs"/>
                        </a:rPr>
                        <a:t>H100 Fife Project – Hydrogen Network Trial </a:t>
                      </a:r>
                      <a:endParaRPr lang="en-GB" sz="800" b="1">
                        <a:effectLst/>
                        <a:latin typeface="+mn-lt"/>
                        <a:ea typeface="Calibri" panose="020F0502020204030204" pitchFamily="34" charset="0"/>
                        <a:cs typeface="Times New Roman" panose="02020603050405020304" pitchFamily="18" charset="0"/>
                      </a:endParaRPr>
                    </a:p>
                  </a:txBody>
                  <a:tcPr marL="72000" marR="72000" marT="36000" marB="36000" anchor="ctr"/>
                </a:tc>
                <a:tc>
                  <a:txBody>
                    <a:bodyPr/>
                    <a:lstStyle/>
                    <a:p>
                      <a:pPr fontAlgn="auto">
                        <a:spcAft>
                          <a:spcPts val="0"/>
                        </a:spcAft>
                      </a:pPr>
                      <a:r>
                        <a:rPr lang="en-GB" sz="800" b="1">
                          <a:effectLst/>
                          <a:latin typeface="+mn-lt"/>
                          <a:ea typeface="Calibri" panose="020F0502020204030204" pitchFamily="34" charset="0"/>
                          <a:cs typeface="Times New Roman" panose="02020603050405020304" pitchFamily="18" charset="0"/>
                        </a:rPr>
                        <a:t>SGN</a:t>
                      </a:r>
                    </a:p>
                  </a:txBody>
                  <a:tcPr marL="72000" marR="72000" marT="36000" marB="36000" anchor="ctr"/>
                </a:tc>
                <a:tc>
                  <a:txBody>
                    <a:bodyPr/>
                    <a:lstStyle/>
                    <a:p>
                      <a:pPr>
                        <a:spcAft>
                          <a:spcPts val="0"/>
                        </a:spcAft>
                      </a:pPr>
                      <a:r>
                        <a:rPr lang="en-GB" sz="800" b="1"/>
                        <a:t>Shipper</a:t>
                      </a:r>
                    </a:p>
                    <a:p>
                      <a:pPr>
                        <a:spcAft>
                          <a:spcPts val="0"/>
                        </a:spcAft>
                      </a:pPr>
                      <a:r>
                        <a:rPr lang="en-GB" sz="800" b="1"/>
                        <a:t>DN</a:t>
                      </a:r>
                    </a:p>
                  </a:txBody>
                  <a:tcPr marL="72000" marR="72000" marT="36000" marB="36000" anchor="ctr"/>
                </a:tc>
                <a:tc>
                  <a:txBody>
                    <a:bodyPr/>
                    <a:lstStyle/>
                    <a:p>
                      <a:pPr fontAlgn="auto">
                        <a:spcAft>
                          <a:spcPts val="0"/>
                        </a:spcAft>
                      </a:pPr>
                      <a:r>
                        <a:rPr lang="en-GB" sz="800" b="1">
                          <a:effectLst/>
                          <a:latin typeface="+mn-lt"/>
                          <a:ea typeface="Calibri" panose="020F0502020204030204" pitchFamily="34" charset="0"/>
                          <a:cs typeface="Times New Roman" panose="02020603050405020304" pitchFamily="18" charset="0"/>
                        </a:rPr>
                        <a:t>DN</a:t>
                      </a:r>
                    </a:p>
                    <a:p>
                      <a:pPr fontAlgn="auto">
                        <a:spcAft>
                          <a:spcPts val="0"/>
                        </a:spcAft>
                      </a:pPr>
                      <a:r>
                        <a:rPr lang="en-GB" sz="800" b="1">
                          <a:effectLst/>
                          <a:latin typeface="+mn-lt"/>
                          <a:ea typeface="Calibri" panose="020F0502020204030204" pitchFamily="34" charset="0"/>
                          <a:cs typeface="Times New Roman" panose="02020603050405020304" pitchFamily="18" charset="0"/>
                        </a:rPr>
                        <a:t>Decarb</a:t>
                      </a:r>
                    </a:p>
                  </a:txBody>
                  <a:tcPr marL="72000" marR="72000" marT="36000" marB="36000" anchor="ctr"/>
                </a:tc>
                <a:tc>
                  <a:txBody>
                    <a:bodyPr/>
                    <a:lstStyle/>
                    <a:p>
                      <a:pPr algn="ctr" fontAlgn="auto">
                        <a:spcAft>
                          <a:spcPts val="0"/>
                        </a:spcAft>
                      </a:pPr>
                      <a:r>
                        <a:rPr lang="en-GB" sz="800" b="1">
                          <a:effectLst/>
                          <a:latin typeface="+mn-lt"/>
                          <a:ea typeface="Calibri" panose="020F0502020204030204" pitchFamily="34" charset="0"/>
                          <a:cs typeface="Times New Roman" panose="02020603050405020304" pitchFamily="18" charset="0"/>
                        </a:rPr>
                        <a:t>N/A</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Firm </a:t>
                      </a:r>
                    </a:p>
                  </a:txBody>
                  <a:tcPr anchor="ct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 Delivery Plan</a:t>
            </a:r>
            <a:br>
              <a:rPr lang="en-GB" sz="2000">
                <a:latin typeface="Arial"/>
                <a:cs typeface="Arial"/>
              </a:rPr>
            </a:br>
            <a:r>
              <a:rPr lang="en-GB" sz="2000">
                <a:latin typeface="Arial"/>
                <a:cs typeface="Arial"/>
              </a:rPr>
              <a:t>April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3194525"/>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900" b="1">
                          <a:hlinkClick r:id="rId3"/>
                        </a:rPr>
                        <a:t>5379</a:t>
                      </a:r>
                      <a:endParaRPr lang="en-GB" sz="900" b="1"/>
                    </a:p>
                  </a:txBody>
                  <a:tcPr anchor="ctr"/>
                </a:tc>
                <a:tc>
                  <a:txBody>
                    <a:bodyPr/>
                    <a:lstStyle/>
                    <a:p>
                      <a:r>
                        <a:rPr lang="en-GB" sz="800" b="1"/>
                        <a:t>Class 1 Read Service Procurement Exercise - MOD0710 (DM Sampling)</a:t>
                      </a:r>
                    </a:p>
                  </a:txBody>
                  <a:tcPr anchor="ctr"/>
                </a:tc>
                <a:tc>
                  <a:txBody>
                    <a:bodyPr/>
                    <a:lstStyle/>
                    <a:p>
                      <a:r>
                        <a:rPr lang="en-GB" sz="800" b="1"/>
                        <a:t>Xoserve</a:t>
                      </a:r>
                    </a:p>
                  </a:txBody>
                  <a:tcPr anchor="ctr"/>
                </a:tc>
                <a:tc>
                  <a:txBody>
                    <a:bodyPr/>
                    <a:lstStyle/>
                    <a:p>
                      <a:r>
                        <a:rPr lang="en-GB" sz="800" b="1"/>
                        <a:t>Shipper DN</a:t>
                      </a:r>
                    </a:p>
                  </a:txBody>
                  <a:tcPr anchor="ctr">
                    <a:solidFill>
                      <a:srgbClr val="CED1E1"/>
                    </a:solidFill>
                  </a:tcPr>
                </a:tc>
                <a:tc>
                  <a:txBody>
                    <a:bodyPr/>
                    <a:lstStyle/>
                    <a:p>
                      <a:r>
                        <a:rPr lang="en-GB" sz="800" b="1"/>
                        <a:t>Shipper</a:t>
                      </a:r>
                    </a:p>
                  </a:txBody>
                  <a:tcPr anchor="ctr"/>
                </a:tc>
                <a:tc>
                  <a:txBody>
                    <a:bodyPr/>
                    <a:lstStyle/>
                    <a:p>
                      <a:r>
                        <a:rPr lang="en-GB" sz="800" b="1"/>
                        <a:t>Tbc</a:t>
                      </a:r>
                    </a:p>
                  </a:txBody>
                  <a:tcPr anchor="ctr"/>
                </a:tc>
                <a:tc>
                  <a:txBody>
                    <a:bodyPr/>
                    <a:lstStyle/>
                    <a:p>
                      <a:r>
                        <a:rPr lang="en-GB" sz="800" b="1"/>
                        <a:t>1</a:t>
                      </a:r>
                      <a:r>
                        <a:rPr lang="en-GB" sz="800" b="1" baseline="30000"/>
                        <a:t>st</a:t>
                      </a:r>
                      <a:r>
                        <a:rPr lang="en-GB" sz="800" b="1"/>
                        <a:t> April 23</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763012861"/>
                  </a:ext>
                </a:extLst>
              </a:tr>
              <a:tr h="262880">
                <a:tc>
                  <a:txBody>
                    <a:bodyPr/>
                    <a:lstStyle/>
                    <a:p>
                      <a:r>
                        <a:rPr lang="en-GB" sz="900" b="1">
                          <a:hlinkClick r:id="rId4"/>
                        </a:rPr>
                        <a:t>5143</a:t>
                      </a:r>
                      <a:endParaRPr lang="en-GB" sz="900" b="1"/>
                    </a:p>
                  </a:txBody>
                  <a:tcPr anchor="ctr"/>
                </a:tc>
                <a:tc>
                  <a:txBody>
                    <a:bodyPr/>
                    <a:lstStyle/>
                    <a:p>
                      <a:r>
                        <a:rPr lang="en-GB" sz="800" b="1"/>
                        <a:t>Transfer of NDM sampling obligations from Cadent, WWU, and NGN to the CDSP</a:t>
                      </a:r>
                    </a:p>
                  </a:txBody>
                  <a:tcPr anchor="ctr"/>
                </a:tc>
                <a:tc>
                  <a:txBody>
                    <a:bodyPr/>
                    <a:lstStyle/>
                    <a:p>
                      <a:r>
                        <a:rPr lang="en-GB" sz="800" b="1"/>
                        <a:t>Cadent</a:t>
                      </a:r>
                    </a:p>
                  </a:txBody>
                  <a:tcPr anchor="ctr"/>
                </a:tc>
                <a:tc>
                  <a:txBody>
                    <a:bodyPr/>
                    <a:lstStyle/>
                    <a:p>
                      <a:r>
                        <a:rPr lang="en-GB" sz="800" b="1"/>
                        <a:t>DN</a:t>
                      </a:r>
                    </a:p>
                  </a:txBody>
                  <a:tcPr anchor="ctr"/>
                </a:tc>
                <a:tc>
                  <a:txBody>
                    <a:bodyPr/>
                    <a:lstStyle/>
                    <a:p>
                      <a:r>
                        <a:rPr lang="en-GB" sz="800" b="1"/>
                        <a:t>DN   </a:t>
                      </a:r>
                      <a:endParaRPr lang="en-US"/>
                    </a:p>
                    <a:p>
                      <a:pPr lvl="0">
                        <a:buNone/>
                      </a:pPr>
                      <a:r>
                        <a:rPr lang="en-GB" sz="800" b="1"/>
                        <a:t>WWU, Cadent, NGN only</a:t>
                      </a:r>
                    </a:p>
                  </a:txBody>
                  <a:tcPr anchor="ctr"/>
                </a:tc>
                <a:tc>
                  <a:txBody>
                    <a:bodyPr/>
                    <a:lstStyle/>
                    <a:p>
                      <a:r>
                        <a:rPr lang="en-GB" sz="800" b="1"/>
                        <a:t>Tbc</a:t>
                      </a:r>
                    </a:p>
                  </a:txBody>
                  <a:tcPr anchor="ctr"/>
                </a:tc>
                <a:tc>
                  <a:txBody>
                    <a:bodyPr/>
                    <a:lstStyle/>
                    <a:p>
                      <a:r>
                        <a:rPr lang="en-GB" sz="800" b="1"/>
                        <a:t>1</a:t>
                      </a:r>
                      <a:r>
                        <a:rPr lang="en-GB" sz="800" b="1" baseline="30000"/>
                        <a:t>st</a:t>
                      </a:r>
                      <a:r>
                        <a:rPr lang="en-GB" sz="800" b="1"/>
                        <a:t> April 23</a:t>
                      </a:r>
                    </a:p>
                  </a:txBody>
                  <a:tcPr anchor="ctr"/>
                </a:tc>
                <a:tc>
                  <a:txBody>
                    <a:bodyPr/>
                    <a:lstStyle/>
                    <a:p>
                      <a:r>
                        <a:rPr lang="en-GB" sz="800" b="1"/>
                        <a:t>Standalone</a:t>
                      </a:r>
                    </a:p>
                  </a:txBody>
                  <a:tcPr anchor="ctr"/>
                </a:tc>
                <a:tc>
                  <a:txBody>
                    <a:bodyPr/>
                    <a:lstStyle/>
                    <a:p>
                      <a:r>
                        <a:rPr lang="en-GB" sz="800" b="1"/>
                        <a:t>Firm </a:t>
                      </a:r>
                    </a:p>
                  </a:txBody>
                  <a:tcPr anchor="ctr"/>
                </a:tc>
                <a:extLst>
                  <a:ext uri="{0D108BD9-81ED-4DB2-BD59-A6C34878D82A}">
                    <a16:rowId xmlns:a16="http://schemas.microsoft.com/office/drawing/2014/main" val="2635867440"/>
                  </a:ext>
                </a:extLst>
              </a:tr>
              <a:tr h="406896">
                <a:tc>
                  <a:txBody>
                    <a:bodyPr/>
                    <a:lstStyle/>
                    <a:p>
                      <a:r>
                        <a:rPr lang="en-GB" sz="900" b="1">
                          <a:hlinkClick r:id="rId5"/>
                        </a:rPr>
                        <a:t>5472</a:t>
                      </a:r>
                      <a:endParaRPr lang="en-GB" sz="900" b="1"/>
                    </a:p>
                  </a:txBody>
                  <a:tcPr anchor="ctr"/>
                </a:tc>
                <a:tc>
                  <a:txBody>
                    <a:bodyPr/>
                    <a:lstStyle/>
                    <a:p>
                      <a:r>
                        <a:rPr lang="en-GB" sz="800" b="1"/>
                        <a:t>Creation of a UK Link API to consume daily weather data for Demand Estimation</a:t>
                      </a:r>
                    </a:p>
                  </a:txBody>
                  <a:tcPr anchor="ctr"/>
                </a:tc>
                <a:tc>
                  <a:txBody>
                    <a:bodyPr/>
                    <a:lstStyle/>
                    <a:p>
                      <a:r>
                        <a:rPr lang="en-GB" sz="800" b="1"/>
                        <a:t>CDSP</a:t>
                      </a:r>
                    </a:p>
                  </a:txBody>
                  <a:tcPr anchor="ctr"/>
                </a:tc>
                <a:tc>
                  <a:txBody>
                    <a:bodyPr/>
                    <a:lstStyle/>
                    <a:p>
                      <a:r>
                        <a:rPr lang="en-GB" sz="800" b="1"/>
                        <a:t>Shipper </a:t>
                      </a:r>
                    </a:p>
                    <a:p>
                      <a:r>
                        <a:rPr lang="en-GB" sz="800" b="1"/>
                        <a:t>DN</a:t>
                      </a:r>
                    </a:p>
                  </a:txBody>
                  <a:tcPr anchor="ctr">
                    <a:solidFill>
                      <a:srgbClr val="CED1E1"/>
                    </a:solidFill>
                  </a:tcPr>
                </a:tc>
                <a:tc>
                  <a:txBody>
                    <a:bodyPr/>
                    <a:lstStyle/>
                    <a:p>
                      <a:r>
                        <a:rPr lang="en-GB" sz="800" b="1"/>
                        <a:t>Shipper</a:t>
                      </a:r>
                    </a:p>
                    <a:p>
                      <a:r>
                        <a:rPr lang="en-GB" sz="800" b="1"/>
                        <a:t>DN</a:t>
                      </a:r>
                    </a:p>
                  </a:txBody>
                  <a:tcPr anchor="ctr"/>
                </a:tc>
                <a:tc>
                  <a:txBody>
                    <a:bodyPr/>
                    <a:lstStyle/>
                    <a:p>
                      <a:r>
                        <a:rPr lang="en-GB" sz="800" b="1"/>
                        <a:t>Tbc</a:t>
                      </a:r>
                    </a:p>
                  </a:txBody>
                  <a:tcPr anchor="ctr"/>
                </a:tc>
                <a:tc>
                  <a:txBody>
                    <a:bodyPr/>
                    <a:lstStyle/>
                    <a:p>
                      <a:r>
                        <a:rPr lang="en-GB" sz="800" b="1"/>
                        <a:t>1</a:t>
                      </a:r>
                      <a:r>
                        <a:rPr lang="en-GB" sz="800" b="1" baseline="30000"/>
                        <a:t>st</a:t>
                      </a:r>
                      <a:r>
                        <a:rPr lang="en-GB" sz="800" b="1"/>
                        <a:t> April 23</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621005514"/>
                  </a:ext>
                </a:extLst>
              </a:tr>
              <a:tr h="360040">
                <a:tc>
                  <a:txBody>
                    <a:bodyPr/>
                    <a:lstStyle/>
                    <a:p>
                      <a:r>
                        <a:rPr lang="en-GB" sz="900" b="1">
                          <a:hlinkClick r:id="rId6"/>
                        </a:rPr>
                        <a:t>5091</a:t>
                      </a:r>
                      <a:endParaRPr lang="en-GB" sz="900" b="1"/>
                    </a:p>
                  </a:txBody>
                  <a:tcPr anchor="ctr"/>
                </a:tc>
                <a:tc>
                  <a:txBody>
                    <a:bodyPr/>
                    <a:lstStyle/>
                    <a:p>
                      <a:r>
                        <a:rPr lang="en-GB" sz="800" b="1"/>
                        <a:t>Deferral of creation of Class change reads at transfer of ownership </a:t>
                      </a:r>
                    </a:p>
                  </a:txBody>
                  <a:tcPr anchor="ctr"/>
                </a:tc>
                <a:tc>
                  <a:txBody>
                    <a:bodyPr/>
                    <a:lstStyle/>
                    <a:p>
                      <a:r>
                        <a:rPr lang="en-GB" sz="800" b="1"/>
                        <a:t>EDF</a:t>
                      </a:r>
                    </a:p>
                  </a:txBody>
                  <a:tcPr anchor="ctr"/>
                </a:tc>
                <a:tc>
                  <a:txBody>
                    <a:bodyPr/>
                    <a:lstStyle/>
                    <a:p>
                      <a:r>
                        <a:rPr lang="en-GB" sz="800" b="1"/>
                        <a:t>Shipper</a:t>
                      </a:r>
                    </a:p>
                  </a:txBody>
                  <a:tcPr anchor="ctr">
                    <a:solidFill>
                      <a:srgbClr val="E8EAF1"/>
                    </a:solidFill>
                  </a:tcPr>
                </a:tc>
                <a:tc>
                  <a:txBody>
                    <a:bodyPr/>
                    <a:lstStyle/>
                    <a:p>
                      <a:r>
                        <a:rPr lang="en-GB" sz="800" b="1"/>
                        <a:t>Shipper</a:t>
                      </a:r>
                    </a:p>
                  </a:txBody>
                  <a:tcPr anchor="ctr"/>
                </a:tc>
                <a:tc>
                  <a:txBody>
                    <a:bodyPr/>
                    <a:lstStyle/>
                    <a:p>
                      <a:r>
                        <a:rPr lang="en-GB" sz="800" b="1"/>
                        <a:t>350,000</a:t>
                      </a:r>
                    </a:p>
                  </a:txBody>
                  <a:tcPr anchor="ctr"/>
                </a:tc>
                <a:tc>
                  <a:txBody>
                    <a:bodyPr/>
                    <a:lstStyle/>
                    <a:p>
                      <a:r>
                        <a:rPr lang="en-GB" sz="800" b="1"/>
                        <a:t>June  23</a:t>
                      </a:r>
                    </a:p>
                  </a:txBody>
                  <a:tcPr anchor="ctr"/>
                </a:tc>
                <a:tc>
                  <a:txBody>
                    <a:bodyPr/>
                    <a:lstStyle/>
                    <a:p>
                      <a:r>
                        <a:rPr lang="en-GB" sz="800" b="1"/>
                        <a:t>Major</a:t>
                      </a:r>
                    </a:p>
                  </a:txBody>
                  <a:tcPr anchor="ctr"/>
                </a:tc>
                <a:tc>
                  <a:txBody>
                    <a:bodyPr/>
                    <a:lstStyle/>
                    <a:p>
                      <a:r>
                        <a:rPr lang="en-GB" sz="800" b="1"/>
                        <a:t>Indicative </a:t>
                      </a:r>
                    </a:p>
                  </a:txBody>
                  <a:tcPr anchor="ctr"/>
                </a:tc>
                <a:extLst>
                  <a:ext uri="{0D108BD9-81ED-4DB2-BD59-A6C34878D82A}">
                    <a16:rowId xmlns:a16="http://schemas.microsoft.com/office/drawing/2014/main" val="1364636698"/>
                  </a:ext>
                </a:extLst>
              </a:tr>
              <a:tr h="432048">
                <a:tc>
                  <a:txBody>
                    <a:bodyPr/>
                    <a:lstStyle/>
                    <a:p>
                      <a:r>
                        <a:rPr lang="en-GB" sz="900" b="1">
                          <a:hlinkClick r:id="rId7"/>
                        </a:rPr>
                        <a:t>5186</a:t>
                      </a:r>
                      <a:endParaRPr lang="en-GB" sz="900" b="1"/>
                    </a:p>
                  </a:txBody>
                  <a:tcPr anchor="ctr"/>
                </a:tc>
                <a:tc>
                  <a:txBody>
                    <a:bodyPr/>
                    <a:lstStyle/>
                    <a:p>
                      <a:r>
                        <a:rPr lang="en-GB" sz="800" b="1"/>
                        <a:t>MOD0701 - Aligning Capacity booking under the UNC and arrangements set out in relevant NEXAs</a:t>
                      </a:r>
                    </a:p>
                  </a:txBody>
                  <a:tcPr anchor="ctr"/>
                </a:tc>
                <a:tc>
                  <a:txBody>
                    <a:bodyPr/>
                    <a:lstStyle/>
                    <a:p>
                      <a:r>
                        <a:rPr lang="en-GB" sz="800" b="1"/>
                        <a:t>NGN</a:t>
                      </a:r>
                    </a:p>
                  </a:txBody>
                  <a:tcPr anchor="ctr"/>
                </a:tc>
                <a:tc>
                  <a:txBody>
                    <a:bodyPr/>
                    <a:lstStyle/>
                    <a:p>
                      <a:r>
                        <a:rPr lang="en-GB" sz="800" b="1"/>
                        <a:t>Shipper </a:t>
                      </a:r>
                    </a:p>
                    <a:p>
                      <a:r>
                        <a:rPr lang="en-GB" sz="800" b="1"/>
                        <a:t>DN</a:t>
                      </a:r>
                    </a:p>
                  </a:txBody>
                  <a:tcPr anchor="ctr">
                    <a:solidFill>
                      <a:srgbClr val="CED1E1"/>
                    </a:solidFill>
                  </a:tcPr>
                </a:tc>
                <a:tc>
                  <a:txBody>
                    <a:bodyPr/>
                    <a:lstStyle/>
                    <a:p>
                      <a:r>
                        <a:rPr lang="en-GB" sz="800" b="1"/>
                        <a:t>Shipper</a:t>
                      </a:r>
                    </a:p>
                    <a:p>
                      <a:r>
                        <a:rPr lang="en-GB" sz="800" b="1"/>
                        <a:t>DN</a:t>
                      </a:r>
                    </a:p>
                  </a:txBody>
                  <a:tcPr anchor="ctr"/>
                </a:tc>
                <a:tc>
                  <a:txBody>
                    <a:bodyPr/>
                    <a:lstStyle/>
                    <a:p>
                      <a:r>
                        <a:rPr lang="en-GB" sz="800" b="1"/>
                        <a:t>200,000</a:t>
                      </a:r>
                    </a:p>
                  </a:txBody>
                  <a:tcPr anchor="ctr"/>
                </a:tc>
                <a:tc>
                  <a:txBody>
                    <a:bodyPr/>
                    <a:lstStyle/>
                    <a:p>
                      <a:r>
                        <a:rPr lang="en-GB" sz="800" b="1"/>
                        <a:t>June 23</a:t>
                      </a:r>
                    </a:p>
                  </a:txBody>
                  <a:tcPr anchor="ctr"/>
                </a:tc>
                <a:tc>
                  <a:txBody>
                    <a:bodyPr/>
                    <a:lstStyle/>
                    <a:p>
                      <a:r>
                        <a:rPr lang="en-GB" sz="800" b="1"/>
                        <a:t>Major</a:t>
                      </a:r>
                    </a:p>
                  </a:txBody>
                  <a:tcPr anchor="ctr"/>
                </a:tc>
                <a:tc>
                  <a:txBody>
                    <a:bodyPr/>
                    <a:lstStyle/>
                    <a:p>
                      <a:r>
                        <a:rPr lang="en-GB" sz="800" b="1"/>
                        <a:t>Indicative </a:t>
                      </a:r>
                    </a:p>
                  </a:txBody>
                  <a:tcPr anchor="ctr"/>
                </a:tc>
                <a:extLst>
                  <a:ext uri="{0D108BD9-81ED-4DB2-BD59-A6C34878D82A}">
                    <a16:rowId xmlns:a16="http://schemas.microsoft.com/office/drawing/2014/main" val="863332575"/>
                  </a:ext>
                </a:extLst>
              </a:tr>
              <a:tr h="406896">
                <a:tc>
                  <a:txBody>
                    <a:bodyPr/>
                    <a:lstStyle/>
                    <a:p>
                      <a:r>
                        <a:rPr lang="en-GB" sz="900" b="1">
                          <a:hlinkClick r:id="rId8"/>
                        </a:rPr>
                        <a:t>5482</a:t>
                      </a:r>
                      <a:endParaRPr lang="en-GB" sz="900" b="1"/>
                    </a:p>
                  </a:txBody>
                  <a:tcPr anchor="ctr"/>
                </a:tc>
                <a:tc>
                  <a:txBody>
                    <a:bodyPr/>
                    <a:lstStyle/>
                    <a:p>
                      <a:r>
                        <a:rPr lang="en-GB" sz="800" b="1"/>
                        <a:t>Replacement of reads associated to a meter asset technical details change or update (RGMA)</a:t>
                      </a:r>
                    </a:p>
                  </a:txBody>
                  <a:tcPr anchor="ctr"/>
                </a:tc>
                <a:tc>
                  <a:txBody>
                    <a:bodyPr/>
                    <a:lstStyle/>
                    <a:p>
                      <a:r>
                        <a:rPr lang="en-GB" sz="800" b="1"/>
                        <a:t>Scottish Power</a:t>
                      </a:r>
                    </a:p>
                  </a:txBody>
                  <a:tcPr anchor="ctr"/>
                </a:tc>
                <a:tc>
                  <a:txBody>
                    <a:bodyPr/>
                    <a:lstStyle/>
                    <a:p>
                      <a:r>
                        <a:rPr lang="en-GB" sz="800" b="1"/>
                        <a:t>Shipper</a:t>
                      </a:r>
                    </a:p>
                  </a:txBody>
                  <a:tcPr anchor="ctr"/>
                </a:tc>
                <a:tc>
                  <a:txBody>
                    <a:bodyPr/>
                    <a:lstStyle/>
                    <a:p>
                      <a:r>
                        <a:rPr lang="en-GB" sz="800" b="1"/>
                        <a:t>Shipper </a:t>
                      </a:r>
                    </a:p>
                  </a:txBody>
                  <a:tcPr anchor="ctr"/>
                </a:tc>
                <a:tc>
                  <a:txBody>
                    <a:bodyPr/>
                    <a:lstStyle/>
                    <a:p>
                      <a:r>
                        <a:rPr lang="en-GB" sz="800" b="1"/>
                        <a:t>Tbc</a:t>
                      </a:r>
                    </a:p>
                  </a:txBody>
                  <a:tcPr anchor="ctr"/>
                </a:tc>
                <a:tc>
                  <a:txBody>
                    <a:bodyPr/>
                    <a:lstStyle/>
                    <a:p>
                      <a:r>
                        <a:rPr lang="en-GB" sz="800" b="1"/>
                        <a:t>June 23</a:t>
                      </a:r>
                    </a:p>
                  </a:txBody>
                  <a:tcPr anchor="ctr"/>
                </a:tc>
                <a:tc>
                  <a:txBody>
                    <a:bodyPr/>
                    <a:lstStyle/>
                    <a:p>
                      <a:r>
                        <a:rPr lang="en-GB" sz="800" b="1"/>
                        <a:t>Major</a:t>
                      </a:r>
                    </a:p>
                  </a:txBody>
                  <a:tcPr anchor="ctr"/>
                </a:tc>
                <a:tc>
                  <a:txBody>
                    <a:bodyPr/>
                    <a:lstStyle/>
                    <a:p>
                      <a:r>
                        <a:rPr lang="en-GB" sz="800" b="1"/>
                        <a:t>Indicative </a:t>
                      </a:r>
                    </a:p>
                  </a:txBody>
                  <a:tcPr anchor="ctr"/>
                </a:tc>
                <a:extLst>
                  <a:ext uri="{0D108BD9-81ED-4DB2-BD59-A6C34878D82A}">
                    <a16:rowId xmlns:a16="http://schemas.microsoft.com/office/drawing/2014/main" val="1738539054"/>
                  </a:ext>
                </a:extLst>
              </a:tr>
            </a:tbl>
          </a:graphicData>
        </a:graphic>
      </p:graphicFrame>
      <p:sp>
        <p:nvSpPr>
          <p:cNvPr id="4" name="TextBox 3">
            <a:extLst>
              <a:ext uri="{FF2B5EF4-FFF2-40B4-BE49-F238E27FC236}">
                <a16:creationId xmlns:a16="http://schemas.microsoft.com/office/drawing/2014/main" id="{EB537A57-A17E-4515-BCBF-68CDC41D0B4F}"/>
              </a:ext>
            </a:extLst>
          </p:cNvPr>
          <p:cNvSpPr txBox="1"/>
          <p:nvPr/>
        </p:nvSpPr>
        <p:spPr>
          <a:xfrm>
            <a:off x="0" y="4977629"/>
            <a:ext cx="1382110" cy="200055"/>
          </a:xfrm>
          <a:prstGeom prst="rect">
            <a:avLst/>
          </a:prstGeom>
          <a:noFill/>
        </p:spPr>
        <p:txBody>
          <a:bodyPr wrap="none" lIns="91440" tIns="45720" rIns="91440" bIns="45720" rtlCol="0" anchor="t">
            <a:spAutoFit/>
          </a:bodyPr>
          <a:lstStyle/>
          <a:p>
            <a:r>
              <a:rPr lang="en-GB" sz="700"/>
              <a:t>Slide produced 22</a:t>
            </a:r>
            <a:r>
              <a:rPr lang="en-GB" sz="700" baseline="30000"/>
              <a:t>nd</a:t>
            </a:r>
            <a:r>
              <a:rPr lang="en-GB" sz="700"/>
              <a:t> July 2022</a:t>
            </a:r>
            <a:endParaRPr lang="en-GB"/>
          </a:p>
        </p:txBody>
      </p:sp>
    </p:spTree>
    <p:extLst>
      <p:ext uri="{BB962C8B-B14F-4D97-AF65-F5344CB8AC3E}">
        <p14:creationId xmlns:p14="http://schemas.microsoft.com/office/powerpoint/2010/main" val="389427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416432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r>
                        <a:rPr lang="en-GB" sz="900" b="1">
                          <a:hlinkClick r:id="rId2"/>
                        </a:rPr>
                        <a:t>4914</a:t>
                      </a:r>
                      <a:endParaRPr lang="en-GB" sz="900" b="1"/>
                    </a:p>
                  </a:txBody>
                  <a:tcPr anchor="ctr"/>
                </a:tc>
                <a:tc>
                  <a:txBody>
                    <a:bodyPr/>
                    <a:lstStyle/>
                    <a:p>
                      <a:r>
                        <a:rPr lang="en-GB" sz="800" b="1"/>
                        <a:t>Mod0651 – Retrospective Data Update Provisions</a:t>
                      </a:r>
                    </a:p>
                  </a:txBody>
                  <a:tcPr anchor="ctr"/>
                </a:tc>
                <a:tc>
                  <a:txBody>
                    <a:bodyPr/>
                    <a:lstStyle/>
                    <a:p>
                      <a:r>
                        <a:rPr lang="en-GB" sz="800" b="1"/>
                        <a:t>Cadent</a:t>
                      </a:r>
                    </a:p>
                  </a:txBody>
                  <a:tcPr anchor="ctr"/>
                </a:tc>
                <a:tc>
                  <a:txBody>
                    <a:bodyPr/>
                    <a:lstStyle/>
                    <a:p>
                      <a:r>
                        <a:rPr lang="en-GB" sz="800" b="1"/>
                        <a:t>Shipper</a:t>
                      </a:r>
                    </a:p>
                  </a:txBody>
                  <a:tcPr anchor="ctr"/>
                </a:tc>
                <a:tc>
                  <a:txBody>
                    <a:bodyPr/>
                    <a:lstStyle/>
                    <a:p>
                      <a:r>
                        <a:rPr lang="en-GB" sz="800" b="1"/>
                        <a:t>Tbc</a:t>
                      </a:r>
                    </a:p>
                  </a:txBody>
                  <a:tcPr anchor="ctr"/>
                </a:tc>
                <a:tc>
                  <a:txBody>
                    <a:bodyPr/>
                    <a:lstStyle/>
                    <a:p>
                      <a:r>
                        <a:rPr lang="en-GB" sz="800" b="1"/>
                        <a:t>£1.8m – £2.4m</a:t>
                      </a:r>
                    </a:p>
                  </a:txBody>
                  <a:tcPr anchor="ctr"/>
                </a:tc>
                <a:tc>
                  <a:txBody>
                    <a:bodyPr/>
                    <a:lstStyle/>
                    <a:p>
                      <a:r>
                        <a:rPr lang="en-GB" sz="800" b="1"/>
                        <a:t>Tbc</a:t>
                      </a:r>
                    </a:p>
                  </a:txBody>
                  <a:tcPr anchor="ctr"/>
                </a:tc>
                <a:tc>
                  <a:txBody>
                    <a:bodyPr/>
                    <a:lstStyle/>
                    <a:p>
                      <a:r>
                        <a:rPr lang="en-GB" sz="800" b="1"/>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219710757"/>
                  </a:ext>
                </a:extLst>
              </a:tr>
              <a:tr h="285997">
                <a:tc>
                  <a:txBody>
                    <a:bodyPr/>
                    <a:lstStyle/>
                    <a:p>
                      <a:r>
                        <a:rPr lang="en-GB" sz="900" b="1">
                          <a:hlinkClick r:id="rId3"/>
                        </a:rPr>
                        <a:t>5144</a:t>
                      </a:r>
                      <a:endParaRPr lang="en-GB" sz="900" b="1"/>
                    </a:p>
                  </a:txBody>
                  <a:tcPr anchor="ctr"/>
                </a:tc>
                <a:tc>
                  <a:txBody>
                    <a:bodyPr/>
                    <a:lstStyle/>
                    <a:p>
                      <a:r>
                        <a:rPr lang="en-US" sz="800" b="1"/>
                        <a:t>Enabling Re-assignment of Supplier Short Codes to Implement Supplier of Last Resort Directions</a:t>
                      </a:r>
                      <a:endParaRPr lang="en-GB" sz="800" b="1"/>
                    </a:p>
                  </a:txBody>
                  <a:tcPr anchor="ctr"/>
                </a:tc>
                <a:tc>
                  <a:txBody>
                    <a:bodyPr/>
                    <a:lstStyle/>
                    <a:p>
                      <a:r>
                        <a:rPr lang="en-GB" sz="800" b="1"/>
                        <a:t>Xoserve</a:t>
                      </a:r>
                    </a:p>
                  </a:txBody>
                  <a:tcPr anchor="ctr"/>
                </a:tc>
                <a:tc>
                  <a:txBody>
                    <a:bodyPr/>
                    <a:lstStyle/>
                    <a:p>
                      <a:r>
                        <a:rPr lang="en-GB" sz="800" b="1"/>
                        <a:t>Shipper</a:t>
                      </a:r>
                    </a:p>
                    <a:p>
                      <a:r>
                        <a:rPr lang="en-GB" sz="800" b="1"/>
                        <a:t>DN</a:t>
                      </a:r>
                    </a:p>
                    <a:p>
                      <a:r>
                        <a:rPr lang="en-GB" sz="800" b="1"/>
                        <a:t>IGT</a:t>
                      </a:r>
                    </a:p>
                  </a:txBody>
                  <a:tcPr anchor="ctr">
                    <a:solidFill>
                      <a:srgbClr val="E8EAF1"/>
                    </a:solidFill>
                  </a:tcPr>
                </a:tc>
                <a:tc>
                  <a:txBody>
                    <a:bodyPr/>
                    <a:lstStyle/>
                    <a:p>
                      <a:r>
                        <a:rPr lang="en-GB" sz="800" b="1"/>
                        <a:t>Tbc</a:t>
                      </a:r>
                    </a:p>
                  </a:txBody>
                  <a:tcPr anchor="ctr"/>
                </a:tc>
                <a:tc>
                  <a:txBody>
                    <a:bodyPr/>
                    <a:lstStyle/>
                    <a:p>
                      <a:r>
                        <a:rPr lang="en-GB" sz="800" b="1"/>
                        <a:t>Tbc</a:t>
                      </a:r>
                    </a:p>
                  </a:txBody>
                  <a:tcPr anchor="ctr"/>
                </a:tc>
                <a:tc>
                  <a:txBody>
                    <a:bodyPr/>
                    <a:lstStyle/>
                    <a:p>
                      <a:r>
                        <a:rPr lang="en-GB" sz="800" b="1"/>
                        <a:t>Tbc</a:t>
                      </a:r>
                    </a:p>
                  </a:txBody>
                  <a:tcPr anchor="ctr"/>
                </a:tc>
                <a:tc>
                  <a:txBody>
                    <a:bodyPr/>
                    <a:lstStyle/>
                    <a:p>
                      <a:r>
                        <a:rPr lang="en-GB" sz="800" b="1"/>
                        <a:t>Tbc</a:t>
                      </a:r>
                    </a:p>
                  </a:txBody>
                  <a:tcPr anchor="ctr"/>
                </a:tc>
                <a:tc>
                  <a:txBody>
                    <a:bodyPr/>
                    <a:lstStyle/>
                    <a:p>
                      <a:r>
                        <a:rPr lang="en-GB" sz="800" b="1"/>
                        <a:t>N/A</a:t>
                      </a:r>
                    </a:p>
                  </a:txBody>
                  <a:tcPr anchor="ctr"/>
                </a:tc>
                <a:extLst>
                  <a:ext uri="{0D108BD9-81ED-4DB2-BD59-A6C34878D82A}">
                    <a16:rowId xmlns:a16="http://schemas.microsoft.com/office/drawing/2014/main" val="1188139813"/>
                  </a:ext>
                </a:extLst>
              </a:tr>
              <a:tr h="285997">
                <a:tc>
                  <a:txBody>
                    <a:bodyPr/>
                    <a:lstStyle/>
                    <a:p>
                      <a:r>
                        <a:rPr lang="en-GB" sz="900" b="1">
                          <a:hlinkClick r:id="rId4"/>
                        </a:rPr>
                        <a:t>5187</a:t>
                      </a:r>
                      <a:endParaRPr lang="en-GB" sz="900" b="1"/>
                    </a:p>
                  </a:txBody>
                  <a:tcPr anchor="ctr"/>
                </a:tc>
                <a:tc>
                  <a:txBody>
                    <a:bodyPr/>
                    <a:lstStyle/>
                    <a:p>
                      <a:r>
                        <a:rPr lang="en-GB" sz="800" b="1"/>
                        <a:t>MOD0696 - Addressing inequities between Capacity booking under the UNC and arrangements set out in relevant NExAs</a:t>
                      </a:r>
                    </a:p>
                  </a:txBody>
                  <a:tcPr anchor="ctr"/>
                </a:tc>
                <a:tc>
                  <a:txBody>
                    <a:bodyPr/>
                    <a:lstStyle/>
                    <a:p>
                      <a:r>
                        <a:rPr lang="en-GB" sz="800" b="1"/>
                        <a:t>Gazprom</a:t>
                      </a:r>
                    </a:p>
                  </a:txBody>
                  <a:tcPr anchor="ctr"/>
                </a:tc>
                <a:tc>
                  <a:txBody>
                    <a:bodyPr/>
                    <a:lstStyle/>
                    <a:p>
                      <a:r>
                        <a:rPr lang="en-GB" sz="800" b="1"/>
                        <a:t>Shipper</a:t>
                      </a:r>
                    </a:p>
                    <a:p>
                      <a:r>
                        <a:rPr lang="en-GB" sz="800" b="1"/>
                        <a:t>DN</a:t>
                      </a:r>
                    </a:p>
                  </a:txBody>
                  <a:tcPr anchor="ctr">
                    <a:solidFill>
                      <a:srgbClr val="CED1E1"/>
                    </a:solidFill>
                  </a:tcPr>
                </a:tc>
                <a:tc>
                  <a:txBody>
                    <a:bodyPr/>
                    <a:lstStyle/>
                    <a:p>
                      <a:r>
                        <a:rPr lang="en-GB" sz="800" b="1"/>
                        <a:t>Shipper</a:t>
                      </a:r>
                    </a:p>
                    <a:p>
                      <a:r>
                        <a:rPr lang="en-GB" sz="800" b="1"/>
                        <a:t>DN</a:t>
                      </a:r>
                    </a:p>
                  </a:txBody>
                  <a:tcPr anchor="ctr"/>
                </a:tc>
                <a:tc>
                  <a:txBody>
                    <a:bodyPr/>
                    <a:lstStyle/>
                    <a:p>
                      <a:r>
                        <a:rPr lang="en-GB" sz="800" b="1"/>
                        <a:t>Tbc</a:t>
                      </a:r>
                    </a:p>
                  </a:txBody>
                  <a:tcPr anchor="ctr"/>
                </a:tc>
                <a:tc>
                  <a:txBody>
                    <a:bodyPr/>
                    <a:lstStyle/>
                    <a:p>
                      <a:r>
                        <a:rPr lang="en-GB" sz="800" b="1"/>
                        <a:t>Tbc</a:t>
                      </a:r>
                    </a:p>
                  </a:txBody>
                  <a:tcPr anchor="ctr"/>
                </a:tc>
                <a:tc>
                  <a:txBody>
                    <a:bodyPr/>
                    <a:lstStyle/>
                    <a:p>
                      <a:r>
                        <a:rPr lang="en-GB" sz="800" b="1"/>
                        <a:t>Tbc </a:t>
                      </a:r>
                    </a:p>
                  </a:txBody>
                  <a:tcPr anchor="ctr"/>
                </a:tc>
                <a:tc>
                  <a:txBody>
                    <a:bodyPr/>
                    <a:lstStyle/>
                    <a:p>
                      <a:r>
                        <a:rPr lang="en-GB" sz="800" b="1"/>
                        <a:t>N/A</a:t>
                      </a:r>
                    </a:p>
                  </a:txBody>
                  <a:tcPr anchor="ctr"/>
                </a:tc>
                <a:extLst>
                  <a:ext uri="{0D108BD9-81ED-4DB2-BD59-A6C34878D82A}">
                    <a16:rowId xmlns:a16="http://schemas.microsoft.com/office/drawing/2014/main" val="171027236"/>
                  </a:ext>
                </a:extLst>
              </a:tr>
              <a:tr h="309736">
                <a:tc>
                  <a:txBody>
                    <a:bodyPr/>
                    <a:lstStyle/>
                    <a:p>
                      <a:r>
                        <a:rPr lang="en-GB" sz="900" b="1">
                          <a:hlinkClick r:id="rId5"/>
                        </a:rPr>
                        <a:t>5286</a:t>
                      </a:r>
                      <a:endParaRPr lang="en-GB" sz="900" b="1"/>
                    </a:p>
                  </a:txBody>
                  <a:tcPr anchor="ctr"/>
                </a:tc>
                <a:tc>
                  <a:txBody>
                    <a:bodyPr/>
                    <a:lstStyle/>
                    <a:p>
                      <a:r>
                        <a:rPr lang="en-GB" sz="800" b="1"/>
                        <a:t>Clarification Change to the AQ amendment process to be applied retrospectively (MO0746)</a:t>
                      </a:r>
                    </a:p>
                  </a:txBody>
                  <a:tcPr anchor="ctr"/>
                </a:tc>
                <a:tc>
                  <a:txBody>
                    <a:bodyPr/>
                    <a:lstStyle/>
                    <a:p>
                      <a:r>
                        <a:rPr lang="en-GB" sz="800" b="1"/>
                        <a:t>CDSP</a:t>
                      </a:r>
                    </a:p>
                  </a:txBody>
                  <a:tcPr anchor="ctr"/>
                </a:tc>
                <a:tc>
                  <a:txBody>
                    <a:bodyPr/>
                    <a:lstStyle/>
                    <a:p>
                      <a:r>
                        <a:rPr lang="en-GB" sz="800" b="1"/>
                        <a:t>Shipper </a:t>
                      </a:r>
                    </a:p>
                    <a:p>
                      <a:r>
                        <a:rPr lang="en-GB" sz="800" b="1"/>
                        <a:t>DN</a:t>
                      </a:r>
                    </a:p>
                  </a:txBody>
                  <a:tcPr anchor="ctr">
                    <a:solidFill>
                      <a:srgbClr val="E8EAF1"/>
                    </a:solidFill>
                  </a:tcP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064844016"/>
                  </a:ext>
                </a:extLst>
              </a:tr>
              <a:tr h="334888">
                <a:tc>
                  <a:txBody>
                    <a:bodyPr/>
                    <a:lstStyle/>
                    <a:p>
                      <a:r>
                        <a:rPr lang="en-GB" sz="900" b="1">
                          <a:hlinkClick r:id="rId6"/>
                        </a:rPr>
                        <a:t>5345</a:t>
                      </a:r>
                      <a:endParaRPr lang="en-GB" sz="900" b="1"/>
                    </a:p>
                  </a:txBody>
                  <a:tcPr anchor="ctr"/>
                </a:tc>
                <a:tc>
                  <a:txBody>
                    <a:bodyPr/>
                    <a:lstStyle/>
                    <a:p>
                      <a:r>
                        <a:rPr lang="en-US" sz="800" b="1"/>
                        <a:t>Deferral of creation of Class change reads for DM to NDM and NDM to DM sites at Transfer </a:t>
                      </a:r>
                      <a:endParaRPr lang="en-GB" sz="800" b="1"/>
                    </a:p>
                  </a:txBody>
                  <a:tcPr anchor="ctr"/>
                </a:tc>
                <a:tc>
                  <a:txBody>
                    <a:bodyPr/>
                    <a:lstStyle/>
                    <a:p>
                      <a:r>
                        <a:rPr lang="en-GB" sz="800" b="1"/>
                        <a:t>CDSP</a:t>
                      </a:r>
                    </a:p>
                  </a:txBody>
                  <a:tcPr anchor="ctr"/>
                </a:tc>
                <a:tc>
                  <a:txBody>
                    <a:bodyPr/>
                    <a:lstStyle/>
                    <a:p>
                      <a:r>
                        <a:rPr lang="en-GB" sz="800" b="1"/>
                        <a:t>Xoserve</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210505939"/>
                  </a:ext>
                </a:extLst>
              </a:tr>
              <a:tr h="272216">
                <a:tc>
                  <a:txBody>
                    <a:bodyPr/>
                    <a:lstStyle/>
                    <a:p>
                      <a:r>
                        <a:rPr lang="en-GB" sz="900" b="1">
                          <a:hlinkClick r:id="rId7"/>
                        </a:rPr>
                        <a:t>5453</a:t>
                      </a:r>
                      <a:endParaRPr lang="en-GB" sz="900" b="1"/>
                    </a:p>
                  </a:txBody>
                  <a:tcPr anchor="ctr"/>
                </a:tc>
                <a:tc>
                  <a:txBody>
                    <a:bodyPr/>
                    <a:lstStyle/>
                    <a:p>
                      <a:r>
                        <a:rPr lang="en-GB" sz="800" b="1"/>
                        <a:t>GSOS 2, 3 &amp; 13 Payment Automation</a:t>
                      </a:r>
                    </a:p>
                  </a:txBody>
                  <a:tcPr anchor="ctr"/>
                </a:tc>
                <a:tc>
                  <a:txBody>
                    <a:bodyPr/>
                    <a:lstStyle/>
                    <a:p>
                      <a:r>
                        <a:rPr lang="en-GB" sz="800" b="1"/>
                        <a:t>SGN</a:t>
                      </a:r>
                    </a:p>
                  </a:txBody>
                  <a:tcPr anchor="ctr"/>
                </a:tc>
                <a:tc>
                  <a:txBody>
                    <a:bodyPr/>
                    <a:lstStyle/>
                    <a:p>
                      <a:r>
                        <a:rPr lang="en-GB" sz="800" b="1"/>
                        <a:t>Shipper </a:t>
                      </a:r>
                    </a:p>
                    <a:p>
                      <a:r>
                        <a:rPr lang="en-GB" sz="800" b="1"/>
                        <a:t>DN</a:t>
                      </a:r>
                    </a:p>
                  </a:txBody>
                  <a:tcPr anchor="ctr"/>
                </a:tc>
                <a:tc>
                  <a:txBody>
                    <a:bodyPr/>
                    <a:lstStyle/>
                    <a:p>
                      <a:r>
                        <a:rPr lang="en-GB" sz="800" b="1"/>
                        <a:t>DN</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756185737"/>
                  </a:ext>
                </a:extLst>
              </a:tr>
              <a:tr h="153352">
                <a:tc>
                  <a:txBody>
                    <a:bodyPr/>
                    <a:lstStyle/>
                    <a:p>
                      <a:r>
                        <a:rPr lang="en-GB" sz="900" b="1">
                          <a:hlinkClick r:id="rId8"/>
                        </a:rPr>
                        <a:t>5454</a:t>
                      </a:r>
                      <a:endParaRPr lang="en-GB" sz="900" b="1"/>
                    </a:p>
                  </a:txBody>
                  <a:tcPr anchor="ctr"/>
                </a:tc>
                <a:tc>
                  <a:txBody>
                    <a:bodyPr/>
                    <a:lstStyle/>
                    <a:p>
                      <a:r>
                        <a:rPr lang="en-GB" sz="800" b="1" err="1"/>
                        <a:t>SoLR</a:t>
                      </a:r>
                      <a:r>
                        <a:rPr lang="en-GB" sz="800" b="1"/>
                        <a:t> Reporting Suite</a:t>
                      </a:r>
                    </a:p>
                  </a:txBody>
                  <a:tcPr anchor="ctr"/>
                </a:tc>
                <a:tc>
                  <a:txBody>
                    <a:bodyPr/>
                    <a:lstStyle/>
                    <a:p>
                      <a:r>
                        <a:rPr lang="en-GB" sz="800" b="1"/>
                        <a:t>EDF</a:t>
                      </a:r>
                    </a:p>
                  </a:txBody>
                  <a:tcPr anchor="ctr"/>
                </a:tc>
                <a:tc>
                  <a:txBody>
                    <a:bodyPr/>
                    <a:lstStyle/>
                    <a:p>
                      <a:r>
                        <a:rPr lang="en-GB" sz="800" b="1"/>
                        <a:t>Shipper</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133221215"/>
                  </a:ext>
                </a:extLst>
              </a:tr>
              <a:tr h="274880">
                <a:tc>
                  <a:txBody>
                    <a:bodyPr/>
                    <a:lstStyle/>
                    <a:p>
                      <a:r>
                        <a:rPr lang="en-GB" sz="900" b="1">
                          <a:hlinkClick r:id="rId9"/>
                        </a:rPr>
                        <a:t>5471</a:t>
                      </a:r>
                      <a:endParaRPr lang="en-GB" sz="900" b="1"/>
                    </a:p>
                  </a:txBody>
                  <a:tcPr anchor="ctr"/>
                </a:tc>
                <a:tc>
                  <a:txBody>
                    <a:bodyPr/>
                    <a:lstStyle/>
                    <a:p>
                      <a:r>
                        <a:rPr lang="en-GB" sz="800" b="1"/>
                        <a:t>DSC Core Customer Access to Data</a:t>
                      </a:r>
                    </a:p>
                  </a:txBody>
                  <a:tcPr anchor="ctr"/>
                </a:tc>
                <a:tc>
                  <a:txBody>
                    <a:bodyPr/>
                    <a:lstStyle/>
                    <a:p>
                      <a:r>
                        <a:rPr lang="en-GB" sz="800" b="1"/>
                        <a:t>CDSP</a:t>
                      </a:r>
                    </a:p>
                  </a:txBody>
                  <a:tcPr anchor="ctr"/>
                </a:tc>
                <a:tc>
                  <a:txBody>
                    <a:bodyPr/>
                    <a:lstStyle/>
                    <a:p>
                      <a:r>
                        <a:rPr lang="en-GB" sz="800" b="1"/>
                        <a:t>Shipper</a:t>
                      </a:r>
                    </a:p>
                    <a:p>
                      <a:r>
                        <a:rPr lang="en-GB" sz="800" b="1"/>
                        <a:t>DN</a:t>
                      </a:r>
                    </a:p>
                    <a:p>
                      <a:r>
                        <a:rPr lang="en-GB" sz="800" b="1"/>
                        <a:t>IGT</a:t>
                      </a:r>
                    </a:p>
                  </a:txBody>
                  <a:tcPr anchor="ctr"/>
                </a:tc>
                <a:tc>
                  <a:txBody>
                    <a:bodyPr/>
                    <a:lstStyle/>
                    <a:p>
                      <a:r>
                        <a:rPr lang="en-GB" sz="800" b="1"/>
                        <a:t>IGT</a:t>
                      </a:r>
                    </a:p>
                    <a:p>
                      <a:r>
                        <a:rPr lang="en-GB" sz="800" b="1"/>
                        <a:t>Shipper</a:t>
                      </a:r>
                    </a:p>
                    <a:p>
                      <a:r>
                        <a:rPr lang="en-GB" sz="800" b="1"/>
                        <a:t>DN</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728929541"/>
                  </a:ext>
                </a:extLst>
              </a:tr>
              <a:tr h="360040">
                <a:tc>
                  <a:txBody>
                    <a:bodyPr/>
                    <a:lstStyle/>
                    <a:p>
                      <a:r>
                        <a:rPr lang="en-GB" sz="900" b="1">
                          <a:hlinkClick r:id="rId10"/>
                        </a:rPr>
                        <a:t>5473</a:t>
                      </a:r>
                      <a:endParaRPr lang="en-GB" sz="900" b="1"/>
                    </a:p>
                  </a:txBody>
                  <a:tcPr anchor="ctr"/>
                </a:tc>
                <a:tc>
                  <a:txBody>
                    <a:bodyPr/>
                    <a:lstStyle/>
                    <a:p>
                      <a:r>
                        <a:rPr lang="en-GB" sz="800" b="1"/>
                        <a:t>Meter Asset Details Proactive Management Service </a:t>
                      </a:r>
                    </a:p>
                  </a:txBody>
                  <a:tcPr anchor="ctr"/>
                </a:tc>
                <a:tc>
                  <a:txBody>
                    <a:bodyPr/>
                    <a:lstStyle/>
                    <a:p>
                      <a:r>
                        <a:rPr lang="en-GB" sz="800" b="1"/>
                        <a:t>CDSP</a:t>
                      </a:r>
                    </a:p>
                  </a:txBody>
                  <a:tcPr anchor="ctr"/>
                </a:tc>
                <a:tc>
                  <a:txBody>
                    <a:bodyPr/>
                    <a:lstStyle/>
                    <a:p>
                      <a:r>
                        <a:rPr lang="en-GB" sz="800" b="1"/>
                        <a:t>Shipper</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909369830"/>
                  </a:ext>
                </a:extLst>
              </a:tr>
              <a:tr h="360040">
                <a:tc>
                  <a:txBody>
                    <a:bodyPr/>
                    <a:lstStyle/>
                    <a:p>
                      <a:r>
                        <a:rPr lang="en-GB" sz="900" b="1">
                          <a:hlinkClick r:id="rId11"/>
                        </a:rPr>
                        <a:t>5517</a:t>
                      </a:r>
                      <a:endParaRPr lang="en-GB" sz="900" b="1"/>
                    </a:p>
                  </a:txBody>
                  <a:tcPr anchor="ctr"/>
                </a:tc>
                <a:tc>
                  <a:txBody>
                    <a:bodyPr/>
                    <a:lstStyle/>
                    <a:p>
                      <a:r>
                        <a:rPr lang="en-GB" sz="800" b="1"/>
                        <a:t>Hydrogen Checker Website</a:t>
                      </a:r>
                    </a:p>
                  </a:txBody>
                  <a:tcPr anchor="ctr"/>
                </a:tc>
                <a:tc>
                  <a:txBody>
                    <a:bodyPr/>
                    <a:lstStyle/>
                    <a:p>
                      <a:r>
                        <a:rPr lang="en-GB" sz="800" b="1"/>
                        <a:t>Cadent</a:t>
                      </a:r>
                    </a:p>
                  </a:txBody>
                  <a:tcPr anchor="ctr"/>
                </a:tc>
                <a:tc>
                  <a:txBody>
                    <a:bodyPr/>
                    <a:lstStyle/>
                    <a:p>
                      <a:r>
                        <a:rPr lang="en-GB" sz="800" b="1"/>
                        <a:t>Shipper </a:t>
                      </a:r>
                    </a:p>
                    <a:p>
                      <a:r>
                        <a:rPr lang="en-GB" sz="800" b="1"/>
                        <a:t>DN</a:t>
                      </a:r>
                    </a:p>
                  </a:txBody>
                  <a:tcPr anchor="ctr"/>
                </a:tc>
                <a:tc>
                  <a:txBody>
                    <a:bodyPr/>
                    <a:lstStyle/>
                    <a:p>
                      <a:r>
                        <a:rPr lang="en-GB" sz="800" b="1"/>
                        <a:t>DN</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Details</a:t>
            </a:r>
            <a:endParaRPr lang="en-GB" sz="2000"/>
          </a:p>
        </p:txBody>
      </p:sp>
      <p:sp>
        <p:nvSpPr>
          <p:cNvPr id="6" name="TextBox 5">
            <a:extLst>
              <a:ext uri="{FF2B5EF4-FFF2-40B4-BE49-F238E27FC236}">
                <a16:creationId xmlns:a16="http://schemas.microsoft.com/office/drawing/2014/main" id="{E5A1EB9A-A16C-41F4-9CC1-59B581B4AE9F}"/>
              </a:ext>
            </a:extLst>
          </p:cNvPr>
          <p:cNvSpPr txBox="1"/>
          <p:nvPr/>
        </p:nvSpPr>
        <p:spPr>
          <a:xfrm>
            <a:off x="0" y="4977629"/>
            <a:ext cx="1382110" cy="200055"/>
          </a:xfrm>
          <a:prstGeom prst="rect">
            <a:avLst/>
          </a:prstGeom>
          <a:noFill/>
        </p:spPr>
        <p:txBody>
          <a:bodyPr wrap="none" lIns="91440" tIns="45720" rIns="91440" bIns="45720" rtlCol="0" anchor="t">
            <a:spAutoFit/>
          </a:bodyPr>
          <a:lstStyle/>
          <a:p>
            <a:r>
              <a:rPr lang="en-GB" sz="700"/>
              <a:t>Slide produced 22</a:t>
            </a:r>
            <a:r>
              <a:rPr lang="en-GB" sz="700" baseline="30000"/>
              <a:t>nd</a:t>
            </a:r>
            <a:r>
              <a:rPr lang="en-GB" sz="700"/>
              <a:t> July 2022</a:t>
            </a:r>
            <a:endParaRPr lang="en-GB"/>
          </a:p>
        </p:txBody>
      </p:sp>
    </p:spTree>
    <p:extLst>
      <p:ext uri="{BB962C8B-B14F-4D97-AF65-F5344CB8AC3E}">
        <p14:creationId xmlns:p14="http://schemas.microsoft.com/office/powerpoint/2010/main" val="346495140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5DFE8-0453-4D26-B2AF-49DFE1545016}"/>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11588</Words>
  <Application>Microsoft Office PowerPoint</Application>
  <PresentationFormat>On-screen Show (16:9)</PresentationFormat>
  <Paragraphs>2520</Paragraphs>
  <Slides>73</Slides>
  <Notes>27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9" baseType="lpstr">
      <vt:lpstr>Arial</vt:lpstr>
      <vt:lpstr>Arial,Sans-Serif</vt:lpstr>
      <vt:lpstr>Calibri</vt:lpstr>
      <vt:lpstr>Helvetica Neue Medium</vt:lpstr>
      <vt:lpstr>Poppins Bold</vt:lpstr>
      <vt:lpstr>Poppins Medium</vt:lpstr>
      <vt:lpstr>Poppins Regular</vt:lpstr>
      <vt:lpstr>Poppins SemiBold</vt:lpstr>
      <vt:lpstr>Poppins-Light</vt:lpstr>
      <vt:lpstr>Poppins-Medium</vt:lpstr>
      <vt:lpstr>Poppins-SemiBold</vt:lpstr>
      <vt:lpstr>Symbol</vt:lpstr>
      <vt:lpstr>Wingdings</vt:lpstr>
      <vt:lpstr>Office Theme</vt:lpstr>
      <vt:lpstr>Document</vt:lpstr>
      <vt:lpstr>Acrobat Document</vt:lpstr>
      <vt:lpstr>Change Management Committee  </vt:lpstr>
      <vt:lpstr>Section 2: DSC Change Budget &amp; Horizon Planning</vt:lpstr>
      <vt:lpstr>General Change Budget BP22 YTD</vt:lpstr>
      <vt:lpstr>Budget v Committed Spend BP22</vt:lpstr>
      <vt:lpstr>Change Pipeline</vt:lpstr>
      <vt:lpstr>Change Delivery Pipeline July 22 – December 23 </vt:lpstr>
      <vt:lpstr>Change Pipeline  - Delivery Plan July 2022 – February 2023</vt:lpstr>
      <vt:lpstr>Change Pipeline – Delivery Plan April 2023 – June 2023</vt:lpstr>
      <vt:lpstr>Change Backlog Details</vt:lpstr>
      <vt:lpstr>PowerPoint Presentation</vt:lpstr>
      <vt:lpstr>Section 3: Capture</vt:lpstr>
      <vt:lpstr>New Change Proposals</vt:lpstr>
      <vt:lpstr> XRN5541 - Amendment to the UIG Additional National Data Reporting </vt:lpstr>
      <vt:lpstr>XRN5545 - Hydrogen Trial Visualisation dashboards </vt:lpstr>
      <vt:lpstr>XRN5546 – Resolution of Address Interactions between DCC and CDSP </vt:lpstr>
      <vt:lpstr>XRN5547 - Updating the Comprehensive Invoice Master List and INV template </vt:lpstr>
      <vt:lpstr>XRN5533 - (Feb 23) February 23 Major Release</vt:lpstr>
      <vt:lpstr>Solution Review  XRN5379 - Class 1 Read Service Procurement Exercise - Mod0710 </vt:lpstr>
      <vt:lpstr> section 4. Design &amp; Delivery  </vt:lpstr>
      <vt:lpstr>Design Change Pack </vt:lpstr>
      <vt:lpstr>Contact Management Service (CMS) Rebuild Release 1 - Shipper Meter Number Creation (MNC) </vt:lpstr>
      <vt:lpstr>Contact Management Service (CMS) Rebuild Release 1 - Reporting Valid Confirmed Theft of Gas into Central Systems (Modification 0734) </vt:lpstr>
      <vt:lpstr>XRN4713 - Actual read following estimated transfer read calculating AQ of 1 (linked to XRN4690)</vt:lpstr>
      <vt:lpstr>XRN5316 – Rejecting a replacement read with a pre-Line in the Sand (LIS) read date – Revised Detailed Design </vt:lpstr>
      <vt:lpstr>XRN4900 - Biomethane Sites with Reduced Propane Injection </vt:lpstr>
      <vt:lpstr>Administrative Amendments to UK Link Communication Formats </vt:lpstr>
      <vt:lpstr>Standalone Change Documents for Approval (BER, CCR, EQR)</vt:lpstr>
      <vt:lpstr>XRN5402 - Request impact assessment on proposed REC Change Management Impact Assessment</vt:lpstr>
      <vt:lpstr>Background</vt:lpstr>
      <vt:lpstr>CDSP REC Change Process</vt:lpstr>
      <vt:lpstr>ChMC Ask</vt:lpstr>
      <vt:lpstr>General Considerations</vt:lpstr>
      <vt:lpstr>Option 1 - Dedicated REC Change Team</vt:lpstr>
      <vt:lpstr>Option 2 - Dedicated Resources</vt:lpstr>
      <vt:lpstr>Option 3 - Existing Resources</vt:lpstr>
      <vt:lpstr>Options Summary</vt:lpstr>
      <vt:lpstr>CDSP Recommendation</vt:lpstr>
      <vt:lpstr>XRN5231 Provision of a FWACV Service Update</vt:lpstr>
      <vt:lpstr>XRN5231 Flow Weighted Average CV</vt:lpstr>
      <vt:lpstr>December 21 - April 22 Changes in Design Update</vt:lpstr>
      <vt:lpstr>Dec 21 - April 22 Changes in Design – Shipper Status Update</vt:lpstr>
      <vt:lpstr>Dec 21 - April 22 Changes in Design – DN Status Update</vt:lpstr>
      <vt:lpstr>DDP August CHMC update</vt:lpstr>
      <vt:lpstr>PowerPoint Presentation</vt:lpstr>
      <vt:lpstr>PowerPoint Presentation</vt:lpstr>
      <vt:lpstr>PowerPoint Presentation</vt:lpstr>
      <vt:lpstr>PowerPoint Presentation</vt:lpstr>
      <vt:lpstr>NG TRANSMISSION CHANGE HORIZON PLAN  0 - 2 YEARS JUNE 2022 – MAY 2024</vt:lpstr>
      <vt:lpstr>PowerPoint Presentation</vt:lpstr>
      <vt:lpstr>Section 5: Non-DSC Change Budget Impacting Programmes    </vt:lpstr>
      <vt:lpstr>CSSC Programme Dashboard</vt:lpstr>
      <vt:lpstr>PowerPoint Presentation</vt:lpstr>
      <vt:lpstr>August ChMC  CMS Rebuild Update </vt:lpstr>
      <vt:lpstr>Progress to Date</vt:lpstr>
      <vt:lpstr>GES/UK Link Portal update &amp; signal sign on </vt:lpstr>
      <vt:lpstr>Portal Summary Update</vt:lpstr>
      <vt:lpstr>Section 6: AnY Other Business   </vt:lpstr>
      <vt:lpstr>XRN5186 - Modification 0701: Aligning Capacity booking under the UNC and arrangements set out in relevant NExAs – interim process </vt:lpstr>
      <vt:lpstr>REC Release Management</vt:lpstr>
      <vt:lpstr>Appendix</vt:lpstr>
      <vt:lpstr>Portfolio POAP</vt:lpstr>
      <vt:lpstr>CSSC Programme Dashboard</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Molly Haley1</cp:lastModifiedBy>
  <cp:revision>1</cp:revision>
  <dcterms:created xsi:type="dcterms:W3CDTF">2018-09-02T17:12:15Z</dcterms:created>
  <dcterms:modified xsi:type="dcterms:W3CDTF">2022-08-09T09:13:43Z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y fmtid="{D5CDD505-2E9C-101B-9397-08002B2CF9AE}" pid="5" name="MSIP_Label_f1ac90e1-b326-4d7e-8e6f-2cb2e2852482_Enabled">
    <vt:lpwstr>true</vt:lpwstr>
  </property>
  <property fmtid="{D5CDD505-2E9C-101B-9397-08002B2CF9AE}" pid="6" name="MSIP_Label_f1ac90e1-b326-4d7e-8e6f-2cb2e2852482_SetDate">
    <vt:lpwstr>2022-08-01T16:41:15Z</vt:lpwstr>
  </property>
  <property fmtid="{D5CDD505-2E9C-101B-9397-08002B2CF9AE}" pid="7" name="MSIP_Label_f1ac90e1-b326-4d7e-8e6f-2cb2e2852482_Method">
    <vt:lpwstr>Privileged</vt:lpwstr>
  </property>
  <property fmtid="{D5CDD505-2E9C-101B-9397-08002B2CF9AE}" pid="8" name="MSIP_Label_f1ac90e1-b326-4d7e-8e6f-2cb2e2852482_Name">
    <vt:lpwstr>Public</vt:lpwstr>
  </property>
  <property fmtid="{D5CDD505-2E9C-101B-9397-08002B2CF9AE}" pid="9" name="MSIP_Label_f1ac90e1-b326-4d7e-8e6f-2cb2e2852482_SiteId">
    <vt:lpwstr>12678707-5ebb-49cb-b71d-ee5825da3c74</vt:lpwstr>
  </property>
  <property fmtid="{D5CDD505-2E9C-101B-9397-08002B2CF9AE}" pid="10" name="MSIP_Label_f1ac90e1-b326-4d7e-8e6f-2cb2e2852482_ActionId">
    <vt:lpwstr>7a40153e-8fbf-4ec7-96ae-27bb075a80aa</vt:lpwstr>
  </property>
  <property fmtid="{D5CDD505-2E9C-101B-9397-08002B2CF9AE}" pid="11" name="MSIP_Label_f1ac90e1-b326-4d7e-8e6f-2cb2e2852482_ContentBits">
    <vt:lpwstr>3</vt:lpwstr>
  </property>
</Properties>
</file>