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 varScale="1">
        <p:scale>
          <a:sx n="108" d="100"/>
          <a:sy n="108" d="100"/>
        </p:scale>
        <p:origin x="1224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SEP 2022 – AUG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88116"/>
              </p:ext>
            </p:extLst>
          </p:nvPr>
        </p:nvGraphicFramePr>
        <p:xfrm>
          <a:off x="46995" y="515143"/>
          <a:ext cx="9072995" cy="445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298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698111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569046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287524">
                  <a:extLst>
                    <a:ext uri="{9D8B030D-6E8A-4147-A177-3AD203B41FA5}">
                      <a16:colId xmlns:a16="http://schemas.microsoft.com/office/drawing/2014/main" val="3866050081"/>
                    </a:ext>
                  </a:extLst>
                </a:gridCol>
                <a:gridCol w="377620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377620">
                  <a:extLst>
                    <a:ext uri="{9D8B030D-6E8A-4147-A177-3AD203B41FA5}">
                      <a16:colId xmlns:a16="http://schemas.microsoft.com/office/drawing/2014/main" val="766761779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45449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</a:tblGrid>
              <a:tr h="495943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6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6472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  <a:p>
                      <a:pPr algn="ctr"/>
                      <a:endParaRPr lang="en-GB" sz="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920589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9052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90607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Yr 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929859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2022 </a:t>
            </a:r>
            <a:r>
              <a:rPr lang="en-US" sz="1100" b="1">
                <a:latin typeface="+mj-lt"/>
              </a:rPr>
              <a:t>– 2024</a:t>
            </a:r>
            <a:endParaRPr lang="en-US" sz="1100" b="1" dirty="0">
              <a:latin typeface="+mj-lt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54700"/>
              </p:ext>
            </p:extLst>
          </p:nvPr>
        </p:nvGraphicFramePr>
        <p:xfrm>
          <a:off x="9349178" y="2496655"/>
          <a:ext cx="1403401" cy="11609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1934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18801"/>
              </p:ext>
            </p:extLst>
          </p:nvPr>
        </p:nvGraphicFramePr>
        <p:xfrm>
          <a:off x="9352544" y="3735598"/>
          <a:ext cx="1400035" cy="87050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78911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9380183" y="270695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9380183" y="2874524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9363433" y="3098126"/>
            <a:ext cx="225985" cy="167815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9418792" y="3332629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9383151" y="346993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192679" y="2471741"/>
            <a:ext cx="641959" cy="33438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 21 to Nov 22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13C12C-BD99-4820-B518-98F80904FD0F}"/>
              </a:ext>
            </a:extLst>
          </p:cNvPr>
          <p:cNvSpPr/>
          <p:nvPr/>
        </p:nvSpPr>
        <p:spPr>
          <a:xfrm>
            <a:off x="2193489" y="1601316"/>
            <a:ext cx="671412" cy="33438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 to Nov 22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ADAD00-54BA-4628-8178-932BA0330454}"/>
              </a:ext>
            </a:extLst>
          </p:cNvPr>
          <p:cNvSpPr/>
          <p:nvPr/>
        </p:nvSpPr>
        <p:spPr>
          <a:xfrm>
            <a:off x="2185869" y="3443501"/>
            <a:ext cx="1270929" cy="3231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DA920E-430C-4CF2-8593-278CAE5BA40F}"/>
              </a:ext>
            </a:extLst>
          </p:cNvPr>
          <p:cNvSpPr/>
          <p:nvPr/>
        </p:nvSpPr>
        <p:spPr>
          <a:xfrm>
            <a:off x="2881204" y="1605707"/>
            <a:ext cx="1082434" cy="32560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Functionality Parameterised</a:t>
            </a:r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3C7B89F9-940D-4D8A-9586-C1D9397835E8}"/>
              </a:ext>
            </a:extLst>
          </p:cNvPr>
          <p:cNvSpPr/>
          <p:nvPr/>
        </p:nvSpPr>
        <p:spPr>
          <a:xfrm>
            <a:off x="2939387" y="1316718"/>
            <a:ext cx="360040" cy="29612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Ofgem Decision 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23</a:t>
            </a:r>
            <a:r>
              <a:rPr lang="en-GB" sz="350" b="1" baseline="30000" dirty="0">
                <a:solidFill>
                  <a:schemeClr val="bg1"/>
                </a:solidFill>
              </a:rPr>
              <a:t>rd</a:t>
            </a:r>
            <a:r>
              <a:rPr lang="en-GB" sz="350" b="1" dirty="0">
                <a:solidFill>
                  <a:schemeClr val="bg1"/>
                </a:solidFill>
              </a:rPr>
              <a:t> Dec</a:t>
            </a: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BAF1439-2E2D-4B22-90DA-FBEE9904F330}"/>
              </a:ext>
            </a:extLst>
          </p:cNvPr>
          <p:cNvSpPr/>
          <p:nvPr/>
        </p:nvSpPr>
        <p:spPr>
          <a:xfrm>
            <a:off x="2668250" y="184298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06A76900-0549-41D9-8C6F-C6CBA7A79C30}"/>
              </a:ext>
            </a:extLst>
          </p:cNvPr>
          <p:cNvSpPr/>
          <p:nvPr/>
        </p:nvSpPr>
        <p:spPr>
          <a:xfrm>
            <a:off x="2736312" y="273979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0FBB4D00-2DE9-4F35-90FF-EB5CDC246CC9}"/>
              </a:ext>
            </a:extLst>
          </p:cNvPr>
          <p:cNvSpPr/>
          <p:nvPr/>
        </p:nvSpPr>
        <p:spPr>
          <a:xfrm>
            <a:off x="3399296" y="3680947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BEAB6F0B-E878-4EE7-AFF2-FD3C3F54AED5}"/>
              </a:ext>
            </a:extLst>
          </p:cNvPr>
          <p:cNvSpPr/>
          <p:nvPr/>
        </p:nvSpPr>
        <p:spPr>
          <a:xfrm>
            <a:off x="3374740" y="344916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ED1AE4-AC18-4F0D-AB91-48C8063FB699}"/>
              </a:ext>
            </a:extLst>
          </p:cNvPr>
          <p:cNvCxnSpPr>
            <a:cxnSpLocks/>
          </p:cNvCxnSpPr>
          <p:nvPr/>
        </p:nvCxnSpPr>
        <p:spPr>
          <a:xfrm>
            <a:off x="3230834" y="1949478"/>
            <a:ext cx="0" cy="1482401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6168368" y="1292025"/>
            <a:ext cx="5383" cy="309203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2339757" y="4384057"/>
            <a:ext cx="6257071" cy="33438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Oct 24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0FEEC1-9848-4F35-8E51-31A8FBAD3CEA}"/>
              </a:ext>
            </a:extLst>
          </p:cNvPr>
          <p:cNvCxnSpPr>
            <a:cxnSpLocks/>
          </p:cNvCxnSpPr>
          <p:nvPr/>
        </p:nvCxnSpPr>
        <p:spPr>
          <a:xfrm>
            <a:off x="3228634" y="4718446"/>
            <a:ext cx="0" cy="26770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A9224A3-698F-456A-90EB-49BB8CAF2D7E}"/>
              </a:ext>
            </a:extLst>
          </p:cNvPr>
          <p:cNvCxnSpPr>
            <a:cxnSpLocks/>
          </p:cNvCxnSpPr>
          <p:nvPr/>
        </p:nvCxnSpPr>
        <p:spPr>
          <a:xfrm>
            <a:off x="6173751" y="4724303"/>
            <a:ext cx="0" cy="24506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3E7E1B-5BAF-4A9F-8596-E8FFB651973D}"/>
              </a:ext>
            </a:extLst>
          </p:cNvPr>
          <p:cNvCxnSpPr>
            <a:cxnSpLocks/>
          </p:cNvCxnSpPr>
          <p:nvPr/>
        </p:nvCxnSpPr>
        <p:spPr>
          <a:xfrm>
            <a:off x="3232177" y="3795886"/>
            <a:ext cx="0" cy="588171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0F126B-C8D3-4571-9BD9-7CFB51C7C73B}"/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103fba77-31dd-4780-83f9-c54f26c3a260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On-screen Show (16:9)</PresentationFormat>
  <Paragraphs>97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SEP 2022 – AUG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2022-09-29T13:04:40Z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