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3"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FE189D-11DD-4ADD-A00C-A3B6C8F09376}" v="1" dt="2022-09-27T14:55:55.3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624" autoAdjust="0"/>
  </p:normalViewPr>
  <p:slideViewPr>
    <p:cSldViewPr>
      <p:cViewPr varScale="1">
        <p:scale>
          <a:sx n="105" d="100"/>
          <a:sy n="105" d="100"/>
        </p:scale>
        <p:origin x="404" y="72"/>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Addison" userId="db303c78-724c-45a4-9fcc-9fbfa4820148" providerId="ADAL" clId="{3BFE189D-11DD-4ADD-A00C-A3B6C8F09376}"/>
    <pc:docChg chg="custSel modSld">
      <pc:chgData name="Rachel Addison" userId="db303c78-724c-45a4-9fcc-9fbfa4820148" providerId="ADAL" clId="{3BFE189D-11DD-4ADD-A00C-A3B6C8F09376}" dt="2022-09-27T15:00:38.752" v="1198" actId="20577"/>
      <pc:docMkLst>
        <pc:docMk/>
      </pc:docMkLst>
      <pc:sldChg chg="addSp delSp modSp mod">
        <pc:chgData name="Rachel Addison" userId="db303c78-724c-45a4-9fcc-9fbfa4820148" providerId="ADAL" clId="{3BFE189D-11DD-4ADD-A00C-A3B6C8F09376}" dt="2022-09-27T15:00:38.752" v="1198" actId="20577"/>
        <pc:sldMkLst>
          <pc:docMk/>
          <pc:sldMk cId="684685687" sldId="889"/>
        </pc:sldMkLst>
        <pc:graphicFrameChg chg="mod modGraphic">
          <ac:chgData name="Rachel Addison" userId="db303c78-724c-45a4-9fcc-9fbfa4820148" providerId="ADAL" clId="{3BFE189D-11DD-4ADD-A00C-A3B6C8F09376}" dt="2022-09-27T15:00:38.752" v="1198" actId="20577"/>
          <ac:graphicFrameMkLst>
            <pc:docMk/>
            <pc:sldMk cId="684685687" sldId="889"/>
            <ac:graphicFrameMk id="23" creationId="{E606C19D-1D53-4565-BE7B-DF0199607E94}"/>
          </ac:graphicFrameMkLst>
        </pc:graphicFrameChg>
        <pc:picChg chg="del mod">
          <ac:chgData name="Rachel Addison" userId="db303c78-724c-45a4-9fcc-9fbfa4820148" providerId="ADAL" clId="{3BFE189D-11DD-4ADD-A00C-A3B6C8F09376}" dt="2022-09-27T14:55:53.578" v="974" actId="478"/>
          <ac:picMkLst>
            <pc:docMk/>
            <pc:sldMk cId="684685687" sldId="889"/>
            <ac:picMk id="4" creationId="{5AC417BD-35F2-46EB-98D9-06686311BCB9}"/>
          </ac:picMkLst>
        </pc:picChg>
        <pc:picChg chg="add mod">
          <ac:chgData name="Rachel Addison" userId="db303c78-724c-45a4-9fcc-9fbfa4820148" providerId="ADAL" clId="{3BFE189D-11DD-4ADD-A00C-A3B6C8F09376}" dt="2022-09-27T14:56:53.153" v="988" actId="14100"/>
          <ac:picMkLst>
            <pc:docMk/>
            <pc:sldMk cId="684685687" sldId="889"/>
            <ac:picMk id="5" creationId="{78B3CBE6-2AC8-4ECD-BF6E-4197D066B8D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27/09/2022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33558"/>
            <a:ext cx="8229600" cy="338554"/>
          </a:xfrm>
        </p:spPr>
        <p:txBody>
          <a:bodyPr>
            <a:normAutofit/>
          </a:bodyPr>
          <a:lstStyle/>
          <a:p>
            <a:r>
              <a:rPr lang="en-GB" sz="1000" dirty="0">
                <a:latin typeface="Arial"/>
                <a:cs typeface="Arial"/>
              </a:rPr>
              <a:t>XRN5231 Flow Weighted Average CV</a:t>
            </a:r>
          </a:p>
        </p:txBody>
      </p:sp>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1127796144"/>
              </p:ext>
            </p:extLst>
          </p:nvPr>
        </p:nvGraphicFramePr>
        <p:xfrm>
          <a:off x="31297" y="123478"/>
          <a:ext cx="9001000" cy="4276365"/>
        </p:xfrm>
        <a:graphic>
          <a:graphicData uri="http://schemas.openxmlformats.org/drawingml/2006/table">
            <a:tbl>
              <a:tblPr firstRow="1" bandRow="1"/>
              <a:tblGrid>
                <a:gridCol w="662764">
                  <a:extLst>
                    <a:ext uri="{9D8B030D-6E8A-4147-A177-3AD203B41FA5}">
                      <a16:colId xmlns:a16="http://schemas.microsoft.com/office/drawing/2014/main" val="20000"/>
                    </a:ext>
                  </a:extLst>
                </a:gridCol>
                <a:gridCol w="710364">
                  <a:extLst>
                    <a:ext uri="{9D8B030D-6E8A-4147-A177-3AD203B41FA5}">
                      <a16:colId xmlns:a16="http://schemas.microsoft.com/office/drawing/2014/main" val="989119420"/>
                    </a:ext>
                  </a:extLst>
                </a:gridCol>
                <a:gridCol w="2565075">
                  <a:extLst>
                    <a:ext uri="{9D8B030D-6E8A-4147-A177-3AD203B41FA5}">
                      <a16:colId xmlns:a16="http://schemas.microsoft.com/office/drawing/2014/main" val="20001"/>
                    </a:ext>
                  </a:extLst>
                </a:gridCol>
                <a:gridCol w="1030349">
                  <a:extLst>
                    <a:ext uri="{9D8B030D-6E8A-4147-A177-3AD203B41FA5}">
                      <a16:colId xmlns:a16="http://schemas.microsoft.com/office/drawing/2014/main" val="20002"/>
                    </a:ext>
                  </a:extLst>
                </a:gridCol>
                <a:gridCol w="1479578">
                  <a:extLst>
                    <a:ext uri="{9D8B030D-6E8A-4147-A177-3AD203B41FA5}">
                      <a16:colId xmlns:a16="http://schemas.microsoft.com/office/drawing/2014/main" val="2953417103"/>
                    </a:ext>
                  </a:extLst>
                </a:gridCol>
                <a:gridCol w="2552870">
                  <a:extLst>
                    <a:ext uri="{9D8B030D-6E8A-4147-A177-3AD203B41FA5}">
                      <a16:colId xmlns:a16="http://schemas.microsoft.com/office/drawing/2014/main" val="20003"/>
                    </a:ext>
                  </a:extLst>
                </a:gridCol>
              </a:tblGrid>
              <a:tr h="207300">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Arial"/>
                          <a:ea typeface="+mn-ea"/>
                          <a:cs typeface="Arial"/>
                        </a:rPr>
                        <a:t>October 2022</a:t>
                      </a:r>
                    </a:p>
                    <a:p>
                      <a:pPr algn="ctr"/>
                      <a:r>
                        <a:rPr lang="en-GB" sz="800" kern="1200" baseline="0" dirty="0">
                          <a:solidFill>
                            <a:schemeClr val="bg1"/>
                          </a:solidFill>
                          <a:latin typeface="Arial"/>
                          <a:ea typeface="+mn-ea"/>
                          <a:cs typeface="Arial"/>
                        </a:rPr>
                        <a:t>ChMC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5806">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85806">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00674">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796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RAG status is now tracking as </a:t>
                      </a:r>
                      <a:r>
                        <a:rPr lang="en-GB" sz="700" b="0" i="0" u="none" strike="noStrike" kern="1200" cap="none" normalizeH="0" baseline="0" dirty="0">
                          <a:ln>
                            <a:noFill/>
                          </a:ln>
                          <a:solidFill>
                            <a:srgbClr val="00B050"/>
                          </a:solidFill>
                          <a:effectLst/>
                          <a:latin typeface="+mn-lt"/>
                          <a:ea typeface="+mn-ea"/>
                          <a:cs typeface="+mn-cs"/>
                        </a:rPr>
                        <a:t>GREEN</a:t>
                      </a:r>
                      <a:r>
                        <a:rPr lang="en-GB" sz="700" b="0" i="0" u="none" strike="noStrike" kern="1200" cap="none" normalizeH="0" baseline="0" dirty="0">
                          <a:ln>
                            <a:noFill/>
                          </a:ln>
                          <a:solidFill>
                            <a:schemeClr val="tx1"/>
                          </a:solidFill>
                          <a:effectLst/>
                          <a:latin typeface="+mn-lt"/>
                          <a:ea typeface="+mn-ea"/>
                          <a:cs typeface="+mn-cs"/>
                        </a:rPr>
                        <a:t>. All implementation activities are complete.</a:t>
                      </a: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 </a:t>
                      </a: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PIS activity is progressing to plan.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1</a:t>
                      </a:r>
                      <a:r>
                        <a:rPr lang="en-GB" sz="700" b="0" i="0" u="none" strike="noStrike" kern="1200" cap="none" normalizeH="0" baseline="30000" dirty="0">
                          <a:ln>
                            <a:noFill/>
                          </a:ln>
                          <a:solidFill>
                            <a:schemeClr val="tx1"/>
                          </a:solidFill>
                          <a:effectLst/>
                          <a:latin typeface="+mn-lt"/>
                          <a:ea typeface="+mn-ea"/>
                          <a:cs typeface="+mn-cs"/>
                        </a:rPr>
                        <a:t>st</a:t>
                      </a:r>
                      <a:r>
                        <a:rPr lang="en-GB" sz="700" b="0" i="0" u="none" strike="noStrike" kern="1200" cap="none" normalizeH="0" baseline="0" dirty="0">
                          <a:ln>
                            <a:noFill/>
                          </a:ln>
                          <a:solidFill>
                            <a:schemeClr val="tx1"/>
                          </a:solidFill>
                          <a:effectLst/>
                          <a:latin typeface="+mn-lt"/>
                          <a:ea typeface="+mn-ea"/>
                          <a:cs typeface="+mn-cs"/>
                        </a:rPr>
                        <a:t> Usage monitoring and assurance taking place.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Requirements traceability activities have completed.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No major issues have been reported and the service is largely working as expected since 1</a:t>
                      </a:r>
                      <a:r>
                        <a:rPr lang="en-GB" sz="700" b="0" i="0" u="none" strike="noStrike" kern="1200" cap="none" normalizeH="0" baseline="30000" dirty="0">
                          <a:ln>
                            <a:noFill/>
                          </a:ln>
                          <a:solidFill>
                            <a:schemeClr val="tx1"/>
                          </a:solidFill>
                          <a:effectLst/>
                          <a:latin typeface="+mn-lt"/>
                          <a:ea typeface="+mn-ea"/>
                          <a:cs typeface="+mn-cs"/>
                        </a:rPr>
                        <a:t>st</a:t>
                      </a:r>
                      <a:r>
                        <a:rPr lang="en-GB" sz="700" b="0" i="0" u="none" strike="noStrike" kern="1200" cap="none" normalizeH="0" baseline="0" dirty="0">
                          <a:ln>
                            <a:noFill/>
                          </a:ln>
                          <a:solidFill>
                            <a:schemeClr val="tx1"/>
                          </a:solidFill>
                          <a:effectLst/>
                          <a:latin typeface="+mn-lt"/>
                          <a:ea typeface="+mn-ea"/>
                          <a:cs typeface="+mn-cs"/>
                        </a:rPr>
                        <a:t> Sept.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A number of PIS tickets have been raised; 10 key PIS activities are now closed and work is in progress for the remaining 5 issues. The resolution activities for these issues will conclude within the PIS phase.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Regular calls are taking place with the DNs as appropriate, NG and key stakeholders. These will continue for </a:t>
                      </a:r>
                      <a:r>
                        <a:rPr lang="en-GB" sz="700" b="0" i="0" u="none" strike="noStrike" kern="1200" cap="none" normalizeH="0" baseline="0">
                          <a:ln>
                            <a:noFill/>
                          </a:ln>
                          <a:solidFill>
                            <a:schemeClr val="tx1"/>
                          </a:solidFill>
                          <a:effectLst/>
                          <a:latin typeface="+mn-lt"/>
                          <a:ea typeface="+mn-ea"/>
                          <a:cs typeface="+mn-cs"/>
                        </a:rPr>
                        <a:t>the remainder of PIS. </a:t>
                      </a: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Conclude PIS phase.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Commence Closedown activity</a:t>
                      </a:r>
                      <a:endParaRPr lang="en-GB" sz="700" b="0" i="0" u="none" strike="noStrike" kern="1200" cap="none" normalizeH="0" baseline="0" dirty="0">
                        <a:ln>
                          <a:noFill/>
                        </a:ln>
                        <a:solidFill>
                          <a:schemeClr val="tx1"/>
                        </a:solidFill>
                        <a:effectLst/>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800" b="1" i="0" dirty="0">
                        <a:solidFill>
                          <a:srgbClr val="FF0000"/>
                        </a:solidFill>
                      </a:endParaRPr>
                    </a:p>
                    <a:p>
                      <a:endParaRPr lang="en-GB" sz="800" b="1" i="0" dirty="0">
                        <a:solidFill>
                          <a:srgbClr val="FF0000"/>
                        </a:solidFil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4138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700" b="0" i="0" baseline="0" dirty="0">
                          <a:solidFill>
                            <a:schemeClr val="tx1"/>
                          </a:solidFill>
                          <a:effectLst/>
                          <a:highlight>
                            <a:srgbClr val="FFFFFF"/>
                          </a:highlight>
                          <a:latin typeface="+mn-lt"/>
                          <a:ea typeface="+mn-ea"/>
                          <a:cs typeface="Poppins"/>
                        </a:rPr>
                        <a:t>There are currently no key issues or risks. </a:t>
                      </a:r>
                      <a:endParaRPr lang="en-GB" sz="700" b="1" baseline="0" dirty="0">
                        <a:solidFill>
                          <a:schemeClr val="tx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a:solidFill>
                            <a:schemeClr val="tx1"/>
                          </a:solidFill>
                          <a:effectLst/>
                          <a:highlight>
                            <a:srgbClr val="FFFFFF"/>
                          </a:highlight>
                          <a:latin typeface="+mj-lt"/>
                          <a:ea typeface="+mn-ea"/>
                          <a:cs typeface="+mn-cs"/>
                        </a:rPr>
                        <a:t> </a:t>
                      </a:r>
                      <a:r>
                        <a:rPr lang="en-US" sz="700" b="1" i="0">
                          <a:solidFill>
                            <a:schemeClr val="tx1"/>
                          </a:solidFill>
                          <a:effectLst/>
                          <a:highlight>
                            <a:srgbClr val="FFFFFF"/>
                          </a:highlight>
                          <a:latin typeface="+mj-lt"/>
                          <a:ea typeface="+mn-ea"/>
                          <a:cs typeface="Poppins"/>
                        </a:rPr>
                        <a:t>Update:</a:t>
                      </a:r>
                      <a:r>
                        <a:rPr lang="en-US" sz="700" b="0" i="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a:solidFill>
                            <a:schemeClr val="tx1"/>
                          </a:solidFill>
                          <a:effectLst/>
                          <a:highlight>
                            <a:srgbClr val="FFFFFF"/>
                          </a:highlight>
                          <a:latin typeface="+mj-lt"/>
                          <a:ea typeface="+mn-ea"/>
                          <a:cs typeface="Poppins" panose="020B0604020202020204" charset="0"/>
                        </a:rPr>
                        <a:t>Update: </a:t>
                      </a:r>
                      <a:r>
                        <a:rPr lang="en-US" sz="700" b="0" i="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858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algn="l"/>
                      <a:r>
                        <a:rPr kumimoji="0" lang="en-US" sz="650" b="0" i="0" u="none" strike="noStrike" kern="1200" cap="none" normalizeH="0" baseline="0" dirty="0">
                          <a:ln>
                            <a:noFill/>
                          </a:ln>
                          <a:solidFill>
                            <a:schemeClr val="tx1"/>
                          </a:solidFill>
                          <a:effectLst/>
                          <a:latin typeface="Arial"/>
                          <a:ea typeface="Verdana"/>
                          <a:cs typeface="Arial"/>
                        </a:rPr>
                        <a:t>Forecasting costs are within approved spend </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buFont typeface="Arial" panose="020B0604020202020204" pitchFamily="34" charset="0"/>
                        <a:buChar char="•"/>
                      </a:pPr>
                      <a:r>
                        <a:rPr kumimoji="0" lang="en-US" sz="700" b="0" i="0" u="none" strike="noStrike" kern="1200" cap="none" normalizeH="0" baseline="0">
                          <a:ln>
                            <a:noFill/>
                          </a:ln>
                          <a:solidFill>
                            <a:schemeClr val="tx1"/>
                          </a:solidFill>
                          <a:effectLst/>
                          <a:latin typeface="Arial"/>
                          <a:ea typeface="Verdana"/>
                          <a:cs typeface="Arial"/>
                        </a:rPr>
                        <a:t>Forecast costs tracking to approved BER costs</a:t>
                      </a:r>
                      <a:r>
                        <a:rPr lang="en-US" sz="700" b="0" i="0" u="none" strike="noStrike" kern="1200" cap="none" normalizeH="0" baseline="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298510">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r>
                        <a:rPr lang="en-US" sz="650" b="1" i="0" u="none" strike="noStrike" kern="1200" cap="none" normalizeH="0" baseline="0" dirty="0">
                          <a:ln>
                            <a:noFill/>
                          </a:ln>
                          <a:solidFill>
                            <a:schemeClr val="tx1"/>
                          </a:solidFill>
                          <a:effectLst/>
                          <a:latin typeface="+mn-lt"/>
                          <a:ea typeface="Verdana"/>
                          <a:cs typeface="Arial"/>
                        </a:rPr>
                        <a:t>XRN5231 Flow Weighted Average (CV)</a:t>
                      </a:r>
                      <a:r>
                        <a:rPr lang="en-GB" sz="650" b="1" kern="1200" dirty="0">
                          <a:solidFill>
                            <a:schemeClr val="tx1"/>
                          </a:solidFill>
                          <a:effectLst/>
                          <a:latin typeface="+mn-lt"/>
                          <a:ea typeface="+mn-ea"/>
                          <a:cs typeface="+mn-cs"/>
                        </a:rPr>
                        <a:t> </a:t>
                      </a:r>
                    </a:p>
                    <a:p>
                      <a:pPr lvl="0"/>
                      <a:r>
                        <a:rPr lang="en-GB" sz="650" b="1" kern="1200" dirty="0">
                          <a:solidFill>
                            <a:schemeClr val="tx1"/>
                          </a:solidFill>
                          <a:effectLst/>
                          <a:latin typeface="+mn-lt"/>
                          <a:ea typeface="+mn-ea"/>
                          <a:cs typeface="+mn-cs"/>
                        </a:rPr>
                        <a:t>Gemini consequential change parts A &amp; B -  </a:t>
                      </a:r>
                      <a:r>
                        <a:rPr lang="en-GB" sz="650" b="0" kern="1200" dirty="0">
                          <a:solidFill>
                            <a:schemeClr val="tx1"/>
                          </a:solidFill>
                          <a:effectLst/>
                          <a:latin typeface="+mn-lt"/>
                          <a:ea typeface="+mn-ea"/>
                          <a:cs typeface="+mn-cs"/>
                        </a:rPr>
                        <a:t>A - PRCMS validation/processing &amp; Part B - LDZ Stock Change and Embedded LDZ Unique Sites</a:t>
                      </a:r>
                      <a:endParaRPr lang="en-GB" sz="650" b="0"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pic>
        <p:nvPicPr>
          <p:cNvPr id="5" name="Picture 4">
            <a:extLst>
              <a:ext uri="{FF2B5EF4-FFF2-40B4-BE49-F238E27FC236}">
                <a16:creationId xmlns:a16="http://schemas.microsoft.com/office/drawing/2014/main" id="{78B3CBE6-2AC8-4ECD-BF6E-4197D066B8D5}"/>
              </a:ext>
            </a:extLst>
          </p:cNvPr>
          <p:cNvPicPr/>
          <p:nvPr/>
        </p:nvPicPr>
        <p:blipFill>
          <a:blip r:embed="rId3"/>
          <a:stretch>
            <a:fillRect/>
          </a:stretch>
        </p:blipFill>
        <p:spPr>
          <a:xfrm>
            <a:off x="5035853" y="1001520"/>
            <a:ext cx="3856627" cy="2434326"/>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Lee Chambers</DisplayName>
        <AccountId>25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documentManagement/types"/>
    <ds:schemaRef ds:uri="09850d4e-5ea7-4dcb-8c24-c6fc5087371d"/>
    <ds:schemaRef ds:uri="http://purl.org/dc/dcmitype/"/>
    <ds:schemaRef ds:uri="http://purl.org/dc/terms/"/>
    <ds:schemaRef ds:uri="5e5e5b1a-4354-4cde-90ed-1df27520eade"/>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BFD62D9D-88D7-40CB-A2DA-956A207F1954}"/>
</file>

<file path=docProps/app.xml><?xml version="1.0" encoding="utf-8"?>
<Properties xmlns="http://schemas.openxmlformats.org/officeDocument/2006/extended-properties" xmlns:vt="http://schemas.openxmlformats.org/officeDocument/2006/docPropsVTypes">
  <TotalTime>16802</TotalTime>
  <Words>252</Words>
  <Application>Microsoft Office PowerPoint</Application>
  <PresentationFormat>On-screen Show (16:9)</PresentationFormat>
  <Paragraphs>40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Rachel Addison</cp:lastModifiedBy>
  <cp:revision>121</cp:revision>
  <dcterms:created xsi:type="dcterms:W3CDTF">2020-06-11T14:21:34Z</dcterms:created>
  <dcterms:modified xsi:type="dcterms:W3CDTF">2022-09-27T15:00:46Z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ies>
</file>