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885" r:id="rId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rgan, Neil A" initials="MNA" lastIdx="1" clrIdx="0">
    <p:extLst>
      <p:ext uri="{19B8F6BF-5375-455C-9EA6-DF929625EA0E}">
        <p15:presenceInfo xmlns:p15="http://schemas.microsoft.com/office/powerpoint/2012/main" userId="S::neil.a.morgan@xoserve.com::6d8c68c2-074e-40cb-880a-f27a04c2b231" providerId="AD"/>
      </p:ext>
    </p:extLst>
  </p:cmAuthor>
  <p:cmAuthor id="2" name="Rigby, James" initials="RJ" lastIdx="5" clrIdx="1">
    <p:extLst>
      <p:ext uri="{19B8F6BF-5375-455C-9EA6-DF929625EA0E}">
        <p15:presenceInfo xmlns:p15="http://schemas.microsoft.com/office/powerpoint/2012/main" userId="S-1-5-21-4145888014-839675345-3125187760-6243" providerId="AD"/>
      </p:ext>
    </p:extLst>
  </p:cmAuthor>
  <p:cmAuthor id="3" name="Chris Silk" initials="CS" lastIdx="5" clrIdx="2">
    <p:extLst>
      <p:ext uri="{19B8F6BF-5375-455C-9EA6-DF929625EA0E}">
        <p15:presenceInfo xmlns:p15="http://schemas.microsoft.com/office/powerpoint/2012/main" userId="S-1-5-21-4145888014-839675345-3125187760-5160" providerId="AD"/>
      </p:ext>
    </p:extLst>
  </p:cmAuthor>
  <p:cmAuthor id="4" name="Tambe, Surfaraz" initials="TS" lastIdx="11" clrIdx="3">
    <p:extLst>
      <p:ext uri="{19B8F6BF-5375-455C-9EA6-DF929625EA0E}">
        <p15:presenceInfo xmlns:p15="http://schemas.microsoft.com/office/powerpoint/2012/main" userId="S::surfaraz.tambe@xoserve.com::21ae2c14-c22c-44a4-a0d0-23dd8613b14c" providerId="AD"/>
      </p:ext>
    </p:extLst>
  </p:cmAuthor>
  <p:cmAuthor id="5" name="Tracy OConnor" initials="TO" lastIdx="6" clrIdx="4">
    <p:extLst>
      <p:ext uri="{19B8F6BF-5375-455C-9EA6-DF929625EA0E}">
        <p15:presenceInfo xmlns:p15="http://schemas.microsoft.com/office/powerpoint/2012/main" userId="S::tracy.oconnor@xoserve.com::c165d205-f988-41c6-a790-ae0515e39fe0" providerId="AD"/>
      </p:ext>
    </p:extLst>
  </p:cmAuthor>
  <p:cmAuthor id="6" name="Tara Ross" initials="TR" lastIdx="2" clrIdx="5">
    <p:extLst>
      <p:ext uri="{19B8F6BF-5375-455C-9EA6-DF929625EA0E}">
        <p15:presenceInfo xmlns:p15="http://schemas.microsoft.com/office/powerpoint/2012/main" userId="S::tara.ross@xoserve.com::eebeb48c-0abb-434f-9a90-69fd5ba601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CB3B"/>
    <a:srgbClr val="FFBF00"/>
    <a:srgbClr val="FFFFFF"/>
    <a:srgbClr val="B1D6E8"/>
    <a:srgbClr val="CCFF99"/>
    <a:srgbClr val="40D1F5"/>
    <a:srgbClr val="84B8DA"/>
    <a:srgbClr val="9C4877"/>
    <a:srgbClr val="2B80B1"/>
    <a:srgbClr val="F58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DC66BC-0985-E459-FC3D-5709400178E7}" v="32" dt="2022-10-03T14:01:53.012"/>
    <p1510:client id="{DFDC984B-D639-4538-8CB0-53DFD96161C0}" v="54" dt="2022-09-30T08:16:43.4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62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cy OConnor" userId="S::tracy.oconnor@xoserve.com::c165d205-f988-41c6-a790-ae0515e39fe0" providerId="AD" clId="Web-{C0DC66BC-0985-E459-FC3D-5709400178E7}"/>
    <pc:docChg chg="modSld">
      <pc:chgData name="Tracy OConnor" userId="S::tracy.oconnor@xoserve.com::c165d205-f988-41c6-a790-ae0515e39fe0" providerId="AD" clId="Web-{C0DC66BC-0985-E459-FC3D-5709400178E7}" dt="2022-10-03T14:01:41.964" v="15"/>
      <pc:docMkLst>
        <pc:docMk/>
      </pc:docMkLst>
      <pc:sldChg chg="modSp">
        <pc:chgData name="Tracy OConnor" userId="S::tracy.oconnor@xoserve.com::c165d205-f988-41c6-a790-ae0515e39fe0" providerId="AD" clId="Web-{C0DC66BC-0985-E459-FC3D-5709400178E7}" dt="2022-10-03T14:01:41.964" v="15"/>
        <pc:sldMkLst>
          <pc:docMk/>
          <pc:sldMk cId="416191731" sldId="885"/>
        </pc:sldMkLst>
        <pc:graphicFrameChg chg="mod modGraphic">
          <ac:chgData name="Tracy OConnor" userId="S::tracy.oconnor@xoserve.com::c165d205-f988-41c6-a790-ae0515e39fe0" providerId="AD" clId="Web-{C0DC66BC-0985-E459-FC3D-5709400178E7}" dt="2022-10-03T14:01:41.964" v="15"/>
          <ac:graphicFrameMkLst>
            <pc:docMk/>
            <pc:sldMk cId="416191731" sldId="885"/>
            <ac:graphicFrameMk id="4" creationId="{60E62DC6-3EBE-4901-B700-870330337CDA}"/>
          </ac:graphicFrameMkLst>
        </pc:graphicFrameChg>
      </pc:sldChg>
    </pc:docChg>
  </pc:docChgLst>
  <pc:docChgLst>
    <pc:chgData name="Tracy OConnor" userId="c165d205-f988-41c6-a790-ae0515e39fe0" providerId="ADAL" clId="{DFDC984B-D639-4538-8CB0-53DFD96161C0}"/>
    <pc:docChg chg="undo custSel modSld">
      <pc:chgData name="Tracy OConnor" userId="c165d205-f988-41c6-a790-ae0515e39fe0" providerId="ADAL" clId="{DFDC984B-D639-4538-8CB0-53DFD96161C0}" dt="2022-09-30T08:16:43.466" v="97" actId="1038"/>
      <pc:docMkLst>
        <pc:docMk/>
      </pc:docMkLst>
      <pc:sldChg chg="modSp mod">
        <pc:chgData name="Tracy OConnor" userId="c165d205-f988-41c6-a790-ae0515e39fe0" providerId="ADAL" clId="{DFDC984B-D639-4538-8CB0-53DFD96161C0}" dt="2022-09-30T08:16:43.466" v="97" actId="1038"/>
        <pc:sldMkLst>
          <pc:docMk/>
          <pc:sldMk cId="416191731" sldId="885"/>
        </pc:sldMkLst>
        <pc:spChg chg="mod">
          <ac:chgData name="Tracy OConnor" userId="c165d205-f988-41c6-a790-ae0515e39fe0" providerId="ADAL" clId="{DFDC984B-D639-4538-8CB0-53DFD96161C0}" dt="2022-09-30T08:16:35.825" v="95" actId="20577"/>
          <ac:spMkLst>
            <pc:docMk/>
            <pc:sldMk cId="416191731" sldId="885"/>
            <ac:spMk id="3" creationId="{84CF33AE-F5D0-4DB5-A281-A025ECF07D2B}"/>
          </ac:spMkLst>
        </pc:spChg>
        <pc:graphicFrameChg chg="mod modGraphic">
          <ac:chgData name="Tracy OConnor" userId="c165d205-f988-41c6-a790-ae0515e39fe0" providerId="ADAL" clId="{DFDC984B-D639-4538-8CB0-53DFD96161C0}" dt="2022-09-30T08:16:27.459" v="91" actId="1076"/>
          <ac:graphicFrameMkLst>
            <pc:docMk/>
            <pc:sldMk cId="416191731" sldId="885"/>
            <ac:graphicFrameMk id="4" creationId="{60E62DC6-3EBE-4901-B700-870330337CDA}"/>
          </ac:graphicFrameMkLst>
        </pc:graphicFrameChg>
        <pc:picChg chg="mod">
          <ac:chgData name="Tracy OConnor" userId="c165d205-f988-41c6-a790-ae0515e39fe0" providerId="ADAL" clId="{DFDC984B-D639-4538-8CB0-53DFD96161C0}" dt="2022-09-30T08:16:43.466" v="97" actId="1038"/>
          <ac:picMkLst>
            <pc:docMk/>
            <pc:sldMk cId="416191731" sldId="885"/>
            <ac:picMk id="5" creationId="{32F9AFB7-BC88-44C7-B3DB-C50280F925E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03/10/2022</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1</a:t>
            </a:fld>
            <a:endParaRPr lang="en-GB"/>
          </a:p>
        </p:txBody>
      </p:sp>
    </p:spTree>
    <p:extLst>
      <p:ext uri="{BB962C8B-B14F-4D97-AF65-F5344CB8AC3E}">
        <p14:creationId xmlns:p14="http://schemas.microsoft.com/office/powerpoint/2010/main" val="27318755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0E62DC6-3EBE-4901-B700-870330337CDA}"/>
              </a:ext>
            </a:extLst>
          </p:cNvPr>
          <p:cNvGraphicFramePr>
            <a:graphicFrameLocks/>
          </p:cNvGraphicFramePr>
          <p:nvPr>
            <p:extLst>
              <p:ext uri="{D42A27DB-BD31-4B8C-83A1-F6EECF244321}">
                <p14:modId xmlns:p14="http://schemas.microsoft.com/office/powerpoint/2010/main" val="4089177162"/>
              </p:ext>
            </p:extLst>
          </p:nvPr>
        </p:nvGraphicFramePr>
        <p:xfrm>
          <a:off x="193884" y="505200"/>
          <a:ext cx="8756232" cy="4487669"/>
        </p:xfrm>
        <a:graphic>
          <a:graphicData uri="http://schemas.openxmlformats.org/drawingml/2006/table">
            <a:tbl>
              <a:tblPr firstRow="1" bandRow="1"/>
              <a:tblGrid>
                <a:gridCol w="1705070">
                  <a:extLst>
                    <a:ext uri="{9D8B030D-6E8A-4147-A177-3AD203B41FA5}">
                      <a16:colId xmlns:a16="http://schemas.microsoft.com/office/drawing/2014/main" val="20000"/>
                    </a:ext>
                  </a:extLst>
                </a:gridCol>
                <a:gridCol w="2273444">
                  <a:extLst>
                    <a:ext uri="{9D8B030D-6E8A-4147-A177-3AD203B41FA5}">
                      <a16:colId xmlns:a16="http://schemas.microsoft.com/office/drawing/2014/main" val="20001"/>
                    </a:ext>
                  </a:extLst>
                </a:gridCol>
                <a:gridCol w="183287">
                  <a:extLst>
                    <a:ext uri="{9D8B030D-6E8A-4147-A177-3AD203B41FA5}">
                      <a16:colId xmlns:a16="http://schemas.microsoft.com/office/drawing/2014/main" val="20002"/>
                    </a:ext>
                  </a:extLst>
                </a:gridCol>
                <a:gridCol w="2185309">
                  <a:extLst>
                    <a:ext uri="{9D8B030D-6E8A-4147-A177-3AD203B41FA5}">
                      <a16:colId xmlns:a16="http://schemas.microsoft.com/office/drawing/2014/main" val="2880710429"/>
                    </a:ext>
                  </a:extLst>
                </a:gridCol>
                <a:gridCol w="2409122">
                  <a:extLst>
                    <a:ext uri="{9D8B030D-6E8A-4147-A177-3AD203B41FA5}">
                      <a16:colId xmlns:a16="http://schemas.microsoft.com/office/drawing/2014/main" val="20003"/>
                    </a:ext>
                  </a:extLst>
                </a:gridCol>
              </a:tblGrid>
              <a:tr h="240574">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1050" kern="1200" baseline="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algn="ctr"/>
                      <a:r>
                        <a:rPr lang="en-GB" sz="1050" b="1" i="0" dirty="0">
                          <a:solidFill>
                            <a:srgbClr val="FFFFFF"/>
                          </a:solidFill>
                          <a:latin typeface="+mn-lt"/>
                          <a:cs typeface="Arial"/>
                        </a:rPr>
                        <a:t>Overall</a:t>
                      </a:r>
                      <a:r>
                        <a:rPr lang="en-GB" sz="1050" b="1" i="0" baseline="0" dirty="0">
                          <a:solidFill>
                            <a:srgbClr val="FFFFFF"/>
                          </a:solidFill>
                          <a:latin typeface="+mn-lt"/>
                          <a:cs typeface="Arial"/>
                        </a:rPr>
                        <a:t> Project RAG Status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algn="ctr"/>
                      <a:endParaRPr lang="en-GB" sz="180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en-GB"/>
                    </a:p>
                  </a:txBody>
                  <a:tcPr/>
                </a:tc>
                <a:tc hMerge="1">
                  <a:txBody>
                    <a:bodyPr/>
                    <a:lstStyle/>
                    <a:p>
                      <a:pPr algn="ctr"/>
                      <a:endParaRPr lang="en-GB" sz="1600">
                        <a:solidFill>
                          <a:schemeClr val="tx1"/>
                        </a:solidFill>
                      </a:endParaRPr>
                    </a:p>
                  </a:txBody>
                  <a:tcPr marL="91435" marR="91435" marT="45724" marB="45724">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0000"/>
                  </a:ext>
                </a:extLst>
              </a:tr>
              <a:tr h="226134">
                <a:tc vMerge="1">
                  <a:txBody>
                    <a:bodyPr/>
                    <a:lstStyle/>
                    <a:p>
                      <a:pPr algn="ctr"/>
                      <a:endParaRPr lang="en-GB" sz="180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50" b="1" dirty="0">
                          <a:solidFill>
                            <a:schemeClr val="bg1"/>
                          </a:solidFill>
                          <a:latin typeface="+mn-lt"/>
                          <a:cs typeface="Arial"/>
                        </a:rPr>
                        <a:t>Schedule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mn-lt"/>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sz="1050" b="1">
                        <a:solidFill>
                          <a:schemeClr val="bg1"/>
                        </a:solidFill>
                        <a:latin typeface="+mn-lt"/>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1"/>
                  </a:ext>
                </a:extLst>
              </a:tr>
              <a:tr h="22613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a:cs typeface="Arial"/>
                        </a:rPr>
                        <a:t>RAG</a:t>
                      </a:r>
                      <a:r>
                        <a:rPr lang="en-GB" sz="1050" b="1" baseline="0" dirty="0">
                          <a:solidFill>
                            <a:schemeClr val="bg1"/>
                          </a:solidFill>
                          <a:latin typeface="Arial"/>
                          <a:cs typeface="Arial"/>
                        </a:rPr>
                        <a:t> Status</a:t>
                      </a:r>
                      <a:endParaRPr lang="en-GB" sz="1050" b="1" dirty="0">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endParaRPr lang="en-GB" sz="1050" b="1">
                        <a:solidFill>
                          <a:schemeClr val="bg1"/>
                        </a:solidFill>
                        <a:latin typeface="+mn-lt"/>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a:solidFill>
                          <a:schemeClr val="bg1"/>
                        </a:solidFill>
                        <a:latin typeface="+mn-lt"/>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marL="0" algn="ctr" defTabSz="457200" rtl="0" eaLnBrk="1" latinLnBrk="0" hangingPunct="1"/>
                      <a:endParaRPr lang="en-GB" sz="1050" b="1" kern="1200">
                        <a:solidFill>
                          <a:schemeClr val="bg1"/>
                        </a:solidFill>
                        <a:latin typeface="+mn-lt"/>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a:solidFill>
                          <a:schemeClr val="bg1"/>
                        </a:solidFill>
                        <a:latin typeface="Arial"/>
                        <a:ea typeface="+mn-e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2"/>
                  </a:ext>
                </a:extLst>
              </a:tr>
              <a:tr h="186062">
                <a:tc gridSpan="5">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mn-lt"/>
                          <a:cs typeface="Arial"/>
                        </a:rPr>
                        <a:t>                                             Status</a:t>
                      </a:r>
                      <a:r>
                        <a:rPr lang="en-GB" sz="1050" b="1" baseline="0" dirty="0">
                          <a:solidFill>
                            <a:schemeClr val="bg1"/>
                          </a:solidFill>
                          <a:latin typeface="+mn-lt"/>
                          <a:cs typeface="Arial"/>
                        </a:rPr>
                        <a:t> Justification</a:t>
                      </a:r>
                      <a:endParaRPr lang="en-GB" dirty="0">
                        <a:latin typeface="+mn-lt"/>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a:latin typeface="+mn-lt"/>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a:p>
                  </a:txBody>
                  <a:tcPr>
                    <a:solidFill>
                      <a:srgbClr val="FFC000"/>
                    </a:solidFil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tcPr>
                </a:tc>
                <a:extLst>
                  <a:ext uri="{0D108BD9-81ED-4DB2-BD59-A6C34878D82A}">
                    <a16:rowId xmlns:a16="http://schemas.microsoft.com/office/drawing/2014/main" val="10003"/>
                  </a:ext>
                </a:extLst>
              </a:tr>
              <a:tr h="187100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b="1" kern="1200" baseline="0" dirty="0">
                          <a:solidFill>
                            <a:schemeClr val="bg1"/>
                          </a:solidFill>
                          <a:latin typeface="Arial"/>
                          <a:ea typeface="+mn-ea"/>
                          <a:cs typeface="Arial"/>
                        </a:rPr>
                        <a:t>Schedule</a:t>
                      </a:r>
                    </a:p>
                    <a:p>
                      <a:pPr algn="ctr"/>
                      <a:endParaRPr lang="en-GB" sz="1050" b="1" baseline="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p>
                      <a:pPr marL="0" indent="0" algn="l">
                        <a:buFont typeface="Arial" panose="020B0604020202020204" pitchFamily="34" charset="0"/>
                        <a:buNone/>
                      </a:pPr>
                      <a:r>
                        <a:rPr lang="en-GB" sz="700" b="0" i="0" u="none" strike="noStrike" kern="1200" cap="none" normalizeH="0" baseline="0" dirty="0">
                          <a:ln>
                            <a:noFill/>
                          </a:ln>
                          <a:solidFill>
                            <a:schemeClr val="tx1"/>
                          </a:solidFill>
                          <a:effectLst/>
                          <a:latin typeface="+mn-lt"/>
                          <a:ea typeface="+mn-ea"/>
                          <a:cs typeface="+mn-cs"/>
                        </a:rPr>
                        <a:t>Overall release is tracking on target; </a:t>
                      </a:r>
                      <a:r>
                        <a:rPr lang="en-GB" sz="700" b="1" i="0" u="none" strike="noStrike" kern="1200" cap="none" normalizeH="0" baseline="0" dirty="0">
                          <a:ln>
                            <a:noFill/>
                          </a:ln>
                          <a:solidFill>
                            <a:srgbClr val="00B050"/>
                          </a:solidFill>
                          <a:effectLst/>
                          <a:latin typeface="+mn-lt"/>
                          <a:ea typeface="+mn-ea"/>
                          <a:cs typeface="+mn-cs"/>
                        </a:rPr>
                        <a:t>Green</a:t>
                      </a:r>
                      <a:r>
                        <a:rPr lang="en-GB" sz="700" b="1" i="0" u="none" strike="noStrike" kern="1200" cap="none" normalizeH="0" baseline="0" dirty="0">
                          <a:ln>
                            <a:noFill/>
                          </a:ln>
                          <a:solidFill>
                            <a:schemeClr val="tx1"/>
                          </a:solidFill>
                          <a:effectLst/>
                          <a:latin typeface="+mn-lt"/>
                          <a:ea typeface="+mn-ea"/>
                          <a:cs typeface="+mn-cs"/>
                        </a:rPr>
                        <a:t>, </a:t>
                      </a:r>
                      <a:r>
                        <a:rPr lang="en-GB" sz="700" b="0" i="0" u="none" strike="noStrike" kern="1200" cap="none" normalizeH="0" baseline="0" dirty="0">
                          <a:ln>
                            <a:noFill/>
                          </a:ln>
                          <a:solidFill>
                            <a:schemeClr val="tx1"/>
                          </a:solidFill>
                          <a:effectLst/>
                          <a:latin typeface="+mn-lt"/>
                          <a:ea typeface="+mn-ea"/>
                          <a:cs typeface="+mn-cs"/>
                        </a:rPr>
                        <a:t>Start up and Initiation phase completed on 23/09 as per plan</a:t>
                      </a:r>
                    </a:p>
                    <a:p>
                      <a:pPr marL="0" indent="0" algn="l">
                        <a:buFont typeface="Arial" panose="020B0604020202020204" pitchFamily="34" charset="0"/>
                        <a:buNone/>
                      </a:pPr>
                      <a:r>
                        <a:rPr lang="en-GB" sz="700" b="0" dirty="0">
                          <a:solidFill>
                            <a:schemeClr val="tx1"/>
                          </a:solidFill>
                          <a:effectLst/>
                          <a:latin typeface="+mn-lt"/>
                          <a:ea typeface="+mn-ea"/>
                          <a:cs typeface="Poppins"/>
                        </a:rPr>
                        <a:t>Currently in build phase, with system testing in progress for XRNs where build completed from 03/10</a:t>
                      </a:r>
                      <a:endParaRPr lang="en-GB" sz="700" b="0" i="0" u="none" strike="noStrike" kern="1200" cap="none" normalizeH="0" baseline="0" dirty="0">
                        <a:ln>
                          <a:noFill/>
                        </a:ln>
                        <a:solidFill>
                          <a:schemeClr val="tx1"/>
                        </a:solidFill>
                        <a:effectLst/>
                        <a:latin typeface="+mn-lt"/>
                        <a:ea typeface="+mn-ea"/>
                        <a:cs typeface="Poppins"/>
                      </a:endParaRPr>
                    </a:p>
                    <a:p>
                      <a:pPr marL="0" indent="0" algn="l">
                        <a:buFont typeface="Arial" panose="020B0604020202020204" pitchFamily="34" charset="0"/>
                        <a:buNone/>
                      </a:pPr>
                      <a:endParaRPr lang="en-US" sz="700" b="1">
                        <a:latin typeface="+mn-lt"/>
                      </a:endParaRPr>
                    </a:p>
                    <a:p>
                      <a:pPr marL="0" indent="0" algn="l">
                        <a:buFont typeface="Arial" panose="020B0604020202020204" pitchFamily="34" charset="0"/>
                        <a:buNone/>
                      </a:pPr>
                      <a:r>
                        <a:rPr lang="en-US" sz="700" b="1" dirty="0">
                          <a:latin typeface="+mn-lt"/>
                        </a:rPr>
                        <a:t>Progress update:</a:t>
                      </a:r>
                    </a:p>
                    <a:p>
                      <a:pPr marL="171450" indent="-171450" algn="l">
                        <a:buFont typeface="Arial" panose="020B0604020202020204" pitchFamily="34" charset="0"/>
                        <a:buChar char="•"/>
                      </a:pPr>
                      <a:r>
                        <a:rPr lang="en-US" sz="700" dirty="0">
                          <a:latin typeface="+mn-lt"/>
                        </a:rPr>
                        <a:t>UK Link build in progress, delivery on track to complete by 30/09</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dirty="0">
                          <a:latin typeface="+mn-lt"/>
                        </a:rPr>
                        <a:t>DDP build for XRN4990 commenced on 12/09, delivery on track to complete by 23/12</a:t>
                      </a:r>
                    </a:p>
                    <a:p>
                      <a:pPr marL="171450" indent="-171450" algn="l">
                        <a:buFont typeface="Arial" panose="020B0604020202020204" pitchFamily="34" charset="0"/>
                        <a:buChar char="•"/>
                      </a:pPr>
                      <a:r>
                        <a:rPr lang="en-US" sz="700" dirty="0">
                          <a:latin typeface="+mn-lt"/>
                        </a:rPr>
                        <a:t>System Testing preparation in progress, test case execution to commence 03/10</a:t>
                      </a:r>
                    </a:p>
                    <a:p>
                      <a:pPr marL="171450" indent="-171450" algn="l">
                        <a:buFont typeface="Arial" panose="020B0604020202020204" pitchFamily="34" charset="0"/>
                        <a:buChar char="•"/>
                      </a:pPr>
                      <a:r>
                        <a:rPr lang="en-US" sz="700" dirty="0">
                          <a:latin typeface="+mn-lt"/>
                        </a:rPr>
                        <a:t>User Acceptance Testing (UAT) preparation to commence on 17/10</a:t>
                      </a:r>
                    </a:p>
                    <a:p>
                      <a:pPr marL="0" indent="0" algn="l">
                        <a:buFont typeface="Arial" panose="020B0604020202020204" pitchFamily="34" charset="0"/>
                        <a:buNone/>
                      </a:pPr>
                      <a:endParaRPr lang="en-US" sz="700">
                        <a:latin typeface="+mn-lt"/>
                      </a:endParaRPr>
                    </a:p>
                    <a:p>
                      <a:pPr marL="0" indent="0" algn="l">
                        <a:buNone/>
                      </a:pPr>
                      <a:r>
                        <a:rPr lang="en-GB" sz="700" b="1" i="0" u="none" strike="noStrike" kern="1200" cap="none" normalizeH="0" baseline="0" dirty="0">
                          <a:ln>
                            <a:noFill/>
                          </a:ln>
                          <a:solidFill>
                            <a:schemeClr val="tx1"/>
                          </a:solidFill>
                          <a:effectLst/>
                          <a:latin typeface="+mn-lt"/>
                          <a:ea typeface="+mn-ea"/>
                          <a:cs typeface="+mn-cs"/>
                        </a:rPr>
                        <a:t>Decision in October </a:t>
                      </a:r>
                      <a:r>
                        <a:rPr lang="en-GB" sz="700" b="1" i="0" u="none" strike="noStrike" kern="1200" cap="none" normalizeH="0" baseline="0" dirty="0" err="1">
                          <a:ln>
                            <a:noFill/>
                          </a:ln>
                          <a:solidFill>
                            <a:schemeClr val="tx1"/>
                          </a:solidFill>
                          <a:effectLst/>
                          <a:latin typeface="+mn-lt"/>
                          <a:ea typeface="+mn-ea"/>
                          <a:cs typeface="+mn-cs"/>
                        </a:rPr>
                        <a:t>ChMC</a:t>
                      </a:r>
                      <a:r>
                        <a:rPr lang="en-GB" sz="700" b="0" i="0" u="none" strike="noStrike" kern="1200" cap="none" normalizeH="0" baseline="0" dirty="0">
                          <a:ln>
                            <a:noFill/>
                          </a:ln>
                          <a:solidFill>
                            <a:schemeClr val="tx1"/>
                          </a:solidFill>
                          <a:effectLst/>
                          <a:latin typeface="+mn-lt"/>
                          <a:ea typeface="+mn-ea"/>
                          <a:cs typeface="+mn-cs"/>
                        </a:rPr>
                        <a:t>: None</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indent="0" algn="l">
                        <a:buFont typeface="Arial" panose="020B0604020202020204" pitchFamily="34" charset="0"/>
                        <a:buNone/>
                      </a:pPr>
                      <a:endParaRPr lang="en-US" sz="800"/>
                    </a:p>
                    <a:p>
                      <a:pPr marL="0" indent="0" algn="l">
                        <a:buNone/>
                      </a:pPr>
                      <a:r>
                        <a:rPr lang="en-US" sz="700" dirty="0"/>
                        <a:t>  </a:t>
                      </a:r>
                    </a:p>
                    <a:p>
                      <a:pPr marL="0" indent="0" algn="l">
                        <a:buNone/>
                      </a:pPr>
                      <a:endParaRPr lang="en-US" sz="700"/>
                    </a:p>
                    <a:p>
                      <a:pPr marL="0" indent="0" algn="l">
                        <a:buNone/>
                      </a:pPr>
                      <a:endParaRPr lang="en-US" sz="700"/>
                    </a:p>
                    <a:p>
                      <a:pPr marL="0" indent="0" algn="l">
                        <a:buNone/>
                      </a:pPr>
                      <a:endParaRPr lang="en-US" sz="700"/>
                    </a:p>
                    <a:p>
                      <a:pPr marL="0" indent="0" algn="l">
                        <a:buNone/>
                      </a:pPr>
                      <a:endParaRPr lang="en-US" sz="700"/>
                    </a:p>
                    <a:p>
                      <a:pPr marL="171450" indent="-171450" algn="l">
                        <a:buFont typeface="Arial" panose="020B0604020202020204" pitchFamily="34" charset="0"/>
                        <a:buChar char="•"/>
                      </a:pPr>
                      <a:endParaRPr lang="en-US" sz="800"/>
                    </a:p>
                    <a:p>
                      <a:pPr marL="0" indent="0" algn="l">
                        <a:buFont typeface="Arial" panose="020B0604020202020204" pitchFamily="34" charset="0"/>
                        <a:buNone/>
                      </a:pPr>
                      <a:endParaRPr lang="en-US" sz="800"/>
                    </a:p>
                    <a:p>
                      <a:pPr marL="0" indent="0" algn="l">
                        <a:buFont typeface="Arial" panose="020B0604020202020204" pitchFamily="34" charset="0"/>
                        <a:buNone/>
                      </a:pPr>
                      <a:endParaRPr lang="en-US" sz="800"/>
                    </a:p>
                    <a:p>
                      <a:pPr marL="171450" indent="-171450" algn="l">
                        <a:buFont typeface="Arial" panose="020B0604020202020204" pitchFamily="34" charset="0"/>
                        <a:buChar char="•"/>
                      </a:pPr>
                      <a:endParaRPr lang="en-US" sz="800"/>
                    </a:p>
                    <a:p>
                      <a:pPr marL="171450" indent="-171450" algn="l">
                        <a:buFont typeface="Arial" panose="020B0604020202020204" pitchFamily="34" charset="0"/>
                        <a:buChar char="•"/>
                      </a:pPr>
                      <a:endParaRPr lang="en-US" sz="800"/>
                    </a:p>
                    <a:p>
                      <a:pPr marL="0" indent="0" algn="l">
                        <a:buFont typeface="Arial" panose="020B0604020202020204" pitchFamily="34" charset="0"/>
                        <a:buNone/>
                      </a:pPr>
                      <a:endParaRPr lang="en-US" sz="800"/>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5"/>
                  </a:ext>
                </a:extLst>
              </a:tr>
              <a:tr h="15921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Arial"/>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r>
                        <a:rPr lang="en-US" sz="700" b="0" i="0" kern="1200" dirty="0">
                          <a:solidFill>
                            <a:schemeClr val="tx1"/>
                          </a:solidFill>
                          <a:effectLst/>
                          <a:latin typeface="+mn-lt"/>
                          <a:ea typeface="+mn-ea"/>
                          <a:cs typeface="+mn-cs"/>
                        </a:rPr>
                        <a:t>XRN5298: There is a risk that UNC Modification 0799 will not be approved, leading to delays in build activities or a need to rework the proposed solution being delivered under XRN5298 in its entirety. While </a:t>
                      </a:r>
                      <a:r>
                        <a:rPr lang="en-US" sz="700" b="0" i="0" kern="1200" dirty="0" err="1">
                          <a:solidFill>
                            <a:schemeClr val="tx1"/>
                          </a:solidFill>
                          <a:effectLst/>
                          <a:latin typeface="+mn-lt"/>
                          <a:ea typeface="+mn-ea"/>
                          <a:cs typeface="+mn-cs"/>
                        </a:rPr>
                        <a:t>ChMC</a:t>
                      </a:r>
                      <a:r>
                        <a:rPr lang="en-US" sz="700" b="0" i="0" kern="1200" dirty="0">
                          <a:solidFill>
                            <a:schemeClr val="tx1"/>
                          </a:solidFill>
                          <a:effectLst/>
                          <a:latin typeface="+mn-lt"/>
                          <a:ea typeface="+mn-ea"/>
                          <a:cs typeface="+mn-cs"/>
                        </a:rPr>
                        <a:t> approved the move to deliver this change at risk under the assumption that the MOD will be approved, any potential regret spend associated with this change should this not be the case increases as build activities continue to progress.</a:t>
                      </a:r>
                    </a:p>
                    <a:p>
                      <a:endParaRPr lang="en-US" sz="700" b="0" i="0" kern="1200">
                        <a:solidFill>
                          <a:schemeClr val="tx1"/>
                        </a:solidFill>
                        <a:effectLst/>
                        <a:latin typeface="+mn-lt"/>
                        <a:ea typeface="+mn-ea"/>
                        <a:cs typeface="+mn-cs"/>
                      </a:endParaRPr>
                    </a:p>
                    <a:p>
                      <a:r>
                        <a:rPr lang="en-US" sz="700" b="0" i="0" kern="1200" dirty="0">
                          <a:solidFill>
                            <a:schemeClr val="tx1"/>
                          </a:solidFill>
                          <a:effectLst/>
                          <a:latin typeface="+mn-lt"/>
                          <a:ea typeface="+mn-ea"/>
                          <a:cs typeface="+mn-cs"/>
                        </a:rPr>
                        <a:t>Update - SGN confirmed that Ofgem are due to provide an update on the status of the Modification w/c 26/09/22, </a:t>
                      </a:r>
                      <a:r>
                        <a:rPr lang="en-US" sz="700" b="0" i="0" u="none" strike="noStrike" kern="1200" noProof="0" dirty="0">
                          <a:effectLst/>
                        </a:rPr>
                        <a:t>which ultimately could result in this change being descoped from Feb-23 release.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6"/>
                  </a:ext>
                </a:extLst>
              </a:tr>
              <a:tr h="15575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marL="0" lvl="0" indent="0">
                        <a:buNone/>
                      </a:pPr>
                      <a:r>
                        <a:rPr lang="en-US" sz="700" b="0" i="0" u="none" strike="noStrike" kern="1200" noProof="0" dirty="0">
                          <a:solidFill>
                            <a:schemeClr val="tx1"/>
                          </a:solidFill>
                          <a:effectLst/>
                          <a:latin typeface="Arial"/>
                        </a:rPr>
                        <a:t>Forecast to complete delivery against approved BER </a:t>
                      </a:r>
                      <a:endParaRPr kumimoji="0" lang="en-US" sz="700" dirty="0"/>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7"/>
                  </a:ext>
                </a:extLst>
              </a:tr>
              <a:tr h="753309">
                <a:tc>
                  <a:txBody>
                    <a:bodyPr/>
                    <a:lstStyle/>
                    <a:p>
                      <a:pPr algn="ctr"/>
                      <a:r>
                        <a:rPr lang="en-GB" sz="1050" b="1" baseline="0" dirty="0">
                          <a:solidFill>
                            <a:schemeClr val="bg1"/>
                          </a:solidFill>
                          <a:latin typeface="Arial"/>
                          <a:cs typeface="Arial"/>
                        </a:rPr>
                        <a:t>Scope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rtl="0" fontAlgn="base"/>
                      <a:r>
                        <a:rPr lang="en-US" sz="600" b="1" i="0" u="none" strike="noStrike" kern="1200" dirty="0">
                          <a:solidFill>
                            <a:schemeClr val="tx1"/>
                          </a:solidFill>
                          <a:effectLst/>
                          <a:latin typeface="+mn-lt"/>
                          <a:ea typeface="+mn-ea"/>
                          <a:cs typeface="+mn-cs"/>
                        </a:rPr>
                        <a:t>XRN4900 </a:t>
                      </a:r>
                      <a:r>
                        <a:rPr lang="en-US" sz="600" b="0" i="0" u="none" strike="noStrike" kern="1200" dirty="0">
                          <a:solidFill>
                            <a:schemeClr val="tx1"/>
                          </a:solidFill>
                          <a:effectLst/>
                          <a:latin typeface="+mn-lt"/>
                          <a:ea typeface="+mn-ea"/>
                          <a:cs typeface="+mn-cs"/>
                        </a:rPr>
                        <a:t>-</a:t>
                      </a:r>
                      <a:r>
                        <a:rPr lang="en-US" sz="600" b="1" i="0" u="none" strike="noStrike" kern="1200" dirty="0">
                          <a:solidFill>
                            <a:schemeClr val="tx1"/>
                          </a:solidFill>
                          <a:effectLst/>
                          <a:latin typeface="+mn-lt"/>
                          <a:ea typeface="+mn-ea"/>
                          <a:cs typeface="+mn-cs"/>
                        </a:rPr>
                        <a:t> </a:t>
                      </a:r>
                      <a:r>
                        <a:rPr lang="en-US" sz="600" b="0" i="0" u="none" strike="noStrike" kern="1200" dirty="0">
                          <a:solidFill>
                            <a:schemeClr val="tx1"/>
                          </a:solidFill>
                          <a:effectLst/>
                          <a:latin typeface="+mn-lt"/>
                          <a:ea typeface="+mn-ea"/>
                          <a:cs typeface="+mn-cs"/>
                        </a:rPr>
                        <a:t>Biomethane/Propane Reduction</a:t>
                      </a:r>
                    </a:p>
                    <a:p>
                      <a:pPr rtl="0" fontAlgn="base"/>
                      <a:r>
                        <a:rPr lang="en-US" sz="600" b="1" i="0" u="none" strike="noStrike" kern="1200" dirty="0">
                          <a:solidFill>
                            <a:schemeClr val="tx1"/>
                          </a:solidFill>
                          <a:effectLst/>
                          <a:latin typeface="+mn-lt"/>
                          <a:ea typeface="+mn-ea"/>
                          <a:cs typeface="+mn-cs"/>
                        </a:rPr>
                        <a:t>XRN</a:t>
                      </a:r>
                      <a:r>
                        <a:rPr lang="en-GB" sz="600" b="1" i="0" u="none" strike="noStrike" kern="1200" dirty="0">
                          <a:solidFill>
                            <a:schemeClr val="tx1"/>
                          </a:solidFill>
                          <a:effectLst/>
                          <a:latin typeface="+mn-lt"/>
                          <a:ea typeface="+mn-ea"/>
                          <a:cs typeface="+mn-cs"/>
                        </a:rPr>
                        <a:t>4978</a:t>
                      </a:r>
                      <a:r>
                        <a:rPr lang="en-GB" sz="600" b="0" i="0" u="none" strike="noStrike" kern="1200" dirty="0">
                          <a:solidFill>
                            <a:schemeClr val="tx1"/>
                          </a:solidFill>
                          <a:effectLst/>
                          <a:latin typeface="+mn-lt"/>
                          <a:ea typeface="+mn-ea"/>
                          <a:cs typeface="+mn-cs"/>
                        </a:rPr>
                        <a:t> - Shipper - Notification of Rolling AQ Value</a:t>
                      </a:r>
                    </a:p>
                    <a:p>
                      <a:pPr rtl="0" fontAlgn="base"/>
                      <a:r>
                        <a:rPr lang="en-US" sz="600" b="1" i="0" u="none" strike="noStrike" kern="1200" dirty="0">
                          <a:solidFill>
                            <a:schemeClr val="tx1"/>
                          </a:solidFill>
                          <a:effectLst/>
                          <a:latin typeface="+mn-lt"/>
                          <a:ea typeface="+mn-ea"/>
                          <a:cs typeface="+mn-cs"/>
                        </a:rPr>
                        <a:t>XRN4989B </a:t>
                      </a:r>
                      <a:r>
                        <a:rPr lang="en-US" sz="600" b="0" i="0" u="none" strike="noStrike" kern="1200" dirty="0">
                          <a:solidFill>
                            <a:schemeClr val="tx1"/>
                          </a:solidFill>
                          <a:effectLst/>
                          <a:latin typeface="+mn-lt"/>
                          <a:ea typeface="+mn-ea"/>
                          <a:cs typeface="+mn-cs"/>
                        </a:rPr>
                        <a:t>- </a:t>
                      </a:r>
                      <a:r>
                        <a:rPr lang="en-GB" sz="600" b="0" i="0" u="none" strike="noStrike" kern="1200" dirty="0">
                          <a:solidFill>
                            <a:schemeClr val="tx1"/>
                          </a:solidFill>
                          <a:effectLst/>
                          <a:latin typeface="+mn-lt"/>
                          <a:ea typeface="+mn-ea"/>
                          <a:cs typeface="+mn-cs"/>
                        </a:rPr>
                        <a:t>Residual AMT activities </a:t>
                      </a:r>
                    </a:p>
                    <a:p>
                      <a:pPr rtl="0" fontAlgn="base"/>
                      <a:r>
                        <a:rPr lang="en-US" sz="600" b="1" i="0" u="none" strike="noStrike" kern="1200" dirty="0">
                          <a:solidFill>
                            <a:schemeClr val="tx1"/>
                          </a:solidFill>
                          <a:effectLst/>
                          <a:latin typeface="+mn-lt"/>
                          <a:ea typeface="+mn-ea"/>
                          <a:cs typeface="+mn-cs"/>
                        </a:rPr>
                        <a:t>XRN4990</a:t>
                      </a:r>
                      <a:r>
                        <a:rPr lang="en-US" sz="600" b="0" i="0" u="none" strike="noStrike" kern="1200" dirty="0">
                          <a:solidFill>
                            <a:schemeClr val="tx1"/>
                          </a:solidFill>
                          <a:effectLst/>
                          <a:latin typeface="+mn-lt"/>
                          <a:ea typeface="+mn-ea"/>
                          <a:cs typeface="+mn-cs"/>
                        </a:rPr>
                        <a:t> -</a:t>
                      </a:r>
                      <a:r>
                        <a:rPr lang="en-US" sz="600" b="1" i="0" u="none" strike="noStrike" kern="1200" dirty="0">
                          <a:solidFill>
                            <a:schemeClr val="tx1"/>
                          </a:solidFill>
                          <a:effectLst/>
                          <a:latin typeface="+mn-lt"/>
                          <a:ea typeface="+mn-ea"/>
                          <a:cs typeface="+mn-cs"/>
                        </a:rPr>
                        <a:t> </a:t>
                      </a:r>
                      <a:r>
                        <a:rPr lang="en-GB" sz="600" b="0" i="0" u="none" strike="noStrike" kern="1200" dirty="0">
                          <a:solidFill>
                            <a:schemeClr val="tx1"/>
                          </a:solidFill>
                          <a:effectLst/>
                          <a:latin typeface="+mn-lt"/>
                          <a:ea typeface="+mn-ea"/>
                          <a:cs typeface="+mn-cs"/>
                        </a:rPr>
                        <a:t>MOD0664 – Transfer of Sites with Low Read Submission Performance from Class 2 and 3 into Class 4</a:t>
                      </a:r>
                      <a:endParaRPr lang="en-US" sz="600" b="0" i="0" kern="1200" dirty="0">
                        <a:solidFill>
                          <a:schemeClr val="tx1"/>
                        </a:solidFill>
                        <a:effectLst/>
                        <a:latin typeface="+mn-lt"/>
                        <a:ea typeface="+mn-ea"/>
                        <a:cs typeface="+mn-cs"/>
                      </a:endParaRPr>
                    </a:p>
                    <a:p>
                      <a:pPr rtl="0" fontAlgn="base"/>
                      <a:r>
                        <a:rPr lang="en-US" sz="600" b="1" i="0" u="none" strike="noStrike" kern="1200" dirty="0">
                          <a:solidFill>
                            <a:schemeClr val="tx1"/>
                          </a:solidFill>
                          <a:effectLst/>
                          <a:latin typeface="+mn-lt"/>
                          <a:ea typeface="+mn-ea"/>
                          <a:cs typeface="+mn-cs"/>
                        </a:rPr>
                        <a:t>XRN4992B </a:t>
                      </a:r>
                      <a:r>
                        <a:rPr lang="en-US" sz="600" b="0" i="0" u="none" strike="noStrike" kern="1200" dirty="0">
                          <a:solidFill>
                            <a:schemeClr val="tx1"/>
                          </a:solidFill>
                          <a:effectLst/>
                          <a:latin typeface="+mn-lt"/>
                          <a:ea typeface="+mn-ea"/>
                          <a:cs typeface="+mn-cs"/>
                        </a:rPr>
                        <a:t>- </a:t>
                      </a:r>
                      <a:r>
                        <a:rPr lang="en-GB" sz="600" b="0" i="0" u="none" strike="noStrike" kern="1200" dirty="0">
                          <a:solidFill>
                            <a:schemeClr val="tx1"/>
                          </a:solidFill>
                          <a:effectLst/>
                          <a:latin typeface="+mn-lt"/>
                          <a:ea typeface="+mn-ea"/>
                          <a:cs typeface="+mn-cs"/>
                        </a:rPr>
                        <a:t>MOD0687 - Clarification of Supplier of Last Resort (</a:t>
                      </a:r>
                      <a:r>
                        <a:rPr lang="en-GB" sz="600" b="0" i="0" u="none" strike="noStrike" kern="1200" dirty="0" err="1">
                          <a:solidFill>
                            <a:schemeClr val="tx1"/>
                          </a:solidFill>
                          <a:effectLst/>
                          <a:latin typeface="+mn-lt"/>
                          <a:ea typeface="+mn-ea"/>
                          <a:cs typeface="+mn-cs"/>
                        </a:rPr>
                        <a:t>SoLR</a:t>
                      </a:r>
                      <a:r>
                        <a:rPr lang="en-GB" sz="600" b="0" i="0" u="none" strike="noStrike" kern="1200" dirty="0">
                          <a:solidFill>
                            <a:schemeClr val="tx1"/>
                          </a:solidFill>
                          <a:effectLst/>
                          <a:latin typeface="+mn-lt"/>
                          <a:ea typeface="+mn-ea"/>
                          <a:cs typeface="+mn-cs"/>
                        </a:rPr>
                        <a:t>) Cost Recovery Process</a:t>
                      </a:r>
                      <a:r>
                        <a:rPr lang="en-US" sz="600" b="0" i="0" u="none" strike="noStrike" kern="1200" dirty="0">
                          <a:solidFill>
                            <a:schemeClr val="tx1"/>
                          </a:solidFill>
                          <a:effectLst/>
                          <a:latin typeface="+mn-lt"/>
                          <a:ea typeface="+mn-ea"/>
                          <a:cs typeface="+mn-cs"/>
                        </a:rPr>
                        <a:t> </a:t>
                      </a:r>
                      <a:r>
                        <a:rPr lang="en-US" sz="600" b="1" i="0" u="none" strike="noStrike" kern="1200" dirty="0">
                          <a:solidFill>
                            <a:schemeClr val="tx1"/>
                          </a:solidFill>
                          <a:effectLst/>
                          <a:latin typeface="+mn-lt"/>
                          <a:ea typeface="+mn-ea"/>
                          <a:cs typeface="+mn-cs"/>
                        </a:rPr>
                        <a:t>- </a:t>
                      </a:r>
                      <a:r>
                        <a:rPr lang="en-US" sz="600" b="0" i="0" u="none" strike="noStrike" kern="1200" dirty="0">
                          <a:solidFill>
                            <a:schemeClr val="tx1"/>
                          </a:solidFill>
                          <a:effectLst/>
                          <a:latin typeface="+mn-lt"/>
                          <a:ea typeface="+mn-ea"/>
                          <a:cs typeface="+mn-cs"/>
                        </a:rPr>
                        <a:t>Inner for replacement reads and read insertions</a:t>
                      </a:r>
                      <a:r>
                        <a:rPr lang="en-US" sz="600" b="0" i="0" kern="1200" dirty="0">
                          <a:solidFill>
                            <a:schemeClr val="tx1"/>
                          </a:solidFill>
                          <a:effectLst/>
                          <a:latin typeface="+mn-lt"/>
                          <a:ea typeface="+mn-ea"/>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600" b="1" i="0" kern="1200" dirty="0">
                          <a:solidFill>
                            <a:schemeClr val="tx1"/>
                          </a:solidFill>
                          <a:effectLst/>
                          <a:latin typeface="+mn-lt"/>
                          <a:ea typeface="+mn-ea"/>
                          <a:cs typeface="+mn-cs"/>
                        </a:rPr>
                        <a:t>XRN5298 </a:t>
                      </a:r>
                      <a:r>
                        <a:rPr lang="en-US" sz="600" b="0" i="0" kern="1200" dirty="0">
                          <a:solidFill>
                            <a:schemeClr val="tx1"/>
                          </a:solidFill>
                          <a:effectLst/>
                          <a:latin typeface="+mn-lt"/>
                          <a:ea typeface="+mn-ea"/>
                          <a:cs typeface="+mn-cs"/>
                        </a:rPr>
                        <a:t>-</a:t>
                      </a:r>
                      <a:r>
                        <a:rPr lang="en-US" sz="600" b="1" i="0" kern="1200" dirty="0">
                          <a:solidFill>
                            <a:schemeClr val="tx1"/>
                          </a:solidFill>
                          <a:effectLst/>
                          <a:latin typeface="+mn-lt"/>
                          <a:ea typeface="+mn-ea"/>
                          <a:cs typeface="+mn-cs"/>
                        </a:rPr>
                        <a:t> </a:t>
                      </a:r>
                      <a:r>
                        <a:rPr lang="en-GB" sz="600" b="0" i="0" kern="1200" dirty="0">
                          <a:solidFill>
                            <a:schemeClr val="tx1"/>
                          </a:solidFill>
                          <a:effectLst/>
                          <a:latin typeface="+mn-lt"/>
                          <a:ea typeface="+mn-ea"/>
                          <a:cs typeface="+mn-cs"/>
                        </a:rPr>
                        <a:t>H100 Fife Project – Hydrogen Network Trial</a:t>
                      </a:r>
                    </a:p>
                    <a:p>
                      <a:pPr rtl="0" fontAlgn="base"/>
                      <a:endParaRPr lang="en-US" sz="600" b="0" i="0" kern="1200">
                        <a:solidFill>
                          <a:schemeClr val="tx1"/>
                        </a:solidFill>
                        <a:effectLst/>
                        <a:latin typeface="+mn-lt"/>
                        <a:ea typeface="+mn-ea"/>
                        <a:cs typeface="+mn-cs"/>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8"/>
                  </a:ext>
                </a:extLst>
              </a:tr>
            </a:tbl>
          </a:graphicData>
        </a:graphic>
      </p:graphicFrame>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557044" y="-58462"/>
            <a:ext cx="8229600" cy="637580"/>
          </a:xfrm>
        </p:spPr>
        <p:txBody>
          <a:bodyPr>
            <a:normAutofit/>
          </a:bodyPr>
          <a:lstStyle/>
          <a:p>
            <a:r>
              <a:rPr lang="en-GB" sz="1600">
                <a:latin typeface="Arial"/>
                <a:cs typeface="Arial"/>
              </a:rPr>
              <a:t>XRN5533 – February 23 Major Release - Status Update</a:t>
            </a:r>
          </a:p>
        </p:txBody>
      </p:sp>
      <p:sp>
        <p:nvSpPr>
          <p:cNvPr id="3" name="TextBox 2">
            <a:extLst>
              <a:ext uri="{FF2B5EF4-FFF2-40B4-BE49-F238E27FC236}">
                <a16:creationId xmlns:a16="http://schemas.microsoft.com/office/drawing/2014/main" id="{84CF33AE-F5D0-4DB5-A281-A025ECF07D2B}"/>
              </a:ext>
            </a:extLst>
          </p:cNvPr>
          <p:cNvSpPr txBox="1"/>
          <p:nvPr/>
        </p:nvSpPr>
        <p:spPr>
          <a:xfrm>
            <a:off x="0" y="4977629"/>
            <a:ext cx="1745991" cy="200055"/>
          </a:xfrm>
          <a:prstGeom prst="rect">
            <a:avLst/>
          </a:prstGeom>
          <a:noFill/>
        </p:spPr>
        <p:txBody>
          <a:bodyPr wrap="none" lIns="91440" tIns="45720" rIns="91440" bIns="45720" rtlCol="0" anchor="t">
            <a:spAutoFit/>
          </a:bodyPr>
          <a:lstStyle/>
          <a:p>
            <a:r>
              <a:rPr lang="en-GB" sz="700"/>
              <a:t>Slide updated on 27th September 2023</a:t>
            </a:r>
            <a:endParaRPr lang="en-GB"/>
          </a:p>
        </p:txBody>
      </p:sp>
      <p:grpSp>
        <p:nvGrpSpPr>
          <p:cNvPr id="21" name="Group 20">
            <a:extLst>
              <a:ext uri="{FF2B5EF4-FFF2-40B4-BE49-F238E27FC236}">
                <a16:creationId xmlns:a16="http://schemas.microsoft.com/office/drawing/2014/main" id="{7F69C754-A2B7-42E7-A95D-34326B9ADA63}"/>
              </a:ext>
            </a:extLst>
          </p:cNvPr>
          <p:cNvGrpSpPr/>
          <p:nvPr/>
        </p:nvGrpSpPr>
        <p:grpSpPr>
          <a:xfrm>
            <a:off x="4795522" y="2687639"/>
            <a:ext cx="2861652" cy="200055"/>
            <a:chOff x="4309575" y="3517379"/>
            <a:chExt cx="2861652" cy="200055"/>
          </a:xfrm>
        </p:grpSpPr>
        <p:grpSp>
          <p:nvGrpSpPr>
            <p:cNvPr id="6" name="Group 5">
              <a:extLst>
                <a:ext uri="{FF2B5EF4-FFF2-40B4-BE49-F238E27FC236}">
                  <a16:creationId xmlns:a16="http://schemas.microsoft.com/office/drawing/2014/main" id="{C00F5C7A-7DE9-4E56-920B-E5E147C6EBD4}"/>
                </a:ext>
              </a:extLst>
            </p:cNvPr>
            <p:cNvGrpSpPr/>
            <p:nvPr/>
          </p:nvGrpSpPr>
          <p:grpSpPr>
            <a:xfrm>
              <a:off x="4309575" y="3517379"/>
              <a:ext cx="741910" cy="200055"/>
              <a:chOff x="4089862" y="3477140"/>
              <a:chExt cx="741910" cy="200055"/>
            </a:xfrm>
          </p:grpSpPr>
          <p:sp>
            <p:nvSpPr>
              <p:cNvPr id="7" name="Oval 6">
                <a:extLst>
                  <a:ext uri="{FF2B5EF4-FFF2-40B4-BE49-F238E27FC236}">
                    <a16:creationId xmlns:a16="http://schemas.microsoft.com/office/drawing/2014/main" id="{891FDCCB-752F-418A-A9D0-310AC089410C}"/>
                  </a:ext>
                </a:extLst>
              </p:cNvPr>
              <p:cNvSpPr/>
              <p:nvPr/>
            </p:nvSpPr>
            <p:spPr>
              <a:xfrm>
                <a:off x="4089862" y="3562003"/>
                <a:ext cx="54033" cy="457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8" name="TextBox 7">
                <a:extLst>
                  <a:ext uri="{FF2B5EF4-FFF2-40B4-BE49-F238E27FC236}">
                    <a16:creationId xmlns:a16="http://schemas.microsoft.com/office/drawing/2014/main" id="{D10FF982-1EC8-4484-862D-7340064BDED9}"/>
                  </a:ext>
                </a:extLst>
              </p:cNvPr>
              <p:cNvSpPr txBox="1"/>
              <p:nvPr/>
            </p:nvSpPr>
            <p:spPr>
              <a:xfrm>
                <a:off x="4116878" y="3477140"/>
                <a:ext cx="714894" cy="200055"/>
              </a:xfrm>
              <a:prstGeom prst="rect">
                <a:avLst/>
              </a:prstGeom>
              <a:noFill/>
            </p:spPr>
            <p:txBody>
              <a:bodyPr wrap="square" rtlCol="0">
                <a:spAutoFit/>
              </a:bodyPr>
              <a:lstStyle/>
              <a:p>
                <a:r>
                  <a:rPr lang="en-GB" sz="700"/>
                  <a:t>Complete</a:t>
                </a:r>
              </a:p>
            </p:txBody>
          </p:sp>
        </p:grpSp>
        <p:grpSp>
          <p:nvGrpSpPr>
            <p:cNvPr id="9" name="Group 8">
              <a:extLst>
                <a:ext uri="{FF2B5EF4-FFF2-40B4-BE49-F238E27FC236}">
                  <a16:creationId xmlns:a16="http://schemas.microsoft.com/office/drawing/2014/main" id="{4EC52DCE-2008-4732-9AA5-A47EAAD5CBDF}"/>
                </a:ext>
              </a:extLst>
            </p:cNvPr>
            <p:cNvGrpSpPr/>
            <p:nvPr/>
          </p:nvGrpSpPr>
          <p:grpSpPr>
            <a:xfrm>
              <a:off x="5080579" y="3517379"/>
              <a:ext cx="741910" cy="200055"/>
              <a:chOff x="4089862" y="3477140"/>
              <a:chExt cx="741910" cy="200055"/>
            </a:xfrm>
          </p:grpSpPr>
          <p:sp>
            <p:nvSpPr>
              <p:cNvPr id="10" name="Oval 9">
                <a:extLst>
                  <a:ext uri="{FF2B5EF4-FFF2-40B4-BE49-F238E27FC236}">
                    <a16:creationId xmlns:a16="http://schemas.microsoft.com/office/drawing/2014/main" id="{42C43FFD-9FF3-4EF1-B48C-F3F52EAB4D74}"/>
                  </a:ext>
                </a:extLst>
              </p:cNvPr>
              <p:cNvSpPr/>
              <p:nvPr/>
            </p:nvSpPr>
            <p:spPr>
              <a:xfrm>
                <a:off x="4089862" y="3562003"/>
                <a:ext cx="54033" cy="45719"/>
              </a:xfrm>
              <a:prstGeom prst="ellipse">
                <a:avLst/>
              </a:prstGeom>
              <a:solidFill>
                <a:srgbClr val="92D050"/>
              </a:solidFill>
              <a:ln>
                <a:solidFill>
                  <a:srgbClr val="9CCB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1" name="TextBox 10">
                <a:extLst>
                  <a:ext uri="{FF2B5EF4-FFF2-40B4-BE49-F238E27FC236}">
                    <a16:creationId xmlns:a16="http://schemas.microsoft.com/office/drawing/2014/main" id="{C11F1660-03A9-4421-90E7-6B9A8D68AEE8}"/>
                  </a:ext>
                </a:extLst>
              </p:cNvPr>
              <p:cNvSpPr txBox="1"/>
              <p:nvPr/>
            </p:nvSpPr>
            <p:spPr>
              <a:xfrm>
                <a:off x="4116878" y="3477140"/>
                <a:ext cx="714894" cy="200055"/>
              </a:xfrm>
              <a:prstGeom prst="rect">
                <a:avLst/>
              </a:prstGeom>
              <a:noFill/>
            </p:spPr>
            <p:txBody>
              <a:bodyPr wrap="square" rtlCol="0">
                <a:spAutoFit/>
              </a:bodyPr>
              <a:lstStyle/>
              <a:p>
                <a:r>
                  <a:rPr lang="en-GB" sz="700"/>
                  <a:t>On Track</a:t>
                </a:r>
              </a:p>
            </p:txBody>
          </p:sp>
        </p:grpSp>
        <p:grpSp>
          <p:nvGrpSpPr>
            <p:cNvPr id="12" name="Group 11">
              <a:extLst>
                <a:ext uri="{FF2B5EF4-FFF2-40B4-BE49-F238E27FC236}">
                  <a16:creationId xmlns:a16="http://schemas.microsoft.com/office/drawing/2014/main" id="{1CBDC873-8ACE-4B55-84C1-36CCD1380D6D}"/>
                </a:ext>
              </a:extLst>
            </p:cNvPr>
            <p:cNvGrpSpPr/>
            <p:nvPr/>
          </p:nvGrpSpPr>
          <p:grpSpPr>
            <a:xfrm>
              <a:off x="5795473" y="3517379"/>
              <a:ext cx="741910" cy="200055"/>
              <a:chOff x="4089862" y="3477140"/>
              <a:chExt cx="741910" cy="200055"/>
            </a:xfrm>
          </p:grpSpPr>
          <p:sp>
            <p:nvSpPr>
              <p:cNvPr id="13" name="Oval 12">
                <a:extLst>
                  <a:ext uri="{FF2B5EF4-FFF2-40B4-BE49-F238E27FC236}">
                    <a16:creationId xmlns:a16="http://schemas.microsoft.com/office/drawing/2014/main" id="{19A3E629-54CF-4D8C-97CB-B2D239AF49B7}"/>
                  </a:ext>
                </a:extLst>
              </p:cNvPr>
              <p:cNvSpPr/>
              <p:nvPr/>
            </p:nvSpPr>
            <p:spPr>
              <a:xfrm>
                <a:off x="4089862" y="3562003"/>
                <a:ext cx="54033" cy="45719"/>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4" name="TextBox 13">
                <a:extLst>
                  <a:ext uri="{FF2B5EF4-FFF2-40B4-BE49-F238E27FC236}">
                    <a16:creationId xmlns:a16="http://schemas.microsoft.com/office/drawing/2014/main" id="{586036A5-BDBE-46A6-A94B-1D2E719FA5F1}"/>
                  </a:ext>
                </a:extLst>
              </p:cNvPr>
              <p:cNvSpPr txBox="1"/>
              <p:nvPr/>
            </p:nvSpPr>
            <p:spPr>
              <a:xfrm>
                <a:off x="4116878" y="3477140"/>
                <a:ext cx="714894" cy="200055"/>
              </a:xfrm>
              <a:prstGeom prst="rect">
                <a:avLst/>
              </a:prstGeom>
              <a:noFill/>
            </p:spPr>
            <p:txBody>
              <a:bodyPr wrap="square" rtlCol="0">
                <a:spAutoFit/>
              </a:bodyPr>
              <a:lstStyle/>
              <a:p>
                <a:r>
                  <a:rPr lang="en-GB" sz="700"/>
                  <a:t>At Risk</a:t>
                </a:r>
              </a:p>
            </p:txBody>
          </p:sp>
        </p:grpSp>
        <p:grpSp>
          <p:nvGrpSpPr>
            <p:cNvPr id="15" name="Group 14">
              <a:extLst>
                <a:ext uri="{FF2B5EF4-FFF2-40B4-BE49-F238E27FC236}">
                  <a16:creationId xmlns:a16="http://schemas.microsoft.com/office/drawing/2014/main" id="{5B859870-D5CA-454D-8299-952E351E1D55}"/>
                </a:ext>
              </a:extLst>
            </p:cNvPr>
            <p:cNvGrpSpPr/>
            <p:nvPr/>
          </p:nvGrpSpPr>
          <p:grpSpPr>
            <a:xfrm>
              <a:off x="6429317" y="3517379"/>
              <a:ext cx="741910" cy="200055"/>
              <a:chOff x="4089862" y="3477140"/>
              <a:chExt cx="741910" cy="200055"/>
            </a:xfrm>
          </p:grpSpPr>
          <p:sp>
            <p:nvSpPr>
              <p:cNvPr id="16" name="Oval 15">
                <a:extLst>
                  <a:ext uri="{FF2B5EF4-FFF2-40B4-BE49-F238E27FC236}">
                    <a16:creationId xmlns:a16="http://schemas.microsoft.com/office/drawing/2014/main" id="{95DF9D2D-2684-4464-B881-A3FC48AD853F}"/>
                  </a:ext>
                </a:extLst>
              </p:cNvPr>
              <p:cNvSpPr/>
              <p:nvPr/>
            </p:nvSpPr>
            <p:spPr>
              <a:xfrm>
                <a:off x="4089862" y="3562003"/>
                <a:ext cx="54033"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7" name="TextBox 16">
                <a:extLst>
                  <a:ext uri="{FF2B5EF4-FFF2-40B4-BE49-F238E27FC236}">
                    <a16:creationId xmlns:a16="http://schemas.microsoft.com/office/drawing/2014/main" id="{D875BF0E-EAFE-431D-A9BE-CBF56ED4E5D5}"/>
                  </a:ext>
                </a:extLst>
              </p:cNvPr>
              <p:cNvSpPr txBox="1"/>
              <p:nvPr/>
            </p:nvSpPr>
            <p:spPr>
              <a:xfrm>
                <a:off x="4116878" y="3477140"/>
                <a:ext cx="714894" cy="200055"/>
              </a:xfrm>
              <a:prstGeom prst="rect">
                <a:avLst/>
              </a:prstGeom>
              <a:noFill/>
            </p:spPr>
            <p:txBody>
              <a:bodyPr wrap="square" rtlCol="0">
                <a:spAutoFit/>
              </a:bodyPr>
              <a:lstStyle/>
              <a:p>
                <a:r>
                  <a:rPr lang="en-GB" sz="700"/>
                  <a:t>Overdue</a:t>
                </a:r>
              </a:p>
            </p:txBody>
          </p:sp>
        </p:grpSp>
      </p:grpSp>
      <p:pic>
        <p:nvPicPr>
          <p:cNvPr id="5" name="Picture 4">
            <a:extLst>
              <a:ext uri="{FF2B5EF4-FFF2-40B4-BE49-F238E27FC236}">
                <a16:creationId xmlns:a16="http://schemas.microsoft.com/office/drawing/2014/main" id="{32F9AFB7-BC88-44C7-B3DB-C50280F925EB}"/>
              </a:ext>
            </a:extLst>
          </p:cNvPr>
          <p:cNvPicPr>
            <a:picLocks noChangeAspect="1"/>
          </p:cNvPicPr>
          <p:nvPr/>
        </p:nvPicPr>
        <p:blipFill>
          <a:blip r:embed="rId3"/>
          <a:stretch>
            <a:fillRect/>
          </a:stretch>
        </p:blipFill>
        <p:spPr>
          <a:xfrm>
            <a:off x="4368720" y="1869238"/>
            <a:ext cx="4505562" cy="786965"/>
          </a:xfrm>
          <a:prstGeom prst="rect">
            <a:avLst/>
          </a:prstGeom>
        </p:spPr>
      </p:pic>
    </p:spTree>
    <p:extLst>
      <p:ext uri="{BB962C8B-B14F-4D97-AF65-F5344CB8AC3E}">
        <p14:creationId xmlns:p14="http://schemas.microsoft.com/office/powerpoint/2010/main" val="416191731"/>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SharedWithUsers xmlns="3ee84ff3-1fa2-4b0e-bbc1-9d3729ac2ba9">
      <UserInfo>
        <DisplayName>Jay-Jay Prosser</DisplayName>
        <AccountId>26</AccountId>
        <AccountType/>
      </UserInfo>
      <UserInfo>
        <DisplayName>Rob Heggett</DisplayName>
        <AccountId>108</AccountId>
        <AccountType/>
      </UserInfo>
    </SharedWithUsers>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E966AA5-3D01-4B81-BAE0-8020A2E16EFF}">
  <ds:schemaRefs>
    <ds:schemaRef ds:uri="09850d4e-5ea7-4dcb-8c24-c6fc5087371d"/>
    <ds:schemaRef ds:uri="5e5e5b1a-4354-4cde-90ed-1df27520ead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103fba77-31dd-4780-83f9-c54f26c3a260"/>
  </ds:schemaRefs>
</ds:datastoreItem>
</file>

<file path=customXml/itemProps2.xml><?xml version="1.0" encoding="utf-8"?>
<ds:datastoreItem xmlns:ds="http://schemas.openxmlformats.org/officeDocument/2006/customXml" ds:itemID="{2A513DF9-3E74-488E-B239-1C5C999E5CA9}">
  <ds:schemaRefs>
    <ds:schemaRef ds:uri="http://schemas.microsoft.com/sharepoint/v3/contenttype/forms"/>
  </ds:schemaRefs>
</ds:datastoreItem>
</file>

<file path=customXml/itemProps3.xml><?xml version="1.0" encoding="utf-8"?>
<ds:datastoreItem xmlns:ds="http://schemas.openxmlformats.org/officeDocument/2006/customXml" ds:itemID="{A2627450-4D62-4D3B-BD35-219B99F37031}"/>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(16:9)</PresentationFormat>
  <Slides>1</Slides>
  <Notes>1</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XRN5533 – February 23 Major Release - Status Update</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revision>6</cp:revision>
  <dcterms:created xsi:type="dcterms:W3CDTF">2018-09-02T17:12:15Z</dcterms:created>
  <dcterms:modified xsi:type="dcterms:W3CDTF">2022-10-03T14:01:58Z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0x010100BE4A46900855F54F8B1B4A69CC14CF6B</vt:lpwstr>
  </property>
  <property fmtid="{D5CDD505-2E9C-101B-9397-08002B2CF9AE}" pid="4" name="Order">
    <vt:r8>21200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