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139" r:id="rId6"/>
  </p:sldMasterIdLst>
  <p:notesMasterIdLst>
    <p:notesMasterId r:id="rId9"/>
  </p:notesMasterIdLst>
  <p:handoutMasterIdLst>
    <p:handoutMasterId r:id="rId10"/>
  </p:handoutMasterIdLst>
  <p:sldIdLst>
    <p:sldId id="352" r:id="rId7"/>
    <p:sldId id="3625" r:id="rId8"/>
  </p:sldIdLst>
  <p:sldSz cx="9144000" cy="5143500" type="screen16x9"/>
  <p:notesSz cx="6724650" cy="9774238"/>
  <p:defaultTextStyle>
    <a:defPPr>
      <a:defRPr lang="en-US"/>
    </a:defPPr>
    <a:lvl1pPr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66"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33"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498"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664"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29" algn="l" defTabSz="914333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95" algn="l" defTabSz="914333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160" algn="l" defTabSz="914333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326" algn="l" defTabSz="914333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1" userDrawn="1">
          <p15:clr>
            <a:srgbClr val="A4A3A4"/>
          </p15:clr>
        </p15:guide>
        <p15:guide id="2" pos="2095" userDrawn="1">
          <p15:clr>
            <a:srgbClr val="A4A3A4"/>
          </p15:clr>
        </p15:guide>
        <p15:guide id="3" orient="horz" pos="3325" userDrawn="1">
          <p15:clr>
            <a:srgbClr val="A4A3A4"/>
          </p15:clr>
        </p15:guide>
        <p15:guide id="4" pos="207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Krupa" initials="EK" lastIdx="1" clrIdx="0"/>
  <p:cmAuthor id="2" name="Laing, Stephen" initials="LS" lastIdx="1" clrIdx="1">
    <p:extLst>
      <p:ext uri="{19B8F6BF-5375-455C-9EA6-DF929625EA0E}">
        <p15:presenceInfo xmlns:p15="http://schemas.microsoft.com/office/powerpoint/2012/main" userId="S-1-5-21-4145888014-839675345-3125187760-1697" providerId="AD"/>
      </p:ext>
    </p:extLst>
  </p:cmAuthor>
  <p:cmAuthor id="3" name="Smitha Pichrikat" initials="SP" lastIdx="1" clrIdx="2">
    <p:extLst>
      <p:ext uri="{19B8F6BF-5375-455C-9EA6-DF929625EA0E}">
        <p15:presenceInfo xmlns:p15="http://schemas.microsoft.com/office/powerpoint/2012/main" userId="S-1-5-21-4145888014-839675345-3125187760-33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9F0E"/>
    <a:srgbClr val="26A412"/>
    <a:srgbClr val="CED1E2"/>
    <a:srgbClr val="FFCC00"/>
    <a:srgbClr val="E8EAF1"/>
    <a:srgbClr val="CED1E1"/>
    <a:srgbClr val="3E5AA8"/>
    <a:srgbClr val="D2232A"/>
    <a:srgbClr val="0070C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1" autoAdjust="0"/>
    <p:restoredTop sz="94796" autoAdjust="0"/>
  </p:normalViewPr>
  <p:slideViewPr>
    <p:cSldViewPr snapToGrid="0">
      <p:cViewPr varScale="1">
        <p:scale>
          <a:sx n="88" d="100"/>
          <a:sy n="88" d="100"/>
        </p:scale>
        <p:origin x="516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61"/>
        <p:guide pos="2095"/>
        <p:guide orient="horz" pos="3325"/>
        <p:guide pos="207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J Lyndon" userId="fefd1f69-c297-4970-add2-0b667d1abc1f" providerId="ADAL" clId="{C1D65821-07AC-4C35-8609-207DF173A411}"/>
    <pc:docChg chg="custSel modSld">
      <pc:chgData name="Emma J Lyndon" userId="fefd1f69-c297-4970-add2-0b667d1abc1f" providerId="ADAL" clId="{C1D65821-07AC-4C35-8609-207DF173A411}" dt="2022-09-30T10:36:37.071" v="2062" actId="20577"/>
      <pc:docMkLst>
        <pc:docMk/>
      </pc:docMkLst>
      <pc:sldChg chg="modSp mod">
        <pc:chgData name="Emma J Lyndon" userId="fefd1f69-c297-4970-add2-0b667d1abc1f" providerId="ADAL" clId="{C1D65821-07AC-4C35-8609-207DF173A411}" dt="2022-09-30T10:24:56.260" v="15" actId="20577"/>
        <pc:sldMkLst>
          <pc:docMk/>
          <pc:sldMk cId="3324695576" sldId="352"/>
        </pc:sldMkLst>
        <pc:spChg chg="mod">
          <ac:chgData name="Emma J Lyndon" userId="fefd1f69-c297-4970-add2-0b667d1abc1f" providerId="ADAL" clId="{C1D65821-07AC-4C35-8609-207DF173A411}" dt="2022-09-30T10:24:56.260" v="15" actId="20577"/>
          <ac:spMkLst>
            <pc:docMk/>
            <pc:sldMk cId="3324695576" sldId="352"/>
            <ac:spMk id="5" creationId="{00000000-0000-0000-0000-000000000000}"/>
          </ac:spMkLst>
        </pc:spChg>
      </pc:sldChg>
      <pc:sldChg chg="modSp mod">
        <pc:chgData name="Emma J Lyndon" userId="fefd1f69-c297-4970-add2-0b667d1abc1f" providerId="ADAL" clId="{C1D65821-07AC-4C35-8609-207DF173A411}" dt="2022-09-30T10:36:37.071" v="2062" actId="20577"/>
        <pc:sldMkLst>
          <pc:docMk/>
          <pc:sldMk cId="4003900481" sldId="3625"/>
        </pc:sldMkLst>
        <pc:graphicFrameChg chg="modGraphic">
          <ac:chgData name="Emma J Lyndon" userId="fefd1f69-c297-4970-add2-0b667d1abc1f" providerId="ADAL" clId="{C1D65821-07AC-4C35-8609-207DF173A411}" dt="2022-09-30T10:36:37.071" v="2062" actId="20577"/>
          <ac:graphicFrameMkLst>
            <pc:docMk/>
            <pc:sldMk cId="4003900481" sldId="3625"/>
            <ac:graphicFrameMk id="4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2"/>
            <a:ext cx="2858073" cy="5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9403" tIns="44705" rIns="89403" bIns="447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2"/>
            <a:ext cx="2858073" cy="5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9403" tIns="44705" rIns="89403" bIns="447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30/09/2022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" y="10024886"/>
            <a:ext cx="2858073" cy="5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9403" tIns="44705" rIns="89403" bIns="447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024886"/>
            <a:ext cx="2858073" cy="5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9403" tIns="44705" rIns="89403" bIns="447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10"/>
            <a:ext cx="2857977" cy="527741"/>
          </a:xfrm>
          <a:prstGeom prst="rect">
            <a:avLst/>
          </a:prstGeom>
        </p:spPr>
        <p:txBody>
          <a:bodyPr vert="horz" lIns="90085" tIns="45037" rIns="90085" bIns="4503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370" y="10"/>
            <a:ext cx="2857977" cy="527741"/>
          </a:xfrm>
          <a:prstGeom prst="rect">
            <a:avLst/>
          </a:prstGeom>
        </p:spPr>
        <p:txBody>
          <a:bodyPr vert="horz" lIns="90085" tIns="45037" rIns="90085" bIns="45037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792163"/>
            <a:ext cx="7037388" cy="3957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85" tIns="45037" rIns="90085" bIns="4503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0012" y="5014389"/>
            <a:ext cx="5273869" cy="4749668"/>
          </a:xfrm>
          <a:prstGeom prst="rect">
            <a:avLst/>
          </a:prstGeom>
        </p:spPr>
        <p:txBody>
          <a:bodyPr vert="horz" lIns="90085" tIns="45037" rIns="90085" bIns="450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10025393"/>
            <a:ext cx="2857977" cy="527741"/>
          </a:xfrm>
          <a:prstGeom prst="rect">
            <a:avLst/>
          </a:prstGeom>
        </p:spPr>
        <p:txBody>
          <a:bodyPr vert="horz" lIns="90085" tIns="45037" rIns="90085" bIns="4503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370" y="10025393"/>
            <a:ext cx="2857977" cy="527741"/>
          </a:xfrm>
          <a:prstGeom prst="rect">
            <a:avLst/>
          </a:prstGeom>
        </p:spPr>
        <p:txBody>
          <a:bodyPr vert="horz" lIns="90085" tIns="45037" rIns="90085" bIns="45037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5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6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206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42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54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372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1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4" y="4443961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9" tIns="46035" rIns="92069" bIns="46035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66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33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49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664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75" indent="-342875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895" indent="-285729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15" indent="-228582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080" indent="-228582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46" indent="-228582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11" indent="-22858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578" indent="-22858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744" indent="-22858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5909" indent="-22858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378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731581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9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20680"/>
            <a:ext cx="7772400" cy="1102519"/>
          </a:xfrm>
        </p:spPr>
        <p:txBody>
          <a:bodyPr/>
          <a:lstStyle/>
          <a:p>
            <a:r>
              <a:rPr lang="en-GB" dirty="0"/>
              <a:t>CSSC Programme Dashboard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66016"/>
            <a:ext cx="6400800" cy="1314450"/>
          </a:xfrm>
        </p:spPr>
        <p:txBody>
          <a:bodyPr vert="horz" lIns="91438" tIns="45719" rIns="91438" bIns="45719" rtlCol="0" anchor="t"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Arial"/>
                <a:cs typeface="Arial"/>
              </a:rPr>
              <a:t>October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F39F5C-5B21-482F-B3CB-006BEF34AF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797" y="2511295"/>
            <a:ext cx="1438406" cy="143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115091"/>
              </p:ext>
            </p:extLst>
          </p:nvPr>
        </p:nvGraphicFramePr>
        <p:xfrm>
          <a:off x="0" y="276"/>
          <a:ext cx="9143999" cy="5106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314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19314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96574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96574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411562"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Programme 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 dirty="0">
                        <a:solidFill>
                          <a:schemeClr val="bg1"/>
                        </a:solidFill>
                        <a:highlight>
                          <a:srgbClr val="CED1E2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Programme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A4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A412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The programme is reflective of a Green Status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The Programme is in the last month of PIS, this phase concludes on the 31</a:t>
                      </a:r>
                      <a:r>
                        <a:rPr lang="en-GB" sz="9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st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October at which point the Programme will cease with the service moving into BAU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255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Programme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A4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A41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22554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Risk Profile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A4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A41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81098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Resources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A4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A41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24478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2962687">
                <a:tc gridSpan="4"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Programme Closedown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month brings about the closedown of the CSSC Programme which I am very proud to have been apart of and also like to thank all of you for contribution and </a:t>
                      </a:r>
                      <a:r>
                        <a:rPr lang="en-GB" sz="105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 for </a:t>
                      </a:r>
                      <a:r>
                        <a:rPr lang="en-GB" sz="10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duration</a:t>
                      </a:r>
                    </a:p>
                    <a:p>
                      <a:pPr marL="171450" marR="0" lvl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the time we exit PIS the service will have been adopted into BAU with knowledge transfer, operational model and support activities all in place</a:t>
                      </a:r>
                    </a:p>
                    <a:p>
                      <a:pPr marL="171450" marR="0" lvl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Programme has been a success and a huge multi party activity which has seen many high’s and low’s throughout it’s duration which you would expect from a Programme for this size</a:t>
                      </a:r>
                    </a:p>
                    <a:p>
                      <a:pPr marL="171450" marR="0" lvl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will continue our relationships with all customers involved in the Switching Programme so please be assured that support is still available through your BAU channels</a:t>
                      </a:r>
                    </a:p>
                    <a:p>
                      <a:pPr marL="171450" marR="0" lvl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will continue to report any issues that are encountered as a consequence of the Programme via our Issue Resolution team as per the BAU process that has been in place since Programme implementation</a:t>
                      </a:r>
                    </a:p>
                    <a:p>
                      <a:pPr marL="171450" marR="0" lvl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will continue to provide you updates in relation to the missing secured active messages (SAM’s) until we reach resolution of this issue</a:t>
                      </a:r>
                    </a:p>
                    <a:p>
                      <a:pPr marL="171450" marR="0" lvl="0" indent="-17145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closedown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</a:tbl>
          </a:graphicData>
        </a:graphic>
      </p:graphicFrame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36562"/>
            <a:ext cx="8229600" cy="39582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003900481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A3DDAA-7FBC-4EEF-AB33-E5087C838485}"/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afe9fadc-cf94-4dd1-a692-a3c9fbf85351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5d8c402-b464-4f85-b954-cddb3da0df2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14939</TotalTime>
  <Words>259</Words>
  <Application>Microsoft Office PowerPoint</Application>
  <PresentationFormat>On-screen Show (16:9)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xoserve templates</vt:lpstr>
      <vt:lpstr>Office Theme</vt:lpstr>
      <vt:lpstr>1_xoserve templates</vt:lpstr>
      <vt:lpstr>CSSC Programme Dashboard</vt:lpstr>
      <vt:lpstr>PowerPoint Presentation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Emma J Lyndon</cp:lastModifiedBy>
  <cp:revision>62</cp:revision>
  <cp:lastPrinted>2019-12-17T14:02:10Z</cp:lastPrinted>
  <dcterms:created xsi:type="dcterms:W3CDTF">2011-09-20T14:58:41Z</dcterms:created>
  <dcterms:modified xsi:type="dcterms:W3CDTF">2022-09-30T10:36:43Z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</Properties>
</file>