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9" r:id="rId6"/>
    <p:sldId id="263" r:id="rId7"/>
    <p:sldId id="271" r:id="rId8"/>
    <p:sldId id="275" r:id="rId9"/>
    <p:sldId id="272" r:id="rId10"/>
    <p:sldId id="273" r:id="rId11"/>
    <p:sldId id="274" r:id="rId12"/>
    <p:sldId id="270" r:id="rId13"/>
    <p:sldId id="268" r:id="rId14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Hadfield" initials="RH" lastIdx="2" clrIdx="0">
    <p:extLst>
      <p:ext uri="{19B8F6BF-5375-455C-9EA6-DF929625EA0E}">
        <p15:presenceInfo xmlns:p15="http://schemas.microsoft.com/office/powerpoint/2012/main" userId="S::Richard.Hadfield@xoserve.com::a8a44ded-12a2-44ab-9ae0-8a727a1345d9" providerId="AD"/>
      </p:ext>
    </p:extLst>
  </p:cmAuthor>
  <p:cmAuthor id="2" name="Simon Harris" initials="SH" lastIdx="2" clrIdx="1">
    <p:extLst>
      <p:ext uri="{19B8F6BF-5375-455C-9EA6-DF929625EA0E}">
        <p15:presenceInfo xmlns:p15="http://schemas.microsoft.com/office/powerpoint/2012/main" userId="S::Simon.harris@Xoserve.com::141bd518-a903-4682-a1d6-6717e25c60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D8DEF0"/>
    <a:srgbClr val="B1D6E8"/>
    <a:srgbClr val="56CF9E"/>
    <a:srgbClr val="FCBC55"/>
    <a:srgbClr val="40D1F5"/>
    <a:srgbClr val="D75733"/>
    <a:srgbClr val="84B8DA"/>
    <a:srgbClr val="1D3E61"/>
    <a:srgbClr val="644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8CA9E-E7AF-437D-A7D4-7079118DF0ED}" v="3" dt="2022-10-03T14:57:31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74245" autoAdjust="0"/>
  </p:normalViewPr>
  <p:slideViewPr>
    <p:cSldViewPr>
      <p:cViewPr varScale="1">
        <p:scale>
          <a:sx n="83" d="100"/>
          <a:sy n="83" d="100"/>
        </p:scale>
        <p:origin x="79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Harris" userId="141bd518-a903-4682-a1d6-6717e25c6057" providerId="ADAL" clId="{0688CA9E-E7AF-437D-A7D4-7079118DF0ED}"/>
    <pc:docChg chg="custSel modSld sldOrd">
      <pc:chgData name="Simon Harris" userId="141bd518-a903-4682-a1d6-6717e25c6057" providerId="ADAL" clId="{0688CA9E-E7AF-437D-A7D4-7079118DF0ED}" dt="2022-10-03T14:59:09.143" v="433"/>
      <pc:docMkLst>
        <pc:docMk/>
      </pc:docMkLst>
      <pc:sldChg chg="modSp mod">
        <pc:chgData name="Simon Harris" userId="141bd518-a903-4682-a1d6-6717e25c6057" providerId="ADAL" clId="{0688CA9E-E7AF-437D-A7D4-7079118DF0ED}" dt="2022-10-03T14:50:24.573" v="16" actId="20577"/>
        <pc:sldMkLst>
          <pc:docMk/>
          <pc:sldMk cId="623673150" sldId="256"/>
        </pc:sldMkLst>
        <pc:spChg chg="mod">
          <ac:chgData name="Simon Harris" userId="141bd518-a903-4682-a1d6-6717e25c6057" providerId="ADAL" clId="{0688CA9E-E7AF-437D-A7D4-7079118DF0ED}" dt="2022-10-03T14:50:24.573" v="16" actId="20577"/>
          <ac:spMkLst>
            <pc:docMk/>
            <pc:sldMk cId="623673150" sldId="256"/>
            <ac:spMk id="3" creationId="{B3132F4F-CFA8-40D2-9394-F879636CEE4A}"/>
          </ac:spMkLst>
        </pc:spChg>
      </pc:sldChg>
      <pc:sldChg chg="modSp mod">
        <pc:chgData name="Simon Harris" userId="141bd518-a903-4682-a1d6-6717e25c6057" providerId="ADAL" clId="{0688CA9E-E7AF-437D-A7D4-7079118DF0ED}" dt="2022-10-03T14:50:47.954" v="30" actId="20577"/>
        <pc:sldMkLst>
          <pc:docMk/>
          <pc:sldMk cId="792456834" sldId="263"/>
        </pc:sldMkLst>
        <pc:spChg chg="mod">
          <ac:chgData name="Simon Harris" userId="141bd518-a903-4682-a1d6-6717e25c6057" providerId="ADAL" clId="{0688CA9E-E7AF-437D-A7D4-7079118DF0ED}" dt="2022-10-03T14:50:47.954" v="30" actId="20577"/>
          <ac:spMkLst>
            <pc:docMk/>
            <pc:sldMk cId="792456834" sldId="263"/>
            <ac:spMk id="36" creationId="{5170BFC7-C5ED-4C9C-92E2-5BDA5CAF3600}"/>
          </ac:spMkLst>
        </pc:spChg>
      </pc:sldChg>
      <pc:sldChg chg="addSp delSp modSp mod ord">
        <pc:chgData name="Simon Harris" userId="141bd518-a903-4682-a1d6-6717e25c6057" providerId="ADAL" clId="{0688CA9E-E7AF-437D-A7D4-7079118DF0ED}" dt="2022-10-03T14:59:09.143" v="433"/>
        <pc:sldMkLst>
          <pc:docMk/>
          <pc:sldMk cId="492744847" sldId="269"/>
        </pc:sldMkLst>
        <pc:spChg chg="mod">
          <ac:chgData name="Simon Harris" userId="141bd518-a903-4682-a1d6-6717e25c6057" providerId="ADAL" clId="{0688CA9E-E7AF-437D-A7D4-7079118DF0ED}" dt="2022-10-03T14:55:43.684" v="286"/>
          <ac:spMkLst>
            <pc:docMk/>
            <pc:sldMk cId="492744847" sldId="269"/>
            <ac:spMk id="35" creationId="{DD0EBD5E-8633-47B6-A1C9-86121313EDC0}"/>
          </ac:spMkLst>
        </pc:spChg>
        <pc:spChg chg="mod">
          <ac:chgData name="Simon Harris" userId="141bd518-a903-4682-a1d6-6717e25c6057" providerId="ADAL" clId="{0688CA9E-E7AF-437D-A7D4-7079118DF0ED}" dt="2022-10-03T14:55:43.684" v="286"/>
          <ac:spMkLst>
            <pc:docMk/>
            <pc:sldMk cId="492744847" sldId="269"/>
            <ac:spMk id="37" creationId="{D19C22A2-7BA6-48C5-81CA-59329D4D4E4F}"/>
          </ac:spMkLst>
        </pc:spChg>
        <pc:spChg chg="mod">
          <ac:chgData name="Simon Harris" userId="141bd518-a903-4682-a1d6-6717e25c6057" providerId="ADAL" clId="{0688CA9E-E7AF-437D-A7D4-7079118DF0ED}" dt="2022-10-03T14:55:43.684" v="286"/>
          <ac:spMkLst>
            <pc:docMk/>
            <pc:sldMk cId="492744847" sldId="269"/>
            <ac:spMk id="38" creationId="{CA0873D0-E11A-45D8-BF57-C3ACA683DF8F}"/>
          </ac:spMkLst>
        </pc:spChg>
        <pc:spChg chg="add mod">
          <ac:chgData name="Simon Harris" userId="141bd518-a903-4682-a1d6-6717e25c6057" providerId="ADAL" clId="{0688CA9E-E7AF-437D-A7D4-7079118DF0ED}" dt="2022-10-03T14:59:00.679" v="431" actId="20577"/>
          <ac:spMkLst>
            <pc:docMk/>
            <pc:sldMk cId="492744847" sldId="269"/>
            <ac:spMk id="42" creationId="{C472338B-C8D7-48F9-B8BA-CC515D98CEE8}"/>
          </ac:spMkLst>
        </pc:spChg>
        <pc:spChg chg="add mod">
          <ac:chgData name="Simon Harris" userId="141bd518-a903-4682-a1d6-6717e25c6057" providerId="ADAL" clId="{0688CA9E-E7AF-437D-A7D4-7079118DF0ED}" dt="2022-10-03T14:57:57.872" v="381" actId="1076"/>
          <ac:spMkLst>
            <pc:docMk/>
            <pc:sldMk cId="492744847" sldId="269"/>
            <ac:spMk id="44" creationId="{7FB96022-66BC-4C26-9547-070FFE790352}"/>
          </ac:spMkLst>
        </pc:spChg>
        <pc:spChg chg="del mod">
          <ac:chgData name="Simon Harris" userId="141bd518-a903-4682-a1d6-6717e25c6057" providerId="ADAL" clId="{0688CA9E-E7AF-437D-A7D4-7079118DF0ED}" dt="2022-10-03T14:51:50.903" v="45" actId="478"/>
          <ac:spMkLst>
            <pc:docMk/>
            <pc:sldMk cId="492744847" sldId="269"/>
            <ac:spMk id="53" creationId="{B69075F2-A797-45C7-9AF9-9CAA1EBA93A0}"/>
          </ac:spMkLst>
        </pc:spChg>
        <pc:spChg chg="mod">
          <ac:chgData name="Simon Harris" userId="141bd518-a903-4682-a1d6-6717e25c6057" providerId="ADAL" clId="{0688CA9E-E7AF-437D-A7D4-7079118DF0ED}" dt="2022-10-03T14:57:57.872" v="381" actId="1076"/>
          <ac:spMkLst>
            <pc:docMk/>
            <pc:sldMk cId="492744847" sldId="269"/>
            <ac:spMk id="54" creationId="{FB723D25-541F-4D4A-B1F6-03D6368873A5}"/>
          </ac:spMkLst>
        </pc:spChg>
        <pc:spChg chg="mod">
          <ac:chgData name="Simon Harris" userId="141bd518-a903-4682-a1d6-6717e25c6057" providerId="ADAL" clId="{0688CA9E-E7AF-437D-A7D4-7079118DF0ED}" dt="2022-10-03T14:57:57.872" v="381" actId="1076"/>
          <ac:spMkLst>
            <pc:docMk/>
            <pc:sldMk cId="492744847" sldId="269"/>
            <ac:spMk id="55" creationId="{D8EE5118-C0AB-483E-9B49-BCB118ADA505}"/>
          </ac:spMkLst>
        </pc:spChg>
        <pc:spChg chg="mod topLvl">
          <ac:chgData name="Simon Harris" userId="141bd518-a903-4682-a1d6-6717e25c6057" providerId="ADAL" clId="{0688CA9E-E7AF-437D-A7D4-7079118DF0ED}" dt="2022-10-03T14:57:57.872" v="381" actId="1076"/>
          <ac:spMkLst>
            <pc:docMk/>
            <pc:sldMk cId="492744847" sldId="269"/>
            <ac:spMk id="69" creationId="{6FE0AA56-2255-4BE3-86EC-C77580E0052E}"/>
          </ac:spMkLst>
        </pc:spChg>
        <pc:grpChg chg="add mod">
          <ac:chgData name="Simon Harris" userId="141bd518-a903-4682-a1d6-6717e25c6057" providerId="ADAL" clId="{0688CA9E-E7AF-437D-A7D4-7079118DF0ED}" dt="2022-10-03T14:57:57.872" v="381" actId="1076"/>
          <ac:grpSpMkLst>
            <pc:docMk/>
            <pc:sldMk cId="492744847" sldId="269"/>
            <ac:grpSpMk id="30" creationId="{C7F6DA42-96D2-4976-AC4C-FCF95AE486D2}"/>
          </ac:grpSpMkLst>
        </pc:grpChg>
        <pc:grpChg chg="del">
          <ac:chgData name="Simon Harris" userId="141bd518-a903-4682-a1d6-6717e25c6057" providerId="ADAL" clId="{0688CA9E-E7AF-437D-A7D4-7079118DF0ED}" dt="2022-10-03T14:51:46.052" v="43" actId="478"/>
          <ac:grpSpMkLst>
            <pc:docMk/>
            <pc:sldMk cId="492744847" sldId="269"/>
            <ac:grpSpMk id="31" creationId="{70274A66-F459-4B8F-A711-DA7A84C3911F}"/>
          </ac:grpSpMkLst>
        </pc:grpChg>
        <pc:grpChg chg="mod">
          <ac:chgData name="Simon Harris" userId="141bd518-a903-4682-a1d6-6717e25c6057" providerId="ADAL" clId="{0688CA9E-E7AF-437D-A7D4-7079118DF0ED}" dt="2022-10-03T14:57:57.872" v="381" actId="1076"/>
          <ac:grpSpMkLst>
            <pc:docMk/>
            <pc:sldMk cId="492744847" sldId="269"/>
            <ac:grpSpMk id="32" creationId="{84C06726-FB23-43F6-99B6-03B3777D676F}"/>
          </ac:grpSpMkLst>
        </pc:grpChg>
        <pc:grpChg chg="mod">
          <ac:chgData name="Simon Harris" userId="141bd518-a903-4682-a1d6-6717e25c6057" providerId="ADAL" clId="{0688CA9E-E7AF-437D-A7D4-7079118DF0ED}" dt="2022-10-03T14:57:57.872" v="381" actId="1076"/>
          <ac:grpSpMkLst>
            <pc:docMk/>
            <pc:sldMk cId="492744847" sldId="269"/>
            <ac:grpSpMk id="39" creationId="{9AA7E342-5B35-4ABF-8468-96D84D5258D3}"/>
          </ac:grpSpMkLst>
        </pc:grpChg>
        <pc:grpChg chg="del">
          <ac:chgData name="Simon Harris" userId="141bd518-a903-4682-a1d6-6717e25c6057" providerId="ADAL" clId="{0688CA9E-E7AF-437D-A7D4-7079118DF0ED}" dt="2022-10-03T14:51:46.726" v="44" actId="478"/>
          <ac:grpSpMkLst>
            <pc:docMk/>
            <pc:sldMk cId="492744847" sldId="269"/>
            <ac:grpSpMk id="66" creationId="{E75ED8EE-FA15-43B9-AB33-3F55AC50662E}"/>
          </ac:grpSpMkLst>
        </pc:grpChg>
        <pc:grpChg chg="mod">
          <ac:chgData name="Simon Harris" userId="141bd518-a903-4682-a1d6-6717e25c6057" providerId="ADAL" clId="{0688CA9E-E7AF-437D-A7D4-7079118DF0ED}" dt="2022-10-03T14:57:57.872" v="381" actId="1076"/>
          <ac:grpSpMkLst>
            <pc:docMk/>
            <pc:sldMk cId="492744847" sldId="269"/>
            <ac:grpSpMk id="67" creationId="{64C74B7B-EB1A-4BB0-98E4-53399E65B5CC}"/>
          </ac:grpSpMkLst>
        </pc:grpChg>
        <pc:grpChg chg="del mod">
          <ac:chgData name="Simon Harris" userId="141bd518-a903-4682-a1d6-6717e25c6057" providerId="ADAL" clId="{0688CA9E-E7AF-437D-A7D4-7079118DF0ED}" dt="2022-10-03T14:53:50.578" v="165" actId="478"/>
          <ac:grpSpMkLst>
            <pc:docMk/>
            <pc:sldMk cId="492744847" sldId="269"/>
            <ac:grpSpMk id="71" creationId="{21939646-6897-4491-88A1-46A5C4296DE8}"/>
          </ac:grpSpMkLst>
        </pc:grpChg>
        <pc:picChg chg="add mod">
          <ac:chgData name="Simon Harris" userId="141bd518-a903-4682-a1d6-6717e25c6057" providerId="ADAL" clId="{0688CA9E-E7AF-437D-A7D4-7079118DF0ED}" dt="2022-10-03T14:57:57.872" v="381" actId="1076"/>
          <ac:picMkLst>
            <pc:docMk/>
            <pc:sldMk cId="492744847" sldId="269"/>
            <ac:picMk id="4" creationId="{406E02F4-EFE1-45A5-9E02-20A264329E63}"/>
          </ac:picMkLst>
        </pc:picChg>
        <pc:picChg chg="add mod">
          <ac:chgData name="Simon Harris" userId="141bd518-a903-4682-a1d6-6717e25c6057" providerId="ADAL" clId="{0688CA9E-E7AF-437D-A7D4-7079118DF0ED}" dt="2022-10-03T14:57:57.872" v="381" actId="1076"/>
          <ac:picMkLst>
            <pc:docMk/>
            <pc:sldMk cId="492744847" sldId="269"/>
            <ac:picMk id="6" creationId="{0DB8A968-6FBF-4FB8-AC74-68E8CC02BE45}"/>
          </ac:picMkLst>
        </pc:picChg>
        <pc:picChg chg="add del mod">
          <ac:chgData name="Simon Harris" userId="141bd518-a903-4682-a1d6-6717e25c6057" providerId="ADAL" clId="{0688CA9E-E7AF-437D-A7D4-7079118DF0ED}" dt="2022-10-03T14:57:47.592" v="379" actId="478"/>
          <ac:picMkLst>
            <pc:docMk/>
            <pc:sldMk cId="492744847" sldId="269"/>
            <ac:picMk id="45" creationId="{E6E11612-130F-4DF6-BD65-F054D57301CB}"/>
          </ac:picMkLst>
        </pc:picChg>
        <pc:picChg chg="del mod topLvl">
          <ac:chgData name="Simon Harris" userId="141bd518-a903-4682-a1d6-6717e25c6057" providerId="ADAL" clId="{0688CA9E-E7AF-437D-A7D4-7079118DF0ED}" dt="2022-10-03T14:53:50.578" v="165" actId="478"/>
          <ac:picMkLst>
            <pc:docMk/>
            <pc:sldMk cId="492744847" sldId="269"/>
            <ac:picMk id="61" creationId="{5B6D59F5-36CF-4ADC-A1CC-3FE3B9907FF7}"/>
          </ac:picMkLst>
        </pc:picChg>
      </pc:sldChg>
    </pc:docChg>
  </pc:docChgLst>
  <pc:docChgLst>
    <pc:chgData name="Simon Harris" userId="141bd518-a903-4682-a1d6-6717e25c6057" providerId="ADAL" clId="{EF212D34-387A-44FB-A87A-AA12DF0CE0A9}"/>
    <pc:docChg chg="custSel modSld">
      <pc:chgData name="Simon Harris" userId="141bd518-a903-4682-a1d6-6717e25c6057" providerId="ADAL" clId="{EF212D34-387A-44FB-A87A-AA12DF0CE0A9}" dt="2022-08-18T12:43:05.487" v="1" actId="478"/>
      <pc:docMkLst>
        <pc:docMk/>
      </pc:docMkLst>
      <pc:sldChg chg="addSp delSp modSp mod">
        <pc:chgData name="Simon Harris" userId="141bd518-a903-4682-a1d6-6717e25c6057" providerId="ADAL" clId="{EF212D34-387A-44FB-A87A-AA12DF0CE0A9}" dt="2022-08-18T12:43:05.487" v="1" actId="478"/>
        <pc:sldMkLst>
          <pc:docMk/>
          <pc:sldMk cId="492744847" sldId="269"/>
        </pc:sldMkLst>
        <pc:spChg chg="mod">
          <ac:chgData name="Simon Harris" userId="141bd518-a903-4682-a1d6-6717e25c6057" providerId="ADAL" clId="{EF212D34-387A-44FB-A87A-AA12DF0CE0A9}" dt="2022-08-18T12:43:04.121" v="0"/>
          <ac:spMkLst>
            <pc:docMk/>
            <pc:sldMk cId="492744847" sldId="269"/>
            <ac:spMk id="30" creationId="{CF6A7781-79B3-4663-8364-EB5D515F5C85}"/>
          </ac:spMkLst>
        </pc:spChg>
        <pc:spChg chg="mod">
          <ac:chgData name="Simon Harris" userId="141bd518-a903-4682-a1d6-6717e25c6057" providerId="ADAL" clId="{EF212D34-387A-44FB-A87A-AA12DF0CE0A9}" dt="2022-08-18T12:43:04.121" v="0"/>
          <ac:spMkLst>
            <pc:docMk/>
            <pc:sldMk cId="492744847" sldId="269"/>
            <ac:spMk id="35" creationId="{06E92D56-55B5-453B-A532-FAED1FC09E85}"/>
          </ac:spMkLst>
        </pc:spChg>
        <pc:spChg chg="mod">
          <ac:chgData name="Simon Harris" userId="141bd518-a903-4682-a1d6-6717e25c6057" providerId="ADAL" clId="{EF212D34-387A-44FB-A87A-AA12DF0CE0A9}" dt="2022-08-18T12:43:04.121" v="0"/>
          <ac:spMkLst>
            <pc:docMk/>
            <pc:sldMk cId="492744847" sldId="269"/>
            <ac:spMk id="37" creationId="{A2214F93-7810-4B09-8316-308A88D4E59E}"/>
          </ac:spMkLst>
        </pc:spChg>
        <pc:grpChg chg="add del mod">
          <ac:chgData name="Simon Harris" userId="141bd518-a903-4682-a1d6-6717e25c6057" providerId="ADAL" clId="{EF212D34-387A-44FB-A87A-AA12DF0CE0A9}" dt="2022-08-18T12:43:05.487" v="1" actId="478"/>
          <ac:grpSpMkLst>
            <pc:docMk/>
            <pc:sldMk cId="492744847" sldId="269"/>
            <ac:grpSpMk id="29" creationId="{EB776BCF-BBC8-4DAC-B16B-2E562D06E247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7" Type="http://schemas.openxmlformats.org/officeDocument/2006/relationships/image" Target="../media/image58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sv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3" Type="http://schemas.openxmlformats.org/officeDocument/2006/relationships/image" Target="../media/image11.sv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hyperlink" Target="https://www.xoserve.com/change/change-proposals/xrn-5402-request-impact-assessment-on-proposed-rec-change-management-impact-assessment/" TargetMode="External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5.sv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sv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svg"/><Relationship Id="rId5" Type="http://schemas.openxmlformats.org/officeDocument/2006/relationships/image" Target="../media/image42.sv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2.sv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12" Type="http://schemas.openxmlformats.org/officeDocument/2006/relationships/image" Target="../media/image5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svg"/><Relationship Id="rId5" Type="http://schemas.openxmlformats.org/officeDocument/2006/relationships/image" Target="../media/image42.sv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4.sv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12" Type="http://schemas.openxmlformats.org/officeDocument/2006/relationships/image" Target="../media/image5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svg"/><Relationship Id="rId5" Type="http://schemas.openxmlformats.org/officeDocument/2006/relationships/image" Target="../media/image42.sv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7" Type="http://schemas.openxmlformats.org/officeDocument/2006/relationships/image" Target="../media/image54.sv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sv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F856-5CF8-4F69-87E4-6C888EBCB1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XRN5402 - Request impact assessment on proposed REC Change Management Impact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32F4F-CFA8-40D2-9394-F879636CEE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ChMC</a:t>
            </a:r>
            <a:r>
              <a:rPr lang="en-GB" dirty="0"/>
              <a:t> 12 October 2022</a:t>
            </a:r>
          </a:p>
        </p:txBody>
      </p:sp>
    </p:spTree>
    <p:extLst>
      <p:ext uri="{BB962C8B-B14F-4D97-AF65-F5344CB8AC3E}">
        <p14:creationId xmlns:p14="http://schemas.microsoft.com/office/powerpoint/2010/main" val="62367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CDSP Recommendation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B88D57-816C-415A-8107-D52AFB7E6751}"/>
              </a:ext>
            </a:extLst>
          </p:cNvPr>
          <p:cNvGrpSpPr/>
          <p:nvPr/>
        </p:nvGrpSpPr>
        <p:grpSpPr>
          <a:xfrm>
            <a:off x="8394448" y="188820"/>
            <a:ext cx="584704" cy="582050"/>
            <a:chOff x="3203848" y="843558"/>
            <a:chExt cx="584704" cy="582050"/>
          </a:xfrm>
        </p:grpSpPr>
        <p:sp>
          <p:nvSpPr>
            <p:cNvPr id="6" name="Flowchart: Connector 5">
              <a:extLst>
                <a:ext uri="{FF2B5EF4-FFF2-40B4-BE49-F238E27FC236}">
                  <a16:creationId xmlns:a16="http://schemas.microsoft.com/office/drawing/2014/main" id="{CF302C3A-45C0-4725-9D51-146671FBFA80}"/>
                </a:ext>
              </a:extLst>
            </p:cNvPr>
            <p:cNvSpPr/>
            <p:nvPr/>
          </p:nvSpPr>
          <p:spPr>
            <a:xfrm>
              <a:off x="3203848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7" name="Graphic 6" descr="Follow outline">
              <a:extLst>
                <a:ext uri="{FF2B5EF4-FFF2-40B4-BE49-F238E27FC236}">
                  <a16:creationId xmlns:a16="http://schemas.microsoft.com/office/drawing/2014/main" id="{4D262504-B41B-4359-99A3-E20E33D0C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79155" y="896603"/>
              <a:ext cx="446604" cy="446604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A53352-FA22-49C4-B27B-57BFAAFFCB2A}"/>
              </a:ext>
            </a:extLst>
          </p:cNvPr>
          <p:cNvGrpSpPr/>
          <p:nvPr/>
        </p:nvGrpSpPr>
        <p:grpSpPr>
          <a:xfrm>
            <a:off x="251520" y="771550"/>
            <a:ext cx="2484276" cy="3888433"/>
            <a:chOff x="251520" y="977785"/>
            <a:chExt cx="2484276" cy="3888433"/>
          </a:xfrm>
          <a:solidFill>
            <a:schemeClr val="bg1">
              <a:lumMod val="85000"/>
            </a:schemeClr>
          </a:solidFill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6B4CAF3-9230-406B-AE26-C25A616AF83B}"/>
                </a:ext>
              </a:extLst>
            </p:cNvPr>
            <p:cNvGrpSpPr/>
            <p:nvPr/>
          </p:nvGrpSpPr>
          <p:grpSpPr>
            <a:xfrm>
              <a:off x="251520" y="977785"/>
              <a:ext cx="2484276" cy="3888433"/>
              <a:chOff x="3203848" y="977785"/>
              <a:chExt cx="2484276" cy="3888433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9199408-9CE1-4F9C-BBCC-B809F19B8F06}"/>
                  </a:ext>
                </a:extLst>
              </p:cNvPr>
              <p:cNvSpPr/>
              <p:nvPr/>
            </p:nvSpPr>
            <p:spPr>
              <a:xfrm>
                <a:off x="3455876" y="2057905"/>
                <a:ext cx="2232248" cy="2808313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Dedicated team of resources focusing </a:t>
                </a:r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fully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on REC IA and Change Development.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------------------------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Minimal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Risk to DSC 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Change.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------------------------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Increase in </a:t>
                </a:r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both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DSC Change Development and Release Capacity.</a:t>
                </a:r>
              </a:p>
              <a:p>
                <a:pPr algn="ctr"/>
                <a:endParaRPr lang="en-GB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09E32A-AB41-4FAE-B1A5-9EE91C6490FD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>
                        <a:lumMod val="65000"/>
                      </a:schemeClr>
                    </a:solidFill>
                  </a:rPr>
                  <a:t>Option 1</a:t>
                </a:r>
              </a:p>
              <a:p>
                <a:pPr algn="ctr"/>
                <a:endParaRPr lang="en-GB" sz="1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Dedicated REC Change Team</a:t>
                </a:r>
              </a:p>
            </p:txBody>
          </p:sp>
          <p:sp>
            <p:nvSpPr>
              <p:cNvPr id="19" name="Flowchart: Connector 18">
                <a:extLst>
                  <a:ext uri="{FF2B5EF4-FFF2-40B4-BE49-F238E27FC236}">
                    <a16:creationId xmlns:a16="http://schemas.microsoft.com/office/drawing/2014/main" id="{6768D564-5BA0-4168-B5B2-D9823054EEEC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pic>
          <p:nvPicPr>
            <p:cNvPr id="16" name="Graphic 15" descr="Users outline">
              <a:extLst>
                <a:ext uri="{FF2B5EF4-FFF2-40B4-BE49-F238E27FC236}">
                  <a16:creationId xmlns:a16="http://schemas.microsoft.com/office/drawing/2014/main" id="{CCBF7F4C-C5C7-4205-BE48-3B0F764A6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3472" y="1030830"/>
              <a:ext cx="460800" cy="4608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0E2ABD-2A67-4781-A886-09B57316774F}"/>
              </a:ext>
            </a:extLst>
          </p:cNvPr>
          <p:cNvGrpSpPr/>
          <p:nvPr/>
        </p:nvGrpSpPr>
        <p:grpSpPr>
          <a:xfrm>
            <a:off x="3203848" y="771550"/>
            <a:ext cx="2484276" cy="3874777"/>
            <a:chOff x="3203848" y="977785"/>
            <a:chExt cx="2484276" cy="3874777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1835714-CD30-4C94-A584-4B045CD09B42}"/>
                </a:ext>
              </a:extLst>
            </p:cNvPr>
            <p:cNvGrpSpPr/>
            <p:nvPr/>
          </p:nvGrpSpPr>
          <p:grpSpPr>
            <a:xfrm>
              <a:off x="3203848" y="977785"/>
              <a:ext cx="2484276" cy="3874777"/>
              <a:chOff x="3203848" y="977785"/>
              <a:chExt cx="2484276" cy="3874777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F18A25E-D720-4CAD-A72A-C755BAB61410}"/>
                  </a:ext>
                </a:extLst>
              </p:cNvPr>
              <p:cNvSpPr/>
              <p:nvPr/>
            </p:nvSpPr>
            <p:spPr>
              <a:xfrm>
                <a:off x="3455876" y="2057906"/>
                <a:ext cx="2232248" cy="279465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Additional core resources dedicated to </a:t>
                </a:r>
                <a:r>
                  <a:rPr lang="en-US" sz="1200" b="1" dirty="0">
                    <a:solidFill>
                      <a:srgbClr val="3E5AA8"/>
                    </a:solidFill>
                  </a:rPr>
                  <a:t>support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REC IA and Change Development.</a:t>
                </a:r>
              </a:p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----------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US" sz="1200" b="1" dirty="0">
                    <a:solidFill>
                      <a:srgbClr val="3E5AA8"/>
                    </a:solidFill>
                  </a:rPr>
                  <a:t>Low/Medium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Risk to DSC Change.</a:t>
                </a:r>
              </a:p>
              <a:p>
                <a:pPr algn="ctr"/>
                <a:endParaRPr lang="en-US" sz="8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  <a:endParaRPr lang="en-US" sz="12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Increase in DSC Change Development Capacity </a:t>
                </a:r>
                <a:r>
                  <a:rPr lang="en-GB" sz="1200" b="1" dirty="0">
                    <a:solidFill>
                      <a:srgbClr val="3E5AA8"/>
                    </a:solidFill>
                  </a:rPr>
                  <a:t>only</a:t>
                </a:r>
                <a:r>
                  <a:rPr lang="en-GB" sz="1200" dirty="0">
                    <a:solidFill>
                      <a:srgbClr val="3E5AA8"/>
                    </a:solidFill>
                  </a:rPr>
                  <a:t> (no increase in Release Capacity).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DBBD647-5170-4A86-95DA-2378E76028E5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Option 2</a:t>
                </a:r>
              </a:p>
              <a:p>
                <a:pPr algn="ctr"/>
                <a:endParaRPr lang="en-GB" sz="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/>
                    </a:solidFill>
                  </a:rPr>
                  <a:t>Dedicated Resources</a:t>
                </a:r>
              </a:p>
            </p:txBody>
          </p:sp>
          <p:sp>
            <p:nvSpPr>
              <p:cNvPr id="25" name="Flowchart: Connector 24">
                <a:extLst>
                  <a:ext uri="{FF2B5EF4-FFF2-40B4-BE49-F238E27FC236}">
                    <a16:creationId xmlns:a16="http://schemas.microsoft.com/office/drawing/2014/main" id="{22795FE0-FA1D-4275-82DC-241BCEEF2792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22" name="Graphic 21" descr="Follow outline">
              <a:extLst>
                <a:ext uri="{FF2B5EF4-FFF2-40B4-BE49-F238E27FC236}">
                  <a16:creationId xmlns:a16="http://schemas.microsoft.com/office/drawing/2014/main" id="{320E1202-6710-49BD-B5C2-5D694574A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79155" y="1030830"/>
              <a:ext cx="446604" cy="446604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E88DFE9-3E8D-4516-9800-84163200C374}"/>
              </a:ext>
            </a:extLst>
          </p:cNvPr>
          <p:cNvGrpSpPr/>
          <p:nvPr/>
        </p:nvGrpSpPr>
        <p:grpSpPr>
          <a:xfrm>
            <a:off x="6202524" y="771550"/>
            <a:ext cx="2484276" cy="3888433"/>
            <a:chOff x="6202524" y="977785"/>
            <a:chExt cx="2484276" cy="3888433"/>
          </a:xfrm>
          <a:solidFill>
            <a:schemeClr val="bg1">
              <a:lumMod val="85000"/>
            </a:schemeClr>
          </a:solidFill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818BABE-0E3E-4ECD-A875-D54D1E1AD29A}"/>
                </a:ext>
              </a:extLst>
            </p:cNvPr>
            <p:cNvGrpSpPr/>
            <p:nvPr/>
          </p:nvGrpSpPr>
          <p:grpSpPr>
            <a:xfrm>
              <a:off x="6202524" y="977785"/>
              <a:ext cx="2484276" cy="3888433"/>
              <a:chOff x="3203848" y="977785"/>
              <a:chExt cx="2484276" cy="3888433"/>
            </a:xfrm>
            <a:grpFill/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EAE4AA15-8184-49DF-9A17-1D8BE3B4093B}"/>
                  </a:ext>
                </a:extLst>
              </p:cNvPr>
              <p:cNvSpPr/>
              <p:nvPr/>
            </p:nvSpPr>
            <p:spPr>
              <a:xfrm>
                <a:off x="3455876" y="2071562"/>
                <a:ext cx="2232248" cy="2794656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No additional resources or capacity to account for REC IA and Change Development.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High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Risk to DSC</a:t>
                </a: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Change.</a:t>
                </a:r>
              </a:p>
              <a:p>
                <a:pPr algn="ctr"/>
                <a:endParaRPr lang="en-GB" sz="8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------------------------</a:t>
                </a:r>
              </a:p>
              <a:p>
                <a:pPr algn="ctr"/>
                <a:r>
                  <a:rPr lang="en-GB" sz="1200" b="1" dirty="0">
                    <a:solidFill>
                      <a:schemeClr val="bg1">
                        <a:lumMod val="65000"/>
                      </a:schemeClr>
                    </a:solidFill>
                  </a:rPr>
                  <a:t>No</a:t>
                </a:r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 increase in DSC Change Development and Release Capacity.</a:t>
                </a:r>
              </a:p>
              <a:p>
                <a:pPr algn="ctr"/>
                <a:endParaRPr lang="en-GB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FC7BB25-0211-4239-8681-14F220F078E5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grp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>
                        <a:lumMod val="65000"/>
                      </a:schemeClr>
                    </a:solidFill>
                  </a:rPr>
                  <a:t>Option 3</a:t>
                </a:r>
              </a:p>
              <a:p>
                <a:pPr algn="ctr"/>
                <a:endParaRPr lang="en-GB" sz="1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>
                        <a:lumMod val="65000"/>
                      </a:schemeClr>
                    </a:solidFill>
                  </a:rPr>
                  <a:t>Existing Resources</a:t>
                </a: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F8C7BD9E-8137-4385-8FF1-4A7848706F78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grp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p:grpSp>
        <p:pic>
          <p:nvPicPr>
            <p:cNvPr id="28" name="Graphic 27" descr="Cycle with people outline">
              <a:extLst>
                <a:ext uri="{FF2B5EF4-FFF2-40B4-BE49-F238E27FC236}">
                  <a16:creationId xmlns:a16="http://schemas.microsoft.com/office/drawing/2014/main" id="{EA6A550F-8F69-4E72-B12F-91F146CF0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36267" y="998697"/>
              <a:ext cx="522752" cy="522752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516B27C-1466-48D5-9B68-886F93EA32E5}"/>
              </a:ext>
            </a:extLst>
          </p:cNvPr>
          <p:cNvSpPr/>
          <p:nvPr/>
        </p:nvSpPr>
        <p:spPr>
          <a:xfrm>
            <a:off x="6660232" y="4455614"/>
            <a:ext cx="1861896" cy="348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>
                    <a:lumMod val="85000"/>
                  </a:schemeClr>
                </a:solidFill>
              </a:rPr>
              <a:t>£0</a:t>
            </a:r>
            <a:endParaRPr lang="en-GB" sz="105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EC2AB7-FC66-4D9F-B97B-C186FF2A5AD8}"/>
              </a:ext>
            </a:extLst>
          </p:cNvPr>
          <p:cNvSpPr/>
          <p:nvPr/>
        </p:nvSpPr>
        <p:spPr>
          <a:xfrm>
            <a:off x="3641052" y="4457962"/>
            <a:ext cx="1861896" cy="348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£350k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969ABB-9F01-452A-AD55-277904429429}"/>
              </a:ext>
            </a:extLst>
          </p:cNvPr>
          <p:cNvSpPr/>
          <p:nvPr/>
        </p:nvSpPr>
        <p:spPr>
          <a:xfrm>
            <a:off x="665550" y="4455614"/>
            <a:ext cx="1861896" cy="34838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>
                    <a:lumMod val="85000"/>
                  </a:schemeClr>
                </a:solidFill>
              </a:rPr>
              <a:t>£1.4m</a:t>
            </a:r>
          </a:p>
        </p:txBody>
      </p:sp>
    </p:spTree>
    <p:extLst>
      <p:ext uri="{BB962C8B-B14F-4D97-AF65-F5344CB8AC3E}">
        <p14:creationId xmlns:p14="http://schemas.microsoft.com/office/powerpoint/2010/main" val="15096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ChMC</a:t>
            </a:r>
            <a:r>
              <a:rPr lang="en-GB" dirty="0"/>
              <a:t> Ask</a:t>
            </a:r>
          </a:p>
        </p:txBody>
      </p:sp>
      <p:pic>
        <p:nvPicPr>
          <p:cNvPr id="23" name="Picture 22" descr="Business people video conferencing">
            <a:extLst>
              <a:ext uri="{FF2B5EF4-FFF2-40B4-BE49-F238E27FC236}">
                <a16:creationId xmlns:a16="http://schemas.microsoft.com/office/drawing/2014/main" id="{A852D4D5-B172-4D06-B277-E80DFBF48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483" y="1203598"/>
            <a:ext cx="4537612" cy="30243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4C06726-FB23-43F6-99B6-03B3777D676F}"/>
              </a:ext>
            </a:extLst>
          </p:cNvPr>
          <p:cNvGrpSpPr/>
          <p:nvPr/>
        </p:nvGrpSpPr>
        <p:grpSpPr>
          <a:xfrm>
            <a:off x="107504" y="1496560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7FF0F1-37EC-4BE4-A9CE-514A28DDE6FC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EEE782F0-E980-48BE-AF98-DFC37C2D5326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AB862113-9A21-41A3-BF54-1416C6E6CA11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A7E342-5B35-4ABF-8468-96D84D5258D3}"/>
              </a:ext>
            </a:extLst>
          </p:cNvPr>
          <p:cNvGrpSpPr/>
          <p:nvPr/>
        </p:nvGrpSpPr>
        <p:grpSpPr>
          <a:xfrm>
            <a:off x="107504" y="2375502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DCA2247-68BD-4FF2-98CE-12A5964F77C2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FDDB7B9B-081E-4A4E-BA51-541F94D4FE5E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E4401C1E-90D7-4DEC-B20E-EB49CBBBAF56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B723D25-541F-4D4A-B1F6-03D6368873A5}"/>
              </a:ext>
            </a:extLst>
          </p:cNvPr>
          <p:cNvSpPr txBox="1"/>
          <p:nvPr/>
        </p:nvSpPr>
        <p:spPr>
          <a:xfrm>
            <a:off x="840248" y="1596545"/>
            <a:ext cx="379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Provide </a:t>
            </a:r>
            <a:r>
              <a:rPr lang="en-GB" sz="1200" b="1" dirty="0">
                <a:solidFill>
                  <a:schemeClr val="bg1"/>
                </a:solidFill>
              </a:rPr>
              <a:t>feedback</a:t>
            </a:r>
            <a:r>
              <a:rPr lang="en-GB" sz="1200" dirty="0">
                <a:solidFill>
                  <a:schemeClr val="bg1"/>
                </a:solidFill>
              </a:rPr>
              <a:t> on the previously presented details and recommend an option to progress with.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8EE5118-C0AB-483E-9B49-BCB118ADA505}"/>
              </a:ext>
            </a:extLst>
          </p:cNvPr>
          <p:cNvSpPr txBox="1"/>
          <p:nvPr/>
        </p:nvSpPr>
        <p:spPr>
          <a:xfrm>
            <a:off x="840248" y="2504668"/>
            <a:ext cx="379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CDSP to continue with the </a:t>
            </a:r>
            <a:r>
              <a:rPr lang="en-GB" sz="1200" b="1" dirty="0">
                <a:solidFill>
                  <a:schemeClr val="bg1"/>
                </a:solidFill>
              </a:rPr>
              <a:t>Business Planning </a:t>
            </a:r>
            <a:r>
              <a:rPr lang="en-GB" sz="1200" dirty="0">
                <a:solidFill>
                  <a:schemeClr val="bg1"/>
                </a:solidFill>
              </a:rPr>
              <a:t>process and feed into it the recommended option.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4C74B7B-EB1A-4BB0-98E4-53399E65B5CC}"/>
              </a:ext>
            </a:extLst>
          </p:cNvPr>
          <p:cNvGrpSpPr/>
          <p:nvPr/>
        </p:nvGrpSpPr>
        <p:grpSpPr>
          <a:xfrm>
            <a:off x="197090" y="1565535"/>
            <a:ext cx="584704" cy="582050"/>
            <a:chOff x="2199763" y="308174"/>
            <a:chExt cx="584704" cy="582050"/>
          </a:xfrm>
        </p:grpSpPr>
        <p:sp>
          <p:nvSpPr>
            <p:cNvPr id="65" name="Flowchart: Connector 64">
              <a:extLst>
                <a:ext uri="{FF2B5EF4-FFF2-40B4-BE49-F238E27FC236}">
                  <a16:creationId xmlns:a16="http://schemas.microsoft.com/office/drawing/2014/main" id="{5B44D69C-8051-4372-BBCD-C980601D8B6E}"/>
                </a:ext>
              </a:extLst>
            </p:cNvPr>
            <p:cNvSpPr/>
            <p:nvPr/>
          </p:nvSpPr>
          <p:spPr>
            <a:xfrm>
              <a:off x="2199763" y="308174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9" name="Graphic 58" descr="Megaphone outline">
              <a:extLst>
                <a:ext uri="{FF2B5EF4-FFF2-40B4-BE49-F238E27FC236}">
                  <a16:creationId xmlns:a16="http://schemas.microsoft.com/office/drawing/2014/main" id="{FCECC7C2-F412-4104-A38C-AA93E25E93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261715" y="360626"/>
              <a:ext cx="460800" cy="460800"/>
            </a:xfrm>
            <a:prstGeom prst="rect">
              <a:avLst/>
            </a:prstGeom>
          </p:spPr>
        </p:pic>
      </p:grp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6FE0AA56-2255-4BE3-86EC-C77580E0052E}"/>
              </a:ext>
            </a:extLst>
          </p:cNvPr>
          <p:cNvSpPr/>
          <p:nvPr/>
        </p:nvSpPr>
        <p:spPr>
          <a:xfrm>
            <a:off x="184588" y="2444475"/>
            <a:ext cx="584704" cy="5820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Graphic 3" descr="Gantt Chart outline">
            <a:extLst>
              <a:ext uri="{FF2B5EF4-FFF2-40B4-BE49-F238E27FC236}">
                <a16:creationId xmlns:a16="http://schemas.microsoft.com/office/drawing/2014/main" id="{406E02F4-EFE1-45A5-9E02-20A264329E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9042" y="2505533"/>
            <a:ext cx="460800" cy="4608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C7F6DA42-96D2-4976-AC4C-FCF95AE486D2}"/>
              </a:ext>
            </a:extLst>
          </p:cNvPr>
          <p:cNvGrpSpPr/>
          <p:nvPr/>
        </p:nvGrpSpPr>
        <p:grpSpPr>
          <a:xfrm>
            <a:off x="107504" y="3251566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D0EBD5E-8633-47B6-A1C9-86121313EDC0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37" name="Flowchart: Connector 36">
              <a:extLst>
                <a:ext uri="{FF2B5EF4-FFF2-40B4-BE49-F238E27FC236}">
                  <a16:creationId xmlns:a16="http://schemas.microsoft.com/office/drawing/2014/main" id="{D19C22A2-7BA6-48C5-81CA-59329D4D4E4F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CA0873D0-E11A-45D8-BF57-C3ACA683DF8F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472338B-C8D7-48F9-B8BA-CC515D98CEE8}"/>
              </a:ext>
            </a:extLst>
          </p:cNvPr>
          <p:cNvSpPr txBox="1"/>
          <p:nvPr/>
        </p:nvSpPr>
        <p:spPr>
          <a:xfrm>
            <a:off x="840248" y="3380732"/>
            <a:ext cx="3792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CDSP to produce CCR for constituents to approval closedown of XRN5402 at a future </a:t>
            </a:r>
            <a:r>
              <a:rPr lang="en-GB" sz="1200" dirty="0" err="1">
                <a:solidFill>
                  <a:schemeClr val="bg1"/>
                </a:solidFill>
              </a:rPr>
              <a:t>ChMC</a:t>
            </a:r>
            <a:r>
              <a:rPr lang="en-GB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7FB96022-66BC-4C26-9547-070FFE790352}"/>
              </a:ext>
            </a:extLst>
          </p:cNvPr>
          <p:cNvSpPr/>
          <p:nvPr/>
        </p:nvSpPr>
        <p:spPr>
          <a:xfrm>
            <a:off x="184588" y="3320539"/>
            <a:ext cx="584704" cy="5820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Graphic 5" descr="Race Flag outline">
            <a:extLst>
              <a:ext uri="{FF2B5EF4-FFF2-40B4-BE49-F238E27FC236}">
                <a16:creationId xmlns:a16="http://schemas.microsoft.com/office/drawing/2014/main" id="{0DB8A968-6FBF-4FB8-AC74-68E8CC02BE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6540" y="3381597"/>
            <a:ext cx="460800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D1E4F92-A5E6-43B5-B4BD-0762600679C7}"/>
              </a:ext>
            </a:extLst>
          </p:cNvPr>
          <p:cNvGrpSpPr/>
          <p:nvPr/>
        </p:nvGrpSpPr>
        <p:grpSpPr>
          <a:xfrm>
            <a:off x="4572000" y="834756"/>
            <a:ext cx="4114800" cy="1169432"/>
            <a:chOff x="4572000" y="834756"/>
            <a:chExt cx="4114800" cy="11694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EB1222E-FA7A-40D9-9038-3D338048080E}"/>
                </a:ext>
              </a:extLst>
            </p:cNvPr>
            <p:cNvSpPr txBox="1"/>
            <p:nvPr/>
          </p:nvSpPr>
          <p:spPr>
            <a:xfrm>
              <a:off x="4726799" y="1357857"/>
              <a:ext cx="396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The REC has been live since 01 Sept 2020 with change demand being low, however this is expected to drastically increase following REC v3 and CSS go live.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0E3400-DD34-4018-AFE7-5200FA61F799}"/>
                </a:ext>
              </a:extLst>
            </p:cNvPr>
            <p:cNvSpPr txBox="1"/>
            <p:nvPr/>
          </p:nvSpPr>
          <p:spPr>
            <a:xfrm>
              <a:off x="4726800" y="951417"/>
              <a:ext cx="3960000" cy="3077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dirty="0"/>
                <a:t>        Change Demand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2570F36-31A7-4256-AB2E-7611F955E032}"/>
                </a:ext>
              </a:extLst>
            </p:cNvPr>
            <p:cNvGrpSpPr/>
            <p:nvPr/>
          </p:nvGrpSpPr>
          <p:grpSpPr>
            <a:xfrm>
              <a:off x="4572000" y="834756"/>
              <a:ext cx="540000" cy="540000"/>
              <a:chOff x="4572000" y="834756"/>
              <a:chExt cx="540000" cy="540000"/>
            </a:xfrm>
          </p:grpSpPr>
          <p:sp>
            <p:nvSpPr>
              <p:cNvPr id="38" name="Flowchart: Connector 37">
                <a:extLst>
                  <a:ext uri="{FF2B5EF4-FFF2-40B4-BE49-F238E27FC236}">
                    <a16:creationId xmlns:a16="http://schemas.microsoft.com/office/drawing/2014/main" id="{EAE19BF9-F84F-4EBB-9E15-BFE2F906CC9D}"/>
                  </a:ext>
                </a:extLst>
              </p:cNvPr>
              <p:cNvSpPr/>
              <p:nvPr/>
            </p:nvSpPr>
            <p:spPr>
              <a:xfrm>
                <a:off x="4676087" y="942984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" name="Graphic 3" descr="Badge 4 with solid fill">
                <a:extLst>
                  <a:ext uri="{FF2B5EF4-FFF2-40B4-BE49-F238E27FC236}">
                    <a16:creationId xmlns:a16="http://schemas.microsoft.com/office/drawing/2014/main" id="{E821F99C-9A35-4AB4-B4AF-40369B6442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4572000" y="834756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54C2DD-B0D9-4877-A928-3FD2FE55B456}"/>
              </a:ext>
            </a:extLst>
          </p:cNvPr>
          <p:cNvGrpSpPr/>
          <p:nvPr/>
        </p:nvGrpSpPr>
        <p:grpSpPr>
          <a:xfrm>
            <a:off x="251520" y="3479794"/>
            <a:ext cx="4115265" cy="1323725"/>
            <a:chOff x="251520" y="3479794"/>
            <a:chExt cx="4115265" cy="132372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7E5B217-7E56-4F27-A2BE-C26977743C63}"/>
                </a:ext>
              </a:extLst>
            </p:cNvPr>
            <p:cNvSpPr txBox="1"/>
            <p:nvPr/>
          </p:nvSpPr>
          <p:spPr>
            <a:xfrm>
              <a:off x="406785" y="3972522"/>
              <a:ext cx="396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In agreement with </a:t>
              </a:r>
              <a:r>
                <a:rPr lang="en-GB" sz="1200" dirty="0" err="1">
                  <a:solidFill>
                    <a:srgbClr val="3E5AA8"/>
                  </a:solidFill>
                </a:rPr>
                <a:t>ChMC</a:t>
              </a:r>
              <a:r>
                <a:rPr lang="en-GB" sz="1200" dirty="0">
                  <a:solidFill>
                    <a:srgbClr val="3E5AA8"/>
                  </a:solidFill>
                </a:rPr>
                <a:t> members, </a:t>
              </a:r>
              <a:r>
                <a:rPr lang="en-GB" sz="1200" dirty="0">
                  <a:solidFill>
                    <a:schemeClr val="accent5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XRN5402</a:t>
              </a:r>
              <a:r>
                <a:rPr lang="en-GB" sz="1200" dirty="0">
                  <a:solidFill>
                    <a:srgbClr val="3E5AA8"/>
                  </a:solidFill>
                </a:rPr>
                <a:t> was raised to look at options available to support the REC Change Development process and to fulfil the CDSPs obligations set out within the REC.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8D48414-649D-45DA-A3A8-78179F75B5AE}"/>
                </a:ext>
              </a:extLst>
            </p:cNvPr>
            <p:cNvSpPr txBox="1"/>
            <p:nvPr/>
          </p:nvSpPr>
          <p:spPr>
            <a:xfrm>
              <a:off x="395535" y="3595905"/>
              <a:ext cx="3960000" cy="3077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dirty="0"/>
                <a:t>        DSC </a:t>
              </a:r>
              <a:r>
                <a:rPr lang="en-GB" dirty="0" err="1"/>
                <a:t>ChMC</a:t>
              </a:r>
              <a:r>
                <a:rPr lang="en-GB" dirty="0"/>
                <a:t> Agreement 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F0C738D-243B-4956-8647-15889A33C072}"/>
                </a:ext>
              </a:extLst>
            </p:cNvPr>
            <p:cNvGrpSpPr/>
            <p:nvPr/>
          </p:nvGrpSpPr>
          <p:grpSpPr>
            <a:xfrm>
              <a:off x="251520" y="3479794"/>
              <a:ext cx="540000" cy="540000"/>
              <a:chOff x="251520" y="3479794"/>
              <a:chExt cx="540000" cy="540000"/>
            </a:xfrm>
          </p:grpSpPr>
          <p:sp>
            <p:nvSpPr>
              <p:cNvPr id="34" name="Flowchart: Connector 33">
                <a:extLst>
                  <a:ext uri="{FF2B5EF4-FFF2-40B4-BE49-F238E27FC236}">
                    <a16:creationId xmlns:a16="http://schemas.microsoft.com/office/drawing/2014/main" id="{6CCB2FF1-9F20-4153-9A73-3001E952A026}"/>
                  </a:ext>
                </a:extLst>
              </p:cNvPr>
              <p:cNvSpPr/>
              <p:nvPr/>
            </p:nvSpPr>
            <p:spPr>
              <a:xfrm>
                <a:off x="345856" y="3595905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6" name="Graphic 5" descr="Badge 3 with solid fill">
                <a:extLst>
                  <a:ext uri="{FF2B5EF4-FFF2-40B4-BE49-F238E27FC236}">
                    <a16:creationId xmlns:a16="http://schemas.microsoft.com/office/drawing/2014/main" id="{E6BC46C6-B65D-4C1D-9134-669BD9C910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51520" y="3479794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6BA321C-2E7C-42B9-BD1F-502F6CA4E363}"/>
              </a:ext>
            </a:extLst>
          </p:cNvPr>
          <p:cNvGrpSpPr/>
          <p:nvPr/>
        </p:nvGrpSpPr>
        <p:grpSpPr>
          <a:xfrm>
            <a:off x="250397" y="830401"/>
            <a:ext cx="4116829" cy="1157648"/>
            <a:chOff x="250397" y="830401"/>
            <a:chExt cx="4116829" cy="115764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50123-ECDD-4943-AB2C-E0395A92990B}"/>
                </a:ext>
              </a:extLst>
            </p:cNvPr>
            <p:cNvSpPr txBox="1"/>
            <p:nvPr/>
          </p:nvSpPr>
          <p:spPr>
            <a:xfrm>
              <a:off x="395535" y="959320"/>
              <a:ext cx="3960000" cy="309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l"/>
              <a:r>
                <a:rPr lang="en-GB" sz="1400" dirty="0"/>
                <a:t>        REC Code Obligations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C1239FA-5AC7-49C2-A0A8-AB1236450D3F}"/>
                </a:ext>
              </a:extLst>
            </p:cNvPr>
            <p:cNvSpPr txBox="1"/>
            <p:nvPr/>
          </p:nvSpPr>
          <p:spPr>
            <a:xfrm>
              <a:off x="406785" y="1341718"/>
              <a:ext cx="3960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Xoserve has a number of different roles under the Retail Energy Code (REC) which require us to impact assess any REC Change that may affect a service we provide.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E0CD66B-0B27-42F9-B53A-E358ECB06A8E}"/>
                </a:ext>
              </a:extLst>
            </p:cNvPr>
            <p:cNvGrpSpPr/>
            <p:nvPr/>
          </p:nvGrpSpPr>
          <p:grpSpPr>
            <a:xfrm>
              <a:off x="250397" y="830401"/>
              <a:ext cx="541123" cy="541123"/>
              <a:chOff x="250397" y="843558"/>
              <a:chExt cx="541123" cy="541123"/>
            </a:xfrm>
          </p:grpSpPr>
          <p:sp>
            <p:nvSpPr>
              <p:cNvPr id="30" name="Flowchart: Connector 29">
                <a:extLst>
                  <a:ext uri="{FF2B5EF4-FFF2-40B4-BE49-F238E27FC236}">
                    <a16:creationId xmlns:a16="http://schemas.microsoft.com/office/drawing/2014/main" id="{78A6FBFB-92A1-4D3E-A7F2-2107789B5AEB}"/>
                  </a:ext>
                </a:extLst>
              </p:cNvPr>
              <p:cNvSpPr/>
              <p:nvPr/>
            </p:nvSpPr>
            <p:spPr>
              <a:xfrm>
                <a:off x="355044" y="947496"/>
                <a:ext cx="331828" cy="359561"/>
              </a:xfrm>
              <a:prstGeom prst="flowChartConnector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7" name="Graphic 26" descr="Badge 1 with solid fill">
                <a:extLst>
                  <a:ext uri="{FF2B5EF4-FFF2-40B4-BE49-F238E27FC236}">
                    <a16:creationId xmlns:a16="http://schemas.microsoft.com/office/drawing/2014/main" id="{6E7C4BEE-9967-426F-B937-DA2876915D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/>
            </p:blipFill>
            <p:spPr>
              <a:xfrm>
                <a:off x="250397" y="843558"/>
                <a:ext cx="541123" cy="541123"/>
              </a:xfrm>
              <a:prstGeom prst="rect">
                <a:avLst/>
              </a:prstGeom>
            </p:spPr>
          </p:pic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DF740C9-C77D-4F1D-852A-308AAA552058}"/>
              </a:ext>
            </a:extLst>
          </p:cNvPr>
          <p:cNvGrpSpPr/>
          <p:nvPr/>
        </p:nvGrpSpPr>
        <p:grpSpPr>
          <a:xfrm>
            <a:off x="4572874" y="3475678"/>
            <a:ext cx="4113925" cy="1158447"/>
            <a:chOff x="4572874" y="3475678"/>
            <a:chExt cx="4113925" cy="11584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A01841C-BF33-4494-9D40-9AC8D83A2A85}"/>
                </a:ext>
              </a:extLst>
            </p:cNvPr>
            <p:cNvGrpSpPr/>
            <p:nvPr/>
          </p:nvGrpSpPr>
          <p:grpSpPr>
            <a:xfrm>
              <a:off x="4726799" y="3598999"/>
              <a:ext cx="3960000" cy="1035126"/>
              <a:chOff x="4860032" y="1068833"/>
              <a:chExt cx="3960000" cy="1035126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70BFC7-C5ED-4C9C-92E2-5BDA5CAF3600}"/>
                  </a:ext>
                </a:extLst>
              </p:cNvPr>
              <p:cNvSpPr txBox="1"/>
              <p:nvPr/>
            </p:nvSpPr>
            <p:spPr>
              <a:xfrm>
                <a:off x="4860032" y="1457628"/>
                <a:ext cx="396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rgbClr val="3E5AA8"/>
                    </a:solidFill>
                  </a:rPr>
                  <a:t>The following slides provided </a:t>
                </a:r>
                <a:r>
                  <a:rPr lang="en-GB" sz="1200" dirty="0" err="1">
                    <a:solidFill>
                      <a:srgbClr val="3E5AA8"/>
                    </a:solidFill>
                  </a:rPr>
                  <a:t>ChMC</a:t>
                </a:r>
                <a:r>
                  <a:rPr lang="en-GB" sz="1200" dirty="0">
                    <a:solidFill>
                      <a:srgbClr val="3E5AA8"/>
                    </a:solidFill>
                  </a:rPr>
                  <a:t>  the different options proposed by the CDSP for supporting the REC Change process. 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2BFE85E-3ED8-4CFF-82BE-D006BE9456FE}"/>
                  </a:ext>
                </a:extLst>
              </p:cNvPr>
              <p:cNvSpPr txBox="1"/>
              <p:nvPr/>
            </p:nvSpPr>
            <p:spPr>
              <a:xfrm>
                <a:off x="4860032" y="1068833"/>
                <a:ext cx="3960000" cy="30777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>
                  <a:defRPr sz="14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en-GB" dirty="0"/>
                  <a:t>        Solution Options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ED72502-EF1F-4610-8DAF-A2273BF3638C}"/>
                </a:ext>
              </a:extLst>
            </p:cNvPr>
            <p:cNvGrpSpPr/>
            <p:nvPr/>
          </p:nvGrpSpPr>
          <p:grpSpPr>
            <a:xfrm>
              <a:off x="4572874" y="3475678"/>
              <a:ext cx="540000" cy="540000"/>
              <a:chOff x="4572874" y="3475678"/>
              <a:chExt cx="540000" cy="540000"/>
            </a:xfrm>
          </p:grpSpPr>
          <p:sp>
            <p:nvSpPr>
              <p:cNvPr id="40" name="Flowchart: Connector 39">
                <a:extLst>
                  <a:ext uri="{FF2B5EF4-FFF2-40B4-BE49-F238E27FC236}">
                    <a16:creationId xmlns:a16="http://schemas.microsoft.com/office/drawing/2014/main" id="{66575F84-71FD-47E9-8183-3EBB1216CBAB}"/>
                  </a:ext>
                </a:extLst>
              </p:cNvPr>
              <p:cNvSpPr/>
              <p:nvPr/>
            </p:nvSpPr>
            <p:spPr>
              <a:xfrm>
                <a:off x="4676087" y="3612349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4" name="Graphic 53" descr="Badge 6 with solid fill">
                <a:extLst>
                  <a:ext uri="{FF2B5EF4-FFF2-40B4-BE49-F238E27FC236}">
                    <a16:creationId xmlns:a16="http://schemas.microsoft.com/office/drawing/2014/main" id="{ECD5A039-3D59-411D-B198-38FBBD9623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572874" y="3475678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9DA601B-0183-441A-B7BD-FAC26750A0E1}"/>
              </a:ext>
            </a:extLst>
          </p:cNvPr>
          <p:cNvGrpSpPr/>
          <p:nvPr/>
        </p:nvGrpSpPr>
        <p:grpSpPr>
          <a:xfrm>
            <a:off x="4572000" y="2100313"/>
            <a:ext cx="4114799" cy="1193439"/>
            <a:chOff x="4572000" y="2100313"/>
            <a:chExt cx="4114799" cy="119343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283D36F-FAB6-4B89-B7F2-96404C5054D2}"/>
                </a:ext>
              </a:extLst>
            </p:cNvPr>
            <p:cNvGrpSpPr/>
            <p:nvPr/>
          </p:nvGrpSpPr>
          <p:grpSpPr>
            <a:xfrm>
              <a:off x="4726798" y="2240981"/>
              <a:ext cx="3960001" cy="1052771"/>
              <a:chOff x="4860031" y="2901626"/>
              <a:chExt cx="3960001" cy="1052771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CA70627-AB59-488A-B654-49B459089989}"/>
                  </a:ext>
                </a:extLst>
              </p:cNvPr>
              <p:cNvSpPr txBox="1"/>
              <p:nvPr/>
            </p:nvSpPr>
            <p:spPr>
              <a:xfrm>
                <a:off x="4860031" y="3308066"/>
                <a:ext cx="396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rgbClr val="3E5AA8"/>
                    </a:solidFill>
                  </a:rPr>
                  <a:t>DSC have already approved to align with the REC in regards to implementation dates and the introduction of the third Major Release (February).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1982C60-35E7-4208-BE18-D2978C9E506B}"/>
                  </a:ext>
                </a:extLst>
              </p:cNvPr>
              <p:cNvSpPr txBox="1"/>
              <p:nvPr/>
            </p:nvSpPr>
            <p:spPr>
              <a:xfrm>
                <a:off x="4860032" y="2901626"/>
                <a:ext cx="3960000" cy="30777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>
                  <a:defRPr sz="1400" b="1">
                    <a:solidFill>
                      <a:schemeClr val="bg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en-GB" dirty="0"/>
                  <a:t>        Release Alignment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CCF99D7-2D9C-4CF7-BE34-E177302A011A}"/>
                </a:ext>
              </a:extLst>
            </p:cNvPr>
            <p:cNvGrpSpPr/>
            <p:nvPr/>
          </p:nvGrpSpPr>
          <p:grpSpPr>
            <a:xfrm>
              <a:off x="4572000" y="2100313"/>
              <a:ext cx="540000" cy="540000"/>
              <a:chOff x="4572000" y="2100313"/>
              <a:chExt cx="540000" cy="540000"/>
            </a:xfrm>
          </p:grpSpPr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7750A5AE-79CF-4F45-8466-A167546512CD}"/>
                  </a:ext>
                </a:extLst>
              </p:cNvPr>
              <p:cNvSpPr/>
              <p:nvPr/>
            </p:nvSpPr>
            <p:spPr>
              <a:xfrm>
                <a:off x="4662694" y="2200898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6" name="Graphic 55" descr="Badge 5 with solid fill">
                <a:extLst>
                  <a:ext uri="{FF2B5EF4-FFF2-40B4-BE49-F238E27FC236}">
                    <a16:creationId xmlns:a16="http://schemas.microsoft.com/office/drawing/2014/main" id="{8B8797B9-31A8-42C7-8F28-44EA7F36E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4572000" y="2100313"/>
                <a:ext cx="540000" cy="540000"/>
              </a:xfrm>
              <a:prstGeom prst="rect">
                <a:avLst/>
              </a:prstGeom>
            </p:spPr>
          </p:pic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71D274-1102-458D-87F1-853FFF3221B8}"/>
              </a:ext>
            </a:extLst>
          </p:cNvPr>
          <p:cNvGrpSpPr/>
          <p:nvPr/>
        </p:nvGrpSpPr>
        <p:grpSpPr>
          <a:xfrm>
            <a:off x="252643" y="2101151"/>
            <a:ext cx="4108241" cy="1334695"/>
            <a:chOff x="252643" y="2101151"/>
            <a:chExt cx="4108241" cy="133469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B301B1A-9D08-4622-9700-7B4319A27FAE}"/>
                </a:ext>
              </a:extLst>
            </p:cNvPr>
            <p:cNvSpPr txBox="1"/>
            <p:nvPr/>
          </p:nvSpPr>
          <p:spPr>
            <a:xfrm>
              <a:off x="395535" y="260484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3E5AA8"/>
                  </a:solidFill>
                </a:rPr>
                <a:t>Impact Assessments are triggered at different stages of the REC Change process. Adherence of these are monitored by the REC Performance Assurance Board (PAB).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DB9894-9D72-4F4E-B01F-DA51A6BA0310}"/>
                </a:ext>
              </a:extLst>
            </p:cNvPr>
            <p:cNvSpPr txBox="1"/>
            <p:nvPr/>
          </p:nvSpPr>
          <p:spPr>
            <a:xfrm>
              <a:off x="400884" y="2234117"/>
              <a:ext cx="3960000" cy="30777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>
                <a:defRPr sz="1400" b="1"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en-GB" dirty="0"/>
                <a:t>        Impact Assessments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27C2CB5-0A96-4029-AC1F-7AA1CA6644F8}"/>
                </a:ext>
              </a:extLst>
            </p:cNvPr>
            <p:cNvGrpSpPr/>
            <p:nvPr/>
          </p:nvGrpSpPr>
          <p:grpSpPr>
            <a:xfrm>
              <a:off x="252643" y="2101151"/>
              <a:ext cx="540000" cy="540000"/>
              <a:chOff x="252643" y="2101151"/>
              <a:chExt cx="540000" cy="540000"/>
            </a:xfrm>
          </p:grpSpPr>
          <p:sp>
            <p:nvSpPr>
              <p:cNvPr id="33" name="Flowchart: Connector 32">
                <a:extLst>
                  <a:ext uri="{FF2B5EF4-FFF2-40B4-BE49-F238E27FC236}">
                    <a16:creationId xmlns:a16="http://schemas.microsoft.com/office/drawing/2014/main" id="{5CB13BDC-4B0F-4FEB-B55C-CB909496490B}"/>
                  </a:ext>
                </a:extLst>
              </p:cNvPr>
              <p:cNvSpPr/>
              <p:nvPr/>
            </p:nvSpPr>
            <p:spPr>
              <a:xfrm>
                <a:off x="355044" y="2202845"/>
                <a:ext cx="331826" cy="334936"/>
              </a:xfrm>
              <a:prstGeom prst="flowChartConnector">
                <a:avLst/>
              </a:prstGeom>
              <a:solidFill>
                <a:schemeClr val="accent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8" name="Graphic 7" descr="Badge with solid fill">
                <a:extLst>
                  <a:ext uri="{FF2B5EF4-FFF2-40B4-BE49-F238E27FC236}">
                    <a16:creationId xmlns:a16="http://schemas.microsoft.com/office/drawing/2014/main" id="{68D8C96F-17AD-4B9E-9AC7-8888E4F7D1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252643" y="2101151"/>
                <a:ext cx="540000" cy="540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92456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CDSP REC Change Process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C51F7-1EEC-4989-96AA-BF4908948F01}"/>
              </a:ext>
            </a:extLst>
          </p:cNvPr>
          <p:cNvSpPr/>
          <p:nvPr/>
        </p:nvSpPr>
        <p:spPr>
          <a:xfrm>
            <a:off x="426822" y="1275606"/>
            <a:ext cx="144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REC Change Proposal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73E2E1-20D9-4EB0-A70B-59BE032706EE}"/>
              </a:ext>
            </a:extLst>
          </p:cNvPr>
          <p:cNvSpPr/>
          <p:nvPr/>
        </p:nvSpPr>
        <p:spPr>
          <a:xfrm>
            <a:off x="1947903" y="1275606"/>
            <a:ext cx="1440000" cy="144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Initial (5) Assessment*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98859A-FED4-4224-93E9-BC5D62E7F5F7}"/>
              </a:ext>
            </a:extLst>
          </p:cNvPr>
          <p:cNvSpPr/>
          <p:nvPr/>
        </p:nvSpPr>
        <p:spPr>
          <a:xfrm>
            <a:off x="3471264" y="1275606"/>
            <a:ext cx="1440000" cy="1440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Preliminary (15) Assessment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68C50B-9921-424F-9B88-FFDD80532F52}"/>
              </a:ext>
            </a:extLst>
          </p:cNvPr>
          <p:cNvSpPr/>
          <p:nvPr/>
        </p:nvSpPr>
        <p:spPr>
          <a:xfrm>
            <a:off x="3471263" y="2798134"/>
            <a:ext cx="1440000" cy="144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Detailed (25+) Assessment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DC9C12-8DFA-4610-AF79-B7B5D6CAABAC}"/>
              </a:ext>
            </a:extLst>
          </p:cNvPr>
          <p:cNvSpPr/>
          <p:nvPr/>
        </p:nvSpPr>
        <p:spPr>
          <a:xfrm>
            <a:off x="5022997" y="2798134"/>
            <a:ext cx="1440000" cy="14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</a:rPr>
              <a:t>DSC Change Proposal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989C1F2-43AA-40C2-83C7-2FB274D65DE6}"/>
              </a:ext>
            </a:extLst>
          </p:cNvPr>
          <p:cNvGrpSpPr/>
          <p:nvPr/>
        </p:nvGrpSpPr>
        <p:grpSpPr>
          <a:xfrm>
            <a:off x="6546993" y="2472208"/>
            <a:ext cx="1969451" cy="2095221"/>
            <a:chOff x="6546993" y="2472208"/>
            <a:chExt cx="1969451" cy="209522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22F0F4-E200-4FFE-8E4B-F9CAA16D4894}"/>
                </a:ext>
              </a:extLst>
            </p:cNvPr>
            <p:cNvSpPr/>
            <p:nvPr/>
          </p:nvSpPr>
          <p:spPr>
            <a:xfrm>
              <a:off x="6546993" y="2798134"/>
              <a:ext cx="1440000" cy="1440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chemeClr val="bg1"/>
                </a:solidFill>
              </a:endParaRPr>
            </a:p>
            <a:p>
              <a:pPr algn="ctr"/>
              <a:endParaRPr lang="en-GB" sz="1200" dirty="0">
                <a:solidFill>
                  <a:schemeClr val="bg1"/>
                </a:solidFill>
              </a:endParaRPr>
            </a:p>
            <a:p>
              <a:pPr algn="ctr"/>
              <a:endParaRPr lang="en-GB" sz="12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1200" dirty="0">
                  <a:solidFill>
                    <a:schemeClr val="bg1"/>
                  </a:solidFill>
                </a:rPr>
                <a:t>Release Management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C2076C21-574C-4DEF-A13E-8310FBB49907}"/>
                </a:ext>
              </a:extLst>
            </p:cNvPr>
            <p:cNvSpPr/>
            <p:nvPr/>
          </p:nvSpPr>
          <p:spPr>
            <a:xfrm rot="5400000">
              <a:off x="7188799" y="3239785"/>
              <a:ext cx="2095221" cy="560068"/>
            </a:xfrm>
            <a:prstGeom prst="triangle">
              <a:avLst>
                <a:gd name="adj" fmla="val 50000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schemeClr val="bg1"/>
                </a:solidFill>
              </a:endParaRPr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500DA7EC-FF2C-4F66-AB1F-0E7F60218395}"/>
              </a:ext>
            </a:extLst>
          </p:cNvPr>
          <p:cNvSpPr/>
          <p:nvPr/>
        </p:nvSpPr>
        <p:spPr>
          <a:xfrm rot="5400000">
            <a:off x="1668403" y="1872391"/>
            <a:ext cx="560068" cy="246431"/>
          </a:xfrm>
          <a:prstGeom prst="triangle">
            <a:avLst>
              <a:gd name="adj" fmla="val 5274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8DEB8E8B-2BDA-40C4-952F-7D3D78C98AC7}"/>
              </a:ext>
            </a:extLst>
          </p:cNvPr>
          <p:cNvSpPr/>
          <p:nvPr/>
        </p:nvSpPr>
        <p:spPr>
          <a:xfrm rot="5400000">
            <a:off x="3189644" y="1872392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CAC8ED50-F7EE-431A-86EF-D36702831269}"/>
              </a:ext>
            </a:extLst>
          </p:cNvPr>
          <p:cNvSpPr/>
          <p:nvPr/>
        </p:nvSpPr>
        <p:spPr>
          <a:xfrm rot="5400000">
            <a:off x="4713165" y="3401294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B6D39671-760B-4A53-AB5A-6F4CEE2E77C8}"/>
              </a:ext>
            </a:extLst>
          </p:cNvPr>
          <p:cNvSpPr/>
          <p:nvPr/>
        </p:nvSpPr>
        <p:spPr>
          <a:xfrm rot="5400000">
            <a:off x="6256982" y="3402975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C0CD1134-EE3C-4725-A3C7-90F94B53FB4A}"/>
              </a:ext>
            </a:extLst>
          </p:cNvPr>
          <p:cNvSpPr/>
          <p:nvPr/>
        </p:nvSpPr>
        <p:spPr>
          <a:xfrm rot="10800000">
            <a:off x="3911229" y="2630537"/>
            <a:ext cx="560068" cy="246431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B48A825-E256-47DD-AC62-4C1F52A5AFBE}"/>
              </a:ext>
            </a:extLst>
          </p:cNvPr>
          <p:cNvGrpSpPr/>
          <p:nvPr/>
        </p:nvGrpSpPr>
        <p:grpSpPr>
          <a:xfrm>
            <a:off x="833590" y="1413636"/>
            <a:ext cx="584704" cy="582050"/>
            <a:chOff x="6681198" y="981375"/>
            <a:chExt cx="584704" cy="582050"/>
          </a:xfrm>
        </p:grpSpPr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EF6B531B-BC9F-425E-97F0-D16DDEE3FDE2}"/>
                </a:ext>
              </a:extLst>
            </p:cNvPr>
            <p:cNvSpPr/>
            <p:nvPr/>
          </p:nvSpPr>
          <p:spPr>
            <a:xfrm>
              <a:off x="6681198" y="981375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1" name="Graphic 30" descr="Document outline">
              <a:extLst>
                <a:ext uri="{FF2B5EF4-FFF2-40B4-BE49-F238E27FC236}">
                  <a16:creationId xmlns:a16="http://schemas.microsoft.com/office/drawing/2014/main" id="{748F68E1-4532-4431-A50C-A1CE2C25D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43150" y="1031426"/>
              <a:ext cx="460800" cy="4608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C9EAA99-3AFB-4A48-857D-8E68580F7624}"/>
              </a:ext>
            </a:extLst>
          </p:cNvPr>
          <p:cNvGrpSpPr/>
          <p:nvPr/>
        </p:nvGrpSpPr>
        <p:grpSpPr>
          <a:xfrm>
            <a:off x="2375551" y="1402230"/>
            <a:ext cx="584704" cy="582050"/>
            <a:chOff x="251520" y="843558"/>
            <a:chExt cx="584704" cy="582050"/>
          </a:xfrm>
        </p:grpSpPr>
        <p:sp>
          <p:nvSpPr>
            <p:cNvPr id="33" name="Flowchart: Connector 32">
              <a:extLst>
                <a:ext uri="{FF2B5EF4-FFF2-40B4-BE49-F238E27FC236}">
                  <a16:creationId xmlns:a16="http://schemas.microsoft.com/office/drawing/2014/main" id="{5E2A777C-79C9-4D6A-8D49-FC409C2B9D7F}"/>
                </a:ext>
              </a:extLst>
            </p:cNvPr>
            <p:cNvSpPr/>
            <p:nvPr/>
          </p:nvSpPr>
          <p:spPr>
            <a:xfrm>
              <a:off x="251520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4" name="Graphic 33" descr="Stopwatch 25% outline">
              <a:extLst>
                <a:ext uri="{FF2B5EF4-FFF2-40B4-BE49-F238E27FC236}">
                  <a16:creationId xmlns:a16="http://schemas.microsoft.com/office/drawing/2014/main" id="{D9FAC167-6B53-415B-8032-7967AC427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3528" y="904183"/>
              <a:ext cx="460800" cy="4608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CDE9BD-6A22-45C6-9311-A23E406A355B}"/>
              </a:ext>
            </a:extLst>
          </p:cNvPr>
          <p:cNvGrpSpPr/>
          <p:nvPr/>
        </p:nvGrpSpPr>
        <p:grpSpPr>
          <a:xfrm>
            <a:off x="3898911" y="1408747"/>
            <a:ext cx="584704" cy="582050"/>
            <a:chOff x="1153472" y="2947843"/>
            <a:chExt cx="584704" cy="582050"/>
          </a:xfrm>
        </p:grpSpPr>
        <p:sp>
          <p:nvSpPr>
            <p:cNvPr id="36" name="Flowchart: Connector 35">
              <a:extLst>
                <a:ext uri="{FF2B5EF4-FFF2-40B4-BE49-F238E27FC236}">
                  <a16:creationId xmlns:a16="http://schemas.microsoft.com/office/drawing/2014/main" id="{DFE3BA32-45E3-454B-A678-26B1E0A94F24}"/>
                </a:ext>
              </a:extLst>
            </p:cNvPr>
            <p:cNvSpPr/>
            <p:nvPr/>
          </p:nvSpPr>
          <p:spPr>
            <a:xfrm>
              <a:off x="1153472" y="2947843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37" name="Graphic 36" descr="Stopwatch 50% outline">
              <a:extLst>
                <a:ext uri="{FF2B5EF4-FFF2-40B4-BE49-F238E27FC236}">
                  <a16:creationId xmlns:a16="http://schemas.microsoft.com/office/drawing/2014/main" id="{41546AE1-9337-45A5-B95B-EE97D5C90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15424" y="3008468"/>
              <a:ext cx="460800" cy="4608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C3BA45A-A23C-4228-83C0-30169209DE0F}"/>
              </a:ext>
            </a:extLst>
          </p:cNvPr>
          <p:cNvGrpSpPr/>
          <p:nvPr/>
        </p:nvGrpSpPr>
        <p:grpSpPr>
          <a:xfrm>
            <a:off x="3898911" y="2925804"/>
            <a:ext cx="584704" cy="582050"/>
            <a:chOff x="572196" y="1902293"/>
            <a:chExt cx="584704" cy="582050"/>
          </a:xfrm>
        </p:grpSpPr>
        <p:sp>
          <p:nvSpPr>
            <p:cNvPr id="39" name="Flowchart: Connector 38">
              <a:extLst>
                <a:ext uri="{FF2B5EF4-FFF2-40B4-BE49-F238E27FC236}">
                  <a16:creationId xmlns:a16="http://schemas.microsoft.com/office/drawing/2014/main" id="{C8467547-02FA-486A-885A-AD765571A6FF}"/>
                </a:ext>
              </a:extLst>
            </p:cNvPr>
            <p:cNvSpPr/>
            <p:nvPr/>
          </p:nvSpPr>
          <p:spPr>
            <a:xfrm>
              <a:off x="572196" y="1902293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0" name="Graphic 39" descr="Stopwatch 75% outline">
              <a:extLst>
                <a:ext uri="{FF2B5EF4-FFF2-40B4-BE49-F238E27FC236}">
                  <a16:creationId xmlns:a16="http://schemas.microsoft.com/office/drawing/2014/main" id="{B8590569-B808-4AE5-9DE7-1B5803EF1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34148" y="1962918"/>
              <a:ext cx="460800" cy="4608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8CA7936-B01B-4F46-A923-DD193074679E}"/>
              </a:ext>
            </a:extLst>
          </p:cNvPr>
          <p:cNvGrpSpPr/>
          <p:nvPr/>
        </p:nvGrpSpPr>
        <p:grpSpPr>
          <a:xfrm>
            <a:off x="5450645" y="2925804"/>
            <a:ext cx="584704" cy="582050"/>
            <a:chOff x="6681198" y="981375"/>
            <a:chExt cx="584704" cy="582050"/>
          </a:xfrm>
        </p:grpSpPr>
        <p:sp>
          <p:nvSpPr>
            <p:cNvPr id="42" name="Flowchart: Connector 41">
              <a:extLst>
                <a:ext uri="{FF2B5EF4-FFF2-40B4-BE49-F238E27FC236}">
                  <a16:creationId xmlns:a16="http://schemas.microsoft.com/office/drawing/2014/main" id="{C8520CE0-4C47-4C22-8600-DBB157678FBF}"/>
                </a:ext>
              </a:extLst>
            </p:cNvPr>
            <p:cNvSpPr/>
            <p:nvPr/>
          </p:nvSpPr>
          <p:spPr>
            <a:xfrm>
              <a:off x="6681198" y="981375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3" name="Graphic 42" descr="Document outline">
              <a:extLst>
                <a:ext uri="{FF2B5EF4-FFF2-40B4-BE49-F238E27FC236}">
                  <a16:creationId xmlns:a16="http://schemas.microsoft.com/office/drawing/2014/main" id="{AE1D866A-8BBC-4970-899A-F8684F266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43150" y="1031426"/>
              <a:ext cx="460800" cy="4608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5741C4D-EA41-4921-8FAF-29D7716810BC}"/>
              </a:ext>
            </a:extLst>
          </p:cNvPr>
          <p:cNvGrpSpPr/>
          <p:nvPr/>
        </p:nvGrpSpPr>
        <p:grpSpPr>
          <a:xfrm>
            <a:off x="6974641" y="2915230"/>
            <a:ext cx="584704" cy="582050"/>
            <a:chOff x="1728040" y="933533"/>
            <a:chExt cx="584704" cy="582050"/>
          </a:xfrm>
        </p:grpSpPr>
        <p:sp>
          <p:nvSpPr>
            <p:cNvPr id="45" name="Flowchart: Connector 44">
              <a:extLst>
                <a:ext uri="{FF2B5EF4-FFF2-40B4-BE49-F238E27FC236}">
                  <a16:creationId xmlns:a16="http://schemas.microsoft.com/office/drawing/2014/main" id="{09D7E70A-8B57-4F6A-9CB4-8F36E4704F5C}"/>
                </a:ext>
              </a:extLst>
            </p:cNvPr>
            <p:cNvSpPr/>
            <p:nvPr/>
          </p:nvSpPr>
          <p:spPr>
            <a:xfrm>
              <a:off x="1728040" y="933533"/>
              <a:ext cx="584704" cy="58205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6" name="Graphic 45" descr="Daily calendar outline">
              <a:extLst>
                <a:ext uri="{FF2B5EF4-FFF2-40B4-BE49-F238E27FC236}">
                  <a16:creationId xmlns:a16="http://schemas.microsoft.com/office/drawing/2014/main" id="{150AFE3A-70CF-40C1-B3CD-416021D44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789992" y="975204"/>
              <a:ext cx="460800" cy="460800"/>
            </a:xfrm>
            <a:prstGeom prst="rect">
              <a:avLst/>
            </a:prstGeom>
          </p:spPr>
        </p:pic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2163C43C-732F-4B37-AE1A-1FFA9F882ADA}"/>
              </a:ext>
            </a:extLst>
          </p:cNvPr>
          <p:cNvSpPr txBox="1"/>
          <p:nvPr/>
        </p:nvSpPr>
        <p:spPr>
          <a:xfrm>
            <a:off x="3387903" y="4286969"/>
            <a:ext cx="1635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3E5AA8"/>
                </a:solidFill>
              </a:rPr>
              <a:t>DIA </a:t>
            </a:r>
            <a:r>
              <a:rPr lang="en-GB" sz="900" dirty="0">
                <a:solidFill>
                  <a:srgbClr val="3E5AA8"/>
                </a:solidFill>
              </a:rPr>
              <a:t>undertaken, equivalent to HLSO </a:t>
            </a:r>
            <a:r>
              <a:rPr lang="en-GB" sz="900" dirty="0" err="1">
                <a:solidFill>
                  <a:srgbClr val="3E5AA8"/>
                </a:solidFill>
              </a:rPr>
              <a:t>inc</a:t>
            </a:r>
            <a:r>
              <a:rPr lang="en-GB" sz="900" dirty="0">
                <a:solidFill>
                  <a:srgbClr val="3E5AA8"/>
                </a:solidFill>
              </a:rPr>
              <a:t> elements of detail design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9F928B7-831B-4832-9642-3568CAF0066A}"/>
              </a:ext>
            </a:extLst>
          </p:cNvPr>
          <p:cNvSpPr txBox="1"/>
          <p:nvPr/>
        </p:nvSpPr>
        <p:spPr>
          <a:xfrm>
            <a:off x="426822" y="2991615"/>
            <a:ext cx="29327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3E5AA8"/>
                </a:solidFill>
              </a:rPr>
              <a:t>RECCo</a:t>
            </a:r>
            <a:r>
              <a:rPr lang="en-GB" sz="1200" dirty="0">
                <a:solidFill>
                  <a:srgbClr val="3E5AA8"/>
                </a:solidFill>
              </a:rPr>
              <a:t> have stated that Service Provider Impact Assessment are expected to be triggered linearly. </a:t>
            </a:r>
          </a:p>
          <a:p>
            <a:pPr algn="ctr"/>
            <a:endParaRPr lang="en-GB" sz="1200" dirty="0">
              <a:solidFill>
                <a:srgbClr val="3E5AA8"/>
              </a:solidFill>
            </a:endParaRPr>
          </a:p>
          <a:p>
            <a:pPr algn="ctr"/>
            <a:r>
              <a:rPr lang="en-GB" sz="1200" dirty="0">
                <a:solidFill>
                  <a:srgbClr val="3E5AA8"/>
                </a:solidFill>
              </a:rPr>
              <a:t>Discussions prior to these being triggered are expected to assist in the management of change demand.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9E8520F-2FE9-48DC-89D6-421E53D3F7D2}"/>
              </a:ext>
            </a:extLst>
          </p:cNvPr>
          <p:cNvSpPr txBox="1"/>
          <p:nvPr/>
        </p:nvSpPr>
        <p:spPr>
          <a:xfrm>
            <a:off x="5116415" y="1509486"/>
            <a:ext cx="2737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>
                <a:solidFill>
                  <a:srgbClr val="3E5AA8"/>
                </a:solidFill>
              </a:rPr>
              <a:t>ChMC</a:t>
            </a:r>
            <a:r>
              <a:rPr lang="en-GB" sz="1200" dirty="0">
                <a:solidFill>
                  <a:srgbClr val="3E5AA8"/>
                </a:solidFill>
              </a:rPr>
              <a:t> Constituents, through the </a:t>
            </a:r>
            <a:r>
              <a:rPr lang="en-GB" sz="1200" dirty="0" err="1">
                <a:solidFill>
                  <a:srgbClr val="3E5AA8"/>
                </a:solidFill>
              </a:rPr>
              <a:t>ChMC</a:t>
            </a:r>
            <a:r>
              <a:rPr lang="en-GB" sz="1200" dirty="0">
                <a:solidFill>
                  <a:srgbClr val="3E5AA8"/>
                </a:solidFill>
              </a:rPr>
              <a:t> meetings, to have visibility of all Impact Assessments being carried out by the CDSP throughout the REC Change Process.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226CE04-B932-48A7-9545-C2A68D7899D0}"/>
              </a:ext>
            </a:extLst>
          </p:cNvPr>
          <p:cNvSpPr txBox="1"/>
          <p:nvPr/>
        </p:nvSpPr>
        <p:spPr>
          <a:xfrm>
            <a:off x="4925450" y="4286969"/>
            <a:ext cx="1635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Potential DSC CP raised to progress approved REC solution for implementation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3E90944-2E74-4FB9-9093-51FAFE6B0EB2}"/>
              </a:ext>
            </a:extLst>
          </p:cNvPr>
          <p:cNvSpPr txBox="1"/>
          <p:nvPr/>
        </p:nvSpPr>
        <p:spPr>
          <a:xfrm>
            <a:off x="6455562" y="4296607"/>
            <a:ext cx="16350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DSC CP feeds standard Change &amp; Release Management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E8214F7-2A67-4AE5-B545-D12B13D38566}"/>
              </a:ext>
            </a:extLst>
          </p:cNvPr>
          <p:cNvSpPr txBox="1"/>
          <p:nvPr/>
        </p:nvSpPr>
        <p:spPr>
          <a:xfrm>
            <a:off x="3355459" y="884704"/>
            <a:ext cx="163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rgbClr val="3E5AA8"/>
                </a:solidFill>
              </a:rPr>
              <a:t>PIA</a:t>
            </a:r>
            <a:r>
              <a:rPr lang="en-GB" sz="900" dirty="0">
                <a:solidFill>
                  <a:srgbClr val="3E5AA8"/>
                </a:solidFill>
              </a:rPr>
              <a:t> undertaken, equivalent to ROM, </a:t>
            </a:r>
            <a:r>
              <a:rPr lang="en-GB" sz="900" dirty="0" err="1">
                <a:solidFill>
                  <a:srgbClr val="3E5AA8"/>
                </a:solidFill>
              </a:rPr>
              <a:t>inc</a:t>
            </a:r>
            <a:r>
              <a:rPr lang="en-GB" sz="900" dirty="0">
                <a:solidFill>
                  <a:srgbClr val="3E5AA8"/>
                </a:solidFill>
              </a:rPr>
              <a:t> Solution </a:t>
            </a:r>
            <a:r>
              <a:rPr lang="en-GB" sz="900" dirty="0" err="1">
                <a:solidFill>
                  <a:srgbClr val="3E5AA8"/>
                </a:solidFill>
              </a:rPr>
              <a:t>Opts</a:t>
            </a:r>
            <a:endParaRPr lang="en-GB" sz="900" dirty="0">
              <a:solidFill>
                <a:srgbClr val="3E5AA8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6C48E3-2453-4A6F-AF19-158B5E09868D}"/>
              </a:ext>
            </a:extLst>
          </p:cNvPr>
          <p:cNvSpPr txBox="1"/>
          <p:nvPr/>
        </p:nvSpPr>
        <p:spPr>
          <a:xfrm>
            <a:off x="1828593" y="884704"/>
            <a:ext cx="163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SPs undertake </a:t>
            </a:r>
            <a:r>
              <a:rPr lang="en-GB" sz="900" b="1" dirty="0">
                <a:solidFill>
                  <a:srgbClr val="3E5AA8"/>
                </a:solidFill>
              </a:rPr>
              <a:t>IIA</a:t>
            </a:r>
            <a:r>
              <a:rPr lang="en-GB" sz="900" dirty="0">
                <a:solidFill>
                  <a:srgbClr val="3E5AA8"/>
                </a:solidFill>
              </a:rPr>
              <a:t> and advise if impacted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FB9BF41-A9C5-41E5-9482-5F7226BA1A50}"/>
              </a:ext>
            </a:extLst>
          </p:cNvPr>
          <p:cNvSpPr txBox="1"/>
          <p:nvPr/>
        </p:nvSpPr>
        <p:spPr>
          <a:xfrm>
            <a:off x="312809" y="884704"/>
            <a:ext cx="163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3E5AA8"/>
                </a:solidFill>
              </a:rPr>
              <a:t>REC </a:t>
            </a:r>
            <a:r>
              <a:rPr lang="en-GB" sz="900" b="1" dirty="0">
                <a:solidFill>
                  <a:srgbClr val="3E5AA8"/>
                </a:solidFill>
              </a:rPr>
              <a:t>CP</a:t>
            </a:r>
            <a:r>
              <a:rPr lang="en-GB" sz="900" dirty="0">
                <a:solidFill>
                  <a:srgbClr val="3E5AA8"/>
                </a:solidFill>
              </a:rPr>
              <a:t> raised and initial assessment undertaken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284A9C-DDAB-4778-9290-FC15DA14D387}"/>
              </a:ext>
            </a:extLst>
          </p:cNvPr>
          <p:cNvSpPr txBox="1"/>
          <p:nvPr/>
        </p:nvSpPr>
        <p:spPr>
          <a:xfrm>
            <a:off x="1928774" y="2698583"/>
            <a:ext cx="1480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3E5AA8"/>
                </a:solidFill>
              </a:rPr>
              <a:t>* Optional, no PAB reporting</a:t>
            </a:r>
          </a:p>
        </p:txBody>
      </p:sp>
    </p:spTree>
    <p:extLst>
      <p:ext uri="{BB962C8B-B14F-4D97-AF65-F5344CB8AC3E}">
        <p14:creationId xmlns:p14="http://schemas.microsoft.com/office/powerpoint/2010/main" val="51391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Considerations</a:t>
            </a:r>
          </a:p>
        </p:txBody>
      </p:sp>
      <p:pic>
        <p:nvPicPr>
          <p:cNvPr id="23" name="Picture 22" descr="Three neatly stacked books">
            <a:extLst>
              <a:ext uri="{FF2B5EF4-FFF2-40B4-BE49-F238E27FC236}">
                <a16:creationId xmlns:a16="http://schemas.microsoft.com/office/drawing/2014/main" id="{A852D4D5-B172-4D06-B277-E80DFBF480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5483" y="1203598"/>
            <a:ext cx="4537611" cy="3024336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84C06726-FB23-43F6-99B6-03B3777D676F}"/>
              </a:ext>
            </a:extLst>
          </p:cNvPr>
          <p:cNvGrpSpPr/>
          <p:nvPr/>
        </p:nvGrpSpPr>
        <p:grpSpPr>
          <a:xfrm>
            <a:off x="200905" y="1445591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67FF0F1-37EC-4BE4-A9CE-514A28DDE6FC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EEE782F0-E980-48BE-AF98-DFC37C2D5326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Arrow: Pentagon 35">
              <a:extLst>
                <a:ext uri="{FF2B5EF4-FFF2-40B4-BE49-F238E27FC236}">
                  <a16:creationId xmlns:a16="http://schemas.microsoft.com/office/drawing/2014/main" id="{AB862113-9A21-41A3-BF54-1416C6E6CA11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A7E342-5B35-4ABF-8468-96D84D5258D3}"/>
              </a:ext>
            </a:extLst>
          </p:cNvPr>
          <p:cNvGrpSpPr/>
          <p:nvPr/>
        </p:nvGrpSpPr>
        <p:grpSpPr>
          <a:xfrm>
            <a:off x="200905" y="2324533"/>
            <a:ext cx="4896544" cy="720000"/>
            <a:chOff x="395616" y="1563638"/>
            <a:chExt cx="4896544" cy="7200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DCA2247-68BD-4FF2-98CE-12A5964F77C2}"/>
                </a:ext>
              </a:extLst>
            </p:cNvPr>
            <p:cNvSpPr/>
            <p:nvPr/>
          </p:nvSpPr>
          <p:spPr>
            <a:xfrm>
              <a:off x="768755" y="1563638"/>
              <a:ext cx="3917583" cy="72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100" b="1" dirty="0"/>
                <a:t>   </a:t>
              </a:r>
            </a:p>
          </p:txBody>
        </p:sp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FDDB7B9B-081E-4A4E-BA51-541F94D4FE5E}"/>
                </a:ext>
              </a:extLst>
            </p:cNvPr>
            <p:cNvSpPr/>
            <p:nvPr/>
          </p:nvSpPr>
          <p:spPr>
            <a:xfrm>
              <a:off x="395616" y="1563638"/>
              <a:ext cx="720000" cy="72000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row: Pentagon 42">
              <a:extLst>
                <a:ext uri="{FF2B5EF4-FFF2-40B4-BE49-F238E27FC236}">
                  <a16:creationId xmlns:a16="http://schemas.microsoft.com/office/drawing/2014/main" id="{E4401C1E-90D7-4DEC-B20E-EB49CBBBAF56}"/>
                </a:ext>
              </a:extLst>
            </p:cNvPr>
            <p:cNvSpPr/>
            <p:nvPr/>
          </p:nvSpPr>
          <p:spPr>
            <a:xfrm>
              <a:off x="4572160" y="1563638"/>
              <a:ext cx="720000" cy="72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B723D25-541F-4D4A-B1F6-03D6368873A5}"/>
              </a:ext>
            </a:extLst>
          </p:cNvPr>
          <p:cNvSpPr txBox="1"/>
          <p:nvPr/>
        </p:nvSpPr>
        <p:spPr>
          <a:xfrm>
            <a:off x="935739" y="1482425"/>
            <a:ext cx="379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Proposed for any increase to be added to the </a:t>
            </a:r>
            <a:r>
              <a:rPr lang="en-GB" sz="1200" b="1" dirty="0">
                <a:solidFill>
                  <a:schemeClr val="accent1"/>
                </a:solidFill>
              </a:rPr>
              <a:t>General Change Budget </a:t>
            </a:r>
            <a:r>
              <a:rPr lang="en-GB" sz="1200" dirty="0">
                <a:solidFill>
                  <a:schemeClr val="accent1"/>
                </a:solidFill>
              </a:rPr>
              <a:t>(currently set as £250k in BP22).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8EE5118-C0AB-483E-9B49-BCB118ADA505}"/>
              </a:ext>
            </a:extLst>
          </p:cNvPr>
          <p:cNvSpPr txBox="1"/>
          <p:nvPr/>
        </p:nvSpPr>
        <p:spPr>
          <a:xfrm>
            <a:off x="933648" y="2374027"/>
            <a:ext cx="3792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1"/>
                </a:solidFill>
              </a:rPr>
              <a:t>Proposed to continue as investment funding for </a:t>
            </a:r>
            <a:r>
              <a:rPr lang="en-GB" sz="1200" b="1" dirty="0">
                <a:solidFill>
                  <a:schemeClr val="accent1"/>
                </a:solidFill>
              </a:rPr>
              <a:t>BP22</a:t>
            </a:r>
            <a:r>
              <a:rPr lang="en-GB" sz="1200" dirty="0">
                <a:solidFill>
                  <a:schemeClr val="accent1"/>
                </a:solidFill>
              </a:rPr>
              <a:t> (current) and </a:t>
            </a:r>
            <a:r>
              <a:rPr lang="en-GB" sz="1200" b="1" dirty="0">
                <a:solidFill>
                  <a:schemeClr val="accent1"/>
                </a:solidFill>
              </a:rPr>
              <a:t>BP23</a:t>
            </a:r>
            <a:r>
              <a:rPr lang="en-GB" sz="1200" dirty="0">
                <a:solidFill>
                  <a:schemeClr val="accent1"/>
                </a:solidFill>
              </a:rPr>
              <a:t> (planning cycle) until REC Change demand is more visible.</a:t>
            </a:r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5B44D69C-8051-4372-BBCD-C980601D8B6E}"/>
              </a:ext>
            </a:extLst>
          </p:cNvPr>
          <p:cNvSpPr/>
          <p:nvPr/>
        </p:nvSpPr>
        <p:spPr>
          <a:xfrm>
            <a:off x="290491" y="1514566"/>
            <a:ext cx="584704" cy="5820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6FE0AA56-2255-4BE3-86EC-C77580E0052E}"/>
              </a:ext>
            </a:extLst>
          </p:cNvPr>
          <p:cNvSpPr/>
          <p:nvPr/>
        </p:nvSpPr>
        <p:spPr>
          <a:xfrm>
            <a:off x="277989" y="2393506"/>
            <a:ext cx="584704" cy="5820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97A05A-70ED-46AB-BE93-43B28CD5ADAE}"/>
              </a:ext>
            </a:extLst>
          </p:cNvPr>
          <p:cNvGrpSpPr/>
          <p:nvPr/>
        </p:nvGrpSpPr>
        <p:grpSpPr>
          <a:xfrm>
            <a:off x="200905" y="3225164"/>
            <a:ext cx="4896544" cy="720000"/>
            <a:chOff x="179512" y="3646089"/>
            <a:chExt cx="4896544" cy="720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8C03105-0F8C-45D7-B3C9-5BA6FE559D0F}"/>
                </a:ext>
              </a:extLst>
            </p:cNvPr>
            <p:cNvGrpSpPr/>
            <p:nvPr/>
          </p:nvGrpSpPr>
          <p:grpSpPr>
            <a:xfrm>
              <a:off x="179512" y="3646089"/>
              <a:ext cx="4896544" cy="720000"/>
              <a:chOff x="179512" y="4150145"/>
              <a:chExt cx="4896544" cy="72000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0DC9984D-F082-46B3-A96A-79A0F2B166CA}"/>
                  </a:ext>
                </a:extLst>
              </p:cNvPr>
              <p:cNvGrpSpPr/>
              <p:nvPr/>
            </p:nvGrpSpPr>
            <p:grpSpPr>
              <a:xfrm>
                <a:off x="179512" y="4150145"/>
                <a:ext cx="4896544" cy="720000"/>
                <a:chOff x="395616" y="1563638"/>
                <a:chExt cx="4896544" cy="720000"/>
              </a:xfrm>
              <a:solidFill>
                <a:schemeClr val="tx2">
                  <a:lumMod val="60000"/>
                  <a:lumOff val="40000"/>
                </a:schemeClr>
              </a:solidFill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D70E193D-724D-45F8-97F9-BF07A4DF4F60}"/>
                    </a:ext>
                  </a:extLst>
                </p:cNvPr>
                <p:cNvSpPr/>
                <p:nvPr/>
              </p:nvSpPr>
              <p:spPr>
                <a:xfrm>
                  <a:off x="768755" y="1563638"/>
                  <a:ext cx="3917583" cy="72000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GB" sz="1100" b="1" dirty="0"/>
                    <a:t>   </a:t>
                  </a:r>
                </a:p>
              </p:txBody>
            </p:sp>
            <p:sp>
              <p:nvSpPr>
                <p:cNvPr id="45" name="Flowchart: Connector 44">
                  <a:extLst>
                    <a:ext uri="{FF2B5EF4-FFF2-40B4-BE49-F238E27FC236}">
                      <a16:creationId xmlns:a16="http://schemas.microsoft.com/office/drawing/2014/main" id="{4D0FC636-41E6-4E91-9FD3-669AAF2F9FF6}"/>
                    </a:ext>
                  </a:extLst>
                </p:cNvPr>
                <p:cNvSpPr/>
                <p:nvPr/>
              </p:nvSpPr>
              <p:spPr>
                <a:xfrm>
                  <a:off x="395616" y="1563638"/>
                  <a:ext cx="720000" cy="720000"/>
                </a:xfrm>
                <a:prstGeom prst="flowChartConnector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Arrow: Pentagon 45">
                  <a:extLst>
                    <a:ext uri="{FF2B5EF4-FFF2-40B4-BE49-F238E27FC236}">
                      <a16:creationId xmlns:a16="http://schemas.microsoft.com/office/drawing/2014/main" id="{5AFB5975-1589-4EF2-800E-855B470948C3}"/>
                    </a:ext>
                  </a:extLst>
                </p:cNvPr>
                <p:cNvSpPr/>
                <p:nvPr/>
              </p:nvSpPr>
              <p:spPr>
                <a:xfrm>
                  <a:off x="4572160" y="1563638"/>
                  <a:ext cx="720000" cy="720000"/>
                </a:xfrm>
                <a:prstGeom prst="homePlat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8" name="Flowchart: Connector 47">
                <a:extLst>
                  <a:ext uri="{FF2B5EF4-FFF2-40B4-BE49-F238E27FC236}">
                    <a16:creationId xmlns:a16="http://schemas.microsoft.com/office/drawing/2014/main" id="{30D44DCB-60EC-4D00-BC59-096CB4F5650C}"/>
                  </a:ext>
                </a:extLst>
              </p:cNvPr>
              <p:cNvSpPr/>
              <p:nvPr/>
            </p:nvSpPr>
            <p:spPr>
              <a:xfrm>
                <a:off x="256596" y="4219118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4" name="Graphic 3" descr="Pie chart outline">
                <a:extLst>
                  <a:ext uri="{FF2B5EF4-FFF2-40B4-BE49-F238E27FC236}">
                    <a16:creationId xmlns:a16="http://schemas.microsoft.com/office/drawing/2014/main" id="{4671B5DA-1A90-442D-9474-DEBAF4BB25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18548" y="4279743"/>
                <a:ext cx="460800" cy="460800"/>
              </a:xfrm>
              <a:prstGeom prst="rect">
                <a:avLst/>
              </a:prstGeom>
            </p:spPr>
          </p:pic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0F7B947-5A50-4162-BF20-FCC8877AFB54}"/>
                </a:ext>
              </a:extLst>
            </p:cNvPr>
            <p:cNvSpPr txBox="1"/>
            <p:nvPr/>
          </p:nvSpPr>
          <p:spPr>
            <a:xfrm>
              <a:off x="912255" y="3682921"/>
              <a:ext cx="37920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accent1"/>
                  </a:solidFill>
                </a:rPr>
                <a:t>Proposed Funding Split: </a:t>
              </a:r>
            </a:p>
            <a:p>
              <a:r>
                <a:rPr lang="en-GB" sz="1200" b="1" dirty="0">
                  <a:solidFill>
                    <a:schemeClr val="accent1"/>
                  </a:solidFill>
                </a:rPr>
                <a:t>Service Area 13: Managing Change</a:t>
              </a:r>
            </a:p>
            <a:p>
              <a:r>
                <a:rPr lang="en-GB" sz="1200" dirty="0">
                  <a:solidFill>
                    <a:schemeClr val="accent1"/>
                  </a:solidFill>
                </a:rPr>
                <a:t>SHP 52% </a:t>
              </a:r>
              <a:r>
                <a:rPr lang="en-GB" sz="1200" b="1" dirty="0">
                  <a:solidFill>
                    <a:schemeClr val="accent1"/>
                  </a:solidFill>
                </a:rPr>
                <a:t>|</a:t>
              </a:r>
              <a:r>
                <a:rPr lang="en-GB" sz="1200" dirty="0">
                  <a:solidFill>
                    <a:schemeClr val="accent1"/>
                  </a:solidFill>
                </a:rPr>
                <a:t> GT 40% </a:t>
              </a:r>
              <a:r>
                <a:rPr lang="en-GB" sz="1200" b="1" dirty="0">
                  <a:solidFill>
                    <a:schemeClr val="accent1"/>
                  </a:solidFill>
                </a:rPr>
                <a:t>|</a:t>
              </a:r>
              <a:r>
                <a:rPr lang="en-GB" sz="1200" dirty="0">
                  <a:solidFill>
                    <a:schemeClr val="accent1"/>
                  </a:solidFill>
                </a:rPr>
                <a:t> NTS 7% </a:t>
              </a:r>
              <a:r>
                <a:rPr lang="en-GB" sz="1200" b="1" dirty="0">
                  <a:solidFill>
                    <a:schemeClr val="accent1"/>
                  </a:solidFill>
                </a:rPr>
                <a:t>|</a:t>
              </a:r>
              <a:r>
                <a:rPr lang="en-GB" sz="1200" dirty="0">
                  <a:solidFill>
                    <a:schemeClr val="accent1"/>
                  </a:solidFill>
                </a:rPr>
                <a:t> IGT 1% </a:t>
              </a:r>
            </a:p>
          </p:txBody>
        </p:sp>
      </p:grpSp>
      <p:pic>
        <p:nvPicPr>
          <p:cNvPr id="47" name="Graphic 46" descr="Playbook outline">
            <a:extLst>
              <a:ext uri="{FF2B5EF4-FFF2-40B4-BE49-F238E27FC236}">
                <a16:creationId xmlns:a16="http://schemas.microsoft.com/office/drawing/2014/main" id="{B05DE25E-B924-49B5-A12B-298DA75D92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827" y="2466793"/>
            <a:ext cx="460800" cy="460800"/>
          </a:xfrm>
          <a:prstGeom prst="rect">
            <a:avLst/>
          </a:prstGeom>
        </p:spPr>
      </p:pic>
      <p:pic>
        <p:nvPicPr>
          <p:cNvPr id="9" name="Graphic 8" descr="Coins outline">
            <a:extLst>
              <a:ext uri="{FF2B5EF4-FFF2-40B4-BE49-F238E27FC236}">
                <a16:creationId xmlns:a16="http://schemas.microsoft.com/office/drawing/2014/main" id="{5D248679-D8F2-4060-A48D-A0550DE66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443" y="1580963"/>
            <a:ext cx="460800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3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B94CC-9E54-4D99-929D-E7AF26EC3B3E}"/>
              </a:ext>
            </a:extLst>
          </p:cNvPr>
          <p:cNvGrpSpPr/>
          <p:nvPr/>
        </p:nvGrpSpPr>
        <p:grpSpPr>
          <a:xfrm>
            <a:off x="2267744" y="1131590"/>
            <a:ext cx="2754083" cy="582050"/>
            <a:chOff x="1955589" y="844553"/>
            <a:chExt cx="2754083" cy="582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4A5207-3451-49AF-84D4-6D6688F70B50}"/>
                </a:ext>
              </a:extLst>
            </p:cNvPr>
            <p:cNvSpPr/>
            <p:nvPr/>
          </p:nvSpPr>
          <p:spPr>
            <a:xfrm>
              <a:off x="2555776" y="915566"/>
              <a:ext cx="1757896" cy="396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rgbClr val="3E5AA8"/>
                  </a:solidFill>
                </a:rPr>
                <a:t>   DSC Impacts</a:t>
              </a: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DC2896A7-98AA-4D85-B80A-A9BF8AD70AD4}"/>
                </a:ext>
              </a:extLst>
            </p:cNvPr>
            <p:cNvSpPr/>
            <p:nvPr/>
          </p:nvSpPr>
          <p:spPr>
            <a:xfrm>
              <a:off x="1955589" y="915566"/>
              <a:ext cx="396000" cy="396000"/>
            </a:xfrm>
            <a:prstGeom prst="flowChartConnector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93995FA-CD6B-4036-AE0E-3430F415115C}"/>
                </a:ext>
              </a:extLst>
            </p:cNvPr>
            <p:cNvGrpSpPr/>
            <p:nvPr/>
          </p:nvGrpSpPr>
          <p:grpSpPr>
            <a:xfrm>
              <a:off x="2083985" y="844553"/>
              <a:ext cx="584704" cy="582050"/>
              <a:chOff x="633683" y="2149920"/>
              <a:chExt cx="584704" cy="582050"/>
            </a:xfrm>
          </p:grpSpPr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5465FAF7-43C7-4E4C-86E6-58AD8F2DD587}"/>
                  </a:ext>
                </a:extLst>
              </p:cNvPr>
              <p:cNvSpPr/>
              <p:nvPr/>
            </p:nvSpPr>
            <p:spPr>
              <a:xfrm>
                <a:off x="633683" y="2149920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0" name="Graphic 49" descr="Splash1 outline">
                <a:extLst>
                  <a:ext uri="{FF2B5EF4-FFF2-40B4-BE49-F238E27FC236}">
                    <a16:creationId xmlns:a16="http://schemas.microsoft.com/office/drawing/2014/main" id="{D45EE59C-F7C1-4375-A9B6-83B45D255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74035" y="219134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FA5DB07E-8085-4CD8-B1E6-83B04D545B70}"/>
                </a:ext>
              </a:extLst>
            </p:cNvPr>
            <p:cNvSpPr/>
            <p:nvPr/>
          </p:nvSpPr>
          <p:spPr>
            <a:xfrm>
              <a:off x="4313672" y="915566"/>
              <a:ext cx="396000" cy="396000"/>
            </a:xfrm>
            <a:prstGeom prst="homePlat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C9AE9A-6C07-496F-A772-1BC7CF0F6C26}"/>
              </a:ext>
            </a:extLst>
          </p:cNvPr>
          <p:cNvGrpSpPr/>
          <p:nvPr/>
        </p:nvGrpSpPr>
        <p:grpSpPr>
          <a:xfrm>
            <a:off x="2267744" y="1906192"/>
            <a:ext cx="2754083" cy="582050"/>
            <a:chOff x="1944293" y="1563638"/>
            <a:chExt cx="2754083" cy="58205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70DA6CA-B762-4F9B-A9F4-B3E6C049A5E6}"/>
                </a:ext>
              </a:extLst>
            </p:cNvPr>
            <p:cNvGrpSpPr/>
            <p:nvPr/>
          </p:nvGrpSpPr>
          <p:grpSpPr>
            <a:xfrm>
              <a:off x="1944293" y="1563638"/>
              <a:ext cx="2754083" cy="582050"/>
              <a:chOff x="1955589" y="844553"/>
              <a:chExt cx="2754083" cy="58205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760E5B-7192-418A-AD46-D9ACF11AA35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Assumptions</a:t>
                </a: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78AEE3D7-3209-42A2-ABBF-DE27302F791F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6C5318CE-2AC6-4FB2-82E1-53744D61718A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" name="Arrow: Pentagon 95">
                <a:extLst>
                  <a:ext uri="{FF2B5EF4-FFF2-40B4-BE49-F238E27FC236}">
                    <a16:creationId xmlns:a16="http://schemas.microsoft.com/office/drawing/2014/main" id="{46871A70-4F7E-4FB0-A7DE-BF0CED045540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" name="Graphic 103" descr="Questions outline">
              <a:extLst>
                <a:ext uri="{FF2B5EF4-FFF2-40B4-BE49-F238E27FC236}">
                  <a16:creationId xmlns:a16="http://schemas.microsoft.com/office/drawing/2014/main" id="{02486F4C-6DA7-4A17-A85D-FCF58CA68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6941" y="1602663"/>
              <a:ext cx="504000" cy="504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3EA389-0E8B-4918-91F1-28A2C9E837E9}"/>
              </a:ext>
            </a:extLst>
          </p:cNvPr>
          <p:cNvGrpSpPr/>
          <p:nvPr/>
        </p:nvGrpSpPr>
        <p:grpSpPr>
          <a:xfrm>
            <a:off x="2279631" y="2680794"/>
            <a:ext cx="2754083" cy="582050"/>
            <a:chOff x="1937849" y="2557399"/>
            <a:chExt cx="2754083" cy="5820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902E865-59C4-4DB2-A65D-9C630C86AF76}"/>
                </a:ext>
              </a:extLst>
            </p:cNvPr>
            <p:cNvGrpSpPr/>
            <p:nvPr/>
          </p:nvGrpSpPr>
          <p:grpSpPr>
            <a:xfrm>
              <a:off x="1937849" y="2557399"/>
              <a:ext cx="2754083" cy="582050"/>
              <a:chOff x="1955589" y="844553"/>
              <a:chExt cx="2754083" cy="5820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BF31BF8-155A-4B38-98CF-D38373B6F84C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Resources</a:t>
                </a:r>
              </a:p>
            </p:txBody>
          </p:sp>
          <p:sp>
            <p:nvSpPr>
              <p:cNvPr id="101" name="Flowchart: Connector 100">
                <a:extLst>
                  <a:ext uri="{FF2B5EF4-FFF2-40B4-BE49-F238E27FC236}">
                    <a16:creationId xmlns:a16="http://schemas.microsoft.com/office/drawing/2014/main" id="{93EA9E4F-A59E-41EA-B967-86453054F1EE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3BFD2055-347E-4425-95EF-E7B588CA28F1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416D98F2-5FD5-46B8-A89B-0324BABA78B8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5" name="Graphic 114" descr="Programmer male outline">
              <a:extLst>
                <a:ext uri="{FF2B5EF4-FFF2-40B4-BE49-F238E27FC236}">
                  <a16:creationId xmlns:a16="http://schemas.microsoft.com/office/drawing/2014/main" id="{7C5FA853-7420-4E94-9678-7E61B07B6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6597" y="2561137"/>
              <a:ext cx="504000" cy="50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E16C81-E6D0-4CE7-94F3-E8A60CE4E89A}"/>
              </a:ext>
            </a:extLst>
          </p:cNvPr>
          <p:cNvGrpSpPr/>
          <p:nvPr/>
        </p:nvGrpSpPr>
        <p:grpSpPr>
          <a:xfrm>
            <a:off x="2300300" y="3455396"/>
            <a:ext cx="2754083" cy="582050"/>
            <a:chOff x="1958518" y="3359976"/>
            <a:chExt cx="2754083" cy="58205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D5918D-C6CA-4AFF-9066-389CAFDCCE92}"/>
                </a:ext>
              </a:extLst>
            </p:cNvPr>
            <p:cNvGrpSpPr/>
            <p:nvPr/>
          </p:nvGrpSpPr>
          <p:grpSpPr>
            <a:xfrm>
              <a:off x="1958518" y="3359976"/>
              <a:ext cx="2754083" cy="582050"/>
              <a:chOff x="1955589" y="844553"/>
              <a:chExt cx="2754083" cy="582050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B2D4F1-389A-4AE5-A353-2D6D9AF73FDD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Benefits</a:t>
                </a: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14F591FC-9E3C-43F7-A294-D72AC19FEE83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928A2068-DD25-470E-8D39-41C17B54A880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A2218E6B-68C5-4255-A9AA-C91D2353273C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6" name="Graphic 115" descr="Checkbox Checked outline">
              <a:extLst>
                <a:ext uri="{FF2B5EF4-FFF2-40B4-BE49-F238E27FC236}">
                  <a16:creationId xmlns:a16="http://schemas.microsoft.com/office/drawing/2014/main" id="{60725C61-C301-4FF8-AD01-501878F6B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37593" y="3400701"/>
              <a:ext cx="504000" cy="50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FC6E36-048D-4497-B52B-0D4786976939}"/>
              </a:ext>
            </a:extLst>
          </p:cNvPr>
          <p:cNvGrpSpPr/>
          <p:nvPr/>
        </p:nvGrpSpPr>
        <p:grpSpPr>
          <a:xfrm>
            <a:off x="2297371" y="4229997"/>
            <a:ext cx="2754083" cy="582050"/>
            <a:chOff x="1955589" y="4141172"/>
            <a:chExt cx="2754083" cy="58205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017D6B-9F27-46E5-B6E8-6A9C143EF0A4}"/>
                </a:ext>
              </a:extLst>
            </p:cNvPr>
            <p:cNvGrpSpPr/>
            <p:nvPr/>
          </p:nvGrpSpPr>
          <p:grpSpPr>
            <a:xfrm>
              <a:off x="1955589" y="4141172"/>
              <a:ext cx="2754083" cy="582050"/>
              <a:chOff x="1955589" y="844553"/>
              <a:chExt cx="2754083" cy="58205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DF18E8-C386-4EFB-813F-C642D887E0E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Challenges</a:t>
                </a:r>
              </a:p>
            </p:txBody>
          </p:sp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04FEFC39-7860-468B-887E-8DDBAE208441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8B3AF4E7-9111-4DEB-B010-71A4EFB89C49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Arrow: Pentagon 113">
                <a:extLst>
                  <a:ext uri="{FF2B5EF4-FFF2-40B4-BE49-F238E27FC236}">
                    <a16:creationId xmlns:a16="http://schemas.microsoft.com/office/drawing/2014/main" id="{93B67654-E057-4007-A95B-943373CE188E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7" name="Graphic 116" descr="Checkbox Crossed outline">
              <a:extLst>
                <a:ext uri="{FF2B5EF4-FFF2-40B4-BE49-F238E27FC236}">
                  <a16:creationId xmlns:a16="http://schemas.microsoft.com/office/drawing/2014/main" id="{E105ECC7-5727-4502-A51E-8DDCFE6CF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130560" y="4196241"/>
              <a:ext cx="504000" cy="504000"/>
            </a:xfrm>
            <a:prstGeom prst="rect">
              <a:avLst/>
            </a:prstGeom>
          </p:spPr>
        </p:pic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F09E81-9E08-4AE1-A66F-8F4887017900}"/>
              </a:ext>
            </a:extLst>
          </p:cNvPr>
          <p:cNvCxnSpPr/>
          <p:nvPr/>
        </p:nvCxnSpPr>
        <p:spPr>
          <a:xfrm>
            <a:off x="5292080" y="1779662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185B4C-2C5A-4699-A215-566340D48172}"/>
              </a:ext>
            </a:extLst>
          </p:cNvPr>
          <p:cNvCxnSpPr/>
          <p:nvPr/>
        </p:nvCxnSpPr>
        <p:spPr>
          <a:xfrm>
            <a:off x="5292080" y="2571750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185DD7-BB9A-4D6D-B4CE-F210ABB000EF}"/>
              </a:ext>
            </a:extLst>
          </p:cNvPr>
          <p:cNvCxnSpPr/>
          <p:nvPr/>
        </p:nvCxnSpPr>
        <p:spPr>
          <a:xfrm>
            <a:off x="5292080" y="3363838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6ED92B-1ABE-4ADB-B9E2-20CE1D88F1EA}"/>
              </a:ext>
            </a:extLst>
          </p:cNvPr>
          <p:cNvCxnSpPr/>
          <p:nvPr/>
        </p:nvCxnSpPr>
        <p:spPr>
          <a:xfrm>
            <a:off x="5292080" y="4155926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456CB045-055B-4270-98E9-55BECBFC1AF2}"/>
              </a:ext>
            </a:extLst>
          </p:cNvPr>
          <p:cNvSpPr txBox="1"/>
          <p:nvPr/>
        </p:nvSpPr>
        <p:spPr>
          <a:xfrm>
            <a:off x="5298117" y="1059582"/>
            <a:ext cx="3522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Minimal. </a:t>
            </a:r>
            <a:r>
              <a:rPr lang="en-GB" sz="1050" dirty="0">
                <a:solidFill>
                  <a:schemeClr val="accent1"/>
                </a:solidFill>
              </a:rPr>
              <a:t>Dedicated team to ensure that there is minimal degradation to the development of DSC Change as REC Change is progressed. Includes increased DSC Development &amp; Release capacity.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E06B6FF-C13C-4BCC-83A1-F4FDFF788826}"/>
              </a:ext>
            </a:extLst>
          </p:cNvPr>
          <p:cNvSpPr txBox="1"/>
          <p:nvPr/>
        </p:nvSpPr>
        <p:spPr>
          <a:xfrm>
            <a:off x="5298117" y="1812372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REC Change to increase post CSS implementation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60EFC0A-CB37-4BA7-B2A5-8BAF792EDB88}"/>
              </a:ext>
            </a:extLst>
          </p:cNvPr>
          <p:cNvSpPr txBox="1"/>
          <p:nvPr/>
        </p:nvSpPr>
        <p:spPr>
          <a:xfrm>
            <a:off x="5292080" y="2627887"/>
            <a:ext cx="3522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Ringfenced REC change team</a:t>
            </a:r>
            <a:r>
              <a:rPr lang="en-GB" sz="1050" dirty="0">
                <a:solidFill>
                  <a:schemeClr val="accent1"/>
                </a:solidFill>
              </a:rPr>
              <a:t>, including Business Analysist, Solution Architect, Business Process Consultants and Change Development Leads etc.</a:t>
            </a: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A8BCC45C-FC38-4FA6-8CC5-7F17EBE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US" dirty="0"/>
              <a:t>Option 1 - Dedicated REC Change Team</a:t>
            </a:r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1DA7F5C-74B3-4FF4-A27A-032697ECDF5C}"/>
              </a:ext>
            </a:extLst>
          </p:cNvPr>
          <p:cNvSpPr/>
          <p:nvPr/>
        </p:nvSpPr>
        <p:spPr>
          <a:xfrm>
            <a:off x="198330" y="2152405"/>
            <a:ext cx="1793124" cy="2210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Dedicated Team that would be on hand to focus on the progression of REC Impact Assessments, development and delivery of REC Change looking to mitigate risk on DSC Change. </a:t>
            </a:r>
          </a:p>
          <a:p>
            <a:pPr algn="ctr"/>
            <a:endParaRPr lang="en-GB" sz="1200" dirty="0">
              <a:solidFill>
                <a:srgbClr val="3E5AA8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888CC3E-E4AA-49E1-B048-87D3E597E7D5}"/>
              </a:ext>
            </a:extLst>
          </p:cNvPr>
          <p:cNvSpPr/>
          <p:nvPr/>
        </p:nvSpPr>
        <p:spPr>
          <a:xfrm>
            <a:off x="358471" y="4167582"/>
            <a:ext cx="1429188" cy="348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3E5AA8"/>
                </a:solidFill>
              </a:rPr>
              <a:t>£1.4m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7E2053-DA71-4381-B7F2-3A0FE8DF7A28}"/>
              </a:ext>
            </a:extLst>
          </p:cNvPr>
          <p:cNvSpPr/>
          <p:nvPr/>
        </p:nvSpPr>
        <p:spPr>
          <a:xfrm>
            <a:off x="198949" y="1440509"/>
            <a:ext cx="1791715" cy="6375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E5AA8"/>
                </a:solidFill>
              </a:rPr>
              <a:t>Option 1</a:t>
            </a:r>
          </a:p>
          <a:p>
            <a:pPr algn="ctr"/>
            <a:endParaRPr lang="en-GB" sz="100" dirty="0">
              <a:solidFill>
                <a:srgbClr val="3E5AA8"/>
              </a:solidFill>
            </a:endParaRPr>
          </a:p>
          <a:p>
            <a:pPr algn="ctr"/>
            <a:r>
              <a:rPr lang="en-GB" sz="1100" dirty="0">
                <a:solidFill>
                  <a:srgbClr val="3E5AA8"/>
                </a:solidFill>
              </a:rPr>
              <a:t>Dedicated REC Change Team</a:t>
            </a:r>
          </a:p>
        </p:txBody>
      </p: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D0FE1FE4-1D31-49EC-B022-3DD3A059CA4E}"/>
              </a:ext>
            </a:extLst>
          </p:cNvPr>
          <p:cNvGrpSpPr/>
          <p:nvPr/>
        </p:nvGrpSpPr>
        <p:grpSpPr>
          <a:xfrm>
            <a:off x="780713" y="911578"/>
            <a:ext cx="584704" cy="582050"/>
            <a:chOff x="251520" y="843558"/>
            <a:chExt cx="584704" cy="582050"/>
          </a:xfrm>
        </p:grpSpPr>
        <p:sp>
          <p:nvSpPr>
            <p:cNvPr id="146" name="Flowchart: Connector 145">
              <a:extLst>
                <a:ext uri="{FF2B5EF4-FFF2-40B4-BE49-F238E27FC236}">
                  <a16:creationId xmlns:a16="http://schemas.microsoft.com/office/drawing/2014/main" id="{4F511069-C3F7-4D1F-9165-6C0ED0BC602D}"/>
                </a:ext>
              </a:extLst>
            </p:cNvPr>
            <p:cNvSpPr/>
            <p:nvPr/>
          </p:nvSpPr>
          <p:spPr>
            <a:xfrm>
              <a:off x="251520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7" name="Graphic 146" descr="Users outline">
              <a:extLst>
                <a:ext uri="{FF2B5EF4-FFF2-40B4-BE49-F238E27FC236}">
                  <a16:creationId xmlns:a16="http://schemas.microsoft.com/office/drawing/2014/main" id="{82651185-9152-432C-9EBF-F0AC95612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13472" y="896603"/>
              <a:ext cx="460800" cy="460800"/>
            </a:xfrm>
            <a:prstGeom prst="rect">
              <a:avLst/>
            </a:prstGeom>
          </p:spPr>
        </p:pic>
      </p:grpSp>
      <p:sp>
        <p:nvSpPr>
          <p:cNvPr id="148" name="TextBox 147">
            <a:extLst>
              <a:ext uri="{FF2B5EF4-FFF2-40B4-BE49-F238E27FC236}">
                <a16:creationId xmlns:a16="http://schemas.microsoft.com/office/drawing/2014/main" id="{A2E7F7B5-0D21-4710-8487-B1BA6ED6AF03}"/>
              </a:ext>
            </a:extLst>
          </p:cNvPr>
          <p:cNvSpPr txBox="1"/>
          <p:nvPr/>
        </p:nvSpPr>
        <p:spPr>
          <a:xfrm>
            <a:off x="7049607" y="180333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Level of IA conforms to existing processes (ROM / HLSO)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75CB4ABD-0094-459C-ABB9-97D000C8E80C}"/>
              </a:ext>
            </a:extLst>
          </p:cNvPr>
          <p:cNvSpPr txBox="1"/>
          <p:nvPr/>
        </p:nvSpPr>
        <p:spPr>
          <a:xfrm>
            <a:off x="5288430" y="4162373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Demand for REC change is currently unknown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F3198A9F-7644-4128-936F-F36068F45E10}"/>
              </a:ext>
            </a:extLst>
          </p:cNvPr>
          <p:cNvSpPr txBox="1"/>
          <p:nvPr/>
        </p:nvSpPr>
        <p:spPr>
          <a:xfrm>
            <a:off x="5275592" y="3368479"/>
            <a:ext cx="17578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Full dedicated team for REC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Mitigates risk to DSC Change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accent1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525CBAA-3BEC-4E3B-B730-75F4201B52FC}"/>
              </a:ext>
            </a:extLst>
          </p:cNvPr>
          <p:cNvSpPr txBox="1"/>
          <p:nvPr/>
        </p:nvSpPr>
        <p:spPr>
          <a:xfrm>
            <a:off x="7033489" y="338446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Increases DSC Development and Release capacity</a:t>
            </a: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9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B94CC-9E54-4D99-929D-E7AF26EC3B3E}"/>
              </a:ext>
            </a:extLst>
          </p:cNvPr>
          <p:cNvGrpSpPr/>
          <p:nvPr/>
        </p:nvGrpSpPr>
        <p:grpSpPr>
          <a:xfrm>
            <a:off x="2267744" y="1131590"/>
            <a:ext cx="2754083" cy="582050"/>
            <a:chOff x="1955589" y="844553"/>
            <a:chExt cx="2754083" cy="582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4A5207-3451-49AF-84D4-6D6688F70B50}"/>
                </a:ext>
              </a:extLst>
            </p:cNvPr>
            <p:cNvSpPr/>
            <p:nvPr/>
          </p:nvSpPr>
          <p:spPr>
            <a:xfrm>
              <a:off x="2555776" y="915566"/>
              <a:ext cx="1757896" cy="39600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rgbClr val="3E5AA8"/>
                  </a:solidFill>
                </a:rPr>
                <a:t>   DSC Impacts</a:t>
              </a: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DC2896A7-98AA-4D85-B80A-A9BF8AD70AD4}"/>
                </a:ext>
              </a:extLst>
            </p:cNvPr>
            <p:cNvSpPr/>
            <p:nvPr/>
          </p:nvSpPr>
          <p:spPr>
            <a:xfrm>
              <a:off x="1955589" y="915566"/>
              <a:ext cx="396000" cy="396000"/>
            </a:xfrm>
            <a:prstGeom prst="flowChartConnector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93995FA-CD6B-4036-AE0E-3430F415115C}"/>
                </a:ext>
              </a:extLst>
            </p:cNvPr>
            <p:cNvGrpSpPr/>
            <p:nvPr/>
          </p:nvGrpSpPr>
          <p:grpSpPr>
            <a:xfrm>
              <a:off x="2083985" y="844553"/>
              <a:ext cx="584704" cy="582050"/>
              <a:chOff x="633683" y="2149920"/>
              <a:chExt cx="584704" cy="582050"/>
            </a:xfrm>
          </p:grpSpPr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5465FAF7-43C7-4E4C-86E6-58AD8F2DD587}"/>
                  </a:ext>
                </a:extLst>
              </p:cNvPr>
              <p:cNvSpPr/>
              <p:nvPr/>
            </p:nvSpPr>
            <p:spPr>
              <a:xfrm>
                <a:off x="633683" y="2149920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0" name="Graphic 49" descr="Splash1 outline">
                <a:extLst>
                  <a:ext uri="{FF2B5EF4-FFF2-40B4-BE49-F238E27FC236}">
                    <a16:creationId xmlns:a16="http://schemas.microsoft.com/office/drawing/2014/main" id="{D45EE59C-F7C1-4375-A9B6-83B45D255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74035" y="219134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FA5DB07E-8085-4CD8-B1E6-83B04D545B70}"/>
                </a:ext>
              </a:extLst>
            </p:cNvPr>
            <p:cNvSpPr/>
            <p:nvPr/>
          </p:nvSpPr>
          <p:spPr>
            <a:xfrm>
              <a:off x="4313672" y="915566"/>
              <a:ext cx="396000" cy="396000"/>
            </a:xfrm>
            <a:prstGeom prst="homePlate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C9AE9A-6C07-496F-A772-1BC7CF0F6C26}"/>
              </a:ext>
            </a:extLst>
          </p:cNvPr>
          <p:cNvGrpSpPr/>
          <p:nvPr/>
        </p:nvGrpSpPr>
        <p:grpSpPr>
          <a:xfrm>
            <a:off x="2267744" y="1906192"/>
            <a:ext cx="2754083" cy="582050"/>
            <a:chOff x="1944293" y="1563638"/>
            <a:chExt cx="2754083" cy="58205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70DA6CA-B762-4F9B-A9F4-B3E6C049A5E6}"/>
                </a:ext>
              </a:extLst>
            </p:cNvPr>
            <p:cNvGrpSpPr/>
            <p:nvPr/>
          </p:nvGrpSpPr>
          <p:grpSpPr>
            <a:xfrm>
              <a:off x="1944293" y="1563638"/>
              <a:ext cx="2754083" cy="582050"/>
              <a:chOff x="1955589" y="844553"/>
              <a:chExt cx="2754083" cy="58205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760E5B-7192-418A-AD46-D9ACF11AA35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Assumptions</a:t>
                </a: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78AEE3D7-3209-42A2-ABBF-DE27302F791F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6C5318CE-2AC6-4FB2-82E1-53744D61718A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" name="Arrow: Pentagon 95">
                <a:extLst>
                  <a:ext uri="{FF2B5EF4-FFF2-40B4-BE49-F238E27FC236}">
                    <a16:creationId xmlns:a16="http://schemas.microsoft.com/office/drawing/2014/main" id="{46871A70-4F7E-4FB0-A7DE-BF0CED045540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" name="Graphic 103" descr="Questions outline">
              <a:extLst>
                <a:ext uri="{FF2B5EF4-FFF2-40B4-BE49-F238E27FC236}">
                  <a16:creationId xmlns:a16="http://schemas.microsoft.com/office/drawing/2014/main" id="{02486F4C-6DA7-4A17-A85D-FCF58CA68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6941" y="1602663"/>
              <a:ext cx="504000" cy="504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3EA389-0E8B-4918-91F1-28A2C9E837E9}"/>
              </a:ext>
            </a:extLst>
          </p:cNvPr>
          <p:cNvGrpSpPr/>
          <p:nvPr/>
        </p:nvGrpSpPr>
        <p:grpSpPr>
          <a:xfrm>
            <a:off x="2279631" y="2680794"/>
            <a:ext cx="2754083" cy="582050"/>
            <a:chOff x="1937849" y="2557399"/>
            <a:chExt cx="2754083" cy="5820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902E865-59C4-4DB2-A65D-9C630C86AF76}"/>
                </a:ext>
              </a:extLst>
            </p:cNvPr>
            <p:cNvGrpSpPr/>
            <p:nvPr/>
          </p:nvGrpSpPr>
          <p:grpSpPr>
            <a:xfrm>
              <a:off x="1937849" y="2557399"/>
              <a:ext cx="2754083" cy="582050"/>
              <a:chOff x="1955589" y="844553"/>
              <a:chExt cx="2754083" cy="5820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BF31BF8-155A-4B38-98CF-D38373B6F84C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Resources</a:t>
                </a:r>
              </a:p>
            </p:txBody>
          </p:sp>
          <p:sp>
            <p:nvSpPr>
              <p:cNvPr id="101" name="Flowchart: Connector 100">
                <a:extLst>
                  <a:ext uri="{FF2B5EF4-FFF2-40B4-BE49-F238E27FC236}">
                    <a16:creationId xmlns:a16="http://schemas.microsoft.com/office/drawing/2014/main" id="{93EA9E4F-A59E-41EA-B967-86453054F1EE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3BFD2055-347E-4425-95EF-E7B588CA28F1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416D98F2-5FD5-46B8-A89B-0324BABA78B8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5" name="Graphic 114" descr="Programmer male outline">
              <a:extLst>
                <a:ext uri="{FF2B5EF4-FFF2-40B4-BE49-F238E27FC236}">
                  <a16:creationId xmlns:a16="http://schemas.microsoft.com/office/drawing/2014/main" id="{7C5FA853-7420-4E94-9678-7E61B07B6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6597" y="2561137"/>
              <a:ext cx="504000" cy="50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E16C81-E6D0-4CE7-94F3-E8A60CE4E89A}"/>
              </a:ext>
            </a:extLst>
          </p:cNvPr>
          <p:cNvGrpSpPr/>
          <p:nvPr/>
        </p:nvGrpSpPr>
        <p:grpSpPr>
          <a:xfrm>
            <a:off x="2300300" y="3455396"/>
            <a:ext cx="2754083" cy="582050"/>
            <a:chOff x="1958518" y="3359976"/>
            <a:chExt cx="2754083" cy="58205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D5918D-C6CA-4AFF-9066-389CAFDCCE92}"/>
                </a:ext>
              </a:extLst>
            </p:cNvPr>
            <p:cNvGrpSpPr/>
            <p:nvPr/>
          </p:nvGrpSpPr>
          <p:grpSpPr>
            <a:xfrm>
              <a:off x="1958518" y="3359976"/>
              <a:ext cx="2754083" cy="582050"/>
              <a:chOff x="1955589" y="844553"/>
              <a:chExt cx="2754083" cy="582050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B2D4F1-389A-4AE5-A353-2D6D9AF73FDD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Benefits</a:t>
                </a: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14F591FC-9E3C-43F7-A294-D72AC19FEE83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928A2068-DD25-470E-8D39-41C17B54A880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A2218E6B-68C5-4255-A9AA-C91D2353273C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6" name="Graphic 115" descr="Checkbox Checked outline">
              <a:extLst>
                <a:ext uri="{FF2B5EF4-FFF2-40B4-BE49-F238E27FC236}">
                  <a16:creationId xmlns:a16="http://schemas.microsoft.com/office/drawing/2014/main" id="{60725C61-C301-4FF8-AD01-501878F6B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37593" y="3400701"/>
              <a:ext cx="504000" cy="50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FC6E36-048D-4497-B52B-0D4786976939}"/>
              </a:ext>
            </a:extLst>
          </p:cNvPr>
          <p:cNvGrpSpPr/>
          <p:nvPr/>
        </p:nvGrpSpPr>
        <p:grpSpPr>
          <a:xfrm>
            <a:off x="2297371" y="4229997"/>
            <a:ext cx="2754083" cy="582050"/>
            <a:chOff x="1955589" y="4141172"/>
            <a:chExt cx="2754083" cy="58205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017D6B-9F27-46E5-B6E8-6A9C143EF0A4}"/>
                </a:ext>
              </a:extLst>
            </p:cNvPr>
            <p:cNvGrpSpPr/>
            <p:nvPr/>
          </p:nvGrpSpPr>
          <p:grpSpPr>
            <a:xfrm>
              <a:off x="1955589" y="4141172"/>
              <a:ext cx="2754083" cy="582050"/>
              <a:chOff x="1955589" y="844553"/>
              <a:chExt cx="2754083" cy="58205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DF18E8-C386-4EFB-813F-C642D887E0E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Challenges</a:t>
                </a:r>
              </a:p>
            </p:txBody>
          </p:sp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04FEFC39-7860-468B-887E-8DDBAE208441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8B3AF4E7-9111-4DEB-B010-71A4EFB89C49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Arrow: Pentagon 113">
                <a:extLst>
                  <a:ext uri="{FF2B5EF4-FFF2-40B4-BE49-F238E27FC236}">
                    <a16:creationId xmlns:a16="http://schemas.microsoft.com/office/drawing/2014/main" id="{93B67654-E057-4007-A95B-943373CE188E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7" name="Graphic 116" descr="Checkbox Crossed outline">
              <a:extLst>
                <a:ext uri="{FF2B5EF4-FFF2-40B4-BE49-F238E27FC236}">
                  <a16:creationId xmlns:a16="http://schemas.microsoft.com/office/drawing/2014/main" id="{E105ECC7-5727-4502-A51E-8DDCFE6CF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130560" y="4196241"/>
              <a:ext cx="504000" cy="504000"/>
            </a:xfrm>
            <a:prstGeom prst="rect">
              <a:avLst/>
            </a:prstGeom>
          </p:spPr>
        </p:pic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F09E81-9E08-4AE1-A66F-8F4887017900}"/>
              </a:ext>
            </a:extLst>
          </p:cNvPr>
          <p:cNvCxnSpPr/>
          <p:nvPr/>
        </p:nvCxnSpPr>
        <p:spPr>
          <a:xfrm>
            <a:off x="5292080" y="1779662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185B4C-2C5A-4699-A215-566340D48172}"/>
              </a:ext>
            </a:extLst>
          </p:cNvPr>
          <p:cNvCxnSpPr/>
          <p:nvPr/>
        </p:nvCxnSpPr>
        <p:spPr>
          <a:xfrm>
            <a:off x="5292080" y="2571750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185DD7-BB9A-4D6D-B4CE-F210ABB000EF}"/>
              </a:ext>
            </a:extLst>
          </p:cNvPr>
          <p:cNvCxnSpPr/>
          <p:nvPr/>
        </p:nvCxnSpPr>
        <p:spPr>
          <a:xfrm>
            <a:off x="5292080" y="3363838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6ED92B-1ABE-4ADB-B9E2-20CE1D88F1EA}"/>
              </a:ext>
            </a:extLst>
          </p:cNvPr>
          <p:cNvCxnSpPr/>
          <p:nvPr/>
        </p:nvCxnSpPr>
        <p:spPr>
          <a:xfrm>
            <a:off x="5292080" y="4155926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456CB045-055B-4270-98E9-55BECBFC1AF2}"/>
              </a:ext>
            </a:extLst>
          </p:cNvPr>
          <p:cNvSpPr txBox="1"/>
          <p:nvPr/>
        </p:nvSpPr>
        <p:spPr>
          <a:xfrm>
            <a:off x="5298117" y="1059582"/>
            <a:ext cx="3522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Low/Medium. </a:t>
            </a:r>
            <a:r>
              <a:rPr lang="en-GB" sz="1050" dirty="0">
                <a:solidFill>
                  <a:schemeClr val="accent1"/>
                </a:solidFill>
              </a:rPr>
              <a:t>This would ensure that the pull on existing resources would be low for the progression of REC Change. Some de-prioritisation for DSC Change may still be needed.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60EFC0A-CB37-4BA7-B2A5-8BAF792EDB88}"/>
              </a:ext>
            </a:extLst>
          </p:cNvPr>
          <p:cNvSpPr txBox="1"/>
          <p:nvPr/>
        </p:nvSpPr>
        <p:spPr>
          <a:xfrm>
            <a:off x="5292080" y="2627887"/>
            <a:ext cx="35223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Ringfenced resources</a:t>
            </a:r>
            <a:r>
              <a:rPr lang="en-GB" sz="1050" dirty="0">
                <a:solidFill>
                  <a:schemeClr val="accent1"/>
                </a:solidFill>
              </a:rPr>
              <a:t>, including Business Analyst, Solution Architect and Change Development Lead.</a:t>
            </a: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A8BCC45C-FC38-4FA6-8CC5-7F17EBE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US" dirty="0"/>
              <a:t>Option 2 - Dedicated Resources</a:t>
            </a:r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1DA7F5C-74B3-4FF4-A27A-032697ECDF5C}"/>
              </a:ext>
            </a:extLst>
          </p:cNvPr>
          <p:cNvSpPr/>
          <p:nvPr/>
        </p:nvSpPr>
        <p:spPr>
          <a:xfrm>
            <a:off x="198330" y="2152405"/>
            <a:ext cx="1793124" cy="22107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Additional core resources to support the progression of REC Impact Assessments and the development of REC Change.</a:t>
            </a:r>
          </a:p>
          <a:p>
            <a:pPr algn="ctr"/>
            <a:endParaRPr lang="en-GB" sz="1200" dirty="0">
              <a:solidFill>
                <a:srgbClr val="3E5AA8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888CC3E-E4AA-49E1-B048-87D3E597E7D5}"/>
              </a:ext>
            </a:extLst>
          </p:cNvPr>
          <p:cNvSpPr/>
          <p:nvPr/>
        </p:nvSpPr>
        <p:spPr>
          <a:xfrm>
            <a:off x="358471" y="4167582"/>
            <a:ext cx="1429188" cy="348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£350k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7E2053-DA71-4381-B7F2-3A0FE8DF7A28}"/>
              </a:ext>
            </a:extLst>
          </p:cNvPr>
          <p:cNvSpPr/>
          <p:nvPr/>
        </p:nvSpPr>
        <p:spPr>
          <a:xfrm>
            <a:off x="198949" y="1440509"/>
            <a:ext cx="1791715" cy="63758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Option 2</a:t>
            </a:r>
          </a:p>
          <a:p>
            <a:pPr algn="ctr"/>
            <a:endParaRPr lang="en-GB" sz="100" dirty="0">
              <a:solidFill>
                <a:schemeClr val="bg1"/>
              </a:solidFill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Dedicated Resources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74663E9-8D38-4B7F-A498-64EDF1C3280C}"/>
              </a:ext>
            </a:extLst>
          </p:cNvPr>
          <p:cNvGrpSpPr/>
          <p:nvPr/>
        </p:nvGrpSpPr>
        <p:grpSpPr>
          <a:xfrm>
            <a:off x="777133" y="909580"/>
            <a:ext cx="584704" cy="582050"/>
            <a:chOff x="3203848" y="843558"/>
            <a:chExt cx="584704" cy="582050"/>
          </a:xfrm>
        </p:grpSpPr>
        <p:sp>
          <p:nvSpPr>
            <p:cNvPr id="57" name="Flowchart: Connector 56">
              <a:extLst>
                <a:ext uri="{FF2B5EF4-FFF2-40B4-BE49-F238E27FC236}">
                  <a16:creationId xmlns:a16="http://schemas.microsoft.com/office/drawing/2014/main" id="{5DE3567A-9D42-4DF5-B433-D52E83887192}"/>
                </a:ext>
              </a:extLst>
            </p:cNvPr>
            <p:cNvSpPr/>
            <p:nvPr/>
          </p:nvSpPr>
          <p:spPr>
            <a:xfrm>
              <a:off x="3203848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8" name="Graphic 57" descr="Follow outline">
              <a:extLst>
                <a:ext uri="{FF2B5EF4-FFF2-40B4-BE49-F238E27FC236}">
                  <a16:creationId xmlns:a16="http://schemas.microsoft.com/office/drawing/2014/main" id="{5CF4D506-E413-4CC6-BF3D-796DAEEB0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279155" y="896603"/>
              <a:ext cx="446604" cy="446604"/>
            </a:xfrm>
            <a:prstGeom prst="rect">
              <a:avLst/>
            </a:prstGeom>
          </p:spPr>
        </p:pic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6D1B04F-7997-4CD1-9E74-8F2A903F4C02}"/>
              </a:ext>
            </a:extLst>
          </p:cNvPr>
          <p:cNvSpPr txBox="1"/>
          <p:nvPr/>
        </p:nvSpPr>
        <p:spPr>
          <a:xfrm>
            <a:off x="5291710" y="3398445"/>
            <a:ext cx="1757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Dedicated REC Change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Increases DSC Development capacity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072F1EC-C978-45F9-8EA5-CE41F53F29B7}"/>
              </a:ext>
            </a:extLst>
          </p:cNvPr>
          <p:cNvSpPr txBox="1"/>
          <p:nvPr/>
        </p:nvSpPr>
        <p:spPr>
          <a:xfrm>
            <a:off x="7043200" y="3389412"/>
            <a:ext cx="1757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Lowers risk to DSC Change Development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AE2FEE-1246-4412-97B5-708FBDD1EB65}"/>
              </a:ext>
            </a:extLst>
          </p:cNvPr>
          <p:cNvSpPr txBox="1"/>
          <p:nvPr/>
        </p:nvSpPr>
        <p:spPr>
          <a:xfrm>
            <a:off x="5291710" y="4199566"/>
            <a:ext cx="1757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No increase to DSC Release capacity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3FBEC-47DC-4D0B-8919-D0BAC83BFD03}"/>
              </a:ext>
            </a:extLst>
          </p:cNvPr>
          <p:cNvSpPr txBox="1"/>
          <p:nvPr/>
        </p:nvSpPr>
        <p:spPr>
          <a:xfrm>
            <a:off x="5298117" y="1812372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REC Change to increase post CSS implementation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9E3ACC3-107E-4E14-9863-737D3EB2909A}"/>
              </a:ext>
            </a:extLst>
          </p:cNvPr>
          <p:cNvSpPr txBox="1"/>
          <p:nvPr/>
        </p:nvSpPr>
        <p:spPr>
          <a:xfrm>
            <a:off x="7049607" y="180333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Level of IA conforms to existing processes (ROM / HLSO)</a:t>
            </a: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6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B96B94CC-9E54-4D99-929D-E7AF26EC3B3E}"/>
              </a:ext>
            </a:extLst>
          </p:cNvPr>
          <p:cNvGrpSpPr/>
          <p:nvPr/>
        </p:nvGrpSpPr>
        <p:grpSpPr>
          <a:xfrm>
            <a:off x="2267744" y="1131590"/>
            <a:ext cx="2754083" cy="582050"/>
            <a:chOff x="1955589" y="844553"/>
            <a:chExt cx="2754083" cy="5820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4A5207-3451-49AF-84D4-6D6688F70B50}"/>
                </a:ext>
              </a:extLst>
            </p:cNvPr>
            <p:cNvSpPr/>
            <p:nvPr/>
          </p:nvSpPr>
          <p:spPr>
            <a:xfrm>
              <a:off x="2555776" y="915566"/>
              <a:ext cx="1757896" cy="39600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b="1" dirty="0">
                  <a:solidFill>
                    <a:srgbClr val="3E5AA8"/>
                  </a:solidFill>
                </a:rPr>
                <a:t>   DSC Impacts</a:t>
              </a:r>
            </a:p>
          </p:txBody>
        </p:sp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DC2896A7-98AA-4D85-B80A-A9BF8AD70AD4}"/>
                </a:ext>
              </a:extLst>
            </p:cNvPr>
            <p:cNvSpPr/>
            <p:nvPr/>
          </p:nvSpPr>
          <p:spPr>
            <a:xfrm>
              <a:off x="1955589" y="915566"/>
              <a:ext cx="396000" cy="396000"/>
            </a:xfrm>
            <a:prstGeom prst="flowChartConnector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93995FA-CD6B-4036-AE0E-3430F415115C}"/>
                </a:ext>
              </a:extLst>
            </p:cNvPr>
            <p:cNvGrpSpPr/>
            <p:nvPr/>
          </p:nvGrpSpPr>
          <p:grpSpPr>
            <a:xfrm>
              <a:off x="2083985" y="844553"/>
              <a:ext cx="584704" cy="582050"/>
              <a:chOff x="633683" y="2149920"/>
              <a:chExt cx="584704" cy="582050"/>
            </a:xfrm>
          </p:grpSpPr>
          <p:sp>
            <p:nvSpPr>
              <p:cNvPr id="52" name="Flowchart: Connector 51">
                <a:extLst>
                  <a:ext uri="{FF2B5EF4-FFF2-40B4-BE49-F238E27FC236}">
                    <a16:creationId xmlns:a16="http://schemas.microsoft.com/office/drawing/2014/main" id="{5465FAF7-43C7-4E4C-86E6-58AD8F2DD587}"/>
                  </a:ext>
                </a:extLst>
              </p:cNvPr>
              <p:cNvSpPr/>
              <p:nvPr/>
            </p:nvSpPr>
            <p:spPr>
              <a:xfrm>
                <a:off x="633683" y="2149920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50" name="Graphic 49" descr="Splash1 outline">
                <a:extLst>
                  <a:ext uri="{FF2B5EF4-FFF2-40B4-BE49-F238E27FC236}">
                    <a16:creationId xmlns:a16="http://schemas.microsoft.com/office/drawing/2014/main" id="{D45EE59C-F7C1-4375-A9B6-83B45D2550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74035" y="2191349"/>
                <a:ext cx="504000" cy="504000"/>
              </a:xfrm>
              <a:prstGeom prst="rect">
                <a:avLst/>
              </a:prstGeom>
            </p:spPr>
          </p:pic>
        </p:grpSp>
        <p:sp>
          <p:nvSpPr>
            <p:cNvPr id="13" name="Arrow: Pentagon 12">
              <a:extLst>
                <a:ext uri="{FF2B5EF4-FFF2-40B4-BE49-F238E27FC236}">
                  <a16:creationId xmlns:a16="http://schemas.microsoft.com/office/drawing/2014/main" id="{FA5DB07E-8085-4CD8-B1E6-83B04D545B70}"/>
                </a:ext>
              </a:extLst>
            </p:cNvPr>
            <p:cNvSpPr/>
            <p:nvPr/>
          </p:nvSpPr>
          <p:spPr>
            <a:xfrm>
              <a:off x="4313672" y="915566"/>
              <a:ext cx="396000" cy="396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C9AE9A-6C07-496F-A772-1BC7CF0F6C26}"/>
              </a:ext>
            </a:extLst>
          </p:cNvPr>
          <p:cNvGrpSpPr/>
          <p:nvPr/>
        </p:nvGrpSpPr>
        <p:grpSpPr>
          <a:xfrm>
            <a:off x="2267744" y="1906192"/>
            <a:ext cx="2754083" cy="582050"/>
            <a:chOff x="1944293" y="1563638"/>
            <a:chExt cx="2754083" cy="582050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70DA6CA-B762-4F9B-A9F4-B3E6C049A5E6}"/>
                </a:ext>
              </a:extLst>
            </p:cNvPr>
            <p:cNvGrpSpPr/>
            <p:nvPr/>
          </p:nvGrpSpPr>
          <p:grpSpPr>
            <a:xfrm>
              <a:off x="1944293" y="1563638"/>
              <a:ext cx="2754083" cy="582050"/>
              <a:chOff x="1955589" y="844553"/>
              <a:chExt cx="2754083" cy="58205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8760E5B-7192-418A-AD46-D9ACF11AA35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Assumptions</a:t>
                </a:r>
              </a:p>
            </p:txBody>
          </p:sp>
          <p:sp>
            <p:nvSpPr>
              <p:cNvPr id="94" name="Flowchart: Connector 93">
                <a:extLst>
                  <a:ext uri="{FF2B5EF4-FFF2-40B4-BE49-F238E27FC236}">
                    <a16:creationId xmlns:a16="http://schemas.microsoft.com/office/drawing/2014/main" id="{78AEE3D7-3209-42A2-ABBF-DE27302F791F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6C5318CE-2AC6-4FB2-82E1-53744D61718A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96" name="Arrow: Pentagon 95">
                <a:extLst>
                  <a:ext uri="{FF2B5EF4-FFF2-40B4-BE49-F238E27FC236}">
                    <a16:creationId xmlns:a16="http://schemas.microsoft.com/office/drawing/2014/main" id="{46871A70-4F7E-4FB0-A7DE-BF0CED045540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4" name="Graphic 103" descr="Questions outline">
              <a:extLst>
                <a:ext uri="{FF2B5EF4-FFF2-40B4-BE49-F238E27FC236}">
                  <a16:creationId xmlns:a16="http://schemas.microsoft.com/office/drawing/2014/main" id="{02486F4C-6DA7-4A17-A85D-FCF58CA68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96941" y="1602663"/>
              <a:ext cx="504000" cy="504000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3EA389-0E8B-4918-91F1-28A2C9E837E9}"/>
              </a:ext>
            </a:extLst>
          </p:cNvPr>
          <p:cNvGrpSpPr/>
          <p:nvPr/>
        </p:nvGrpSpPr>
        <p:grpSpPr>
          <a:xfrm>
            <a:off x="2279631" y="2680794"/>
            <a:ext cx="2754083" cy="582050"/>
            <a:chOff x="1937849" y="2557399"/>
            <a:chExt cx="2754083" cy="582050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D902E865-59C4-4DB2-A65D-9C630C86AF76}"/>
                </a:ext>
              </a:extLst>
            </p:cNvPr>
            <p:cNvGrpSpPr/>
            <p:nvPr/>
          </p:nvGrpSpPr>
          <p:grpSpPr>
            <a:xfrm>
              <a:off x="1937849" y="2557399"/>
              <a:ext cx="2754083" cy="582050"/>
              <a:chOff x="1955589" y="844553"/>
              <a:chExt cx="2754083" cy="5820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3BF31BF8-155A-4B38-98CF-D38373B6F84C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Resources</a:t>
                </a:r>
              </a:p>
            </p:txBody>
          </p:sp>
          <p:sp>
            <p:nvSpPr>
              <p:cNvPr id="101" name="Flowchart: Connector 100">
                <a:extLst>
                  <a:ext uri="{FF2B5EF4-FFF2-40B4-BE49-F238E27FC236}">
                    <a16:creationId xmlns:a16="http://schemas.microsoft.com/office/drawing/2014/main" id="{93EA9E4F-A59E-41EA-B967-86453054F1EE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Flowchart: Connector 101">
                <a:extLst>
                  <a:ext uri="{FF2B5EF4-FFF2-40B4-BE49-F238E27FC236}">
                    <a16:creationId xmlns:a16="http://schemas.microsoft.com/office/drawing/2014/main" id="{3BFD2055-347E-4425-95EF-E7B588CA28F1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416D98F2-5FD5-46B8-A89B-0324BABA78B8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5" name="Graphic 114" descr="Programmer male outline">
              <a:extLst>
                <a:ext uri="{FF2B5EF4-FFF2-40B4-BE49-F238E27FC236}">
                  <a16:creationId xmlns:a16="http://schemas.microsoft.com/office/drawing/2014/main" id="{7C5FA853-7420-4E94-9678-7E61B07B6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06597" y="2561137"/>
              <a:ext cx="504000" cy="504000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8E16C81-E6D0-4CE7-94F3-E8A60CE4E89A}"/>
              </a:ext>
            </a:extLst>
          </p:cNvPr>
          <p:cNvGrpSpPr/>
          <p:nvPr/>
        </p:nvGrpSpPr>
        <p:grpSpPr>
          <a:xfrm>
            <a:off x="2300300" y="3455396"/>
            <a:ext cx="2754083" cy="582050"/>
            <a:chOff x="1958518" y="3359976"/>
            <a:chExt cx="2754083" cy="58205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D5918D-C6CA-4AFF-9066-389CAFDCCE92}"/>
                </a:ext>
              </a:extLst>
            </p:cNvPr>
            <p:cNvGrpSpPr/>
            <p:nvPr/>
          </p:nvGrpSpPr>
          <p:grpSpPr>
            <a:xfrm>
              <a:off x="1958518" y="3359976"/>
              <a:ext cx="2754083" cy="582050"/>
              <a:chOff x="1955589" y="844553"/>
              <a:chExt cx="2754083" cy="582050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B2D4F1-389A-4AE5-A353-2D6D9AF73FDD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Benefits</a:t>
                </a:r>
              </a:p>
            </p:txBody>
          </p:sp>
          <p:sp>
            <p:nvSpPr>
              <p:cNvPr id="107" name="Flowchart: Connector 106">
                <a:extLst>
                  <a:ext uri="{FF2B5EF4-FFF2-40B4-BE49-F238E27FC236}">
                    <a16:creationId xmlns:a16="http://schemas.microsoft.com/office/drawing/2014/main" id="{14F591FC-9E3C-43F7-A294-D72AC19FEE83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owchart: Connector 107">
                <a:extLst>
                  <a:ext uri="{FF2B5EF4-FFF2-40B4-BE49-F238E27FC236}">
                    <a16:creationId xmlns:a16="http://schemas.microsoft.com/office/drawing/2014/main" id="{928A2068-DD25-470E-8D39-41C17B54A880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A2218E6B-68C5-4255-A9AA-C91D2353273C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6" name="Graphic 115" descr="Checkbox Checked outline">
              <a:extLst>
                <a:ext uri="{FF2B5EF4-FFF2-40B4-BE49-F238E27FC236}">
                  <a16:creationId xmlns:a16="http://schemas.microsoft.com/office/drawing/2014/main" id="{60725C61-C301-4FF8-AD01-501878F6B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37593" y="3400701"/>
              <a:ext cx="504000" cy="50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FC6E36-048D-4497-B52B-0D4786976939}"/>
              </a:ext>
            </a:extLst>
          </p:cNvPr>
          <p:cNvGrpSpPr/>
          <p:nvPr/>
        </p:nvGrpSpPr>
        <p:grpSpPr>
          <a:xfrm>
            <a:off x="2297371" y="4229997"/>
            <a:ext cx="2754083" cy="582050"/>
            <a:chOff x="1955589" y="4141172"/>
            <a:chExt cx="2754083" cy="58205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4017D6B-9F27-46E5-B6E8-6A9C143EF0A4}"/>
                </a:ext>
              </a:extLst>
            </p:cNvPr>
            <p:cNvGrpSpPr/>
            <p:nvPr/>
          </p:nvGrpSpPr>
          <p:grpSpPr>
            <a:xfrm>
              <a:off x="1955589" y="4141172"/>
              <a:ext cx="2754083" cy="582050"/>
              <a:chOff x="1955589" y="844553"/>
              <a:chExt cx="2754083" cy="58205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ADF18E8-C386-4EFB-813F-C642D887E0E2}"/>
                  </a:ext>
                </a:extLst>
              </p:cNvPr>
              <p:cNvSpPr/>
              <p:nvPr/>
            </p:nvSpPr>
            <p:spPr>
              <a:xfrm>
                <a:off x="2555776" y="915566"/>
                <a:ext cx="1757896" cy="39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100" b="1" dirty="0">
                    <a:solidFill>
                      <a:srgbClr val="3E5AA8"/>
                    </a:solidFill>
                  </a:rPr>
                  <a:t>    Challenges</a:t>
                </a:r>
              </a:p>
            </p:txBody>
          </p:sp>
          <p:sp>
            <p:nvSpPr>
              <p:cNvPr id="112" name="Flowchart: Connector 111">
                <a:extLst>
                  <a:ext uri="{FF2B5EF4-FFF2-40B4-BE49-F238E27FC236}">
                    <a16:creationId xmlns:a16="http://schemas.microsoft.com/office/drawing/2014/main" id="{04FEFC39-7860-468B-887E-8DDBAE208441}"/>
                  </a:ext>
                </a:extLst>
              </p:cNvPr>
              <p:cNvSpPr/>
              <p:nvPr/>
            </p:nvSpPr>
            <p:spPr>
              <a:xfrm>
                <a:off x="1955589" y="915566"/>
                <a:ext cx="396000" cy="396000"/>
              </a:xfrm>
              <a:prstGeom prst="flowChartConnector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Flowchart: Connector 112">
                <a:extLst>
                  <a:ext uri="{FF2B5EF4-FFF2-40B4-BE49-F238E27FC236}">
                    <a16:creationId xmlns:a16="http://schemas.microsoft.com/office/drawing/2014/main" id="{8B3AF4E7-9111-4DEB-B010-71A4EFB89C49}"/>
                  </a:ext>
                </a:extLst>
              </p:cNvPr>
              <p:cNvSpPr/>
              <p:nvPr/>
            </p:nvSpPr>
            <p:spPr>
              <a:xfrm>
                <a:off x="2083985" y="844553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Arrow: Pentagon 113">
                <a:extLst>
                  <a:ext uri="{FF2B5EF4-FFF2-40B4-BE49-F238E27FC236}">
                    <a16:creationId xmlns:a16="http://schemas.microsoft.com/office/drawing/2014/main" id="{93B67654-E057-4007-A95B-943373CE188E}"/>
                  </a:ext>
                </a:extLst>
              </p:cNvPr>
              <p:cNvSpPr/>
              <p:nvPr/>
            </p:nvSpPr>
            <p:spPr>
              <a:xfrm>
                <a:off x="4313672" y="915566"/>
                <a:ext cx="396000" cy="396000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7" name="Graphic 116" descr="Checkbox Crossed outline">
              <a:extLst>
                <a:ext uri="{FF2B5EF4-FFF2-40B4-BE49-F238E27FC236}">
                  <a16:creationId xmlns:a16="http://schemas.microsoft.com/office/drawing/2014/main" id="{E105ECC7-5727-4502-A51E-8DDCFE6CF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130560" y="4196241"/>
              <a:ext cx="504000" cy="504000"/>
            </a:xfrm>
            <a:prstGeom prst="rect">
              <a:avLst/>
            </a:prstGeom>
          </p:spPr>
        </p:pic>
      </p:grp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F09E81-9E08-4AE1-A66F-8F4887017900}"/>
              </a:ext>
            </a:extLst>
          </p:cNvPr>
          <p:cNvCxnSpPr/>
          <p:nvPr/>
        </p:nvCxnSpPr>
        <p:spPr>
          <a:xfrm>
            <a:off x="5292080" y="1779662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6185B4C-2C5A-4699-A215-566340D48172}"/>
              </a:ext>
            </a:extLst>
          </p:cNvPr>
          <p:cNvCxnSpPr/>
          <p:nvPr/>
        </p:nvCxnSpPr>
        <p:spPr>
          <a:xfrm>
            <a:off x="5292080" y="2571750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185DD7-BB9A-4D6D-B4CE-F210ABB000EF}"/>
              </a:ext>
            </a:extLst>
          </p:cNvPr>
          <p:cNvCxnSpPr/>
          <p:nvPr/>
        </p:nvCxnSpPr>
        <p:spPr>
          <a:xfrm>
            <a:off x="5292080" y="3363838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6ED92B-1ABE-4ADB-B9E2-20CE1D88F1EA}"/>
              </a:ext>
            </a:extLst>
          </p:cNvPr>
          <p:cNvCxnSpPr/>
          <p:nvPr/>
        </p:nvCxnSpPr>
        <p:spPr>
          <a:xfrm>
            <a:off x="5292080" y="4155926"/>
            <a:ext cx="352839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456CB045-055B-4270-98E9-55BECBFC1AF2}"/>
              </a:ext>
            </a:extLst>
          </p:cNvPr>
          <p:cNvSpPr txBox="1"/>
          <p:nvPr/>
        </p:nvSpPr>
        <p:spPr>
          <a:xfrm>
            <a:off x="5298117" y="1059582"/>
            <a:ext cx="3522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High. </a:t>
            </a:r>
            <a:r>
              <a:rPr lang="en-GB" sz="1050" dirty="0">
                <a:solidFill>
                  <a:schemeClr val="accent1"/>
                </a:solidFill>
              </a:rPr>
              <a:t>The use of existing resources would mean that DSC Change Development and Delivery would be de-prioritised if REC Changes are to be progressed. No increase in DSC Development &amp; Release capacity.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60EFC0A-CB37-4BA7-B2A5-8BAF792EDB88}"/>
              </a:ext>
            </a:extLst>
          </p:cNvPr>
          <p:cNvSpPr txBox="1"/>
          <p:nvPr/>
        </p:nvSpPr>
        <p:spPr>
          <a:xfrm>
            <a:off x="5292080" y="2627887"/>
            <a:ext cx="35223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accent1"/>
                </a:solidFill>
              </a:rPr>
              <a:t>None. </a:t>
            </a:r>
            <a:r>
              <a:rPr lang="en-GB" sz="1050" dirty="0">
                <a:solidFill>
                  <a:schemeClr val="accent1"/>
                </a:solidFill>
              </a:rPr>
              <a:t>Utilisation of existing resources.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141" name="Title 1">
            <a:extLst>
              <a:ext uri="{FF2B5EF4-FFF2-40B4-BE49-F238E27FC236}">
                <a16:creationId xmlns:a16="http://schemas.microsoft.com/office/drawing/2014/main" id="{A8BCC45C-FC38-4FA6-8CC5-7F17EBEA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>
            <a:normAutofit/>
          </a:bodyPr>
          <a:lstStyle/>
          <a:p>
            <a:r>
              <a:rPr lang="en-US" dirty="0"/>
              <a:t>Option 3 - Existing Resources</a:t>
            </a:r>
            <a:endParaRPr lang="en-GB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1DA7F5C-74B3-4FF4-A27A-032697ECDF5C}"/>
              </a:ext>
            </a:extLst>
          </p:cNvPr>
          <p:cNvSpPr/>
          <p:nvPr/>
        </p:nvSpPr>
        <p:spPr>
          <a:xfrm>
            <a:off x="198330" y="2152405"/>
            <a:ext cx="1793124" cy="2210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accent1"/>
                </a:solidFill>
              </a:rPr>
              <a:t>Utilisation of existing resources to manage and progress with REC Impact Assessments and the development of REC Change. </a:t>
            </a:r>
          </a:p>
          <a:p>
            <a:pPr algn="ctr"/>
            <a:endParaRPr lang="en-GB" sz="1200" dirty="0">
              <a:solidFill>
                <a:schemeClr val="accent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888CC3E-E4AA-49E1-B048-87D3E597E7D5}"/>
              </a:ext>
            </a:extLst>
          </p:cNvPr>
          <p:cNvSpPr/>
          <p:nvPr/>
        </p:nvSpPr>
        <p:spPr>
          <a:xfrm>
            <a:off x="358471" y="4167582"/>
            <a:ext cx="1429188" cy="3483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3E5AA8"/>
                </a:solidFill>
              </a:rPr>
              <a:t>£0k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7E2053-DA71-4381-B7F2-3A0FE8DF7A28}"/>
              </a:ext>
            </a:extLst>
          </p:cNvPr>
          <p:cNvSpPr/>
          <p:nvPr/>
        </p:nvSpPr>
        <p:spPr>
          <a:xfrm>
            <a:off x="198949" y="1440509"/>
            <a:ext cx="1791715" cy="6375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E5AA8"/>
                </a:solidFill>
              </a:rPr>
              <a:t>Option 3</a:t>
            </a:r>
          </a:p>
          <a:p>
            <a:pPr algn="ctr"/>
            <a:endParaRPr lang="en-GB" sz="100" dirty="0">
              <a:solidFill>
                <a:srgbClr val="3E5AA8"/>
              </a:solidFill>
            </a:endParaRPr>
          </a:p>
          <a:p>
            <a:pPr algn="ctr"/>
            <a:r>
              <a:rPr lang="en-GB" sz="1100" dirty="0">
                <a:solidFill>
                  <a:srgbClr val="3E5AA8"/>
                </a:solidFill>
              </a:rPr>
              <a:t>Existing Resources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6B7C40C-5B19-4DE4-81D7-997782FA8A50}"/>
              </a:ext>
            </a:extLst>
          </p:cNvPr>
          <p:cNvGrpSpPr/>
          <p:nvPr/>
        </p:nvGrpSpPr>
        <p:grpSpPr>
          <a:xfrm>
            <a:off x="774913" y="911578"/>
            <a:ext cx="584704" cy="582050"/>
            <a:chOff x="6202524" y="843558"/>
            <a:chExt cx="584704" cy="582050"/>
          </a:xfrm>
        </p:grpSpPr>
        <p:sp>
          <p:nvSpPr>
            <p:cNvPr id="60" name="Flowchart: Connector 59">
              <a:extLst>
                <a:ext uri="{FF2B5EF4-FFF2-40B4-BE49-F238E27FC236}">
                  <a16:creationId xmlns:a16="http://schemas.microsoft.com/office/drawing/2014/main" id="{29C89742-2391-4BD8-9328-03AC95B44E52}"/>
                </a:ext>
              </a:extLst>
            </p:cNvPr>
            <p:cNvSpPr/>
            <p:nvPr/>
          </p:nvSpPr>
          <p:spPr>
            <a:xfrm>
              <a:off x="6202524" y="843558"/>
              <a:ext cx="584704" cy="58205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1" name="Graphic 60" descr="Cycle with people outline">
              <a:extLst>
                <a:ext uri="{FF2B5EF4-FFF2-40B4-BE49-F238E27FC236}">
                  <a16:creationId xmlns:a16="http://schemas.microsoft.com/office/drawing/2014/main" id="{27922ED4-7D8A-4599-81ED-6CA01C161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236267" y="864470"/>
              <a:ext cx="522752" cy="522752"/>
            </a:xfrm>
            <a:prstGeom prst="rect">
              <a:avLst/>
            </a:prstGeom>
          </p:spPr>
        </p:pic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4D35E745-BAB8-4EEB-A5E3-13EA1EF744E0}"/>
              </a:ext>
            </a:extLst>
          </p:cNvPr>
          <p:cNvSpPr txBox="1"/>
          <p:nvPr/>
        </p:nvSpPr>
        <p:spPr>
          <a:xfrm>
            <a:off x="5298117" y="3383077"/>
            <a:ext cx="17578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No additional uplift in DSC Change budget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B77940D-E277-4C23-8CF7-6400C77D3BF2}"/>
              </a:ext>
            </a:extLst>
          </p:cNvPr>
          <p:cNvSpPr txBox="1"/>
          <p:nvPr/>
        </p:nvSpPr>
        <p:spPr>
          <a:xfrm>
            <a:off x="5288244" y="4173078"/>
            <a:ext cx="17578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Potential to not meet REC IA obligations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DSC Change Development could be halted/ stopped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A731EE-EB32-42C8-8B21-314F56D508A8}"/>
              </a:ext>
            </a:extLst>
          </p:cNvPr>
          <p:cNvSpPr txBox="1"/>
          <p:nvPr/>
        </p:nvSpPr>
        <p:spPr>
          <a:xfrm>
            <a:off x="7039734" y="4164045"/>
            <a:ext cx="17578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No increase in DSC dev / delivery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High risk of conflicts in </a:t>
            </a:r>
            <a:r>
              <a:rPr lang="en-US" sz="1050" dirty="0" err="1">
                <a:solidFill>
                  <a:schemeClr val="accent1"/>
                </a:solidFill>
              </a:rPr>
              <a:t>prioritisation</a:t>
            </a:r>
            <a:r>
              <a:rPr lang="en-US" sz="1050" dirty="0">
                <a:solidFill>
                  <a:schemeClr val="accent1"/>
                </a:solidFill>
              </a:rPr>
              <a:t> against DSC Change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C3D0E30-F684-4B69-A5E3-8F0FCF466339}"/>
              </a:ext>
            </a:extLst>
          </p:cNvPr>
          <p:cNvSpPr txBox="1"/>
          <p:nvPr/>
        </p:nvSpPr>
        <p:spPr>
          <a:xfrm>
            <a:off x="5298117" y="1812372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REC Change to increase post CSS implementation 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6AE684F-1306-46BD-8E48-95A48545AF14}"/>
              </a:ext>
            </a:extLst>
          </p:cNvPr>
          <p:cNvSpPr txBox="1"/>
          <p:nvPr/>
        </p:nvSpPr>
        <p:spPr>
          <a:xfrm>
            <a:off x="7049607" y="1803339"/>
            <a:ext cx="17578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1"/>
                </a:solidFill>
              </a:rPr>
              <a:t>Level of IA conforms to existing processes (ROM / HLSO)</a:t>
            </a:r>
            <a:endParaRPr lang="en-GB" sz="1050" dirty="0">
              <a:solidFill>
                <a:srgbClr val="3E5A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9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1A221-59EE-4EA0-B930-2C8485BB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Summary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10980E-C515-4E77-A216-39656684ECF5}"/>
              </a:ext>
            </a:extLst>
          </p:cNvPr>
          <p:cNvGrpSpPr/>
          <p:nvPr/>
        </p:nvGrpSpPr>
        <p:grpSpPr>
          <a:xfrm>
            <a:off x="251520" y="771550"/>
            <a:ext cx="2484276" cy="3888433"/>
            <a:chOff x="251520" y="977785"/>
            <a:chExt cx="2484276" cy="388843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E8CFE10-929E-4DD7-BF19-AEA25A6CF5F7}"/>
                </a:ext>
              </a:extLst>
            </p:cNvPr>
            <p:cNvGrpSpPr/>
            <p:nvPr/>
          </p:nvGrpSpPr>
          <p:grpSpPr>
            <a:xfrm>
              <a:off x="251520" y="977785"/>
              <a:ext cx="2484276" cy="3888433"/>
              <a:chOff x="3203848" y="977785"/>
              <a:chExt cx="2484276" cy="3888433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FFBA7EB-C258-4844-95ED-E5C1CCF6E40D}"/>
                  </a:ext>
                </a:extLst>
              </p:cNvPr>
              <p:cNvSpPr/>
              <p:nvPr/>
            </p:nvSpPr>
            <p:spPr>
              <a:xfrm>
                <a:off x="3455876" y="2057905"/>
                <a:ext cx="2232248" cy="280831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Dedicated team of resources focusing </a:t>
                </a:r>
                <a:r>
                  <a:rPr lang="en-GB" sz="1200" b="1" dirty="0">
                    <a:solidFill>
                      <a:schemeClr val="accent1"/>
                    </a:solidFill>
                  </a:rPr>
                  <a:t>fully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 on REC IA and Change Development.</a:t>
                </a: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Minimal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 Risk to DSC </a:t>
                </a: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Change progression.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Increase in </a:t>
                </a:r>
                <a:r>
                  <a:rPr lang="en-GB" sz="1200" b="1" dirty="0">
                    <a:solidFill>
                      <a:srgbClr val="3E5AA8"/>
                    </a:solidFill>
                  </a:rPr>
                  <a:t>both</a:t>
                </a:r>
                <a:r>
                  <a:rPr lang="en-GB" sz="1200" dirty="0">
                    <a:solidFill>
                      <a:srgbClr val="3E5AA8"/>
                    </a:solidFill>
                  </a:rPr>
                  <a:t> DSC Change Development and Release Capacity.</a:t>
                </a:r>
              </a:p>
              <a:p>
                <a:pPr algn="ctr"/>
                <a:endParaRPr lang="en-GB" sz="1200" dirty="0">
                  <a:solidFill>
                    <a:srgbClr val="3E5AA8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247FE33A-AD9A-455F-9B81-5D6581133219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3E5AA8"/>
                    </a:solidFill>
                  </a:rPr>
                  <a:t>Option 1</a:t>
                </a:r>
              </a:p>
              <a:p>
                <a:pPr algn="ctr"/>
                <a:endParaRPr lang="en-GB" sz="1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Dedicated REC Change Team</a:t>
                </a:r>
              </a:p>
            </p:txBody>
          </p:sp>
          <p:sp>
            <p:nvSpPr>
              <p:cNvPr id="38" name="Flowchart: Connector 37">
                <a:extLst>
                  <a:ext uri="{FF2B5EF4-FFF2-40B4-BE49-F238E27FC236}">
                    <a16:creationId xmlns:a16="http://schemas.microsoft.com/office/drawing/2014/main" id="{B90D8B8C-289D-4F4C-9311-E1788D6E755E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61" name="Graphic 60" descr="Users outline">
              <a:extLst>
                <a:ext uri="{FF2B5EF4-FFF2-40B4-BE49-F238E27FC236}">
                  <a16:creationId xmlns:a16="http://schemas.microsoft.com/office/drawing/2014/main" id="{6CF77592-FC60-4B78-8519-BD9F31A63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3472" y="1030830"/>
              <a:ext cx="460800" cy="46080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78318D4-F2D1-4A25-83B1-12C7AF7BBDF3}"/>
              </a:ext>
            </a:extLst>
          </p:cNvPr>
          <p:cNvGrpSpPr/>
          <p:nvPr/>
        </p:nvGrpSpPr>
        <p:grpSpPr>
          <a:xfrm>
            <a:off x="3203848" y="771550"/>
            <a:ext cx="2484276" cy="3874777"/>
            <a:chOff x="3203848" y="977785"/>
            <a:chExt cx="2484276" cy="387477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CA70920-CFA3-4691-BB65-92F7DFACC017}"/>
                </a:ext>
              </a:extLst>
            </p:cNvPr>
            <p:cNvGrpSpPr/>
            <p:nvPr/>
          </p:nvGrpSpPr>
          <p:grpSpPr>
            <a:xfrm>
              <a:off x="3203848" y="977785"/>
              <a:ext cx="2484276" cy="3874777"/>
              <a:chOff x="3203848" y="977785"/>
              <a:chExt cx="2484276" cy="3874777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8E760E2-7B42-4B60-B532-B61FDA2A3DC1}"/>
                  </a:ext>
                </a:extLst>
              </p:cNvPr>
              <p:cNvSpPr/>
              <p:nvPr/>
            </p:nvSpPr>
            <p:spPr>
              <a:xfrm>
                <a:off x="3455876" y="2057906"/>
                <a:ext cx="2232248" cy="279465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Additional core resources dedicated to </a:t>
                </a:r>
                <a:r>
                  <a:rPr lang="en-US" sz="1200" b="1" dirty="0">
                    <a:solidFill>
                      <a:srgbClr val="3E5AA8"/>
                    </a:solidFill>
                  </a:rPr>
                  <a:t>support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REC IA and Change Development.</a:t>
                </a:r>
              </a:p>
              <a:p>
                <a:pPr algn="ctr"/>
                <a:r>
                  <a:rPr lang="en-US" sz="1200" dirty="0">
                    <a:solidFill>
                      <a:srgbClr val="3E5AA8"/>
                    </a:solidFill>
                  </a:rPr>
                  <a:t>----------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Low/Medium</a:t>
                </a:r>
                <a:r>
                  <a:rPr lang="en-US" sz="1200" dirty="0">
                    <a:solidFill>
                      <a:srgbClr val="3E5AA8"/>
                    </a:solidFill>
                  </a:rPr>
                  <a:t> Risk to DSC Change progression.</a:t>
                </a:r>
              </a:p>
              <a:p>
                <a:pPr algn="ctr"/>
                <a:endParaRPr lang="en-US" sz="8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  <a:endParaRPr lang="en-US" sz="12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Increase in DSC Change Development Capacity </a:t>
                </a:r>
                <a:r>
                  <a:rPr lang="en-GB" sz="1200" b="1" dirty="0">
                    <a:solidFill>
                      <a:srgbClr val="3E5AA8"/>
                    </a:solidFill>
                  </a:rPr>
                  <a:t>only</a:t>
                </a:r>
                <a:r>
                  <a:rPr lang="en-GB" sz="1200" dirty="0">
                    <a:solidFill>
                      <a:srgbClr val="3E5AA8"/>
                    </a:solidFill>
                  </a:rPr>
                  <a:t> (no increase in Release Capacity).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E1CC29D-C20E-4279-B195-E8DEE92CE7E2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chemeClr val="bg1"/>
                    </a:solidFill>
                  </a:rPr>
                  <a:t>Option 2</a:t>
                </a:r>
              </a:p>
              <a:p>
                <a:pPr algn="ctr"/>
                <a:endParaRPr lang="en-GB" sz="1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bg1"/>
                    </a:solidFill>
                  </a:rPr>
                  <a:t>Dedicated Resources</a:t>
                </a:r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F9033957-C24F-41F9-9CF6-28E9C3724FD2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67" name="Graphic 66" descr="Follow outline">
              <a:extLst>
                <a:ext uri="{FF2B5EF4-FFF2-40B4-BE49-F238E27FC236}">
                  <a16:creationId xmlns:a16="http://schemas.microsoft.com/office/drawing/2014/main" id="{39D8BD4B-C029-40C1-94E4-57264282B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79155" y="1030830"/>
              <a:ext cx="446604" cy="446604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EB198FA-CD49-4D84-95B8-F845822C87D8}"/>
              </a:ext>
            </a:extLst>
          </p:cNvPr>
          <p:cNvGrpSpPr/>
          <p:nvPr/>
        </p:nvGrpSpPr>
        <p:grpSpPr>
          <a:xfrm>
            <a:off x="6202524" y="771550"/>
            <a:ext cx="2484276" cy="3888433"/>
            <a:chOff x="6202524" y="977785"/>
            <a:chExt cx="2484276" cy="3888433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2B629BBD-5C26-47E2-A9A2-71A32ED31A02}"/>
                </a:ext>
              </a:extLst>
            </p:cNvPr>
            <p:cNvGrpSpPr/>
            <p:nvPr/>
          </p:nvGrpSpPr>
          <p:grpSpPr>
            <a:xfrm>
              <a:off x="6202524" y="977785"/>
              <a:ext cx="2484276" cy="3888433"/>
              <a:chOff x="3203848" y="977785"/>
              <a:chExt cx="2484276" cy="3888433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C40DAD0-F2C4-4DF5-B247-4481743070B1}"/>
                  </a:ext>
                </a:extLst>
              </p:cNvPr>
              <p:cNvSpPr/>
              <p:nvPr/>
            </p:nvSpPr>
            <p:spPr>
              <a:xfrm>
                <a:off x="3455876" y="2071562"/>
                <a:ext cx="2232248" cy="279465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No additional resources or capacity to account for REC IA and Change Development.</a:t>
                </a: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----------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------------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chemeClr val="accent1"/>
                    </a:solidFill>
                  </a:rPr>
                  <a:t>High</a:t>
                </a:r>
                <a:r>
                  <a:rPr lang="en-GB" sz="1200" dirty="0">
                    <a:solidFill>
                      <a:schemeClr val="accent1"/>
                    </a:solidFill>
                  </a:rPr>
                  <a:t> Risk to DSC</a:t>
                </a: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Change progression.</a:t>
                </a:r>
              </a:p>
              <a:p>
                <a:pPr algn="ctr"/>
                <a:endParaRPr lang="en-GB" sz="800" dirty="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accent1"/>
                    </a:solidFill>
                  </a:rPr>
                  <a:t>------------------------</a:t>
                </a:r>
                <a:endParaRPr lang="en-GB" sz="12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b="1" dirty="0">
                    <a:solidFill>
                      <a:srgbClr val="3E5AA8"/>
                    </a:solidFill>
                  </a:rPr>
                  <a:t>No</a:t>
                </a:r>
                <a:r>
                  <a:rPr lang="en-GB" sz="1200" dirty="0">
                    <a:solidFill>
                      <a:srgbClr val="3E5AA8"/>
                    </a:solidFill>
                  </a:rPr>
                  <a:t> increase in DSC Change Development and Release Capacity.</a:t>
                </a:r>
              </a:p>
              <a:p>
                <a:pPr algn="ctr"/>
                <a:endParaRPr lang="en-GB" sz="1200" dirty="0">
                  <a:solidFill>
                    <a:srgbClr val="3E5AA8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2BC0BF6-81E6-47CC-95BA-9F23085670A9}"/>
                  </a:ext>
                </a:extLst>
              </p:cNvPr>
              <p:cNvSpPr/>
              <p:nvPr/>
            </p:nvSpPr>
            <p:spPr>
              <a:xfrm>
                <a:off x="3455876" y="1260073"/>
                <a:ext cx="2232248" cy="725824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3E5AA8"/>
                    </a:solidFill>
                  </a:rPr>
                  <a:t>Option 3</a:t>
                </a:r>
              </a:p>
              <a:p>
                <a:pPr algn="ctr"/>
                <a:endParaRPr lang="en-GB" sz="100" dirty="0">
                  <a:solidFill>
                    <a:srgbClr val="3E5AA8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rgbClr val="3E5AA8"/>
                    </a:solidFill>
                  </a:rPr>
                  <a:t>Existing Resources</a:t>
                </a:r>
              </a:p>
            </p:txBody>
          </p:sp>
          <p:sp>
            <p:nvSpPr>
              <p:cNvPr id="44" name="Flowchart: Connector 43">
                <a:extLst>
                  <a:ext uri="{FF2B5EF4-FFF2-40B4-BE49-F238E27FC236}">
                    <a16:creationId xmlns:a16="http://schemas.microsoft.com/office/drawing/2014/main" id="{34814437-DFCF-4F99-92DE-279EAB7B3162}"/>
                  </a:ext>
                </a:extLst>
              </p:cNvPr>
              <p:cNvSpPr/>
              <p:nvPr/>
            </p:nvSpPr>
            <p:spPr>
              <a:xfrm>
                <a:off x="3203848" y="977785"/>
                <a:ext cx="584704" cy="58205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pic>
          <p:nvPicPr>
            <p:cNvPr id="68" name="Graphic 67" descr="Cycle with people outline">
              <a:extLst>
                <a:ext uri="{FF2B5EF4-FFF2-40B4-BE49-F238E27FC236}">
                  <a16:creationId xmlns:a16="http://schemas.microsoft.com/office/drawing/2014/main" id="{EE30F454-BFB8-4E38-8181-3E265874C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36267" y="998697"/>
              <a:ext cx="522752" cy="522752"/>
            </a:xfrm>
            <a:prstGeom prst="rect">
              <a:avLst/>
            </a:prstGeom>
          </p:spPr>
        </p:pic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3AB8C666-5CE2-4AFF-B1BD-56788BC1531E}"/>
              </a:ext>
            </a:extLst>
          </p:cNvPr>
          <p:cNvSpPr/>
          <p:nvPr/>
        </p:nvSpPr>
        <p:spPr>
          <a:xfrm>
            <a:off x="6660232" y="4455614"/>
            <a:ext cx="1861896" cy="3483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3E5AA8"/>
                </a:solidFill>
              </a:rPr>
              <a:t>£0</a:t>
            </a:r>
            <a:endParaRPr lang="en-GB" sz="1050" dirty="0">
              <a:solidFill>
                <a:srgbClr val="3E5AA8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133E988-8011-4917-8E70-8BBFC604D6A6}"/>
              </a:ext>
            </a:extLst>
          </p:cNvPr>
          <p:cNvSpPr/>
          <p:nvPr/>
        </p:nvSpPr>
        <p:spPr>
          <a:xfrm>
            <a:off x="3641052" y="4457962"/>
            <a:ext cx="1861896" cy="348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£350k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627EEA-676A-45A7-AC94-4DFECAEB95C8}"/>
              </a:ext>
            </a:extLst>
          </p:cNvPr>
          <p:cNvSpPr/>
          <p:nvPr/>
        </p:nvSpPr>
        <p:spPr>
          <a:xfrm>
            <a:off x="665550" y="4455614"/>
            <a:ext cx="1861896" cy="3483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rgbClr val="3E5AA8"/>
                </a:solidFill>
              </a:rPr>
              <a:t>£1.4m</a:t>
            </a:r>
          </a:p>
        </p:txBody>
      </p:sp>
    </p:spTree>
    <p:extLst>
      <p:ext uri="{BB962C8B-B14F-4D97-AF65-F5344CB8AC3E}">
        <p14:creationId xmlns:p14="http://schemas.microsoft.com/office/powerpoint/2010/main" val="277844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F4C57E-2547-4B85-81A0-AB1E817DBEB3}"/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cf0134e-5384-4db7-9855-78f8c7cf50e3"/>
    <ds:schemaRef ds:uri="http://schemas.microsoft.com/office/2006/metadata/properties"/>
    <ds:schemaRef ds:uri="http://schemas.microsoft.com/office/infopath/2007/PartnerControls"/>
    <ds:schemaRef ds:uri="6a30fe8f-c8aa-4e66-a2e1-5bcc0b819148"/>
    <ds:schemaRef ds:uri="http://purl.org/dc/dcmitype/"/>
    <ds:schemaRef ds:uri="20758c28-5c74-48ec-bdf5-87fba44fbf39"/>
    <ds:schemaRef ds:uri="73ed80f1-c06e-43c7-b257-a4039a5ad9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25470</TotalTime>
  <Words>1145</Words>
  <Application>Microsoft Office PowerPoint</Application>
  <PresentationFormat>On-screen Show (16:9)</PresentationFormat>
  <Paragraphs>197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XRN5402 - Request impact assessment on proposed REC Change Management Impact Assessment</vt:lpstr>
      <vt:lpstr>ChMC Ask</vt:lpstr>
      <vt:lpstr>Background</vt:lpstr>
      <vt:lpstr>CDSP REC Change Process</vt:lpstr>
      <vt:lpstr>General Considerations</vt:lpstr>
      <vt:lpstr>Option 1 - Dedicated REC Change Team</vt:lpstr>
      <vt:lpstr>Option 2 - Dedicated Resources</vt:lpstr>
      <vt:lpstr>Option 3 - Existing Resources</vt:lpstr>
      <vt:lpstr>Options Summary</vt:lpstr>
      <vt:lpstr>CDSP Recommendation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Harris</cp:lastModifiedBy>
  <cp:revision>362</cp:revision>
  <cp:lastPrinted>2019-05-14T14:30:14Z</cp:lastPrinted>
  <dcterms:created xsi:type="dcterms:W3CDTF">2018-09-02T17:12:15Z</dcterms:created>
  <dcterms:modified xsi:type="dcterms:W3CDTF">2022-10-03T14:59:12Z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11400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MediaServiceImageTags">
    <vt:lpwstr/>
  </property>
</Properties>
</file>