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88" r:id="rId5"/>
    <p:sldId id="301" r:id="rId6"/>
    <p:sldId id="306" r:id="rId7"/>
    <p:sldId id="308"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Barlow" initials="JB" lastIdx="5" clrIdx="0">
    <p:extLst>
      <p:ext uri="{19B8F6BF-5375-455C-9EA6-DF929625EA0E}">
        <p15:presenceInfo xmlns:p15="http://schemas.microsoft.com/office/powerpoint/2012/main" userId="James Barlo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B4DCAF-8D37-A0BF-8DF2-D2B50AA813B6}" v="121" dt="2022-10-03T11:19:16.805"/>
    <p1510:client id="{45183BCD-5984-4531-9ACB-A0971D42E50F}" v="2" dt="2022-10-03T09:29:02.4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Orsler" userId="S::paul.orsler@xoserve.com::0fe27abf-47b1-4035-89e4-039935425a3c" providerId="AD" clId="Web-{13B4DCAF-8D37-A0BF-8DF2-D2B50AA813B6}"/>
    <pc:docChg chg="modSld">
      <pc:chgData name="Paul Orsler" userId="S::paul.orsler@xoserve.com::0fe27abf-47b1-4035-89e4-039935425a3c" providerId="AD" clId="Web-{13B4DCAF-8D37-A0BF-8DF2-D2B50AA813B6}" dt="2022-10-03T11:19:16.805" v="121" actId="20577"/>
      <pc:docMkLst>
        <pc:docMk/>
      </pc:docMkLst>
      <pc:sldChg chg="modSp">
        <pc:chgData name="Paul Orsler" userId="S::paul.orsler@xoserve.com::0fe27abf-47b1-4035-89e4-039935425a3c" providerId="AD" clId="Web-{13B4DCAF-8D37-A0BF-8DF2-D2B50AA813B6}" dt="2022-10-03T11:19:16.805" v="121" actId="20577"/>
        <pc:sldMkLst>
          <pc:docMk/>
          <pc:sldMk cId="2610464644" sldId="301"/>
        </pc:sldMkLst>
        <pc:spChg chg="mod">
          <ac:chgData name="Paul Orsler" userId="S::paul.orsler@xoserve.com::0fe27abf-47b1-4035-89e4-039935425a3c" providerId="AD" clId="Web-{13B4DCAF-8D37-A0BF-8DF2-D2B50AA813B6}" dt="2022-10-03T11:19:16.805" v="121" actId="20577"/>
          <ac:spMkLst>
            <pc:docMk/>
            <pc:sldMk cId="2610464644" sldId="301"/>
            <ac:spMk id="3" creationId="{00000000-0000-0000-0000-000000000000}"/>
          </ac:spMkLst>
        </pc:spChg>
      </pc:sldChg>
      <pc:sldChg chg="modSp">
        <pc:chgData name="Paul Orsler" userId="S::paul.orsler@xoserve.com::0fe27abf-47b1-4035-89e4-039935425a3c" providerId="AD" clId="Web-{13B4DCAF-8D37-A0BF-8DF2-D2B50AA813B6}" dt="2022-10-03T11:18:12.615" v="98" actId="20577"/>
        <pc:sldMkLst>
          <pc:docMk/>
          <pc:sldMk cId="2920665022" sldId="306"/>
        </pc:sldMkLst>
        <pc:spChg chg="mod">
          <ac:chgData name="Paul Orsler" userId="S::paul.orsler@xoserve.com::0fe27abf-47b1-4035-89e4-039935425a3c" providerId="AD" clId="Web-{13B4DCAF-8D37-A0BF-8DF2-D2B50AA813B6}" dt="2022-10-03T11:18:12.615" v="98" actId="20577"/>
          <ac:spMkLst>
            <pc:docMk/>
            <pc:sldMk cId="2920665022" sldId="306"/>
            <ac:spMk id="2" creationId="{AEB85FFC-8A0C-426C-AE45-0B334E080CA0}"/>
          </ac:spMkLst>
        </pc:spChg>
        <pc:spChg chg="mod">
          <ac:chgData name="Paul Orsler" userId="S::paul.orsler@xoserve.com::0fe27abf-47b1-4035-89e4-039935425a3c" providerId="AD" clId="Web-{13B4DCAF-8D37-A0BF-8DF2-D2B50AA813B6}" dt="2022-10-03T11:17:56.161" v="95" actId="20577"/>
          <ac:spMkLst>
            <pc:docMk/>
            <pc:sldMk cId="2920665022" sldId="306"/>
            <ac:spMk id="3" creationId="{5131A5FA-EF4C-43BE-8956-A2A58D800718}"/>
          </ac:spMkLst>
        </pc:spChg>
      </pc:sldChg>
      <pc:sldChg chg="modSp">
        <pc:chgData name="Paul Orsler" userId="S::paul.orsler@xoserve.com::0fe27abf-47b1-4035-89e4-039935425a3c" providerId="AD" clId="Web-{13B4DCAF-8D37-A0BF-8DF2-D2B50AA813B6}" dt="2022-10-03T11:18:05.255" v="97" actId="20577"/>
        <pc:sldMkLst>
          <pc:docMk/>
          <pc:sldMk cId="2099160407" sldId="308"/>
        </pc:sldMkLst>
        <pc:spChg chg="mod">
          <ac:chgData name="Paul Orsler" userId="S::paul.orsler@xoserve.com::0fe27abf-47b1-4035-89e4-039935425a3c" providerId="AD" clId="Web-{13B4DCAF-8D37-A0BF-8DF2-D2B50AA813B6}" dt="2022-10-03T11:18:05.255" v="97" actId="20577"/>
          <ac:spMkLst>
            <pc:docMk/>
            <pc:sldMk cId="2099160407" sldId="308"/>
            <ac:spMk id="2" creationId="{00000000-0000-0000-0000-000000000000}"/>
          </ac:spMkLst>
        </pc:spChg>
        <pc:spChg chg="mod">
          <ac:chgData name="Paul Orsler" userId="S::paul.orsler@xoserve.com::0fe27abf-47b1-4035-89e4-039935425a3c" providerId="AD" clId="Web-{13B4DCAF-8D37-A0BF-8DF2-D2B50AA813B6}" dt="2022-10-03T11:18:01.974" v="96" actId="20577"/>
          <ac:spMkLst>
            <pc:docMk/>
            <pc:sldMk cId="2099160407" sldId="308"/>
            <ac:spMk id="3" creationId="{00000000-0000-0000-0000-000000000000}"/>
          </ac:spMkLst>
        </pc:spChg>
      </pc:sldChg>
    </pc:docChg>
  </pc:docChgLst>
  <pc:docChgLst>
    <pc:chgData name="Paul Orsler" userId="0fe27abf-47b1-4035-89e4-039935425a3c" providerId="ADAL" clId="{45183BCD-5984-4531-9ACB-A0971D42E50F}"/>
    <pc:docChg chg="undo custSel modSld">
      <pc:chgData name="Paul Orsler" userId="0fe27abf-47b1-4035-89e4-039935425a3c" providerId="ADAL" clId="{45183BCD-5984-4531-9ACB-A0971D42E50F}" dt="2022-10-03T09:28:50.929" v="8199" actId="20577"/>
      <pc:docMkLst>
        <pc:docMk/>
      </pc:docMkLst>
      <pc:sldChg chg="modSp mod">
        <pc:chgData name="Paul Orsler" userId="0fe27abf-47b1-4035-89e4-039935425a3c" providerId="ADAL" clId="{45183BCD-5984-4531-9ACB-A0971D42E50F}" dt="2022-10-03T09:03:08.831" v="3730" actId="20577"/>
        <pc:sldMkLst>
          <pc:docMk/>
          <pc:sldMk cId="3653749228" sldId="288"/>
        </pc:sldMkLst>
        <pc:spChg chg="mod">
          <ac:chgData name="Paul Orsler" userId="0fe27abf-47b1-4035-89e4-039935425a3c" providerId="ADAL" clId="{45183BCD-5984-4531-9ACB-A0971D42E50F}" dt="2022-10-03T09:03:08.831" v="3730" actId="20577"/>
          <ac:spMkLst>
            <pc:docMk/>
            <pc:sldMk cId="3653749228" sldId="288"/>
            <ac:spMk id="2" creationId="{00000000-0000-0000-0000-000000000000}"/>
          </ac:spMkLst>
        </pc:spChg>
      </pc:sldChg>
      <pc:sldChg chg="modSp mod">
        <pc:chgData name="Paul Orsler" userId="0fe27abf-47b1-4035-89e4-039935425a3c" providerId="ADAL" clId="{45183BCD-5984-4531-9ACB-A0971D42E50F}" dt="2022-10-03T09:28:50.929" v="8199" actId="20577"/>
        <pc:sldMkLst>
          <pc:docMk/>
          <pc:sldMk cId="2610464644" sldId="301"/>
        </pc:sldMkLst>
        <pc:spChg chg="mod">
          <ac:chgData name="Paul Orsler" userId="0fe27abf-47b1-4035-89e4-039935425a3c" providerId="ADAL" clId="{45183BCD-5984-4531-9ACB-A0971D42E50F}" dt="2022-10-03T07:56:33.218" v="153" actId="6549"/>
          <ac:spMkLst>
            <pc:docMk/>
            <pc:sldMk cId="2610464644" sldId="301"/>
            <ac:spMk id="2" creationId="{00000000-0000-0000-0000-000000000000}"/>
          </ac:spMkLst>
        </pc:spChg>
        <pc:spChg chg="mod">
          <ac:chgData name="Paul Orsler" userId="0fe27abf-47b1-4035-89e4-039935425a3c" providerId="ADAL" clId="{45183BCD-5984-4531-9ACB-A0971D42E50F}" dt="2022-10-03T09:28:50.929" v="8199" actId="20577"/>
          <ac:spMkLst>
            <pc:docMk/>
            <pc:sldMk cId="2610464644" sldId="301"/>
            <ac:spMk id="3" creationId="{00000000-0000-0000-0000-000000000000}"/>
          </ac:spMkLst>
        </pc:spChg>
      </pc:sldChg>
      <pc:sldChg chg="modSp mod">
        <pc:chgData name="Paul Orsler" userId="0fe27abf-47b1-4035-89e4-039935425a3c" providerId="ADAL" clId="{45183BCD-5984-4531-9ACB-A0971D42E50F}" dt="2022-10-03T09:24:57.027" v="7658" actId="27107"/>
        <pc:sldMkLst>
          <pc:docMk/>
          <pc:sldMk cId="2920665022" sldId="306"/>
        </pc:sldMkLst>
        <pc:spChg chg="mod">
          <ac:chgData name="Paul Orsler" userId="0fe27abf-47b1-4035-89e4-039935425a3c" providerId="ADAL" clId="{45183BCD-5984-4531-9ACB-A0971D42E50F}" dt="2022-10-03T09:18:54.513" v="6859" actId="20577"/>
          <ac:spMkLst>
            <pc:docMk/>
            <pc:sldMk cId="2920665022" sldId="306"/>
            <ac:spMk id="2" creationId="{AEB85FFC-8A0C-426C-AE45-0B334E080CA0}"/>
          </ac:spMkLst>
        </pc:spChg>
        <pc:spChg chg="mod">
          <ac:chgData name="Paul Orsler" userId="0fe27abf-47b1-4035-89e4-039935425a3c" providerId="ADAL" clId="{45183BCD-5984-4531-9ACB-A0971D42E50F}" dt="2022-10-03T09:24:57.027" v="7658" actId="27107"/>
          <ac:spMkLst>
            <pc:docMk/>
            <pc:sldMk cId="2920665022" sldId="306"/>
            <ac:spMk id="3" creationId="{5131A5FA-EF4C-43BE-8956-A2A58D800718}"/>
          </ac:spMkLst>
        </pc:spChg>
      </pc:sldChg>
      <pc:sldChg chg="modSp mod">
        <pc:chgData name="Paul Orsler" userId="0fe27abf-47b1-4035-89e4-039935425a3c" providerId="ADAL" clId="{45183BCD-5984-4531-9ACB-A0971D42E50F}" dt="2022-10-03T09:27:53.326" v="8163" actId="20577"/>
        <pc:sldMkLst>
          <pc:docMk/>
          <pc:sldMk cId="2099160407" sldId="308"/>
        </pc:sldMkLst>
        <pc:spChg chg="mod">
          <ac:chgData name="Paul Orsler" userId="0fe27abf-47b1-4035-89e4-039935425a3c" providerId="ADAL" clId="{45183BCD-5984-4531-9ACB-A0971D42E50F}" dt="2022-10-03T09:25:10.087" v="7676" actId="20577"/>
          <ac:spMkLst>
            <pc:docMk/>
            <pc:sldMk cId="2099160407" sldId="308"/>
            <ac:spMk id="2" creationId="{00000000-0000-0000-0000-000000000000}"/>
          </ac:spMkLst>
        </pc:spChg>
        <pc:spChg chg="mod">
          <ac:chgData name="Paul Orsler" userId="0fe27abf-47b1-4035-89e4-039935425a3c" providerId="ADAL" clId="{45183BCD-5984-4531-9ACB-A0971D42E50F}" dt="2022-10-03T09:27:53.326" v="8163" actId="20577"/>
          <ac:spMkLst>
            <pc:docMk/>
            <pc:sldMk cId="2099160407" sldId="30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03/10/2022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3315254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97819"/>
            <a:ext cx="7992888" cy="1102519"/>
          </a:xfrm>
        </p:spPr>
        <p:txBody>
          <a:bodyPr>
            <a:normAutofit fontScale="90000"/>
          </a:bodyPr>
          <a:lstStyle/>
          <a:p>
            <a:br>
              <a:rPr lang="en-US" dirty="0"/>
            </a:br>
            <a:br>
              <a:rPr lang="en-US" dirty="0"/>
            </a:br>
            <a:r>
              <a:rPr lang="en-US" dirty="0"/>
              <a:t> </a:t>
            </a:r>
            <a:br>
              <a:rPr lang="en-US" dirty="0"/>
            </a:br>
            <a:r>
              <a:rPr lang="en-US" dirty="0"/>
              <a:t>XRN4914_Modification 0651</a:t>
            </a:r>
            <a:br>
              <a:rPr lang="en-US" dirty="0"/>
            </a:br>
            <a:r>
              <a:rPr lang="en-US" dirty="0"/>
              <a:t>Retrospective Data Update Provision</a:t>
            </a:r>
            <a:br>
              <a:rPr lang="en-US" dirty="0"/>
            </a:br>
            <a:r>
              <a:rPr lang="en-US" u="sng" dirty="0"/>
              <a:t>ChMC Clarification Required</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Recap – XRN4914_Retrospective Data Update Provision</a:t>
            </a:r>
          </a:p>
        </p:txBody>
      </p:sp>
      <p:sp>
        <p:nvSpPr>
          <p:cNvPr id="3" name="Content Placeholder 2"/>
          <p:cNvSpPr>
            <a:spLocks noGrp="1"/>
          </p:cNvSpPr>
          <p:nvPr>
            <p:ph idx="1"/>
          </p:nvPr>
        </p:nvSpPr>
        <p:spPr>
          <a:xfrm>
            <a:off x="457200" y="987574"/>
            <a:ext cx="8229600" cy="4032448"/>
          </a:xfrm>
        </p:spPr>
        <p:txBody>
          <a:bodyPr vert="horz" lIns="91440" tIns="45720" rIns="91440" bIns="45720" rtlCol="0" anchor="t">
            <a:normAutofit lnSpcReduction="10000"/>
          </a:bodyPr>
          <a:lstStyle/>
          <a:p>
            <a:pPr algn="l"/>
            <a:r>
              <a:rPr lang="en-US" sz="1400" dirty="0">
                <a:solidFill>
                  <a:srgbClr val="242424"/>
                </a:solidFill>
                <a:latin typeface="+mn-lt"/>
                <a:cs typeface="Arial"/>
              </a:rPr>
              <a:t>Over</a:t>
            </a:r>
            <a:r>
              <a:rPr lang="en-US" sz="1400" dirty="0">
                <a:solidFill>
                  <a:srgbClr val="242424"/>
                </a:solidFill>
                <a:effectLst/>
                <a:latin typeface="+mn-lt"/>
                <a:cs typeface="Arial"/>
              </a:rPr>
              <a:t> recent months, Xoserve have </a:t>
            </a:r>
            <a:r>
              <a:rPr lang="en-US" sz="1400" dirty="0">
                <a:solidFill>
                  <a:srgbClr val="242424"/>
                </a:solidFill>
                <a:latin typeface="+mn-lt"/>
                <a:cs typeface="Arial"/>
              </a:rPr>
              <a:t>re-introduced the topic of XRN4914_Retrospective Data Update Provisions (Modification 0651)</a:t>
            </a:r>
          </a:p>
          <a:p>
            <a:pPr algn="l"/>
            <a:endParaRPr lang="en-US" sz="1400" dirty="0">
              <a:solidFill>
                <a:srgbClr val="242424"/>
              </a:solidFill>
              <a:latin typeface="+mn-lt"/>
            </a:endParaRPr>
          </a:p>
          <a:p>
            <a:r>
              <a:rPr lang="en-US" sz="1400" dirty="0">
                <a:solidFill>
                  <a:srgbClr val="242424"/>
                </a:solidFill>
                <a:latin typeface="+mn-lt"/>
                <a:cs typeface="Arial"/>
              </a:rPr>
              <a:t>At September’s ChMC Xoserve confirmed that we would assess the High Level Solution Option, as outlined under Modification 0651 </a:t>
            </a:r>
          </a:p>
          <a:p>
            <a:endParaRPr lang="en-US" sz="1400" dirty="0">
              <a:solidFill>
                <a:srgbClr val="242424"/>
              </a:solidFill>
              <a:latin typeface="+mn-lt"/>
            </a:endParaRPr>
          </a:p>
          <a:p>
            <a:r>
              <a:rPr lang="en-US" sz="1400">
                <a:solidFill>
                  <a:srgbClr val="242424"/>
                </a:solidFill>
                <a:latin typeface="+mn-lt"/>
                <a:cs typeface="Arial"/>
              </a:rPr>
              <a:t>Our immediate next step is to produce an EQR for approval of funds to commence the Detailed </a:t>
            </a:r>
            <a:r>
              <a:rPr lang="en-US" sz="1400" dirty="0">
                <a:solidFill>
                  <a:srgbClr val="242424"/>
                </a:solidFill>
                <a:latin typeface="+mn-lt"/>
                <a:cs typeface="Arial"/>
              </a:rPr>
              <a:t>Design Phase of the project</a:t>
            </a:r>
          </a:p>
          <a:p>
            <a:pPr algn="l"/>
            <a:endParaRPr lang="en-US" sz="1400" dirty="0">
              <a:solidFill>
                <a:srgbClr val="242424"/>
              </a:solidFill>
              <a:latin typeface="+mn-lt"/>
            </a:endParaRPr>
          </a:p>
          <a:p>
            <a:r>
              <a:rPr lang="en-US" sz="1400" dirty="0">
                <a:solidFill>
                  <a:srgbClr val="242424"/>
                </a:solidFill>
                <a:latin typeface="+mn-lt"/>
                <a:cs typeface="Arial"/>
              </a:rPr>
              <a:t>During our review of the High Level Solution Option and Modification 0651, several points have been identified which could impact the accuracy and validity of any Detailed Design costs and timescales of the project</a:t>
            </a:r>
          </a:p>
          <a:p>
            <a:pPr algn="l"/>
            <a:endParaRPr lang="en-US" sz="1400" dirty="0">
              <a:solidFill>
                <a:srgbClr val="242424"/>
              </a:solidFill>
              <a:latin typeface="+mn-lt"/>
            </a:endParaRPr>
          </a:p>
          <a:p>
            <a:pPr algn="l"/>
            <a:r>
              <a:rPr lang="en-US" sz="1400" dirty="0">
                <a:solidFill>
                  <a:srgbClr val="242424"/>
                </a:solidFill>
                <a:latin typeface="+mn-lt"/>
                <a:cs typeface="Arial"/>
              </a:rPr>
              <a:t>These points require clarification from DSC Customers in order to set the project up for success and ensure that customers understand what is required from their respective organisations</a:t>
            </a:r>
          </a:p>
          <a:p>
            <a:pPr lvl="1"/>
            <a:r>
              <a:rPr lang="en-US" sz="1200" dirty="0">
                <a:solidFill>
                  <a:srgbClr val="242424"/>
                </a:solidFill>
                <a:latin typeface="+mn-lt"/>
                <a:cs typeface="Arial"/>
              </a:rPr>
              <a:t>e.g. involvement in the development of the solution - including Data Preparation, Testing of the enduring solution and management of consequential impacts  </a:t>
            </a:r>
            <a:r>
              <a:rPr lang="en-US" sz="1000" dirty="0">
                <a:solidFill>
                  <a:srgbClr val="242424"/>
                </a:solidFill>
                <a:latin typeface="+mn-lt"/>
                <a:cs typeface="Arial"/>
              </a:rPr>
              <a:t> </a:t>
            </a:r>
            <a:endParaRPr lang="en-US" sz="1000" dirty="0">
              <a:solidFill>
                <a:srgbClr val="242424"/>
              </a:solidFill>
              <a:latin typeface="+mn-lt"/>
            </a:endParaRPr>
          </a:p>
          <a:p>
            <a:pPr marL="0" lvl="0" indent="0">
              <a:buNone/>
            </a:pPr>
            <a:endParaRPr lang="en-GB" sz="1400" dirty="0"/>
          </a:p>
          <a:p>
            <a:pPr marL="0" lvl="0" indent="0">
              <a:buNone/>
            </a:pPr>
            <a:endParaRPr lang="en-GB" sz="1400" dirty="0"/>
          </a:p>
          <a:p>
            <a:pPr marL="0" lvl="0" indent="0">
              <a:buNone/>
            </a:pPr>
            <a:endParaRPr lang="en-GB" sz="1400" dirty="0"/>
          </a:p>
          <a:p>
            <a:pPr marL="0" lvl="0" indent="0">
              <a:buNone/>
            </a:pPr>
            <a:endParaRPr lang="en-GB" sz="1400" dirty="0"/>
          </a:p>
        </p:txBody>
      </p:sp>
    </p:spTree>
    <p:extLst>
      <p:ext uri="{BB962C8B-B14F-4D97-AF65-F5344CB8AC3E}">
        <p14:creationId xmlns:p14="http://schemas.microsoft.com/office/powerpoint/2010/main" val="2610464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85FFC-8A0C-426C-AE45-0B334E080CA0}"/>
              </a:ext>
            </a:extLst>
          </p:cNvPr>
          <p:cNvSpPr>
            <a:spLocks noGrp="1"/>
          </p:cNvSpPr>
          <p:nvPr>
            <p:ph type="title"/>
          </p:nvPr>
        </p:nvSpPr>
        <p:spPr/>
        <p:txBody>
          <a:bodyPr>
            <a:normAutofit/>
          </a:bodyPr>
          <a:lstStyle/>
          <a:p>
            <a:r>
              <a:rPr lang="en-GB" dirty="0">
                <a:latin typeface="Arial"/>
                <a:cs typeface="Arial"/>
              </a:rPr>
              <a:t>Key Clarification Points for ChMC</a:t>
            </a:r>
          </a:p>
        </p:txBody>
      </p:sp>
      <p:sp>
        <p:nvSpPr>
          <p:cNvPr id="3" name="Content Placeholder 2">
            <a:extLst>
              <a:ext uri="{FF2B5EF4-FFF2-40B4-BE49-F238E27FC236}">
                <a16:creationId xmlns:a16="http://schemas.microsoft.com/office/drawing/2014/main" id="{5131A5FA-EF4C-43BE-8956-A2A58D800718}"/>
              </a:ext>
            </a:extLst>
          </p:cNvPr>
          <p:cNvSpPr>
            <a:spLocks noGrp="1"/>
          </p:cNvSpPr>
          <p:nvPr>
            <p:ph idx="1"/>
          </p:nvPr>
        </p:nvSpPr>
        <p:spPr>
          <a:xfrm>
            <a:off x="457200" y="1059582"/>
            <a:ext cx="8229600" cy="3888432"/>
          </a:xfrm>
        </p:spPr>
        <p:txBody>
          <a:bodyPr vert="horz" lIns="91440" tIns="45720" rIns="91440" bIns="45720" rtlCol="0" anchor="t">
            <a:normAutofit fontScale="85000" lnSpcReduction="10000"/>
          </a:bodyPr>
          <a:lstStyle/>
          <a:p>
            <a:r>
              <a:rPr lang="en-GB" sz="1400" dirty="0"/>
              <a:t>To establish accurate Detailed Design costs, a clearer understanding on the likely take up of the solution is needed from DSC Customers</a:t>
            </a:r>
          </a:p>
          <a:p>
            <a:endParaRPr lang="en-GB" sz="1400" dirty="0"/>
          </a:p>
          <a:p>
            <a:r>
              <a:rPr lang="en-GB" sz="1400" dirty="0"/>
              <a:t>Notably Xoserve need clarification on the likely number of customers that will be participating in Data Preparation and Market Trials phases, and volume of their respective portfolios </a:t>
            </a:r>
          </a:p>
          <a:p>
            <a:endParaRPr lang="en-GB" sz="1400" dirty="0"/>
          </a:p>
          <a:p>
            <a:r>
              <a:rPr lang="en-GB" sz="1400" dirty="0">
                <a:latin typeface="Arial"/>
                <a:cs typeface="Arial"/>
              </a:rPr>
              <a:t>This information will enable Xoserve to ensure technology, environments and resource can be appropriately sized for the project, and allow the project to be planned in a meaningful way, with customers' needs in mind</a:t>
            </a:r>
          </a:p>
          <a:p>
            <a:endParaRPr lang="en-GB" sz="1400" dirty="0"/>
          </a:p>
          <a:p>
            <a:r>
              <a:rPr lang="en-GB" sz="1400" dirty="0">
                <a:latin typeface="Arial"/>
                <a:cs typeface="Arial"/>
              </a:rPr>
              <a:t>Customers are asked to note that the Modification Business Rules do not refer to how downstream impacts are to be monitored and managed - this would need to be carefully analysed and assessed during solution testing </a:t>
            </a:r>
            <a:endParaRPr lang="en-GB" sz="1400" dirty="0"/>
          </a:p>
          <a:p>
            <a:pPr marL="0" indent="0">
              <a:buNone/>
            </a:pPr>
            <a:endParaRPr lang="en-GB" sz="1400" dirty="0"/>
          </a:p>
          <a:p>
            <a:endParaRPr lang="en-GB" sz="1400" dirty="0"/>
          </a:p>
          <a:p>
            <a:r>
              <a:rPr lang="en-GB" sz="1400" dirty="0">
                <a:latin typeface="Arial"/>
                <a:cs typeface="Arial"/>
              </a:rPr>
              <a:t>The High Level Solution Option costs of the project are in excess of the remaining budget for the delivery of XRN4914 - Xoserve need to ensure that we are starting the project with a clear position on how any excess costs will be funded by DSC Customers</a:t>
            </a:r>
          </a:p>
          <a:p>
            <a:pPr marL="0" indent="0">
              <a:buNone/>
            </a:pPr>
            <a:endParaRPr lang="en-GB" sz="1400" dirty="0"/>
          </a:p>
          <a:p>
            <a:pPr marL="0" indent="0">
              <a:buNone/>
            </a:pPr>
            <a:endParaRPr lang="en-GB" sz="1400" dirty="0"/>
          </a:p>
          <a:p>
            <a:pPr marL="0" indent="0">
              <a:buNone/>
            </a:pPr>
            <a:r>
              <a:rPr lang="en-GB" sz="1400" b="1" dirty="0">
                <a:latin typeface="Arial"/>
                <a:cs typeface="Arial"/>
              </a:rPr>
              <a:t>*Xoserve therefore is seeking clarification from ChMC on the above points in order to progress in deriving accurate Detailed Design and remaining Solution Delivery costs of the project</a:t>
            </a:r>
            <a:endParaRPr lang="en-US" sz="1400" dirty="0">
              <a:latin typeface="Arial"/>
              <a:cs typeface="Arial"/>
            </a:endParaRPr>
          </a:p>
        </p:txBody>
      </p:sp>
    </p:spTree>
    <p:extLst>
      <p:ext uri="{BB962C8B-B14F-4D97-AF65-F5344CB8AC3E}">
        <p14:creationId xmlns:p14="http://schemas.microsoft.com/office/powerpoint/2010/main" val="292066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a:cs typeface="Arial"/>
              </a:rPr>
              <a:t>ChMC Input Required</a:t>
            </a:r>
            <a:endParaRPr lang="en-GB" i="1" dirty="0">
              <a:latin typeface="Arial"/>
              <a:cs typeface="Arial"/>
            </a:endParaRPr>
          </a:p>
        </p:txBody>
      </p:sp>
      <p:sp>
        <p:nvSpPr>
          <p:cNvPr id="3" name="Content Placeholder 2"/>
          <p:cNvSpPr>
            <a:spLocks noGrp="1"/>
          </p:cNvSpPr>
          <p:nvPr>
            <p:ph idx="1"/>
          </p:nvPr>
        </p:nvSpPr>
        <p:spPr>
          <a:xfrm>
            <a:off x="457200" y="987574"/>
            <a:ext cx="8229600" cy="3607049"/>
          </a:xfrm>
        </p:spPr>
        <p:txBody>
          <a:bodyPr vert="horz" lIns="91440" tIns="45720" rIns="91440" bIns="45720" rtlCol="0" anchor="t">
            <a:normAutofit/>
          </a:bodyPr>
          <a:lstStyle/>
          <a:p>
            <a:pPr algn="just"/>
            <a:r>
              <a:rPr lang="en-US" sz="1400" dirty="0"/>
              <a:t>Will Customers be fully participating in Data Preparation and Migration phase? </a:t>
            </a:r>
          </a:p>
          <a:p>
            <a:pPr algn="just"/>
            <a:endParaRPr lang="en-US" sz="1400" dirty="0"/>
          </a:p>
          <a:p>
            <a:pPr algn="just"/>
            <a:r>
              <a:rPr lang="en-US" sz="1400" dirty="0">
                <a:latin typeface="Arial"/>
                <a:cs typeface="Arial"/>
              </a:rPr>
              <a:t>If so, will this be for your entire portfolio or only where asset data misalignment has been identified? </a:t>
            </a:r>
            <a:endParaRPr lang="en-US" sz="1400" dirty="0"/>
          </a:p>
          <a:p>
            <a:pPr algn="just"/>
            <a:endParaRPr lang="en-US" sz="1400" dirty="0"/>
          </a:p>
          <a:p>
            <a:pPr algn="just"/>
            <a:r>
              <a:rPr lang="en-US" sz="1400" dirty="0"/>
              <a:t>Can Customers commit to participate in a Market Trials phase? </a:t>
            </a:r>
          </a:p>
          <a:p>
            <a:pPr algn="just"/>
            <a:endParaRPr lang="en-US" sz="1400" dirty="0"/>
          </a:p>
          <a:p>
            <a:pPr algn="just"/>
            <a:r>
              <a:rPr lang="en-US" sz="1400" dirty="0">
                <a:latin typeface="Arial"/>
                <a:cs typeface="Arial"/>
              </a:rPr>
              <a:t>Do Customers understand that the scope of the Modification does not take into account monitoring and managing of downstream impacts to industry? </a:t>
            </a:r>
            <a:endParaRPr lang="en-US" sz="1400" dirty="0"/>
          </a:p>
          <a:p>
            <a:pPr algn="just"/>
            <a:endParaRPr lang="en-US" sz="1400" dirty="0"/>
          </a:p>
          <a:p>
            <a:pPr algn="just"/>
            <a:r>
              <a:rPr lang="en-US" sz="1400" dirty="0">
                <a:latin typeface="Arial"/>
                <a:cs typeface="Arial"/>
              </a:rPr>
              <a:t>Do we have an agreed funding arrangement for the excess delivery costs for the project? </a:t>
            </a:r>
            <a:endParaRPr lang="en-US" sz="1400" dirty="0"/>
          </a:p>
          <a:p>
            <a:pPr algn="just"/>
            <a:endParaRPr lang="en-US" sz="1400" dirty="0"/>
          </a:p>
          <a:p>
            <a:pPr algn="just"/>
            <a:r>
              <a:rPr lang="en-US" sz="1400" dirty="0">
                <a:latin typeface="Arial"/>
                <a:cs typeface="Arial"/>
              </a:rPr>
              <a:t>Do ChMC feel it is necessary to bring Mod0651 implementation date to the attention of the UNCC for consideration? </a:t>
            </a:r>
            <a:endParaRPr lang="en-US" sz="1400" dirty="0"/>
          </a:p>
        </p:txBody>
      </p:sp>
    </p:spTree>
    <p:extLst>
      <p:ext uri="{BB962C8B-B14F-4D97-AF65-F5344CB8AC3E}">
        <p14:creationId xmlns:p14="http://schemas.microsoft.com/office/powerpoint/2010/main" val="209916040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EE966AA5-3D01-4B81-BAE0-8020A2E16EFF}">
  <ds:schemaRefs>
    <ds:schemaRef ds:uri="http://purl.org/dc/elements/1.1/"/>
    <ds:schemaRef ds:uri="http://purl.org/dc/dcmitype/"/>
    <ds:schemaRef ds:uri="http://schemas.microsoft.com/office/2006/documentManagement/types"/>
    <ds:schemaRef ds:uri="http://purl.org/dc/terms/"/>
    <ds:schemaRef ds:uri="224c229d-20fe-4222-8b4d-5eb3612fed58"/>
    <ds:schemaRef ds:uri="537ce229-4bb1-4720-badb-2ed4082bc479"/>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898885FD-19EF-452C-A4EA-86A11D659CA9}"/>
</file>

<file path=docProps/app.xml><?xml version="1.0" encoding="utf-8"?>
<Properties xmlns="http://schemas.openxmlformats.org/officeDocument/2006/extended-properties" xmlns:vt="http://schemas.openxmlformats.org/officeDocument/2006/docPropsVTypes">
  <TotalTime>5925</TotalTime>
  <Words>517</Words>
  <Application>Microsoft Office PowerPoint</Application>
  <PresentationFormat>On-screen Show (16:9)</PresentationFormat>
  <Paragraphs>43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XRN4914_Modification 0651 Retrospective Data Update Provision ChMC Clarification Required</vt:lpstr>
      <vt:lpstr>Recap – XRN4914_Retrospective Data Update Provision</vt:lpstr>
      <vt:lpstr>Key Clarification Points for ChMC</vt:lpstr>
      <vt:lpstr>ChMC Input Required</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Paul Orsler</cp:lastModifiedBy>
  <cp:revision>159</cp:revision>
  <dcterms:created xsi:type="dcterms:W3CDTF">2018-09-02T17:12:15Z</dcterms:created>
  <dcterms:modified xsi:type="dcterms:W3CDTF">2022-10-03T11:19:30Z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