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sldIdLst>
    <p:sldId id="288" r:id="rId5"/>
    <p:sldId id="1759" r:id="rId6"/>
    <p:sldId id="2147375673" r:id="rId7"/>
    <p:sldId id="309" r:id="rId8"/>
    <p:sldId id="310" r:id="rId9"/>
    <p:sldId id="2020" r:id="rId10"/>
    <p:sldId id="2021" r:id="rId11"/>
    <p:sldId id="2027" r:id="rId12"/>
    <p:sldId id="2026" r:id="rId13"/>
    <p:sldId id="2023" r:id="rId14"/>
    <p:sldId id="1997" r:id="rId15"/>
    <p:sldId id="436" r:id="rId16"/>
    <p:sldId id="895" r:id="rId17"/>
    <p:sldId id="896" r:id="rId18"/>
    <p:sldId id="894" r:id="rId19"/>
    <p:sldId id="897" r:id="rId20"/>
    <p:sldId id="1827" r:id="rId21"/>
    <p:sldId id="1828" r:id="rId22"/>
    <p:sldId id="3767" r:id="rId23"/>
    <p:sldId id="2147375667" r:id="rId24"/>
    <p:sldId id="2147375679" r:id="rId25"/>
    <p:sldId id="2147375681" r:id="rId26"/>
    <p:sldId id="2147375665" r:id="rId27"/>
    <p:sldId id="2147375666" r:id="rId28"/>
    <p:sldId id="2147375674" r:id="rId29"/>
    <p:sldId id="3691" r:id="rId30"/>
    <p:sldId id="879" r:id="rId31"/>
    <p:sldId id="882" r:id="rId32"/>
    <p:sldId id="881" r:id="rId33"/>
    <p:sldId id="2147375669" r:id="rId34"/>
    <p:sldId id="1734" r:id="rId35"/>
    <p:sldId id="3801" r:id="rId36"/>
    <p:sldId id="883" r:id="rId37"/>
    <p:sldId id="2147375675" r:id="rId38"/>
    <p:sldId id="891" r:id="rId39"/>
    <p:sldId id="2147375676" r:id="rId40"/>
    <p:sldId id="2147375653" r:id="rId41"/>
    <p:sldId id="885" r:id="rId42"/>
    <p:sldId id="1848" r:id="rId43"/>
    <p:sldId id="2147375670" r:id="rId44"/>
    <p:sldId id="300" r:id="rId45"/>
    <p:sldId id="301" r:id="rId46"/>
    <p:sldId id="298" r:id="rId47"/>
    <p:sldId id="3578" r:id="rId48"/>
    <p:sldId id="3572" r:id="rId49"/>
    <p:sldId id="3574" r:id="rId50"/>
    <p:sldId id="3577" r:id="rId51"/>
    <p:sldId id="3575" r:id="rId52"/>
    <p:sldId id="1765" r:id="rId53"/>
    <p:sldId id="256" r:id="rId54"/>
    <p:sldId id="269" r:id="rId55"/>
    <p:sldId id="263" r:id="rId56"/>
    <p:sldId id="271" r:id="rId57"/>
    <p:sldId id="275" r:id="rId58"/>
    <p:sldId id="272" r:id="rId59"/>
    <p:sldId id="273" r:id="rId60"/>
    <p:sldId id="274" r:id="rId61"/>
    <p:sldId id="270" r:id="rId62"/>
    <p:sldId id="268" r:id="rId63"/>
    <p:sldId id="2147375671" r:id="rId64"/>
    <p:sldId id="3625" r:id="rId65"/>
    <p:sldId id="1541" r:id="rId66"/>
    <p:sldId id="1542" r:id="rId67"/>
    <p:sldId id="1766" r:id="rId68"/>
    <p:sldId id="2147375677" r:id="rId69"/>
    <p:sldId id="2147375678" r:id="rId70"/>
    <p:sldId id="306" r:id="rId71"/>
    <p:sldId id="308" r:id="rId72"/>
    <p:sldId id="2147375680" r:id="rId73"/>
    <p:sldId id="662" r:id="rId74"/>
    <p:sldId id="3685"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11"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B5593-C7D6-4851-8F64-61215022EB13}" v="71" dt="2022-10-10T15:53:50.303"/>
    <p1510:client id="{EF72D535-2AF1-46B5-9D4E-B2499F4F0D5C}" v="15" dt="2022-10-10T15:48:33.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8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83A1A00F-2A64-4759-B2EA-347FAECAA95F}"/>
    <pc:docChg chg="undo custSel delSld modSld">
      <pc:chgData name="Rachel Taggart" userId="4f8aad94-55b7-4ba6-8498-7cad127c11eb" providerId="ADAL" clId="{83A1A00F-2A64-4759-B2EA-347FAECAA95F}" dt="2022-08-30T11:41:08.250" v="352" actId="20577"/>
      <pc:docMkLst>
        <pc:docMk/>
      </pc:docMkLst>
      <pc:sldChg chg="modSp mod">
        <pc:chgData name="Rachel Taggart" userId="4f8aad94-55b7-4ba6-8498-7cad127c11eb" providerId="ADAL" clId="{83A1A00F-2A64-4759-B2EA-347FAECAA95F}" dt="2022-08-30T10:55:51.926" v="2"/>
        <pc:sldMkLst>
          <pc:docMk/>
          <pc:sldMk cId="16080381" sldId="883"/>
        </pc:sldMkLst>
        <pc:graphicFrameChg chg="mod">
          <ac:chgData name="Rachel Taggart" userId="4f8aad94-55b7-4ba6-8498-7cad127c11eb" providerId="ADAL" clId="{83A1A00F-2A64-4759-B2EA-347FAECAA95F}" dt="2022-08-30T10:55:51.926" v="2"/>
          <ac:graphicFrameMkLst>
            <pc:docMk/>
            <pc:sldMk cId="16080381" sldId="883"/>
            <ac:graphicFrameMk id="5" creationId="{20894ABE-2B6C-4AE1-A3B1-65EF95EAEDB6}"/>
          </ac:graphicFrameMkLst>
        </pc:graphicFrameChg>
        <pc:graphicFrameChg chg="mod">
          <ac:chgData name="Rachel Taggart" userId="4f8aad94-55b7-4ba6-8498-7cad127c11eb" providerId="ADAL" clId="{83A1A00F-2A64-4759-B2EA-347FAECAA95F}" dt="2022-08-30T10:55:16.222" v="1"/>
          <ac:graphicFrameMkLst>
            <pc:docMk/>
            <pc:sldMk cId="16080381" sldId="883"/>
            <ac:graphicFrameMk id="6" creationId="{290A8EF1-244D-4045-B673-7207ED42E891}"/>
          </ac:graphicFrameMkLst>
        </pc:graphicFrameChg>
      </pc:sldChg>
      <pc:sldChg chg="addSp delSp modSp mod">
        <pc:chgData name="Rachel Taggart" userId="4f8aad94-55b7-4ba6-8498-7cad127c11eb" providerId="ADAL" clId="{83A1A00F-2A64-4759-B2EA-347FAECAA95F}" dt="2022-08-30T11:41:08.250" v="352" actId="20577"/>
        <pc:sldMkLst>
          <pc:docMk/>
          <pc:sldMk cId="3222773654" sldId="3801"/>
        </pc:sldMkLst>
        <pc:spChg chg="mod">
          <ac:chgData name="Rachel Taggart" userId="4f8aad94-55b7-4ba6-8498-7cad127c11eb" providerId="ADAL" clId="{83A1A00F-2A64-4759-B2EA-347FAECAA95F}" dt="2022-08-30T11:36:52.518" v="200" actId="14100"/>
          <ac:spMkLst>
            <pc:docMk/>
            <pc:sldMk cId="3222773654" sldId="3801"/>
            <ac:spMk id="2" creationId="{00000000-0000-0000-0000-000000000000}"/>
          </ac:spMkLst>
        </pc:spChg>
        <pc:spChg chg="add del mod">
          <ac:chgData name="Rachel Taggart" userId="4f8aad94-55b7-4ba6-8498-7cad127c11eb" providerId="ADAL" clId="{83A1A00F-2A64-4759-B2EA-347FAECAA95F}" dt="2022-08-30T11:34:34.258" v="157" actId="478"/>
          <ac:spMkLst>
            <pc:docMk/>
            <pc:sldMk cId="3222773654" sldId="3801"/>
            <ac:spMk id="5" creationId="{B9BED427-1DE1-4D57-9ACB-EF36FE1A3515}"/>
          </ac:spMkLst>
        </pc:spChg>
        <pc:spChg chg="add del mod">
          <ac:chgData name="Rachel Taggart" userId="4f8aad94-55b7-4ba6-8498-7cad127c11eb" providerId="ADAL" clId="{83A1A00F-2A64-4759-B2EA-347FAECAA95F}" dt="2022-08-30T11:35:20.226" v="166" actId="478"/>
          <ac:spMkLst>
            <pc:docMk/>
            <pc:sldMk cId="3222773654" sldId="3801"/>
            <ac:spMk id="9" creationId="{E9ECCBDC-0A72-4A82-AB5C-159C2AC01462}"/>
          </ac:spMkLst>
        </pc:spChg>
        <pc:spChg chg="add mod">
          <ac:chgData name="Rachel Taggart" userId="4f8aad94-55b7-4ba6-8498-7cad127c11eb" providerId="ADAL" clId="{83A1A00F-2A64-4759-B2EA-347FAECAA95F}" dt="2022-08-30T11:37:27.810" v="205" actId="21"/>
          <ac:spMkLst>
            <pc:docMk/>
            <pc:sldMk cId="3222773654" sldId="3801"/>
            <ac:spMk id="11" creationId="{85085CCB-CB7C-4506-86A6-22BE8AEB2F51}"/>
          </ac:spMkLst>
        </pc:spChg>
        <pc:graphicFrameChg chg="add mod modGraphic">
          <ac:chgData name="Rachel Taggart" userId="4f8aad94-55b7-4ba6-8498-7cad127c11eb" providerId="ADAL" clId="{83A1A00F-2A64-4759-B2EA-347FAECAA95F}" dt="2022-08-30T11:38:15.581" v="217" actId="20577"/>
          <ac:graphicFrameMkLst>
            <pc:docMk/>
            <pc:sldMk cId="3222773654" sldId="3801"/>
            <ac:graphicFrameMk id="3" creationId="{5EF710EE-4E38-43E5-90F4-F031AD8CF30E}"/>
          </ac:graphicFrameMkLst>
        </pc:graphicFrameChg>
        <pc:graphicFrameChg chg="mod modGraphic">
          <ac:chgData name="Rachel Taggart" userId="4f8aad94-55b7-4ba6-8498-7cad127c11eb" providerId="ADAL" clId="{83A1A00F-2A64-4759-B2EA-347FAECAA95F}" dt="2022-08-30T11:36:03.790" v="175" actId="14734"/>
          <ac:graphicFrameMkLst>
            <pc:docMk/>
            <pc:sldMk cId="3222773654" sldId="3801"/>
            <ac:graphicFrameMk id="6" creationId="{16F7F5DB-E924-4268-9BD1-802678D181DC}"/>
          </ac:graphicFrameMkLst>
        </pc:graphicFrameChg>
        <pc:graphicFrameChg chg="mod modGraphic">
          <ac:chgData name="Rachel Taggart" userId="4f8aad94-55b7-4ba6-8498-7cad127c11eb" providerId="ADAL" clId="{83A1A00F-2A64-4759-B2EA-347FAECAA95F}" dt="2022-08-30T11:38:53.406" v="223" actId="1076"/>
          <ac:graphicFrameMkLst>
            <pc:docMk/>
            <pc:sldMk cId="3222773654" sldId="3801"/>
            <ac:graphicFrameMk id="7" creationId="{60C392C5-ABBB-4FCF-87A7-57CFD2E79FE9}"/>
          </ac:graphicFrameMkLst>
        </pc:graphicFrameChg>
        <pc:graphicFrameChg chg="add del mod modGraphic">
          <ac:chgData name="Rachel Taggart" userId="4f8aad94-55b7-4ba6-8498-7cad127c11eb" providerId="ADAL" clId="{83A1A00F-2A64-4759-B2EA-347FAECAA95F}" dt="2022-08-30T11:34:49.916" v="159" actId="478"/>
          <ac:graphicFrameMkLst>
            <pc:docMk/>
            <pc:sldMk cId="3222773654" sldId="3801"/>
            <ac:graphicFrameMk id="8" creationId="{3747029E-61CF-4E32-9AF3-0C79E215E830}"/>
          </ac:graphicFrameMkLst>
        </pc:graphicFrameChg>
        <pc:graphicFrameChg chg="add del mod">
          <ac:chgData name="Rachel Taggart" userId="4f8aad94-55b7-4ba6-8498-7cad127c11eb" providerId="ADAL" clId="{83A1A00F-2A64-4759-B2EA-347FAECAA95F}" dt="2022-08-30T11:35:22.701" v="167" actId="478"/>
          <ac:graphicFrameMkLst>
            <pc:docMk/>
            <pc:sldMk cId="3222773654" sldId="3801"/>
            <ac:graphicFrameMk id="10" creationId="{5B3916F9-6FB7-4A7D-AD12-0E9052565E17}"/>
          </ac:graphicFrameMkLst>
        </pc:graphicFrameChg>
        <pc:graphicFrameChg chg="add mod modGraphic">
          <ac:chgData name="Rachel Taggart" userId="4f8aad94-55b7-4ba6-8498-7cad127c11eb" providerId="ADAL" clId="{83A1A00F-2A64-4759-B2EA-347FAECAA95F}" dt="2022-08-30T11:39:55.096" v="228" actId="1076"/>
          <ac:graphicFrameMkLst>
            <pc:docMk/>
            <pc:sldMk cId="3222773654" sldId="3801"/>
            <ac:graphicFrameMk id="12" creationId="{FCFEAE52-3165-4E9B-AA32-FDD53EC4418A}"/>
          </ac:graphicFrameMkLst>
        </pc:graphicFrameChg>
        <pc:graphicFrameChg chg="add mod modGraphic">
          <ac:chgData name="Rachel Taggart" userId="4f8aad94-55b7-4ba6-8498-7cad127c11eb" providerId="ADAL" clId="{83A1A00F-2A64-4759-B2EA-347FAECAA95F}" dt="2022-08-30T11:41:08.250" v="352" actId="20577"/>
          <ac:graphicFrameMkLst>
            <pc:docMk/>
            <pc:sldMk cId="3222773654" sldId="3801"/>
            <ac:graphicFrameMk id="13" creationId="{DCD14335-D9C6-48D2-B638-528D3C6D4B96}"/>
          </ac:graphicFrameMkLst>
        </pc:graphicFrameChg>
      </pc:sldChg>
    </pc:docChg>
  </pc:docChgLst>
  <pc:docChgLst>
    <pc:chgData name="Molly Haley1" userId="2264ca27-fef1-4fb9-96be-333087b5d2f3" providerId="ADAL" clId="{7249CCFC-8FCF-4A52-8453-4E5206BCDCDB}"/>
    <pc:docChg chg="undo redo custSel addSld delSld modSld sldOrd delMainMaster">
      <pc:chgData name="Molly Haley1" userId="2264ca27-fef1-4fb9-96be-333087b5d2f3" providerId="ADAL" clId="{7249CCFC-8FCF-4A52-8453-4E5206BCDCDB}" dt="2022-10-03T16:18:14.803" v="1596" actId="20577"/>
      <pc:docMkLst>
        <pc:docMk/>
      </pc:docMkLst>
      <pc:sldChg chg="add del">
        <pc:chgData name="Molly Haley1" userId="2264ca27-fef1-4fb9-96be-333087b5d2f3" providerId="ADAL" clId="{7249CCFC-8FCF-4A52-8453-4E5206BCDCDB}" dt="2022-10-03T16:13:40.005" v="1555"/>
        <pc:sldMkLst>
          <pc:docMk/>
          <pc:sldMk cId="623673150" sldId="256"/>
        </pc:sldMkLst>
      </pc:sldChg>
      <pc:sldChg chg="add">
        <pc:chgData name="Molly Haley1" userId="2264ca27-fef1-4fb9-96be-333087b5d2f3" providerId="ADAL" clId="{7249CCFC-8FCF-4A52-8453-4E5206BCDCDB}" dt="2022-10-03T16:13:40.005" v="1555"/>
        <pc:sldMkLst>
          <pc:docMk/>
          <pc:sldMk cId="792456834" sldId="263"/>
        </pc:sldMkLst>
      </pc:sldChg>
      <pc:sldChg chg="add">
        <pc:chgData name="Molly Haley1" userId="2264ca27-fef1-4fb9-96be-333087b5d2f3" providerId="ADAL" clId="{7249CCFC-8FCF-4A52-8453-4E5206BCDCDB}" dt="2022-10-03T16:13:40.005" v="1555"/>
        <pc:sldMkLst>
          <pc:docMk/>
          <pc:sldMk cId="1509600348" sldId="268"/>
        </pc:sldMkLst>
      </pc:sldChg>
      <pc:sldChg chg="add del">
        <pc:chgData name="Molly Haley1" userId="2264ca27-fef1-4fb9-96be-333087b5d2f3" providerId="ADAL" clId="{7249CCFC-8FCF-4A52-8453-4E5206BCDCDB}" dt="2022-10-03T16:13:40.005" v="1555"/>
        <pc:sldMkLst>
          <pc:docMk/>
          <pc:sldMk cId="492744847" sldId="269"/>
        </pc:sldMkLst>
      </pc:sldChg>
      <pc:sldChg chg="add del">
        <pc:chgData name="Molly Haley1" userId="2264ca27-fef1-4fb9-96be-333087b5d2f3" providerId="ADAL" clId="{7249CCFC-8FCF-4A52-8453-4E5206BCDCDB}" dt="2022-10-03T16:13:40.005" v="1555"/>
        <pc:sldMkLst>
          <pc:docMk/>
          <pc:sldMk cId="2778447563" sldId="270"/>
        </pc:sldMkLst>
      </pc:sldChg>
      <pc:sldChg chg="add">
        <pc:chgData name="Molly Haley1" userId="2264ca27-fef1-4fb9-96be-333087b5d2f3" providerId="ADAL" clId="{7249CCFC-8FCF-4A52-8453-4E5206BCDCDB}" dt="2022-10-03T16:13:40.005" v="1555"/>
        <pc:sldMkLst>
          <pc:docMk/>
          <pc:sldMk cId="513911429" sldId="271"/>
        </pc:sldMkLst>
      </pc:sldChg>
      <pc:sldChg chg="add del">
        <pc:chgData name="Molly Haley1" userId="2264ca27-fef1-4fb9-96be-333087b5d2f3" providerId="ADAL" clId="{7249CCFC-8FCF-4A52-8453-4E5206BCDCDB}" dt="2022-10-03T16:13:40.005" v="1555"/>
        <pc:sldMkLst>
          <pc:docMk/>
          <pc:sldMk cId="3281695628" sldId="272"/>
        </pc:sldMkLst>
      </pc:sldChg>
      <pc:sldChg chg="add">
        <pc:chgData name="Molly Haley1" userId="2264ca27-fef1-4fb9-96be-333087b5d2f3" providerId="ADAL" clId="{7249CCFC-8FCF-4A52-8453-4E5206BCDCDB}" dt="2022-10-03T16:13:40.005" v="1555"/>
        <pc:sldMkLst>
          <pc:docMk/>
          <pc:sldMk cId="1598861897" sldId="273"/>
        </pc:sldMkLst>
      </pc:sldChg>
      <pc:sldChg chg="add">
        <pc:chgData name="Molly Haley1" userId="2264ca27-fef1-4fb9-96be-333087b5d2f3" providerId="ADAL" clId="{7249CCFC-8FCF-4A52-8453-4E5206BCDCDB}" dt="2022-10-03T16:13:40.005" v="1555"/>
        <pc:sldMkLst>
          <pc:docMk/>
          <pc:sldMk cId="2570699558" sldId="274"/>
        </pc:sldMkLst>
      </pc:sldChg>
      <pc:sldChg chg="add">
        <pc:chgData name="Molly Haley1" userId="2264ca27-fef1-4fb9-96be-333087b5d2f3" providerId="ADAL" clId="{7249CCFC-8FCF-4A52-8453-4E5206BCDCDB}" dt="2022-10-03T16:13:40.005" v="1555"/>
        <pc:sldMkLst>
          <pc:docMk/>
          <pc:sldMk cId="1050939389" sldId="275"/>
        </pc:sldMkLst>
      </pc:sldChg>
      <pc:sldChg chg="modSp mod">
        <pc:chgData name="Molly Haley1" userId="2264ca27-fef1-4fb9-96be-333087b5d2f3" providerId="ADAL" clId="{7249CCFC-8FCF-4A52-8453-4E5206BCDCDB}" dt="2022-09-30T09:56:32.636" v="46" actId="20577"/>
        <pc:sldMkLst>
          <pc:docMk/>
          <pc:sldMk cId="3653749228" sldId="288"/>
        </pc:sldMkLst>
        <pc:spChg chg="mod">
          <ac:chgData name="Molly Haley1" userId="2264ca27-fef1-4fb9-96be-333087b5d2f3" providerId="ADAL" clId="{7249CCFC-8FCF-4A52-8453-4E5206BCDCDB}" dt="2022-09-30T09:56:32.636" v="46" actId="20577"/>
          <ac:spMkLst>
            <pc:docMk/>
            <pc:sldMk cId="3653749228" sldId="288"/>
            <ac:spMk id="3" creationId="{00000000-0000-0000-0000-000000000000}"/>
          </ac:spMkLst>
        </pc:spChg>
      </pc:sldChg>
      <pc:sldChg chg="modSp add del mod">
        <pc:chgData name="Molly Haley1" userId="2264ca27-fef1-4fb9-96be-333087b5d2f3" providerId="ADAL" clId="{7249CCFC-8FCF-4A52-8453-4E5206BCDCDB}" dt="2022-10-03T14:22:17.416" v="1478"/>
        <pc:sldMkLst>
          <pc:docMk/>
          <pc:sldMk cId="1924799795" sldId="298"/>
        </pc:sldMkLst>
        <pc:spChg chg="mod">
          <ac:chgData name="Molly Haley1" userId="2264ca27-fef1-4fb9-96be-333087b5d2f3" providerId="ADAL" clId="{7249CCFC-8FCF-4A52-8453-4E5206BCDCDB}" dt="2022-09-30T10:04:00.009" v="145" actId="20577"/>
          <ac:spMkLst>
            <pc:docMk/>
            <pc:sldMk cId="1924799795" sldId="298"/>
            <ac:spMk id="3" creationId="{C2F2002D-02D2-4812-BCBA-469506040EAD}"/>
          </ac:spMkLst>
        </pc:spChg>
      </pc:sldChg>
      <pc:sldChg chg="add">
        <pc:chgData name="Molly Haley1" userId="2264ca27-fef1-4fb9-96be-333087b5d2f3" providerId="ADAL" clId="{7249CCFC-8FCF-4A52-8453-4E5206BCDCDB}" dt="2022-10-03T09:13:56.695" v="1036"/>
        <pc:sldMkLst>
          <pc:docMk/>
          <pc:sldMk cId="945712934" sldId="300"/>
        </pc:sldMkLst>
      </pc:sldChg>
      <pc:sldChg chg="add">
        <pc:chgData name="Molly Haley1" userId="2264ca27-fef1-4fb9-96be-333087b5d2f3" providerId="ADAL" clId="{7249CCFC-8FCF-4A52-8453-4E5206BCDCDB}" dt="2022-10-03T09:13:56.695" v="1036"/>
        <pc:sldMkLst>
          <pc:docMk/>
          <pc:sldMk cId="2505855263" sldId="301"/>
        </pc:sldMkLst>
      </pc:sldChg>
      <pc:sldChg chg="add">
        <pc:chgData name="Molly Haley1" userId="2264ca27-fef1-4fb9-96be-333087b5d2f3" providerId="ADAL" clId="{7249CCFC-8FCF-4A52-8453-4E5206BCDCDB}" dt="2022-10-03T14:18:08.839" v="1473"/>
        <pc:sldMkLst>
          <pc:docMk/>
          <pc:sldMk cId="2920665022" sldId="306"/>
        </pc:sldMkLst>
      </pc:sldChg>
      <pc:sldChg chg="add">
        <pc:chgData name="Molly Haley1" userId="2264ca27-fef1-4fb9-96be-333087b5d2f3" providerId="ADAL" clId="{7249CCFC-8FCF-4A52-8453-4E5206BCDCDB}" dt="2022-10-03T14:18:08.839" v="1473"/>
        <pc:sldMkLst>
          <pc:docMk/>
          <pc:sldMk cId="2099160407" sldId="308"/>
        </pc:sldMkLst>
      </pc:sldChg>
      <pc:sldChg chg="addSp modSp add del mod">
        <pc:chgData name="Molly Haley1" userId="2264ca27-fef1-4fb9-96be-333087b5d2f3" providerId="ADAL" clId="{7249CCFC-8FCF-4A52-8453-4E5206BCDCDB}" dt="2022-10-03T13:44:23.986" v="1133" actId="1076"/>
        <pc:sldMkLst>
          <pc:docMk/>
          <pc:sldMk cId="4252492987" sldId="309"/>
        </pc:sldMkLst>
        <pc:spChg chg="add mod">
          <ac:chgData name="Molly Haley1" userId="2264ca27-fef1-4fb9-96be-333087b5d2f3" providerId="ADAL" clId="{7249CCFC-8FCF-4A52-8453-4E5206BCDCDB}" dt="2022-10-03T13:44:23.986" v="1133" actId="1076"/>
          <ac:spMkLst>
            <pc:docMk/>
            <pc:sldMk cId="4252492987" sldId="309"/>
            <ac:spMk id="5" creationId="{29389D16-C0B2-4A4C-8B35-E396B8F0F256}"/>
          </ac:spMkLst>
        </pc:spChg>
      </pc:sldChg>
      <pc:sldChg chg="add del">
        <pc:chgData name="Molly Haley1" userId="2264ca27-fef1-4fb9-96be-333087b5d2f3" providerId="ADAL" clId="{7249CCFC-8FCF-4A52-8453-4E5206BCDCDB}" dt="2022-10-03T09:17:10.102" v="1054"/>
        <pc:sldMkLst>
          <pc:docMk/>
          <pc:sldMk cId="1948504138" sldId="310"/>
        </pc:sldMkLst>
      </pc:sldChg>
      <pc:sldChg chg="add del">
        <pc:chgData name="Molly Haley1" userId="2264ca27-fef1-4fb9-96be-333087b5d2f3" providerId="ADAL" clId="{7249CCFC-8FCF-4A52-8453-4E5206BCDCDB}" dt="2022-10-03T08:56:33.881" v="982"/>
        <pc:sldMkLst>
          <pc:docMk/>
          <pc:sldMk cId="2487947500" sldId="436"/>
        </pc:sldMkLst>
      </pc:sldChg>
      <pc:sldChg chg="add del">
        <pc:chgData name="Molly Haley1" userId="2264ca27-fef1-4fb9-96be-333087b5d2f3" providerId="ADAL" clId="{7249CCFC-8FCF-4A52-8453-4E5206BCDCDB}" dt="2022-10-03T09:03:20.380" v="986"/>
        <pc:sldMkLst>
          <pc:docMk/>
          <pc:sldMk cId="2205470612" sldId="879"/>
        </pc:sldMkLst>
      </pc:sldChg>
      <pc:sldChg chg="add del">
        <pc:chgData name="Molly Haley1" userId="2264ca27-fef1-4fb9-96be-333087b5d2f3" providerId="ADAL" clId="{7249CCFC-8FCF-4A52-8453-4E5206BCDCDB}" dt="2022-10-03T09:03:20.380" v="986"/>
        <pc:sldMkLst>
          <pc:docMk/>
          <pc:sldMk cId="3034540655" sldId="881"/>
        </pc:sldMkLst>
      </pc:sldChg>
      <pc:sldChg chg="add del">
        <pc:chgData name="Molly Haley1" userId="2264ca27-fef1-4fb9-96be-333087b5d2f3" providerId="ADAL" clId="{7249CCFC-8FCF-4A52-8453-4E5206BCDCDB}" dt="2022-10-03T09:03:20.380" v="986"/>
        <pc:sldMkLst>
          <pc:docMk/>
          <pc:sldMk cId="3080594199" sldId="882"/>
        </pc:sldMkLst>
      </pc:sldChg>
      <pc:sldChg chg="addSp delSp modSp mod">
        <pc:chgData name="Molly Haley1" userId="2264ca27-fef1-4fb9-96be-333087b5d2f3" providerId="ADAL" clId="{7249CCFC-8FCF-4A52-8453-4E5206BCDCDB}" dt="2022-10-03T14:00:50.829" v="1464" actId="1076"/>
        <pc:sldMkLst>
          <pc:docMk/>
          <pc:sldMk cId="16080381" sldId="883"/>
        </pc:sldMkLst>
        <pc:spChg chg="mod">
          <ac:chgData name="Molly Haley1" userId="2264ca27-fef1-4fb9-96be-333087b5d2f3" providerId="ADAL" clId="{7249CCFC-8FCF-4A52-8453-4E5206BCDCDB}" dt="2022-09-30T10:02:40.646" v="98" actId="20577"/>
          <ac:spMkLst>
            <pc:docMk/>
            <pc:sldMk cId="16080381" sldId="883"/>
            <ac:spMk id="3" creationId="{46664FD0-4BE7-4B08-81D6-8FB1EF60F749}"/>
          </ac:spMkLst>
        </pc:spChg>
        <pc:spChg chg="add mod">
          <ac:chgData name="Molly Haley1" userId="2264ca27-fef1-4fb9-96be-333087b5d2f3" providerId="ADAL" clId="{7249CCFC-8FCF-4A52-8453-4E5206BCDCDB}" dt="2022-10-03T14:00:04.206" v="1461" actId="14100"/>
          <ac:spMkLst>
            <pc:docMk/>
            <pc:sldMk cId="16080381" sldId="883"/>
            <ac:spMk id="4" creationId="{614CE7F0-ED47-4F75-966E-F1B2311E11E6}"/>
          </ac:spMkLst>
        </pc:spChg>
        <pc:graphicFrameChg chg="del">
          <ac:chgData name="Molly Haley1" userId="2264ca27-fef1-4fb9-96be-333087b5d2f3" providerId="ADAL" clId="{7249CCFC-8FCF-4A52-8453-4E5206BCDCDB}" dt="2022-09-30T10:02:44.075" v="100" actId="478"/>
          <ac:graphicFrameMkLst>
            <pc:docMk/>
            <pc:sldMk cId="16080381" sldId="883"/>
            <ac:graphicFrameMk id="5" creationId="{20894ABE-2B6C-4AE1-A3B1-65EF95EAEDB6}"/>
          </ac:graphicFrameMkLst>
        </pc:graphicFrameChg>
        <pc:graphicFrameChg chg="add mod">
          <ac:chgData name="Molly Haley1" userId="2264ca27-fef1-4fb9-96be-333087b5d2f3" providerId="ADAL" clId="{7249CCFC-8FCF-4A52-8453-4E5206BCDCDB}" dt="2022-10-03T14:00:50.829" v="1464" actId="1076"/>
          <ac:graphicFrameMkLst>
            <pc:docMk/>
            <pc:sldMk cId="16080381" sldId="883"/>
            <ac:graphicFrameMk id="5" creationId="{7F5AD1C8-5715-419A-ADEA-80696EB1EA4C}"/>
          </ac:graphicFrameMkLst>
        </pc:graphicFrameChg>
        <pc:graphicFrameChg chg="del">
          <ac:chgData name="Molly Haley1" userId="2264ca27-fef1-4fb9-96be-333087b5d2f3" providerId="ADAL" clId="{7249CCFC-8FCF-4A52-8453-4E5206BCDCDB}" dt="2022-09-30T10:02:42.659" v="99" actId="478"/>
          <ac:graphicFrameMkLst>
            <pc:docMk/>
            <pc:sldMk cId="16080381" sldId="883"/>
            <ac:graphicFrameMk id="6" creationId="{290A8EF1-244D-4045-B673-7207ED42E891}"/>
          </ac:graphicFrameMkLst>
        </pc:graphicFrameChg>
      </pc:sldChg>
      <pc:sldChg chg="add del ord">
        <pc:chgData name="Molly Haley1" userId="2264ca27-fef1-4fb9-96be-333087b5d2f3" providerId="ADAL" clId="{7249CCFC-8FCF-4A52-8453-4E5206BCDCDB}" dt="2022-10-03T14:16:34.166" v="1466"/>
        <pc:sldMkLst>
          <pc:docMk/>
          <pc:sldMk cId="416191731" sldId="885"/>
        </pc:sldMkLst>
      </pc:sldChg>
      <pc:sldChg chg="add">
        <pc:chgData name="Molly Haley1" userId="2264ca27-fef1-4fb9-96be-333087b5d2f3" providerId="ADAL" clId="{7249CCFC-8FCF-4A52-8453-4E5206BCDCDB}" dt="2022-10-03T14:17:05.378" v="1467"/>
        <pc:sldMkLst>
          <pc:docMk/>
          <pc:sldMk cId="2927861201" sldId="891"/>
        </pc:sldMkLst>
      </pc:sldChg>
      <pc:sldChg chg="add del">
        <pc:chgData name="Molly Haley1" userId="2264ca27-fef1-4fb9-96be-333087b5d2f3" providerId="ADAL" clId="{7249CCFC-8FCF-4A52-8453-4E5206BCDCDB}" dt="2022-10-03T08:56:33.881" v="982"/>
        <pc:sldMkLst>
          <pc:docMk/>
          <pc:sldMk cId="3464951408" sldId="894"/>
        </pc:sldMkLst>
      </pc:sldChg>
      <pc:sldChg chg="add del">
        <pc:chgData name="Molly Haley1" userId="2264ca27-fef1-4fb9-96be-333087b5d2f3" providerId="ADAL" clId="{7249CCFC-8FCF-4A52-8453-4E5206BCDCDB}" dt="2022-10-03T08:56:33.881" v="982"/>
        <pc:sldMkLst>
          <pc:docMk/>
          <pc:sldMk cId="2203838732" sldId="895"/>
        </pc:sldMkLst>
      </pc:sldChg>
      <pc:sldChg chg="add del">
        <pc:chgData name="Molly Haley1" userId="2264ca27-fef1-4fb9-96be-333087b5d2f3" providerId="ADAL" clId="{7249CCFC-8FCF-4A52-8453-4E5206BCDCDB}" dt="2022-10-03T08:56:33.881" v="982"/>
        <pc:sldMkLst>
          <pc:docMk/>
          <pc:sldMk cId="3894273726" sldId="896"/>
        </pc:sldMkLst>
      </pc:sldChg>
      <pc:sldChg chg="add del">
        <pc:chgData name="Molly Haley1" userId="2264ca27-fef1-4fb9-96be-333087b5d2f3" providerId="ADAL" clId="{7249CCFC-8FCF-4A52-8453-4E5206BCDCDB}" dt="2022-10-03T08:56:33.881" v="982"/>
        <pc:sldMkLst>
          <pc:docMk/>
          <pc:sldMk cId="2756962309" sldId="897"/>
        </pc:sldMkLst>
      </pc:sldChg>
      <pc:sldChg chg="modSp mod">
        <pc:chgData name="Molly Haley1" userId="2264ca27-fef1-4fb9-96be-333087b5d2f3" providerId="ADAL" clId="{7249CCFC-8FCF-4A52-8453-4E5206BCDCDB}" dt="2022-09-30T10:05:26.673" v="184" actId="20577"/>
        <pc:sldMkLst>
          <pc:docMk/>
          <pc:sldMk cId="1710057746" sldId="1541"/>
        </pc:sldMkLst>
        <pc:spChg chg="mod">
          <ac:chgData name="Molly Haley1" userId="2264ca27-fef1-4fb9-96be-333087b5d2f3" providerId="ADAL" clId="{7249CCFC-8FCF-4A52-8453-4E5206BCDCDB}" dt="2022-09-30T10:05:26.673" v="184" actId="20577"/>
          <ac:spMkLst>
            <pc:docMk/>
            <pc:sldMk cId="1710057746" sldId="1541"/>
            <ac:spMk id="4" creationId="{BF3E9A5C-F313-7347-A4CE-5A39AEB36954}"/>
          </ac:spMkLst>
        </pc:spChg>
      </pc:sldChg>
      <pc:sldChg chg="add del">
        <pc:chgData name="Molly Haley1" userId="2264ca27-fef1-4fb9-96be-333087b5d2f3" providerId="ADAL" clId="{7249CCFC-8FCF-4A52-8453-4E5206BCDCDB}" dt="2022-10-03T14:35:44.961" v="1528"/>
        <pc:sldMkLst>
          <pc:docMk/>
          <pc:sldMk cId="1440704070" sldId="1542"/>
        </pc:sldMkLst>
      </pc:sldChg>
      <pc:sldChg chg="modSp mod">
        <pc:chgData name="Molly Haley1" userId="2264ca27-fef1-4fb9-96be-333087b5d2f3" providerId="ADAL" clId="{7249CCFC-8FCF-4A52-8453-4E5206BCDCDB}" dt="2022-10-03T13:45:46.846" v="1147" actId="20577"/>
        <pc:sldMkLst>
          <pc:docMk/>
          <pc:sldMk cId="4043476305" sldId="1828"/>
        </pc:sldMkLst>
        <pc:spChg chg="mod">
          <ac:chgData name="Molly Haley1" userId="2264ca27-fef1-4fb9-96be-333087b5d2f3" providerId="ADAL" clId="{7249CCFC-8FCF-4A52-8453-4E5206BCDCDB}" dt="2022-10-03T13:45:46.846" v="1147" actId="20577"/>
          <ac:spMkLst>
            <pc:docMk/>
            <pc:sldMk cId="4043476305" sldId="1828"/>
            <ac:spMk id="3" creationId="{8305965E-4D48-4A02-84D8-0877867BBAD2}"/>
          </ac:spMkLst>
        </pc:spChg>
      </pc:sldChg>
      <pc:sldChg chg="add del">
        <pc:chgData name="Molly Haley1" userId="2264ca27-fef1-4fb9-96be-333087b5d2f3" providerId="ADAL" clId="{7249CCFC-8FCF-4A52-8453-4E5206BCDCDB}" dt="2022-10-03T09:17:10.102" v="1054"/>
        <pc:sldMkLst>
          <pc:docMk/>
          <pc:sldMk cId="108375318" sldId="2020"/>
        </pc:sldMkLst>
      </pc:sldChg>
      <pc:sldChg chg="add del">
        <pc:chgData name="Molly Haley1" userId="2264ca27-fef1-4fb9-96be-333087b5d2f3" providerId="ADAL" clId="{7249CCFC-8FCF-4A52-8453-4E5206BCDCDB}" dt="2022-10-03T09:17:10.102" v="1054"/>
        <pc:sldMkLst>
          <pc:docMk/>
          <pc:sldMk cId="4087400612" sldId="2021"/>
        </pc:sldMkLst>
      </pc:sldChg>
      <pc:sldChg chg="add del">
        <pc:chgData name="Molly Haley1" userId="2264ca27-fef1-4fb9-96be-333087b5d2f3" providerId="ADAL" clId="{7249CCFC-8FCF-4A52-8453-4E5206BCDCDB}" dt="2022-10-03T09:17:10.102" v="1054"/>
        <pc:sldMkLst>
          <pc:docMk/>
          <pc:sldMk cId="2209949186" sldId="2023"/>
        </pc:sldMkLst>
      </pc:sldChg>
      <pc:sldChg chg="add del">
        <pc:chgData name="Molly Haley1" userId="2264ca27-fef1-4fb9-96be-333087b5d2f3" providerId="ADAL" clId="{7249CCFC-8FCF-4A52-8453-4E5206BCDCDB}" dt="2022-10-03T09:17:10.102" v="1054"/>
        <pc:sldMkLst>
          <pc:docMk/>
          <pc:sldMk cId="2269806498" sldId="2026"/>
        </pc:sldMkLst>
      </pc:sldChg>
      <pc:sldChg chg="add del">
        <pc:chgData name="Molly Haley1" userId="2264ca27-fef1-4fb9-96be-333087b5d2f3" providerId="ADAL" clId="{7249CCFC-8FCF-4A52-8453-4E5206BCDCDB}" dt="2022-10-03T09:17:10.102" v="1054"/>
        <pc:sldMkLst>
          <pc:docMk/>
          <pc:sldMk cId="2839158370" sldId="2027"/>
        </pc:sldMkLst>
      </pc:sldChg>
      <pc:sldChg chg="add del">
        <pc:chgData name="Molly Haley1" userId="2264ca27-fef1-4fb9-96be-333087b5d2f3" providerId="ADAL" clId="{7249CCFC-8FCF-4A52-8453-4E5206BCDCDB}" dt="2022-10-03T14:22:17.416" v="1478"/>
        <pc:sldMkLst>
          <pc:docMk/>
          <pc:sldMk cId="2111697071" sldId="3572"/>
        </pc:sldMkLst>
      </pc:sldChg>
      <pc:sldChg chg="add del">
        <pc:chgData name="Molly Haley1" userId="2264ca27-fef1-4fb9-96be-333087b5d2f3" providerId="ADAL" clId="{7249CCFC-8FCF-4A52-8453-4E5206BCDCDB}" dt="2022-10-03T14:22:17.416" v="1478"/>
        <pc:sldMkLst>
          <pc:docMk/>
          <pc:sldMk cId="1263673470" sldId="3574"/>
        </pc:sldMkLst>
      </pc:sldChg>
      <pc:sldChg chg="add del">
        <pc:chgData name="Molly Haley1" userId="2264ca27-fef1-4fb9-96be-333087b5d2f3" providerId="ADAL" clId="{7249CCFC-8FCF-4A52-8453-4E5206BCDCDB}" dt="2022-10-03T14:22:17.416" v="1478"/>
        <pc:sldMkLst>
          <pc:docMk/>
          <pc:sldMk cId="2642911669" sldId="3575"/>
        </pc:sldMkLst>
      </pc:sldChg>
      <pc:sldChg chg="add del">
        <pc:chgData name="Molly Haley1" userId="2264ca27-fef1-4fb9-96be-333087b5d2f3" providerId="ADAL" clId="{7249CCFC-8FCF-4A52-8453-4E5206BCDCDB}" dt="2022-10-03T14:22:17.416" v="1478"/>
        <pc:sldMkLst>
          <pc:docMk/>
          <pc:sldMk cId="3591036775" sldId="3577"/>
        </pc:sldMkLst>
      </pc:sldChg>
      <pc:sldChg chg="add">
        <pc:chgData name="Molly Haley1" userId="2264ca27-fef1-4fb9-96be-333087b5d2f3" providerId="ADAL" clId="{7249CCFC-8FCF-4A52-8453-4E5206BCDCDB}" dt="2022-10-03T14:22:17.416" v="1478"/>
        <pc:sldMkLst>
          <pc:docMk/>
          <pc:sldMk cId="3776259527" sldId="3578"/>
        </pc:sldMkLst>
      </pc:sldChg>
      <pc:sldChg chg="add del">
        <pc:chgData name="Molly Haley1" userId="2264ca27-fef1-4fb9-96be-333087b5d2f3" providerId="ADAL" clId="{7249CCFC-8FCF-4A52-8453-4E5206BCDCDB}" dt="2022-10-03T09:14:31.247" v="1038"/>
        <pc:sldMkLst>
          <pc:docMk/>
          <pc:sldMk cId="4003900481" sldId="3625"/>
        </pc:sldMkLst>
      </pc:sldChg>
      <pc:sldChg chg="addSp delSp modSp mod">
        <pc:chgData name="Molly Haley1" userId="2264ca27-fef1-4fb9-96be-333087b5d2f3" providerId="ADAL" clId="{7249CCFC-8FCF-4A52-8453-4E5206BCDCDB}" dt="2022-10-03T09:15:50.370" v="1051" actId="1076"/>
        <pc:sldMkLst>
          <pc:docMk/>
          <pc:sldMk cId="1291625849" sldId="3685"/>
        </pc:sldMkLst>
        <pc:graphicFrameChg chg="del">
          <ac:chgData name="Molly Haley1" userId="2264ca27-fef1-4fb9-96be-333087b5d2f3" providerId="ADAL" clId="{7249CCFC-8FCF-4A52-8453-4E5206BCDCDB}" dt="2022-09-30T10:05:42.480" v="192" actId="478"/>
          <ac:graphicFrameMkLst>
            <pc:docMk/>
            <pc:sldMk cId="1291625849" sldId="3685"/>
            <ac:graphicFrameMk id="3" creationId="{C96DEF17-C69E-4035-8D66-B2119AE9488F}"/>
          </ac:graphicFrameMkLst>
        </pc:graphicFrameChg>
        <pc:graphicFrameChg chg="add mod">
          <ac:chgData name="Molly Haley1" userId="2264ca27-fef1-4fb9-96be-333087b5d2f3" providerId="ADAL" clId="{7249CCFC-8FCF-4A52-8453-4E5206BCDCDB}" dt="2022-10-03T09:15:50.370" v="1051" actId="1076"/>
          <ac:graphicFrameMkLst>
            <pc:docMk/>
            <pc:sldMk cId="1291625849" sldId="3685"/>
            <ac:graphicFrameMk id="4" creationId="{D205AC96-CE1F-45B7-9948-0BDB9A789247}"/>
          </ac:graphicFrameMkLst>
        </pc:graphicFrameChg>
      </pc:sldChg>
      <pc:sldChg chg="modSp add mod">
        <pc:chgData name="Molly Haley1" userId="2264ca27-fef1-4fb9-96be-333087b5d2f3" providerId="ADAL" clId="{7249CCFC-8FCF-4A52-8453-4E5206BCDCDB}" dt="2022-10-03T08:45:22.260" v="829" actId="20577"/>
        <pc:sldMkLst>
          <pc:docMk/>
          <pc:sldMk cId="3037221240" sldId="3691"/>
        </pc:sldMkLst>
        <pc:spChg chg="mod">
          <ac:chgData name="Molly Haley1" userId="2264ca27-fef1-4fb9-96be-333087b5d2f3" providerId="ADAL" clId="{7249CCFC-8FCF-4A52-8453-4E5206BCDCDB}" dt="2022-09-30T10:39:57.676" v="378" actId="1076"/>
          <ac:spMkLst>
            <pc:docMk/>
            <pc:sldMk cId="3037221240" sldId="3691"/>
            <ac:spMk id="2" creationId="{00000000-0000-0000-0000-000000000000}"/>
          </ac:spMkLst>
        </pc:spChg>
        <pc:spChg chg="mod">
          <ac:chgData name="Molly Haley1" userId="2264ca27-fef1-4fb9-96be-333087b5d2f3" providerId="ADAL" clId="{7249CCFC-8FCF-4A52-8453-4E5206BCDCDB}" dt="2022-09-30T10:39:52.206" v="377" actId="1076"/>
          <ac:spMkLst>
            <pc:docMk/>
            <pc:sldMk cId="3037221240" sldId="3691"/>
            <ac:spMk id="4" creationId="{5017FE3A-3EC0-48EB-8FA6-60FBEBD4EA47}"/>
          </ac:spMkLst>
        </pc:spChg>
        <pc:graphicFrameChg chg="mod modGraphic">
          <ac:chgData name="Molly Haley1" userId="2264ca27-fef1-4fb9-96be-333087b5d2f3" providerId="ADAL" clId="{7249CCFC-8FCF-4A52-8453-4E5206BCDCDB}" dt="2022-10-03T08:45:22.260" v="829" actId="20577"/>
          <ac:graphicFrameMkLst>
            <pc:docMk/>
            <pc:sldMk cId="3037221240" sldId="3691"/>
            <ac:graphicFrameMk id="6" creationId="{16F7F5DB-E924-4268-9BD1-802678D181DC}"/>
          </ac:graphicFrameMkLst>
        </pc:graphicFrameChg>
        <pc:graphicFrameChg chg="mod modGraphic">
          <ac:chgData name="Molly Haley1" userId="2264ca27-fef1-4fb9-96be-333087b5d2f3" providerId="ADAL" clId="{7249CCFC-8FCF-4A52-8453-4E5206BCDCDB}" dt="2022-10-03T08:44:09.787" v="798" actId="1076"/>
          <ac:graphicFrameMkLst>
            <pc:docMk/>
            <pc:sldMk cId="3037221240" sldId="3691"/>
            <ac:graphicFrameMk id="7" creationId="{60C392C5-ABBB-4FCF-87A7-57CFD2E79FE9}"/>
          </ac:graphicFrameMkLst>
        </pc:graphicFrameChg>
      </pc:sldChg>
      <pc:sldChg chg="modSp mod">
        <pc:chgData name="Molly Haley1" userId="2264ca27-fef1-4fb9-96be-333087b5d2f3" providerId="ADAL" clId="{7249CCFC-8FCF-4A52-8453-4E5206BCDCDB}" dt="2022-09-30T11:59:30.821" v="406" actId="20577"/>
        <pc:sldMkLst>
          <pc:docMk/>
          <pc:sldMk cId="3483878191" sldId="3767"/>
        </pc:sldMkLst>
        <pc:spChg chg="mod">
          <ac:chgData name="Molly Haley1" userId="2264ca27-fef1-4fb9-96be-333087b5d2f3" providerId="ADAL" clId="{7249CCFC-8FCF-4A52-8453-4E5206BCDCDB}" dt="2022-09-30T10:15:03.848" v="239" actId="20577"/>
          <ac:spMkLst>
            <pc:docMk/>
            <pc:sldMk cId="3483878191" sldId="3767"/>
            <ac:spMk id="2" creationId="{00000000-0000-0000-0000-000000000000}"/>
          </ac:spMkLst>
        </pc:spChg>
        <pc:graphicFrameChg chg="modGraphic">
          <ac:chgData name="Molly Haley1" userId="2264ca27-fef1-4fb9-96be-333087b5d2f3" providerId="ADAL" clId="{7249CCFC-8FCF-4A52-8453-4E5206BCDCDB}" dt="2022-09-30T10:24:40.315" v="310" actId="20577"/>
          <ac:graphicFrameMkLst>
            <pc:docMk/>
            <pc:sldMk cId="3483878191" sldId="3767"/>
            <ac:graphicFrameMk id="3" creationId="{B7FC0BBF-9ED9-4F27-BC89-B0490D1F28AE}"/>
          </ac:graphicFrameMkLst>
        </pc:graphicFrameChg>
        <pc:graphicFrameChg chg="mod modGraphic">
          <ac:chgData name="Molly Haley1" userId="2264ca27-fef1-4fb9-96be-333087b5d2f3" providerId="ADAL" clId="{7249CCFC-8FCF-4A52-8453-4E5206BCDCDB}" dt="2022-09-30T11:59:30.821" v="406" actId="20577"/>
          <ac:graphicFrameMkLst>
            <pc:docMk/>
            <pc:sldMk cId="3483878191" sldId="3767"/>
            <ac:graphicFrameMk id="8" creationId="{00000000-0000-0000-0000-000000000000}"/>
          </ac:graphicFrameMkLst>
        </pc:graphicFrameChg>
        <pc:graphicFrameChg chg="mod modGraphic">
          <ac:chgData name="Molly Haley1" userId="2264ca27-fef1-4fb9-96be-333087b5d2f3" providerId="ADAL" clId="{7249CCFC-8FCF-4A52-8453-4E5206BCDCDB}" dt="2022-09-30T10:26:18.399" v="324" actId="14100"/>
          <ac:graphicFrameMkLst>
            <pc:docMk/>
            <pc:sldMk cId="3483878191" sldId="3767"/>
            <ac:graphicFrameMk id="10" creationId="{633F724F-9DB4-4212-AFB1-BFFC700EC4F5}"/>
          </ac:graphicFrameMkLst>
        </pc:graphicFrameChg>
        <pc:graphicFrameChg chg="modGraphic">
          <ac:chgData name="Molly Haley1" userId="2264ca27-fef1-4fb9-96be-333087b5d2f3" providerId="ADAL" clId="{7249CCFC-8FCF-4A52-8453-4E5206BCDCDB}" dt="2022-09-30T11:58:50.583" v="389" actId="13926"/>
          <ac:graphicFrameMkLst>
            <pc:docMk/>
            <pc:sldMk cId="3483878191" sldId="3767"/>
            <ac:graphicFrameMk id="13" creationId="{B8BF9BD6-7E5F-433D-B4F5-DE4688AAC096}"/>
          </ac:graphicFrameMkLst>
        </pc:graphicFrameChg>
        <pc:graphicFrameChg chg="modGraphic">
          <ac:chgData name="Molly Haley1" userId="2264ca27-fef1-4fb9-96be-333087b5d2f3" providerId="ADAL" clId="{7249CCFC-8FCF-4A52-8453-4E5206BCDCDB}" dt="2022-09-30T10:18:10.903" v="243" actId="20577"/>
          <ac:graphicFrameMkLst>
            <pc:docMk/>
            <pc:sldMk cId="3483878191" sldId="3767"/>
            <ac:graphicFrameMk id="15" creationId="{42EE730E-F0A3-42A8-B50D-066A227D258C}"/>
          </ac:graphicFrameMkLst>
        </pc:graphicFrameChg>
      </pc:sldChg>
      <pc:sldChg chg="modSp add del mod">
        <pc:chgData name="Molly Haley1" userId="2264ca27-fef1-4fb9-96be-333087b5d2f3" providerId="ADAL" clId="{7249CCFC-8FCF-4A52-8453-4E5206BCDCDB}" dt="2022-10-03T13:58:36.583" v="1403" actId="20577"/>
        <pc:sldMkLst>
          <pc:docMk/>
          <pc:sldMk cId="3222773654" sldId="3801"/>
        </pc:sldMkLst>
        <pc:spChg chg="mod">
          <ac:chgData name="Molly Haley1" userId="2264ca27-fef1-4fb9-96be-333087b5d2f3" providerId="ADAL" clId="{7249CCFC-8FCF-4A52-8453-4E5206BCDCDB}" dt="2022-10-03T08:45:52.814" v="833" actId="403"/>
          <ac:spMkLst>
            <pc:docMk/>
            <pc:sldMk cId="3222773654" sldId="3801"/>
            <ac:spMk id="2" creationId="{00000000-0000-0000-0000-000000000000}"/>
          </ac:spMkLst>
        </pc:spChg>
        <pc:spChg chg="mod">
          <ac:chgData name="Molly Haley1" userId="2264ca27-fef1-4fb9-96be-333087b5d2f3" providerId="ADAL" clId="{7249CCFC-8FCF-4A52-8453-4E5206BCDCDB}" dt="2022-10-03T08:46:07.807" v="836" actId="1076"/>
          <ac:spMkLst>
            <pc:docMk/>
            <pc:sldMk cId="3222773654" sldId="3801"/>
            <ac:spMk id="4" creationId="{5017FE3A-3EC0-48EB-8FA6-60FBEBD4EA47}"/>
          </ac:spMkLst>
        </pc:spChg>
        <pc:graphicFrameChg chg="mod modGraphic">
          <ac:chgData name="Molly Haley1" userId="2264ca27-fef1-4fb9-96be-333087b5d2f3" providerId="ADAL" clId="{7249CCFC-8FCF-4A52-8453-4E5206BCDCDB}" dt="2022-10-03T13:58:36.583" v="1403" actId="20577"/>
          <ac:graphicFrameMkLst>
            <pc:docMk/>
            <pc:sldMk cId="3222773654" sldId="3801"/>
            <ac:graphicFrameMk id="6" creationId="{16F7F5DB-E924-4268-9BD1-802678D181DC}"/>
          </ac:graphicFrameMkLst>
        </pc:graphicFrameChg>
        <pc:graphicFrameChg chg="mod modGraphic">
          <ac:chgData name="Molly Haley1" userId="2264ca27-fef1-4fb9-96be-333087b5d2f3" providerId="ADAL" clId="{7249CCFC-8FCF-4A52-8453-4E5206BCDCDB}" dt="2022-10-03T08:51:45.281" v="911" actId="14100"/>
          <ac:graphicFrameMkLst>
            <pc:docMk/>
            <pc:sldMk cId="3222773654" sldId="3801"/>
            <ac:graphicFrameMk id="7" creationId="{60C392C5-ABBB-4FCF-87A7-57CFD2E79FE9}"/>
          </ac:graphicFrameMkLst>
        </pc:graphicFrameChg>
      </pc:sldChg>
      <pc:sldChg chg="modSp add mod">
        <pc:chgData name="Molly Haley1" userId="2264ca27-fef1-4fb9-96be-333087b5d2f3" providerId="ADAL" clId="{7249CCFC-8FCF-4A52-8453-4E5206BCDCDB}" dt="2022-10-03T13:46:30.519" v="1206" actId="20577"/>
        <pc:sldMkLst>
          <pc:docMk/>
          <pc:sldMk cId="3620152643" sldId="2147375665"/>
        </pc:sldMkLst>
        <pc:spChg chg="mod">
          <ac:chgData name="Molly Haley1" userId="2264ca27-fef1-4fb9-96be-333087b5d2f3" providerId="ADAL" clId="{7249CCFC-8FCF-4A52-8453-4E5206BCDCDB}" dt="2022-09-30T10:29:44.528" v="359" actId="108"/>
          <ac:spMkLst>
            <pc:docMk/>
            <pc:sldMk cId="3620152643" sldId="2147375665"/>
            <ac:spMk id="2" creationId="{00000000-0000-0000-0000-000000000000}"/>
          </ac:spMkLst>
        </pc:spChg>
        <pc:graphicFrameChg chg="modGraphic">
          <ac:chgData name="Molly Haley1" userId="2264ca27-fef1-4fb9-96be-333087b5d2f3" providerId="ADAL" clId="{7249CCFC-8FCF-4A52-8453-4E5206BCDCDB}" dt="2022-09-30T10:30:38.175" v="367" actId="20577"/>
          <ac:graphicFrameMkLst>
            <pc:docMk/>
            <pc:sldMk cId="3620152643" sldId="2147375665"/>
            <ac:graphicFrameMk id="3" creationId="{B7FC0BBF-9ED9-4F27-BC89-B0490D1F28AE}"/>
          </ac:graphicFrameMkLst>
        </pc:graphicFrameChg>
        <pc:graphicFrameChg chg="mod modGraphic">
          <ac:chgData name="Molly Haley1" userId="2264ca27-fef1-4fb9-96be-333087b5d2f3" providerId="ADAL" clId="{7249CCFC-8FCF-4A52-8453-4E5206BCDCDB}" dt="2022-09-30T10:29:21.063" v="352" actId="13926"/>
          <ac:graphicFrameMkLst>
            <pc:docMk/>
            <pc:sldMk cId="3620152643" sldId="2147375665"/>
            <ac:graphicFrameMk id="8" creationId="{00000000-0000-0000-0000-000000000000}"/>
          </ac:graphicFrameMkLst>
        </pc:graphicFrameChg>
        <pc:graphicFrameChg chg="mod modGraphic">
          <ac:chgData name="Molly Haley1" userId="2264ca27-fef1-4fb9-96be-333087b5d2f3" providerId="ADAL" clId="{7249CCFC-8FCF-4A52-8453-4E5206BCDCDB}" dt="2022-09-30T10:30:58.092" v="370" actId="14100"/>
          <ac:graphicFrameMkLst>
            <pc:docMk/>
            <pc:sldMk cId="3620152643" sldId="2147375665"/>
            <ac:graphicFrameMk id="10" creationId="{633F724F-9DB4-4212-AFB1-BFFC700EC4F5}"/>
          </ac:graphicFrameMkLst>
        </pc:graphicFrameChg>
        <pc:graphicFrameChg chg="modGraphic">
          <ac:chgData name="Molly Haley1" userId="2264ca27-fef1-4fb9-96be-333087b5d2f3" providerId="ADAL" clId="{7249CCFC-8FCF-4A52-8453-4E5206BCDCDB}" dt="2022-10-03T13:45:56.589" v="1152" actId="13926"/>
          <ac:graphicFrameMkLst>
            <pc:docMk/>
            <pc:sldMk cId="3620152643" sldId="2147375665"/>
            <ac:graphicFrameMk id="13" creationId="{B8BF9BD6-7E5F-433D-B4F5-DE4688AAC096}"/>
          </ac:graphicFrameMkLst>
        </pc:graphicFrameChg>
        <pc:graphicFrameChg chg="mod modGraphic">
          <ac:chgData name="Molly Haley1" userId="2264ca27-fef1-4fb9-96be-333087b5d2f3" providerId="ADAL" clId="{7249CCFC-8FCF-4A52-8453-4E5206BCDCDB}" dt="2022-10-03T13:46:30.519" v="1206" actId="20577"/>
          <ac:graphicFrameMkLst>
            <pc:docMk/>
            <pc:sldMk cId="3620152643" sldId="2147375665"/>
            <ac:graphicFrameMk id="15" creationId="{42EE730E-F0A3-42A8-B50D-066A227D258C}"/>
          </ac:graphicFrameMkLst>
        </pc:graphicFrameChg>
      </pc:sldChg>
      <pc:sldChg chg="modSp add mod">
        <pc:chgData name="Molly Haley1" userId="2264ca27-fef1-4fb9-96be-333087b5d2f3" providerId="ADAL" clId="{7249CCFC-8FCF-4A52-8453-4E5206BCDCDB}" dt="2022-09-30T12:03:26.567" v="586" actId="3626"/>
        <pc:sldMkLst>
          <pc:docMk/>
          <pc:sldMk cId="1688108055" sldId="2147375666"/>
        </pc:sldMkLst>
        <pc:spChg chg="mod">
          <ac:chgData name="Molly Haley1" userId="2264ca27-fef1-4fb9-96be-333087b5d2f3" providerId="ADAL" clId="{7249CCFC-8FCF-4A52-8453-4E5206BCDCDB}" dt="2022-09-30T10:45:05.440" v="387" actId="108"/>
          <ac:spMkLst>
            <pc:docMk/>
            <pc:sldMk cId="1688108055" sldId="2147375666"/>
            <ac:spMk id="2" creationId="{00000000-0000-0000-0000-000000000000}"/>
          </ac:spMkLst>
        </pc:spChg>
        <pc:graphicFrameChg chg="modGraphic">
          <ac:chgData name="Molly Haley1" userId="2264ca27-fef1-4fb9-96be-333087b5d2f3" providerId="ADAL" clId="{7249CCFC-8FCF-4A52-8453-4E5206BCDCDB}" dt="2022-09-30T12:03:19.918" v="585" actId="20577"/>
          <ac:graphicFrameMkLst>
            <pc:docMk/>
            <pc:sldMk cId="1688108055" sldId="2147375666"/>
            <ac:graphicFrameMk id="3" creationId="{B7FC0BBF-9ED9-4F27-BC89-B0490D1F28AE}"/>
          </ac:graphicFrameMkLst>
        </pc:graphicFrameChg>
        <pc:graphicFrameChg chg="mod modGraphic">
          <ac:chgData name="Molly Haley1" userId="2264ca27-fef1-4fb9-96be-333087b5d2f3" providerId="ADAL" clId="{7249CCFC-8FCF-4A52-8453-4E5206BCDCDB}" dt="2022-09-30T12:03:26.567" v="586" actId="3626"/>
          <ac:graphicFrameMkLst>
            <pc:docMk/>
            <pc:sldMk cId="1688108055" sldId="2147375666"/>
            <ac:graphicFrameMk id="8" creationId="{00000000-0000-0000-0000-000000000000}"/>
          </ac:graphicFrameMkLst>
        </pc:graphicFrameChg>
        <pc:graphicFrameChg chg="modGraphic">
          <ac:chgData name="Molly Haley1" userId="2264ca27-fef1-4fb9-96be-333087b5d2f3" providerId="ADAL" clId="{7249CCFC-8FCF-4A52-8453-4E5206BCDCDB}" dt="2022-09-30T12:03:08.927" v="571" actId="13926"/>
          <ac:graphicFrameMkLst>
            <pc:docMk/>
            <pc:sldMk cId="1688108055" sldId="2147375666"/>
            <ac:graphicFrameMk id="13" creationId="{B8BF9BD6-7E5F-433D-B4F5-DE4688AAC096}"/>
          </ac:graphicFrameMkLst>
        </pc:graphicFrameChg>
        <pc:graphicFrameChg chg="modGraphic">
          <ac:chgData name="Molly Haley1" userId="2264ca27-fef1-4fb9-96be-333087b5d2f3" providerId="ADAL" clId="{7249CCFC-8FCF-4A52-8453-4E5206BCDCDB}" dt="2022-09-30T12:02:38.766" v="560" actId="20577"/>
          <ac:graphicFrameMkLst>
            <pc:docMk/>
            <pc:sldMk cId="1688108055" sldId="2147375666"/>
            <ac:graphicFrameMk id="15" creationId="{42EE730E-F0A3-42A8-B50D-066A227D258C}"/>
          </ac:graphicFrameMkLst>
        </pc:graphicFrameChg>
      </pc:sldChg>
      <pc:sldChg chg="modSp add mod">
        <pc:chgData name="Molly Haley1" userId="2264ca27-fef1-4fb9-96be-333087b5d2f3" providerId="ADAL" clId="{7249CCFC-8FCF-4A52-8453-4E5206BCDCDB}" dt="2022-10-03T13:44:54.897" v="1137" actId="20577"/>
        <pc:sldMkLst>
          <pc:docMk/>
          <pc:sldMk cId="35053377" sldId="2147375667"/>
        </pc:sldMkLst>
        <pc:spChg chg="mod">
          <ac:chgData name="Molly Haley1" userId="2264ca27-fef1-4fb9-96be-333087b5d2f3" providerId="ADAL" clId="{7249CCFC-8FCF-4A52-8453-4E5206BCDCDB}" dt="2022-10-03T08:32:27.758" v="667" actId="1076"/>
          <ac:spMkLst>
            <pc:docMk/>
            <pc:sldMk cId="35053377" sldId="2147375667"/>
            <ac:spMk id="2" creationId="{00000000-0000-0000-0000-000000000000}"/>
          </ac:spMkLst>
        </pc:spChg>
        <pc:graphicFrameChg chg="modGraphic">
          <ac:chgData name="Molly Haley1" userId="2264ca27-fef1-4fb9-96be-333087b5d2f3" providerId="ADAL" clId="{7249CCFC-8FCF-4A52-8453-4E5206BCDCDB}" dt="2022-10-03T08:33:16.385" v="686" actId="20577"/>
          <ac:graphicFrameMkLst>
            <pc:docMk/>
            <pc:sldMk cId="35053377" sldId="2147375667"/>
            <ac:graphicFrameMk id="3" creationId="{B7FC0BBF-9ED9-4F27-BC89-B0490D1F28AE}"/>
          </ac:graphicFrameMkLst>
        </pc:graphicFrameChg>
        <pc:graphicFrameChg chg="mod modGraphic">
          <ac:chgData name="Molly Haley1" userId="2264ca27-fef1-4fb9-96be-333087b5d2f3" providerId="ADAL" clId="{7249CCFC-8FCF-4A52-8453-4E5206BCDCDB}" dt="2022-10-03T13:44:50.772" v="1135" actId="13926"/>
          <ac:graphicFrameMkLst>
            <pc:docMk/>
            <pc:sldMk cId="35053377" sldId="2147375667"/>
            <ac:graphicFrameMk id="8" creationId="{00000000-0000-0000-0000-000000000000}"/>
          </ac:graphicFrameMkLst>
        </pc:graphicFrameChg>
        <pc:graphicFrameChg chg="mod modGraphic">
          <ac:chgData name="Molly Haley1" userId="2264ca27-fef1-4fb9-96be-333087b5d2f3" providerId="ADAL" clId="{7249CCFC-8FCF-4A52-8453-4E5206BCDCDB}" dt="2022-10-03T08:31:33.821" v="660" actId="14100"/>
          <ac:graphicFrameMkLst>
            <pc:docMk/>
            <pc:sldMk cId="35053377" sldId="2147375667"/>
            <ac:graphicFrameMk id="10" creationId="{633F724F-9DB4-4212-AFB1-BFFC700EC4F5}"/>
          </ac:graphicFrameMkLst>
        </pc:graphicFrameChg>
        <pc:graphicFrameChg chg="modGraphic">
          <ac:chgData name="Molly Haley1" userId="2264ca27-fef1-4fb9-96be-333087b5d2f3" providerId="ADAL" clId="{7249CCFC-8FCF-4A52-8453-4E5206BCDCDB}" dt="2022-10-03T13:44:54.897" v="1137" actId="20577"/>
          <ac:graphicFrameMkLst>
            <pc:docMk/>
            <pc:sldMk cId="35053377" sldId="2147375667"/>
            <ac:graphicFrameMk id="13" creationId="{B8BF9BD6-7E5F-433D-B4F5-DE4688AAC096}"/>
          </ac:graphicFrameMkLst>
        </pc:graphicFrameChg>
        <pc:graphicFrameChg chg="mod modGraphic">
          <ac:chgData name="Molly Haley1" userId="2264ca27-fef1-4fb9-96be-333087b5d2f3" providerId="ADAL" clId="{7249CCFC-8FCF-4A52-8453-4E5206BCDCDB}" dt="2022-10-03T08:33:33.772" v="688" actId="1076"/>
          <ac:graphicFrameMkLst>
            <pc:docMk/>
            <pc:sldMk cId="35053377" sldId="2147375667"/>
            <ac:graphicFrameMk id="15" creationId="{42EE730E-F0A3-42A8-B50D-066A227D258C}"/>
          </ac:graphicFrameMkLst>
        </pc:graphicFrameChg>
      </pc:sldChg>
      <pc:sldChg chg="add">
        <pc:chgData name="Molly Haley1" userId="2264ca27-fef1-4fb9-96be-333087b5d2f3" providerId="ADAL" clId="{7249CCFC-8FCF-4A52-8453-4E5206BCDCDB}" dt="2022-10-03T09:03:20.380" v="986"/>
        <pc:sldMkLst>
          <pc:docMk/>
          <pc:sldMk cId="1859122731" sldId="2147375669"/>
        </pc:sldMkLst>
      </pc:sldChg>
      <pc:sldChg chg="add">
        <pc:chgData name="Molly Haley1" userId="2264ca27-fef1-4fb9-96be-333087b5d2f3" providerId="ADAL" clId="{7249CCFC-8FCF-4A52-8453-4E5206BCDCDB}" dt="2022-10-03T09:12:03.929" v="1020"/>
        <pc:sldMkLst>
          <pc:docMk/>
          <pc:sldMk cId="684685687" sldId="2147375670"/>
        </pc:sldMkLst>
      </pc:sldChg>
      <pc:sldChg chg="add">
        <pc:chgData name="Molly Haley1" userId="2264ca27-fef1-4fb9-96be-333087b5d2f3" providerId="ADAL" clId="{7249CCFC-8FCF-4A52-8453-4E5206BCDCDB}" dt="2022-10-03T09:14:31.247" v="1038"/>
        <pc:sldMkLst>
          <pc:docMk/>
          <pc:sldMk cId="279717663" sldId="2147375671"/>
        </pc:sldMkLst>
      </pc:sldChg>
      <pc:sldChg chg="add">
        <pc:chgData name="Molly Haley1" userId="2264ca27-fef1-4fb9-96be-333087b5d2f3" providerId="ADAL" clId="{7249CCFC-8FCF-4A52-8453-4E5206BCDCDB}" dt="2022-10-03T09:17:10.102" v="1054"/>
        <pc:sldMkLst>
          <pc:docMk/>
          <pc:sldMk cId="938682523" sldId="2147375673"/>
        </pc:sldMkLst>
      </pc:sldChg>
      <pc:sldChg chg="modSp add mod">
        <pc:chgData name="Molly Haley1" userId="2264ca27-fef1-4fb9-96be-333087b5d2f3" providerId="ADAL" clId="{7249CCFC-8FCF-4A52-8453-4E5206BCDCDB}" dt="2022-10-03T15:03:16.494" v="1544" actId="1076"/>
        <pc:sldMkLst>
          <pc:docMk/>
          <pc:sldMk cId="1873353424" sldId="2147375674"/>
        </pc:sldMkLst>
        <pc:spChg chg="mod">
          <ac:chgData name="Molly Haley1" userId="2264ca27-fef1-4fb9-96be-333087b5d2f3" providerId="ADAL" clId="{7249CCFC-8FCF-4A52-8453-4E5206BCDCDB}" dt="2022-10-03T15:03:16.494" v="1544" actId="1076"/>
          <ac:spMkLst>
            <pc:docMk/>
            <pc:sldMk cId="1873353424" sldId="2147375674"/>
            <ac:spMk id="2" creationId="{00000000-0000-0000-0000-000000000000}"/>
          </ac:spMkLst>
        </pc:spChg>
        <pc:graphicFrameChg chg="modGraphic">
          <ac:chgData name="Molly Haley1" userId="2264ca27-fef1-4fb9-96be-333087b5d2f3" providerId="ADAL" clId="{7249CCFC-8FCF-4A52-8453-4E5206BCDCDB}" dt="2022-10-03T13:56:15.928" v="1297" actId="20577"/>
          <ac:graphicFrameMkLst>
            <pc:docMk/>
            <pc:sldMk cId="1873353424" sldId="2147375674"/>
            <ac:graphicFrameMk id="3" creationId="{B7FC0BBF-9ED9-4F27-BC89-B0490D1F28AE}"/>
          </ac:graphicFrameMkLst>
        </pc:graphicFrameChg>
        <pc:graphicFrameChg chg="mod modGraphic">
          <ac:chgData name="Molly Haley1" userId="2264ca27-fef1-4fb9-96be-333087b5d2f3" providerId="ADAL" clId="{7249CCFC-8FCF-4A52-8453-4E5206BCDCDB}" dt="2022-10-03T13:55:22.238" v="1244" actId="3626"/>
          <ac:graphicFrameMkLst>
            <pc:docMk/>
            <pc:sldMk cId="1873353424" sldId="2147375674"/>
            <ac:graphicFrameMk id="8" creationId="{00000000-0000-0000-0000-000000000000}"/>
          </ac:graphicFrameMkLst>
        </pc:graphicFrameChg>
        <pc:graphicFrameChg chg="mod modGraphic">
          <ac:chgData name="Molly Haley1" userId="2264ca27-fef1-4fb9-96be-333087b5d2f3" providerId="ADAL" clId="{7249CCFC-8FCF-4A52-8453-4E5206BCDCDB}" dt="2022-10-03T15:02:49.169" v="1538" actId="14100"/>
          <ac:graphicFrameMkLst>
            <pc:docMk/>
            <pc:sldMk cId="1873353424" sldId="2147375674"/>
            <ac:graphicFrameMk id="10" creationId="{633F724F-9DB4-4212-AFB1-BFFC700EC4F5}"/>
          </ac:graphicFrameMkLst>
        </pc:graphicFrameChg>
        <pc:graphicFrameChg chg="mod modGraphic">
          <ac:chgData name="Molly Haley1" userId="2264ca27-fef1-4fb9-96be-333087b5d2f3" providerId="ADAL" clId="{7249CCFC-8FCF-4A52-8453-4E5206BCDCDB}" dt="2022-10-03T15:02:57.453" v="1539" actId="1076"/>
          <ac:graphicFrameMkLst>
            <pc:docMk/>
            <pc:sldMk cId="1873353424" sldId="2147375674"/>
            <ac:graphicFrameMk id="13" creationId="{B8BF9BD6-7E5F-433D-B4F5-DE4688AAC096}"/>
          </ac:graphicFrameMkLst>
        </pc:graphicFrameChg>
        <pc:graphicFrameChg chg="mod modGraphic">
          <ac:chgData name="Molly Haley1" userId="2264ca27-fef1-4fb9-96be-333087b5d2f3" providerId="ADAL" clId="{7249CCFC-8FCF-4A52-8453-4E5206BCDCDB}" dt="2022-10-03T15:03:05.759" v="1541" actId="1076"/>
          <ac:graphicFrameMkLst>
            <pc:docMk/>
            <pc:sldMk cId="1873353424" sldId="2147375674"/>
            <ac:graphicFrameMk id="15" creationId="{42EE730E-F0A3-42A8-B50D-066A227D258C}"/>
          </ac:graphicFrameMkLst>
        </pc:graphicFrameChg>
      </pc:sldChg>
      <pc:sldChg chg="add">
        <pc:chgData name="Molly Haley1" userId="2264ca27-fef1-4fb9-96be-333087b5d2f3" providerId="ADAL" clId="{7249CCFC-8FCF-4A52-8453-4E5206BCDCDB}" dt="2022-10-03T14:17:05.378" v="1467"/>
        <pc:sldMkLst>
          <pc:docMk/>
          <pc:sldMk cId="4229988813" sldId="2147375675"/>
        </pc:sldMkLst>
      </pc:sldChg>
      <pc:sldChg chg="add">
        <pc:chgData name="Molly Haley1" userId="2264ca27-fef1-4fb9-96be-333087b5d2f3" providerId="ADAL" clId="{7249CCFC-8FCF-4A52-8453-4E5206BCDCDB}" dt="2022-10-03T14:17:05.378" v="1467"/>
        <pc:sldMkLst>
          <pc:docMk/>
          <pc:sldMk cId="2932660776" sldId="2147375676"/>
        </pc:sldMkLst>
      </pc:sldChg>
      <pc:sldChg chg="add">
        <pc:chgData name="Molly Haley1" userId="2264ca27-fef1-4fb9-96be-333087b5d2f3" providerId="ADAL" clId="{7249CCFC-8FCF-4A52-8453-4E5206BCDCDB}" dt="2022-10-03T14:18:08.839" v="1473"/>
        <pc:sldMkLst>
          <pc:docMk/>
          <pc:sldMk cId="342362573" sldId="2147375677"/>
        </pc:sldMkLst>
      </pc:sldChg>
      <pc:sldChg chg="add">
        <pc:chgData name="Molly Haley1" userId="2264ca27-fef1-4fb9-96be-333087b5d2f3" providerId="ADAL" clId="{7249CCFC-8FCF-4A52-8453-4E5206BCDCDB}" dt="2022-10-03T14:18:08.839" v="1473"/>
        <pc:sldMkLst>
          <pc:docMk/>
          <pc:sldMk cId="2610464644" sldId="2147375678"/>
        </pc:sldMkLst>
      </pc:sldChg>
      <pc:sldChg chg="modSp add mod">
        <pc:chgData name="Molly Haley1" userId="2264ca27-fef1-4fb9-96be-333087b5d2f3" providerId="ADAL" clId="{7249CCFC-8FCF-4A52-8453-4E5206BCDCDB}" dt="2022-10-03T15:03:37.763" v="1554" actId="13926"/>
        <pc:sldMkLst>
          <pc:docMk/>
          <pc:sldMk cId="3745760902" sldId="2147375679"/>
        </pc:sldMkLst>
        <pc:spChg chg="mod">
          <ac:chgData name="Molly Haley1" userId="2264ca27-fef1-4fb9-96be-333087b5d2f3" providerId="ADAL" clId="{7249CCFC-8FCF-4A52-8453-4E5206BCDCDB}" dt="2022-10-03T15:03:25.180" v="1552" actId="20577"/>
          <ac:spMkLst>
            <pc:docMk/>
            <pc:sldMk cId="3745760902" sldId="2147375679"/>
            <ac:spMk id="2" creationId="{00000000-0000-0000-0000-000000000000}"/>
          </ac:spMkLst>
        </pc:spChg>
        <pc:graphicFrameChg chg="mod modGraphic">
          <ac:chgData name="Molly Haley1" userId="2264ca27-fef1-4fb9-96be-333087b5d2f3" providerId="ADAL" clId="{7249CCFC-8FCF-4A52-8453-4E5206BCDCDB}" dt="2022-10-03T14:30:51.131" v="1526" actId="113"/>
          <ac:graphicFrameMkLst>
            <pc:docMk/>
            <pc:sldMk cId="3745760902" sldId="2147375679"/>
            <ac:graphicFrameMk id="3" creationId="{B7FC0BBF-9ED9-4F27-BC89-B0490D1F28AE}"/>
          </ac:graphicFrameMkLst>
        </pc:graphicFrameChg>
        <pc:graphicFrameChg chg="mod modGraphic">
          <ac:chgData name="Molly Haley1" userId="2264ca27-fef1-4fb9-96be-333087b5d2f3" providerId="ADAL" clId="{7249CCFC-8FCF-4A52-8453-4E5206BCDCDB}" dt="2022-10-03T14:30:16.937" v="1509" actId="20577"/>
          <ac:graphicFrameMkLst>
            <pc:docMk/>
            <pc:sldMk cId="3745760902" sldId="2147375679"/>
            <ac:graphicFrameMk id="8" creationId="{00000000-0000-0000-0000-000000000000}"/>
          </ac:graphicFrameMkLst>
        </pc:graphicFrameChg>
        <pc:graphicFrameChg chg="mod modGraphic">
          <ac:chgData name="Molly Haley1" userId="2264ca27-fef1-4fb9-96be-333087b5d2f3" providerId="ADAL" clId="{7249CCFC-8FCF-4A52-8453-4E5206BCDCDB}" dt="2022-10-03T14:31:10.938" v="1527"/>
          <ac:graphicFrameMkLst>
            <pc:docMk/>
            <pc:sldMk cId="3745760902" sldId="2147375679"/>
            <ac:graphicFrameMk id="10" creationId="{633F724F-9DB4-4212-AFB1-BFFC700EC4F5}"/>
          </ac:graphicFrameMkLst>
        </pc:graphicFrameChg>
        <pc:graphicFrameChg chg="modGraphic">
          <ac:chgData name="Molly Haley1" userId="2264ca27-fef1-4fb9-96be-333087b5d2f3" providerId="ADAL" clId="{7249CCFC-8FCF-4A52-8453-4E5206BCDCDB}" dt="2022-10-03T15:03:37.763" v="1554" actId="13926"/>
          <ac:graphicFrameMkLst>
            <pc:docMk/>
            <pc:sldMk cId="3745760902" sldId="2147375679"/>
            <ac:graphicFrameMk id="13" creationId="{B8BF9BD6-7E5F-433D-B4F5-DE4688AAC096}"/>
          </ac:graphicFrameMkLst>
        </pc:graphicFrameChg>
        <pc:graphicFrameChg chg="modGraphic">
          <ac:chgData name="Molly Haley1" userId="2264ca27-fef1-4fb9-96be-333087b5d2f3" providerId="ADAL" clId="{7249CCFC-8FCF-4A52-8453-4E5206BCDCDB}" dt="2022-10-03T14:29:25.430" v="1504" actId="20577"/>
          <ac:graphicFrameMkLst>
            <pc:docMk/>
            <pc:sldMk cId="3745760902" sldId="2147375679"/>
            <ac:graphicFrameMk id="15" creationId="{42EE730E-F0A3-42A8-B50D-066A227D258C}"/>
          </ac:graphicFrameMkLst>
        </pc:graphicFrameChg>
      </pc:sldChg>
      <pc:sldChg chg="modSp add mod">
        <pc:chgData name="Molly Haley1" userId="2264ca27-fef1-4fb9-96be-333087b5d2f3" providerId="ADAL" clId="{7249CCFC-8FCF-4A52-8453-4E5206BCDCDB}" dt="2022-10-03T16:18:14.803" v="1596" actId="20577"/>
        <pc:sldMkLst>
          <pc:docMk/>
          <pc:sldMk cId="3123674397" sldId="2147375680"/>
        </pc:sldMkLst>
        <pc:spChg chg="mod">
          <ac:chgData name="Molly Haley1" userId="2264ca27-fef1-4fb9-96be-333087b5d2f3" providerId="ADAL" clId="{7249CCFC-8FCF-4A52-8453-4E5206BCDCDB}" dt="2022-10-03T16:18:14.803" v="1596" actId="20577"/>
          <ac:spMkLst>
            <pc:docMk/>
            <pc:sldMk cId="3123674397" sldId="2147375680"/>
            <ac:spMk id="2" creationId="{00000000-0000-0000-0000-000000000000}"/>
          </ac:spMkLst>
        </pc:spChg>
      </pc:sldChg>
      <pc:sldMasterChg chg="delSldLayout">
        <pc:chgData name="Molly Haley1" userId="2264ca27-fef1-4fb9-96be-333087b5d2f3" providerId="ADAL" clId="{7249CCFC-8FCF-4A52-8453-4E5206BCDCDB}" dt="2022-09-30T10:05:29.703" v="186" actId="47"/>
        <pc:sldMasterMkLst>
          <pc:docMk/>
          <pc:sldMasterMk cId="2279291146" sldId="2147483648"/>
        </pc:sldMasterMkLst>
      </pc:sldMasterChg>
    </pc:docChg>
  </pc:docChgLst>
  <pc:docChgLst>
    <pc:chgData name="Rachel Taggart" userId="4f8aad94-55b7-4ba6-8498-7cad127c11eb" providerId="ADAL" clId="{39C2F123-9D1F-4232-BC82-7B21A9D57D1F}"/>
    <pc:docChg chg="custSel modSld">
      <pc:chgData name="Rachel Taggart" userId="4f8aad94-55b7-4ba6-8498-7cad127c11eb" providerId="ADAL" clId="{39C2F123-9D1F-4232-BC82-7B21A9D57D1F}" dt="2022-08-09T09:12:55.112" v="106" actId="14100"/>
      <pc:docMkLst>
        <pc:docMk/>
      </pc:docMkLst>
    </pc:docChg>
  </pc:docChgLst>
  <pc:docChgLst>
    <pc:chgData name="Rachel Taggart" userId="4f8aad94-55b7-4ba6-8498-7cad127c11eb" providerId="ADAL" clId="{EF72D535-2AF1-46B5-9D4E-B2499F4F0D5C}"/>
    <pc:docChg chg="undo custSel modSld">
      <pc:chgData name="Rachel Taggart" userId="4f8aad94-55b7-4ba6-8498-7cad127c11eb" providerId="ADAL" clId="{EF72D535-2AF1-46B5-9D4E-B2499F4F0D5C}" dt="2022-10-10T15:48:33.906" v="54" actId="20577"/>
      <pc:docMkLst>
        <pc:docMk/>
      </pc:docMkLst>
      <pc:sldChg chg="modSp mod">
        <pc:chgData name="Rachel Taggart" userId="4f8aad94-55b7-4ba6-8498-7cad127c11eb" providerId="ADAL" clId="{EF72D535-2AF1-46B5-9D4E-B2499F4F0D5C}" dt="2022-10-03T15:51:10.078" v="43" actId="20577"/>
        <pc:sldMkLst>
          <pc:docMk/>
          <pc:sldMk cId="16080381" sldId="883"/>
        </pc:sldMkLst>
        <pc:spChg chg="mod">
          <ac:chgData name="Rachel Taggart" userId="4f8aad94-55b7-4ba6-8498-7cad127c11eb" providerId="ADAL" clId="{EF72D535-2AF1-46B5-9D4E-B2499F4F0D5C}" dt="2022-10-03T15:51:10.078" v="43" actId="20577"/>
          <ac:spMkLst>
            <pc:docMk/>
            <pc:sldMk cId="16080381" sldId="883"/>
            <ac:spMk id="4" creationId="{614CE7F0-ED47-4F75-966E-F1B2311E11E6}"/>
          </ac:spMkLst>
        </pc:spChg>
        <pc:graphicFrameChg chg="mod">
          <ac:chgData name="Rachel Taggart" userId="4f8aad94-55b7-4ba6-8498-7cad127c11eb" providerId="ADAL" clId="{EF72D535-2AF1-46B5-9D4E-B2499F4F0D5C}" dt="2022-10-03T15:50:07.890" v="34"/>
          <ac:graphicFrameMkLst>
            <pc:docMk/>
            <pc:sldMk cId="16080381" sldId="883"/>
            <ac:graphicFrameMk id="5" creationId="{7F5AD1C8-5715-419A-ADEA-80696EB1EA4C}"/>
          </ac:graphicFrameMkLst>
        </pc:graphicFrameChg>
      </pc:sldChg>
      <pc:sldChg chg="modSp mod">
        <pc:chgData name="Rachel Taggart" userId="4f8aad94-55b7-4ba6-8498-7cad127c11eb" providerId="ADAL" clId="{EF72D535-2AF1-46B5-9D4E-B2499F4F0D5C}" dt="2022-10-03T15:47:44.985" v="31" actId="27636"/>
        <pc:sldMkLst>
          <pc:docMk/>
          <pc:sldMk cId="4043476305" sldId="1828"/>
        </pc:sldMkLst>
        <pc:spChg chg="mod">
          <ac:chgData name="Rachel Taggart" userId="4f8aad94-55b7-4ba6-8498-7cad127c11eb" providerId="ADAL" clId="{EF72D535-2AF1-46B5-9D4E-B2499F4F0D5C}" dt="2022-10-03T15:47:44.985" v="31" actId="27636"/>
          <ac:spMkLst>
            <pc:docMk/>
            <pc:sldMk cId="4043476305" sldId="1828"/>
            <ac:spMk id="3" creationId="{8305965E-4D48-4A02-84D8-0877867BBAD2}"/>
          </ac:spMkLst>
        </pc:spChg>
      </pc:sldChg>
      <pc:sldChg chg="modSp mod">
        <pc:chgData name="Rachel Taggart" userId="4f8aad94-55b7-4ba6-8498-7cad127c11eb" providerId="ADAL" clId="{EF72D535-2AF1-46B5-9D4E-B2499F4F0D5C}" dt="2022-10-03T15:49:01.461" v="33" actId="13926"/>
        <pc:sldMkLst>
          <pc:docMk/>
          <pc:sldMk cId="3037221240" sldId="3691"/>
        </pc:sldMkLst>
        <pc:graphicFrameChg chg="modGraphic">
          <ac:chgData name="Rachel Taggart" userId="4f8aad94-55b7-4ba6-8498-7cad127c11eb" providerId="ADAL" clId="{EF72D535-2AF1-46B5-9D4E-B2499F4F0D5C}" dt="2022-10-03T15:49:01.461" v="33" actId="13926"/>
          <ac:graphicFrameMkLst>
            <pc:docMk/>
            <pc:sldMk cId="3037221240" sldId="3691"/>
            <ac:graphicFrameMk id="6" creationId="{16F7F5DB-E924-4268-9BD1-802678D181DC}"/>
          </ac:graphicFrameMkLst>
        </pc:graphicFrameChg>
      </pc:sldChg>
      <pc:sldChg chg="modSp mod">
        <pc:chgData name="Rachel Taggart" userId="4f8aad94-55b7-4ba6-8498-7cad127c11eb" providerId="ADAL" clId="{EF72D535-2AF1-46B5-9D4E-B2499F4F0D5C}" dt="2022-10-10T15:48:33.906" v="54" actId="20577"/>
        <pc:sldMkLst>
          <pc:docMk/>
          <pc:sldMk cId="35053377" sldId="2147375667"/>
        </pc:sldMkLst>
        <pc:graphicFrameChg chg="mod modGraphic">
          <ac:chgData name="Rachel Taggart" userId="4f8aad94-55b7-4ba6-8498-7cad127c11eb" providerId="ADAL" clId="{EF72D535-2AF1-46B5-9D4E-B2499F4F0D5C}" dt="2022-10-10T15:48:33.906" v="54" actId="20577"/>
          <ac:graphicFrameMkLst>
            <pc:docMk/>
            <pc:sldMk cId="35053377" sldId="2147375667"/>
            <ac:graphicFrameMk id="10" creationId="{633F724F-9DB4-4212-AFB1-BFFC700EC4F5}"/>
          </ac:graphicFrameMkLst>
        </pc:graphicFrameChg>
        <pc:graphicFrameChg chg="mod">
          <ac:chgData name="Rachel Taggart" userId="4f8aad94-55b7-4ba6-8498-7cad127c11eb" providerId="ADAL" clId="{EF72D535-2AF1-46B5-9D4E-B2499F4F0D5C}" dt="2022-10-10T15:47:57.087" v="44"/>
          <ac:graphicFrameMkLst>
            <pc:docMk/>
            <pc:sldMk cId="35053377" sldId="2147375667"/>
            <ac:graphicFrameMk id="15" creationId="{42EE730E-F0A3-42A8-B50D-066A227D258C}"/>
          </ac:graphicFrameMkLst>
        </pc:graphicFrameChg>
      </pc:sldChg>
      <pc:sldChg chg="modSp mod">
        <pc:chgData name="Rachel Taggart" userId="4f8aad94-55b7-4ba6-8498-7cad127c11eb" providerId="ADAL" clId="{EF72D535-2AF1-46B5-9D4E-B2499F4F0D5C}" dt="2022-10-03T15:45:58.957" v="15" actId="14100"/>
        <pc:sldMkLst>
          <pc:docMk/>
          <pc:sldMk cId="1873353424" sldId="2147375674"/>
        </pc:sldMkLst>
        <pc:spChg chg="mod">
          <ac:chgData name="Rachel Taggart" userId="4f8aad94-55b7-4ba6-8498-7cad127c11eb" providerId="ADAL" clId="{EF72D535-2AF1-46B5-9D4E-B2499F4F0D5C}" dt="2022-10-03T15:45:54.663" v="14" actId="1076"/>
          <ac:spMkLst>
            <pc:docMk/>
            <pc:sldMk cId="1873353424" sldId="2147375674"/>
            <ac:spMk id="2" creationId="{00000000-0000-0000-0000-000000000000}"/>
          </ac:spMkLst>
        </pc:spChg>
        <pc:graphicFrameChg chg="mod modGraphic">
          <ac:chgData name="Rachel Taggart" userId="4f8aad94-55b7-4ba6-8498-7cad127c11eb" providerId="ADAL" clId="{EF72D535-2AF1-46B5-9D4E-B2499F4F0D5C}" dt="2022-10-03T15:45:58.957" v="15" actId="14100"/>
          <ac:graphicFrameMkLst>
            <pc:docMk/>
            <pc:sldMk cId="1873353424" sldId="2147375674"/>
            <ac:graphicFrameMk id="10" creationId="{633F724F-9DB4-4212-AFB1-BFFC700EC4F5}"/>
          </ac:graphicFrameMkLst>
        </pc:graphicFrameChg>
        <pc:graphicFrameChg chg="modGraphic">
          <ac:chgData name="Rachel Taggart" userId="4f8aad94-55b7-4ba6-8498-7cad127c11eb" providerId="ADAL" clId="{EF72D535-2AF1-46B5-9D4E-B2499F4F0D5C}" dt="2022-10-03T15:45:06.835" v="9" actId="20577"/>
          <ac:graphicFrameMkLst>
            <pc:docMk/>
            <pc:sldMk cId="1873353424" sldId="2147375674"/>
            <ac:graphicFrameMk id="13" creationId="{B8BF9BD6-7E5F-433D-B4F5-DE4688AAC096}"/>
          </ac:graphicFrameMkLst>
        </pc:graphicFrameChg>
      </pc:sldChg>
      <pc:sldChg chg="modSp mod">
        <pc:chgData name="Rachel Taggart" userId="4f8aad94-55b7-4ba6-8498-7cad127c11eb" providerId="ADAL" clId="{EF72D535-2AF1-46B5-9D4E-B2499F4F0D5C}" dt="2022-10-03T15:44:08.532" v="7" actId="13926"/>
        <pc:sldMkLst>
          <pc:docMk/>
          <pc:sldMk cId="3745760902" sldId="2147375679"/>
        </pc:sldMkLst>
        <pc:spChg chg="mod">
          <ac:chgData name="Rachel Taggart" userId="4f8aad94-55b7-4ba6-8498-7cad127c11eb" providerId="ADAL" clId="{EF72D535-2AF1-46B5-9D4E-B2499F4F0D5C}" dt="2022-10-03T15:41:45.475" v="1" actId="1076"/>
          <ac:spMkLst>
            <pc:docMk/>
            <pc:sldMk cId="3745760902" sldId="2147375679"/>
            <ac:spMk id="2" creationId="{00000000-0000-0000-0000-000000000000}"/>
          </ac:spMkLst>
        </pc:spChg>
        <pc:graphicFrameChg chg="modGraphic">
          <ac:chgData name="Rachel Taggart" userId="4f8aad94-55b7-4ba6-8498-7cad127c11eb" providerId="ADAL" clId="{EF72D535-2AF1-46B5-9D4E-B2499F4F0D5C}" dt="2022-10-03T15:44:08.532" v="7" actId="13926"/>
          <ac:graphicFrameMkLst>
            <pc:docMk/>
            <pc:sldMk cId="3745760902" sldId="2147375679"/>
            <ac:graphicFrameMk id="13" creationId="{B8BF9BD6-7E5F-433D-B4F5-DE4688AAC096}"/>
          </ac:graphicFrameMkLst>
        </pc:graphicFrameChg>
      </pc:sldChg>
    </pc:docChg>
  </pc:docChgLst>
  <pc:docChgLst>
    <pc:chgData name="Molly Haley1" userId="2264ca27-fef1-4fb9-96be-333087b5d2f3" providerId="ADAL" clId="{FAEB5593-C7D6-4851-8F64-61215022EB13}"/>
    <pc:docChg chg="undo custSel addSld modSld">
      <pc:chgData name="Molly Haley1" userId="2264ca27-fef1-4fb9-96be-333087b5d2f3" providerId="ADAL" clId="{FAEB5593-C7D6-4851-8F64-61215022EB13}" dt="2022-10-10T15:53:50.303" v="161" actId="404"/>
      <pc:docMkLst>
        <pc:docMk/>
      </pc:docMkLst>
      <pc:sldChg chg="addSp delSp modSp">
        <pc:chgData name="Molly Haley1" userId="2264ca27-fef1-4fb9-96be-333087b5d2f3" providerId="ADAL" clId="{FAEB5593-C7D6-4851-8F64-61215022EB13}" dt="2022-10-10T15:11:57.327" v="102" actId="1076"/>
        <pc:sldMkLst>
          <pc:docMk/>
          <pc:sldMk cId="4043476305" sldId="1828"/>
        </pc:sldMkLst>
        <pc:spChg chg="mod">
          <ac:chgData name="Molly Haley1" userId="2264ca27-fef1-4fb9-96be-333087b5d2f3" providerId="ADAL" clId="{FAEB5593-C7D6-4851-8F64-61215022EB13}" dt="2022-10-10T15:11:46.284" v="101" actId="27636"/>
          <ac:spMkLst>
            <pc:docMk/>
            <pc:sldMk cId="4043476305" sldId="1828"/>
            <ac:spMk id="3" creationId="{8305965E-4D48-4A02-84D8-0877867BBAD2}"/>
          </ac:spMkLst>
        </pc:spChg>
        <pc:spChg chg="mod">
          <ac:chgData name="Molly Haley1" userId="2264ca27-fef1-4fb9-96be-333087b5d2f3" providerId="ADAL" clId="{FAEB5593-C7D6-4851-8F64-61215022EB13}" dt="2022-10-10T15:11:57.327" v="102" actId="1076"/>
          <ac:spMkLst>
            <pc:docMk/>
            <pc:sldMk cId="4043476305" sldId="1828"/>
            <ac:spMk id="4" creationId="{00000000-0000-0000-0000-000000000000}"/>
          </ac:spMkLst>
        </pc:spChg>
        <pc:graphicFrameChg chg="add del">
          <ac:chgData name="Molly Haley1" userId="2264ca27-fef1-4fb9-96be-333087b5d2f3" providerId="ADAL" clId="{FAEB5593-C7D6-4851-8F64-61215022EB13}" dt="2022-10-10T13:30:19.337" v="13"/>
          <ac:graphicFrameMkLst>
            <pc:docMk/>
            <pc:sldMk cId="4043476305" sldId="1828"/>
            <ac:graphicFrameMk id="2" creationId="{C283D573-99A6-42A0-9C9D-180EEF13880E}"/>
          </ac:graphicFrameMkLst>
        </pc:graphicFrameChg>
        <pc:graphicFrameChg chg="add del">
          <ac:chgData name="Molly Haley1" userId="2264ca27-fef1-4fb9-96be-333087b5d2f3" providerId="ADAL" clId="{FAEB5593-C7D6-4851-8F64-61215022EB13}" dt="2022-10-10T13:30:27.737" v="15"/>
          <ac:graphicFrameMkLst>
            <pc:docMk/>
            <pc:sldMk cId="4043476305" sldId="1828"/>
            <ac:graphicFrameMk id="5" creationId="{E533FFAC-C8CC-4637-BD72-6220852B1518}"/>
          </ac:graphicFrameMkLst>
        </pc:graphicFrameChg>
      </pc:sldChg>
      <pc:sldChg chg="modSp">
        <pc:chgData name="Molly Haley1" userId="2264ca27-fef1-4fb9-96be-333087b5d2f3" providerId="ADAL" clId="{FAEB5593-C7D6-4851-8F64-61215022EB13}" dt="2022-10-10T15:53:50.303" v="161" actId="404"/>
        <pc:sldMkLst>
          <pc:docMk/>
          <pc:sldMk cId="1688108055" sldId="2147375666"/>
        </pc:sldMkLst>
        <pc:graphicFrameChg chg="mod modGraphic">
          <ac:chgData name="Molly Haley1" userId="2264ca27-fef1-4fb9-96be-333087b5d2f3" providerId="ADAL" clId="{FAEB5593-C7D6-4851-8F64-61215022EB13}" dt="2022-10-10T15:53:50.303" v="161" actId="404"/>
          <ac:graphicFrameMkLst>
            <pc:docMk/>
            <pc:sldMk cId="1688108055" sldId="2147375666"/>
            <ac:graphicFrameMk id="10" creationId="{633F724F-9DB4-4212-AFB1-BFFC700EC4F5}"/>
          </ac:graphicFrameMkLst>
        </pc:graphicFrameChg>
      </pc:sldChg>
      <pc:sldChg chg="modSp">
        <pc:chgData name="Molly Haley1" userId="2264ca27-fef1-4fb9-96be-333087b5d2f3" providerId="ADAL" clId="{FAEB5593-C7D6-4851-8F64-61215022EB13}" dt="2022-10-10T15:40:02.787" v="112" actId="1076"/>
        <pc:sldMkLst>
          <pc:docMk/>
          <pc:sldMk cId="35053377" sldId="2147375667"/>
        </pc:sldMkLst>
        <pc:graphicFrameChg chg="mod modGraphic">
          <ac:chgData name="Molly Haley1" userId="2264ca27-fef1-4fb9-96be-333087b5d2f3" providerId="ADAL" clId="{FAEB5593-C7D6-4851-8F64-61215022EB13}" dt="2022-10-10T15:39:47.220" v="111" actId="1076"/>
          <ac:graphicFrameMkLst>
            <pc:docMk/>
            <pc:sldMk cId="35053377" sldId="2147375667"/>
            <ac:graphicFrameMk id="10" creationId="{633F724F-9DB4-4212-AFB1-BFFC700EC4F5}"/>
          </ac:graphicFrameMkLst>
        </pc:graphicFrameChg>
        <pc:cxnChg chg="mod">
          <ac:chgData name="Molly Haley1" userId="2264ca27-fef1-4fb9-96be-333087b5d2f3" providerId="ADAL" clId="{FAEB5593-C7D6-4851-8F64-61215022EB13}" dt="2022-10-10T15:40:02.787" v="112" actId="1076"/>
          <ac:cxnSpMkLst>
            <pc:docMk/>
            <pc:sldMk cId="35053377" sldId="2147375667"/>
            <ac:cxnSpMk id="11" creationId="{00000000-0000-0000-0000-000000000000}"/>
          </ac:cxnSpMkLst>
        </pc:cxnChg>
      </pc:sldChg>
      <pc:sldChg chg="modSp">
        <pc:chgData name="Molly Haley1" userId="2264ca27-fef1-4fb9-96be-333087b5d2f3" providerId="ADAL" clId="{FAEB5593-C7D6-4851-8F64-61215022EB13}" dt="2022-10-10T13:32:18.285" v="37" actId="255"/>
        <pc:sldMkLst>
          <pc:docMk/>
          <pc:sldMk cId="3745760902" sldId="2147375679"/>
        </pc:sldMkLst>
        <pc:spChg chg="mod">
          <ac:chgData name="Molly Haley1" userId="2264ca27-fef1-4fb9-96be-333087b5d2f3" providerId="ADAL" clId="{FAEB5593-C7D6-4851-8F64-61215022EB13}" dt="2022-10-10T13:32:18.285" v="37" actId="255"/>
          <ac:spMkLst>
            <pc:docMk/>
            <pc:sldMk cId="3745760902" sldId="2147375679"/>
            <ac:spMk id="2" creationId="{00000000-0000-0000-0000-000000000000}"/>
          </ac:spMkLst>
        </pc:spChg>
      </pc:sldChg>
      <pc:sldChg chg="modSp add">
        <pc:chgData name="Molly Haley1" userId="2264ca27-fef1-4fb9-96be-333087b5d2f3" providerId="ADAL" clId="{FAEB5593-C7D6-4851-8F64-61215022EB13}" dt="2022-10-10T15:42:55.943" v="159" actId="20577"/>
        <pc:sldMkLst>
          <pc:docMk/>
          <pc:sldMk cId="1041099718" sldId="2147375681"/>
        </pc:sldMkLst>
        <pc:spChg chg="mod">
          <ac:chgData name="Molly Haley1" userId="2264ca27-fef1-4fb9-96be-333087b5d2f3" providerId="ADAL" clId="{FAEB5593-C7D6-4851-8F64-61215022EB13}" dt="2022-10-10T14:47:26.769" v="83" actId="20577"/>
          <ac:spMkLst>
            <pc:docMk/>
            <pc:sldMk cId="1041099718" sldId="2147375681"/>
            <ac:spMk id="2" creationId="{00000000-0000-0000-0000-000000000000}"/>
          </ac:spMkLst>
        </pc:spChg>
        <pc:graphicFrameChg chg="modGraphic">
          <ac:chgData name="Molly Haley1" userId="2264ca27-fef1-4fb9-96be-333087b5d2f3" providerId="ADAL" clId="{FAEB5593-C7D6-4851-8F64-61215022EB13}" dt="2022-10-10T13:33:45.450" v="63" actId="20577"/>
          <ac:graphicFrameMkLst>
            <pc:docMk/>
            <pc:sldMk cId="1041099718" sldId="2147375681"/>
            <ac:graphicFrameMk id="3" creationId="{B7FC0BBF-9ED9-4F27-BC89-B0490D1F28AE}"/>
          </ac:graphicFrameMkLst>
        </pc:graphicFrameChg>
        <pc:graphicFrameChg chg="mod modGraphic">
          <ac:chgData name="Molly Haley1" userId="2264ca27-fef1-4fb9-96be-333087b5d2f3" providerId="ADAL" clId="{FAEB5593-C7D6-4851-8F64-61215022EB13}" dt="2022-10-10T15:42:55.943" v="159" actId="20577"/>
          <ac:graphicFrameMkLst>
            <pc:docMk/>
            <pc:sldMk cId="1041099718" sldId="2147375681"/>
            <ac:graphicFrameMk id="10" creationId="{633F724F-9DB4-4212-AFB1-BFFC700EC4F5}"/>
          </ac:graphicFrameMkLst>
        </pc:graphicFrameChg>
        <pc:graphicFrameChg chg="modGraphic">
          <ac:chgData name="Molly Haley1" userId="2264ca27-fef1-4fb9-96be-333087b5d2f3" providerId="ADAL" clId="{FAEB5593-C7D6-4851-8F64-61215022EB13}" dt="2022-10-10T15:40:20.125" v="113" actId="13926"/>
          <ac:graphicFrameMkLst>
            <pc:docMk/>
            <pc:sldMk cId="1041099718" sldId="2147375681"/>
            <ac:graphicFrameMk id="13" creationId="{B8BF9BD6-7E5F-433D-B4F5-DE4688AAC096}"/>
          </ac:graphicFrameMkLst>
        </pc:graphicFrameChg>
        <pc:graphicFrameChg chg="modGraphic">
          <ac:chgData name="Molly Haley1" userId="2264ca27-fef1-4fb9-96be-333087b5d2f3" providerId="ADAL" clId="{FAEB5593-C7D6-4851-8F64-61215022EB13}" dt="2022-10-10T13:33:02.035" v="45" actId="20577"/>
          <ac:graphicFrameMkLst>
            <pc:docMk/>
            <pc:sldMk cId="1041099718" sldId="2147375681"/>
            <ac:graphicFrameMk id="15" creationId="{42EE730E-F0A3-42A8-B50D-066A227D258C}"/>
          </ac:graphicFrameMkLst>
        </pc:graphicFrameChg>
      </pc:sldChg>
    </pc:docChg>
  </pc:docChgLst>
  <pc:docChgLst>
    <pc:chgData name="Molly Haley1" userId="2264ca27-fef1-4fb9-96be-333087b5d2f3" providerId="ADAL" clId="{26AF7E25-80B0-4CE0-A1EF-ECC2457CA192}"/>
    <pc:docChg chg="custSel addSld delSld modSld sldOrd">
      <pc:chgData name="Molly Haley1" userId="2264ca27-fef1-4fb9-96be-333087b5d2f3" providerId="ADAL" clId="{26AF7E25-80B0-4CE0-A1EF-ECC2457CA192}" dt="2022-08-09T09:13:40.506" v="57" actId="1076"/>
      <pc:docMkLst>
        <pc:docMk/>
      </pc:docMkLst>
      <pc:sldChg chg="modSp mod">
        <pc:chgData name="Molly Haley1" userId="2264ca27-fef1-4fb9-96be-333087b5d2f3" providerId="ADAL" clId="{26AF7E25-80B0-4CE0-A1EF-ECC2457CA192}" dt="2022-08-08T13:14:14.560" v="10" actId="20577"/>
        <pc:sldMkLst>
          <pc:docMk/>
          <pc:sldMk cId="3037221240" sldId="3691"/>
        </pc:sldMkLst>
        <pc:graphicFrameChg chg="modGraphic">
          <ac:chgData name="Molly Haley1" userId="2264ca27-fef1-4fb9-96be-333087b5d2f3" providerId="ADAL" clId="{26AF7E25-80B0-4CE0-A1EF-ECC2457CA192}" dt="2022-08-08T13:14:14.560" v="10" actId="20577"/>
          <ac:graphicFrameMkLst>
            <pc:docMk/>
            <pc:sldMk cId="3037221240" sldId="3691"/>
            <ac:graphicFrameMk id="6" creationId="{16F7F5DB-E924-4268-9BD1-802678D181DC}"/>
          </ac:graphicFrameMkLst>
        </pc:graphicFrameChg>
      </pc:sldChg>
      <pc:sldChg chg="modSp mod">
        <pc:chgData name="Molly Haley1" userId="2264ca27-fef1-4fb9-96be-333087b5d2f3" providerId="ADAL" clId="{26AF7E25-80B0-4CE0-A1EF-ECC2457CA192}" dt="2022-08-08T13:13:05.479" v="0" actId="403"/>
        <pc:sldMkLst>
          <pc:docMk/>
          <pc:sldMk cId="3483878191" sldId="3767"/>
        </pc:sldMkLst>
        <pc:spChg chg="mod">
          <ac:chgData name="Molly Haley1" userId="2264ca27-fef1-4fb9-96be-333087b5d2f3" providerId="ADAL" clId="{26AF7E25-80B0-4CE0-A1EF-ECC2457CA192}" dt="2022-08-08T13:13:05.479" v="0" actId="403"/>
          <ac:spMkLst>
            <pc:docMk/>
            <pc:sldMk cId="3483878191" sldId="3767"/>
            <ac:spMk id="2" creationId="{00000000-0000-0000-0000-000000000000}"/>
          </ac:spMkLst>
        </pc:spChg>
      </pc:sldChg>
    </pc:docChg>
  </pc:docChgLst>
  <pc:docChgLst>
    <pc:chgData name="Molly Haley1" userId="2264ca27-fef1-4fb9-96be-333087b5d2f3" providerId="ADAL" clId="{8BDBFA1A-A228-4EE4-AE25-138EA463E7CD}"/>
    <pc:docChg chg="undo redo custSel addSld delSld modSld">
      <pc:chgData name="Molly Haley1" userId="2264ca27-fef1-4fb9-96be-333087b5d2f3" providerId="ADAL" clId="{8BDBFA1A-A228-4EE4-AE25-138EA463E7CD}" dt="2022-09-05T07:53:56.502" v="442"/>
      <pc:docMkLst>
        <pc:docMk/>
      </pc:docMkLst>
      <pc:sldChg chg="add del">
        <pc:chgData name="Molly Haley1" userId="2264ca27-fef1-4fb9-96be-333087b5d2f3" providerId="ADAL" clId="{8BDBFA1A-A228-4EE4-AE25-138EA463E7CD}" dt="2022-09-05T07:53:56.502" v="442"/>
        <pc:sldMkLst>
          <pc:docMk/>
          <pc:sldMk cId="623673150" sldId="256"/>
        </pc:sldMkLst>
      </pc:sldChg>
      <pc:sldChg chg="add del">
        <pc:chgData name="Molly Haley1" userId="2264ca27-fef1-4fb9-96be-333087b5d2f3" providerId="ADAL" clId="{8BDBFA1A-A228-4EE4-AE25-138EA463E7CD}" dt="2022-09-05T07:53:56.502" v="442"/>
        <pc:sldMkLst>
          <pc:docMk/>
          <pc:sldMk cId="492744847" sldId="269"/>
        </pc:sldMkLst>
      </pc:sldChg>
      <pc:sldChg chg="add del">
        <pc:chgData name="Molly Haley1" userId="2264ca27-fef1-4fb9-96be-333087b5d2f3" providerId="ADAL" clId="{8BDBFA1A-A228-4EE4-AE25-138EA463E7CD}" dt="2022-09-05T07:53:56.502" v="442"/>
        <pc:sldMkLst>
          <pc:docMk/>
          <pc:sldMk cId="2778447563" sldId="270"/>
        </pc:sldMkLst>
      </pc:sldChg>
      <pc:sldChg chg="add del">
        <pc:chgData name="Molly Haley1" userId="2264ca27-fef1-4fb9-96be-333087b5d2f3" providerId="ADAL" clId="{8BDBFA1A-A228-4EE4-AE25-138EA463E7CD}" dt="2022-09-05T07:53:56.502" v="442"/>
        <pc:sldMkLst>
          <pc:docMk/>
          <pc:sldMk cId="3281695628" sldId="272"/>
        </pc:sldMkLst>
      </pc:sldChg>
      <pc:sldChg chg="addSp modSp add del mod">
        <pc:chgData name="Molly Haley1" userId="2264ca27-fef1-4fb9-96be-333087b5d2f3" providerId="ADAL" clId="{8BDBFA1A-A228-4EE4-AE25-138EA463E7CD}" dt="2022-08-30T10:20:55.947" v="237" actId="404"/>
        <pc:sldMkLst>
          <pc:docMk/>
          <pc:sldMk cId="4252492987" sldId="309"/>
        </pc:sldMkLst>
        <pc:spChg chg="add mod">
          <ac:chgData name="Molly Haley1" userId="2264ca27-fef1-4fb9-96be-333087b5d2f3" providerId="ADAL" clId="{8BDBFA1A-A228-4EE4-AE25-138EA463E7CD}" dt="2022-08-30T10:20:55.947" v="237" actId="404"/>
          <ac:spMkLst>
            <pc:docMk/>
            <pc:sldMk cId="4252492987" sldId="309"/>
            <ac:spMk id="5" creationId="{7BFDE475-753D-497D-BF06-3255399C5344}"/>
          </ac:spMkLst>
        </pc:spChg>
      </pc:sldChg>
      <pc:sldChg chg="add del">
        <pc:chgData name="Molly Haley1" userId="2264ca27-fef1-4fb9-96be-333087b5d2f3" providerId="ADAL" clId="{8BDBFA1A-A228-4EE4-AE25-138EA463E7CD}" dt="2022-08-30T10:16:30.641" v="191" actId="47"/>
        <pc:sldMkLst>
          <pc:docMk/>
          <pc:sldMk cId="1948504138" sldId="310"/>
        </pc:sldMkLst>
      </pc:sldChg>
      <pc:sldChg chg="add del">
        <pc:chgData name="Molly Haley1" userId="2264ca27-fef1-4fb9-96be-333087b5d2f3" providerId="ADAL" clId="{8BDBFA1A-A228-4EE4-AE25-138EA463E7CD}" dt="2022-08-30T07:58:20.555" v="158"/>
        <pc:sldMkLst>
          <pc:docMk/>
          <pc:sldMk cId="2487947500" sldId="436"/>
        </pc:sldMkLst>
      </pc:sldChg>
      <pc:sldChg chg="addSp delSp modSp mod">
        <pc:chgData name="Molly Haley1" userId="2264ca27-fef1-4fb9-96be-333087b5d2f3" providerId="ADAL" clId="{8BDBFA1A-A228-4EE4-AE25-138EA463E7CD}" dt="2022-08-30T10:06:15.357" v="170" actId="1076"/>
        <pc:sldMkLst>
          <pc:docMk/>
          <pc:sldMk cId="16080381" sldId="883"/>
        </pc:sldMkLst>
        <pc:spChg chg="mod">
          <ac:chgData name="Molly Haley1" userId="2264ca27-fef1-4fb9-96be-333087b5d2f3" providerId="ADAL" clId="{8BDBFA1A-A228-4EE4-AE25-138EA463E7CD}" dt="2022-08-26T10:17:41.826" v="58" actId="20577"/>
          <ac:spMkLst>
            <pc:docMk/>
            <pc:sldMk cId="16080381" sldId="883"/>
            <ac:spMk id="3" creationId="{46664FD0-4BE7-4B08-81D6-8FB1EF60F749}"/>
          </ac:spMkLst>
        </pc:spChg>
        <pc:graphicFrameChg chg="del mod">
          <ac:chgData name="Molly Haley1" userId="2264ca27-fef1-4fb9-96be-333087b5d2f3" providerId="ADAL" clId="{8BDBFA1A-A228-4EE4-AE25-138EA463E7CD}" dt="2022-08-26T10:17:28.908" v="50" actId="478"/>
          <ac:graphicFrameMkLst>
            <pc:docMk/>
            <pc:sldMk cId="16080381" sldId="883"/>
            <ac:graphicFrameMk id="4" creationId="{0605BA27-36B5-4658-92D9-9EF28626BD90}"/>
          </ac:graphicFrameMkLst>
        </pc:graphicFrameChg>
        <pc:graphicFrameChg chg="add mod">
          <ac:chgData name="Molly Haley1" userId="2264ca27-fef1-4fb9-96be-333087b5d2f3" providerId="ADAL" clId="{8BDBFA1A-A228-4EE4-AE25-138EA463E7CD}" dt="2022-08-30T10:06:15.357" v="170" actId="1076"/>
          <ac:graphicFrameMkLst>
            <pc:docMk/>
            <pc:sldMk cId="16080381" sldId="883"/>
            <ac:graphicFrameMk id="5" creationId="{20894ABE-2B6C-4AE1-A3B1-65EF95EAEDB6}"/>
          </ac:graphicFrameMkLst>
        </pc:graphicFrameChg>
        <pc:graphicFrameChg chg="add mod">
          <ac:chgData name="Molly Haley1" userId="2264ca27-fef1-4fb9-96be-333087b5d2f3" providerId="ADAL" clId="{8BDBFA1A-A228-4EE4-AE25-138EA463E7CD}" dt="2022-08-30T10:06:10.376" v="169" actId="1076"/>
          <ac:graphicFrameMkLst>
            <pc:docMk/>
            <pc:sldMk cId="16080381" sldId="883"/>
            <ac:graphicFrameMk id="6" creationId="{290A8EF1-244D-4045-B673-7207ED42E891}"/>
          </ac:graphicFrameMkLst>
        </pc:graphicFrameChg>
      </pc:sldChg>
      <pc:sldChg chg="add">
        <pc:chgData name="Molly Haley1" userId="2264ca27-fef1-4fb9-96be-333087b5d2f3" providerId="ADAL" clId="{8BDBFA1A-A228-4EE4-AE25-138EA463E7CD}" dt="2022-08-26T08:53:43.354" v="2"/>
        <pc:sldMkLst>
          <pc:docMk/>
          <pc:sldMk cId="416191731" sldId="885"/>
        </pc:sldMkLst>
      </pc:sldChg>
      <pc:sldChg chg="add del">
        <pc:chgData name="Molly Haley1" userId="2264ca27-fef1-4fb9-96be-333087b5d2f3" providerId="ADAL" clId="{8BDBFA1A-A228-4EE4-AE25-138EA463E7CD}" dt="2022-08-30T07:58:20.555" v="158"/>
        <pc:sldMkLst>
          <pc:docMk/>
          <pc:sldMk cId="3464951408" sldId="894"/>
        </pc:sldMkLst>
      </pc:sldChg>
      <pc:sldChg chg="add del">
        <pc:chgData name="Molly Haley1" userId="2264ca27-fef1-4fb9-96be-333087b5d2f3" providerId="ADAL" clId="{8BDBFA1A-A228-4EE4-AE25-138EA463E7CD}" dt="2022-08-30T07:58:20.555" v="158"/>
        <pc:sldMkLst>
          <pc:docMk/>
          <pc:sldMk cId="2203838732" sldId="895"/>
        </pc:sldMkLst>
      </pc:sldChg>
      <pc:sldChg chg="add del">
        <pc:chgData name="Molly Haley1" userId="2264ca27-fef1-4fb9-96be-333087b5d2f3" providerId="ADAL" clId="{8BDBFA1A-A228-4EE4-AE25-138EA463E7CD}" dt="2022-08-30T07:58:20.555" v="158"/>
        <pc:sldMkLst>
          <pc:docMk/>
          <pc:sldMk cId="3894273726" sldId="896"/>
        </pc:sldMkLst>
      </pc:sldChg>
      <pc:sldChg chg="add del">
        <pc:chgData name="Molly Haley1" userId="2264ca27-fef1-4fb9-96be-333087b5d2f3" providerId="ADAL" clId="{8BDBFA1A-A228-4EE4-AE25-138EA463E7CD}" dt="2022-08-30T07:58:20.555" v="158"/>
        <pc:sldMkLst>
          <pc:docMk/>
          <pc:sldMk cId="2756962309" sldId="897"/>
        </pc:sldMkLst>
      </pc:sldChg>
      <pc:sldChg chg="add del">
        <pc:chgData name="Molly Haley1" userId="2264ca27-fef1-4fb9-96be-333087b5d2f3" providerId="ADAL" clId="{8BDBFA1A-A228-4EE4-AE25-138EA463E7CD}" dt="2022-08-30T12:36:54.115" v="415"/>
        <pc:sldMkLst>
          <pc:docMk/>
          <pc:sldMk cId="1440704070" sldId="1542"/>
        </pc:sldMkLst>
      </pc:sldChg>
      <pc:sldChg chg="modSp mod">
        <pc:chgData name="Molly Haley1" userId="2264ca27-fef1-4fb9-96be-333087b5d2f3" providerId="ADAL" clId="{8BDBFA1A-A228-4EE4-AE25-138EA463E7CD}" dt="2022-08-30T12:28:04.704" v="401" actId="1076"/>
        <pc:sldMkLst>
          <pc:docMk/>
          <pc:sldMk cId="4043476305" sldId="1828"/>
        </pc:sldMkLst>
        <pc:spChg chg="mod">
          <ac:chgData name="Molly Haley1" userId="2264ca27-fef1-4fb9-96be-333087b5d2f3" providerId="ADAL" clId="{8BDBFA1A-A228-4EE4-AE25-138EA463E7CD}" dt="2022-08-30T12:28:04.704" v="401" actId="1076"/>
          <ac:spMkLst>
            <pc:docMk/>
            <pc:sldMk cId="4043476305" sldId="1828"/>
            <ac:spMk id="3" creationId="{8305965E-4D48-4A02-84D8-0877867BBAD2}"/>
          </ac:spMkLst>
        </pc:spChg>
      </pc:sldChg>
      <pc:sldChg chg="add">
        <pc:chgData name="Molly Haley1" userId="2264ca27-fef1-4fb9-96be-333087b5d2f3" providerId="ADAL" clId="{8BDBFA1A-A228-4EE4-AE25-138EA463E7CD}" dt="2022-08-30T12:45:35.437" v="420"/>
        <pc:sldMkLst>
          <pc:docMk/>
          <pc:sldMk cId="2558843377" sldId="1848"/>
        </pc:sldMkLst>
      </pc:sldChg>
      <pc:sldChg chg="add del">
        <pc:chgData name="Molly Haley1" userId="2264ca27-fef1-4fb9-96be-333087b5d2f3" providerId="ADAL" clId="{8BDBFA1A-A228-4EE4-AE25-138EA463E7CD}" dt="2022-08-30T10:16:29.992" v="190" actId="47"/>
        <pc:sldMkLst>
          <pc:docMk/>
          <pc:sldMk cId="3657548807" sldId="1997"/>
        </pc:sldMkLst>
      </pc:sldChg>
      <pc:sldChg chg="add del">
        <pc:chgData name="Molly Haley1" userId="2264ca27-fef1-4fb9-96be-333087b5d2f3" providerId="ADAL" clId="{8BDBFA1A-A228-4EE4-AE25-138EA463E7CD}" dt="2022-08-30T10:16:30.641" v="191" actId="47"/>
        <pc:sldMkLst>
          <pc:docMk/>
          <pc:sldMk cId="108375318" sldId="2020"/>
        </pc:sldMkLst>
      </pc:sldChg>
      <pc:sldChg chg="add del">
        <pc:chgData name="Molly Haley1" userId="2264ca27-fef1-4fb9-96be-333087b5d2f3" providerId="ADAL" clId="{8BDBFA1A-A228-4EE4-AE25-138EA463E7CD}" dt="2022-08-30T10:16:30.641" v="191" actId="47"/>
        <pc:sldMkLst>
          <pc:docMk/>
          <pc:sldMk cId="4087400612" sldId="2021"/>
        </pc:sldMkLst>
      </pc:sldChg>
      <pc:sldChg chg="add del">
        <pc:chgData name="Molly Haley1" userId="2264ca27-fef1-4fb9-96be-333087b5d2f3" providerId="ADAL" clId="{8BDBFA1A-A228-4EE4-AE25-138EA463E7CD}" dt="2022-08-30T10:16:30.641" v="191" actId="47"/>
        <pc:sldMkLst>
          <pc:docMk/>
          <pc:sldMk cId="2209949186" sldId="2023"/>
        </pc:sldMkLst>
      </pc:sldChg>
      <pc:sldChg chg="add del">
        <pc:chgData name="Molly Haley1" userId="2264ca27-fef1-4fb9-96be-333087b5d2f3" providerId="ADAL" clId="{8BDBFA1A-A228-4EE4-AE25-138EA463E7CD}" dt="2022-08-30T10:16:30.641" v="191" actId="47"/>
        <pc:sldMkLst>
          <pc:docMk/>
          <pc:sldMk cId="2269806498" sldId="2026"/>
        </pc:sldMkLst>
      </pc:sldChg>
      <pc:sldChg chg="add del">
        <pc:chgData name="Molly Haley1" userId="2264ca27-fef1-4fb9-96be-333087b5d2f3" providerId="ADAL" clId="{8BDBFA1A-A228-4EE4-AE25-138EA463E7CD}" dt="2022-08-30T10:16:30.641" v="191" actId="47"/>
        <pc:sldMkLst>
          <pc:docMk/>
          <pc:sldMk cId="2839158370" sldId="2027"/>
        </pc:sldMkLst>
      </pc:sldChg>
      <pc:sldChg chg="add del">
        <pc:chgData name="Molly Haley1" userId="2264ca27-fef1-4fb9-96be-333087b5d2f3" providerId="ADAL" clId="{8BDBFA1A-A228-4EE4-AE25-138EA463E7CD}" dt="2022-08-30T12:46:14.764" v="428" actId="47"/>
        <pc:sldMkLst>
          <pc:docMk/>
          <pc:sldMk cId="2111697071" sldId="3572"/>
        </pc:sldMkLst>
      </pc:sldChg>
      <pc:sldChg chg="add del">
        <pc:chgData name="Molly Haley1" userId="2264ca27-fef1-4fb9-96be-333087b5d2f3" providerId="ADAL" clId="{8BDBFA1A-A228-4EE4-AE25-138EA463E7CD}" dt="2022-08-30T12:46:15.312" v="429" actId="47"/>
        <pc:sldMkLst>
          <pc:docMk/>
          <pc:sldMk cId="1263673470" sldId="3574"/>
        </pc:sldMkLst>
      </pc:sldChg>
      <pc:sldChg chg="add del">
        <pc:chgData name="Molly Haley1" userId="2264ca27-fef1-4fb9-96be-333087b5d2f3" providerId="ADAL" clId="{8BDBFA1A-A228-4EE4-AE25-138EA463E7CD}" dt="2022-08-30T12:46:16.916" v="431" actId="47"/>
        <pc:sldMkLst>
          <pc:docMk/>
          <pc:sldMk cId="2642911669" sldId="3575"/>
        </pc:sldMkLst>
      </pc:sldChg>
      <pc:sldChg chg="add del">
        <pc:chgData name="Molly Haley1" userId="2264ca27-fef1-4fb9-96be-333087b5d2f3" providerId="ADAL" clId="{8BDBFA1A-A228-4EE4-AE25-138EA463E7CD}" dt="2022-08-30T12:46:15.829" v="430" actId="47"/>
        <pc:sldMkLst>
          <pc:docMk/>
          <pc:sldMk cId="3591036775" sldId="3577"/>
        </pc:sldMkLst>
      </pc:sldChg>
      <pc:sldChg chg="add">
        <pc:chgData name="Molly Haley1" userId="2264ca27-fef1-4fb9-96be-333087b5d2f3" providerId="ADAL" clId="{8BDBFA1A-A228-4EE4-AE25-138EA463E7CD}" dt="2022-08-30T12:34:23.762" v="405"/>
        <pc:sldMkLst>
          <pc:docMk/>
          <pc:sldMk cId="4003900481" sldId="3625"/>
        </pc:sldMkLst>
      </pc:sldChg>
      <pc:sldChg chg="addSp modSp mod">
        <pc:chgData name="Molly Haley1" userId="2264ca27-fef1-4fb9-96be-333087b5d2f3" providerId="ADAL" clId="{8BDBFA1A-A228-4EE4-AE25-138EA463E7CD}" dt="2022-08-30T12:30:45.144" v="404" actId="1076"/>
        <pc:sldMkLst>
          <pc:docMk/>
          <pc:sldMk cId="1291625849" sldId="3685"/>
        </pc:sldMkLst>
        <pc:graphicFrameChg chg="add mod">
          <ac:chgData name="Molly Haley1" userId="2264ca27-fef1-4fb9-96be-333087b5d2f3" providerId="ADAL" clId="{8BDBFA1A-A228-4EE4-AE25-138EA463E7CD}" dt="2022-08-30T12:30:45.144" v="404" actId="1076"/>
          <ac:graphicFrameMkLst>
            <pc:docMk/>
            <pc:sldMk cId="1291625849" sldId="3685"/>
            <ac:graphicFrameMk id="3" creationId="{C96DEF17-C69E-4035-8D66-B2119AE9488F}"/>
          </ac:graphicFrameMkLst>
        </pc:graphicFrameChg>
      </pc:sldChg>
      <pc:sldChg chg="modSp mod">
        <pc:chgData name="Molly Haley1" userId="2264ca27-fef1-4fb9-96be-333087b5d2f3" providerId="ADAL" clId="{8BDBFA1A-A228-4EE4-AE25-138EA463E7CD}" dt="2022-08-30T11:25:25.215" v="315" actId="2711"/>
        <pc:sldMkLst>
          <pc:docMk/>
          <pc:sldMk cId="3483878191" sldId="3767"/>
        </pc:sldMkLst>
        <pc:spChg chg="mod">
          <ac:chgData name="Molly Haley1" userId="2264ca27-fef1-4fb9-96be-333087b5d2f3" providerId="ADAL" clId="{8BDBFA1A-A228-4EE4-AE25-138EA463E7CD}" dt="2022-08-30T11:25:25.215" v="315" actId="2711"/>
          <ac:spMkLst>
            <pc:docMk/>
            <pc:sldMk cId="3483878191" sldId="3767"/>
            <ac:spMk id="2" creationId="{00000000-0000-0000-0000-000000000000}"/>
          </ac:spMkLst>
        </pc:spChg>
        <pc:graphicFrameChg chg="modGraphic">
          <ac:chgData name="Molly Haley1" userId="2264ca27-fef1-4fb9-96be-333087b5d2f3" providerId="ADAL" clId="{8BDBFA1A-A228-4EE4-AE25-138EA463E7CD}" dt="2022-08-30T07:36:08.256" v="118" actId="13926"/>
          <ac:graphicFrameMkLst>
            <pc:docMk/>
            <pc:sldMk cId="3483878191" sldId="3767"/>
            <ac:graphicFrameMk id="13" creationId="{B8BF9BD6-7E5F-433D-B4F5-DE4688AAC096}"/>
          </ac:graphicFrameMkLst>
        </pc:graphicFrameChg>
      </pc:sldChg>
      <pc:sldChg chg="add">
        <pc:chgData name="Molly Haley1" userId="2264ca27-fef1-4fb9-96be-333087b5d2f3" providerId="ADAL" clId="{8BDBFA1A-A228-4EE4-AE25-138EA463E7CD}" dt="2022-08-30T12:45:04.513" v="418"/>
        <pc:sldMkLst>
          <pc:docMk/>
          <pc:sldMk cId="4140261979" sldId="2147375653"/>
        </pc:sldMkLst>
      </pc:sldChg>
      <pc:sldMasterChg chg="addSldLayout delSldLayout">
        <pc:chgData name="Molly Haley1" userId="2264ca27-fef1-4fb9-96be-333087b5d2f3" providerId="ADAL" clId="{8BDBFA1A-A228-4EE4-AE25-138EA463E7CD}" dt="2022-08-30T12:46:01.487" v="424" actId="47"/>
        <pc:sldMasterMkLst>
          <pc:docMk/>
          <pc:sldMasterMk cId="2279291146" sldId="2147483648"/>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Sept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August%202022%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ost%20Stack%20BP23%20Genernal%20Chan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General%20Change%20Bur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1387949</c:v>
                </c:pt>
                <c:pt idx="1">
                  <c:v>476940</c:v>
                </c:pt>
                <c:pt idx="2">
                  <c:v>13455</c:v>
                </c:pt>
                <c:pt idx="3">
                  <c:v>0</c:v>
                </c:pt>
              </c:numCache>
            </c:numRef>
          </c:val>
          <c:extLst>
            <c:ext xmlns:c16="http://schemas.microsoft.com/office/drawing/2014/chart" uri="{C3380CC4-5D6E-409C-BE32-E72D297353CC}">
              <c16:uniqueId val="{00000000-3832-44C5-BB18-CE7E3B98048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491412.45292500011</c:v>
                </c:pt>
                <c:pt idx="1">
                  <c:v>654756.33187499992</c:v>
                </c:pt>
                <c:pt idx="2">
                  <c:v>163447.939725</c:v>
                </c:pt>
                <c:pt idx="3">
                  <c:v>66021.525475000002</c:v>
                </c:pt>
              </c:numCache>
            </c:numRef>
          </c:val>
          <c:extLst>
            <c:ext xmlns:c16="http://schemas.microsoft.com/office/drawing/2014/chart" uri="{C3380CC4-5D6E-409C-BE32-E72D297353CC}">
              <c16:uniqueId val="{00000001-3832-44C5-BB18-CE7E3B98048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Change Historic</a:t>
            </a:r>
            <a:r>
              <a:rPr lang="en-GB" baseline="0"/>
              <a:t> Totals £m</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budgets '!$A$2</c:f>
              <c:strCache>
                <c:ptCount val="1"/>
                <c:pt idx="0">
                  <c:v>General Change</c:v>
                </c:pt>
              </c:strCache>
            </c:strRef>
          </c:tx>
          <c:spPr>
            <a:solidFill>
              <a:schemeClr val="accent5">
                <a:lumMod val="60000"/>
                <a:lumOff val="40000"/>
              </a:schemeClr>
            </a:solidFill>
            <a:ln>
              <a:noFill/>
            </a:ln>
            <a:effectLst/>
          </c:spPr>
          <c:invertIfNegative val="0"/>
          <c:cat>
            <c:strRef>
              <c:f>'total budgets '!$B$1:$E$1</c:f>
              <c:strCache>
                <c:ptCount val="4"/>
                <c:pt idx="0">
                  <c:v>BP20 £m</c:v>
                </c:pt>
                <c:pt idx="1">
                  <c:v>BP21 £m</c:v>
                </c:pt>
                <c:pt idx="2">
                  <c:v>BP22 £m</c:v>
                </c:pt>
                <c:pt idx="3">
                  <c:v>Proposed BP23 £m</c:v>
                </c:pt>
              </c:strCache>
            </c:strRef>
          </c:cat>
          <c:val>
            <c:numRef>
              <c:f>'total budgets '!$B$2:$E$2</c:f>
              <c:numCache>
                <c:formatCode>"£"#,##0.00_);[Red]\("£"#,##0.00\)</c:formatCode>
                <c:ptCount val="4"/>
                <c:pt idx="0">
                  <c:v>3.1</c:v>
                </c:pt>
                <c:pt idx="1">
                  <c:v>3.6</c:v>
                </c:pt>
                <c:pt idx="2">
                  <c:v>3.25</c:v>
                </c:pt>
                <c:pt idx="3">
                  <c:v>3.4</c:v>
                </c:pt>
              </c:numCache>
            </c:numRef>
          </c:val>
          <c:extLst>
            <c:ext xmlns:c16="http://schemas.microsoft.com/office/drawing/2014/chart" uri="{C3380CC4-5D6E-409C-BE32-E72D297353CC}">
              <c16:uniqueId val="{00000000-64B7-4D0B-8AE7-94D5DC12301F}"/>
            </c:ext>
          </c:extLst>
        </c:ser>
        <c:ser>
          <c:idx val="1"/>
          <c:order val="1"/>
          <c:tx>
            <c:strRef>
              <c:f>'total budgets '!$A$3</c:f>
              <c:strCache>
                <c:ptCount val="1"/>
                <c:pt idx="0">
                  <c:v>Non-standard data items for reporting</c:v>
                </c:pt>
              </c:strCache>
            </c:strRef>
          </c:tx>
          <c:spPr>
            <a:solidFill>
              <a:schemeClr val="accent5">
                <a:lumMod val="20000"/>
                <a:lumOff val="80000"/>
              </a:schemeClr>
            </a:solidFill>
            <a:ln>
              <a:noFill/>
            </a:ln>
            <a:effectLst/>
          </c:spPr>
          <c:invertIfNegative val="0"/>
          <c:cat>
            <c:strRef>
              <c:f>'total budgets '!$B$1:$E$1</c:f>
              <c:strCache>
                <c:ptCount val="4"/>
                <c:pt idx="0">
                  <c:v>BP20 £m</c:v>
                </c:pt>
                <c:pt idx="1">
                  <c:v>BP21 £m</c:v>
                </c:pt>
                <c:pt idx="2">
                  <c:v>BP22 £m</c:v>
                </c:pt>
                <c:pt idx="3">
                  <c:v>Proposed BP23 £m</c:v>
                </c:pt>
              </c:strCache>
            </c:strRef>
          </c:cat>
          <c:val>
            <c:numRef>
              <c:f>'total budgets '!$B$3:$E$3</c:f>
              <c:numCache>
                <c:formatCode>"£"#,##0.00_);[Red]\("£"#,##0.00\)</c:formatCode>
                <c:ptCount val="4"/>
                <c:pt idx="0">
                  <c:v>0.1</c:v>
                </c:pt>
                <c:pt idx="1">
                  <c:v>0.1</c:v>
                </c:pt>
                <c:pt idx="2">
                  <c:v>0.1</c:v>
                </c:pt>
                <c:pt idx="3">
                  <c:v>0.1</c:v>
                </c:pt>
              </c:numCache>
            </c:numRef>
          </c:val>
          <c:extLst>
            <c:ext xmlns:c16="http://schemas.microsoft.com/office/drawing/2014/chart" uri="{C3380CC4-5D6E-409C-BE32-E72D297353CC}">
              <c16:uniqueId val="{00000001-64B7-4D0B-8AE7-94D5DC12301F}"/>
            </c:ext>
          </c:extLst>
        </c:ser>
        <c:dLbls>
          <c:showLegendKey val="0"/>
          <c:showVal val="0"/>
          <c:showCatName val="0"/>
          <c:showSerName val="0"/>
          <c:showPercent val="0"/>
          <c:showBubbleSize val="0"/>
        </c:dLbls>
        <c:gapWidth val="150"/>
        <c:overlap val="100"/>
        <c:axId val="2028929920"/>
        <c:axId val="2028930336"/>
      </c:barChart>
      <c:catAx>
        <c:axId val="202892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930336"/>
        <c:crosses val="autoZero"/>
        <c:auto val="1"/>
        <c:lblAlgn val="ctr"/>
        <c:lblOffset val="100"/>
        <c:noMultiLvlLbl val="0"/>
      </c:catAx>
      <c:valAx>
        <c:axId val="202893033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92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a:t>Proposed BP23 Shape &amp; £m Breakdown per Constituency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Sheet2!$R$2</c:f>
              <c:strCache>
                <c:ptCount val="1"/>
                <c:pt idx="0">
                  <c:v>Shipper £m</c:v>
                </c:pt>
              </c:strCache>
            </c:strRef>
          </c:tx>
          <c:spPr>
            <a:solidFill>
              <a:schemeClr val="accent1"/>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Sheet2!$R$3:$R$8</c:f>
              <c:numCache>
                <c:formatCode>"£"#,##0.00</c:formatCode>
                <c:ptCount val="6"/>
                <c:pt idx="0">
                  <c:v>1.2620263076325</c:v>
                </c:pt>
                <c:pt idx="1">
                  <c:v>0.12989249999999999</c:v>
                </c:pt>
                <c:pt idx="2">
                  <c:v>0.15465764529250001</c:v>
                </c:pt>
                <c:pt idx="3">
                  <c:v>0.1022</c:v>
                </c:pt>
                <c:pt idx="4">
                  <c:v>0.11545999999999999</c:v>
                </c:pt>
                <c:pt idx="5">
                  <c:v>0.20205500000000001</c:v>
                </c:pt>
              </c:numCache>
            </c:numRef>
          </c:val>
          <c:extLst>
            <c:ext xmlns:c16="http://schemas.microsoft.com/office/drawing/2014/chart" uri="{C3380CC4-5D6E-409C-BE32-E72D297353CC}">
              <c16:uniqueId val="{00000000-6CF6-487C-B157-E95FE03E2A88}"/>
            </c:ext>
          </c:extLst>
        </c:ser>
        <c:ser>
          <c:idx val="1"/>
          <c:order val="1"/>
          <c:tx>
            <c:strRef>
              <c:f>Sheet2!$S$2</c:f>
              <c:strCache>
                <c:ptCount val="1"/>
                <c:pt idx="0">
                  <c:v>DN £m</c:v>
                </c:pt>
              </c:strCache>
            </c:strRef>
          </c:tx>
          <c:spPr>
            <a:solidFill>
              <a:schemeClr val="accent2"/>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Sheet2!$S$3:$S$8</c:f>
              <c:numCache>
                <c:formatCode>"£"#,##0.00</c:formatCode>
                <c:ptCount val="6"/>
                <c:pt idx="0">
                  <c:v>0.75966419868750001</c:v>
                </c:pt>
                <c:pt idx="1">
                  <c:v>7.8187499999999993E-2</c:v>
                </c:pt>
                <c:pt idx="2">
                  <c:v>9.3094633187499998E-2</c:v>
                </c:pt>
                <c:pt idx="3">
                  <c:v>6.2125E-2</c:v>
                </c:pt>
                <c:pt idx="4">
                  <c:v>6.9500000000000006E-2</c:v>
                </c:pt>
                <c:pt idx="5">
                  <c:v>0.12162499999999998</c:v>
                </c:pt>
              </c:numCache>
            </c:numRef>
          </c:val>
          <c:extLst>
            <c:ext xmlns:c16="http://schemas.microsoft.com/office/drawing/2014/chart" uri="{C3380CC4-5D6E-409C-BE32-E72D297353CC}">
              <c16:uniqueId val="{00000001-6CF6-487C-B157-E95FE03E2A88}"/>
            </c:ext>
          </c:extLst>
        </c:ser>
        <c:ser>
          <c:idx val="2"/>
          <c:order val="2"/>
          <c:tx>
            <c:strRef>
              <c:f>Sheet2!$T$2</c:f>
              <c:strCache>
                <c:ptCount val="1"/>
                <c:pt idx="0">
                  <c:v>IGT £m</c:v>
                </c:pt>
              </c:strCache>
            </c:strRef>
          </c:tx>
          <c:spPr>
            <a:solidFill>
              <a:schemeClr val="accent3"/>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Sheet2!$T$3:$T$8</c:f>
              <c:numCache>
                <c:formatCode>"£"#,##0.00</c:formatCode>
                <c:ptCount val="6"/>
                <c:pt idx="0">
                  <c:v>0.1182671457525</c:v>
                </c:pt>
                <c:pt idx="1">
                  <c:v>1.2172499999999999E-2</c:v>
                </c:pt>
                <c:pt idx="2">
                  <c:v>1.4493293972500002E-2</c:v>
                </c:pt>
                <c:pt idx="3">
                  <c:v>1.0675E-2</c:v>
                </c:pt>
                <c:pt idx="4">
                  <c:v>1.082E-2</c:v>
                </c:pt>
                <c:pt idx="5">
                  <c:v>1.8935E-2</c:v>
                </c:pt>
              </c:numCache>
            </c:numRef>
          </c:val>
          <c:extLst>
            <c:ext xmlns:c16="http://schemas.microsoft.com/office/drawing/2014/chart" uri="{C3380CC4-5D6E-409C-BE32-E72D297353CC}">
              <c16:uniqueId val="{00000002-6CF6-487C-B157-E95FE03E2A88}"/>
            </c:ext>
          </c:extLst>
        </c:ser>
        <c:ser>
          <c:idx val="3"/>
          <c:order val="3"/>
          <c:tx>
            <c:strRef>
              <c:f>Sheet2!$U$2</c:f>
              <c:strCache>
                <c:ptCount val="1"/>
                <c:pt idx="0">
                  <c:v>NTS £m</c:v>
                </c:pt>
              </c:strCache>
            </c:strRef>
          </c:tx>
          <c:spPr>
            <a:solidFill>
              <a:schemeClr val="accent4"/>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Sheet2!$U$3:$U$8</c:f>
              <c:numCache>
                <c:formatCode>"£"#,##0.00</c:formatCode>
                <c:ptCount val="6"/>
                <c:pt idx="0">
                  <c:v>4.6126372927499999E-2</c:v>
                </c:pt>
                <c:pt idx="1">
                  <c:v>4.7475E-3</c:v>
                </c:pt>
                <c:pt idx="2">
                  <c:v>5.6526525475000004E-3</c:v>
                </c:pt>
                <c:pt idx="3">
                  <c:v>0</c:v>
                </c:pt>
                <c:pt idx="4">
                  <c:v>4.2199999999999998E-3</c:v>
                </c:pt>
                <c:pt idx="5">
                  <c:v>7.3850000000000001E-3</c:v>
                </c:pt>
              </c:numCache>
            </c:numRef>
          </c:val>
          <c:extLst>
            <c:ext xmlns:c16="http://schemas.microsoft.com/office/drawing/2014/chart" uri="{C3380CC4-5D6E-409C-BE32-E72D297353CC}">
              <c16:uniqueId val="{00000003-6CF6-487C-B157-E95FE03E2A88}"/>
            </c:ext>
          </c:extLst>
        </c:ser>
        <c:dLbls>
          <c:showLegendKey val="0"/>
          <c:showVal val="0"/>
          <c:showCatName val="0"/>
          <c:showSerName val="0"/>
          <c:showPercent val="0"/>
          <c:showBubbleSize val="0"/>
        </c:dLbls>
        <c:gapWidth val="219"/>
        <c:overlap val="-27"/>
        <c:axId val="377677184"/>
        <c:axId val="377679680"/>
      </c:barChart>
      <c:catAx>
        <c:axId val="37767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7679680"/>
        <c:crosses val="autoZero"/>
        <c:auto val="1"/>
        <c:lblAlgn val="ctr"/>
        <c:lblOffset val="100"/>
        <c:noMultiLvlLbl val="0"/>
      </c:catAx>
      <c:valAx>
        <c:axId val="377679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76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£m forecast total committed </a:t>
            </a:r>
            <a:r>
              <a:rPr lang="en-GB" sz="1100" baseline="0"/>
              <a:t>funds (@maximum utilisation)</a:t>
            </a:r>
            <a:endParaRPr lang="en-GB"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Sheet1!$G$1</c:f>
              <c:strCache>
                <c:ptCount val="1"/>
                <c:pt idx="0">
                  <c:v>£m Monthly Forecacst (Maximum Utlisation)</c:v>
                </c:pt>
              </c:strCache>
            </c:strRef>
          </c:tx>
          <c:spPr>
            <a:ln w="28575" cap="rnd">
              <a:solidFill>
                <a:schemeClr val="accent1"/>
              </a:solidFill>
              <a:round/>
            </a:ln>
            <a:effectLst/>
          </c:spPr>
          <c:marker>
            <c:symbol val="none"/>
          </c:marker>
          <c:cat>
            <c:strRef>
              <c:f>Sheet1!$A$2:$A$13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Sheet1!$G$2:$G$13</c:f>
              <c:numCache>
                <c:formatCode>0.0</c:formatCode>
                <c:ptCount val="12"/>
                <c:pt idx="0">
                  <c:v>7.9000000000000001E-2</c:v>
                </c:pt>
                <c:pt idx="1">
                  <c:v>0.874</c:v>
                </c:pt>
                <c:pt idx="2">
                  <c:v>0.16699999999999998</c:v>
                </c:pt>
                <c:pt idx="3">
                  <c:v>7.9000000000000001E-2</c:v>
                </c:pt>
                <c:pt idx="4">
                  <c:v>7.9000000000000001E-2</c:v>
                </c:pt>
                <c:pt idx="5">
                  <c:v>0.874</c:v>
                </c:pt>
                <c:pt idx="6">
                  <c:v>7.9000000000000001E-2</c:v>
                </c:pt>
                <c:pt idx="7">
                  <c:v>0.16699999999999998</c:v>
                </c:pt>
                <c:pt idx="8">
                  <c:v>7.9000000000000001E-2</c:v>
                </c:pt>
                <c:pt idx="9">
                  <c:v>0.874</c:v>
                </c:pt>
                <c:pt idx="10">
                  <c:v>7.9000000000000001E-2</c:v>
                </c:pt>
                <c:pt idx="11">
                  <c:v>7.9000000000000001E-2</c:v>
                </c:pt>
              </c:numCache>
            </c:numRef>
          </c:val>
          <c:smooth val="0"/>
          <c:extLst>
            <c:ext xmlns:c16="http://schemas.microsoft.com/office/drawing/2014/chart" uri="{C3380CC4-5D6E-409C-BE32-E72D297353CC}">
              <c16:uniqueId val="{00000000-F34F-4FE2-820F-9E0B7DC8D7ED}"/>
            </c:ext>
          </c:extLst>
        </c:ser>
        <c:ser>
          <c:idx val="1"/>
          <c:order val="1"/>
          <c:tx>
            <c:strRef>
              <c:f>Sheet1!$H$1</c:f>
              <c:strCache>
                <c:ptCount val="1"/>
                <c:pt idx="0">
                  <c:v>£m Cumulative Forecast (Maximum Utlisation)</c:v>
                </c:pt>
              </c:strCache>
            </c:strRef>
          </c:tx>
          <c:spPr>
            <a:ln w="28575" cap="rnd">
              <a:solidFill>
                <a:schemeClr val="accent2"/>
              </a:solidFill>
              <a:round/>
            </a:ln>
            <a:effectLst/>
          </c:spPr>
          <c:marker>
            <c:symbol val="none"/>
          </c:marker>
          <c:cat>
            <c:strRef>
              <c:f>Sheet1!$A$2:$A$13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Sheet1!$H$2:$H$13</c:f>
              <c:numCache>
                <c:formatCode>0.0</c:formatCode>
                <c:ptCount val="12"/>
                <c:pt idx="0">
                  <c:v>7.9000000000000001E-2</c:v>
                </c:pt>
                <c:pt idx="1">
                  <c:v>0.95299999999999996</c:v>
                </c:pt>
                <c:pt idx="2">
                  <c:v>1.1199999999999999</c:v>
                </c:pt>
                <c:pt idx="3">
                  <c:v>1.1990000000000001</c:v>
                </c:pt>
                <c:pt idx="4">
                  <c:v>1.2779999999999998</c:v>
                </c:pt>
                <c:pt idx="5">
                  <c:v>2.1520000000000001</c:v>
                </c:pt>
                <c:pt idx="6">
                  <c:v>2.2310000000000003</c:v>
                </c:pt>
                <c:pt idx="7">
                  <c:v>2.3980000000000001</c:v>
                </c:pt>
                <c:pt idx="8">
                  <c:v>2.4770000000000003</c:v>
                </c:pt>
                <c:pt idx="9">
                  <c:v>3.3510000000000004</c:v>
                </c:pt>
                <c:pt idx="10">
                  <c:v>3.4300000000000006</c:v>
                </c:pt>
                <c:pt idx="11">
                  <c:v>3.5090000000000008</c:v>
                </c:pt>
              </c:numCache>
            </c:numRef>
          </c:val>
          <c:smooth val="0"/>
          <c:extLst>
            <c:ext xmlns:c16="http://schemas.microsoft.com/office/drawing/2014/chart" uri="{C3380CC4-5D6E-409C-BE32-E72D297353CC}">
              <c16:uniqueId val="{00000001-F34F-4FE2-820F-9E0B7DC8D7ED}"/>
            </c:ext>
          </c:extLst>
        </c:ser>
        <c:dLbls>
          <c:showLegendKey val="0"/>
          <c:showVal val="0"/>
          <c:showCatName val="0"/>
          <c:showSerName val="0"/>
          <c:showPercent val="0"/>
          <c:showBubbleSize val="0"/>
        </c:dLbls>
        <c:smooth val="0"/>
        <c:axId val="609023440"/>
        <c:axId val="609027600"/>
      </c:lineChart>
      <c:catAx>
        <c:axId val="60902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7600"/>
        <c:crosses val="autoZero"/>
        <c:auto val="1"/>
        <c:lblAlgn val="ctr"/>
        <c:lblOffset val="100"/>
        <c:noMultiLvlLbl val="0"/>
      </c:catAx>
      <c:valAx>
        <c:axId val="609027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drawings/drawing1.xml><?xml version="1.0" encoding="utf-8"?>
<c:userShapes xmlns:c="http://schemas.openxmlformats.org/drawingml/2006/chart">
  <cdr:relSizeAnchor xmlns:cdr="http://schemas.openxmlformats.org/drawingml/2006/chartDrawing">
    <cdr:from>
      <cdr:x>0.47351</cdr:x>
      <cdr:y>0.47098</cdr:y>
    </cdr:from>
    <cdr:to>
      <cdr:x>0.83087</cdr:x>
      <cdr:y>0.52902</cdr:y>
    </cdr:to>
    <cdr:sp macro="" textlink="">
      <cdr:nvSpPr>
        <cdr:cNvPr id="2" name="Text Box 2"/>
        <cdr:cNvSpPr txBox="1">
          <a:spLocks xmlns:a="http://schemas.openxmlformats.org/drawingml/2006/main" noChangeArrowheads="1"/>
        </cdr:cNvSpPr>
      </cdr:nvSpPr>
      <cdr:spPr bwMode="auto">
        <a:xfrm xmlns:a="http://schemas.openxmlformats.org/drawingml/2006/main">
          <a:off x="2655198" y="1597936"/>
          <a:ext cx="2003905" cy="1969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Funding approval for Major Release</a:t>
          </a:r>
        </a:p>
      </cdr:txBody>
    </cdr:sp>
  </cdr:relSizeAnchor>
  <cdr:relSizeAnchor xmlns:cdr="http://schemas.openxmlformats.org/drawingml/2006/chartDrawing">
    <cdr:from>
      <cdr:x>0.191</cdr:x>
      <cdr:y>0.59427</cdr:y>
    </cdr:from>
    <cdr:to>
      <cdr:x>0.51955</cdr:x>
      <cdr:y>0.65794</cdr:y>
    </cdr:to>
    <cdr:cxnSp macro="">
      <cdr:nvCxnSpPr>
        <cdr:cNvPr id="4" name="Straight Arrow Connector 3">
          <a:extLst xmlns:a="http://schemas.openxmlformats.org/drawingml/2006/main">
            <a:ext uri="{FF2B5EF4-FFF2-40B4-BE49-F238E27FC236}">
              <a16:creationId xmlns:a16="http://schemas.microsoft.com/office/drawing/2014/main" id="{D710D9B8-62EA-412B-A90B-11ED08CE0A39}"/>
            </a:ext>
          </a:extLst>
        </cdr:cNvPr>
        <cdr:cNvCxnSpPr/>
      </cdr:nvCxnSpPr>
      <cdr:spPr>
        <a:xfrm xmlns:a="http://schemas.openxmlformats.org/drawingml/2006/main" flipH="1">
          <a:off x="1071023" y="2016224"/>
          <a:ext cx="1842387" cy="21602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0.48438</cdr:x>
      <cdr:y>0.59427</cdr:y>
    </cdr:from>
    <cdr:to>
      <cdr:x>0.53771</cdr:x>
      <cdr:y>0.64334</cdr:y>
    </cdr:to>
    <cdr:cxnSp macro="">
      <cdr:nvCxnSpPr>
        <cdr:cNvPr id="5" name="Straight Arrow Connector 4">
          <a:extLst xmlns:a="http://schemas.openxmlformats.org/drawingml/2006/main">
            <a:ext uri="{FF2B5EF4-FFF2-40B4-BE49-F238E27FC236}">
              <a16:creationId xmlns:a16="http://schemas.microsoft.com/office/drawing/2014/main" id="{4B575924-DC4A-4601-8886-1BBCF3C33EB1}"/>
            </a:ext>
          </a:extLst>
        </cdr:cNvPr>
        <cdr:cNvCxnSpPr/>
      </cdr:nvCxnSpPr>
      <cdr:spPr>
        <a:xfrm xmlns:a="http://schemas.openxmlformats.org/drawingml/2006/main" flipH="1">
          <a:off x="2716166" y="2016224"/>
          <a:ext cx="299072" cy="16650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0.55055</cdr:x>
      <cdr:y>0.59427</cdr:y>
    </cdr:from>
    <cdr:to>
      <cdr:x>0.7817</cdr:x>
      <cdr:y>0.61549</cdr:y>
    </cdr:to>
    <cdr:cxnSp macro="">
      <cdr:nvCxnSpPr>
        <cdr:cNvPr id="7" name="Straight Arrow Connector 6">
          <a:extLst xmlns:a="http://schemas.openxmlformats.org/drawingml/2006/main">
            <a:ext uri="{FF2B5EF4-FFF2-40B4-BE49-F238E27FC236}">
              <a16:creationId xmlns:a16="http://schemas.microsoft.com/office/drawing/2014/main" id="{4F205CE3-84AB-419D-BB20-D1CBB21F7989}"/>
            </a:ext>
          </a:extLst>
        </cdr:cNvPr>
        <cdr:cNvCxnSpPr/>
      </cdr:nvCxnSpPr>
      <cdr:spPr>
        <a:xfrm xmlns:a="http://schemas.openxmlformats.org/drawingml/2006/main">
          <a:off x="3087246" y="2016224"/>
          <a:ext cx="1296144" cy="720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10/10/2022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2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37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78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47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4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5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22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37</a:t>
            </a:fld>
            <a:endParaRPr lang="en-GB"/>
          </a:p>
        </p:txBody>
      </p:sp>
    </p:spTree>
    <p:extLst>
      <p:ext uri="{BB962C8B-B14F-4D97-AF65-F5344CB8AC3E}">
        <p14:creationId xmlns:p14="http://schemas.microsoft.com/office/powerpoint/2010/main" val="172487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401775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38</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63</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66</a:t>
            </a:fld>
            <a:endParaRPr lang="en-GB"/>
          </a:p>
        </p:txBody>
      </p:sp>
    </p:spTree>
    <p:extLst>
      <p:ext uri="{BB962C8B-B14F-4D97-AF65-F5344CB8AC3E}">
        <p14:creationId xmlns:p14="http://schemas.microsoft.com/office/powerpoint/2010/main" val="331525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0486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41816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424369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54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37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58542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388886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90-transfer-of-sites-with-low-read-submission-performance-from-class-2-and-3-into-class-4-mod0664/"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78-notification-of-rolling-aq-value-following-transfer-of-ownership-between-m-5-and-m/" TargetMode="External"/><Relationship Id="rId2" Type="http://schemas.openxmlformats.org/officeDocument/2006/relationships/notesSlide" Target="../notesSlides/notesSlide6.xml"/><Relationship Id="rId16" Type="http://schemas.openxmlformats.org/officeDocument/2006/relationships/hyperlink" Target="https://www.xoserve.com/change/change-proposals/xrn-5298-h100-fife-project-phase-1-initial-assessment/"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4900-biomethane-sites-with-reduced-propane-injection/"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92-modification-0687-creation-of-new-charge-to-recover-last-resort-supply-payments/" TargetMode="External"/><Relationship Id="rId10" Type="http://schemas.openxmlformats.org/officeDocument/2006/relationships/hyperlink" Target="https://www.xoserve.com/change/change-proposals/xrn-5236-reporting-valid-confirmed-theft-of-gas-into-central-systems-modification-0734/"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4713-actual-read-following-estimated-transfer-read-calculating-aq-of-1-linked-to-xrn4690/" TargetMode="External"/><Relationship Id="rId14" Type="http://schemas.openxmlformats.org/officeDocument/2006/relationships/hyperlink" Target="https://www.xoserve.com/change/change-proposals/xrn-4989-online-end-to-end-credit-interest-process-defect-1063/"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xoserve.com/change/change-proposals/xrn-5453-gsos-2-3-13-payment-automation/"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345-deferral-of-creation-of-class-change-reads-for-dm-to-ndm-and-ndm-to-dm-sites-at-transfer-of-ownership/" TargetMode="External"/><Relationship Id="rId12" Type="http://schemas.openxmlformats.org/officeDocument/2006/relationships/hyperlink" Target="https://www.xoserve.com/change/change-proposals/xrn-5517-hydrogen-checker-website/"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16-rejecting-a-replacement-read-with-a-pre-line-in-the-sand-lis-read-date/" TargetMode="External"/><Relationship Id="rId11" Type="http://schemas.openxmlformats.org/officeDocument/2006/relationships/hyperlink" Target="https://www.xoserve.com/change/change-proposals/xrn-5473-meter-asset-detail-proactive-monitoring-service/" TargetMode="External"/><Relationship Id="rId5" Type="http://schemas.openxmlformats.org/officeDocument/2006/relationships/hyperlink" Target="https://www.xoserve.com/change/change-proposals/xrn-5286-clarificatory-change-to-the-aq-amendment-process-to-be-applied-retrospectively-modification-0746/" TargetMode="External"/><Relationship Id="rId10" Type="http://schemas.openxmlformats.org/officeDocument/2006/relationships/hyperlink" Target="https://www.xoserve.com/change/change-proposals/xrn-5471-services-to-release-data-to-unc-parties/"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54-supplier-of-last-resort-solr-reporting-suit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xoserve.com/change/change-proposals/xrn-5547-updating-the-comprehensive-invoice-master-list-and-inv-template/" TargetMode="External"/><Relationship Id="rId3" Type="http://schemas.openxmlformats.org/officeDocument/2006/relationships/hyperlink" Target="https://www.xoserve.com/change/change-proposals/xrn-5532-hydrogen-town-trial/" TargetMode="External"/><Relationship Id="rId7"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5-hydrogen-trial-visualisation-dashboard/" TargetMode="External"/><Relationship Id="rId5" Type="http://schemas.openxmlformats.org/officeDocument/2006/relationships/hyperlink" Target="https://www.xoserve.com/change/change-proposals/xrn-5541-amendment-to-the-uig-additional-national-data-reporting/" TargetMode="External"/><Relationship Id="rId4" Type="http://schemas.openxmlformats.org/officeDocument/2006/relationships/hyperlink" Target="https://www.xoserve.com/change/change-proposals/xrn-5535-processing-of-css-switch-requests-received-in-time-period-5/" TargetMode="External"/><Relationship Id="rId9" Type="http://schemas.openxmlformats.org/officeDocument/2006/relationships/hyperlink" Target="https://www.xoserve.com/change/change-proposals/xrn-5555-amend-existing-large-load-site-report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roposals/xrn-5564-gemini-sustain-plus-program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roposals/xrn-5567-implementation-of-resend-functionality-for-messages-from-css-to-grda-rec-cp-r006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roposals/xrn-5569-contact-data-provision-for-igt-custom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573-updates-to-the-priority-consumer-process-as-designated-by-the-secretary-of-state-for-business-energy-and-industrial-strategy-beis-urg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556b-new-cms-version-1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roposals/xrn-5566-amendments-to-v25-of-the-service-description-tab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roposals/xrn-5565-appointment-of-cdsp-as-the-scheme-administrator-for-the-energy-price-guarantee-epg-for-domestic-gas-consumers-gas-unc082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xoserve.com/change/change-packs/3087-rt-po-change-pack-september-202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roposals/xrn-5472-creation-of-a-uk-link-api-to-consume-daily-weather-data-for-demand-estimation-process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xoserve.com/media/43163/xrn5379-singular-cp.pdf"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xoserve.com/change/change-packs/3087-rt-po-change-pack-september-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package" Target="../embeddings/Microsoft_Word_Document.doc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mbraco.xoserve.com/media/43687/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hyperlink" Target="https://www.xoserve.com/change/change-proposals/xrn-5402-request-impact-assessment-on-proposed-rec-change-management-impact-assessment/" TargetMode="External"/><Relationship Id="rId9" Type="http://schemas.openxmlformats.org/officeDocument/2006/relationships/image" Target="../media/image22.png"/><Relationship Id="rId14" Type="http://schemas.openxmlformats.org/officeDocument/2006/relationships/image" Target="../media/image27.sv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5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5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5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60.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58.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64.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hyperlink" Target="https://www.gasgovernance.co.uk/sites/default/files/ggf/page/2018-12/Change%20Management%20Procedures%20v2%20%209.11.18.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6.wmf"/></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12</a:t>
            </a:r>
            <a:r>
              <a:rPr lang="en-GB" baseline="30000">
                <a:latin typeface="Arial"/>
                <a:cs typeface="Arial"/>
              </a:rPr>
              <a:t>th</a:t>
            </a:r>
            <a:r>
              <a:rPr lang="en-GB">
                <a:latin typeface="Arial"/>
                <a:cs typeface="Arial"/>
              </a:rPr>
              <a:t> October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a:solidFill>
                  <a:schemeClr val="accent1"/>
                </a:solidFill>
              </a:rPr>
              <a:t>Release bandwidth &amp; impacts to budget BP23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344890"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602232" y="3384671"/>
            <a:ext cx="3548888"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614749" y="3637016"/>
            <a:ext cx="3536371"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546094" y="307878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a:t>N23</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287500" y="4636372"/>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BP22 Delivery Budget Impact</a:t>
            </a:r>
          </a:p>
        </p:txBody>
      </p:sp>
      <p:sp>
        <p:nvSpPr>
          <p:cNvPr id="6" name="TextBox 5">
            <a:extLst>
              <a:ext uri="{FF2B5EF4-FFF2-40B4-BE49-F238E27FC236}">
                <a16:creationId xmlns:a16="http://schemas.microsoft.com/office/drawing/2014/main" id="{3F5E1E34-A7C5-4ADB-AD50-AF4361E92784}"/>
              </a:ext>
            </a:extLst>
          </p:cNvPr>
          <p:cNvSpPr txBox="1"/>
          <p:nvPr/>
        </p:nvSpPr>
        <p:spPr>
          <a:xfrm>
            <a:off x="2231033" y="654562"/>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46" name="TextBox 45">
            <a:extLst>
              <a:ext uri="{FF2B5EF4-FFF2-40B4-BE49-F238E27FC236}">
                <a16:creationId xmlns:a16="http://schemas.microsoft.com/office/drawing/2014/main" id="{83863317-182C-45CE-8720-6CB1B1DFAB8E}"/>
              </a:ext>
            </a:extLst>
          </p:cNvPr>
          <p:cNvSpPr txBox="1"/>
          <p:nvPr/>
        </p:nvSpPr>
        <p:spPr>
          <a:xfrm>
            <a:off x="5821152" y="649605"/>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48" name="TextBox 47">
            <a:extLst>
              <a:ext uri="{FF2B5EF4-FFF2-40B4-BE49-F238E27FC236}">
                <a16:creationId xmlns:a16="http://schemas.microsoft.com/office/drawing/2014/main" id="{DBB8935C-6F57-48EA-9906-A5D9B02DBFE0}"/>
              </a:ext>
            </a:extLst>
          </p:cNvPr>
          <p:cNvSpPr txBox="1"/>
          <p:nvPr/>
        </p:nvSpPr>
        <p:spPr>
          <a:xfrm>
            <a:off x="8136355" y="650099"/>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pic>
        <p:nvPicPr>
          <p:cNvPr id="8" name="Picture 7">
            <a:extLst>
              <a:ext uri="{FF2B5EF4-FFF2-40B4-BE49-F238E27FC236}">
                <a16:creationId xmlns:a16="http://schemas.microsoft.com/office/drawing/2014/main" id="{721604B5-675F-42B1-820A-8DCF184AE4D8}"/>
              </a:ext>
            </a:extLst>
          </p:cNvPr>
          <p:cNvPicPr>
            <a:picLocks noChangeAspect="1"/>
          </p:cNvPicPr>
          <p:nvPr/>
        </p:nvPicPr>
        <p:blipFill>
          <a:blip r:embed="rId3"/>
          <a:stretch>
            <a:fillRect/>
          </a:stretch>
        </p:blipFill>
        <p:spPr>
          <a:xfrm>
            <a:off x="91440" y="558428"/>
            <a:ext cx="8920686" cy="3657632"/>
          </a:xfrm>
          <a:prstGeom prst="rect">
            <a:avLst/>
          </a:prstGeom>
        </p:spPr>
      </p:pic>
      <p:pic>
        <p:nvPicPr>
          <p:cNvPr id="10" name="Picture 9">
            <a:extLst>
              <a:ext uri="{FF2B5EF4-FFF2-40B4-BE49-F238E27FC236}">
                <a16:creationId xmlns:a16="http://schemas.microsoft.com/office/drawing/2014/main" id="{59FE5C2A-522F-4FF4-BE5C-131C29B11F24}"/>
              </a:ext>
            </a:extLst>
          </p:cNvPr>
          <p:cNvPicPr>
            <a:picLocks noChangeAspect="1"/>
          </p:cNvPicPr>
          <p:nvPr/>
        </p:nvPicPr>
        <p:blipFill>
          <a:blip r:embed="rId4"/>
          <a:stretch>
            <a:fillRect/>
          </a:stretch>
        </p:blipFill>
        <p:spPr>
          <a:xfrm>
            <a:off x="91440" y="3853009"/>
            <a:ext cx="8920686" cy="952773"/>
          </a:xfrm>
          <a:prstGeom prst="rect">
            <a:avLst/>
          </a:prstGeom>
        </p:spPr>
      </p:pic>
      <p:sp>
        <p:nvSpPr>
          <p:cNvPr id="11" name="TextBox 10">
            <a:extLst>
              <a:ext uri="{FF2B5EF4-FFF2-40B4-BE49-F238E27FC236}">
                <a16:creationId xmlns:a16="http://schemas.microsoft.com/office/drawing/2014/main" id="{602C66ED-3FF2-43DD-AE6F-813504DBF62F}"/>
              </a:ext>
            </a:extLst>
          </p:cNvPr>
          <p:cNvSpPr txBox="1"/>
          <p:nvPr/>
        </p:nvSpPr>
        <p:spPr>
          <a:xfrm>
            <a:off x="199201" y="4036469"/>
            <a:ext cx="353943" cy="585852"/>
          </a:xfrm>
          <a:prstGeom prst="rect">
            <a:avLst/>
          </a:prstGeom>
          <a:solidFill>
            <a:schemeClr val="bg1">
              <a:lumMod val="75000"/>
            </a:schemeClr>
          </a:solidFill>
        </p:spPr>
        <p:txBody>
          <a:bodyPr vert="vert270" wrap="square" rtlCol="0">
            <a:spAutoFit/>
          </a:bodyPr>
          <a:lstStyle/>
          <a:p>
            <a:r>
              <a:rPr lang="en-GB" sz="1100"/>
              <a:t>Activity </a:t>
            </a:r>
          </a:p>
        </p:txBody>
      </p:sp>
      <p:sp>
        <p:nvSpPr>
          <p:cNvPr id="50" name="TextBox 49">
            <a:extLst>
              <a:ext uri="{FF2B5EF4-FFF2-40B4-BE49-F238E27FC236}">
                <a16:creationId xmlns:a16="http://schemas.microsoft.com/office/drawing/2014/main" id="{3DD0F169-34B3-4091-963F-981AD563CFD4}"/>
              </a:ext>
            </a:extLst>
          </p:cNvPr>
          <p:cNvSpPr txBox="1"/>
          <p:nvPr/>
        </p:nvSpPr>
        <p:spPr>
          <a:xfrm>
            <a:off x="2167533" y="637457"/>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51" name="TextBox 50">
            <a:extLst>
              <a:ext uri="{FF2B5EF4-FFF2-40B4-BE49-F238E27FC236}">
                <a16:creationId xmlns:a16="http://schemas.microsoft.com/office/drawing/2014/main" id="{A5607263-E603-4A94-B54D-D540CA927E92}"/>
              </a:ext>
            </a:extLst>
          </p:cNvPr>
          <p:cNvSpPr txBox="1"/>
          <p:nvPr/>
        </p:nvSpPr>
        <p:spPr>
          <a:xfrm>
            <a:off x="5784811" y="659550"/>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52" name="TextBox 51">
            <a:extLst>
              <a:ext uri="{FF2B5EF4-FFF2-40B4-BE49-F238E27FC236}">
                <a16:creationId xmlns:a16="http://schemas.microsoft.com/office/drawing/2014/main" id="{5B55E617-FBCE-41A8-A677-20C2C7BCBD00}"/>
              </a:ext>
            </a:extLst>
          </p:cNvPr>
          <p:cNvSpPr txBox="1"/>
          <p:nvPr/>
        </p:nvSpPr>
        <p:spPr>
          <a:xfrm>
            <a:off x="8172696" y="675267"/>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sp>
        <p:nvSpPr>
          <p:cNvPr id="53" name="TextBox 52">
            <a:extLst>
              <a:ext uri="{FF2B5EF4-FFF2-40B4-BE49-F238E27FC236}">
                <a16:creationId xmlns:a16="http://schemas.microsoft.com/office/drawing/2014/main" id="{034D17A3-05AD-4F8D-B488-F3EC6B597F6A}"/>
              </a:ext>
            </a:extLst>
          </p:cNvPr>
          <p:cNvSpPr txBox="1"/>
          <p:nvPr/>
        </p:nvSpPr>
        <p:spPr>
          <a:xfrm>
            <a:off x="1570482" y="4210641"/>
            <a:ext cx="3503168"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Design</a:t>
            </a:r>
          </a:p>
        </p:txBody>
      </p:sp>
      <p:sp>
        <p:nvSpPr>
          <p:cNvPr id="54" name="TextBox 53">
            <a:extLst>
              <a:ext uri="{FF2B5EF4-FFF2-40B4-BE49-F238E27FC236}">
                <a16:creationId xmlns:a16="http://schemas.microsoft.com/office/drawing/2014/main" id="{D49C2AFD-BAF1-4FA1-99A3-4F3BBC2E39B9}"/>
              </a:ext>
            </a:extLst>
          </p:cNvPr>
          <p:cNvSpPr txBox="1"/>
          <p:nvPr/>
        </p:nvSpPr>
        <p:spPr>
          <a:xfrm>
            <a:off x="710563" y="4450286"/>
            <a:ext cx="8274615" cy="20647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59" name="TextBox 58">
            <a:extLst>
              <a:ext uri="{FF2B5EF4-FFF2-40B4-BE49-F238E27FC236}">
                <a16:creationId xmlns:a16="http://schemas.microsoft.com/office/drawing/2014/main" id="{CE57D743-FE83-4E5E-A975-77FDF77B91DC}"/>
              </a:ext>
            </a:extLst>
          </p:cNvPr>
          <p:cNvSpPr txBox="1"/>
          <p:nvPr/>
        </p:nvSpPr>
        <p:spPr>
          <a:xfrm>
            <a:off x="470718" y="2300029"/>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Build/Test / Imp</a:t>
            </a:r>
          </a:p>
        </p:txBody>
      </p:sp>
      <p:sp>
        <p:nvSpPr>
          <p:cNvPr id="60" name="TextBox 59">
            <a:extLst>
              <a:ext uri="{FF2B5EF4-FFF2-40B4-BE49-F238E27FC236}">
                <a16:creationId xmlns:a16="http://schemas.microsoft.com/office/drawing/2014/main" id="{78E71EB5-46C2-4783-A7E6-FD48D6FA06B4}"/>
              </a:ext>
            </a:extLst>
          </p:cNvPr>
          <p:cNvSpPr txBox="1"/>
          <p:nvPr/>
        </p:nvSpPr>
        <p:spPr>
          <a:xfrm>
            <a:off x="1257074" y="2288128"/>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1" name="TextBox 60">
            <a:extLst>
              <a:ext uri="{FF2B5EF4-FFF2-40B4-BE49-F238E27FC236}">
                <a16:creationId xmlns:a16="http://schemas.microsoft.com/office/drawing/2014/main" id="{3CD43256-7247-49B7-8C15-3EAA0C1E890C}"/>
              </a:ext>
            </a:extLst>
          </p:cNvPr>
          <p:cNvSpPr txBox="1"/>
          <p:nvPr/>
        </p:nvSpPr>
        <p:spPr>
          <a:xfrm>
            <a:off x="1071103" y="2536630"/>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62" name="TextBox 61">
            <a:extLst>
              <a:ext uri="{FF2B5EF4-FFF2-40B4-BE49-F238E27FC236}">
                <a16:creationId xmlns:a16="http://schemas.microsoft.com/office/drawing/2014/main" id="{AC4EA164-254D-49A5-8BDD-2D15540E72E0}"/>
              </a:ext>
            </a:extLst>
          </p:cNvPr>
          <p:cNvSpPr txBox="1"/>
          <p:nvPr/>
        </p:nvSpPr>
        <p:spPr>
          <a:xfrm>
            <a:off x="2333014" y="2536630"/>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3" name="TextBox 62">
            <a:extLst>
              <a:ext uri="{FF2B5EF4-FFF2-40B4-BE49-F238E27FC236}">
                <a16:creationId xmlns:a16="http://schemas.microsoft.com/office/drawing/2014/main" id="{839F3096-A884-4C3E-9FA9-2F233AA15E3A}"/>
              </a:ext>
            </a:extLst>
          </p:cNvPr>
          <p:cNvSpPr txBox="1"/>
          <p:nvPr/>
        </p:nvSpPr>
        <p:spPr>
          <a:xfrm>
            <a:off x="2579747" y="2755377"/>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64" name="TextBox 63">
            <a:extLst>
              <a:ext uri="{FF2B5EF4-FFF2-40B4-BE49-F238E27FC236}">
                <a16:creationId xmlns:a16="http://schemas.microsoft.com/office/drawing/2014/main" id="{494CB543-75A6-4F29-B066-155F580EE323}"/>
              </a:ext>
            </a:extLst>
          </p:cNvPr>
          <p:cNvSpPr txBox="1"/>
          <p:nvPr/>
        </p:nvSpPr>
        <p:spPr>
          <a:xfrm>
            <a:off x="3841658" y="2755377"/>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6" name="TextBox 65">
            <a:extLst>
              <a:ext uri="{FF2B5EF4-FFF2-40B4-BE49-F238E27FC236}">
                <a16:creationId xmlns:a16="http://schemas.microsoft.com/office/drawing/2014/main" id="{1E473238-ECBF-4597-A6AC-B6BF23BF27E5}"/>
              </a:ext>
            </a:extLst>
          </p:cNvPr>
          <p:cNvSpPr txBox="1"/>
          <p:nvPr/>
        </p:nvSpPr>
        <p:spPr>
          <a:xfrm>
            <a:off x="4759182" y="3012313"/>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7" name="TextBox 66">
            <a:extLst>
              <a:ext uri="{FF2B5EF4-FFF2-40B4-BE49-F238E27FC236}">
                <a16:creationId xmlns:a16="http://schemas.microsoft.com/office/drawing/2014/main" id="{24DDABE7-51C2-4D29-8A8D-C01560BC3094}"/>
              </a:ext>
            </a:extLst>
          </p:cNvPr>
          <p:cNvSpPr txBox="1"/>
          <p:nvPr/>
        </p:nvSpPr>
        <p:spPr>
          <a:xfrm>
            <a:off x="685179" y="4201885"/>
            <a:ext cx="849059"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68" name="TextBox 67">
            <a:extLst>
              <a:ext uri="{FF2B5EF4-FFF2-40B4-BE49-F238E27FC236}">
                <a16:creationId xmlns:a16="http://schemas.microsoft.com/office/drawing/2014/main" id="{5A6BAFAC-E2AE-4975-BA9A-CAA20FDD7972}"/>
              </a:ext>
            </a:extLst>
          </p:cNvPr>
          <p:cNvSpPr txBox="1"/>
          <p:nvPr/>
        </p:nvSpPr>
        <p:spPr>
          <a:xfrm>
            <a:off x="3497271" y="3013992"/>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87" name="TextBox 86">
            <a:extLst>
              <a:ext uri="{FF2B5EF4-FFF2-40B4-BE49-F238E27FC236}">
                <a16:creationId xmlns:a16="http://schemas.microsoft.com/office/drawing/2014/main" id="{7AA0EB07-97BE-47B9-BF72-6457DFDBFB5B}"/>
              </a:ext>
            </a:extLst>
          </p:cNvPr>
          <p:cNvSpPr txBox="1"/>
          <p:nvPr/>
        </p:nvSpPr>
        <p:spPr>
          <a:xfrm>
            <a:off x="5109894" y="4216060"/>
            <a:ext cx="3875284"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55" name="Rectangle 54">
            <a:extLst>
              <a:ext uri="{FF2B5EF4-FFF2-40B4-BE49-F238E27FC236}">
                <a16:creationId xmlns:a16="http://schemas.microsoft.com/office/drawing/2014/main" id="{6B46C467-C8A4-44D0-8F26-C82CF98DEAB4}"/>
              </a:ext>
            </a:extLst>
          </p:cNvPr>
          <p:cNvSpPr/>
          <p:nvPr/>
        </p:nvSpPr>
        <p:spPr>
          <a:xfrm>
            <a:off x="6920107" y="3654288"/>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Key</a:t>
            </a:r>
          </a:p>
          <a:p>
            <a:pPr algn="ctr"/>
            <a:endParaRPr lang="en-GB"/>
          </a:p>
          <a:p>
            <a:pPr algn="ctr"/>
            <a:endParaRPr lang="en-GB"/>
          </a:p>
          <a:p>
            <a:pPr algn="ctr"/>
            <a:endParaRPr lang="en-GB"/>
          </a:p>
          <a:p>
            <a:pPr algn="ctr"/>
            <a:r>
              <a:rPr lang="en-GB"/>
              <a:t> </a:t>
            </a:r>
          </a:p>
        </p:txBody>
      </p:sp>
      <p:sp>
        <p:nvSpPr>
          <p:cNvPr id="56" name="TextBox 55">
            <a:extLst>
              <a:ext uri="{FF2B5EF4-FFF2-40B4-BE49-F238E27FC236}">
                <a16:creationId xmlns:a16="http://schemas.microsoft.com/office/drawing/2014/main" id="{1FAC3FE7-F9DC-45BD-98AB-292AB7BA1671}"/>
              </a:ext>
            </a:extLst>
          </p:cNvPr>
          <p:cNvSpPr txBox="1"/>
          <p:nvPr/>
        </p:nvSpPr>
        <p:spPr>
          <a:xfrm>
            <a:off x="7142111" y="3996649"/>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BP23 Delivery Budget Impact</a:t>
            </a:r>
          </a:p>
        </p:txBody>
      </p:sp>
      <p:sp>
        <p:nvSpPr>
          <p:cNvPr id="57" name="TextBox 56">
            <a:extLst>
              <a:ext uri="{FF2B5EF4-FFF2-40B4-BE49-F238E27FC236}">
                <a16:creationId xmlns:a16="http://schemas.microsoft.com/office/drawing/2014/main" id="{A5E2641A-E510-47DF-9B93-C39969C33527}"/>
              </a:ext>
            </a:extLst>
          </p:cNvPr>
          <p:cNvSpPr txBox="1"/>
          <p:nvPr/>
        </p:nvSpPr>
        <p:spPr>
          <a:xfrm>
            <a:off x="7137169" y="4257852"/>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Development </a:t>
            </a:r>
          </a:p>
        </p:txBody>
      </p:sp>
      <p:sp>
        <p:nvSpPr>
          <p:cNvPr id="58" name="TextBox 57">
            <a:extLst>
              <a:ext uri="{FF2B5EF4-FFF2-40B4-BE49-F238E27FC236}">
                <a16:creationId xmlns:a16="http://schemas.microsoft.com/office/drawing/2014/main" id="{285C7C24-A67D-4B55-BD33-44919B215407}"/>
              </a:ext>
            </a:extLst>
          </p:cNvPr>
          <p:cNvSpPr txBox="1"/>
          <p:nvPr/>
        </p:nvSpPr>
        <p:spPr>
          <a:xfrm>
            <a:off x="7140537" y="4508115"/>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No £ Impact to BP23</a:t>
            </a:r>
          </a:p>
        </p:txBody>
      </p:sp>
      <p:sp>
        <p:nvSpPr>
          <p:cNvPr id="13" name="TextBox 12">
            <a:extLst>
              <a:ext uri="{FF2B5EF4-FFF2-40B4-BE49-F238E27FC236}">
                <a16:creationId xmlns:a16="http://schemas.microsoft.com/office/drawing/2014/main" id="{7A1563DE-A49C-44C6-AF77-D5303194D07F}"/>
              </a:ext>
            </a:extLst>
          </p:cNvPr>
          <p:cNvSpPr txBox="1"/>
          <p:nvPr/>
        </p:nvSpPr>
        <p:spPr>
          <a:xfrm>
            <a:off x="46786" y="2243243"/>
            <a:ext cx="487724" cy="261610"/>
          </a:xfrm>
          <a:prstGeom prst="rect">
            <a:avLst/>
          </a:prstGeom>
          <a:noFill/>
        </p:spPr>
        <p:txBody>
          <a:bodyPr wrap="square" rtlCol="0">
            <a:spAutoFit/>
          </a:bodyPr>
          <a:lstStyle/>
          <a:p>
            <a:r>
              <a:rPr lang="en-GB" sz="1050"/>
              <a:t>F23</a:t>
            </a:r>
          </a:p>
        </p:txBody>
      </p:sp>
      <p:sp>
        <p:nvSpPr>
          <p:cNvPr id="88" name="TextBox 87">
            <a:extLst>
              <a:ext uri="{FF2B5EF4-FFF2-40B4-BE49-F238E27FC236}">
                <a16:creationId xmlns:a16="http://schemas.microsoft.com/office/drawing/2014/main" id="{A636A73F-FA3E-45E6-8F3E-E0B197E26CAD}"/>
              </a:ext>
            </a:extLst>
          </p:cNvPr>
          <p:cNvSpPr txBox="1"/>
          <p:nvPr/>
        </p:nvSpPr>
        <p:spPr>
          <a:xfrm>
            <a:off x="780251" y="2529045"/>
            <a:ext cx="487724" cy="261610"/>
          </a:xfrm>
          <a:prstGeom prst="rect">
            <a:avLst/>
          </a:prstGeom>
          <a:noFill/>
        </p:spPr>
        <p:txBody>
          <a:bodyPr wrap="square" rtlCol="0">
            <a:spAutoFit/>
          </a:bodyPr>
          <a:lstStyle/>
          <a:p>
            <a:r>
              <a:rPr lang="en-GB" sz="1050"/>
              <a:t>J23</a:t>
            </a:r>
          </a:p>
        </p:txBody>
      </p:sp>
      <p:sp>
        <p:nvSpPr>
          <p:cNvPr id="89" name="TextBox 88">
            <a:extLst>
              <a:ext uri="{FF2B5EF4-FFF2-40B4-BE49-F238E27FC236}">
                <a16:creationId xmlns:a16="http://schemas.microsoft.com/office/drawing/2014/main" id="{ACA68487-2018-48AE-9BBE-9B802916965C}"/>
              </a:ext>
            </a:extLst>
          </p:cNvPr>
          <p:cNvSpPr txBox="1"/>
          <p:nvPr/>
        </p:nvSpPr>
        <p:spPr>
          <a:xfrm>
            <a:off x="2168645" y="2736949"/>
            <a:ext cx="487724" cy="261610"/>
          </a:xfrm>
          <a:prstGeom prst="rect">
            <a:avLst/>
          </a:prstGeom>
          <a:noFill/>
        </p:spPr>
        <p:txBody>
          <a:bodyPr wrap="square" rtlCol="0">
            <a:spAutoFit/>
          </a:bodyPr>
          <a:lstStyle/>
          <a:p>
            <a:r>
              <a:rPr lang="en-GB" sz="1050"/>
              <a:t>N23</a:t>
            </a:r>
          </a:p>
        </p:txBody>
      </p:sp>
      <p:sp>
        <p:nvSpPr>
          <p:cNvPr id="90" name="TextBox 89">
            <a:extLst>
              <a:ext uri="{FF2B5EF4-FFF2-40B4-BE49-F238E27FC236}">
                <a16:creationId xmlns:a16="http://schemas.microsoft.com/office/drawing/2014/main" id="{519975E4-0473-4042-B4B1-6D1B6D7D2C54}"/>
              </a:ext>
            </a:extLst>
          </p:cNvPr>
          <p:cNvSpPr txBox="1"/>
          <p:nvPr/>
        </p:nvSpPr>
        <p:spPr>
          <a:xfrm>
            <a:off x="3129015" y="2994406"/>
            <a:ext cx="487724" cy="261610"/>
          </a:xfrm>
          <a:prstGeom prst="rect">
            <a:avLst/>
          </a:prstGeom>
          <a:noFill/>
        </p:spPr>
        <p:txBody>
          <a:bodyPr wrap="square" rtlCol="0">
            <a:spAutoFit/>
          </a:bodyPr>
          <a:lstStyle/>
          <a:p>
            <a:r>
              <a:rPr lang="en-GB" sz="1050"/>
              <a:t>F24</a:t>
            </a:r>
          </a:p>
        </p:txBody>
      </p:sp>
      <p:sp>
        <p:nvSpPr>
          <p:cNvPr id="91" name="TextBox 90">
            <a:extLst>
              <a:ext uri="{FF2B5EF4-FFF2-40B4-BE49-F238E27FC236}">
                <a16:creationId xmlns:a16="http://schemas.microsoft.com/office/drawing/2014/main" id="{8900E61C-AB2A-4493-908F-4390BF73CE07}"/>
              </a:ext>
            </a:extLst>
          </p:cNvPr>
          <p:cNvSpPr txBox="1"/>
          <p:nvPr/>
        </p:nvSpPr>
        <p:spPr>
          <a:xfrm>
            <a:off x="5851958" y="3229766"/>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2" name="TextBox 91">
            <a:extLst>
              <a:ext uri="{FF2B5EF4-FFF2-40B4-BE49-F238E27FC236}">
                <a16:creationId xmlns:a16="http://schemas.microsoft.com/office/drawing/2014/main" id="{0F870CDB-9B6A-4E87-AC84-FA9F46CDF053}"/>
              </a:ext>
            </a:extLst>
          </p:cNvPr>
          <p:cNvSpPr txBox="1"/>
          <p:nvPr/>
        </p:nvSpPr>
        <p:spPr>
          <a:xfrm>
            <a:off x="4590047" y="3231445"/>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93" name="TextBox 92">
            <a:extLst>
              <a:ext uri="{FF2B5EF4-FFF2-40B4-BE49-F238E27FC236}">
                <a16:creationId xmlns:a16="http://schemas.microsoft.com/office/drawing/2014/main" id="{A4A7AA65-2BB3-408C-86BC-0B0E55D964D5}"/>
              </a:ext>
            </a:extLst>
          </p:cNvPr>
          <p:cNvSpPr txBox="1"/>
          <p:nvPr/>
        </p:nvSpPr>
        <p:spPr>
          <a:xfrm>
            <a:off x="4234836" y="3210675"/>
            <a:ext cx="487724" cy="261610"/>
          </a:xfrm>
          <a:prstGeom prst="rect">
            <a:avLst/>
          </a:prstGeom>
          <a:noFill/>
        </p:spPr>
        <p:txBody>
          <a:bodyPr wrap="square" rtlCol="0">
            <a:spAutoFit/>
          </a:bodyPr>
          <a:lstStyle/>
          <a:p>
            <a:r>
              <a:rPr lang="en-GB" sz="1050"/>
              <a:t>J24</a:t>
            </a:r>
          </a:p>
        </p:txBody>
      </p:sp>
      <p:sp>
        <p:nvSpPr>
          <p:cNvPr id="94" name="TextBox 93">
            <a:extLst>
              <a:ext uri="{FF2B5EF4-FFF2-40B4-BE49-F238E27FC236}">
                <a16:creationId xmlns:a16="http://schemas.microsoft.com/office/drawing/2014/main" id="{DBF6FF0C-EA8F-4202-967C-14C413950A6A}"/>
              </a:ext>
            </a:extLst>
          </p:cNvPr>
          <p:cNvSpPr txBox="1"/>
          <p:nvPr/>
        </p:nvSpPr>
        <p:spPr>
          <a:xfrm>
            <a:off x="192113" y="1332612"/>
            <a:ext cx="353943" cy="928175"/>
          </a:xfrm>
          <a:prstGeom prst="rect">
            <a:avLst/>
          </a:prstGeom>
          <a:solidFill>
            <a:schemeClr val="bg1">
              <a:lumMod val="75000"/>
            </a:schemeClr>
          </a:solidFill>
        </p:spPr>
        <p:txBody>
          <a:bodyPr vert="vert270" wrap="square" rtlCol="0">
            <a:spAutoFit/>
          </a:bodyPr>
          <a:lstStyle/>
          <a:p>
            <a:r>
              <a:rPr lang="en-GB" sz="1100"/>
              <a:t>Standalone* </a:t>
            </a:r>
          </a:p>
        </p:txBody>
      </p:sp>
      <p:sp>
        <p:nvSpPr>
          <p:cNvPr id="95" name="TextBox 94">
            <a:extLst>
              <a:ext uri="{FF2B5EF4-FFF2-40B4-BE49-F238E27FC236}">
                <a16:creationId xmlns:a16="http://schemas.microsoft.com/office/drawing/2014/main" id="{51FFC985-8F24-4582-831C-B1B3A257199D}"/>
              </a:ext>
            </a:extLst>
          </p:cNvPr>
          <p:cNvSpPr txBox="1"/>
          <p:nvPr/>
        </p:nvSpPr>
        <p:spPr>
          <a:xfrm>
            <a:off x="205935" y="2612329"/>
            <a:ext cx="353943" cy="1020056"/>
          </a:xfrm>
          <a:prstGeom prst="rect">
            <a:avLst/>
          </a:prstGeom>
          <a:solidFill>
            <a:schemeClr val="bg1">
              <a:lumMod val="75000"/>
            </a:schemeClr>
          </a:solidFill>
        </p:spPr>
        <p:txBody>
          <a:bodyPr vert="vert270" wrap="square" rtlCol="0">
            <a:spAutoFit/>
          </a:bodyPr>
          <a:lstStyle/>
          <a:p>
            <a:r>
              <a:rPr lang="en-GB" sz="1100"/>
              <a:t>Major Release </a:t>
            </a:r>
          </a:p>
        </p:txBody>
      </p:sp>
      <p:sp>
        <p:nvSpPr>
          <p:cNvPr id="96" name="TextBox 95">
            <a:extLst>
              <a:ext uri="{FF2B5EF4-FFF2-40B4-BE49-F238E27FC236}">
                <a16:creationId xmlns:a16="http://schemas.microsoft.com/office/drawing/2014/main" id="{21771473-6427-4CEE-9F7B-C9087840B69E}"/>
              </a:ext>
            </a:extLst>
          </p:cNvPr>
          <p:cNvSpPr txBox="1"/>
          <p:nvPr/>
        </p:nvSpPr>
        <p:spPr>
          <a:xfrm>
            <a:off x="6150832" y="3459974"/>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97" name="TextBox 96">
            <a:extLst>
              <a:ext uri="{FF2B5EF4-FFF2-40B4-BE49-F238E27FC236}">
                <a16:creationId xmlns:a16="http://schemas.microsoft.com/office/drawing/2014/main" id="{FCC686A9-7F0F-40E9-B351-A3C3366F6FCC}"/>
              </a:ext>
            </a:extLst>
          </p:cNvPr>
          <p:cNvSpPr txBox="1"/>
          <p:nvPr/>
        </p:nvSpPr>
        <p:spPr>
          <a:xfrm>
            <a:off x="7426078" y="3456376"/>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8" name="TextBox 97">
            <a:extLst>
              <a:ext uri="{FF2B5EF4-FFF2-40B4-BE49-F238E27FC236}">
                <a16:creationId xmlns:a16="http://schemas.microsoft.com/office/drawing/2014/main" id="{46DB7549-F150-411E-920F-0FC8F0692E43}"/>
              </a:ext>
            </a:extLst>
          </p:cNvPr>
          <p:cNvSpPr txBox="1"/>
          <p:nvPr/>
        </p:nvSpPr>
        <p:spPr>
          <a:xfrm>
            <a:off x="5769217" y="3427294"/>
            <a:ext cx="487724" cy="261610"/>
          </a:xfrm>
          <a:prstGeom prst="rect">
            <a:avLst/>
          </a:prstGeom>
          <a:noFill/>
        </p:spPr>
        <p:txBody>
          <a:bodyPr wrap="square" rtlCol="0">
            <a:spAutoFit/>
          </a:bodyPr>
          <a:lstStyle/>
          <a:p>
            <a:r>
              <a:rPr lang="en-GB" sz="1050"/>
              <a:t>N24</a:t>
            </a:r>
          </a:p>
        </p:txBody>
      </p:sp>
      <p:sp>
        <p:nvSpPr>
          <p:cNvPr id="99" name="TextBox 98">
            <a:extLst>
              <a:ext uri="{FF2B5EF4-FFF2-40B4-BE49-F238E27FC236}">
                <a16:creationId xmlns:a16="http://schemas.microsoft.com/office/drawing/2014/main" id="{1ABA6AE4-5A2C-4E6D-95CE-EDEE90D771E3}"/>
              </a:ext>
            </a:extLst>
          </p:cNvPr>
          <p:cNvSpPr txBox="1"/>
          <p:nvPr/>
        </p:nvSpPr>
        <p:spPr>
          <a:xfrm>
            <a:off x="4315115" y="1620687"/>
            <a:ext cx="423323"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1" name="TextBox 100">
            <a:extLst>
              <a:ext uri="{FF2B5EF4-FFF2-40B4-BE49-F238E27FC236}">
                <a16:creationId xmlns:a16="http://schemas.microsoft.com/office/drawing/2014/main" id="{6134933B-82AF-428D-BB81-344B92CCCA3B}"/>
              </a:ext>
            </a:extLst>
          </p:cNvPr>
          <p:cNvSpPr txBox="1"/>
          <p:nvPr/>
        </p:nvSpPr>
        <p:spPr>
          <a:xfrm>
            <a:off x="2263072" y="1620688"/>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2" name="TextBox 101">
            <a:extLst>
              <a:ext uri="{FF2B5EF4-FFF2-40B4-BE49-F238E27FC236}">
                <a16:creationId xmlns:a16="http://schemas.microsoft.com/office/drawing/2014/main" id="{9735F2EB-93CF-43E9-9028-AABD52F6394F}"/>
              </a:ext>
            </a:extLst>
          </p:cNvPr>
          <p:cNvSpPr txBox="1"/>
          <p:nvPr/>
        </p:nvSpPr>
        <p:spPr>
          <a:xfrm>
            <a:off x="2808853"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3" name="TextBox 102">
            <a:extLst>
              <a:ext uri="{FF2B5EF4-FFF2-40B4-BE49-F238E27FC236}">
                <a16:creationId xmlns:a16="http://schemas.microsoft.com/office/drawing/2014/main" id="{F29A5E11-F10C-4838-9F73-58D64DEFF303}"/>
              </a:ext>
            </a:extLst>
          </p:cNvPr>
          <p:cNvSpPr txBox="1"/>
          <p:nvPr/>
        </p:nvSpPr>
        <p:spPr>
          <a:xfrm>
            <a:off x="3372877"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5" name="TextBox 104">
            <a:extLst>
              <a:ext uri="{FF2B5EF4-FFF2-40B4-BE49-F238E27FC236}">
                <a16:creationId xmlns:a16="http://schemas.microsoft.com/office/drawing/2014/main" id="{90837CD1-592A-4405-B3C6-DA9E1D1FED56}"/>
              </a:ext>
            </a:extLst>
          </p:cNvPr>
          <p:cNvSpPr txBox="1"/>
          <p:nvPr/>
        </p:nvSpPr>
        <p:spPr>
          <a:xfrm>
            <a:off x="984784" y="1592546"/>
            <a:ext cx="423323"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5" name="TextBox 14">
            <a:extLst>
              <a:ext uri="{FF2B5EF4-FFF2-40B4-BE49-F238E27FC236}">
                <a16:creationId xmlns:a16="http://schemas.microsoft.com/office/drawing/2014/main" id="{A40EF5C7-28E9-413A-A62C-303E10CA4FB1}"/>
              </a:ext>
            </a:extLst>
          </p:cNvPr>
          <p:cNvSpPr txBox="1"/>
          <p:nvPr/>
        </p:nvSpPr>
        <p:spPr>
          <a:xfrm>
            <a:off x="558731" y="4843507"/>
            <a:ext cx="3424936" cy="230832"/>
          </a:xfrm>
          <a:prstGeom prst="rect">
            <a:avLst/>
          </a:prstGeom>
          <a:noFill/>
        </p:spPr>
        <p:txBody>
          <a:bodyPr wrap="square" rtlCol="0">
            <a:spAutoFit/>
          </a:bodyPr>
          <a:lstStyle/>
          <a:p>
            <a:r>
              <a:rPr lang="en-GB" sz="900" i="1"/>
              <a:t>* Standalone for illustration only</a:t>
            </a:r>
          </a:p>
        </p:txBody>
      </p:sp>
      <p:sp>
        <p:nvSpPr>
          <p:cNvPr id="107" name="TextBox 106">
            <a:extLst>
              <a:ext uri="{FF2B5EF4-FFF2-40B4-BE49-F238E27FC236}">
                <a16:creationId xmlns:a16="http://schemas.microsoft.com/office/drawing/2014/main" id="{62D272A4-F5F7-42EE-8B34-A4D9583BA61C}"/>
              </a:ext>
            </a:extLst>
          </p:cNvPr>
          <p:cNvSpPr txBox="1"/>
          <p:nvPr/>
        </p:nvSpPr>
        <p:spPr>
          <a:xfrm>
            <a:off x="5102991" y="1594621"/>
            <a:ext cx="3740469" cy="101566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200" b="1">
                <a:solidFill>
                  <a:schemeClr val="bg1"/>
                </a:solidFill>
              </a:rPr>
              <a:t>Costs for release or individual changes are considered committed upon approval of EQR/BER</a:t>
            </a:r>
          </a:p>
          <a:p>
            <a:pPr marL="285750" indent="-285750">
              <a:buFont typeface="Arial" panose="020B0604020202020204" pitchFamily="34" charset="0"/>
              <a:buChar char="•"/>
            </a:pPr>
            <a:r>
              <a:rPr lang="en-GB" sz="1200" b="1">
                <a:solidFill>
                  <a:schemeClr val="bg1"/>
                </a:solidFill>
              </a:rPr>
              <a:t>Major release costs based on average cost of previous releases (£0.8m)</a:t>
            </a:r>
          </a:p>
        </p:txBody>
      </p:sp>
    </p:spTree>
    <p:extLst>
      <p:ext uri="{BB962C8B-B14F-4D97-AF65-F5344CB8AC3E}">
        <p14:creationId xmlns:p14="http://schemas.microsoft.com/office/powerpoint/2010/main" val="220994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821174"/>
            <a:ext cx="9122793" cy="3417074"/>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23 – Major Release  </a:t>
              </a:r>
            </a:p>
            <a:p>
              <a:pPr algn="ctr"/>
              <a:r>
                <a:rPr lang="en-GB" sz="1050" b="1">
                  <a:solidFill>
                    <a:schemeClr val="tx1"/>
                  </a:solidFill>
                </a:rPr>
                <a:t>XRN4900, XRN4978, XRN4990, XRN4989, XRN4992,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739464" y="243383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a:t>
              </a:r>
            </a:p>
            <a:p>
              <a:pPr algn="ctr"/>
              <a:r>
                <a:rPr lang="en-GB" sz="1200" b="1">
                  <a:solidFill>
                    <a:schemeClr val="tx1"/>
                  </a:solidFill>
                </a:rPr>
                <a:t>XRN5091, XRN5186, XRN5482</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2872642"/>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1741958" y="3992356"/>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84088"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a:t>
            </a:r>
            <a:r>
              <a:rPr lang="en-GB" sz="600"/>
              <a:t>September</a:t>
            </a:r>
            <a:r>
              <a:rPr lang="en-GB" sz="700"/>
              <a:t> 2022</a:t>
            </a:r>
            <a:endParaRPr lang="en-GB"/>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Tree>
    <p:extLst>
      <p:ext uri="{BB962C8B-B14F-4D97-AF65-F5344CB8AC3E}">
        <p14:creationId xmlns:p14="http://schemas.microsoft.com/office/powerpoint/2010/main" val="248794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a:t>
            </a:r>
            <a:br>
              <a:rPr lang="en-GB" sz="1500">
                <a:latin typeface="Arial"/>
                <a:cs typeface="Arial"/>
              </a:rPr>
            </a:br>
            <a:r>
              <a:rPr lang="en-GB" sz="1500">
                <a:latin typeface="Arial"/>
                <a:cs typeface="Arial"/>
              </a:rPr>
              <a:t>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29231" y="627534"/>
          <a:ext cx="9082366" cy="43642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rgbClr val="CED1E1"/>
                    </a:solidFill>
                  </a:tcPr>
                </a:tc>
                <a:tc>
                  <a:txBody>
                    <a:bodyPr/>
                    <a:lstStyle/>
                    <a:p>
                      <a:pPr>
                        <a:spcAft>
                          <a:spcPts val="0"/>
                        </a:spcAft>
                      </a:pPr>
                      <a:r>
                        <a:rPr lang="en-GB" sz="700" b="1"/>
                        <a:t>HyDeploy Close Down </a:t>
                      </a:r>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18</a:t>
                      </a:r>
                      <a:r>
                        <a:rPr lang="en-GB" sz="700" b="1" baseline="30000"/>
                        <a:t>th</a:t>
                      </a:r>
                      <a:r>
                        <a:rPr lang="en-GB" sz="700" b="1"/>
                        <a:t> July 2022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rgbClr val="CED1E1"/>
                    </a:solidFill>
                  </a:tcPr>
                </a:tc>
                <a:tc>
                  <a:txBody>
                    <a:bodyPr/>
                    <a:lstStyle/>
                    <a:p>
                      <a:pPr>
                        <a:spcAft>
                          <a:spcPts val="0"/>
                        </a:spcAft>
                      </a:pPr>
                      <a:r>
                        <a:rPr lang="en-GB" sz="700" b="1"/>
                        <a:t>FWACV Service – MOD 0793S</a:t>
                      </a:r>
                    </a:p>
                  </a:txBody>
                  <a:tcPr marL="72000" marR="72000" marT="36000" marB="36000" anchor="ctr">
                    <a:solidFill>
                      <a:srgbClr val="CED1E1"/>
                    </a:solidFill>
                  </a:tcPr>
                </a:tc>
                <a:tc>
                  <a:txBody>
                    <a:bodyPr/>
                    <a:lstStyle/>
                    <a:p>
                      <a:pPr>
                        <a:spcAft>
                          <a:spcPts val="0"/>
                        </a:spcAft>
                      </a:pPr>
                      <a:r>
                        <a:rPr lang="en-GB" sz="700" b="1"/>
                        <a:t>SGN</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rgbClr val="CED1E1"/>
                    </a:solidFill>
                  </a:tcPr>
                </a:tc>
                <a:tc>
                  <a:txBody>
                    <a:bodyPr/>
                    <a:lstStyle/>
                    <a:p>
                      <a:pPr algn="ctr">
                        <a:spcAft>
                          <a:spcPts val="0"/>
                        </a:spcAft>
                      </a:pPr>
                      <a:r>
                        <a:rPr lang="en-GB" sz="700" b="1"/>
                        <a:t>£1.198m</a:t>
                      </a:r>
                    </a:p>
                  </a:txBody>
                  <a:tcPr marL="72000" marR="72000" marT="36000" marB="36000" anchor="ctr">
                    <a:solidFill>
                      <a:srgbClr val="CED1E1"/>
                    </a:solidFill>
                  </a:tcPr>
                </a:tc>
                <a:tc>
                  <a:txBody>
                    <a:bodyPr/>
                    <a:lstStyle/>
                    <a:p>
                      <a:r>
                        <a:rPr lang="en-GB" sz="700" b="1"/>
                        <a:t>1</a:t>
                      </a:r>
                      <a:r>
                        <a:rPr lang="en-GB" sz="700" b="1" baseline="30000"/>
                        <a:t>st</a:t>
                      </a:r>
                      <a:r>
                        <a:rPr lang="en-GB" sz="700" b="1"/>
                        <a:t> September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rgbClr val="CED1E1"/>
                    </a:solidFill>
                  </a:tcPr>
                </a:tc>
                <a:tc>
                  <a:txBody>
                    <a:bodyPr/>
                    <a:lstStyle/>
                    <a:p>
                      <a:pPr>
                        <a:spcAft>
                          <a:spcPts val="0"/>
                        </a:spcAft>
                      </a:pPr>
                      <a:r>
                        <a:rPr lang="en-GB" sz="700" b="1"/>
                        <a:t>UNC Derogation process – MOD 0800</a:t>
                      </a:r>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N/A</a:t>
                      </a:r>
                    </a:p>
                  </a:txBody>
                  <a:tcPr marL="72000" marR="72000" marT="36000" marB="36000" anchor="ctr">
                    <a:solidFill>
                      <a:srgbClr val="CED1E1"/>
                    </a:solidFill>
                  </a:tcPr>
                </a:tc>
                <a:tc>
                  <a:txBody>
                    <a:bodyPr/>
                    <a:lstStyle/>
                    <a:p>
                      <a:pPr>
                        <a:spcAft>
                          <a:spcPts val="0"/>
                        </a:spcAft>
                      </a:pPr>
                      <a:r>
                        <a:rPr lang="en-GB" sz="700" b="1"/>
                        <a:t>N/A</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1</a:t>
                      </a:r>
                      <a:r>
                        <a:rPr lang="en-GB" sz="700" b="1" baseline="30000"/>
                        <a:t>st</a:t>
                      </a:r>
                      <a:r>
                        <a:rPr lang="en-GB" sz="700" b="1"/>
                        <a:t> October 22</a:t>
                      </a:r>
                    </a:p>
                  </a:txBody>
                  <a:tcPr anchor="ctr">
                    <a:solidFill>
                      <a:srgbClr val="CED1E1"/>
                    </a:solidFill>
                  </a:tcPr>
                </a:tc>
                <a:tc>
                  <a:txBody>
                    <a:bodyPr/>
                    <a:lstStyle/>
                    <a:p>
                      <a:r>
                        <a:rPr lang="en-GB" sz="700" b="1"/>
                        <a:t>N/A</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rgbClr val="CED1E1"/>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£1m – 1.5m</a:t>
                      </a:r>
                    </a:p>
                  </a:txBody>
                  <a:tcPr marL="72000" marR="72000" marT="36000" marB="36000" anchor="ctr">
                    <a:solidFill>
                      <a:srgbClr val="CED1E1"/>
                    </a:solidFill>
                  </a:tcPr>
                </a:tc>
                <a:tc>
                  <a:txBody>
                    <a:bodyPr/>
                    <a:lstStyle/>
                    <a:p>
                      <a:r>
                        <a:rPr lang="en-GB" sz="700" b="1"/>
                        <a:t>1</a:t>
                      </a:r>
                      <a:r>
                        <a:rPr lang="en-GB" sz="700" b="1" baseline="30000"/>
                        <a:t>st</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rgbClr val="CED1E1"/>
                    </a:solidFill>
                  </a:tcPr>
                </a:tc>
                <a:tc>
                  <a:txBody>
                    <a:bodyPr/>
                    <a:lstStyle/>
                    <a:p>
                      <a:pPr>
                        <a:spcAft>
                          <a:spcPts val="0"/>
                        </a:spcAft>
                      </a:pPr>
                      <a:r>
                        <a:rPr lang="en-GB" sz="700" b="1"/>
                        <a:t>Increase Frequency of FSG Payments</a:t>
                      </a:r>
                    </a:p>
                  </a:txBody>
                  <a:tcPr marL="72000" marR="72000" marT="36000" marB="36000" anchor="ctr">
                    <a:solidFill>
                      <a:srgbClr val="CED1E1"/>
                    </a:solidFill>
                  </a:tcPr>
                </a:tc>
                <a:tc>
                  <a:txBody>
                    <a:bodyPr/>
                    <a:lstStyle/>
                    <a:p>
                      <a:pPr>
                        <a:spcAft>
                          <a:spcPts val="0"/>
                        </a:spcAft>
                      </a:pPr>
                      <a:r>
                        <a:rPr lang="en-GB" sz="700" b="1"/>
                        <a:t>Cadent </a:t>
                      </a:r>
                    </a:p>
                  </a:txBody>
                  <a:tcPr marL="72000" marR="72000" marT="36000" marB="36000" anchor="ctr">
                    <a:solidFill>
                      <a:srgbClr val="CED1E1"/>
                    </a:solidFill>
                  </a:tcPr>
                </a:tc>
                <a:tc>
                  <a:txBody>
                    <a:bodyPr/>
                    <a:lstStyle/>
                    <a:p>
                      <a:pPr>
                        <a:spcAft>
                          <a:spcPts val="0"/>
                        </a:spcAft>
                      </a:pPr>
                      <a:r>
                        <a:rPr lang="en-GB" sz="700" b="1"/>
                        <a:t>DN</a:t>
                      </a:r>
                    </a:p>
                  </a:txBody>
                  <a:tcPr marL="72000" marR="72000" marT="36000" marB="36000" anchor="ctr">
                    <a:solidFill>
                      <a:srgbClr val="CED1E1"/>
                    </a:solidFill>
                  </a:tcPr>
                </a:tc>
                <a:tc>
                  <a:txBody>
                    <a:bodyPr/>
                    <a:lstStyle/>
                    <a:p>
                      <a:pPr>
                        <a:spcAft>
                          <a:spcPts val="0"/>
                        </a:spcAft>
                      </a:pPr>
                      <a:r>
                        <a:rPr lang="en-GB" sz="700" b="1"/>
                        <a:t>DN</a:t>
                      </a:r>
                    </a:p>
                  </a:txBody>
                  <a:tcPr marL="72000" marR="72000" marT="36000" marB="36000" anchor="ctr">
                    <a:solidFill>
                      <a:srgbClr val="CED1E1"/>
                    </a:solidFill>
                  </a:tcPr>
                </a:tc>
                <a:tc>
                  <a:txBody>
                    <a:bodyPr/>
                    <a:lstStyle/>
                    <a:p>
                      <a:pPr algn="ctr">
                        <a:spcAft>
                          <a:spcPts val="0"/>
                        </a:spcAft>
                      </a:pPr>
                      <a:r>
                        <a:rPr lang="en-GB" sz="700" b="1"/>
                        <a:t>£63.3k</a:t>
                      </a:r>
                    </a:p>
                  </a:txBody>
                  <a:tcPr marL="72000" marR="72000" marT="36000" marB="36000" anchor="ctr">
                    <a:solidFill>
                      <a:srgbClr val="CED1E1"/>
                    </a:solidFill>
                  </a:tcPr>
                </a:tc>
                <a:tc>
                  <a:txBody>
                    <a:bodyPr/>
                    <a:lstStyle/>
                    <a:p>
                      <a:r>
                        <a:rPr lang="en-GB" sz="700" b="1"/>
                        <a:t>3</a:t>
                      </a:r>
                      <a:r>
                        <a:rPr lang="en-GB" sz="700" b="1" baseline="30000"/>
                        <a:t>rd</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rgbClr val="CED1E1"/>
                    </a:solidFill>
                  </a:tcPr>
                </a:tc>
                <a:tc>
                  <a:txBody>
                    <a:bodyPr/>
                    <a:lstStyle/>
                    <a:p>
                      <a:r>
                        <a:rPr lang="en-GB" sz="700" b="1"/>
                        <a:t>Reform of Gas Demand Side Response (DSR) Arrangements – MOD 0822U</a:t>
                      </a:r>
                    </a:p>
                  </a:txBody>
                  <a:tcPr anchor="ctr">
                    <a:solidFill>
                      <a:srgbClr val="CED1E1"/>
                    </a:solidFill>
                  </a:tcPr>
                </a:tc>
                <a:tc>
                  <a:txBody>
                    <a:bodyPr/>
                    <a:lstStyle/>
                    <a:p>
                      <a:r>
                        <a:rPr lang="en-GB" sz="700" b="1"/>
                        <a:t>National Grid</a:t>
                      </a:r>
                    </a:p>
                  </a:txBody>
                  <a:tcPr anchor="ctr">
                    <a:solidFill>
                      <a:srgbClr val="CED1E1"/>
                    </a:solidFill>
                  </a:tcPr>
                </a:tc>
                <a:tc>
                  <a:txBody>
                    <a:bodyPr/>
                    <a:lstStyle/>
                    <a:p>
                      <a:r>
                        <a:rPr lang="en-GB" sz="700" b="1"/>
                        <a:t>NGT</a:t>
                      </a:r>
                    </a:p>
                    <a:p>
                      <a:r>
                        <a:rPr lang="en-GB" sz="700" b="1"/>
                        <a:t>Shipper</a:t>
                      </a:r>
                    </a:p>
                  </a:txBody>
                  <a:tcPr anchor="ctr">
                    <a:solidFill>
                      <a:srgbClr val="CED1E1"/>
                    </a:solidFill>
                  </a:tcPr>
                </a:tc>
                <a:tc>
                  <a:txBody>
                    <a:bodyPr/>
                    <a:lstStyle/>
                    <a:p>
                      <a:r>
                        <a:rPr lang="en-GB" sz="700" b="1"/>
                        <a:t>NGT</a:t>
                      </a:r>
                    </a:p>
                  </a:txBody>
                  <a:tcPr anchor="ctr">
                    <a:solidFill>
                      <a:srgbClr val="CED1E1"/>
                    </a:solidFill>
                  </a:tcPr>
                </a:tc>
                <a:tc>
                  <a:txBody>
                    <a:bodyPr/>
                    <a:lstStyle/>
                    <a:p>
                      <a:pPr algn="ctr"/>
                      <a:r>
                        <a:rPr lang="en-GB" sz="700" b="1"/>
                        <a:t>N/A</a:t>
                      </a:r>
                    </a:p>
                  </a:txBody>
                  <a:tcPr anchor="ctr">
                    <a:solidFill>
                      <a:srgbClr val="CED1E1"/>
                    </a:solidFill>
                  </a:tcPr>
                </a:tc>
                <a:tc>
                  <a:txBody>
                    <a:bodyPr/>
                    <a:lstStyle/>
                    <a:p>
                      <a:r>
                        <a:rPr lang="en-GB" sz="700" b="1"/>
                        <a:t>17</a:t>
                      </a:r>
                      <a:r>
                        <a:rPr lang="en-GB" sz="700" b="1" baseline="30000"/>
                        <a:t>th</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730680026"/>
                  </a:ext>
                </a:extLst>
              </a:tr>
              <a:tr h="123680">
                <a:tc>
                  <a:txBody>
                    <a:bodyPr/>
                    <a:lstStyle/>
                    <a:p>
                      <a:pPr algn="ctr"/>
                      <a:r>
                        <a:rPr lang="en-GB" sz="800" b="1">
                          <a:hlinkClick r:id="rId9"/>
                        </a:rPr>
                        <a:t>4713</a:t>
                      </a:r>
                      <a:endParaRPr lang="en-GB" sz="800" b="1"/>
                    </a:p>
                  </a:txBody>
                  <a:tcPr anchor="ctr">
                    <a:solidFill>
                      <a:srgbClr val="CED1E1"/>
                    </a:solidFill>
                  </a:tcPr>
                </a:tc>
                <a:tc>
                  <a:txBody>
                    <a:bodyPr/>
                    <a:lstStyle/>
                    <a:p>
                      <a:r>
                        <a:rPr lang="en-US" sz="700" b="1"/>
                        <a:t>Actual read following estimated transfer read calculating AQ of 1</a:t>
                      </a:r>
                      <a:endParaRPr lang="en-GB" sz="700" b="1"/>
                    </a:p>
                  </a:txBody>
                  <a:tcPr anchor="ctr">
                    <a:solidFill>
                      <a:srgbClr val="CED1E1"/>
                    </a:solidFill>
                  </a:tcPr>
                </a:tc>
                <a:tc>
                  <a:txBody>
                    <a:bodyPr/>
                    <a:lstStyle/>
                    <a:p>
                      <a:r>
                        <a:rPr lang="en-GB" sz="700" b="1"/>
                        <a:t>Npower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pPr algn="ctr"/>
                      <a:r>
                        <a:rPr lang="en-GB" sz="700" b="1"/>
                        <a:t>£7k</a:t>
                      </a:r>
                    </a:p>
                  </a:txBody>
                  <a:tcPr anchor="ctr">
                    <a:solidFill>
                      <a:srgbClr val="CED1E1"/>
                    </a:solidFill>
                  </a:tcPr>
                </a:tc>
                <a:tc>
                  <a:txBody>
                    <a:bodyPr/>
                    <a:lstStyle/>
                    <a:p>
                      <a:r>
                        <a:rPr lang="en-GB" sz="700" b="1"/>
                        <a:t>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rgbClr val="CED1E1"/>
                    </a:solidFill>
                  </a:tcPr>
                </a:tc>
                <a:extLst>
                  <a:ext uri="{0D108BD9-81ED-4DB2-BD59-A6C34878D82A}">
                    <a16:rowId xmlns:a16="http://schemas.microsoft.com/office/drawing/2014/main" val="1069980626"/>
                  </a:ext>
                </a:extLst>
              </a:tr>
              <a:tr h="250928">
                <a:tc>
                  <a:txBody>
                    <a:bodyPr/>
                    <a:lstStyle/>
                    <a:p>
                      <a:pPr algn="ctr">
                        <a:spcAft>
                          <a:spcPts val="0"/>
                        </a:spcAft>
                      </a:pPr>
                      <a:r>
                        <a:rPr lang="en-GB" sz="800" b="1" u="none">
                          <a:hlinkClick r:id="rId10"/>
                        </a:rPr>
                        <a:t>5236</a:t>
                      </a:r>
                      <a:endParaRPr lang="en-GB" sz="800" b="1" u="none"/>
                    </a:p>
                  </a:txBody>
                  <a:tcPr marL="72000" marR="72000" marT="36000" marB="36000" anchor="ctr">
                    <a:solidFill>
                      <a:srgbClr val="CED1E1"/>
                    </a:solidFill>
                  </a:tcPr>
                </a:tc>
                <a:tc>
                  <a:txBody>
                    <a:bodyPr/>
                    <a:lstStyle/>
                    <a:p>
                      <a:pPr>
                        <a:spcAft>
                          <a:spcPts val="0"/>
                        </a:spcAft>
                      </a:pPr>
                      <a:r>
                        <a:rPr lang="en-GB" sz="700" b="1"/>
                        <a:t>Reporting Valid Confirmed Theft of Gas in central systems – MOD 0734</a:t>
                      </a:r>
                    </a:p>
                  </a:txBody>
                  <a:tcPr marL="72000" marR="72000" marT="36000" marB="36000" anchor="ctr">
                    <a:solidFill>
                      <a:srgbClr val="CED1E1"/>
                    </a:solidFill>
                  </a:tcPr>
                </a:tc>
                <a:tc>
                  <a:txBody>
                    <a:bodyPr/>
                    <a:lstStyle/>
                    <a:p>
                      <a:pPr>
                        <a:spcAft>
                          <a:spcPts val="0"/>
                        </a:spcAft>
                      </a:pPr>
                      <a:r>
                        <a:rPr lang="en-GB" sz="700" b="1"/>
                        <a:t>Gazprom</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£74k</a:t>
                      </a:r>
                    </a:p>
                  </a:txBody>
                  <a:tcPr marL="72000" marR="72000" marT="36000" marB="36000" anchor="ctr">
                    <a:solidFill>
                      <a:srgbClr val="CED1E1"/>
                    </a:solidFill>
                  </a:tcPr>
                </a:tc>
                <a:tc>
                  <a:txBody>
                    <a:bodyPr/>
                    <a:lstStyle/>
                    <a:p>
                      <a:r>
                        <a:rPr lang="en-GB" sz="700" b="1"/>
                        <a:t>Oct / Nov 22</a:t>
                      </a:r>
                    </a:p>
                  </a:txBody>
                  <a:tcPr anchor="ctr">
                    <a:solidFill>
                      <a:srgbClr val="CED1E1"/>
                    </a:solidFill>
                  </a:tcPr>
                </a:tc>
                <a:tc>
                  <a:txBody>
                    <a:bodyPr/>
                    <a:lstStyle/>
                    <a:p>
                      <a:r>
                        <a:rPr lang="en-GB" sz="700" b="1"/>
                        <a:t>CMS Rebuild Release 1</a:t>
                      </a:r>
                    </a:p>
                  </a:txBody>
                  <a:tcPr anchor="ctr">
                    <a:solidFill>
                      <a:srgbClr val="CED1E1"/>
                    </a:solidFill>
                  </a:tcPr>
                </a:tc>
                <a:tc>
                  <a:txBody>
                    <a:bodyPr/>
                    <a:lstStyle/>
                    <a:p>
                      <a:r>
                        <a:rPr lang="en-GB" sz="700" b="1"/>
                        <a:t>Indicative </a:t>
                      </a:r>
                    </a:p>
                  </a:txBody>
                  <a:tcPr anchor="ctr">
                    <a:solidFill>
                      <a:srgbClr val="CED1E1"/>
                    </a:solidFill>
                  </a:tcPr>
                </a:tc>
                <a:extLst>
                  <a:ext uri="{0D108BD9-81ED-4DB2-BD59-A6C34878D82A}">
                    <a16:rowId xmlns:a16="http://schemas.microsoft.com/office/drawing/2014/main" val="3145731795"/>
                  </a:ext>
                </a:extLst>
              </a:tr>
              <a:tr h="0">
                <a:tc>
                  <a:txBody>
                    <a:bodyPr/>
                    <a:lstStyle/>
                    <a:p>
                      <a:pPr algn="ctr">
                        <a:spcAft>
                          <a:spcPts val="0"/>
                        </a:spcAft>
                      </a:pPr>
                      <a:r>
                        <a:rPr lang="en-GB" sz="800" b="1" u="none">
                          <a:hlinkClick r:id="rId11"/>
                        </a:rPr>
                        <a:t>4900</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rgbClr val="CED1E1"/>
                    </a:solidFill>
                  </a:tcPr>
                </a:tc>
                <a:tc>
                  <a:txBody>
                    <a:bodyPr/>
                    <a:lstStyle/>
                    <a:p>
                      <a:pPr>
                        <a:spcAft>
                          <a:spcPts val="0"/>
                        </a:spcAft>
                      </a:pPr>
                      <a:r>
                        <a:rPr lang="en-GB" sz="700" b="1"/>
                        <a:t>SGN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25</a:t>
                      </a:r>
                      <a:r>
                        <a:rPr lang="en-GB" sz="700" b="1" baseline="30000"/>
                        <a:t>th</a:t>
                      </a:r>
                      <a:r>
                        <a:rPr lang="en-GB" sz="700" b="1"/>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r>
                        <a:rPr lang="en-GB" sz="700" b="1"/>
                        <a:t>Firm </a:t>
                      </a:r>
                    </a:p>
                  </a:txBody>
                  <a:tcPr anchor="ctr">
                    <a:solidFill>
                      <a:srgbClr val="CED1E1"/>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2"/>
                        </a:rPr>
                        <a:t>4978</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rgbClr val="CED1E1"/>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£90.6k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3"/>
                        </a:rPr>
                        <a:t>4990</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rgbClr val="CED1E1"/>
                    </a:solidFill>
                  </a:tcPr>
                </a:tc>
                <a:tc>
                  <a:txBody>
                    <a:bodyPr/>
                    <a:lstStyle/>
                    <a:p>
                      <a:pPr>
                        <a:spcAft>
                          <a:spcPts val="0"/>
                        </a:spcAft>
                      </a:pPr>
                      <a:r>
                        <a:rPr lang="en-GB" sz="700" b="1"/>
                        <a:t>SSE</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£232k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4"/>
                        </a:rPr>
                        <a:t>4989</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rgbClr val="CED1E1"/>
                    </a:solidFill>
                  </a:tcPr>
                </a:tc>
                <a:tc>
                  <a:txBody>
                    <a:bodyPr/>
                    <a:lstStyle/>
                    <a:p>
                      <a:pPr>
                        <a:spcAft>
                          <a:spcPts val="0"/>
                        </a:spcAft>
                      </a:pPr>
                      <a:r>
                        <a:rPr lang="en-GB" sz="700" b="1"/>
                        <a:t>CDSP</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5"/>
                        </a:rPr>
                        <a:t>4992</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rgbClr val="CED1E1"/>
                    </a:solidFill>
                  </a:tcPr>
                </a:tc>
                <a:tc>
                  <a:txBody>
                    <a:bodyPr/>
                    <a:lstStyle/>
                    <a:p>
                      <a:pPr>
                        <a:spcAft>
                          <a:spcPts val="0"/>
                        </a:spcAft>
                      </a:pPr>
                      <a:r>
                        <a:rPr lang="en-GB" sz="700" b="1"/>
                        <a:t>Total</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lgn="ctr">
                        <a:spcAft>
                          <a:spcPts val="0"/>
                        </a:spcAft>
                      </a:pPr>
                      <a:r>
                        <a:rPr lang="en-GB" sz="700" b="1"/>
                        <a:t>£108.7k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6"/>
                        </a:rPr>
                        <a:t>5298</a:t>
                      </a:r>
                      <a:endParaRPr lang="en-GB" sz="800" b="1" u="none"/>
                    </a:p>
                  </a:txBody>
                  <a:tcPr marL="72000" marR="72000" marT="36000" marB="36000" anchor="ctr">
                    <a:solidFill>
                      <a:srgbClr val="CED1E1"/>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rgbClr val="CED1E1"/>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rgbClr val="CED1E1"/>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rgbClr val="CED1E1"/>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April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tc>
                <a:tc>
                  <a:txBody>
                    <a:bodyPr/>
                    <a:lstStyle/>
                    <a:p>
                      <a:r>
                        <a:rPr lang="en-GB" sz="700" b="1"/>
                        <a:t>Class 1 Read Service Procurement Exercise - MOD0710 (DM Sampling)</a:t>
                      </a:r>
                    </a:p>
                  </a:txBody>
                  <a:tcPr anchor="ctr"/>
                </a:tc>
                <a:tc>
                  <a:txBody>
                    <a:bodyPr/>
                    <a:lstStyle/>
                    <a:p>
                      <a:r>
                        <a:rPr lang="en-GB" sz="700" b="1"/>
                        <a:t>Xoserve</a:t>
                      </a:r>
                    </a:p>
                  </a:txBody>
                  <a:tcPr anchor="ctr"/>
                </a:tc>
                <a:tc>
                  <a:txBody>
                    <a:bodyPr/>
                    <a:lstStyle/>
                    <a:p>
                      <a:r>
                        <a:rPr lang="en-GB" sz="700" b="1"/>
                        <a:t>Shipper DN</a:t>
                      </a:r>
                    </a:p>
                  </a:txBody>
                  <a:tcPr anchor="ctr">
                    <a:solidFill>
                      <a:srgbClr val="CED1E1"/>
                    </a:solidFill>
                  </a:tcPr>
                </a:tc>
                <a:tc>
                  <a:txBody>
                    <a:bodyPr/>
                    <a:lstStyle/>
                    <a:p>
                      <a:r>
                        <a:rPr lang="en-GB" sz="700" b="1"/>
                        <a:t>Shipper</a:t>
                      </a:r>
                    </a:p>
                  </a:txBody>
                  <a:tcPr anchor="ctr"/>
                </a:tc>
                <a:tc>
                  <a:txBody>
                    <a:bodyPr/>
                    <a:lstStyle/>
                    <a:p>
                      <a:r>
                        <a:rPr lang="en-GB" sz="700" b="1"/>
                        <a:t>£150k</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a:t>
                      </a:r>
                    </a:p>
                  </a:txBody>
                  <a:tcPr anchor="ct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tc>
                <a:tc>
                  <a:txBody>
                    <a:bodyPr/>
                    <a:lstStyle/>
                    <a:p>
                      <a:r>
                        <a:rPr lang="en-GB" sz="700" b="1"/>
                        <a:t>Transfer of NDM sampling obligations from Cadent, WWU, and NGN to the CDSP</a:t>
                      </a:r>
                    </a:p>
                  </a:txBody>
                  <a:tcPr anchor="ctr"/>
                </a:tc>
                <a:tc>
                  <a:txBody>
                    <a:bodyPr/>
                    <a:lstStyle/>
                    <a:p>
                      <a:r>
                        <a:rPr lang="en-GB" sz="700" b="1"/>
                        <a:t>Cadent</a:t>
                      </a:r>
                    </a:p>
                  </a:txBody>
                  <a:tcPr anchor="ctr"/>
                </a:tc>
                <a:tc>
                  <a:txBody>
                    <a:bodyPr/>
                    <a:lstStyle/>
                    <a:p>
                      <a:r>
                        <a:rPr lang="en-GB" sz="700" b="1"/>
                        <a:t>DN</a:t>
                      </a:r>
                    </a:p>
                  </a:txBody>
                  <a:tcPr anchor="ctr"/>
                </a:tc>
                <a:tc>
                  <a:txBody>
                    <a:bodyPr/>
                    <a:lstStyle/>
                    <a:p>
                      <a:pPr lvl="0">
                        <a:buNone/>
                      </a:pPr>
                      <a:r>
                        <a:rPr lang="en-GB" sz="700" b="1"/>
                        <a:t>WWU, Cadent, NGN only</a:t>
                      </a:r>
                    </a:p>
                  </a:txBody>
                  <a:tcPr anchor="ctr"/>
                </a:tc>
                <a:tc>
                  <a:txBody>
                    <a:bodyPr/>
                    <a:lstStyle/>
                    <a:p>
                      <a:r>
                        <a:rPr lang="en-GB" sz="700" b="1"/>
                        <a:t>N/A</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 </a:t>
                      </a:r>
                    </a:p>
                  </a:txBody>
                  <a:tcPr anchor="ct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tc>
                <a:tc>
                  <a:txBody>
                    <a:bodyPr/>
                    <a:lstStyle/>
                    <a:p>
                      <a:r>
                        <a:rPr lang="en-GB" sz="700" b="1"/>
                        <a:t>Creation of a UK Link API to consume daily weather data for Demand Estimation</a:t>
                      </a:r>
                    </a:p>
                  </a:txBody>
                  <a:tcPr anchor="ctr"/>
                </a:tc>
                <a:tc>
                  <a:txBody>
                    <a:bodyPr/>
                    <a:lstStyle/>
                    <a:p>
                      <a:r>
                        <a:rPr lang="en-GB" sz="700" b="1"/>
                        <a:t>CDSP</a:t>
                      </a:r>
                    </a:p>
                  </a:txBody>
                  <a:tcPr anchor="ctr"/>
                </a:tc>
                <a:tc>
                  <a:txBody>
                    <a:bodyPr/>
                    <a:lstStyle/>
                    <a:p>
                      <a:r>
                        <a:rPr lang="en-GB" sz="700" b="1"/>
                        <a:t>Shipper </a:t>
                      </a:r>
                    </a:p>
                    <a:p>
                      <a:r>
                        <a:rPr lang="en-GB" sz="700" b="1"/>
                        <a:t>DN</a:t>
                      </a:r>
                    </a:p>
                  </a:txBody>
                  <a:tcPr anchor="ctr">
                    <a:solidFill>
                      <a:srgbClr val="CED1E1"/>
                    </a:solidFill>
                  </a:tcPr>
                </a:tc>
                <a:tc>
                  <a:txBody>
                    <a:bodyPr/>
                    <a:lstStyle/>
                    <a:p>
                      <a:r>
                        <a:rPr lang="en-GB" sz="700" b="1"/>
                        <a:t>Shipper</a:t>
                      </a:r>
                    </a:p>
                    <a:p>
                      <a:r>
                        <a:rPr lang="en-GB" sz="700" b="1"/>
                        <a:t>DN</a:t>
                      </a:r>
                    </a:p>
                  </a:txBody>
                  <a:tcPr anchor="ctr"/>
                </a:tc>
                <a:tc>
                  <a:txBody>
                    <a:bodyPr/>
                    <a:lstStyle/>
                    <a:p>
                      <a:r>
                        <a:rPr lang="en-GB" sz="700" b="1"/>
                        <a:t>£75k</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a:t>
                      </a:r>
                    </a:p>
                  </a:txBody>
                  <a:tcPr anchor="ct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tc>
                <a:tc>
                  <a:txBody>
                    <a:bodyPr/>
                    <a:lstStyle/>
                    <a:p>
                      <a:r>
                        <a:rPr lang="en-GB" sz="700" b="1"/>
                        <a:t>Deferral of creation of Class change reads at transfer of ownership </a:t>
                      </a:r>
                    </a:p>
                  </a:txBody>
                  <a:tcPr anchor="ctr"/>
                </a:tc>
                <a:tc>
                  <a:txBody>
                    <a:bodyPr/>
                    <a:lstStyle/>
                    <a:p>
                      <a:r>
                        <a:rPr lang="en-GB" sz="700" b="1"/>
                        <a:t>EDF</a:t>
                      </a:r>
                    </a:p>
                  </a:txBody>
                  <a:tcPr anchor="ctr"/>
                </a:tc>
                <a:tc>
                  <a:txBody>
                    <a:bodyPr/>
                    <a:lstStyle/>
                    <a:p>
                      <a:r>
                        <a:rPr lang="en-GB" sz="700" b="1"/>
                        <a:t>Shipper</a:t>
                      </a:r>
                    </a:p>
                  </a:txBody>
                  <a:tcPr anchor="ctr">
                    <a:solidFill>
                      <a:srgbClr val="E8EAF1"/>
                    </a:solidFill>
                  </a:tcPr>
                </a:tc>
                <a:tc>
                  <a:txBody>
                    <a:bodyPr/>
                    <a:lstStyle/>
                    <a:p>
                      <a:r>
                        <a:rPr lang="en-GB" sz="700" b="1"/>
                        <a:t>Shipper</a:t>
                      </a:r>
                    </a:p>
                  </a:txBody>
                  <a:tcPr anchor="ctr"/>
                </a:tc>
                <a:tc>
                  <a:txBody>
                    <a:bodyPr/>
                    <a:lstStyle/>
                    <a:p>
                      <a:r>
                        <a:rPr lang="en-GB" sz="700" b="1"/>
                        <a:t>£200k</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tc>
                <a:tc>
                  <a:txBody>
                    <a:bodyPr/>
                    <a:lstStyle/>
                    <a:p>
                      <a:r>
                        <a:rPr lang="en-GB" sz="700" b="1"/>
                        <a:t>MOD0701 - Aligning Capacity booking under the UNC and arrangements set out in relevant NEXAs</a:t>
                      </a:r>
                    </a:p>
                  </a:txBody>
                  <a:tcPr anchor="ctr"/>
                </a:tc>
                <a:tc>
                  <a:txBody>
                    <a:bodyPr/>
                    <a:lstStyle/>
                    <a:p>
                      <a:r>
                        <a:rPr lang="en-GB" sz="700" b="1"/>
                        <a:t>NGN</a:t>
                      </a:r>
                    </a:p>
                  </a:txBody>
                  <a:tcPr anchor="ctr"/>
                </a:tc>
                <a:tc>
                  <a:txBody>
                    <a:bodyPr/>
                    <a:lstStyle/>
                    <a:p>
                      <a:r>
                        <a:rPr lang="en-GB" sz="700" b="1"/>
                        <a:t>Shipper </a:t>
                      </a:r>
                    </a:p>
                    <a:p>
                      <a:r>
                        <a:rPr lang="en-GB" sz="700" b="1"/>
                        <a:t>DN</a:t>
                      </a:r>
                    </a:p>
                  </a:txBody>
                  <a:tcPr anchor="ctr">
                    <a:solidFill>
                      <a:srgbClr val="CED1E1"/>
                    </a:solidFill>
                  </a:tcPr>
                </a:tc>
                <a:tc>
                  <a:txBody>
                    <a:bodyPr/>
                    <a:lstStyle/>
                    <a:p>
                      <a:r>
                        <a:rPr lang="en-GB" sz="700" b="1"/>
                        <a:t>Shipper</a:t>
                      </a:r>
                    </a:p>
                    <a:p>
                      <a:r>
                        <a:rPr lang="en-GB" sz="700" b="1"/>
                        <a:t>DN</a:t>
                      </a:r>
                    </a:p>
                  </a:txBody>
                  <a:tcPr anchor="ctr"/>
                </a:tc>
                <a:tc>
                  <a:txBody>
                    <a:bodyPr/>
                    <a:lstStyle/>
                    <a:p>
                      <a:r>
                        <a:rPr lang="en-GB" sz="700" b="1"/>
                        <a:t>£200k</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tc>
                <a:tc>
                  <a:txBody>
                    <a:bodyPr/>
                    <a:lstStyle/>
                    <a:p>
                      <a:r>
                        <a:rPr lang="en-GB" sz="700" b="1"/>
                        <a:t>Replacement of reads associated to a meter asset technical details change or update (RGMA)</a:t>
                      </a:r>
                    </a:p>
                  </a:txBody>
                  <a:tcPr anchor="ctr"/>
                </a:tc>
                <a:tc>
                  <a:txBody>
                    <a:bodyPr/>
                    <a:lstStyle/>
                    <a:p>
                      <a:r>
                        <a:rPr lang="en-GB" sz="700" b="1"/>
                        <a:t>Scottish Power</a:t>
                      </a:r>
                    </a:p>
                  </a:txBody>
                  <a:tcPr anchor="ctr"/>
                </a:tc>
                <a:tc>
                  <a:txBody>
                    <a:bodyPr/>
                    <a:lstStyle/>
                    <a:p>
                      <a:r>
                        <a:rPr lang="en-GB" sz="700" b="1"/>
                        <a:t>Shipper</a:t>
                      </a:r>
                    </a:p>
                  </a:txBody>
                  <a:tcPr anchor="ctr"/>
                </a:tc>
                <a:tc>
                  <a:txBody>
                    <a:bodyPr/>
                    <a:lstStyle/>
                    <a:p>
                      <a:r>
                        <a:rPr lang="en-GB" sz="700" b="1"/>
                        <a:t>Shipper </a:t>
                      </a:r>
                    </a:p>
                  </a:txBody>
                  <a:tcPr anchor="ctr"/>
                </a:tc>
                <a:tc>
                  <a:txBody>
                    <a:bodyPr/>
                    <a:lstStyle/>
                    <a:p>
                      <a:r>
                        <a:rPr lang="en-GB" sz="700" b="1"/>
                        <a:t>Tbc</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259912"/>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rgbClr val="CED1E1"/>
                    </a:solidFill>
                  </a:tcPr>
                </a:tc>
                <a:tc>
                  <a:txBody>
                    <a:bodyPr/>
                    <a:lstStyle/>
                    <a:p>
                      <a:r>
                        <a:rPr lang="en-GB" sz="700" b="1"/>
                        <a:t>Mod0651 – Retrospective Data Update Provisions</a:t>
                      </a:r>
                    </a:p>
                  </a:txBody>
                  <a:tcPr anchor="ctr">
                    <a:solidFill>
                      <a:srgbClr val="CED1E1"/>
                    </a:solidFill>
                  </a:tcPr>
                </a:tc>
                <a:tc>
                  <a:txBody>
                    <a:bodyPr/>
                    <a:lstStyle/>
                    <a:p>
                      <a:r>
                        <a:rPr lang="en-GB" sz="700" b="1"/>
                        <a:t>Cadent</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r>
                        <a:rPr lang="en-GB" sz="700" b="1"/>
                        <a:t>£1.8m – £2.4m</a:t>
                      </a:r>
                    </a:p>
                  </a:txBody>
                  <a:tcPr anchor="ctr">
                    <a:solidFill>
                      <a:srgbClr val="CED1E1"/>
                    </a:solidFill>
                  </a:tcPr>
                </a:tc>
                <a:tc>
                  <a:txBody>
                    <a:bodyPr/>
                    <a:lstStyle/>
                    <a:p>
                      <a:r>
                        <a:rPr lang="en-GB" sz="700" b="1"/>
                        <a:t>Tbc</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09736">
                <a:tc>
                  <a:txBody>
                    <a:bodyPr/>
                    <a:lstStyle/>
                    <a:p>
                      <a:pPr algn="ctr"/>
                      <a:r>
                        <a:rPr lang="en-GB" sz="800" b="1">
                          <a:hlinkClick r:id="rId5"/>
                        </a:rPr>
                        <a:t>5286</a:t>
                      </a:r>
                      <a:endParaRPr lang="en-GB" sz="800" b="1"/>
                    </a:p>
                  </a:txBody>
                  <a:tcPr anchor="ctr">
                    <a:solidFill>
                      <a:schemeClr val="bg2">
                        <a:lumMod val="75000"/>
                      </a:schemeClr>
                    </a:solidFill>
                  </a:tcPr>
                </a:tc>
                <a:tc>
                  <a:txBody>
                    <a:bodyPr/>
                    <a:lstStyle/>
                    <a:p>
                      <a:r>
                        <a:rPr lang="en-GB" sz="700" b="1"/>
                        <a:t>Clarification Change to the AQ amendment process to be applied retrospectively (MO0746)</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064844016"/>
                  </a:ext>
                </a:extLst>
              </a:tr>
              <a:tr h="334888">
                <a:tc>
                  <a:txBody>
                    <a:bodyPr/>
                    <a:lstStyle/>
                    <a:p>
                      <a:pPr algn="ctr">
                        <a:spcAft>
                          <a:spcPts val="0"/>
                        </a:spcAft>
                      </a:pPr>
                      <a:r>
                        <a:rPr lang="en-GB" sz="800" b="1" u="none">
                          <a:hlinkClick r:id="rId6"/>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422386693"/>
                  </a:ext>
                </a:extLst>
              </a:tr>
              <a:tr h="334888">
                <a:tc>
                  <a:txBody>
                    <a:bodyPr/>
                    <a:lstStyle/>
                    <a:p>
                      <a:pPr algn="ctr"/>
                      <a:r>
                        <a:rPr lang="en-GB" sz="800" b="1">
                          <a:hlinkClick r:id="rId7"/>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8"/>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153352">
                <a:tc>
                  <a:txBody>
                    <a:bodyPr/>
                    <a:lstStyle/>
                    <a:p>
                      <a:pPr algn="ctr"/>
                      <a:r>
                        <a:rPr lang="en-GB" sz="800" b="1">
                          <a:hlinkClick r:id="rId9"/>
                        </a:rPr>
                        <a:t>5454</a:t>
                      </a:r>
                      <a:endParaRPr lang="en-GB" sz="800" b="1"/>
                    </a:p>
                  </a:txBody>
                  <a:tcPr anchor="ctr">
                    <a:solidFill>
                      <a:srgbClr val="CED1E1"/>
                    </a:solidFill>
                  </a:tcPr>
                </a:tc>
                <a:tc>
                  <a:txBody>
                    <a:bodyPr/>
                    <a:lstStyle/>
                    <a:p>
                      <a:r>
                        <a:rPr lang="en-GB" sz="700" b="1" err="1"/>
                        <a:t>SoLR</a:t>
                      </a:r>
                      <a:r>
                        <a:rPr lang="en-GB" sz="700" b="1"/>
                        <a:t> Reporting Suite</a:t>
                      </a:r>
                    </a:p>
                  </a:txBody>
                  <a:tcPr anchor="ctr">
                    <a:solidFill>
                      <a:srgbClr val="CED1E1"/>
                    </a:solidFill>
                  </a:tcPr>
                </a:tc>
                <a:tc>
                  <a:txBody>
                    <a:bodyPr/>
                    <a:lstStyle/>
                    <a:p>
                      <a:r>
                        <a:rPr lang="en-GB" sz="700" b="1"/>
                        <a:t>EDF</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133221215"/>
                  </a:ext>
                </a:extLst>
              </a:tr>
              <a:tr h="274880">
                <a:tc>
                  <a:txBody>
                    <a:bodyPr/>
                    <a:lstStyle/>
                    <a:p>
                      <a:pPr algn="ctr"/>
                      <a:r>
                        <a:rPr lang="en-GB" sz="800" b="1">
                          <a:hlinkClick r:id="rId10"/>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11"/>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r h="360040">
                <a:tc>
                  <a:txBody>
                    <a:bodyPr/>
                    <a:lstStyle/>
                    <a:p>
                      <a:pPr algn="ctr"/>
                      <a:r>
                        <a:rPr lang="en-GB" sz="800" b="1">
                          <a:hlinkClick r:id="rId12"/>
                        </a:rPr>
                        <a:t>5517</a:t>
                      </a:r>
                      <a:endParaRPr lang="en-GB" sz="800" b="1"/>
                    </a:p>
                  </a:txBody>
                  <a:tcPr anchor="ctr">
                    <a:solidFill>
                      <a:srgbClr val="CED1E1"/>
                    </a:solidFill>
                  </a:tcPr>
                </a:tc>
                <a:tc>
                  <a:txBody>
                    <a:bodyPr/>
                    <a:lstStyle/>
                    <a:p>
                      <a:r>
                        <a:rPr lang="en-GB" sz="700" b="1"/>
                        <a:t>Hydrogen Checker Website</a:t>
                      </a:r>
                    </a:p>
                  </a:txBody>
                  <a:tcPr anchor="ctr">
                    <a:solidFill>
                      <a:srgbClr val="CED1E1"/>
                    </a:solidFill>
                  </a:tcPr>
                </a:tc>
                <a:tc>
                  <a:txBody>
                    <a:bodyPr/>
                    <a:lstStyle/>
                    <a:p>
                      <a:r>
                        <a:rPr lang="en-GB" sz="700" b="1"/>
                        <a:t>Cadent</a:t>
                      </a:r>
                    </a:p>
                  </a:txBody>
                  <a:tcPr anchor="ctr">
                    <a:solidFill>
                      <a:srgbClr val="CED1E1"/>
                    </a:solidFill>
                  </a:tcPr>
                </a:tc>
                <a:tc>
                  <a:txBody>
                    <a:bodyPr/>
                    <a:lstStyle/>
                    <a:p>
                      <a:r>
                        <a:rPr lang="en-GB" sz="700" b="1"/>
                        <a:t>Shipper </a:t>
                      </a:r>
                    </a:p>
                    <a:p>
                      <a:r>
                        <a:rPr lang="en-GB" sz="700" b="1"/>
                        <a:t>DN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Tree>
    <p:extLst>
      <p:ext uri="{BB962C8B-B14F-4D97-AF65-F5344CB8AC3E}">
        <p14:creationId xmlns:p14="http://schemas.microsoft.com/office/powerpoint/2010/main" val="346495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3829121"/>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r>
                        <a:rPr lang="en-GB" sz="800" b="1">
                          <a:hlinkClick r:id="rId2"/>
                        </a:rPr>
                        <a:t>5531</a:t>
                      </a:r>
                      <a:endParaRPr lang="en-GB" sz="800" b="1"/>
                    </a:p>
                  </a:txBody>
                  <a:tcPr anchor="ctr">
                    <a:solidFill>
                      <a:srgbClr val="CED1E1"/>
                    </a:solidFill>
                  </a:tcPr>
                </a:tc>
                <a:tc>
                  <a:txBody>
                    <a:bodyPr/>
                    <a:lstStyle/>
                    <a:p>
                      <a:r>
                        <a:rPr lang="en-GB" sz="700" b="1"/>
                        <a:t>Hydrogen Village Trial</a:t>
                      </a:r>
                    </a:p>
                  </a:txBody>
                  <a:tcPr anchor="ctr">
                    <a:solidFill>
                      <a:srgbClr val="CED1E1"/>
                    </a:solidFill>
                  </a:tcPr>
                </a:tc>
                <a:tc>
                  <a:txBody>
                    <a:bodyPr/>
                    <a:lstStyle/>
                    <a:p>
                      <a:r>
                        <a:rPr lang="en-GB" sz="700" b="1"/>
                        <a:t>SGN</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r>
                        <a:rPr lang="en-GB" sz="700" b="1"/>
                        <a:t>DN</a:t>
                      </a:r>
                    </a:p>
                    <a:p>
                      <a:r>
                        <a:rPr lang="en-GB" sz="700" b="1"/>
                        <a:t>Decarb</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1575455125"/>
                  </a:ext>
                </a:extLst>
              </a:tr>
              <a:tr h="0">
                <a:tc>
                  <a:txBody>
                    <a:bodyPr/>
                    <a:lstStyle/>
                    <a:p>
                      <a:r>
                        <a:rPr lang="en-GB" sz="800" b="1">
                          <a:hlinkClick r:id="rId3"/>
                        </a:rPr>
                        <a:t>5532</a:t>
                      </a:r>
                      <a:endParaRPr lang="en-GB" sz="800" b="1"/>
                    </a:p>
                  </a:txBody>
                  <a:tcPr anchor="ctr">
                    <a:solidFill>
                      <a:srgbClr val="CED1E1"/>
                    </a:solidFill>
                  </a:tcPr>
                </a:tc>
                <a:tc>
                  <a:txBody>
                    <a:bodyPr/>
                    <a:lstStyle/>
                    <a:p>
                      <a:r>
                        <a:rPr lang="en-GB" sz="700" b="1"/>
                        <a:t>Hydrogen Town Trial</a:t>
                      </a:r>
                    </a:p>
                  </a:txBody>
                  <a:tcPr anchor="ctr">
                    <a:solidFill>
                      <a:srgbClr val="CED1E1"/>
                    </a:solidFill>
                  </a:tcPr>
                </a:tc>
                <a:tc>
                  <a:txBody>
                    <a:bodyPr/>
                    <a:lstStyle/>
                    <a:p>
                      <a:r>
                        <a:rPr lang="en-GB" sz="700" b="1"/>
                        <a:t>WWU</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t>DN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t>Decarb</a:t>
                      </a:r>
                    </a:p>
                    <a:p>
                      <a:endParaRPr lang="en-GB" sz="700" b="1"/>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641237260"/>
                  </a:ext>
                </a:extLst>
              </a:tr>
              <a:tr h="172769">
                <a:tc>
                  <a:txBody>
                    <a:bodyPr/>
                    <a:lstStyle/>
                    <a:p>
                      <a:r>
                        <a:rPr lang="en-GB" sz="800" b="1">
                          <a:hlinkClick r:id="rId4"/>
                        </a:rPr>
                        <a:t>5535</a:t>
                      </a:r>
                      <a:endParaRPr lang="en-GB" sz="800" b="1"/>
                    </a:p>
                  </a:txBody>
                  <a:tcPr anchor="ctr">
                    <a:solidFill>
                      <a:srgbClr val="CED1E1"/>
                    </a:solidFill>
                  </a:tcPr>
                </a:tc>
                <a:tc>
                  <a:txBody>
                    <a:bodyPr/>
                    <a:lstStyle/>
                    <a:p>
                      <a:r>
                        <a:rPr lang="en-GB" sz="700" b="1"/>
                        <a:t>Processing of CSS Switch Requests Received in ‘Time Period 5’</a:t>
                      </a:r>
                    </a:p>
                  </a:txBody>
                  <a:tcPr anchor="ctr">
                    <a:solidFill>
                      <a:srgbClr val="CED1E1"/>
                    </a:solidFill>
                  </a:tcPr>
                </a:tc>
                <a:tc>
                  <a:txBody>
                    <a:bodyPr/>
                    <a:lstStyle/>
                    <a:p>
                      <a:r>
                        <a:rPr lang="en-GB" sz="700" b="1"/>
                        <a:t>Xoserve</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07712787"/>
                  </a:ext>
                </a:extLst>
              </a:tr>
              <a:tr h="323921">
                <a:tc>
                  <a:txBody>
                    <a:bodyPr/>
                    <a:lstStyle/>
                    <a:p>
                      <a:r>
                        <a:rPr lang="en-GB" sz="800" b="1">
                          <a:hlinkClick r:id="rId5"/>
                        </a:rPr>
                        <a:t>5541</a:t>
                      </a:r>
                      <a:endParaRPr lang="en-GB" sz="800" b="1"/>
                    </a:p>
                  </a:txBody>
                  <a:tcPr anchor="ctr">
                    <a:solidFill>
                      <a:srgbClr val="CED1E1"/>
                    </a:solidFill>
                  </a:tcPr>
                </a:tc>
                <a:tc>
                  <a:txBody>
                    <a:bodyPr/>
                    <a:lstStyle/>
                    <a:p>
                      <a:r>
                        <a:rPr lang="en-GB" sz="700" b="1"/>
                        <a:t>Amendments to the UIG Additional National Data Reporting</a:t>
                      </a:r>
                    </a:p>
                  </a:txBody>
                  <a:tcPr anchor="ctr">
                    <a:solidFill>
                      <a:srgbClr val="CED1E1"/>
                    </a:solidFill>
                  </a:tcPr>
                </a:tc>
                <a:tc>
                  <a:txBody>
                    <a:bodyPr/>
                    <a:lstStyle/>
                    <a:p>
                      <a:r>
                        <a:rPr lang="en-GB" sz="700" b="1"/>
                        <a:t>Scottish Power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93077176"/>
                  </a:ext>
                </a:extLst>
              </a:tr>
              <a:tr h="358109">
                <a:tc>
                  <a:txBody>
                    <a:bodyPr/>
                    <a:lstStyle/>
                    <a:p>
                      <a:r>
                        <a:rPr lang="en-GB" sz="800" b="1">
                          <a:hlinkClick r:id="rId6"/>
                        </a:rPr>
                        <a:t>5545</a:t>
                      </a:r>
                      <a:endParaRPr lang="en-GB" sz="800" b="1"/>
                    </a:p>
                  </a:txBody>
                  <a:tcPr anchor="ctr">
                    <a:solidFill>
                      <a:srgbClr val="CED1E1"/>
                    </a:solidFill>
                  </a:tcPr>
                </a:tc>
                <a:tc>
                  <a:txBody>
                    <a:bodyPr/>
                    <a:lstStyle/>
                    <a:p>
                      <a:r>
                        <a:rPr lang="en-GB" sz="700" b="1"/>
                        <a:t>Hydrogen Trial Visualisation Dashboard</a:t>
                      </a:r>
                    </a:p>
                  </a:txBody>
                  <a:tcPr anchor="ctr">
                    <a:solidFill>
                      <a:srgbClr val="CED1E1"/>
                    </a:solidFill>
                  </a:tcPr>
                </a:tc>
                <a:tc>
                  <a:txBody>
                    <a:bodyPr/>
                    <a:lstStyle/>
                    <a:p>
                      <a:r>
                        <a:rPr lang="en-GB" sz="700" b="1"/>
                        <a:t>Northern Gas</a:t>
                      </a:r>
                    </a:p>
                  </a:txBody>
                  <a:tcPr anchor="ctr">
                    <a:solidFill>
                      <a:srgbClr val="CED1E1"/>
                    </a:solidFill>
                  </a:tcPr>
                </a:tc>
                <a:tc>
                  <a:txBody>
                    <a:bodyPr/>
                    <a:lstStyle/>
                    <a:p>
                      <a:r>
                        <a:rPr lang="en-GB" sz="700" b="1"/>
                        <a:t>DN</a:t>
                      </a:r>
                    </a:p>
                    <a:p>
                      <a:r>
                        <a:rPr lang="en-GB" sz="700" b="1"/>
                        <a:t>IGT</a:t>
                      </a:r>
                    </a:p>
                    <a:p>
                      <a:r>
                        <a:rPr lang="en-GB" sz="700" b="1"/>
                        <a:t>NGT</a:t>
                      </a:r>
                    </a:p>
                    <a:p>
                      <a:r>
                        <a:rPr lang="en-GB" sz="700" b="1"/>
                        <a:t>Shipper</a:t>
                      </a:r>
                    </a:p>
                  </a:txBody>
                  <a:tcPr anchor="ctr">
                    <a:solidFill>
                      <a:srgbClr val="CED1E1"/>
                    </a:solidFill>
                  </a:tcPr>
                </a:tc>
                <a:tc>
                  <a:txBody>
                    <a:bodyPr/>
                    <a:lstStyle/>
                    <a:p>
                      <a:r>
                        <a:rPr lang="en-GB" sz="700" b="1"/>
                        <a:t>DN</a:t>
                      </a:r>
                    </a:p>
                    <a:p>
                      <a:r>
                        <a:rPr lang="en-GB" sz="700" b="1"/>
                        <a:t>Decarb</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7229972"/>
                  </a:ext>
                </a:extLst>
              </a:tr>
              <a:tr h="211037">
                <a:tc>
                  <a:txBody>
                    <a:bodyPr/>
                    <a:lstStyle/>
                    <a:p>
                      <a:r>
                        <a:rPr lang="en-GB" sz="800" b="1">
                          <a:hlinkClick r:id="rId7"/>
                        </a:rPr>
                        <a:t>5546</a:t>
                      </a:r>
                      <a:endParaRPr lang="en-GB" sz="800" b="1"/>
                    </a:p>
                  </a:txBody>
                  <a:tcPr anchor="ctr">
                    <a:solidFill>
                      <a:srgbClr val="CED1E1"/>
                    </a:solidFill>
                  </a:tcPr>
                </a:tc>
                <a:tc>
                  <a:txBody>
                    <a:bodyPr/>
                    <a:lstStyle/>
                    <a:p>
                      <a:r>
                        <a:rPr lang="en-US" sz="700" b="1"/>
                        <a:t>Resolution of Address Interactions between DCC and CDSP</a:t>
                      </a:r>
                      <a:endParaRPr lang="en-GB" sz="700" b="1"/>
                    </a:p>
                  </a:txBody>
                  <a:tcPr anchor="ctr">
                    <a:solidFill>
                      <a:srgbClr val="CED1E1"/>
                    </a:solidFill>
                  </a:tcPr>
                </a:tc>
                <a:tc>
                  <a:txBody>
                    <a:bodyPr/>
                    <a:lstStyle/>
                    <a:p>
                      <a:r>
                        <a:rPr lang="en-GB" sz="700" b="1"/>
                        <a:t>Xoserve</a:t>
                      </a:r>
                    </a:p>
                  </a:txBody>
                  <a:tcPr anchor="ctr">
                    <a:solidFill>
                      <a:srgbClr val="CED1E1"/>
                    </a:solidFill>
                  </a:tcPr>
                </a:tc>
                <a:tc>
                  <a:txBody>
                    <a:bodyPr/>
                    <a:lstStyle/>
                    <a:p>
                      <a:r>
                        <a:rPr lang="en-GB" sz="700" b="1"/>
                        <a:t>DN</a:t>
                      </a:r>
                    </a:p>
                    <a:p>
                      <a:r>
                        <a:rPr lang="en-GB" sz="700" b="1"/>
                        <a:t>IGT</a:t>
                      </a:r>
                    </a:p>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603781912"/>
                  </a:ext>
                </a:extLst>
              </a:tr>
              <a:tr h="0">
                <a:tc>
                  <a:txBody>
                    <a:bodyPr/>
                    <a:lstStyle/>
                    <a:p>
                      <a:r>
                        <a:rPr lang="en-GB" sz="800" b="1">
                          <a:hlinkClick r:id="rId8"/>
                        </a:rPr>
                        <a:t>5547</a:t>
                      </a:r>
                      <a:endParaRPr lang="en-GB" sz="800" b="1"/>
                    </a:p>
                  </a:txBody>
                  <a:tcPr anchor="ctr">
                    <a:solidFill>
                      <a:srgbClr val="CED1E1"/>
                    </a:solidFill>
                  </a:tcPr>
                </a:tc>
                <a:tc>
                  <a:txBody>
                    <a:bodyPr/>
                    <a:lstStyle/>
                    <a:p>
                      <a:r>
                        <a:rPr lang="en-US" sz="700" b="1"/>
                        <a:t>Updating the Comprehensive Invoice Master List and INV template</a:t>
                      </a:r>
                      <a:endParaRPr lang="en-GB" sz="700" b="1"/>
                    </a:p>
                  </a:txBody>
                  <a:tcPr anchor="ctr">
                    <a:solidFill>
                      <a:srgbClr val="CED1E1"/>
                    </a:solidFill>
                  </a:tcPr>
                </a:tc>
                <a:tc>
                  <a:txBody>
                    <a:bodyPr/>
                    <a:lstStyle/>
                    <a:p>
                      <a:r>
                        <a:rPr lang="en-GB" sz="700" b="1"/>
                        <a:t>Eon</a:t>
                      </a:r>
                    </a:p>
                  </a:txBody>
                  <a:tcPr anchor="ctr">
                    <a:solidFill>
                      <a:srgbClr val="CED1E1"/>
                    </a:solidFill>
                  </a:tcPr>
                </a:tc>
                <a:tc>
                  <a:txBody>
                    <a:bodyPr/>
                    <a:lstStyle/>
                    <a:p>
                      <a:r>
                        <a:rPr lang="en-GB" sz="700" b="1"/>
                        <a:t>Shipper</a:t>
                      </a:r>
                    </a:p>
                    <a:p>
                      <a:r>
                        <a:rPr lang="en-GB" sz="700" b="1"/>
                        <a:t>DN</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730376976"/>
                  </a:ext>
                </a:extLst>
              </a:tr>
              <a:tr h="138637">
                <a:tc>
                  <a:txBody>
                    <a:bodyPr/>
                    <a:lstStyle/>
                    <a:p>
                      <a:r>
                        <a:rPr lang="en-GB" sz="800" b="1">
                          <a:hlinkClick r:id="rId9"/>
                        </a:rPr>
                        <a:t>5555</a:t>
                      </a:r>
                      <a:endParaRPr lang="en-GB" sz="800" b="1"/>
                    </a:p>
                  </a:txBody>
                  <a:tcPr anchor="ctr">
                    <a:solidFill>
                      <a:srgbClr val="CED1E1"/>
                    </a:solidFill>
                  </a:tcPr>
                </a:tc>
                <a:tc>
                  <a:txBody>
                    <a:bodyPr/>
                    <a:lstStyle/>
                    <a:p>
                      <a:r>
                        <a:rPr lang="en-US" sz="700" b="1"/>
                        <a:t>Amend existing Large Load Site Reporting</a:t>
                      </a:r>
                      <a:endParaRPr lang="en-GB" sz="700" b="1"/>
                    </a:p>
                  </a:txBody>
                  <a:tcPr anchor="ctr">
                    <a:solidFill>
                      <a:srgbClr val="CED1E1"/>
                    </a:solidFill>
                  </a:tcPr>
                </a:tc>
                <a:tc>
                  <a:txBody>
                    <a:bodyPr/>
                    <a:lstStyle/>
                    <a:p>
                      <a:r>
                        <a:rPr lang="en-GB" sz="700" b="1"/>
                        <a:t>SGN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37620430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Tree>
    <p:extLst>
      <p:ext uri="{BB962C8B-B14F-4D97-AF65-F5344CB8AC3E}">
        <p14:creationId xmlns:p14="http://schemas.microsoft.com/office/powerpoint/2010/main" val="275696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833" y="236417"/>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759279"/>
            <a:ext cx="8229600" cy="3989184"/>
          </a:xfrm>
        </p:spPr>
        <p:txBody>
          <a:bodyPr>
            <a:normAutofit fontScale="92500" lnSpcReduction="20000"/>
          </a:bodyPr>
          <a:lstStyle/>
          <a:p>
            <a:pPr marL="0" indent="0">
              <a:lnSpc>
                <a:spcPct val="115000"/>
              </a:lnSpc>
              <a:spcBef>
                <a:spcPts val="0"/>
              </a:spcBef>
              <a:spcAft>
                <a:spcPts val="1200"/>
              </a:spcAft>
              <a:buNone/>
            </a:pPr>
            <a:r>
              <a:rPr lang="en-GB" sz="2200" b="1" dirty="0">
                <a:effectLst/>
                <a:ea typeface="Calibri" panose="020F0502020204030204" pitchFamily="34" charset="0"/>
              </a:rPr>
              <a:t>New Change Proposals - For Approval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XRN5564 - Gemini Sustain Plus Programme</a:t>
            </a:r>
          </a:p>
          <a:p>
            <a:pPr marL="342900" lvl="0" indent="-342900">
              <a:lnSpc>
                <a:spcPct val="115000"/>
              </a:lnSpc>
              <a:buFont typeface="Symbol" panose="05050102010706020507" pitchFamily="18" charset="2"/>
              <a:buChar char=""/>
            </a:pPr>
            <a:r>
              <a:rPr lang="en-GB" sz="1800" dirty="0">
                <a:latin typeface="Calibri" panose="020F0502020204030204" pitchFamily="34" charset="0"/>
                <a:ea typeface="Calibri" panose="020F0502020204030204" pitchFamily="34" charset="0"/>
              </a:rPr>
              <a:t>XRN5567 </a:t>
            </a:r>
            <a:r>
              <a:rPr lang="en-GB" sz="1800" dirty="0">
                <a:latin typeface="Calibri" panose="020F0502020204030204" pitchFamily="34" charset="0"/>
              </a:rPr>
              <a:t>- Implementation of Resend Functionality for Messages from CSS to GRDA (REC CP R0067)</a:t>
            </a:r>
          </a:p>
          <a:p>
            <a:pPr marL="342900" lvl="0" indent="-342900">
              <a:lnSpc>
                <a:spcPct val="115000"/>
              </a:lnSpc>
              <a:buFont typeface="Symbol" panose="05050102010706020507" pitchFamily="18" charset="2"/>
              <a:buChar char=""/>
            </a:pPr>
            <a:r>
              <a:rPr lang="en-GB" sz="1800" dirty="0">
                <a:latin typeface="Calibri" panose="020F0502020204030204" pitchFamily="34" charset="0"/>
              </a:rPr>
              <a:t>XRN5569 – Contact Data Provision for IGT Customers</a:t>
            </a:r>
          </a:p>
          <a:p>
            <a:pPr lvl="0">
              <a:lnSpc>
                <a:spcPct val="115000"/>
              </a:lnSpc>
              <a:buFont typeface="Symbol" panose="05050102010706020507" pitchFamily="18" charset="2"/>
              <a:buChar char=""/>
            </a:pPr>
            <a:r>
              <a:rPr lang="en-GB" sz="1800" dirty="0">
                <a:latin typeface="Calibri" panose="020F0502020204030204" pitchFamily="34" charset="0"/>
              </a:rPr>
              <a:t>XRN5573 -  </a:t>
            </a:r>
            <a:r>
              <a:rPr lang="en-US" sz="1800" dirty="0">
                <a:latin typeface="Calibri" panose="020F0502020204030204" pitchFamily="34" charset="0"/>
              </a:rPr>
              <a:t>Updates to the Priority Consumer process (as designated by the Secretary of State for Business, Energy, and Industrial Strategy - BEIS) – Urgent</a:t>
            </a:r>
            <a:endParaRPr lang="en-GB" sz="2200" b="1" dirty="0"/>
          </a:p>
          <a:p>
            <a:pPr marL="0" lvl="0" indent="0">
              <a:lnSpc>
                <a:spcPct val="115000"/>
              </a:lnSpc>
              <a:buNone/>
            </a:pPr>
            <a:r>
              <a:rPr lang="en-GB" sz="2200" b="1" dirty="0"/>
              <a:t>New Change Proposals – For Information</a:t>
            </a:r>
          </a:p>
          <a:p>
            <a:pPr>
              <a:lnSpc>
                <a:spcPct val="125000"/>
              </a:lnSpc>
              <a:buFont typeface="Symbol" panose="05050102010706020507" pitchFamily="18" charset="2"/>
              <a:buChar char=""/>
            </a:pPr>
            <a:r>
              <a:rPr lang="en-GB" sz="1800" dirty="0">
                <a:latin typeface="Calibri" panose="020F0502020204030204" pitchFamily="34" charset="0"/>
              </a:rPr>
              <a:t>XRN5556B - New CMS - Version 1.1</a:t>
            </a:r>
          </a:p>
          <a:p>
            <a:pPr>
              <a:lnSpc>
                <a:spcPct val="125000"/>
              </a:lnSpc>
              <a:buFont typeface="Symbol" panose="05050102010706020507" pitchFamily="18" charset="2"/>
              <a:buChar char=""/>
            </a:pPr>
            <a:r>
              <a:rPr lang="en-GB" sz="1800" dirty="0">
                <a:latin typeface="Calibri" panose="020F0502020204030204" pitchFamily="34" charset="0"/>
              </a:rPr>
              <a:t>XRN5566 - Amendments to v25 of the Service Description Table </a:t>
            </a:r>
          </a:p>
          <a:p>
            <a:pPr>
              <a:lnSpc>
                <a:spcPct val="125000"/>
              </a:lnSpc>
              <a:buFont typeface="Symbol" panose="05050102010706020507" pitchFamily="18" charset="2"/>
              <a:buChar char=""/>
            </a:pPr>
            <a:r>
              <a:rPr lang="en-GB" sz="1800" dirty="0">
                <a:latin typeface="Calibri" panose="020F0502020204030204" pitchFamily="34" charset="0"/>
              </a:rPr>
              <a:t>XRN 5565 - Appointment of CDSP as the Scheme Administrator for the Energy Price Guarantee (EPG) for Domestic Gas Consumers (Gas) (UNC0824)</a:t>
            </a:r>
          </a:p>
          <a:p>
            <a:pPr>
              <a:lnSpc>
                <a:spcPct val="115000"/>
              </a:lnSpc>
            </a:pPr>
            <a:endParaRPr lang="en-GB" sz="2200" b="1" dirty="0"/>
          </a:p>
          <a:p>
            <a:pPr marL="0" indent="0">
              <a:lnSpc>
                <a:spcPct val="115000"/>
              </a:lnSpc>
              <a:buNone/>
            </a:pP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404347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2000">
                <a:effectLst/>
                <a:latin typeface="+mn-lt"/>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Arial" panose="020B0604020202020204" pitchFamily="34" charset="0"/>
              </a:rPr>
              <a:t>XRN</a:t>
            </a:r>
            <a:r>
              <a:rPr lang="en-GB" sz="2400">
                <a:effectLst/>
                <a:latin typeface="Calibri" panose="020F0502020204030204" pitchFamily="34" charset="0"/>
                <a:ea typeface="Calibri" panose="020F0502020204030204" pitchFamily="34" charset="0"/>
                <a:cs typeface="Arial" panose="020B0604020202020204" pitchFamily="34" charset="0"/>
              </a:rPr>
              <a:t>5564 - Gemini Sustain Plus Programme</a:t>
            </a:r>
            <a:endParaRPr lang="en-US" sz="24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085563838"/>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Service Area 14</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119733246"/>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742598157"/>
              </p:ext>
            </p:extLst>
          </p:nvPr>
        </p:nvGraphicFramePr>
        <p:xfrm>
          <a:off x="4272461" y="862300"/>
          <a:ext cx="4677187" cy="4264773"/>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3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41429">
                <a:tc>
                  <a:txBody>
                    <a:bodyPr/>
                    <a:lstStyle/>
                    <a:p>
                      <a:r>
                        <a:rPr lang="en-GB" sz="1100" kern="1200">
                          <a:solidFill>
                            <a:schemeClr val="tx1"/>
                          </a:solidFill>
                          <a:effectLst/>
                          <a:latin typeface="+mn-lt"/>
                          <a:ea typeface="+mn-ea"/>
                          <a:cs typeface="+mn-cs"/>
                        </a:rPr>
                        <a:t>NGG wishes to modernise the Gemini platform in order to continue to provide required Capacity &amp; Balancing Services as well as delivering system compliance against new UNC modifications. NGG also wants to deliver change more efficiently whilst improving the customer experience. </a:t>
                      </a:r>
                    </a:p>
                    <a:p>
                      <a:r>
                        <a:rPr lang="en-GB" sz="1100" kern="1200">
                          <a:solidFill>
                            <a:schemeClr val="tx1"/>
                          </a:solidFill>
                          <a:effectLst/>
                          <a:latin typeface="+mn-lt"/>
                          <a:ea typeface="+mn-ea"/>
                          <a:cs typeface="+mn-cs"/>
                        </a:rPr>
                        <a:t> </a:t>
                      </a:r>
                    </a:p>
                    <a:p>
                      <a:r>
                        <a:rPr lang="en-GB" sz="1100" kern="1200">
                          <a:solidFill>
                            <a:schemeClr val="tx1"/>
                          </a:solidFill>
                          <a:effectLst/>
                          <a:latin typeface="+mn-lt"/>
                          <a:ea typeface="+mn-ea"/>
                          <a:cs typeface="+mn-cs"/>
                        </a:rPr>
                        <a:t>The change will be known as the Gemini Sustain Plus programme. The scope of delivery will include:</a:t>
                      </a:r>
                    </a:p>
                    <a:p>
                      <a:pPr lvl="0"/>
                      <a:r>
                        <a:rPr lang="en-GB" sz="1100" kern="1200">
                          <a:solidFill>
                            <a:schemeClr val="tx1"/>
                          </a:solidFill>
                          <a:effectLst/>
                          <a:latin typeface="+mn-lt"/>
                          <a:ea typeface="+mn-ea"/>
                          <a:cs typeface="+mn-cs"/>
                        </a:rPr>
                        <a:t>-Conversion of all the current Gemini functionality and code into modern (Java Microservices) code</a:t>
                      </a:r>
                    </a:p>
                    <a:p>
                      <a:pPr lvl="0"/>
                      <a:r>
                        <a:rPr lang="en-GB" sz="1100" kern="1200">
                          <a:solidFill>
                            <a:schemeClr val="tx1"/>
                          </a:solidFill>
                          <a:effectLst/>
                          <a:latin typeface="+mn-lt"/>
                          <a:ea typeface="+mn-ea"/>
                          <a:cs typeface="+mn-cs"/>
                        </a:rPr>
                        <a:t>-Delivery of additional functional requirements </a:t>
                      </a:r>
                    </a:p>
                    <a:p>
                      <a:pPr lvl="0"/>
                      <a:r>
                        <a:rPr lang="en-GB" sz="1100" kern="1200">
                          <a:solidFill>
                            <a:schemeClr val="tx1"/>
                          </a:solidFill>
                          <a:effectLst/>
                          <a:latin typeface="+mn-lt"/>
                          <a:ea typeface="+mn-ea"/>
                          <a:cs typeface="+mn-cs"/>
                        </a:rPr>
                        <a:t>-Delivery in line with non-functional requirements</a:t>
                      </a:r>
                    </a:p>
                    <a:p>
                      <a:pPr lvl="0"/>
                      <a:r>
                        <a:rPr lang="en-GB" sz="1100" kern="1200">
                          <a:solidFill>
                            <a:schemeClr val="tx1"/>
                          </a:solidFill>
                          <a:effectLst/>
                          <a:latin typeface="+mn-lt"/>
                          <a:ea typeface="+mn-ea"/>
                          <a:cs typeface="+mn-cs"/>
                        </a:rPr>
                        <a:t>-Consolidation and re-design of Gemini screens </a:t>
                      </a:r>
                    </a:p>
                    <a:p>
                      <a:pPr lvl="0"/>
                      <a:r>
                        <a:rPr lang="en-GB" sz="1100" kern="1200">
                          <a:solidFill>
                            <a:schemeClr val="tx1"/>
                          </a:solidFill>
                          <a:effectLst/>
                          <a:latin typeface="+mn-lt"/>
                          <a:ea typeface="+mn-ea"/>
                          <a:cs typeface="+mn-cs"/>
                        </a:rPr>
                        <a:t>-Implementation of Azure cloud infrastructure components (including replacing the current Oracle database)</a:t>
                      </a:r>
                    </a:p>
                    <a:p>
                      <a:pPr lvl="0"/>
                      <a:r>
                        <a:rPr lang="en-GB" sz="1100" kern="1200">
                          <a:solidFill>
                            <a:schemeClr val="tx1"/>
                          </a:solidFill>
                          <a:effectLst/>
                          <a:latin typeface="+mn-lt"/>
                          <a:ea typeface="+mn-ea"/>
                          <a:cs typeface="+mn-cs"/>
                        </a:rPr>
                        <a:t>-Improvements to the support service arrangement to respond better to incidents and change (in line with new service levels and KPIs) </a:t>
                      </a:r>
                    </a:p>
                    <a:p>
                      <a:r>
                        <a:rPr lang="en-GB" sz="1100" kern="1200">
                          <a:solidFill>
                            <a:schemeClr val="tx1"/>
                          </a:solidFill>
                          <a:effectLst/>
                          <a:latin typeface="+mn-lt"/>
                          <a:ea typeface="+mn-ea"/>
                          <a:cs typeface="+mn-cs"/>
                        </a:rPr>
                        <a:t>  </a:t>
                      </a:r>
                    </a:p>
                    <a:p>
                      <a:r>
                        <a:rPr lang="en-GB" sz="1100" kern="1200">
                          <a:solidFill>
                            <a:schemeClr val="tx1"/>
                          </a:solidFill>
                          <a:effectLst/>
                          <a:latin typeface="+mn-lt"/>
                          <a:ea typeface="+mn-ea"/>
                          <a:cs typeface="+mn-cs"/>
                        </a:rPr>
                        <a:t>NGG require all of the programme scope to be delivered within a 2- year period, implementation to be specified in the Correla Delivery Plan.</a:t>
                      </a:r>
                    </a:p>
                    <a:p>
                      <a:r>
                        <a:rPr lang="en-GB" sz="1100" kern="1200">
                          <a:solidFill>
                            <a:schemeClr val="tx1"/>
                          </a:solidFill>
                          <a:effectLst/>
                          <a:latin typeface="+mn-lt"/>
                          <a:ea typeface="+mn-ea"/>
                          <a:cs typeface="+mn-cs"/>
                        </a:rPr>
                        <a:t> </a:t>
                      </a:r>
                    </a:p>
                    <a:p>
                      <a:r>
                        <a:rPr lang="en-GB" sz="1100" kern="1200">
                          <a:solidFill>
                            <a:schemeClr val="tx1"/>
                          </a:solidFill>
                          <a:effectLst/>
                          <a:latin typeface="+mn-lt"/>
                          <a:ea typeface="+mn-ea"/>
                          <a:cs typeface="+mn-cs"/>
                        </a:rPr>
                        <a:t>Xoserve will contract with Correla to underpin the delivery of the Gemini Sustain Plus (covering the Correla Statement of Work).</a:t>
                      </a:r>
                    </a:p>
                    <a:p>
                      <a:endParaRPr lang="en-GB" sz="1600" kern="1200">
                        <a:solidFill>
                          <a:schemeClr val="tx1"/>
                        </a:solidFill>
                        <a:effectLst/>
                        <a:latin typeface="+mn-lt"/>
                        <a:ea typeface="+mn-ea"/>
                        <a:cs typeface="+mn-cs"/>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53478237"/>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highlight>
                            <a:srgbClr val="FFFFFF"/>
                          </a:highligh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803166375"/>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387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340272"/>
            <a:ext cx="9350720" cy="426322"/>
          </a:xfrm>
        </p:spPr>
        <p:txBody>
          <a:bodyPr>
            <a:noAutofit/>
          </a:bodyPr>
          <a:lstStyle/>
          <a:p>
            <a:r>
              <a:rPr lang="en-GB" sz="2000">
                <a:effectLst/>
                <a:latin typeface="+mn-lt"/>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Arial" panose="020B0604020202020204" pitchFamily="34" charset="0"/>
              </a:rPr>
              <a:t>XRN</a:t>
            </a:r>
            <a:r>
              <a:rPr lang="en-GB" sz="2400">
                <a:effectLst/>
                <a:latin typeface="Calibri" panose="020F0502020204030204" pitchFamily="34" charset="0"/>
                <a:ea typeface="Calibri" panose="020F0502020204030204" pitchFamily="34" charset="0"/>
                <a:cs typeface="Arial" panose="020B0604020202020204" pitchFamily="34" charset="0"/>
              </a:rPr>
              <a:t>5567 – </a:t>
            </a:r>
            <a:r>
              <a:rPr lang="en-US" sz="2000">
                <a:latin typeface="+mn-lt"/>
                <a:cs typeface="Times New Roman" panose="02020603050405020304" pitchFamily="18" charset="0"/>
              </a:rPr>
              <a:t>Implementation of Resend Functionality for Messages from CSS to GRDA (REC CP R0067)</a:t>
            </a:r>
            <a:br>
              <a:rPr lang="en-US" sz="2000">
                <a:latin typeface="+mn-lt"/>
                <a:cs typeface="Times New Roman" panose="02020603050405020304" pitchFamily="18" charset="0"/>
              </a:rPr>
            </a:br>
            <a:endParaRPr lang="en-US" sz="2000">
              <a:latin typeface="+mn-lt"/>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09536195"/>
              </p:ext>
            </p:extLst>
          </p:nvPr>
        </p:nvGraphicFramePr>
        <p:xfrm>
          <a:off x="129451" y="2912457"/>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Service Area 1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63104" y="931331"/>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520228003"/>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116873171"/>
              </p:ext>
            </p:extLst>
          </p:nvPr>
        </p:nvGraphicFramePr>
        <p:xfrm>
          <a:off x="4208330" y="798181"/>
          <a:ext cx="4806214" cy="4138605"/>
        </p:xfrm>
        <a:graphic>
          <a:graphicData uri="http://schemas.openxmlformats.org/drawingml/2006/table">
            <a:tbl>
              <a:tblPr firstRow="1" bandRow="1">
                <a:tableStyleId>{E8B1032C-EA38-4F05-BA0D-38AFFFC7BED3}</a:tableStyleId>
              </a:tblPr>
              <a:tblGrid>
                <a:gridCol w="4806214">
                  <a:extLst>
                    <a:ext uri="{9D8B030D-6E8A-4147-A177-3AD203B41FA5}">
                      <a16:colId xmlns:a16="http://schemas.microsoft.com/office/drawing/2014/main" val="20000"/>
                    </a:ext>
                  </a:extLst>
                </a:gridCol>
              </a:tblGrid>
              <a:tr h="303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34863">
                <a:tc>
                  <a:txBody>
                    <a:bodyPr/>
                    <a:lstStyle/>
                    <a:p>
                      <a:r>
                        <a:rPr lang="en-GB" sz="1050" b="0" kern="1200" baseline="0">
                          <a:solidFill>
                            <a:schemeClr val="tx1"/>
                          </a:solidFill>
                          <a:latin typeface="Arial" panose="020B0604020202020204" pitchFamily="34" charset="0"/>
                          <a:ea typeface="+mn-ea"/>
                          <a:cs typeface="Arial" panose="020B0604020202020204" pitchFamily="34" charset="0"/>
                        </a:rPr>
                        <a:t>The REC Change Proposal R0067 summarises the solution as follows:</a:t>
                      </a:r>
                    </a:p>
                    <a:p>
                      <a:endParaRPr lang="en-GB" sz="1050" b="0" kern="1200" baseline="0">
                        <a:solidFill>
                          <a:schemeClr val="tx1"/>
                        </a:solidFill>
                        <a:latin typeface="Arial" panose="020B0604020202020204" pitchFamily="34" charset="0"/>
                        <a:ea typeface="+mn-ea"/>
                        <a:cs typeface="Arial" panose="020B0604020202020204" pitchFamily="34" charset="0"/>
                      </a:endParaRPr>
                    </a:p>
                    <a:p>
                      <a:r>
                        <a:rPr lang="en-GB" sz="1050" b="0" kern="1200" baseline="0">
                          <a:solidFill>
                            <a:schemeClr val="tx1"/>
                          </a:solidFill>
                          <a:latin typeface="Arial" panose="020B0604020202020204" pitchFamily="34" charset="0"/>
                          <a:ea typeface="+mn-ea"/>
                          <a:cs typeface="Arial" panose="020B0604020202020204" pitchFamily="34" charset="0"/>
                        </a:rPr>
                        <a:t>Change Proposal R0067 aims to introduce refresh, or resend functionality to four CSS messages, that have been deemed of high priority. Refresh, or re-send functionality will be made available to the central CSS Data Providers, to ensure high impact incidents, such as late gate closure messages can be resolved. </a:t>
                      </a:r>
                    </a:p>
                    <a:p>
                      <a:r>
                        <a:rPr lang="en-GB" sz="1050" b="0" kern="1200" baseline="0">
                          <a:solidFill>
                            <a:schemeClr val="tx1"/>
                          </a:solidFill>
                          <a:latin typeface="Arial" panose="020B0604020202020204" pitchFamily="34" charset="0"/>
                          <a:ea typeface="+mn-ea"/>
                          <a:cs typeface="Arial" panose="020B0604020202020204" pitchFamily="34" charset="0"/>
                        </a:rPr>
                        <a:t>The intention is to progress a future REC Change Proposal to widen the scope to encompass all messages and make the functionality available to all parties which interface with CSS, such as Suppliers. </a:t>
                      </a:r>
                    </a:p>
                    <a:p>
                      <a:r>
                        <a:rPr lang="en-GB" sz="1050" b="0" kern="1200" baseline="0">
                          <a:solidFill>
                            <a:schemeClr val="tx1"/>
                          </a:solidFill>
                          <a:latin typeface="Arial" panose="020B0604020202020204" pitchFamily="34" charset="0"/>
                          <a:ea typeface="+mn-ea"/>
                          <a:cs typeface="Arial" panose="020B0604020202020204" pitchFamily="34" charset="0"/>
                        </a:rPr>
                        <a:t>The scope of the change currently includes a total of four messages, however two are deemed high priority for inclusion and the remaining two as medium priority. A Preliminary Impact Assessment will be required to confirm the most cost-efficient scope. </a:t>
                      </a:r>
                    </a:p>
                    <a:p>
                      <a:r>
                        <a:rPr lang="en-GB" sz="1050" b="0" kern="1200" baseline="0">
                          <a:solidFill>
                            <a:schemeClr val="tx1"/>
                          </a:solidFill>
                          <a:latin typeface="Arial" panose="020B0604020202020204" pitchFamily="34" charset="0"/>
                          <a:ea typeface="+mn-ea"/>
                          <a:cs typeface="Arial" panose="020B0604020202020204" pitchFamily="34" charset="0"/>
                        </a:rPr>
                        <a:t>Messages to be assessed in the Preliminary Impact Assessment include: </a:t>
                      </a:r>
                    </a:p>
                    <a:p>
                      <a:endParaRPr lang="en-GB" sz="1050" b="0" kern="1200" baseline="0">
                        <a:solidFill>
                          <a:schemeClr val="tx1"/>
                        </a:solidFill>
                        <a:latin typeface="Arial" panose="020B0604020202020204" pitchFamily="34" charset="0"/>
                        <a:ea typeface="+mn-ea"/>
                        <a:cs typeface="Arial" panose="020B0604020202020204" pitchFamily="34" charset="0"/>
                      </a:endParaRPr>
                    </a:p>
                    <a:p>
                      <a:pPr lvl="0"/>
                      <a:r>
                        <a:rPr lang="en-GB" sz="1200" b="1" i="1" kern="1200">
                          <a:solidFill>
                            <a:schemeClr val="tx1"/>
                          </a:solidFill>
                          <a:effectLst/>
                          <a:latin typeface="+mn-lt"/>
                          <a:ea typeface="+mn-ea"/>
                          <a:cs typeface="+mn-cs"/>
                        </a:rPr>
                        <a:t>High Priority</a:t>
                      </a:r>
                      <a:r>
                        <a:rPr lang="en-GB" sz="1200" i="1" kern="1200">
                          <a:solidFill>
                            <a:schemeClr val="tx1"/>
                          </a:solidFill>
                          <a:effectLst/>
                          <a:latin typeface="+mn-lt"/>
                          <a:ea typeface="+mn-ea"/>
                          <a:cs typeface="+mn-cs"/>
                        </a:rPr>
                        <a:t>: </a:t>
                      </a:r>
                      <a:r>
                        <a:rPr lang="en-GB" sz="1050" b="0" kern="1200" baseline="0">
                          <a:solidFill>
                            <a:schemeClr val="tx1"/>
                          </a:solidFill>
                          <a:latin typeface="Arial" panose="020B0604020202020204" pitchFamily="34" charset="0"/>
                          <a:ea typeface="+mn-ea"/>
                          <a:cs typeface="Arial" panose="020B0604020202020204" pitchFamily="34" charset="0"/>
                        </a:rPr>
                        <a:t>Registration </a:t>
                      </a:r>
                      <a:r>
                        <a:rPr lang="en-GB" sz="1050" b="0" kern="1200" baseline="0" err="1">
                          <a:solidFill>
                            <a:schemeClr val="tx1"/>
                          </a:solidFill>
                          <a:latin typeface="Arial" panose="020B0604020202020204" pitchFamily="34" charset="0"/>
                          <a:ea typeface="+mn-ea"/>
                          <a:cs typeface="Arial" panose="020B0604020202020204" pitchFamily="34" charset="0"/>
                        </a:rPr>
                        <a:t>SecuredActive</a:t>
                      </a:r>
                      <a:r>
                        <a:rPr lang="en-GB" sz="1050" b="0" kern="1200" baseline="0">
                          <a:solidFill>
                            <a:schemeClr val="tx1"/>
                          </a:solidFill>
                          <a:latin typeface="Arial" panose="020B0604020202020204" pitchFamily="34" charset="0"/>
                          <a:ea typeface="+mn-ea"/>
                          <a:cs typeface="Arial" panose="020B0604020202020204" pitchFamily="34" charset="0"/>
                        </a:rPr>
                        <a:t> Synchronisation; Registration Cancelled Synchronisation</a:t>
                      </a:r>
                    </a:p>
                    <a:p>
                      <a:pPr lvl="0"/>
                      <a:endParaRPr lang="en-GB" sz="1050" b="0" kern="1200" baseline="0">
                        <a:solidFill>
                          <a:schemeClr val="tx1"/>
                        </a:solidFill>
                        <a:latin typeface="Arial" panose="020B0604020202020204" pitchFamily="34" charset="0"/>
                        <a:ea typeface="+mn-ea"/>
                        <a:cs typeface="Arial" panose="020B0604020202020204" pitchFamily="34" charset="0"/>
                      </a:endParaRPr>
                    </a:p>
                    <a:p>
                      <a:r>
                        <a:rPr lang="en-GB" sz="1200" b="1" i="1" kern="1200">
                          <a:solidFill>
                            <a:schemeClr val="tx1"/>
                          </a:solidFill>
                          <a:effectLst/>
                          <a:latin typeface="+mn-lt"/>
                          <a:ea typeface="+mn-ea"/>
                          <a:cs typeface="+mn-cs"/>
                        </a:rPr>
                        <a:t>Medium Priority</a:t>
                      </a:r>
                      <a:r>
                        <a:rPr lang="en-GB" sz="1200" i="1" kern="1200">
                          <a:solidFill>
                            <a:schemeClr val="tx1"/>
                          </a:solidFill>
                          <a:effectLst/>
                          <a:latin typeface="+mn-lt"/>
                          <a:ea typeface="+mn-ea"/>
                          <a:cs typeface="+mn-cs"/>
                        </a:rPr>
                        <a:t>: </a:t>
                      </a:r>
                      <a:r>
                        <a:rPr lang="en-GB" sz="1050" b="0" kern="1200" baseline="0">
                          <a:solidFill>
                            <a:schemeClr val="tx1"/>
                          </a:solidFill>
                          <a:latin typeface="Arial" panose="020B0604020202020204" pitchFamily="34" charset="0"/>
                          <a:ea typeface="+mn-ea"/>
                          <a:cs typeface="Arial" panose="020B0604020202020204" pitchFamily="34" charset="0"/>
                        </a:rPr>
                        <a:t>RMP Event Synchronisation; Registration Event Synchronisation</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597123500"/>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961265230"/>
              </p:ext>
            </p:extLst>
          </p:nvPr>
        </p:nvGraphicFramePr>
        <p:xfrm>
          <a:off x="129445" y="884778"/>
          <a:ext cx="3795175" cy="1954468"/>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Other - Suppliers, and other recipients of messages from CSS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3413913110"/>
                  </a:ext>
                </a:extLst>
              </a:tr>
            </a:tbl>
          </a:graphicData>
        </a:graphic>
      </p:graphicFrame>
    </p:spTree>
    <p:extLst>
      <p:ext uri="{BB962C8B-B14F-4D97-AF65-F5344CB8AC3E}">
        <p14:creationId xmlns:p14="http://schemas.microsoft.com/office/powerpoint/2010/main" val="3505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25225"/>
            <a:ext cx="9350720" cy="426322"/>
          </a:xfrm>
        </p:spPr>
        <p:txBody>
          <a:bodyPr>
            <a:noAutofit/>
          </a:bodyPr>
          <a:lstStyle/>
          <a:p>
            <a:r>
              <a:rPr lang="en-GB" sz="2000" dirty="0">
                <a:effectLst/>
                <a:latin typeface="+mn-lt"/>
                <a:ea typeface="Calibri" panose="020F0502020204030204" pitchFamily="34" charset="0"/>
                <a:cs typeface="Times New Roman" panose="02020603050405020304" pitchFamily="18" charset="0"/>
              </a:rPr>
              <a:t> </a:t>
            </a:r>
            <a:r>
              <a:rPr lang="en-GB" sz="2000" dirty="0">
                <a:effectLst/>
                <a:latin typeface="+mn-lt"/>
                <a:ea typeface="Calibri" panose="020F0502020204030204" pitchFamily="34" charset="0"/>
                <a:cs typeface="Arial" panose="020B0604020202020204" pitchFamily="34" charset="0"/>
              </a:rPr>
              <a:t>XRN5569 – Contact Data Provision for IGT Customers </a:t>
            </a:r>
            <a:endParaRPr lang="en-US" sz="2000" dirty="0">
              <a:latin typeface="+mn-lt"/>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66980119"/>
              </p:ext>
            </p:extLst>
          </p:nvPr>
        </p:nvGraphicFramePr>
        <p:xfrm>
          <a:off x="129451" y="2912457"/>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74874279"/>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1000"/>
                        </a:spcAft>
                      </a:pPr>
                      <a:r>
                        <a:rPr lang="en-GB" sz="11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Brookfield Utilities UK </a:t>
                      </a:r>
                      <a:endParaRPr lang="en-GB" sz="11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60944041"/>
              </p:ext>
            </p:extLst>
          </p:nvPr>
        </p:nvGraphicFramePr>
        <p:xfrm>
          <a:off x="4272471" y="757556"/>
          <a:ext cx="4677187" cy="4138605"/>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03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34863">
                <a:tc>
                  <a:txBody>
                    <a:bodyPr/>
                    <a:lstStyle/>
                    <a:p>
                      <a:pPr>
                        <a:lnSpc>
                          <a:spcPct val="115000"/>
                        </a:lnSpc>
                        <a:spcAft>
                          <a:spcPts val="1000"/>
                        </a:spcAft>
                      </a:pPr>
                      <a:r>
                        <a:rPr lang="en-GB" sz="1100">
                          <a:effectLst/>
                          <a:latin typeface="Arial" panose="020B0604020202020204" pitchFamily="34" charset="0"/>
                          <a:ea typeface="Times New Roman" panose="02020603050405020304" pitchFamily="18" charset="0"/>
                          <a:cs typeface="Arial" panose="020B0604020202020204" pitchFamily="34" charset="0"/>
                        </a:rPr>
                        <a:t>IGTs request that Xoserve, as Central Data Service Provider, assess solutions that enable IGTs to gain access to Contact Data held against their associated IGT Supply Meter Points.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a:effectLst/>
                          <a:latin typeface="Arial" panose="020B0604020202020204" pitchFamily="34" charset="0"/>
                          <a:ea typeface="Times New Roman" panose="02020603050405020304" pitchFamily="18" charset="0"/>
                          <a:cs typeface="Arial" panose="020B0604020202020204" pitchFamily="34" charset="0"/>
                        </a:rPr>
                        <a:t>Xoserve should consider the following key requirements;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Times New Roman" panose="02020603050405020304" pitchFamily="18" charset="0"/>
                          <a:cs typeface="Arial" panose="020B0604020202020204" pitchFamily="34" charset="0"/>
                        </a:rPr>
                        <a:t>ease in which that data is provided to, and processed by, IGT customers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Times New Roman" panose="02020603050405020304" pitchFamily="18" charset="0"/>
                          <a:cs typeface="Arial" panose="020B0604020202020204" pitchFamily="34" charset="0"/>
                        </a:rPr>
                        <a:t>frequency that data is made available to IGT customers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Times New Roman" panose="02020603050405020304" pitchFamily="18" charset="0"/>
                          <a:cs typeface="Arial" panose="020B0604020202020204" pitchFamily="34" charset="0"/>
                        </a:rPr>
                        <a:t>completeness of data to ensure a full view of all forms of Contact Data against the associated IGT Supply Meter Points is made available where necessary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Times New Roman" panose="02020603050405020304" pitchFamily="18" charset="0"/>
                          <a:cs typeface="Arial" panose="020B0604020202020204" pitchFamily="34" charset="0"/>
                        </a:rPr>
                        <a:t>that data is provided in a secure and robust manner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a:effectLst/>
                          <a:latin typeface="Arial" panose="020B0604020202020204" pitchFamily="34" charset="0"/>
                          <a:ea typeface="Times New Roman" panose="02020603050405020304" pitchFamily="18" charset="0"/>
                          <a:cs typeface="Arial" panose="020B0604020202020204" pitchFamily="34" charset="0"/>
                        </a:rPr>
                        <a:t>that data is provided in a efficient manner, taking into account respective IGT portfolio sizes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a:effectLst/>
                          <a:latin typeface="Arial" panose="020B0604020202020204" pitchFamily="34" charset="0"/>
                          <a:ea typeface="Times New Roman" panose="02020603050405020304" pitchFamily="18" charset="0"/>
                          <a:cs typeface="Arial" panose="020B0604020202020204" pitchFamily="34" charset="0"/>
                        </a:rPr>
                        <a:t>By taking into account these key requirements and developing a solution that provides associated capabilities to IGT Customers, the problems statement and benefits outlined within this Change Proposal can be addressed and realised.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494328053"/>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762347146"/>
              </p:ext>
            </p:extLst>
          </p:nvPr>
        </p:nvGraphicFramePr>
        <p:xfrm>
          <a:off x="129445" y="884778"/>
          <a:ext cx="3795175" cy="1794448"/>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3413913110"/>
                  </a:ext>
                </a:extLst>
              </a:tr>
            </a:tbl>
          </a:graphicData>
        </a:graphic>
      </p:graphicFrame>
    </p:spTree>
    <p:extLst>
      <p:ext uri="{BB962C8B-B14F-4D97-AF65-F5344CB8AC3E}">
        <p14:creationId xmlns:p14="http://schemas.microsoft.com/office/powerpoint/2010/main" val="374576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25225"/>
            <a:ext cx="9350720" cy="426322"/>
          </a:xfrm>
        </p:spPr>
        <p:txBody>
          <a:bodyPr>
            <a:noAutofit/>
          </a:bodyPr>
          <a:lstStyle/>
          <a:p>
            <a:r>
              <a:rPr lang="en-GB" sz="1800" dirty="0">
                <a:effectLst/>
                <a:latin typeface="+mn-lt"/>
                <a:ea typeface="Calibri" panose="020F0502020204030204" pitchFamily="34" charset="0"/>
                <a:cs typeface="Calibri" panose="020F0502020204030204" pitchFamily="34" charset="0"/>
              </a:rPr>
              <a:t> XRN5573 –  </a:t>
            </a:r>
            <a:r>
              <a:rPr lang="en-US" sz="1800" dirty="0">
                <a:latin typeface="+mn-lt"/>
                <a:ea typeface="Calibri" panose="020F0502020204030204" pitchFamily="34" charset="0"/>
                <a:cs typeface="Calibri" panose="020F0502020204030204" pitchFamily="34" charset="0"/>
              </a:rPr>
              <a:t>Updates to the Priority Consumer process (as designated by the Secretary of </a:t>
            </a:r>
            <a:r>
              <a:rPr lang="en-US" sz="1800" dirty="0">
                <a:latin typeface="+mn-lt"/>
              </a:rPr>
              <a:t>State</a:t>
            </a:r>
            <a:r>
              <a:rPr lang="en-US" sz="1800" dirty="0">
                <a:latin typeface="+mn-lt"/>
                <a:ea typeface="Calibri" panose="020F0502020204030204" pitchFamily="34" charset="0"/>
                <a:cs typeface="Calibri" panose="020F0502020204030204" pitchFamily="34" charset="0"/>
              </a:rPr>
              <a:t> for Business, Energy, and Industrial Strategy - BEIS) - Urgent</a:t>
            </a:r>
            <a:endParaRPr lang="en-US" sz="1800" dirty="0">
              <a:latin typeface="+mn-lt"/>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52394610"/>
              </p:ext>
            </p:extLst>
          </p:nvPr>
        </p:nvGraphicFramePr>
        <p:xfrm>
          <a:off x="129451" y="2912457"/>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65595369"/>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1000"/>
                        </a:spcAft>
                      </a:pPr>
                      <a:r>
                        <a:rPr lang="en-GB"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Xoserve</a:t>
                      </a: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169875505"/>
              </p:ext>
            </p:extLst>
          </p:nvPr>
        </p:nvGraphicFramePr>
        <p:xfrm>
          <a:off x="4272471" y="884778"/>
          <a:ext cx="4677187" cy="4011383"/>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294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16978">
                <a:tc>
                  <a:txBody>
                    <a:bodyPr/>
                    <a:lstStyle/>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Priority Consumers are those that must be </a:t>
                      </a:r>
                      <a:r>
                        <a:rPr lang="en-US" sz="1200" dirty="0" err="1">
                          <a:effectLst/>
                          <a:latin typeface="+mn-lt"/>
                          <a:ea typeface="Times New Roman" panose="02020603050405020304" pitchFamily="18" charset="0"/>
                          <a:cs typeface="Arial" panose="020B0604020202020204" pitchFamily="34" charset="0"/>
                        </a:rPr>
                        <a:t>prioritised</a:t>
                      </a:r>
                      <a:r>
                        <a:rPr lang="en-US" sz="1200" dirty="0">
                          <a:effectLst/>
                          <a:latin typeface="+mn-lt"/>
                          <a:ea typeface="Times New Roman" panose="02020603050405020304" pitchFamily="18" charset="0"/>
                          <a:cs typeface="Arial" panose="020B0604020202020204" pitchFamily="34" charset="0"/>
                        </a:rPr>
                        <a:t> where there is a national gas emergency. Reference to Priority Consumers is mentioned in Uniform Network Code, section Q1.7.1.</a:t>
                      </a:r>
                    </a:p>
                    <a:p>
                      <a:r>
                        <a:rPr lang="en-GB" sz="1200" kern="1200" dirty="0">
                          <a:solidFill>
                            <a:schemeClr val="tx1"/>
                          </a:solidFill>
                          <a:effectLst/>
                          <a:latin typeface="+mn-lt"/>
                          <a:ea typeface="+mn-ea"/>
                          <a:cs typeface="+mn-cs"/>
                        </a:rPr>
                        <a:t>The changes look to:</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Replace the obsolete Category B with a new category which permits the protection of sites of significance to national security or whose loss would pose a significant threat to welfare. </a:t>
                      </a:r>
                    </a:p>
                    <a:p>
                      <a:pPr lvl="0"/>
                      <a:r>
                        <a:rPr lang="en-GB" sz="1200" kern="1200" dirty="0">
                          <a:solidFill>
                            <a:schemeClr val="tx1"/>
                          </a:solidFill>
                          <a:effectLst/>
                          <a:latin typeface="+mn-lt"/>
                          <a:ea typeface="+mn-ea"/>
                          <a:cs typeface="+mn-cs"/>
                        </a:rPr>
                        <a:t>Change Category C from a fixed financial threshold of damage to, damage costs calculated as a percentage of site value. This is relevant for sites over 2 million </a:t>
                      </a:r>
                      <a:r>
                        <a:rPr lang="en-GB" sz="1200" kern="1200" dirty="0" err="1">
                          <a:solidFill>
                            <a:schemeClr val="tx1"/>
                          </a:solidFill>
                          <a:effectLst/>
                          <a:latin typeface="+mn-lt"/>
                          <a:ea typeface="+mn-ea"/>
                          <a:cs typeface="+mn-cs"/>
                        </a:rPr>
                        <a:t>therms</a:t>
                      </a:r>
                      <a:r>
                        <a:rPr lang="en-GB" sz="1200" kern="1200" dirty="0">
                          <a:solidFill>
                            <a:schemeClr val="tx1"/>
                          </a:solidFill>
                          <a:effectLst/>
                          <a:latin typeface="+mn-lt"/>
                          <a:ea typeface="+mn-ea"/>
                          <a:cs typeface="+mn-cs"/>
                        </a:rPr>
                        <a:t> (58,600,000 </a:t>
                      </a:r>
                      <a:r>
                        <a:rPr lang="en-GB" sz="1200" kern="1200" dirty="0" err="1">
                          <a:solidFill>
                            <a:schemeClr val="tx1"/>
                          </a:solidFill>
                          <a:effectLst/>
                          <a:latin typeface="+mn-lt"/>
                          <a:ea typeface="+mn-ea"/>
                          <a:cs typeface="+mn-cs"/>
                        </a:rPr>
                        <a:t>kWhs</a:t>
                      </a:r>
                      <a:r>
                        <a:rPr lang="en-GB" sz="1200" kern="1200" dirty="0">
                          <a:solidFill>
                            <a:schemeClr val="tx1"/>
                          </a:solidFill>
                          <a:effectLst/>
                          <a:latin typeface="+mn-lt"/>
                          <a:ea typeface="+mn-ea"/>
                          <a:cs typeface="+mn-cs"/>
                        </a:rPr>
                        <a:t>) per annum. </a:t>
                      </a:r>
                    </a:p>
                    <a:p>
                      <a:r>
                        <a:rPr lang="en-GB" sz="1200" kern="1200" dirty="0">
                          <a:solidFill>
                            <a:schemeClr val="tx1"/>
                          </a:solidFill>
                          <a:effectLst/>
                          <a:latin typeface="+mn-lt"/>
                          <a:ea typeface="+mn-ea"/>
                          <a:cs typeface="+mn-cs"/>
                        </a:rPr>
                        <a:t>The process for a site to apply to be a Priority Consumer must be updated to reflect these changes.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information can be found on the Change Proposal page.</a:t>
                      </a:r>
                      <a:endParaRPr lang="en-GB" sz="1200" kern="1200" dirty="0">
                        <a:solidFill>
                          <a:schemeClr val="tx1"/>
                        </a:solidFill>
                        <a:effectLst/>
                        <a:latin typeface="+mn-lt"/>
                        <a:ea typeface="+mn-ea"/>
                        <a:cs typeface="+mn-cs"/>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05094070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95772121"/>
              </p:ext>
            </p:extLst>
          </p:nvPr>
        </p:nvGraphicFramePr>
        <p:xfrm>
          <a:off x="129445" y="884778"/>
          <a:ext cx="3795175" cy="1794448"/>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3413913110"/>
                  </a:ext>
                </a:extLst>
              </a:tr>
            </a:tbl>
          </a:graphicData>
        </a:graphic>
      </p:graphicFrame>
    </p:spTree>
    <p:extLst>
      <p:ext uri="{BB962C8B-B14F-4D97-AF65-F5344CB8AC3E}">
        <p14:creationId xmlns:p14="http://schemas.microsoft.com/office/powerpoint/2010/main" val="104109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2000">
                <a:effectLst/>
                <a:latin typeface="+mn-lt"/>
                <a:ea typeface="Calibri" panose="020F0502020204030204" pitchFamily="34" charset="0"/>
                <a:cs typeface="Times New Roman" panose="02020603050405020304" pitchFamily="18" charset="0"/>
              </a:rPr>
              <a:t> </a:t>
            </a:r>
            <a:r>
              <a:rPr lang="en-GB" sz="2400">
                <a:latin typeface="Calibri" panose="020F0502020204030204" pitchFamily="34" charset="0"/>
              </a:rPr>
              <a:t>XRN5556B - New CMS - Version 1.1 </a:t>
            </a:r>
            <a:endParaRPr lang="en-US" sz="240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49155276"/>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71220042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Correla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899919633"/>
              </p:ext>
            </p:extLst>
          </p:nvPr>
        </p:nvGraphicFramePr>
        <p:xfrm>
          <a:off x="4272461" y="862301"/>
          <a:ext cx="4677187" cy="4033862"/>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05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28025">
                <a:tc>
                  <a:txBody>
                    <a:bodyPr/>
                    <a:lstStyle/>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This XRN will be a child XRN to 5556 and covers the Duplications Process (DUP), minor enhancements to the UI of the new system and the set to Extinct new process.</a:t>
                      </a:r>
                      <a:endParaRPr lang="en-GB" sz="1600" kern="1200" dirty="0">
                        <a:solidFill>
                          <a:schemeClr val="tx1"/>
                        </a:solidFill>
                        <a:effectLst/>
                        <a:latin typeface="+mn-lt"/>
                        <a:ea typeface="+mn-ea"/>
                        <a:cs typeface="+mn-cs"/>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248100618"/>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672775723"/>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r>
                        <a:rPr lang="en-GB" sz="1050" b="1" kern="1200" baseline="0">
                          <a:solidFill>
                            <a:schemeClr val="tx1"/>
                          </a:solidFill>
                          <a:latin typeface="Arial"/>
                          <a:ea typeface="+mn-ea"/>
                          <a:cs typeface="Arial"/>
                        </a:rPr>
                        <a:t>This Change is being presented 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015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2000">
                <a:effectLst/>
                <a:latin typeface="+mn-lt"/>
                <a:ea typeface="Calibri" panose="020F0502020204030204" pitchFamily="34" charset="0"/>
                <a:cs typeface="Times New Roman" panose="02020603050405020304" pitchFamily="18" charset="0"/>
              </a:rPr>
              <a:t> </a:t>
            </a:r>
            <a:r>
              <a:rPr lang="en-GB" sz="2400">
                <a:latin typeface="Calibri" panose="020F0502020204030204" pitchFamily="34" charset="0"/>
              </a:rPr>
              <a:t>XRN5566 - Amendments to v25 of the Service Description Table </a:t>
            </a:r>
            <a:endParaRPr lang="en-US" sz="240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66209638"/>
              </p:ext>
            </p:extLst>
          </p:nvPr>
        </p:nvGraphicFramePr>
        <p:xfrm>
          <a:off x="129456" y="2934952"/>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46058770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11740961"/>
              </p:ext>
            </p:extLst>
          </p:nvPr>
        </p:nvGraphicFramePr>
        <p:xfrm>
          <a:off x="4272461" y="862301"/>
          <a:ext cx="4677187" cy="4033862"/>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05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28025">
                <a:tc>
                  <a:txBody>
                    <a:bodyPr/>
                    <a:lstStyle/>
                    <a:p>
                      <a:endParaRPr lang="en-GB" sz="18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The following DSC Services Lines can now be removed from the Data Services Contract as National Grid now issue the Termination notice to both the authority (Ofgem) and the User whereas previously this would have been done by Xoserve. We have confirmed with National Grid  that they now have a Termination Committee in place which ratifies the decision of the EBCC to issue a termination notice and they have confirmed that these lines can be removed from the SDT</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204385767"/>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406392564"/>
              </p:ext>
            </p:extLst>
          </p:nvPr>
        </p:nvGraphicFramePr>
        <p:xfrm>
          <a:off x="129456" y="862300"/>
          <a:ext cx="3795175" cy="1954468"/>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r>
                        <a:rPr lang="en-GB" sz="1050" b="1" kern="1200" baseline="0">
                          <a:solidFill>
                            <a:schemeClr val="tx1"/>
                          </a:solidFill>
                          <a:latin typeface="Arial"/>
                          <a:ea typeface="+mn-ea"/>
                          <a:cs typeface="Arial"/>
                        </a:rPr>
                        <a:t>This Change is for information and will be presented at </a:t>
                      </a:r>
                      <a:r>
                        <a:rPr lang="en-GB" sz="1050" b="1" kern="1200" baseline="0" err="1">
                          <a:solidFill>
                            <a:schemeClr val="tx1"/>
                          </a:solidFill>
                          <a:latin typeface="Arial"/>
                          <a:ea typeface="+mn-ea"/>
                          <a:cs typeface="Arial"/>
                        </a:rPr>
                        <a:t>CoMC</a:t>
                      </a:r>
                      <a:r>
                        <a:rPr lang="en-GB" sz="1050" b="1" kern="1200" baseline="0">
                          <a:solidFill>
                            <a:schemeClr val="tx1"/>
                          </a:solidFill>
                          <a:latin typeface="Arial"/>
                          <a:ea typeface="+mn-ea"/>
                          <a:cs typeface="Arial"/>
                        </a:rPr>
                        <a:t> on 19/10/22 for approval.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810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49227"/>
            <a:ext cx="9350720" cy="502920"/>
          </a:xfrm>
        </p:spPr>
        <p:txBody>
          <a:bodyPr>
            <a:noAutofit/>
          </a:bodyPr>
          <a:lstStyle/>
          <a:p>
            <a:r>
              <a:rPr lang="en-GB" sz="1800">
                <a:effectLst/>
                <a:latin typeface="+mn-lt"/>
                <a:ea typeface="Calibri" panose="020F0502020204030204" pitchFamily="34" charset="0"/>
                <a:cs typeface="Times New Roman" panose="02020603050405020304" pitchFamily="18" charset="0"/>
              </a:rPr>
              <a:t> X</a:t>
            </a:r>
            <a:r>
              <a:rPr lang="en-US" sz="1800">
                <a:latin typeface="+mn-lt"/>
                <a:cs typeface="Times New Roman" panose="02020603050405020304" pitchFamily="18" charset="0"/>
              </a:rPr>
              <a:t>RN5565</a:t>
            </a:r>
            <a:r>
              <a:rPr lang="en-US" sz="1800" b="0">
                <a:solidFill>
                  <a:srgbClr val="32477E"/>
                </a:solidFill>
                <a:latin typeface="+mn-lt"/>
                <a:cs typeface="Times New Roman" panose="02020603050405020304" pitchFamily="18" charset="0"/>
              </a:rPr>
              <a:t> </a:t>
            </a:r>
            <a:r>
              <a:rPr lang="en-US" sz="1800">
                <a:latin typeface="+mn-lt"/>
                <a:cs typeface="Times New Roman" panose="02020603050405020304" pitchFamily="18" charset="0"/>
              </a:rPr>
              <a:t>Appointment of CDSP as the Scheme Administrator for the Energy Price Guarantee (EPG) for Domestic Gas Consumers (Gas) (UNC0824)</a:t>
            </a:r>
            <a:endParaRPr lang="en-US" sz="240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37829755"/>
              </p:ext>
            </p:extLst>
          </p:nvPr>
        </p:nvGraphicFramePr>
        <p:xfrm>
          <a:off x="129456" y="2934952"/>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948228094"/>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861687740"/>
              </p:ext>
            </p:extLst>
          </p:nvPr>
        </p:nvGraphicFramePr>
        <p:xfrm>
          <a:off x="4272461" y="1057075"/>
          <a:ext cx="4677187" cy="3839088"/>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291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548019">
                <a:tc>
                  <a:txBody>
                    <a:bodyPr/>
                    <a:lstStyle/>
                    <a:p>
                      <a:r>
                        <a:rPr lang="en-US" dirty="0"/>
                        <a:t>The Government has proposed the EPG (Gas) Scheme, for domestic customers, to secure reductions in the energy bills of domestic customers within Great Britain. The intention is for the Central Data Service Provider (CDSP) to perform the function of the EPG (Gas) Scheme (the ‘Scheme’) Administrator and that the scheme to be implemented by 1st October 2022.</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More information can be found on the Change Proposal page.</a:t>
                      </a:r>
                      <a:endParaRPr lang="en-GB" sz="1800" kern="1200" dirty="0">
                        <a:solidFill>
                          <a:schemeClr val="tx1"/>
                        </a:solidFill>
                        <a:effectLst/>
                        <a:latin typeface="+mn-lt"/>
                        <a:ea typeface="+mn-ea"/>
                        <a:cs typeface="+mn-cs"/>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31009839"/>
              </p:ext>
            </p:extLst>
          </p:nvPr>
        </p:nvGraphicFramePr>
        <p:xfrm>
          <a:off x="129456" y="3819968"/>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014771960"/>
              </p:ext>
            </p:extLst>
          </p:nvPr>
        </p:nvGraphicFramePr>
        <p:xfrm>
          <a:off x="129456" y="1057075"/>
          <a:ext cx="3795175" cy="1770940"/>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307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r>
                        <a:rPr lang="en-GB" sz="1050" b="1" kern="1200" baseline="0">
                          <a:solidFill>
                            <a:schemeClr val="tx1"/>
                          </a:solidFill>
                          <a:latin typeface="Arial"/>
                          <a:ea typeface="+mn-ea"/>
                          <a:cs typeface="Arial"/>
                        </a:rPr>
                        <a:t>This Change is being presented 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335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514"/>
            <a:ext cx="9144000" cy="667448"/>
          </a:xfrm>
        </p:spPr>
        <p:txBody>
          <a:bodyPr>
            <a:noAutofit/>
          </a:bodyPr>
          <a:lstStyle/>
          <a:p>
            <a:r>
              <a:rPr lang="en-US" sz="1800"/>
              <a:t>Solution Review </a:t>
            </a:r>
            <a:br>
              <a:rPr lang="en-US" sz="1800"/>
            </a:br>
            <a:r>
              <a:rPr lang="en-GB" sz="1800"/>
              <a:t>XRN5472 – Creation of a UK Link API to consume daily weather data for Demand Estimation processes</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9695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488210589"/>
              </p:ext>
            </p:extLst>
          </p:nvPr>
        </p:nvGraphicFramePr>
        <p:xfrm>
          <a:off x="115399" y="1422407"/>
          <a:ext cx="8913201" cy="1203971"/>
        </p:xfrm>
        <a:graphic>
          <a:graphicData uri="http://schemas.openxmlformats.org/drawingml/2006/table">
            <a:tbl>
              <a:tblPr firstRow="1" bandRow="1">
                <a:tableStyleId>{2D5ABB26-0587-4C30-8999-92F81FD0307C}</a:tableStyleId>
              </a:tblPr>
              <a:tblGrid>
                <a:gridCol w="1188615">
                  <a:extLst>
                    <a:ext uri="{9D8B030D-6E8A-4147-A177-3AD203B41FA5}">
                      <a16:colId xmlns:a16="http://schemas.microsoft.com/office/drawing/2014/main" val="1006639987"/>
                    </a:ext>
                  </a:extLst>
                </a:gridCol>
                <a:gridCol w="882233">
                  <a:extLst>
                    <a:ext uri="{9D8B030D-6E8A-4147-A177-3AD203B41FA5}">
                      <a16:colId xmlns:a16="http://schemas.microsoft.com/office/drawing/2014/main" val="4080995352"/>
                    </a:ext>
                  </a:extLst>
                </a:gridCol>
                <a:gridCol w="1113544">
                  <a:extLst>
                    <a:ext uri="{9D8B030D-6E8A-4147-A177-3AD203B41FA5}">
                      <a16:colId xmlns:a16="http://schemas.microsoft.com/office/drawing/2014/main" val="1439127370"/>
                    </a:ext>
                  </a:extLst>
                </a:gridCol>
                <a:gridCol w="715256">
                  <a:extLst>
                    <a:ext uri="{9D8B030D-6E8A-4147-A177-3AD203B41FA5}">
                      <a16:colId xmlns:a16="http://schemas.microsoft.com/office/drawing/2014/main" val="2386035315"/>
                    </a:ext>
                  </a:extLst>
                </a:gridCol>
                <a:gridCol w="1026080">
                  <a:extLst>
                    <a:ext uri="{9D8B030D-6E8A-4147-A177-3AD203B41FA5}">
                      <a16:colId xmlns:a16="http://schemas.microsoft.com/office/drawing/2014/main" val="965499758"/>
                    </a:ext>
                  </a:extLst>
                </a:gridCol>
                <a:gridCol w="1001864">
                  <a:extLst>
                    <a:ext uri="{9D8B030D-6E8A-4147-A177-3AD203B41FA5}">
                      <a16:colId xmlns:a16="http://schemas.microsoft.com/office/drawing/2014/main" val="2553637847"/>
                    </a:ext>
                  </a:extLst>
                </a:gridCol>
                <a:gridCol w="811033">
                  <a:extLst>
                    <a:ext uri="{9D8B030D-6E8A-4147-A177-3AD203B41FA5}">
                      <a16:colId xmlns:a16="http://schemas.microsoft.com/office/drawing/2014/main" val="201100273"/>
                    </a:ext>
                  </a:extLst>
                </a:gridCol>
                <a:gridCol w="795473">
                  <a:extLst>
                    <a:ext uri="{9D8B030D-6E8A-4147-A177-3AD203B41FA5}">
                      <a16:colId xmlns:a16="http://schemas.microsoft.com/office/drawing/2014/main" val="174316984"/>
                    </a:ext>
                  </a:extLst>
                </a:gridCol>
                <a:gridCol w="646327">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312113">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491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tx1"/>
                          </a:solidFill>
                          <a:effectLst/>
                          <a:latin typeface="+mn-lt"/>
                          <a:ea typeface="+mn-ea"/>
                          <a:cs typeface="+mn-cs"/>
                          <a:hlinkClick r:id="rId3"/>
                        </a:rPr>
                        <a:t>3087.1 - RT - PO</a:t>
                      </a:r>
                      <a:endParaRPr lang="en-GB" sz="10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£35,000 to £75,000</a:t>
                      </a: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900" kern="1200">
                          <a:solidFill>
                            <a:schemeClr val="tx1"/>
                          </a:solidFill>
                          <a:latin typeface="+mn-lt"/>
                          <a:ea typeface="+mn-ea"/>
                          <a:cs typeface="+mn-cs"/>
                        </a:rPr>
                        <a:t>Service Area 5 – Demand Estimation obligations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err="1">
                          <a:solidFill>
                            <a:schemeClr val="tx1"/>
                          </a:solidFill>
                          <a:latin typeface="+mn-lt"/>
                          <a:ea typeface="+mn-ea"/>
                          <a:cs typeface="+mn-cs"/>
                        </a:rPr>
                        <a:t>Adhoc</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98466112"/>
              </p:ext>
            </p:extLst>
          </p:nvPr>
        </p:nvGraphicFramePr>
        <p:xfrm>
          <a:off x="115399" y="2981014"/>
          <a:ext cx="8913200" cy="164871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643725">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r>
                        <a:rPr lang="en-GB" sz="1000">
                          <a:solidFill>
                            <a:schemeClr val="tx1"/>
                          </a:solidFill>
                        </a:rPr>
                        <a:t> No Representations received</a:t>
                      </a:r>
                    </a:p>
                  </a:txBody>
                  <a:tcPr marL="6350" marR="6350" marT="6350" marB="0" anchor="ctr"/>
                </a:tc>
                <a:extLst>
                  <a:ext uri="{0D108BD9-81ED-4DB2-BD59-A6C34878D82A}">
                    <a16:rowId xmlns:a16="http://schemas.microsoft.com/office/drawing/2014/main" val="941584291"/>
                  </a:ext>
                </a:extLst>
              </a:tr>
              <a:tr h="573578">
                <a:tc>
                  <a:txBody>
                    <a:bodyPr/>
                    <a:lstStyle/>
                    <a:p>
                      <a:pPr marL="0" algn="ctr" defTabSz="914400" rtl="0" eaLnBrk="1" latinLnBrk="0" hangingPunct="1"/>
                      <a:endParaRPr lang="en-GB" sz="1000" kern="1200">
                        <a:solidFill>
                          <a:schemeClr val="tx1"/>
                        </a:solidFill>
                        <a:latin typeface="+mn-lt"/>
                        <a:ea typeface="+mn-ea"/>
                        <a:cs typeface="+mn-cs"/>
                      </a:endParaRPr>
                    </a:p>
                  </a:txBody>
                  <a:tcPr marL="6350" marR="6350" marT="6350" marB="0" anchor="ctr"/>
                </a:tc>
                <a:tc>
                  <a:txBody>
                    <a:bodyPr/>
                    <a:lstStyle/>
                    <a:p>
                      <a:pPr marL="0" algn="ctr" defTabSz="914400" rtl="0" eaLnBrk="1" latinLnBrk="0" hangingPunct="1">
                        <a:lnSpc>
                          <a:spcPct val="115000"/>
                        </a:lnSpc>
                        <a:spcAft>
                          <a:spcPts val="0"/>
                        </a:spcAft>
                      </a:pPr>
                      <a:endParaRPr lang="en-GB" sz="1000" kern="1200">
                        <a:solidFill>
                          <a:schemeClr val="tx1"/>
                        </a:solidFill>
                        <a:latin typeface="+mn-lt"/>
                        <a:ea typeface="+mn-ea"/>
                        <a:cs typeface="+mn-cs"/>
                      </a:endParaRPr>
                    </a:p>
                  </a:txBody>
                  <a:tcPr marL="59044" marR="59044" marT="0" marB="0" anchor="ctr"/>
                </a:tc>
                <a:tc>
                  <a:txBody>
                    <a:bodyPr/>
                    <a:lstStyle/>
                    <a:p>
                      <a:pPr marL="0" algn="l" defTabSz="914400" rtl="0" eaLnBrk="1" latinLnBrk="0" hangingPunct="1"/>
                      <a:endParaRPr lang="en-GB" sz="1000" kern="120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1996597032"/>
                  </a:ext>
                </a:extLst>
              </a:tr>
            </a:tbl>
          </a:graphicData>
        </a:graphic>
      </p:graphicFrame>
    </p:spTree>
    <p:extLst>
      <p:ext uri="{BB962C8B-B14F-4D97-AF65-F5344CB8AC3E}">
        <p14:creationId xmlns:p14="http://schemas.microsoft.com/office/powerpoint/2010/main" val="303722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205E-9E39-4A5F-8F39-AF05DBBD4FF3}"/>
              </a:ext>
            </a:extLst>
          </p:cNvPr>
          <p:cNvSpPr>
            <a:spLocks noGrp="1"/>
          </p:cNvSpPr>
          <p:nvPr>
            <p:ph type="ctrTitle"/>
          </p:nvPr>
        </p:nvSpPr>
        <p:spPr>
          <a:xfrm>
            <a:off x="582259" y="2734440"/>
            <a:ext cx="7772400" cy="1102519"/>
          </a:xfrm>
        </p:spPr>
        <p:txBody>
          <a:bodyPr>
            <a:normAutofit fontScale="90000"/>
          </a:bodyPr>
          <a:lstStyle/>
          <a:p>
            <a:r>
              <a:rPr lang="en-GB">
                <a:latin typeface="Arial"/>
                <a:cs typeface="Arial"/>
              </a:rPr>
              <a:t>XRN5379 – </a:t>
            </a:r>
            <a:r>
              <a:rPr lang="en-GB">
                <a:hlinkClick r:id="rId2">
                  <a:extLst>
                    <a:ext uri="{A12FA001-AC4F-418D-AE19-62706E023703}">
                      <ahyp:hlinkClr xmlns:ahyp="http://schemas.microsoft.com/office/drawing/2018/hyperlinkcolor" val="tx"/>
                    </a:ext>
                  </a:extLst>
                </a:hlinkClick>
              </a:rPr>
              <a:t>Class 1 Read Service</a:t>
            </a:r>
            <a:r>
              <a:rPr lang="en-GB"/>
              <a:t> Procurement Exercise (Modification 0710)</a:t>
            </a:r>
            <a:br>
              <a:rPr lang="en-GB"/>
            </a:br>
            <a:br>
              <a:rPr lang="en-GB"/>
            </a:br>
            <a:r>
              <a:rPr lang="en-GB"/>
              <a:t>Detailed Design Change Pack Update</a:t>
            </a:r>
            <a:br>
              <a:rPr lang="en-GB"/>
            </a:br>
            <a:br>
              <a:rPr lang="en-GB"/>
            </a:br>
            <a:br>
              <a:rPr lang="en-GB"/>
            </a:br>
            <a:br>
              <a:rPr lang="en-GB"/>
            </a:br>
            <a:endParaRPr lang="en-GB"/>
          </a:p>
        </p:txBody>
      </p:sp>
    </p:spTree>
    <p:extLst>
      <p:ext uri="{BB962C8B-B14F-4D97-AF65-F5344CB8AC3E}">
        <p14:creationId xmlns:p14="http://schemas.microsoft.com/office/powerpoint/2010/main" val="220547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406E-A90A-4DA5-BAB4-841B57E68070}"/>
              </a:ext>
            </a:extLst>
          </p:cNvPr>
          <p:cNvSpPr>
            <a:spLocks noGrp="1"/>
          </p:cNvSpPr>
          <p:nvPr>
            <p:ph type="title"/>
          </p:nvPr>
        </p:nvSpPr>
        <p:spPr>
          <a:xfrm>
            <a:off x="516011" y="205924"/>
            <a:ext cx="8229600" cy="637580"/>
          </a:xfrm>
        </p:spPr>
        <p:txBody>
          <a:bodyPr>
            <a:normAutofit fontScale="90000"/>
          </a:bodyPr>
          <a:lstStyle/>
          <a:p>
            <a:r>
              <a:rPr lang="en-GB"/>
              <a:t>Change Summary </a:t>
            </a:r>
            <a:r>
              <a:rPr lang="en-US" sz="2800">
                <a:cs typeface="Arial"/>
              </a:rPr>
              <a:t>XRN5379 - Class 1 Read Service Procurement Exercise (Modification 0710) </a:t>
            </a:r>
            <a:endParaRPr lang="en-GB"/>
          </a:p>
        </p:txBody>
      </p:sp>
      <p:sp>
        <p:nvSpPr>
          <p:cNvPr id="3" name="TextBox 2">
            <a:extLst>
              <a:ext uri="{FF2B5EF4-FFF2-40B4-BE49-F238E27FC236}">
                <a16:creationId xmlns:a16="http://schemas.microsoft.com/office/drawing/2014/main" id="{3EDA56BE-235A-4842-8D34-69D486665576}"/>
              </a:ext>
            </a:extLst>
          </p:cNvPr>
          <p:cNvSpPr txBox="1"/>
          <p:nvPr/>
        </p:nvSpPr>
        <p:spPr>
          <a:xfrm>
            <a:off x="516011" y="1021214"/>
            <a:ext cx="8190184" cy="3323987"/>
          </a:xfrm>
          <a:prstGeom prst="rect">
            <a:avLst/>
          </a:prstGeom>
          <a:noFill/>
        </p:spPr>
        <p:txBody>
          <a:bodyPr wrap="square" lIns="91440" tIns="45720" rIns="91440" bIns="45720" rtlCol="0" anchor="t">
            <a:spAutoFit/>
          </a:bodyPr>
          <a:lstStyle/>
          <a:p>
            <a:pPr algn="just"/>
            <a:r>
              <a:rPr lang="en-US" sz="1400">
                <a:cs typeface="Arial"/>
              </a:rPr>
              <a:t>The current contracts for the Class 1 Read Service between the DNOs and the Daily Metered Service Providers (DMSPs) will expire on 31 March 2023. </a:t>
            </a:r>
          </a:p>
          <a:p>
            <a:pPr algn="just"/>
            <a:endParaRPr lang="en-US" sz="1400">
              <a:cs typeface="Arial"/>
            </a:endParaRPr>
          </a:p>
          <a:p>
            <a:pPr algn="just"/>
            <a:r>
              <a:rPr lang="en-US" sz="1400">
                <a:cs typeface="Arial"/>
              </a:rPr>
              <a:t>From 01 April 2023, UNC Modification 0710 and IGT Modification 148 will be implemented, and a new contract must become effective between the CDSP and the appointed Class 1 Service Provider. </a:t>
            </a:r>
          </a:p>
          <a:p>
            <a:pPr algn="just"/>
            <a:endParaRPr lang="en-US" sz="1400">
              <a:cs typeface="Arial"/>
            </a:endParaRPr>
          </a:p>
          <a:p>
            <a:pPr algn="just"/>
            <a:r>
              <a:rPr lang="en-US" sz="1400">
                <a:cs typeface="Arial"/>
              </a:rPr>
              <a:t>To ensure this happens, a procurement process is in progress to appoint a Service Provider (SP) and put in place a new contract. </a:t>
            </a:r>
          </a:p>
          <a:p>
            <a:pPr algn="just"/>
            <a:endParaRPr lang="en-US" sz="1400">
              <a:cs typeface="Arial"/>
            </a:endParaRPr>
          </a:p>
          <a:p>
            <a:pPr algn="just"/>
            <a:r>
              <a:rPr lang="en-US" sz="1400">
                <a:cs typeface="Arial"/>
              </a:rPr>
              <a:t>As required by the Modifications, it is the responsibility of the CDSP to appoint the new SP on behalf of Shippers, to provide the Class 1 Daily Read Service, from 01 April 2023 onwards. </a:t>
            </a:r>
          </a:p>
          <a:p>
            <a:pPr algn="just"/>
            <a:endParaRPr lang="en-US" sz="1400">
              <a:cs typeface="Arial"/>
            </a:endParaRPr>
          </a:p>
          <a:p>
            <a:pPr algn="just"/>
            <a:r>
              <a:rPr lang="en-US" sz="1400">
                <a:cs typeface="Arial"/>
              </a:rPr>
              <a:t>The Solution Option Change Pack was approved at the ChMC on 10th August 2022. </a:t>
            </a:r>
          </a:p>
          <a:p>
            <a:pPr algn="just"/>
            <a:endParaRPr lang="en-US" sz="1400">
              <a:cs typeface="Arial"/>
            </a:endParaRPr>
          </a:p>
          <a:p>
            <a:pPr algn="just"/>
            <a:r>
              <a:rPr lang="en-US" sz="1400">
                <a:cs typeface="Arial"/>
              </a:rPr>
              <a:t>This presentation seeks to provide an update on the plan for key next steps with XRN5379.</a:t>
            </a:r>
            <a:endParaRPr lang="en-GB" sz="1400">
              <a:cs typeface="Arial"/>
            </a:endParaRPr>
          </a:p>
        </p:txBody>
      </p:sp>
    </p:spTree>
    <p:extLst>
      <p:ext uri="{BB962C8B-B14F-4D97-AF65-F5344CB8AC3E}">
        <p14:creationId xmlns:p14="http://schemas.microsoft.com/office/powerpoint/2010/main" val="308059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406E-A90A-4DA5-BAB4-841B57E68070}"/>
              </a:ext>
            </a:extLst>
          </p:cNvPr>
          <p:cNvSpPr>
            <a:spLocks noGrp="1"/>
          </p:cNvSpPr>
          <p:nvPr>
            <p:ph type="title"/>
          </p:nvPr>
        </p:nvSpPr>
        <p:spPr/>
        <p:txBody>
          <a:bodyPr/>
          <a:lstStyle/>
          <a:p>
            <a:r>
              <a:rPr lang="en-GB"/>
              <a:t>Detailed Design Change Pack Update</a:t>
            </a:r>
          </a:p>
        </p:txBody>
      </p:sp>
      <p:sp>
        <p:nvSpPr>
          <p:cNvPr id="3" name="TextBox 2">
            <a:extLst>
              <a:ext uri="{FF2B5EF4-FFF2-40B4-BE49-F238E27FC236}">
                <a16:creationId xmlns:a16="http://schemas.microsoft.com/office/drawing/2014/main" id="{3EDA56BE-235A-4842-8D34-69D486665576}"/>
              </a:ext>
            </a:extLst>
          </p:cNvPr>
          <p:cNvSpPr txBox="1"/>
          <p:nvPr/>
        </p:nvSpPr>
        <p:spPr>
          <a:xfrm>
            <a:off x="555427" y="1129892"/>
            <a:ext cx="8190184" cy="289310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cs typeface="Arial"/>
              </a:rPr>
              <a:t>We intend to issue the Detailed Change Pack for consultation in October 2023 for Approval in November 2023 ChMC:</a:t>
            </a:r>
          </a:p>
          <a:p>
            <a:endParaRPr lang="en-GB" sz="1400">
              <a:cs typeface="Arial"/>
            </a:endParaRPr>
          </a:p>
          <a:p>
            <a:pPr marL="742950" lvl="1" indent="-285750">
              <a:buFont typeface="Arial" panose="020B0604020202020204" pitchFamily="34" charset="0"/>
              <a:buChar char="•"/>
            </a:pPr>
            <a:r>
              <a:rPr lang="en-GB" sz="1400">
                <a:cs typeface="Arial"/>
              </a:rPr>
              <a:t>If approved in November, this provides 4.5 months notice prior to the required delivery date of 01 April 2023.</a:t>
            </a:r>
          </a:p>
          <a:p>
            <a:pPr marL="742950" lvl="1" indent="-285750">
              <a:buFont typeface="Arial" panose="020B0604020202020204" pitchFamily="34" charset="0"/>
              <a:buChar char="•"/>
            </a:pPr>
            <a:r>
              <a:rPr lang="en-GB" sz="1400">
                <a:cs typeface="Arial"/>
              </a:rPr>
              <a:t>Please note, we do not anticipate any system changes for customers as a result of XRN5379 implementation and the main changes relate to how the service is invoiced (via the Specific Service invoice rather than UK Link invoices).  </a:t>
            </a:r>
          </a:p>
          <a:p>
            <a:pPr marL="742950" lvl="1" indent="-285750">
              <a:buFont typeface="Arial" panose="020B0604020202020204" pitchFamily="34" charset="0"/>
              <a:buChar char="•"/>
            </a:pPr>
            <a:r>
              <a:rPr lang="en-GB" sz="1400">
                <a:cs typeface="Arial"/>
              </a:rPr>
              <a:t>We are not anticipating any File Format changes as a result of this change</a:t>
            </a:r>
          </a:p>
          <a:p>
            <a:pPr marL="285750" indent="-285750">
              <a:buFont typeface="Arial" panose="020B0604020202020204" pitchFamily="34" charset="0"/>
              <a:buChar char="•"/>
            </a:pPr>
            <a:endParaRPr lang="en-GB" sz="1400">
              <a:cs typeface="Arial"/>
            </a:endParaRPr>
          </a:p>
          <a:p>
            <a:pPr marL="285750" indent="-285750">
              <a:buFont typeface="Arial" panose="020B0604020202020204" pitchFamily="34" charset="0"/>
              <a:buChar char="•"/>
            </a:pPr>
            <a:r>
              <a:rPr lang="en-GB" sz="1400">
                <a:cs typeface="Arial"/>
              </a:rPr>
              <a:t>The BER for XRN5379 for Delivery to PIS is expected to be submitted for approval in November 2023 ChMC</a:t>
            </a:r>
          </a:p>
          <a:p>
            <a:pPr marL="285750" indent="-285750">
              <a:buFont typeface="Arial" panose="020B0604020202020204" pitchFamily="34" charset="0"/>
              <a:buChar char="•"/>
            </a:pPr>
            <a:endParaRPr lang="en-GB" sz="1400">
              <a:cs typeface="Arial"/>
            </a:endParaRPr>
          </a:p>
        </p:txBody>
      </p:sp>
    </p:spTree>
    <p:extLst>
      <p:ext uri="{BB962C8B-B14F-4D97-AF65-F5344CB8AC3E}">
        <p14:creationId xmlns:p14="http://schemas.microsoft.com/office/powerpoint/2010/main" val="303454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93868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406E-A90A-4DA5-BAB4-841B57E68070}"/>
              </a:ext>
            </a:extLst>
          </p:cNvPr>
          <p:cNvSpPr>
            <a:spLocks noGrp="1"/>
          </p:cNvSpPr>
          <p:nvPr>
            <p:ph type="title"/>
          </p:nvPr>
        </p:nvSpPr>
        <p:spPr/>
        <p:txBody>
          <a:bodyPr/>
          <a:lstStyle/>
          <a:p>
            <a:r>
              <a:rPr lang="en-GB"/>
              <a:t>Future Discussions at CoMC</a:t>
            </a:r>
          </a:p>
        </p:txBody>
      </p:sp>
      <p:sp>
        <p:nvSpPr>
          <p:cNvPr id="3" name="TextBox 2">
            <a:extLst>
              <a:ext uri="{FF2B5EF4-FFF2-40B4-BE49-F238E27FC236}">
                <a16:creationId xmlns:a16="http://schemas.microsoft.com/office/drawing/2014/main" id="{3EDA56BE-235A-4842-8D34-69D486665576}"/>
              </a:ext>
            </a:extLst>
          </p:cNvPr>
          <p:cNvSpPr txBox="1"/>
          <p:nvPr/>
        </p:nvSpPr>
        <p:spPr>
          <a:xfrm>
            <a:off x="555427" y="1129892"/>
            <a:ext cx="8190184"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cs typeface="Arial"/>
              </a:rPr>
              <a:t>For awareness, we will also be discussing XRN5379 at CoMC. This will relate to the following topics: </a:t>
            </a:r>
          </a:p>
          <a:p>
            <a:pPr marL="285750" indent="-285750">
              <a:buFont typeface="Arial" panose="020B0604020202020204" pitchFamily="34" charset="0"/>
              <a:buChar char="•"/>
            </a:pPr>
            <a:endParaRPr lang="en-GB" sz="1400">
              <a:cs typeface="Arial"/>
            </a:endParaRPr>
          </a:p>
          <a:p>
            <a:pPr marL="742950" lvl="1" indent="-285750">
              <a:buFont typeface="Arial" panose="020B0604020202020204" pitchFamily="34" charset="0"/>
              <a:buChar char="•"/>
            </a:pPr>
            <a:r>
              <a:rPr lang="en-GB" sz="1400">
                <a:cs typeface="Arial"/>
              </a:rPr>
              <a:t>Service Provider access to data</a:t>
            </a:r>
          </a:p>
          <a:p>
            <a:pPr lvl="1"/>
            <a:endParaRPr lang="en-GB" sz="1400">
              <a:cs typeface="Arial"/>
            </a:endParaRPr>
          </a:p>
          <a:p>
            <a:pPr marL="742950" lvl="1" indent="-285750">
              <a:buFont typeface="Arial" panose="020B0604020202020204" pitchFamily="34" charset="0"/>
              <a:buChar char="•"/>
            </a:pPr>
            <a:r>
              <a:rPr lang="en-GB" sz="1400">
                <a:cs typeface="Arial"/>
              </a:rPr>
              <a:t>Permissions and information about Class 1 read additional services</a:t>
            </a:r>
          </a:p>
          <a:p>
            <a:pPr lvl="1"/>
            <a:endParaRPr lang="en-GB" sz="1400">
              <a:cs typeface="Arial"/>
            </a:endParaRPr>
          </a:p>
          <a:p>
            <a:pPr marL="742950" lvl="1" indent="-285750">
              <a:buFont typeface="Arial" panose="020B0604020202020204" pitchFamily="34" charset="0"/>
              <a:buChar char="•"/>
            </a:pPr>
            <a:r>
              <a:rPr lang="en-GB" sz="1400">
                <a:cs typeface="Arial"/>
              </a:rPr>
              <a:t>Class 1 read service Incentives document</a:t>
            </a:r>
          </a:p>
          <a:p>
            <a:pPr marL="742950" lvl="1" indent="-285750">
              <a:buFont typeface="Arial" panose="020B0604020202020204" pitchFamily="34" charset="0"/>
              <a:buChar char="•"/>
            </a:pPr>
            <a:endParaRPr lang="en-GB" sz="1400">
              <a:cs typeface="Arial"/>
            </a:endParaRPr>
          </a:p>
        </p:txBody>
      </p:sp>
    </p:spTree>
    <p:extLst>
      <p:ext uri="{BB962C8B-B14F-4D97-AF65-F5344CB8AC3E}">
        <p14:creationId xmlns:p14="http://schemas.microsoft.com/office/powerpoint/2010/main" val="185912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133004"/>
            <a:ext cx="9028601" cy="827346"/>
          </a:xfrm>
        </p:spPr>
        <p:txBody>
          <a:bodyPr>
            <a:noAutofit/>
          </a:bodyPr>
          <a:lstStyle/>
          <a:p>
            <a:r>
              <a:rPr lang="en-GB" sz="2000">
                <a:effectLst/>
                <a:latin typeface="Calibri" panose="020F0502020204030204" pitchFamily="34" charset="0"/>
                <a:ea typeface="Calibri" panose="020F0502020204030204" pitchFamily="34" charset="0"/>
                <a:cs typeface="Arial" panose="020B0604020202020204" pitchFamily="34" charset="0"/>
              </a:rPr>
              <a:t>XRN5556.B - CMS Rebuild - 1.1 Duplicate Meter Points (DUP) Process V1.0XRN5186 - Modification 0701 - Interim Process </a:t>
            </a:r>
            <a:endParaRPr lang="en-US" sz="2400"/>
          </a:p>
        </p:txBody>
      </p:sp>
      <p:sp>
        <p:nvSpPr>
          <p:cNvPr id="4" name="TextBox 3">
            <a:extLst>
              <a:ext uri="{FF2B5EF4-FFF2-40B4-BE49-F238E27FC236}">
                <a16:creationId xmlns:a16="http://schemas.microsoft.com/office/drawing/2014/main" id="{5017FE3A-3EC0-48EB-8FA6-60FBEBD4EA47}"/>
              </a:ext>
            </a:extLst>
          </p:cNvPr>
          <p:cNvSpPr txBox="1"/>
          <p:nvPr/>
        </p:nvSpPr>
        <p:spPr>
          <a:xfrm>
            <a:off x="0" y="96090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550004361"/>
              </p:ext>
            </p:extLst>
          </p:nvPr>
        </p:nvGraphicFramePr>
        <p:xfrm>
          <a:off x="91946" y="1464952"/>
          <a:ext cx="8981706" cy="964113"/>
        </p:xfrm>
        <a:graphic>
          <a:graphicData uri="http://schemas.openxmlformats.org/drawingml/2006/table">
            <a:tbl>
              <a:tblPr firstRow="1" bandRow="1">
                <a:tableStyleId>{2D5ABB26-0587-4C30-8999-92F81FD0307C}</a:tableStyleId>
              </a:tblPr>
              <a:tblGrid>
                <a:gridCol w="1399357">
                  <a:extLst>
                    <a:ext uri="{9D8B030D-6E8A-4147-A177-3AD203B41FA5}">
                      <a16:colId xmlns:a16="http://schemas.microsoft.com/office/drawing/2014/main" val="1006639987"/>
                    </a:ext>
                  </a:extLst>
                </a:gridCol>
                <a:gridCol w="1876425">
                  <a:extLst>
                    <a:ext uri="{9D8B030D-6E8A-4147-A177-3AD203B41FA5}">
                      <a16:colId xmlns:a16="http://schemas.microsoft.com/office/drawing/2014/main" val="4080995352"/>
                    </a:ext>
                  </a:extLst>
                </a:gridCol>
                <a:gridCol w="1428750">
                  <a:extLst>
                    <a:ext uri="{9D8B030D-6E8A-4147-A177-3AD203B41FA5}">
                      <a16:colId xmlns:a16="http://schemas.microsoft.com/office/drawing/2014/main" val="965499758"/>
                    </a:ext>
                  </a:extLst>
                </a:gridCol>
                <a:gridCol w="1524000">
                  <a:extLst>
                    <a:ext uri="{9D8B030D-6E8A-4147-A177-3AD203B41FA5}">
                      <a16:colId xmlns:a16="http://schemas.microsoft.com/office/drawing/2014/main" val="2553637847"/>
                    </a:ext>
                  </a:extLst>
                </a:gridCol>
                <a:gridCol w="933450">
                  <a:extLst>
                    <a:ext uri="{9D8B030D-6E8A-4147-A177-3AD203B41FA5}">
                      <a16:colId xmlns:a16="http://schemas.microsoft.com/office/drawing/2014/main" val="174316984"/>
                    </a:ext>
                  </a:extLst>
                </a:gridCol>
                <a:gridCol w="875099">
                  <a:extLst>
                    <a:ext uri="{9D8B030D-6E8A-4147-A177-3AD203B41FA5}">
                      <a16:colId xmlns:a16="http://schemas.microsoft.com/office/drawing/2014/main" val="614572945"/>
                    </a:ext>
                  </a:extLst>
                </a:gridCol>
                <a:gridCol w="944625">
                  <a:extLst>
                    <a:ext uri="{9D8B030D-6E8A-4147-A177-3AD203B41FA5}">
                      <a16:colId xmlns:a16="http://schemas.microsoft.com/office/drawing/2014/main" val="2798237816"/>
                    </a:ext>
                  </a:extLst>
                </a:gridCol>
              </a:tblGrid>
              <a:tr h="226207">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262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46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hlinkClick r:id="rId3"/>
                        </a:rPr>
                        <a:t>3087.2 - RT - PO</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Proposed 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291323453"/>
              </p:ext>
            </p:extLst>
          </p:nvPr>
        </p:nvGraphicFramePr>
        <p:xfrm>
          <a:off x="91946" y="2821607"/>
          <a:ext cx="8981706" cy="1609077"/>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90168">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1118909">
                <a:tc>
                  <a:txBody>
                    <a:bodyPr/>
                    <a:lstStyle/>
                    <a:p>
                      <a:pPr algn="ctr"/>
                      <a:r>
                        <a:rPr lang="en-GB" sz="1000">
                          <a:latin typeface="+mn-lt"/>
                        </a:rPr>
                        <a:t>Northern Gas Networks</a:t>
                      </a: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Northern Gas Networks support the principle of improving functionalities, such as the DUP process, to address existing pain </a:t>
                      </a:r>
                    </a:p>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points that prove barriers to the efficient resolution of issues such as duplicate MPRNs. Given that a cut-off date is intended where no new DUP Contacts can be raised via the existing version, we would request that all training materials, FAQs etc. referred to in the Change Design Description, as well as the timelines to delivery are clearly communicated with plentiful notice to enable a smooth changeover. We would also request that sufficient dedicated customer support is made available at the time of the transition.</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222773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62362"/>
            <a:ext cx="8229600" cy="637580"/>
          </a:xfrm>
        </p:spPr>
        <p:txBody>
          <a:bodyPr>
            <a:noAutofit/>
          </a:bodyPr>
          <a:lstStyle/>
          <a:p>
            <a:r>
              <a:rPr lang="en-GB" sz="2400"/>
              <a:t>Standalone Change Documents for Approval (BER, CCR, EQR)</a:t>
            </a:r>
            <a:endParaRPr lang="en-GB" sz="16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1"/>
            <a:ext cx="7148945" cy="2544477"/>
          </a:xfrm>
        </p:spPr>
        <p:txBody>
          <a:bodyPr>
            <a:normAutofit/>
          </a:bodyPr>
          <a:lstStyle/>
          <a:p>
            <a:pPr marL="0" indent="0">
              <a:buNone/>
            </a:pPr>
            <a:endParaRPr lang="en-GB" sz="2000">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80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GB" sz="1800">
              <a:effectLst/>
              <a:latin typeface="+mn-lt"/>
              <a:ea typeface="Calibri" panose="020F0502020204030204" pitchFamily="34" charset="0"/>
              <a:cs typeface="Times New Roman" panose="02020603050405020304" pitchFamily="18" charset="0"/>
            </a:endParaRPr>
          </a:p>
          <a:p>
            <a:pPr marL="0" indent="0">
              <a:buNone/>
            </a:pPr>
            <a:endParaRPr lang="en-GB" sz="200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4CE7F0-ED47-4F75-966E-F1B2311E11E6}"/>
              </a:ext>
            </a:extLst>
          </p:cNvPr>
          <p:cNvSpPr txBox="1"/>
          <p:nvPr/>
        </p:nvSpPr>
        <p:spPr>
          <a:xfrm>
            <a:off x="748144" y="1648420"/>
            <a:ext cx="6467303" cy="1261884"/>
          </a:xfrm>
          <a:prstGeom prst="rect">
            <a:avLst/>
          </a:prstGeom>
          <a:noFill/>
        </p:spPr>
        <p:txBody>
          <a:bodyPr wrap="square" rtlCol="0">
            <a:spAutoFit/>
          </a:bodyPr>
          <a:lstStyle/>
          <a:p>
            <a:r>
              <a:rPr lang="en-GB" sz="2000"/>
              <a:t>CCR for XRN5469 - </a:t>
            </a:r>
            <a:r>
              <a:rPr lang="en-US" sz="2000"/>
              <a:t>Increasing the Frequency of FSG Payments</a:t>
            </a:r>
          </a:p>
          <a:p>
            <a:r>
              <a:rPr lang="en-US"/>
              <a:t>- </a:t>
            </a:r>
            <a:r>
              <a:rPr lang="en-US" sz="1600"/>
              <a:t>Voting: DNO</a:t>
            </a:r>
          </a:p>
          <a:p>
            <a:endParaRPr lang="en-GB"/>
          </a:p>
        </p:txBody>
      </p:sp>
      <p:graphicFrame>
        <p:nvGraphicFramePr>
          <p:cNvPr id="5" name="Object 4">
            <a:extLst>
              <a:ext uri="{FF2B5EF4-FFF2-40B4-BE49-F238E27FC236}">
                <a16:creationId xmlns:a16="http://schemas.microsoft.com/office/drawing/2014/main" id="{7F5AD1C8-5715-419A-ADEA-80696EB1EA4C}"/>
              </a:ext>
            </a:extLst>
          </p:cNvPr>
          <p:cNvGraphicFramePr>
            <a:graphicFrameLocks noChangeAspect="1"/>
          </p:cNvGraphicFramePr>
          <p:nvPr>
            <p:extLst>
              <p:ext uri="{D42A27DB-BD31-4B8C-83A1-F6EECF244321}">
                <p14:modId xmlns:p14="http://schemas.microsoft.com/office/powerpoint/2010/main" val="3268682992"/>
              </p:ext>
            </p:extLst>
          </p:nvPr>
        </p:nvGraphicFramePr>
        <p:xfrm>
          <a:off x="7606145" y="1648420"/>
          <a:ext cx="1238596" cy="1092373"/>
        </p:xfrm>
        <a:graphic>
          <a:graphicData uri="http://schemas.openxmlformats.org/presentationml/2006/ole">
            <mc:AlternateContent xmlns:mc="http://schemas.openxmlformats.org/markup-compatibility/2006">
              <mc:Choice xmlns:v="urn:schemas-microsoft-com:vml" Requires="v">
                <p:oleObj spid="_x0000_s1026" name="Document" showAsIcon="1" r:id="rId4" imgW="914400" imgH="806400" progId="Word.Document.12">
                  <p:embed/>
                </p:oleObj>
              </mc:Choice>
              <mc:Fallback>
                <p:oleObj name="Document" showAsIcon="1" r:id="rId4" imgW="914400" imgH="806400" progId="Word.Document.12">
                  <p:embed/>
                  <p:pic>
                    <p:nvPicPr>
                      <p:cNvPr id="5" name="Object 4">
                        <a:extLst>
                          <a:ext uri="{FF2B5EF4-FFF2-40B4-BE49-F238E27FC236}">
                            <a16:creationId xmlns:a16="http://schemas.microsoft.com/office/drawing/2014/main" id="{7F5AD1C8-5715-419A-ADEA-80696EB1EA4C}"/>
                          </a:ext>
                        </a:extLst>
                      </p:cNvPr>
                      <p:cNvPicPr/>
                      <p:nvPr/>
                    </p:nvPicPr>
                    <p:blipFill>
                      <a:blip r:embed="rId5"/>
                      <a:stretch>
                        <a:fillRect/>
                      </a:stretch>
                    </p:blipFill>
                    <p:spPr>
                      <a:xfrm>
                        <a:off x="7606145" y="1648420"/>
                        <a:ext cx="1238596" cy="109237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March 23 </a:t>
            </a:r>
            <a:r>
              <a:rPr lang="en-GB" err="1">
                <a:latin typeface="+mn-lt"/>
                <a:cs typeface="Poppins Light"/>
              </a:rPr>
              <a:t>Adhoc</a:t>
            </a:r>
            <a:r>
              <a:rPr lang="en-GB">
                <a:latin typeface="+mn-lt"/>
                <a:cs typeface="Poppins Light"/>
              </a:rPr>
              <a:t> Release </a:t>
            </a:r>
            <a:br>
              <a:rPr lang="en-GB">
                <a:latin typeface="+mn-lt"/>
                <a:cs typeface="Poppins Light"/>
              </a:rPr>
            </a:br>
            <a:br>
              <a:rPr lang="en-GB">
                <a:latin typeface="+mn-lt"/>
                <a:cs typeface="Poppins Light"/>
              </a:rPr>
            </a:br>
            <a:r>
              <a:rPr lang="en-GB">
                <a:latin typeface="+mn-lt"/>
                <a:cs typeface="Poppins Light"/>
              </a:rPr>
              <a:t>Change Status &amp; Scope Approval</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8C3D-C110-9B6B-F314-377FECDC0E0A}"/>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8DE965E7-C99E-3673-D040-BC615C3BED88}"/>
              </a:ext>
            </a:extLst>
          </p:cNvPr>
          <p:cNvSpPr>
            <a:spLocks noGrp="1"/>
          </p:cNvSpPr>
          <p:nvPr>
            <p:ph idx="1"/>
          </p:nvPr>
        </p:nvSpPr>
        <p:spPr/>
        <p:txBody>
          <a:bodyPr>
            <a:normAutofit fontScale="85000" lnSpcReduction="20000"/>
          </a:bodyPr>
          <a:lstStyle/>
          <a:p>
            <a:pPr marL="0" indent="0">
              <a:buNone/>
            </a:pPr>
            <a:r>
              <a:rPr lang="en-GB" sz="1200"/>
              <a:t>There are 3 changes in the pipeline that need to be delivered by 1</a:t>
            </a:r>
            <a:r>
              <a:rPr lang="en-GB" sz="1200" baseline="30000"/>
              <a:t>st</a:t>
            </a:r>
            <a:r>
              <a:rPr lang="en-GB" sz="1200"/>
              <a:t> April 2023:</a:t>
            </a:r>
          </a:p>
          <a:p>
            <a:endParaRPr lang="en-GB" sz="1200"/>
          </a:p>
          <a:p>
            <a:r>
              <a:rPr lang="en-GB" sz="1200" b="1"/>
              <a:t>XRN5143 Transfer of NDM sampling obligations from Cadent, WWU, and NGN to the CDSP</a:t>
            </a:r>
          </a:p>
          <a:p>
            <a:pPr marL="0" indent="0">
              <a:buNone/>
            </a:pPr>
            <a:r>
              <a:rPr lang="en-GB" sz="1200"/>
              <a:t>Obligations will transfer to CDSP from 1</a:t>
            </a:r>
            <a:r>
              <a:rPr lang="en-GB" sz="1200" baseline="30000"/>
              <a:t>st</a:t>
            </a:r>
            <a:r>
              <a:rPr lang="en-GB" sz="1200"/>
              <a:t> April so this change has to be delivered by then so that the CDSP can fulfil those obligations.</a:t>
            </a:r>
          </a:p>
          <a:p>
            <a:pPr marL="0" indent="0">
              <a:buNone/>
            </a:pPr>
            <a:r>
              <a:rPr lang="en-GB" sz="1200"/>
              <a:t>The solution change pack for this change has been reviewed and approved by the three DNs and detailed design is in progress.</a:t>
            </a:r>
          </a:p>
          <a:p>
            <a:pPr marL="0" indent="0">
              <a:buNone/>
            </a:pPr>
            <a:endParaRPr lang="en-GB" sz="1200"/>
          </a:p>
          <a:p>
            <a:r>
              <a:rPr lang="en-GB" sz="1200" b="1"/>
              <a:t>XRN5379 DM Class 1 Read Service</a:t>
            </a:r>
          </a:p>
          <a:p>
            <a:pPr marL="0" indent="0">
              <a:buNone/>
            </a:pPr>
            <a:r>
              <a:rPr lang="en-GB" sz="1200"/>
              <a:t>As a result of MOD0710S, the CDSP will be obligated to take on Class 1 Read Service provision and a new contract will be in place from 1</a:t>
            </a:r>
            <a:r>
              <a:rPr lang="en-GB" sz="1200" baseline="30000"/>
              <a:t>st</a:t>
            </a:r>
            <a:r>
              <a:rPr lang="en-GB" sz="1200"/>
              <a:t> April 2023.</a:t>
            </a:r>
          </a:p>
          <a:p>
            <a:pPr marL="0" indent="0">
              <a:buNone/>
            </a:pPr>
            <a:r>
              <a:rPr lang="en-GB" sz="1200"/>
              <a:t>The solution option change pack for this change has been approved and a detailed design change pack will be presented to ChMC in November 2022 for approval.</a:t>
            </a:r>
          </a:p>
          <a:p>
            <a:endParaRPr lang="en-GB" sz="1200"/>
          </a:p>
          <a:p>
            <a:r>
              <a:rPr lang="en-GB" sz="1200" b="1"/>
              <a:t>XRN5472 Creation of a UK Link API to consume daily weather data for Demand Estimation</a:t>
            </a:r>
          </a:p>
          <a:p>
            <a:pPr marL="0" indent="0">
              <a:buNone/>
            </a:pPr>
            <a:r>
              <a:rPr lang="en-GB" sz="1200"/>
              <a:t>Weather data is interfaced into UK Link to support demand estimation. This change is required to provision an API so that the weather data can be consumed. Currently the data is passed over via file transfer but this will no longer be possible after 1</a:t>
            </a:r>
            <a:r>
              <a:rPr lang="en-GB" sz="1200" baseline="30000"/>
              <a:t>st</a:t>
            </a:r>
            <a:r>
              <a:rPr lang="en-GB" sz="1200"/>
              <a:t> April 2023.</a:t>
            </a:r>
          </a:p>
          <a:p>
            <a:pPr marL="0" indent="0">
              <a:buNone/>
            </a:pPr>
            <a:r>
              <a:rPr lang="en-GB" sz="1200"/>
              <a:t>The solution change pack for this change is being presented for approval at ChMC in October 2022 and detailed design will follow with a change pack being shared for information at a future meeting, as there is no customer impact of this change the detail design does not need approval from ChMC.</a:t>
            </a:r>
          </a:p>
          <a:p>
            <a:pPr marL="0" indent="0">
              <a:buNone/>
            </a:pPr>
            <a:endParaRPr lang="en-GB" sz="1200"/>
          </a:p>
          <a:p>
            <a:pPr marL="0" indent="0">
              <a:buNone/>
            </a:pPr>
            <a:r>
              <a:rPr lang="en-GB" sz="1200"/>
              <a:t>Because all three need to be delivered within a similar time frame, the proposal is to deliver them together as part of a single </a:t>
            </a:r>
            <a:r>
              <a:rPr lang="en-GB" sz="1200" err="1"/>
              <a:t>adhoc</a:t>
            </a:r>
            <a:r>
              <a:rPr lang="en-GB" sz="1200"/>
              <a:t> release in March 2023.</a:t>
            </a:r>
          </a:p>
          <a:p>
            <a:pPr marL="0" indent="0">
              <a:buNone/>
            </a:pPr>
            <a:endParaRPr lang="en-GB" sz="1200"/>
          </a:p>
          <a:p>
            <a:pPr marL="0" indent="0">
              <a:buNone/>
            </a:pPr>
            <a:r>
              <a:rPr lang="en-GB" sz="1200"/>
              <a:t>The following slide confirms the scope for this release and, if approved, a BER will be presented to the ChMC in November 2022 for approval of the costs to complete the delivery.</a:t>
            </a:r>
          </a:p>
        </p:txBody>
      </p:sp>
    </p:spTree>
    <p:extLst>
      <p:ext uri="{BB962C8B-B14F-4D97-AF65-F5344CB8AC3E}">
        <p14:creationId xmlns:p14="http://schemas.microsoft.com/office/powerpoint/2010/main" val="292786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7"/>
            <a:ext cx="8229600" cy="498688"/>
          </a:xfrm>
        </p:spPr>
        <p:txBody>
          <a:bodyPr>
            <a:normAutofit fontScale="90000"/>
          </a:bodyPr>
          <a:lstStyle/>
          <a:p>
            <a:r>
              <a:rPr lang="en-GB">
                <a:latin typeface="Arial"/>
                <a:cs typeface="Arial"/>
              </a:rPr>
              <a:t>Proposed Scope </a:t>
            </a:r>
            <a:endParaRPr lang="en-GB"/>
          </a:p>
        </p:txBody>
      </p:sp>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nvGraphicFramePr>
        <p:xfrm>
          <a:off x="215591" y="622164"/>
          <a:ext cx="8712062" cy="1113456"/>
        </p:xfrm>
        <a:graphic>
          <a:graphicData uri="http://schemas.openxmlformats.org/drawingml/2006/table">
            <a:tbl>
              <a:tblPr firstRow="1" bandRow="1">
                <a:tableStyleId>{5C22544A-7EE6-4342-B048-85BDC9FD1C3A}</a:tableStyleId>
              </a:tblPr>
              <a:tblGrid>
                <a:gridCol w="3650165">
                  <a:extLst>
                    <a:ext uri="{9D8B030D-6E8A-4147-A177-3AD203B41FA5}">
                      <a16:colId xmlns:a16="http://schemas.microsoft.com/office/drawing/2014/main" val="3885288750"/>
                    </a:ext>
                  </a:extLst>
                </a:gridCol>
                <a:gridCol w="5061897">
                  <a:extLst>
                    <a:ext uri="{9D8B030D-6E8A-4147-A177-3AD203B41FA5}">
                      <a16:colId xmlns:a16="http://schemas.microsoft.com/office/drawing/2014/main" val="2666035350"/>
                    </a:ext>
                  </a:extLst>
                </a:gridCol>
              </a:tblGrid>
              <a:tr h="278364">
                <a:tc>
                  <a:txBody>
                    <a:bodyPr/>
                    <a:lstStyle/>
                    <a:p>
                      <a:r>
                        <a:rPr lang="en-GB" sz="900">
                          <a:solidFill>
                            <a:schemeClr val="bg1"/>
                          </a:solidFill>
                        </a:rPr>
                        <a:t>Release </a:t>
                      </a:r>
                    </a:p>
                  </a:txBody>
                  <a:tcPr marL="72000" marR="72000" marT="36000" marB="36000" anchor="ctr">
                    <a:solidFill>
                      <a:schemeClr val="accent1"/>
                    </a:solidFill>
                  </a:tcPr>
                </a:tc>
                <a:tc>
                  <a:txBody>
                    <a:bodyPr/>
                    <a:lstStyle/>
                    <a:p>
                      <a:r>
                        <a:rPr lang="en-GB" sz="900">
                          <a:solidFill>
                            <a:schemeClr val="tx1"/>
                          </a:solidFill>
                        </a:rPr>
                        <a:t>March 23 </a:t>
                      </a:r>
                      <a:r>
                        <a:rPr lang="en-GB" sz="900" err="1">
                          <a:solidFill>
                            <a:schemeClr val="tx1"/>
                          </a:solidFill>
                        </a:rPr>
                        <a:t>Adhoc</a:t>
                      </a:r>
                      <a:r>
                        <a:rPr lang="en-GB" sz="900">
                          <a:solidFill>
                            <a:schemeClr val="tx1"/>
                          </a:solidFill>
                        </a:rPr>
                        <a:t>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78364">
                <a:tc>
                  <a:txBody>
                    <a:bodyPr/>
                    <a:lstStyle/>
                    <a:p>
                      <a:r>
                        <a:rPr lang="en-GB" sz="900" b="1">
                          <a:solidFill>
                            <a:schemeClr val="bg1"/>
                          </a:solidFill>
                        </a:rPr>
                        <a:t>Implementation Date</a:t>
                      </a:r>
                    </a:p>
                  </a:txBody>
                  <a:tcPr marL="72000" marR="72000" marT="36000" marB="36000" anchor="ctr">
                    <a:solidFill>
                      <a:schemeClr val="accent1"/>
                    </a:solidFill>
                  </a:tcPr>
                </a:tc>
                <a:tc>
                  <a:txBody>
                    <a:bodyPr/>
                    <a:lstStyle/>
                    <a:p>
                      <a:r>
                        <a:rPr lang="en-GB" sz="900"/>
                        <a:t>25</a:t>
                      </a:r>
                      <a:r>
                        <a:rPr lang="en-GB" sz="900" baseline="30000"/>
                        <a:t>th </a:t>
                      </a:r>
                      <a:r>
                        <a:rPr lang="en-GB" sz="900"/>
                        <a:t>March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78364">
                <a:tc>
                  <a:txBody>
                    <a:bodyPr/>
                    <a:lstStyle/>
                    <a:p>
                      <a:r>
                        <a:rPr lang="en-GB" sz="900" b="1">
                          <a:solidFill>
                            <a:schemeClr val="bg1"/>
                          </a:solidFill>
                        </a:rPr>
                        <a:t>Contingency Implementation Date</a:t>
                      </a:r>
                    </a:p>
                  </a:txBody>
                  <a:tcPr marL="72000" marR="72000" marT="36000" marB="36000" anchor="ctr">
                    <a:solidFill>
                      <a:schemeClr val="accent1"/>
                    </a:solidFill>
                  </a:tcPr>
                </a:tc>
                <a:tc>
                  <a:txBody>
                    <a:bodyPr/>
                    <a:lstStyle/>
                    <a:p>
                      <a:r>
                        <a:rPr lang="en-GB" sz="900"/>
                        <a:t>1</a:t>
                      </a:r>
                      <a:r>
                        <a:rPr lang="en-GB" sz="900" baseline="30000"/>
                        <a:t>st</a:t>
                      </a:r>
                      <a:r>
                        <a:rPr lang="en-GB" sz="900"/>
                        <a:t> April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78364">
                <a:tc>
                  <a:txBody>
                    <a:bodyPr/>
                    <a:lstStyle/>
                    <a:p>
                      <a:r>
                        <a:rPr lang="en-GB" sz="900" b="1">
                          <a:solidFill>
                            <a:schemeClr val="bg1"/>
                          </a:solidFill>
                        </a:rPr>
                        <a:t>BER Approval being sought from ChMC</a:t>
                      </a:r>
                    </a:p>
                  </a:txBody>
                  <a:tcPr marL="72000" marR="72000" marT="36000" marB="36000" anchor="ctr">
                    <a:solidFill>
                      <a:schemeClr val="accent1"/>
                    </a:solidFill>
                  </a:tcPr>
                </a:tc>
                <a:tc>
                  <a:txBody>
                    <a:bodyPr/>
                    <a:lstStyle/>
                    <a:p>
                      <a:r>
                        <a:rPr lang="en-GB" sz="900"/>
                        <a:t>9</a:t>
                      </a:r>
                      <a:r>
                        <a:rPr lang="en-GB" sz="900" baseline="30000"/>
                        <a:t>th</a:t>
                      </a:r>
                      <a:r>
                        <a:rPr lang="en-GB" sz="900"/>
                        <a:t> November 2022 subject to prior approval of scope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5591" y="4281467"/>
          <a:ext cx="8712062" cy="625216"/>
        </p:xfrm>
        <a:graphic>
          <a:graphicData uri="http://schemas.openxmlformats.org/drawingml/2006/table">
            <a:tbl>
              <a:tblPr firstRow="1" bandRow="1">
                <a:tableStyleId>{5C22544A-7EE6-4342-B048-85BDC9FD1C3A}</a:tableStyleId>
              </a:tblPr>
              <a:tblGrid>
                <a:gridCol w="1851276">
                  <a:extLst>
                    <a:ext uri="{9D8B030D-6E8A-4147-A177-3AD203B41FA5}">
                      <a16:colId xmlns:a16="http://schemas.microsoft.com/office/drawing/2014/main" val="3885288750"/>
                    </a:ext>
                  </a:extLst>
                </a:gridCol>
                <a:gridCol w="6860786">
                  <a:extLst>
                    <a:ext uri="{9D8B030D-6E8A-4147-A177-3AD203B41FA5}">
                      <a16:colId xmlns:a16="http://schemas.microsoft.com/office/drawing/2014/main" val="1090101794"/>
                    </a:ext>
                  </a:extLst>
                </a:gridCol>
              </a:tblGrid>
              <a:tr h="278896">
                <a:tc>
                  <a:txBody>
                    <a:bodyPr/>
                    <a:lstStyle/>
                    <a:p>
                      <a:pPr lvl="1" algn="l"/>
                      <a:r>
                        <a:rPr lang="en-GB" sz="90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84182278"/>
                  </a:ext>
                </a:extLst>
              </a:tr>
              <a:tr h="278896">
                <a:tc>
                  <a:txBody>
                    <a:bodyPr/>
                    <a:lstStyle/>
                    <a:p>
                      <a:pPr lvl="1" algn="l"/>
                      <a:r>
                        <a:rPr lang="en-GB" sz="900">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1" algn="l"/>
                      <a:r>
                        <a:rPr lang="en-GB" sz="900">
                          <a:solidFill>
                            <a:schemeClr val="tx1"/>
                          </a:solidFill>
                        </a:rPr>
                        <a:t>Funding mechanism for the individual changes is still to be fully confirmed but this will be clearly articulated for necessary approval of the BER at November 2022 ChMC</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88474252"/>
                  </a:ext>
                </a:extLst>
              </a:tr>
            </a:tbl>
          </a:graphicData>
        </a:graphic>
      </p:graphicFrame>
      <p:graphicFrame>
        <p:nvGraphicFramePr>
          <p:cNvPr id="6" name="Table 4">
            <a:extLst>
              <a:ext uri="{FF2B5EF4-FFF2-40B4-BE49-F238E27FC236}">
                <a16:creationId xmlns:a16="http://schemas.microsoft.com/office/drawing/2014/main" id="{F07C51DE-845F-407A-80A2-9765C027A95B}"/>
              </a:ext>
            </a:extLst>
          </p:cNvPr>
          <p:cNvGraphicFramePr>
            <a:graphicFrameLocks/>
          </p:cNvGraphicFramePr>
          <p:nvPr/>
        </p:nvGraphicFramePr>
        <p:xfrm>
          <a:off x="216349" y="1784782"/>
          <a:ext cx="8711303" cy="2435666"/>
        </p:xfrm>
        <a:graphic>
          <a:graphicData uri="http://schemas.openxmlformats.org/drawingml/2006/table">
            <a:tbl>
              <a:tblPr firstRow="1" bandRow="1">
                <a:tableStyleId>{5C22544A-7EE6-4342-B048-85BDC9FD1C3A}</a:tableStyleId>
              </a:tblPr>
              <a:tblGrid>
                <a:gridCol w="540277">
                  <a:extLst>
                    <a:ext uri="{9D8B030D-6E8A-4147-A177-3AD203B41FA5}">
                      <a16:colId xmlns:a16="http://schemas.microsoft.com/office/drawing/2014/main" val="3885288750"/>
                    </a:ext>
                  </a:extLst>
                </a:gridCol>
                <a:gridCol w="2196400">
                  <a:extLst>
                    <a:ext uri="{9D8B030D-6E8A-4147-A177-3AD203B41FA5}">
                      <a16:colId xmlns:a16="http://schemas.microsoft.com/office/drawing/2014/main" val="2666035350"/>
                    </a:ext>
                  </a:extLst>
                </a:gridCol>
                <a:gridCol w="679661">
                  <a:extLst>
                    <a:ext uri="{9D8B030D-6E8A-4147-A177-3AD203B41FA5}">
                      <a16:colId xmlns:a16="http://schemas.microsoft.com/office/drawing/2014/main" val="2207084505"/>
                    </a:ext>
                  </a:extLst>
                </a:gridCol>
                <a:gridCol w="798361">
                  <a:extLst>
                    <a:ext uri="{9D8B030D-6E8A-4147-A177-3AD203B41FA5}">
                      <a16:colId xmlns:a16="http://schemas.microsoft.com/office/drawing/2014/main" val="3233469831"/>
                    </a:ext>
                  </a:extLst>
                </a:gridCol>
                <a:gridCol w="593451">
                  <a:extLst>
                    <a:ext uri="{9D8B030D-6E8A-4147-A177-3AD203B41FA5}">
                      <a16:colId xmlns:a16="http://schemas.microsoft.com/office/drawing/2014/main" val="3264185382"/>
                    </a:ext>
                  </a:extLst>
                </a:gridCol>
                <a:gridCol w="593451">
                  <a:extLst>
                    <a:ext uri="{9D8B030D-6E8A-4147-A177-3AD203B41FA5}">
                      <a16:colId xmlns:a16="http://schemas.microsoft.com/office/drawing/2014/main" val="745820958"/>
                    </a:ext>
                  </a:extLst>
                </a:gridCol>
                <a:gridCol w="529417">
                  <a:extLst>
                    <a:ext uri="{9D8B030D-6E8A-4147-A177-3AD203B41FA5}">
                      <a16:colId xmlns:a16="http://schemas.microsoft.com/office/drawing/2014/main" val="2494587996"/>
                    </a:ext>
                  </a:extLst>
                </a:gridCol>
                <a:gridCol w="2780285">
                  <a:extLst>
                    <a:ext uri="{9D8B030D-6E8A-4147-A177-3AD203B41FA5}">
                      <a16:colId xmlns:a16="http://schemas.microsoft.com/office/drawing/2014/main" val="3315029670"/>
                    </a:ext>
                  </a:extLst>
                </a:gridCol>
              </a:tblGrid>
              <a:tr h="345641">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spcAft>
                          <a:spcPts val="0"/>
                        </a:spcAft>
                      </a:pPr>
                      <a:r>
                        <a:rPr lang="en-GB" sz="900"/>
                        <a:t>Proposer</a:t>
                      </a:r>
                    </a:p>
                  </a:txBody>
                  <a:tcPr marL="72000" marR="72000" marT="36000" marB="36000" anchor="ctr"/>
                </a:tc>
                <a:tc>
                  <a:txBody>
                    <a:bodyPr/>
                    <a:lstStyle/>
                    <a:p>
                      <a:pPr>
                        <a:spcAft>
                          <a:spcPts val="0"/>
                        </a:spcAft>
                      </a:pPr>
                      <a:r>
                        <a:rPr lang="en-GB" sz="900"/>
                        <a:t>Benefitting</a:t>
                      </a:r>
                    </a:p>
                  </a:txBody>
                  <a:tcPr marL="72000" marR="72000" marT="36000" marB="36000" anchor="ctr"/>
                </a:tc>
                <a:tc>
                  <a:txBody>
                    <a:bodyPr/>
                    <a:lstStyle/>
                    <a:p>
                      <a:pPr>
                        <a:spcAft>
                          <a:spcPts val="0"/>
                        </a:spcAft>
                      </a:pPr>
                      <a:r>
                        <a:rPr lang="en-GB" sz="900"/>
                        <a:t>Funded</a:t>
                      </a:r>
                    </a:p>
                    <a:p>
                      <a:pPr>
                        <a:spcAft>
                          <a:spcPts val="0"/>
                        </a:spcAft>
                      </a:pPr>
                      <a:r>
                        <a:rPr lang="en-GB" sz="900"/>
                        <a:t>By</a:t>
                      </a:r>
                    </a:p>
                  </a:txBody>
                  <a:tcPr marL="72000" marR="72000" marT="36000" marB="36000" anchor="ctr"/>
                </a:tc>
                <a:tc>
                  <a:txBody>
                    <a:bodyPr/>
                    <a:lstStyle/>
                    <a:p>
                      <a:pPr>
                        <a:spcAft>
                          <a:spcPts val="0"/>
                        </a:spcAft>
                      </a:pPr>
                      <a:r>
                        <a:rPr lang="en-GB" sz="900"/>
                        <a:t>HLSO</a:t>
                      </a:r>
                    </a:p>
                    <a:p>
                      <a:pPr>
                        <a:spcAft>
                          <a:spcPts val="0"/>
                        </a:spcAft>
                      </a:pPr>
                      <a:r>
                        <a:rPr lang="en-GB" sz="900"/>
                        <a:t>Est.</a:t>
                      </a:r>
                    </a:p>
                  </a:txBody>
                  <a:tcPr marL="72000" marR="72000" marT="36000" marB="36000" anchor="ctr"/>
                </a:tc>
                <a:tc>
                  <a:txBody>
                    <a:bodyPr/>
                    <a:lstStyle/>
                    <a:p>
                      <a:pPr>
                        <a:spcAft>
                          <a:spcPts val="0"/>
                        </a:spcAft>
                      </a:pPr>
                      <a:r>
                        <a:rPr lang="en-GB" sz="900"/>
                        <a:t>Points</a:t>
                      </a:r>
                    </a:p>
                  </a:txBody>
                  <a:tcPr marL="72000" marR="72000" marT="36000" marB="36000" anchor="ctr"/>
                </a:tc>
                <a:tc>
                  <a:txBody>
                    <a:bodyPr/>
                    <a:lstStyle/>
                    <a:p>
                      <a:pPr algn="ctr">
                        <a:spcAft>
                          <a:spcPts val="0"/>
                        </a:spcAft>
                      </a:pPr>
                      <a:r>
                        <a:rPr lang="en-GB" sz="900"/>
                        <a:t>Comments</a:t>
                      </a:r>
                    </a:p>
                  </a:txBody>
                  <a:tcPr marL="72000" marR="72000" marT="36000" marB="36000" anchor="ctr"/>
                </a:tc>
                <a:extLst>
                  <a:ext uri="{0D108BD9-81ED-4DB2-BD59-A6C34878D82A}">
                    <a16:rowId xmlns:a16="http://schemas.microsoft.com/office/drawing/2014/main" val="3477755440"/>
                  </a:ext>
                </a:extLst>
              </a:tr>
              <a:tr h="608600">
                <a:tc>
                  <a:txBody>
                    <a:bodyPr/>
                    <a:lstStyle/>
                    <a:p>
                      <a:pPr algn="ctr">
                        <a:spcAft>
                          <a:spcPts val="0"/>
                        </a:spcAft>
                      </a:pPr>
                      <a:r>
                        <a:rPr lang="en-GB" sz="900"/>
                        <a:t>5143</a:t>
                      </a:r>
                    </a:p>
                  </a:txBody>
                  <a:tcPr marL="72000" marR="72000" marT="36000" marB="36000" anchor="ctr">
                    <a:solidFill>
                      <a:schemeClr val="accent1">
                        <a:lumMod val="20000"/>
                        <a:lumOff val="80000"/>
                      </a:schemeClr>
                    </a:solidFill>
                  </a:tcPr>
                </a:tc>
                <a:tc>
                  <a:txBody>
                    <a:bodyPr/>
                    <a:lstStyle/>
                    <a:p>
                      <a:pPr>
                        <a:spcAft>
                          <a:spcPts val="0"/>
                        </a:spcAft>
                      </a:pPr>
                      <a:r>
                        <a:rPr lang="en-GB" sz="900"/>
                        <a:t>Transfer of NDM sampling obligations from Cadent, WWU, and NGN to the CDSP</a:t>
                      </a:r>
                    </a:p>
                  </a:txBody>
                  <a:tcPr marL="72000" marR="72000" marT="36000" marB="36000" anchor="ctr">
                    <a:solidFill>
                      <a:schemeClr val="accent1">
                        <a:lumMod val="20000"/>
                        <a:lumOff val="80000"/>
                      </a:schemeClr>
                    </a:solidFill>
                  </a:tcPr>
                </a:tc>
                <a:tc>
                  <a:txBody>
                    <a:bodyPr/>
                    <a:lstStyle/>
                    <a:p>
                      <a:pPr>
                        <a:spcAft>
                          <a:spcPts val="0"/>
                        </a:spcAft>
                      </a:pPr>
                      <a:r>
                        <a:rPr lang="en-GB" sz="900"/>
                        <a:t>Cadent</a:t>
                      </a:r>
                    </a:p>
                  </a:txBody>
                  <a:tcPr marL="72000" marR="72000" marT="36000" marB="36000" anchor="ctr">
                    <a:solidFill>
                      <a:schemeClr val="accent1">
                        <a:lumMod val="20000"/>
                        <a:lumOff val="80000"/>
                      </a:schemeClr>
                    </a:solidFill>
                  </a:tcPr>
                </a:tc>
                <a:tc>
                  <a:txBody>
                    <a:bodyPr/>
                    <a:lstStyle/>
                    <a:p>
                      <a:pPr>
                        <a:spcAft>
                          <a:spcPts val="0"/>
                        </a:spcAft>
                      </a:pPr>
                      <a:r>
                        <a:rPr lang="en-GB" sz="900"/>
                        <a:t>Cadent, WWU, NGN</a:t>
                      </a:r>
                    </a:p>
                  </a:txBody>
                  <a:tcPr marL="72000" marR="72000" marT="36000" marB="36000" anchor="ctr">
                    <a:solidFill>
                      <a:schemeClr val="accent1">
                        <a:lumMod val="20000"/>
                        <a:lumOff val="80000"/>
                      </a:schemeClr>
                    </a:solidFill>
                  </a:tcPr>
                </a:tc>
                <a:tc>
                  <a:txBody>
                    <a:bodyPr/>
                    <a:lstStyle/>
                    <a:p>
                      <a:pPr>
                        <a:spcAft>
                          <a:spcPts val="0"/>
                        </a:spcAft>
                      </a:pPr>
                      <a:r>
                        <a:rPr lang="en-GB" sz="900"/>
                        <a:t>Cadent, WWU, NGN</a:t>
                      </a:r>
                    </a:p>
                  </a:txBody>
                  <a:tcPr marL="72000" marR="72000" marT="36000" marB="36000" anchor="ctr">
                    <a:solidFill>
                      <a:schemeClr val="accent1">
                        <a:lumMod val="20000"/>
                        <a:lumOff val="80000"/>
                      </a:schemeClr>
                    </a:solidFill>
                  </a:tcPr>
                </a:tc>
                <a:tc>
                  <a:txBody>
                    <a:bodyPr/>
                    <a:lstStyle/>
                    <a:p>
                      <a:pPr algn="ctr">
                        <a:spcAft>
                          <a:spcPts val="0"/>
                        </a:spcAft>
                      </a:pPr>
                      <a:r>
                        <a:rPr lang="en-GB" sz="900"/>
                        <a:t>£100k</a:t>
                      </a:r>
                    </a:p>
                  </a:txBody>
                  <a:tcPr marL="72000" marR="72000" marT="36000" marB="36000" anchor="ctr">
                    <a:solidFill>
                      <a:schemeClr val="accent1">
                        <a:lumMod val="20000"/>
                        <a:lumOff val="80000"/>
                      </a:schemeClr>
                    </a:solidFill>
                  </a:tcPr>
                </a:tc>
                <a:tc>
                  <a:txBody>
                    <a:bodyPr/>
                    <a:lstStyle/>
                    <a:p>
                      <a:pPr algn="ctr">
                        <a:spcAft>
                          <a:spcPts val="0"/>
                        </a:spcAft>
                      </a:pPr>
                      <a:r>
                        <a:rPr lang="en-GB" sz="900"/>
                        <a:t>5</a:t>
                      </a:r>
                    </a:p>
                  </a:txBody>
                  <a:tcPr marL="72000" marR="72000" marT="36000" marB="36000" anchor="ctr">
                    <a:solidFill>
                      <a:schemeClr val="accent1">
                        <a:lumMod val="20000"/>
                        <a:lumOff val="80000"/>
                      </a:schemeClr>
                    </a:solidFill>
                  </a:tcPr>
                </a:tc>
                <a:tc>
                  <a:txBody>
                    <a:bodyPr/>
                    <a:lstStyle/>
                    <a:p>
                      <a:pPr marL="171450" indent="-171450" algn="l">
                        <a:spcAft>
                          <a:spcPts val="0"/>
                        </a:spcAft>
                        <a:buFont typeface="Arial" panose="020B0604020202020204" pitchFamily="34" charset="0"/>
                        <a:buChar char="•"/>
                      </a:pPr>
                      <a:r>
                        <a:rPr lang="en-GB" sz="900"/>
                        <a:t>Solution Change Pack approved by three DNs</a:t>
                      </a:r>
                    </a:p>
                    <a:p>
                      <a:pPr marL="171450" indent="-171450" algn="l">
                        <a:spcAft>
                          <a:spcPts val="0"/>
                        </a:spcAft>
                        <a:buFont typeface="Arial" panose="020B0604020202020204" pitchFamily="34" charset="0"/>
                        <a:buChar char="•"/>
                      </a:pPr>
                      <a:r>
                        <a:rPr lang="en-GB" sz="900"/>
                        <a:t>Design Change Pack to be approved by relevant DNs by end of November</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1909645996"/>
                  </a:ext>
                </a:extLst>
              </a:tr>
              <a:tr h="608600">
                <a:tc>
                  <a:txBody>
                    <a:bodyPr/>
                    <a:lstStyle/>
                    <a:p>
                      <a:pPr algn="ctr">
                        <a:spcAft>
                          <a:spcPts val="0"/>
                        </a:spcAft>
                      </a:pPr>
                      <a:r>
                        <a:rPr lang="en-GB" sz="900"/>
                        <a:t>5379</a:t>
                      </a:r>
                    </a:p>
                  </a:txBody>
                  <a:tcPr marL="72000" marR="72000" marT="36000" marB="36000" anchor="ctr">
                    <a:solidFill>
                      <a:schemeClr val="accent1">
                        <a:lumMod val="20000"/>
                        <a:lumOff val="80000"/>
                      </a:schemeClr>
                    </a:solidFill>
                  </a:tcPr>
                </a:tc>
                <a:tc>
                  <a:txBody>
                    <a:bodyPr/>
                    <a:lstStyle/>
                    <a:p>
                      <a:pPr>
                        <a:spcAft>
                          <a:spcPts val="0"/>
                        </a:spcAft>
                      </a:pPr>
                      <a:r>
                        <a:rPr lang="en-GB" sz="900"/>
                        <a:t>DM Class 1 Read Service</a:t>
                      </a:r>
                    </a:p>
                  </a:txBody>
                  <a:tcPr marL="72000" marR="72000" marT="36000" marB="36000" anchor="ctr">
                    <a:solidFill>
                      <a:schemeClr val="accent1">
                        <a:lumMod val="20000"/>
                        <a:lumOff val="80000"/>
                      </a:schemeClr>
                    </a:solidFill>
                  </a:tcPr>
                </a:tc>
                <a:tc>
                  <a:txBody>
                    <a:bodyPr/>
                    <a:lstStyle/>
                    <a:p>
                      <a:pPr>
                        <a:spcAft>
                          <a:spcPts val="0"/>
                        </a:spcAft>
                      </a:pPr>
                      <a:r>
                        <a:rPr lang="en-GB" sz="900"/>
                        <a:t>CDSP</a:t>
                      </a:r>
                    </a:p>
                  </a:txBody>
                  <a:tcPr marL="72000" marR="72000" marT="36000" marB="36000" anchor="ctr">
                    <a:solidFill>
                      <a:schemeClr val="accent1">
                        <a:lumMod val="20000"/>
                        <a:lumOff val="80000"/>
                      </a:schemeClr>
                    </a:solidFill>
                  </a:tcPr>
                </a:tc>
                <a:tc>
                  <a:txBody>
                    <a:bodyPr/>
                    <a:lstStyle/>
                    <a:p>
                      <a:pPr>
                        <a:spcAft>
                          <a:spcPts val="0"/>
                        </a:spcAft>
                      </a:pPr>
                      <a:r>
                        <a:rPr lang="en-GB" sz="900"/>
                        <a:t>GT, IGT</a:t>
                      </a:r>
                    </a:p>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8</a:t>
                      </a:r>
                    </a:p>
                  </a:txBody>
                  <a:tcPr marL="72000" marR="72000" marT="36000" marB="36000" anchor="ctr">
                    <a:solidFill>
                      <a:schemeClr val="accent1">
                        <a:lumMod val="20000"/>
                        <a:lumOff val="80000"/>
                      </a:schemeClr>
                    </a:solidFill>
                  </a:tcPr>
                </a:tc>
                <a:tc>
                  <a:txBody>
                    <a:bodyPr/>
                    <a:lstStyle/>
                    <a:p>
                      <a:pPr marL="171450" indent="-171450" algn="l">
                        <a:spcAft>
                          <a:spcPts val="0"/>
                        </a:spcAft>
                        <a:buFont typeface="Arial" panose="020B0604020202020204" pitchFamily="34" charset="0"/>
                        <a:buChar char="•"/>
                      </a:pPr>
                      <a:r>
                        <a:rPr lang="en-GB" sz="900"/>
                        <a:t>Solution approved at August </a:t>
                      </a:r>
                      <a:r>
                        <a:rPr lang="en-GB" sz="900" err="1"/>
                        <a:t>ChMC</a:t>
                      </a:r>
                      <a:r>
                        <a:rPr lang="en-GB" sz="900"/>
                        <a:t>.</a:t>
                      </a:r>
                    </a:p>
                    <a:p>
                      <a:pPr marL="171450" indent="-171450" algn="l">
                        <a:spcAft>
                          <a:spcPts val="0"/>
                        </a:spcAft>
                        <a:buFont typeface="Arial" panose="020B0604020202020204" pitchFamily="34" charset="0"/>
                        <a:buChar char="•"/>
                      </a:pPr>
                      <a:r>
                        <a:rPr lang="en-GB" sz="900"/>
                        <a:t>Design Change Pack to be approved at November ChMC</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4234668"/>
                  </a:ext>
                </a:extLst>
              </a:tr>
              <a:tr h="608600">
                <a:tc>
                  <a:txBody>
                    <a:bodyPr/>
                    <a:lstStyle/>
                    <a:p>
                      <a:pPr algn="ctr">
                        <a:spcAft>
                          <a:spcPts val="0"/>
                        </a:spcAft>
                      </a:pPr>
                      <a:r>
                        <a:rPr lang="en-GB" sz="900"/>
                        <a:t>5472</a:t>
                      </a:r>
                    </a:p>
                  </a:txBody>
                  <a:tcPr marL="72000" marR="72000" marT="36000" marB="36000" anchor="ctr">
                    <a:solidFill>
                      <a:schemeClr val="accent1">
                        <a:lumMod val="20000"/>
                        <a:lumOff val="80000"/>
                      </a:schemeClr>
                    </a:solidFill>
                  </a:tcPr>
                </a:tc>
                <a:tc>
                  <a:txBody>
                    <a:bodyPr/>
                    <a:lstStyle/>
                    <a:p>
                      <a:pPr>
                        <a:spcAft>
                          <a:spcPts val="0"/>
                        </a:spcAft>
                      </a:pPr>
                      <a:r>
                        <a:rPr lang="en-GB" sz="900"/>
                        <a:t>Creation of a UK Link API to consume daily weather data for Demand Estimation</a:t>
                      </a:r>
                    </a:p>
                  </a:txBody>
                  <a:tcPr marL="72000" marR="72000" marT="36000" marB="36000" anchor="ctr">
                    <a:solidFill>
                      <a:schemeClr val="accent1">
                        <a:lumMod val="20000"/>
                        <a:lumOff val="80000"/>
                      </a:schemeClr>
                    </a:solidFill>
                  </a:tcPr>
                </a:tc>
                <a:tc>
                  <a:txBody>
                    <a:bodyPr/>
                    <a:lstStyle/>
                    <a:p>
                      <a:pPr>
                        <a:spcAft>
                          <a:spcPts val="0"/>
                        </a:spcAft>
                      </a:pPr>
                      <a:r>
                        <a:rPr lang="en-GB" sz="900"/>
                        <a:t>CDSP</a:t>
                      </a:r>
                    </a:p>
                  </a:txBody>
                  <a:tcPr marL="72000" marR="72000" marT="36000" marB="36000" anchor="ctr">
                    <a:solidFill>
                      <a:schemeClr val="accent1">
                        <a:lumMod val="20000"/>
                        <a:lumOff val="80000"/>
                      </a:schemeClr>
                    </a:solidFill>
                  </a:tcPr>
                </a:tc>
                <a:tc>
                  <a:txBody>
                    <a:bodyPr/>
                    <a:lstStyle/>
                    <a:p>
                      <a:pPr>
                        <a:spcAft>
                          <a:spcPts val="0"/>
                        </a:spcAft>
                      </a:pPr>
                      <a:r>
                        <a:rPr lang="en-GB" sz="900"/>
                        <a:t>GT, IGT</a:t>
                      </a:r>
                    </a:p>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lgn="ctr">
                        <a:spcAft>
                          <a:spcPts val="0"/>
                        </a:spcAft>
                      </a:pPr>
                      <a:r>
                        <a:rPr lang="en-GB" sz="900"/>
                        <a:t>£75k</a:t>
                      </a:r>
                    </a:p>
                  </a:txBody>
                  <a:tcPr marL="72000" marR="72000" marT="36000" marB="36000" anchor="ctr">
                    <a:solidFill>
                      <a:schemeClr val="accent1">
                        <a:lumMod val="20000"/>
                        <a:lumOff val="80000"/>
                      </a:schemeClr>
                    </a:solidFill>
                  </a:tcPr>
                </a:tc>
                <a:tc>
                  <a:txBody>
                    <a:bodyPr/>
                    <a:lstStyle/>
                    <a:p>
                      <a:pPr algn="ctr">
                        <a:spcAft>
                          <a:spcPts val="0"/>
                        </a:spcAft>
                      </a:pPr>
                      <a:r>
                        <a:rPr lang="en-GB" sz="900"/>
                        <a:t>5</a:t>
                      </a:r>
                    </a:p>
                  </a:txBody>
                  <a:tcPr marL="72000" marR="72000" marT="36000" marB="36000" anchor="ctr">
                    <a:solidFill>
                      <a:schemeClr val="accent1">
                        <a:lumMod val="20000"/>
                        <a:lumOff val="80000"/>
                      </a:schemeClr>
                    </a:solidFill>
                  </a:tcPr>
                </a:tc>
                <a:tc>
                  <a:txBody>
                    <a:bodyPr/>
                    <a:lstStyle/>
                    <a:p>
                      <a:pPr marL="171450" indent="-171450" algn="l">
                        <a:spcAft>
                          <a:spcPts val="0"/>
                        </a:spcAft>
                        <a:buFont typeface="Arial" panose="020B0604020202020204" pitchFamily="34" charset="0"/>
                        <a:buChar char="•"/>
                      </a:pPr>
                      <a:r>
                        <a:rPr lang="en-GB" sz="900"/>
                        <a:t>Solution Change Pack submitted for approval at October </a:t>
                      </a:r>
                      <a:r>
                        <a:rPr lang="en-GB" sz="900" err="1"/>
                        <a:t>ChMC</a:t>
                      </a:r>
                      <a:endParaRPr lang="en-GB" sz="900"/>
                    </a:p>
                    <a:p>
                      <a:pPr marL="171450" indent="-171450" algn="l">
                        <a:spcAft>
                          <a:spcPts val="0"/>
                        </a:spcAft>
                        <a:buFont typeface="Arial" panose="020B0604020202020204" pitchFamily="34" charset="0"/>
                        <a:buChar char="•"/>
                      </a:pPr>
                      <a:r>
                        <a:rPr lang="en-GB" sz="900"/>
                        <a:t>Design Change Pack to be submitted at December ChMC</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251506">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r>
                        <a:rPr lang="en-GB" sz="900" b="1">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£325k</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18</a:t>
                      </a:r>
                    </a:p>
                  </a:txBody>
                  <a:tcPr marL="72000" marR="72000" marT="36000" marB="36000" anchor="ctr">
                    <a:solidFill>
                      <a:schemeClr val="accent1">
                        <a:lumMod val="20000"/>
                        <a:lumOff val="80000"/>
                      </a:schemeClr>
                    </a:solidFill>
                  </a:tcPr>
                </a:tc>
                <a:tc>
                  <a:txBody>
                    <a:bodyPr/>
                    <a:lstStyle/>
                    <a:p>
                      <a:pPr algn="ctr">
                        <a:spcAft>
                          <a:spcPts val="0"/>
                        </a:spcAft>
                      </a:pPr>
                      <a:endParaRPr lang="en-GB" sz="90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spTree>
    <p:extLst>
      <p:ext uri="{BB962C8B-B14F-4D97-AF65-F5344CB8AC3E}">
        <p14:creationId xmlns:p14="http://schemas.microsoft.com/office/powerpoint/2010/main" val="293266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February 23 Release Update </a:t>
            </a:r>
          </a:p>
        </p:txBody>
      </p:sp>
    </p:spTree>
    <p:extLst>
      <p:ext uri="{BB962C8B-B14F-4D97-AF65-F5344CB8AC3E}">
        <p14:creationId xmlns:p14="http://schemas.microsoft.com/office/powerpoint/2010/main" val="4140261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8766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Start up and Initiation phase completed on 23/09 as per plan</a:t>
                      </a:r>
                    </a:p>
                    <a:p>
                      <a:pPr marL="0" indent="0" algn="l">
                        <a:buFont typeface="Arial" panose="020B0604020202020204" pitchFamily="34" charset="0"/>
                        <a:buNone/>
                      </a:pPr>
                      <a:r>
                        <a:rPr lang="en-GB" sz="700" b="0">
                          <a:solidFill>
                            <a:schemeClr val="tx1"/>
                          </a:solidFill>
                          <a:effectLst/>
                          <a:latin typeface="+mn-lt"/>
                          <a:ea typeface="+mn-ea"/>
                          <a:cs typeface="Poppins"/>
                        </a:rPr>
                        <a:t>Currently in build phase, with system testing in progress for XRNs where build completed from 03/10</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build in progress, delivery on track to complete by 30/09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commenced on 12/09, delivery on track to complete by 23/12</a:t>
                      </a:r>
                    </a:p>
                    <a:p>
                      <a:pPr marL="171450" indent="-171450" algn="l">
                        <a:buFont typeface="Arial" panose="020B0604020202020204" pitchFamily="34" charset="0"/>
                        <a:buChar char="•"/>
                      </a:pPr>
                      <a:r>
                        <a:rPr lang="en-US" sz="700">
                          <a:latin typeface="+mn-lt"/>
                        </a:rPr>
                        <a:t>System Testing preparation in progress, test case execution to commence 03/10</a:t>
                      </a:r>
                    </a:p>
                    <a:p>
                      <a:pPr marL="171450" indent="-171450" algn="l">
                        <a:buFont typeface="Arial" panose="020B0604020202020204" pitchFamily="34" charset="0"/>
                        <a:buChar char="•"/>
                      </a:pPr>
                      <a:r>
                        <a:rPr lang="en-US" sz="700">
                          <a:latin typeface="+mn-lt"/>
                        </a:rPr>
                        <a:t>User Acceptance Testing (UAT) preparation to commence on 17/10</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October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a:t>
                      </a:r>
                      <a:r>
                        <a:rPr lang="en-US" sz="700" b="0" i="0" kern="1200" err="1">
                          <a:solidFill>
                            <a:schemeClr val="tx1"/>
                          </a:solidFill>
                          <a:effectLst/>
                          <a:latin typeface="+mn-lt"/>
                          <a:ea typeface="+mn-ea"/>
                          <a:cs typeface="+mn-cs"/>
                        </a:rPr>
                        <a:t>ChMC</a:t>
                      </a:r>
                      <a:r>
                        <a:rPr lang="en-US" sz="700" b="0" i="0" kern="1200">
                          <a:solidFill>
                            <a:schemeClr val="tx1"/>
                          </a:solidFill>
                          <a:effectLst/>
                          <a:latin typeface="+mn-lt"/>
                          <a:ea typeface="+mn-ea"/>
                          <a:cs typeface="+mn-cs"/>
                        </a:rPr>
                        <a:t>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SGN confirmed that Ofgem are due to provide an update on the status of the Modification w/c 26/09/22, </a:t>
                      </a:r>
                      <a:r>
                        <a:rPr lang="en-US" sz="700" b="0" i="0" u="none" strike="noStrike" kern="1200" noProof="0">
                          <a:effectLst/>
                        </a:rPr>
                        <a:t>which ultimately could result in this change being descoped from Feb-23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45991" cy="200055"/>
          </a:xfrm>
          <a:prstGeom prst="rect">
            <a:avLst/>
          </a:prstGeom>
          <a:noFill/>
        </p:spPr>
        <p:txBody>
          <a:bodyPr wrap="none" lIns="91440" tIns="45720" rIns="91440" bIns="45720" rtlCol="0" anchor="t">
            <a:spAutoFit/>
          </a:bodyPr>
          <a:lstStyle/>
          <a:p>
            <a:r>
              <a:rPr lang="en-GB" sz="700"/>
              <a:t>Slide updated on 27th September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5" name="Picture 4">
            <a:extLst>
              <a:ext uri="{FF2B5EF4-FFF2-40B4-BE49-F238E27FC236}">
                <a16:creationId xmlns:a16="http://schemas.microsoft.com/office/drawing/2014/main" id="{32F9AFB7-BC88-44C7-B3DB-C50280F925EB}"/>
              </a:ext>
            </a:extLst>
          </p:cNvPr>
          <p:cNvPicPr>
            <a:picLocks noChangeAspect="1"/>
          </p:cNvPicPr>
          <p:nvPr/>
        </p:nvPicPr>
        <p:blipFill>
          <a:blip r:embed="rId3"/>
          <a:stretch>
            <a:fillRect/>
          </a:stretch>
        </p:blipFill>
        <p:spPr>
          <a:xfrm>
            <a:off x="4368720" y="1869238"/>
            <a:ext cx="4505562" cy="786965"/>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XRN5231 Provision of a FWACV Service Update</a:t>
            </a:r>
            <a:endParaRPr lang="en-GB">
              <a:highlight>
                <a:srgbClr val="FFFFFF"/>
              </a:highlight>
            </a:endParaRPr>
          </a:p>
        </p:txBody>
      </p:sp>
    </p:spTree>
    <p:extLst>
      <p:ext uri="{BB962C8B-B14F-4D97-AF65-F5344CB8AC3E}">
        <p14:creationId xmlns:p14="http://schemas.microsoft.com/office/powerpoint/2010/main" val="255884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graphicFrame>
        <p:nvGraphicFramePr>
          <p:cNvPr id="4" name="Chart 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467544" y="1491630"/>
          <a:ext cx="8064896" cy="32989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£0.8m -  £0.1m adjusted following approvals in Aug-ChMC and £0.7m for illustrative / forecasting purposes (embedded spreadsheet provides XRN-level detail)</a:t>
            </a:r>
          </a:p>
        </p:txBody>
      </p:sp>
      <p:sp>
        <p:nvSpPr>
          <p:cNvPr id="5" name="TextBox 4">
            <a:extLst>
              <a:ext uri="{FF2B5EF4-FFF2-40B4-BE49-F238E27FC236}">
                <a16:creationId xmlns:a16="http://schemas.microsoft.com/office/drawing/2014/main" id="{29389D16-C0B2-4A4C-8B35-E396B8F0F256}"/>
              </a:ext>
            </a:extLst>
          </p:cNvPr>
          <p:cNvSpPr txBox="1"/>
          <p:nvPr/>
        </p:nvSpPr>
        <p:spPr>
          <a:xfrm>
            <a:off x="6063560" y="4564623"/>
            <a:ext cx="2930811" cy="276999"/>
          </a:xfrm>
          <a:prstGeom prst="rect">
            <a:avLst/>
          </a:prstGeom>
          <a:noFill/>
        </p:spPr>
        <p:txBody>
          <a:bodyPr wrap="square" rtlCol="0">
            <a:spAutoFit/>
          </a:bodyPr>
          <a:lstStyle/>
          <a:p>
            <a:r>
              <a:rPr lang="en-GB" sz="1200"/>
              <a:t>The Change budget can be found </a:t>
            </a:r>
            <a:r>
              <a:rPr lang="en-GB" sz="1200">
                <a:hlinkClick r:id="rId3"/>
              </a:rPr>
              <a:t>here</a:t>
            </a:r>
            <a:endParaRPr lang="en-GB" sz="1200"/>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31297" y="123478"/>
          <a:ext cx="9001000" cy="427636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October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now tracking as </a:t>
                      </a:r>
                      <a:r>
                        <a:rPr lang="en-GB" sz="700" b="0" i="0" u="none" strike="noStrike" kern="1200" cap="none" normalizeH="0" baseline="0">
                          <a:ln>
                            <a:noFill/>
                          </a:ln>
                          <a:solidFill>
                            <a:srgbClr val="00B050"/>
                          </a:solidFill>
                          <a:effectLst/>
                          <a:latin typeface="+mn-lt"/>
                          <a:ea typeface="+mn-ea"/>
                          <a:cs typeface="+mn-cs"/>
                        </a:rPr>
                        <a:t>GREEN</a:t>
                      </a:r>
                      <a:r>
                        <a:rPr lang="en-GB" sz="700" b="0" i="0" u="none" strike="noStrike" kern="1200" cap="none" normalizeH="0" baseline="0">
                          <a:ln>
                            <a:noFill/>
                          </a:ln>
                          <a:solidFill>
                            <a:schemeClr val="tx1"/>
                          </a:solidFill>
                          <a:effectLst/>
                          <a:latin typeface="+mn-lt"/>
                          <a:ea typeface="+mn-ea"/>
                          <a:cs typeface="+mn-cs"/>
                        </a:rPr>
                        <a:t>. All implementation activities are complete.</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PIS activity is progressing to plan.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Usage monitoring and assurance taking place.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Requirements traceability activities have completed.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No major issues have been reported and the service is largely working as expected since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A number of PIS tickets have been raised; 10 key PIS activities are now closed and work is in progress for the remaining 5 issues. The resolution activities for these issues will conclude within the PIS phase.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Regular calls are taking place with the DNs as appropriate, NG and key stakeholders. These will continue for the remainder of PIS.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Conclude PIS phase.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activity</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There are currently no key issues or risks. </a:t>
                      </a:r>
                      <a:endParaRPr lang="en-GB" sz="700" b="1" baseline="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are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78B3CBE6-2AC8-4ECD-BF6E-4197D066B8D5}"/>
              </a:ext>
            </a:extLst>
          </p:cNvPr>
          <p:cNvPicPr/>
          <p:nvPr/>
        </p:nvPicPr>
        <p:blipFill>
          <a:blip r:embed="rId3"/>
          <a:stretch>
            <a:fillRect/>
          </a:stretch>
        </p:blipFill>
        <p:spPr>
          <a:xfrm>
            <a:off x="5035853" y="1001520"/>
            <a:ext cx="3856627" cy="2434326"/>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SEP 2022 – AUG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a:t>SEPTEMBER 2022</a:t>
            </a:r>
          </a:p>
        </p:txBody>
      </p:sp>
    </p:spTree>
    <p:extLst>
      <p:ext uri="{BB962C8B-B14F-4D97-AF65-F5344CB8AC3E}">
        <p14:creationId xmlns:p14="http://schemas.microsoft.com/office/powerpoint/2010/main" val="945712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5" y="515143"/>
          <a:ext cx="9072995" cy="4454226"/>
        </p:xfrm>
        <a:graphic>
          <a:graphicData uri="http://schemas.openxmlformats.org/drawingml/2006/table">
            <a:tbl>
              <a:tblPr firstRow="1" bandRow="1">
                <a:tableStyleId>{5C22544A-7EE6-4342-B048-85BDC9FD1C3A}</a:tableStyleId>
              </a:tblPr>
              <a:tblGrid>
                <a:gridCol w="872298">
                  <a:extLst>
                    <a:ext uri="{9D8B030D-6E8A-4147-A177-3AD203B41FA5}">
                      <a16:colId xmlns:a16="http://schemas.microsoft.com/office/drawing/2014/main" val="542809358"/>
                    </a:ext>
                  </a:extLst>
                </a:gridCol>
                <a:gridCol w="698111">
                  <a:extLst>
                    <a:ext uri="{9D8B030D-6E8A-4147-A177-3AD203B41FA5}">
                      <a16:colId xmlns:a16="http://schemas.microsoft.com/office/drawing/2014/main" val="4028384899"/>
                    </a:ext>
                  </a:extLst>
                </a:gridCol>
                <a:gridCol w="569046">
                  <a:extLst>
                    <a:ext uri="{9D8B030D-6E8A-4147-A177-3AD203B41FA5}">
                      <a16:colId xmlns:a16="http://schemas.microsoft.com/office/drawing/2014/main" val="2539976336"/>
                    </a:ext>
                  </a:extLst>
                </a:gridCol>
                <a:gridCol w="287524">
                  <a:extLst>
                    <a:ext uri="{9D8B030D-6E8A-4147-A177-3AD203B41FA5}">
                      <a16:colId xmlns:a16="http://schemas.microsoft.com/office/drawing/2014/main" val="3866050081"/>
                    </a:ext>
                  </a:extLst>
                </a:gridCol>
                <a:gridCol w="377620">
                  <a:extLst>
                    <a:ext uri="{9D8B030D-6E8A-4147-A177-3AD203B41FA5}">
                      <a16:colId xmlns:a16="http://schemas.microsoft.com/office/drawing/2014/main" val="4205172266"/>
                    </a:ext>
                  </a:extLst>
                </a:gridCol>
                <a:gridCol w="377620">
                  <a:extLst>
                    <a:ext uri="{9D8B030D-6E8A-4147-A177-3AD203B41FA5}">
                      <a16:colId xmlns:a16="http://schemas.microsoft.com/office/drawing/2014/main" val="766761779"/>
                    </a:ext>
                  </a:extLst>
                </a:gridCol>
                <a:gridCol w="245449">
                  <a:extLst>
                    <a:ext uri="{9D8B030D-6E8A-4147-A177-3AD203B41FA5}">
                      <a16:colId xmlns:a16="http://schemas.microsoft.com/office/drawing/2014/main" val="133251688"/>
                    </a:ext>
                  </a:extLst>
                </a:gridCol>
                <a:gridCol w="245449">
                  <a:extLst>
                    <a:ext uri="{9D8B030D-6E8A-4147-A177-3AD203B41FA5}">
                      <a16:colId xmlns:a16="http://schemas.microsoft.com/office/drawing/2014/main" val="1682284650"/>
                    </a:ext>
                  </a:extLst>
                </a:gridCol>
                <a:gridCol w="245449">
                  <a:extLst>
                    <a:ext uri="{9D8B030D-6E8A-4147-A177-3AD203B41FA5}">
                      <a16:colId xmlns:a16="http://schemas.microsoft.com/office/drawing/2014/main" val="2792573684"/>
                    </a:ext>
                  </a:extLst>
                </a:gridCol>
                <a:gridCol w="245449">
                  <a:extLst>
                    <a:ext uri="{9D8B030D-6E8A-4147-A177-3AD203B41FA5}">
                      <a16:colId xmlns:a16="http://schemas.microsoft.com/office/drawing/2014/main" val="438433282"/>
                    </a:ext>
                  </a:extLst>
                </a:gridCol>
                <a:gridCol w="245449">
                  <a:extLst>
                    <a:ext uri="{9D8B030D-6E8A-4147-A177-3AD203B41FA5}">
                      <a16:colId xmlns:a16="http://schemas.microsoft.com/office/drawing/2014/main" val="3218376023"/>
                    </a:ext>
                  </a:extLst>
                </a:gridCol>
                <a:gridCol w="245449">
                  <a:extLst>
                    <a:ext uri="{9D8B030D-6E8A-4147-A177-3AD203B41FA5}">
                      <a16:colId xmlns:a16="http://schemas.microsoft.com/office/drawing/2014/main" val="1099884066"/>
                    </a:ext>
                  </a:extLst>
                </a:gridCol>
                <a:gridCol w="245449">
                  <a:extLst>
                    <a:ext uri="{9D8B030D-6E8A-4147-A177-3AD203B41FA5}">
                      <a16:colId xmlns:a16="http://schemas.microsoft.com/office/drawing/2014/main" val="101972404"/>
                    </a:ext>
                  </a:extLst>
                </a:gridCol>
                <a:gridCol w="245449">
                  <a:extLst>
                    <a:ext uri="{9D8B030D-6E8A-4147-A177-3AD203B41FA5}">
                      <a16:colId xmlns:a16="http://schemas.microsoft.com/office/drawing/2014/main" val="3116105998"/>
                    </a:ext>
                  </a:extLst>
                </a:gridCol>
                <a:gridCol w="245449">
                  <a:extLst>
                    <a:ext uri="{9D8B030D-6E8A-4147-A177-3AD203B41FA5}">
                      <a16:colId xmlns:a16="http://schemas.microsoft.com/office/drawing/2014/main" val="1298517402"/>
                    </a:ext>
                  </a:extLst>
                </a:gridCol>
                <a:gridCol w="245449">
                  <a:extLst>
                    <a:ext uri="{9D8B030D-6E8A-4147-A177-3AD203B41FA5}">
                      <a16:colId xmlns:a16="http://schemas.microsoft.com/office/drawing/2014/main" val="4197062541"/>
                    </a:ext>
                  </a:extLst>
                </a:gridCol>
                <a:gridCol w="245449">
                  <a:extLst>
                    <a:ext uri="{9D8B030D-6E8A-4147-A177-3AD203B41FA5}">
                      <a16:colId xmlns:a16="http://schemas.microsoft.com/office/drawing/2014/main" val="881839774"/>
                    </a:ext>
                  </a:extLst>
                </a:gridCol>
                <a:gridCol w="245449">
                  <a:extLst>
                    <a:ext uri="{9D8B030D-6E8A-4147-A177-3AD203B41FA5}">
                      <a16:colId xmlns:a16="http://schemas.microsoft.com/office/drawing/2014/main" val="3201992545"/>
                    </a:ext>
                  </a:extLst>
                </a:gridCol>
                <a:gridCol w="245449">
                  <a:extLst>
                    <a:ext uri="{9D8B030D-6E8A-4147-A177-3AD203B41FA5}">
                      <a16:colId xmlns:a16="http://schemas.microsoft.com/office/drawing/2014/main" val="772316818"/>
                    </a:ext>
                  </a:extLst>
                </a:gridCol>
                <a:gridCol w="245449">
                  <a:extLst>
                    <a:ext uri="{9D8B030D-6E8A-4147-A177-3AD203B41FA5}">
                      <a16:colId xmlns:a16="http://schemas.microsoft.com/office/drawing/2014/main" val="1510459985"/>
                    </a:ext>
                  </a:extLst>
                </a:gridCol>
                <a:gridCol w="245449">
                  <a:extLst>
                    <a:ext uri="{9D8B030D-6E8A-4147-A177-3AD203B41FA5}">
                      <a16:colId xmlns:a16="http://schemas.microsoft.com/office/drawing/2014/main" val="2788497068"/>
                    </a:ext>
                  </a:extLst>
                </a:gridCol>
                <a:gridCol w="245449">
                  <a:extLst>
                    <a:ext uri="{9D8B030D-6E8A-4147-A177-3AD203B41FA5}">
                      <a16:colId xmlns:a16="http://schemas.microsoft.com/office/drawing/2014/main" val="3337496382"/>
                    </a:ext>
                  </a:extLst>
                </a:gridCol>
                <a:gridCol w="245449">
                  <a:extLst>
                    <a:ext uri="{9D8B030D-6E8A-4147-A177-3AD203B41FA5}">
                      <a16:colId xmlns:a16="http://schemas.microsoft.com/office/drawing/2014/main" val="2966851419"/>
                    </a:ext>
                  </a:extLst>
                </a:gridCol>
                <a:gridCol w="245449">
                  <a:extLst>
                    <a:ext uri="{9D8B030D-6E8A-4147-A177-3AD203B41FA5}">
                      <a16:colId xmlns:a16="http://schemas.microsoft.com/office/drawing/2014/main" val="3827292974"/>
                    </a:ext>
                  </a:extLst>
                </a:gridCol>
                <a:gridCol w="245449">
                  <a:extLst>
                    <a:ext uri="{9D8B030D-6E8A-4147-A177-3AD203B41FA5}">
                      <a16:colId xmlns:a16="http://schemas.microsoft.com/office/drawing/2014/main" val="323130426"/>
                    </a:ext>
                  </a:extLst>
                </a:gridCol>
                <a:gridCol w="245449">
                  <a:extLst>
                    <a:ext uri="{9D8B030D-6E8A-4147-A177-3AD203B41FA5}">
                      <a16:colId xmlns:a16="http://schemas.microsoft.com/office/drawing/2014/main" val="125567043"/>
                    </a:ext>
                  </a:extLst>
                </a:gridCol>
                <a:gridCol w="245449">
                  <a:extLst>
                    <a:ext uri="{9D8B030D-6E8A-4147-A177-3AD203B41FA5}">
                      <a16:colId xmlns:a16="http://schemas.microsoft.com/office/drawing/2014/main" val="2083585492"/>
                    </a:ext>
                  </a:extLst>
                </a:gridCol>
                <a:gridCol w="245449">
                  <a:extLst>
                    <a:ext uri="{9D8B030D-6E8A-4147-A177-3AD203B41FA5}">
                      <a16:colId xmlns:a16="http://schemas.microsoft.com/office/drawing/2014/main" val="4205484910"/>
                    </a:ext>
                  </a:extLst>
                </a:gridCol>
                <a:gridCol w="245449">
                  <a:extLst>
                    <a:ext uri="{9D8B030D-6E8A-4147-A177-3AD203B41FA5}">
                      <a16:colId xmlns:a16="http://schemas.microsoft.com/office/drawing/2014/main" val="3137093587"/>
                    </a:ext>
                  </a:extLst>
                </a:gridCol>
                <a:gridCol w="245449">
                  <a:extLst>
                    <a:ext uri="{9D8B030D-6E8A-4147-A177-3AD203B41FA5}">
                      <a16:colId xmlns:a16="http://schemas.microsoft.com/office/drawing/2014/main" val="3377492555"/>
                    </a:ext>
                  </a:extLst>
                </a:gridCol>
              </a:tblGrid>
              <a:tr h="495943">
                <a:tc rowSpan="2" gridSpan="3">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3">
                  <a:txBody>
                    <a:bodyPr/>
                    <a:lstStyle/>
                    <a:p>
                      <a:pPr marL="0" algn="ctr" defTabSz="914400" rtl="0" eaLnBrk="1" latinLnBrk="0" hangingPunct="1"/>
                      <a:r>
                        <a:rPr lang="en-GB" sz="600" b="1" kern="1200" baseline="0">
                          <a:solidFill>
                            <a:schemeClr val="lt1"/>
                          </a:solidFill>
                          <a:latin typeface="+mj-lt"/>
                          <a:ea typeface="+mn-ea"/>
                          <a:cs typeface="+mn-cs"/>
                        </a:rPr>
                        <a:t>2022</a:t>
                      </a:r>
                    </a:p>
                  </a:txBody>
                  <a:tcPr anchor="ctr">
                    <a:solidFill>
                      <a:schemeClr val="tx2"/>
                    </a:solidFill>
                  </a:tcPr>
                </a:tc>
                <a:tc hMerge="1">
                  <a:txBody>
                    <a:bodyPr/>
                    <a:lstStyle/>
                    <a:p>
                      <a:pPr algn="ctr"/>
                      <a:endParaRPr lang="en-GB" sz="600">
                        <a:latin typeface="+mj-lt"/>
                      </a:endParaRPr>
                    </a:p>
                  </a:txBody>
                  <a:tcPr anchor="ctr"/>
                </a:tc>
                <a:tc hMerge="1">
                  <a:txBody>
                    <a:bodyPr/>
                    <a:lstStyle/>
                    <a:p>
                      <a:endParaRPr lang="en-GB"/>
                    </a:p>
                  </a:txBody>
                  <a:tcPr/>
                </a:tc>
                <a:tc gridSpan="12">
                  <a:txBody>
                    <a:bodyPr/>
                    <a:lstStyle/>
                    <a:p>
                      <a:pPr algn="ctr"/>
                      <a:r>
                        <a:rPr lang="en-GB" sz="60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6472">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0">
                          <a:solidFill>
                            <a:schemeClr val="bg1"/>
                          </a:solidFill>
                          <a:latin typeface="+mn-lt"/>
                        </a:rPr>
                        <a:t>Oct</a:t>
                      </a:r>
                    </a:p>
                    <a:p>
                      <a:pPr algn="ctr"/>
                      <a:endParaRPr lang="en-GB" sz="600" b="0">
                        <a:solidFill>
                          <a:schemeClr val="bg1"/>
                        </a:solidFill>
                        <a:latin typeface="+mn-lt"/>
                      </a:endParaRPr>
                    </a:p>
                  </a:txBody>
                  <a:tcPr vert="vert270">
                    <a:solidFill>
                      <a:schemeClr val="bg1">
                        <a:lumMod val="50000"/>
                      </a:schemeClr>
                    </a:solidFill>
                  </a:tcPr>
                </a:tc>
                <a:tc>
                  <a:txBody>
                    <a:bodyPr/>
                    <a:lstStyle/>
                    <a:p>
                      <a:pPr algn="ctr"/>
                      <a:r>
                        <a:rPr lang="en-GB" sz="600" b="0">
                          <a:solidFill>
                            <a:schemeClr val="bg1"/>
                          </a:solidFill>
                          <a:latin typeface="+mn-lt"/>
                        </a:rPr>
                        <a:t>Nov</a:t>
                      </a:r>
                    </a:p>
                  </a:txBody>
                  <a:tcPr vert="vert270" anchor="ctr">
                    <a:solidFill>
                      <a:schemeClr val="bg1">
                        <a:lumMod val="50000"/>
                      </a:schemeClr>
                    </a:solidFill>
                  </a:tcPr>
                </a:tc>
                <a:tc>
                  <a:txBody>
                    <a:bodyPr/>
                    <a:lstStyle/>
                    <a:p>
                      <a:pPr algn="ctr"/>
                      <a:r>
                        <a:rPr lang="en-GB" sz="600" b="0">
                          <a:solidFill>
                            <a:schemeClr val="bg1"/>
                          </a:solidFill>
                          <a:latin typeface="+mn-lt"/>
                        </a:rPr>
                        <a:t>Dec</a:t>
                      </a:r>
                    </a:p>
                  </a:txBody>
                  <a:tcPr vert="vert270" anchor="ctr">
                    <a:solidFill>
                      <a:schemeClr val="bg1">
                        <a:lumMod val="50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b="0">
                          <a:solidFill>
                            <a:schemeClr val="bg1"/>
                          </a:solidFill>
                          <a:latin typeface="+mn-lt"/>
                        </a:rPr>
                        <a:t>Oct</a:t>
                      </a:r>
                    </a:p>
                  </a:txBody>
                  <a:tcPr vert="vert270" anchor="ctr">
                    <a:solidFill>
                      <a:schemeClr val="bg1">
                        <a:lumMod val="65000"/>
                      </a:schemeClr>
                    </a:solidFill>
                  </a:tcPr>
                </a:tc>
                <a:tc>
                  <a:txBody>
                    <a:bodyPr/>
                    <a:lstStyle/>
                    <a:p>
                      <a:pPr algn="ctr"/>
                      <a:r>
                        <a:rPr lang="en-GB" sz="600" b="0">
                          <a:solidFill>
                            <a:schemeClr val="bg1"/>
                          </a:solidFill>
                          <a:latin typeface="+mn-lt"/>
                        </a:rPr>
                        <a:t>Nov</a:t>
                      </a:r>
                    </a:p>
                  </a:txBody>
                  <a:tcPr vert="vert270" anchor="ctr">
                    <a:solidFill>
                      <a:schemeClr val="bg1">
                        <a:lumMod val="65000"/>
                      </a:schemeClr>
                    </a:solidFill>
                  </a:tcPr>
                </a:tc>
                <a:tc>
                  <a:txBody>
                    <a:bodyPr/>
                    <a:lstStyle/>
                    <a:p>
                      <a:pPr algn="ctr"/>
                      <a:r>
                        <a:rPr lang="en-GB" sz="600" b="0">
                          <a:solidFill>
                            <a:schemeClr val="bg1"/>
                          </a:solidFill>
                          <a:latin typeface="+mn-lt"/>
                        </a:rPr>
                        <a:t>Dec</a:t>
                      </a:r>
                    </a:p>
                  </a:txBody>
                  <a:tcPr vert="vert270" anchor="ctr">
                    <a:solidFill>
                      <a:schemeClr val="bg1">
                        <a:lumMod val="65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a:solidFill>
                            <a:schemeClr val="bg1"/>
                          </a:solidFill>
                          <a:latin typeface="+mn-lt"/>
                        </a:rPr>
                        <a:t>Oct</a:t>
                      </a:r>
                    </a:p>
                  </a:txBody>
                  <a:tcPr vert="vert270" anchor="ctr">
                    <a:solidFill>
                      <a:schemeClr val="bg1">
                        <a:lumMod val="65000"/>
                      </a:schemeClr>
                    </a:solidFill>
                  </a:tcPr>
                </a:tc>
                <a:tc>
                  <a:txBody>
                    <a:bodyPr/>
                    <a:lstStyle/>
                    <a:p>
                      <a:pPr algn="ctr"/>
                      <a:r>
                        <a:rPr lang="en-GB" sz="600">
                          <a:solidFill>
                            <a:schemeClr val="bg1"/>
                          </a:solidFill>
                          <a:latin typeface="+mn-lt"/>
                        </a:rPr>
                        <a:t>Nov</a:t>
                      </a:r>
                    </a:p>
                  </a:txBody>
                  <a:tcPr vert="vert270" anchor="ctr">
                    <a:solidFill>
                      <a:schemeClr val="bg1">
                        <a:lumMod val="65000"/>
                      </a:schemeClr>
                    </a:solidFill>
                  </a:tcPr>
                </a:tc>
                <a:tc>
                  <a:txBody>
                    <a:bodyPr/>
                    <a:lstStyle/>
                    <a:p>
                      <a:pPr algn="ctr"/>
                      <a:r>
                        <a:rPr lang="en-GB" sz="60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0589">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5293">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906070">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29859">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2022 – 2024</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9349178" y="2496655"/>
          <a:ext cx="1403401" cy="1160982"/>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193497">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193497">
                <a:tc>
                  <a:txBody>
                    <a:bodyPr/>
                    <a:lstStyle/>
                    <a:p>
                      <a:endParaRPr lang="en-GB" sz="400"/>
                    </a:p>
                  </a:txBody>
                  <a:tcPr>
                    <a:solidFill>
                      <a:schemeClr val="bg1">
                        <a:lumMod val="75000"/>
                      </a:schemeClr>
                    </a:solidFill>
                  </a:tcPr>
                </a:tc>
                <a:tc>
                  <a:txBody>
                    <a:bodyPr/>
                    <a:lstStyle/>
                    <a:p>
                      <a:pPr algn="l"/>
                      <a:r>
                        <a:rPr lang="en-GB" sz="5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193497">
                <a:tc>
                  <a:txBody>
                    <a:bodyPr/>
                    <a:lstStyle/>
                    <a:p>
                      <a:endParaRPr lang="en-GB" sz="400"/>
                    </a:p>
                  </a:txBody>
                  <a:tcPr/>
                </a:tc>
                <a:tc>
                  <a:txBody>
                    <a:bodyPr/>
                    <a:lstStyle/>
                    <a:p>
                      <a:pPr algn="l"/>
                      <a:r>
                        <a:rPr lang="en-GB" sz="500" b="1">
                          <a:solidFill>
                            <a:schemeClr val="tx1"/>
                          </a:solidFill>
                          <a:latin typeface="+mn-lt"/>
                        </a:rPr>
                        <a:t>Approved</a:t>
                      </a:r>
                    </a:p>
                  </a:txBody>
                  <a:tcPr anchor="ctr"/>
                </a:tc>
                <a:extLst>
                  <a:ext uri="{0D108BD9-81ED-4DB2-BD59-A6C34878D82A}">
                    <a16:rowId xmlns:a16="http://schemas.microsoft.com/office/drawing/2014/main" val="1287734681"/>
                  </a:ext>
                </a:extLst>
              </a:tr>
              <a:tr h="193497">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193497">
                <a:tc>
                  <a:txBody>
                    <a:bodyPr/>
                    <a:lstStyle/>
                    <a:p>
                      <a:endParaRPr lang="en-GB" sz="400"/>
                    </a:p>
                  </a:txBody>
                  <a:tcPr/>
                </a:tc>
                <a:tc>
                  <a:txBody>
                    <a:bodyPr/>
                    <a:lstStyle/>
                    <a:p>
                      <a:pPr algn="l"/>
                      <a:r>
                        <a:rPr lang="en-GB" sz="5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193497">
                <a:tc>
                  <a:txBody>
                    <a:bodyPr/>
                    <a:lstStyle/>
                    <a:p>
                      <a:endParaRPr lang="en-GB" sz="400"/>
                    </a:p>
                  </a:txBody>
                  <a:tcPr>
                    <a:solidFill>
                      <a:schemeClr val="bg1">
                        <a:lumMod val="65000"/>
                      </a:schemeClr>
                    </a:solidFill>
                  </a:tcPr>
                </a:tc>
                <a:tc>
                  <a:txBody>
                    <a:bodyPr/>
                    <a:lstStyle/>
                    <a:p>
                      <a:pPr algn="l"/>
                      <a:r>
                        <a:rPr lang="en-GB" sz="5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9352544" y="3735598"/>
          <a:ext cx="1400035" cy="870507"/>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78911">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72899">
                <a:tc>
                  <a:txBody>
                    <a:bodyPr/>
                    <a:lstStyle/>
                    <a:p>
                      <a:pPr algn="ctr"/>
                      <a:r>
                        <a:rPr lang="en-GB" sz="5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72899">
                <a:tc>
                  <a:txBody>
                    <a:bodyPr/>
                    <a:lstStyle/>
                    <a:p>
                      <a:pPr algn="ctr"/>
                      <a:r>
                        <a:rPr lang="en-GB" sz="5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72899">
                <a:tc>
                  <a:txBody>
                    <a:bodyPr/>
                    <a:lstStyle/>
                    <a:p>
                      <a:pPr algn="ctr"/>
                      <a:r>
                        <a:rPr lang="en-GB" sz="5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72899">
                <a:tc>
                  <a:txBody>
                    <a:bodyPr/>
                    <a:lstStyle/>
                    <a:p>
                      <a:pPr algn="ctr"/>
                      <a:r>
                        <a:rPr lang="en-GB" sz="5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9380183" y="270695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9380183" y="2874524"/>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9363433" y="3098126"/>
            <a:ext cx="225985" cy="167815"/>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9418792" y="3332629"/>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9383151" y="346993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192679" y="2471741"/>
            <a:ext cx="641959" cy="33438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Design to PIS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Nov 21 to 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913C12C-BD99-4820-B518-98F80904FD0F}"/>
              </a:ext>
            </a:extLst>
          </p:cNvPr>
          <p:cNvSpPr/>
          <p:nvPr/>
        </p:nvSpPr>
        <p:spPr>
          <a:xfrm>
            <a:off x="2193489" y="1601316"/>
            <a:ext cx="671412" cy="33438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Design to PIS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Apr 22 to 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EADAD00-54BA-4628-8178-932BA0330454}"/>
              </a:ext>
            </a:extLst>
          </p:cNvPr>
          <p:cNvSpPr/>
          <p:nvPr/>
        </p:nvSpPr>
        <p:spPr>
          <a:xfrm>
            <a:off x="2185869" y="3443501"/>
            <a:ext cx="1270929" cy="32316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p:txBody>
      </p:sp>
      <p:sp>
        <p:nvSpPr>
          <p:cNvPr id="34" name="Rectangle 33">
            <a:extLst>
              <a:ext uri="{FF2B5EF4-FFF2-40B4-BE49-F238E27FC236}">
                <a16:creationId xmlns:a16="http://schemas.microsoft.com/office/drawing/2014/main" id="{06DA920E-430C-4CF2-8593-278CAE5BA40F}"/>
              </a:ext>
            </a:extLst>
          </p:cNvPr>
          <p:cNvSpPr/>
          <p:nvPr/>
        </p:nvSpPr>
        <p:spPr>
          <a:xfrm>
            <a:off x="2881204" y="1605707"/>
            <a:ext cx="1082434" cy="32560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500" b="1">
                <a:solidFill>
                  <a:schemeClr val="bg1"/>
                </a:solidFill>
                <a:latin typeface="Arial" panose="020B0604020202020204" pitchFamily="34" charset="0"/>
                <a:ea typeface="Verdana" panose="020B0604030504040204" pitchFamily="34" charset="0"/>
                <a:cs typeface="Arial" panose="020B0604020202020204" pitchFamily="34" charset="0"/>
              </a:rPr>
              <a:t>Functionality Parameterised</a:t>
            </a:r>
            <a:endParaRPr lang="en-US" sz="5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C7B89F9-940D-4D8A-9586-C1D9397835E8}"/>
              </a:ext>
            </a:extLst>
          </p:cNvPr>
          <p:cNvSpPr/>
          <p:nvPr/>
        </p:nvSpPr>
        <p:spPr>
          <a:xfrm>
            <a:off x="2939387" y="1316718"/>
            <a:ext cx="360040" cy="296120"/>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Ofgem Decision </a:t>
            </a:r>
          </a:p>
          <a:p>
            <a:pPr algn="ctr"/>
            <a:r>
              <a:rPr lang="en-GB" sz="350" b="1">
                <a:solidFill>
                  <a:schemeClr val="bg1"/>
                </a:solidFill>
              </a:rPr>
              <a:t>23</a:t>
            </a:r>
            <a:r>
              <a:rPr lang="en-GB" sz="350" b="1" baseline="30000">
                <a:solidFill>
                  <a:schemeClr val="bg1"/>
                </a:solidFill>
              </a:rPr>
              <a:t>rd</a:t>
            </a:r>
            <a:r>
              <a:rPr lang="en-GB" sz="350" b="1">
                <a:solidFill>
                  <a:schemeClr val="bg1"/>
                </a:solidFill>
              </a:rPr>
              <a:t> Dec</a:t>
            </a:r>
          </a:p>
        </p:txBody>
      </p:sp>
      <p:sp>
        <p:nvSpPr>
          <p:cNvPr id="36" name="Star: 5 Points 35">
            <a:extLst>
              <a:ext uri="{FF2B5EF4-FFF2-40B4-BE49-F238E27FC236}">
                <a16:creationId xmlns:a16="http://schemas.microsoft.com/office/drawing/2014/main" id="{FBAF1439-2E2D-4B22-90DA-FBEE9904F330}"/>
              </a:ext>
            </a:extLst>
          </p:cNvPr>
          <p:cNvSpPr/>
          <p:nvPr/>
        </p:nvSpPr>
        <p:spPr>
          <a:xfrm>
            <a:off x="2668250" y="184298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06A76900-0549-41D9-8C6F-C6CBA7A79C30}"/>
              </a:ext>
            </a:extLst>
          </p:cNvPr>
          <p:cNvSpPr/>
          <p:nvPr/>
        </p:nvSpPr>
        <p:spPr>
          <a:xfrm>
            <a:off x="2736312" y="273979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FBB4D00-2DE9-4F35-90FF-EB5CDC246CC9}"/>
              </a:ext>
            </a:extLst>
          </p:cNvPr>
          <p:cNvSpPr/>
          <p:nvPr/>
        </p:nvSpPr>
        <p:spPr>
          <a:xfrm>
            <a:off x="3399296" y="3680947"/>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BEAB6F0B-E878-4EE7-AFF2-FD3C3F54AED5}"/>
              </a:ext>
            </a:extLst>
          </p:cNvPr>
          <p:cNvSpPr/>
          <p:nvPr/>
        </p:nvSpPr>
        <p:spPr>
          <a:xfrm>
            <a:off x="3374740" y="344916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3230834" y="1949478"/>
            <a:ext cx="0" cy="1482401"/>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6168368" y="1292025"/>
            <a:ext cx="5383"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39757" y="4384057"/>
            <a:ext cx="6257071" cy="33438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Design to PIS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Oct 24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3228634" y="4718446"/>
            <a:ext cx="0" cy="2677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6173751" y="4724303"/>
            <a:ext cx="0" cy="245066"/>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a:off x="3232177" y="3795886"/>
            <a:ext cx="0" cy="588171"/>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855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October CHMC update</a:t>
            </a:r>
            <a:endParaRPr lang="en-US"/>
          </a:p>
        </p:txBody>
      </p:sp>
    </p:spTree>
    <p:extLst>
      <p:ext uri="{BB962C8B-B14F-4D97-AF65-F5344CB8AC3E}">
        <p14:creationId xmlns:p14="http://schemas.microsoft.com/office/powerpoint/2010/main" val="1924799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9371" y="483518"/>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Poppins Medium" panose="00000600000000000000" pitchFamily="2" charset="0"/>
                <a:ea typeface="+mn-ea"/>
                <a:cs typeface="Poppins Medium" panose="00000600000000000000" pitchFamily="2" charset="0"/>
              </a:rPr>
              <a:t>Key</a:t>
            </a:r>
            <a:r>
              <a:rPr kumimoji="0" lang="en-GB" sz="1200" b="0" i="0" u="none" strike="noStrike" kern="1200" cap="none" spc="0" normalizeH="0" baseline="0" noProof="0">
                <a:ln>
                  <a:noFill/>
                </a:ln>
                <a:solidFill>
                  <a:prstClr val="black"/>
                </a:solidFill>
                <a:effectLst/>
                <a:uLnTx/>
                <a:uFillTx/>
                <a:latin typeface="Arial"/>
                <a:ea typeface="+mn-ea"/>
                <a:cs typeface="+mn-cs"/>
              </a:rPr>
              <a:t>:</a:t>
            </a:r>
            <a:r>
              <a:rPr kumimoji="0" lang="en-GB" sz="1800" b="0" i="0" u="none" strike="noStrike" kern="1200" cap="none" spc="0" normalizeH="0" baseline="0" noProof="0">
                <a:ln>
                  <a:noFill/>
                </a:ln>
                <a:solidFill>
                  <a:prstClr val="black"/>
                </a:solidFill>
                <a:effectLst/>
                <a:uLnTx/>
                <a:uFillTx/>
                <a:latin typeface="Arial"/>
                <a:ea typeface="+mn-ea"/>
                <a:cs typeface="+mn-cs"/>
              </a:rPr>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Themes</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Deliverable</a:t>
            </a: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7625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ts val="7500"/>
              </a:lnSpc>
              <a:spcBef>
                <a:spcPts val="0"/>
              </a:spcBef>
              <a:spcAft>
                <a:spcPts val="0"/>
              </a:spcAft>
              <a:buClrTx/>
              <a:buSzTx/>
              <a:buFontTx/>
              <a:buNone/>
              <a:tabLst/>
              <a:defRPr/>
            </a:pPr>
            <a:r>
              <a:rPr kumimoji="0" lang="en-GB" sz="1238" b="0" i="0" u="none" strike="noStrike" kern="1200" cap="none" spc="0" normalizeH="0" baseline="0" noProof="0">
                <a:ln>
                  <a:noFill/>
                </a:ln>
                <a:solidFill>
                  <a:srgbClr val="1D1143"/>
                </a:solidFill>
                <a:effectLst/>
                <a:uLnTx/>
                <a:uFillTx/>
                <a:latin typeface="Poppins SemiBold"/>
                <a:cs typeface="Poppins SemiBold"/>
                <a:sym typeface="Poppins SemiBold"/>
              </a:rPr>
              <a:t>Roadmap</a:t>
            </a:r>
            <a:endParaRPr kumimoji="0" sz="1238"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pPr marL="0" marR="0" lvl="0" indent="0" algn="l" defTabSz="914400" rtl="0" eaLnBrk="1" fontAlgn="auto" latinLnBrk="0" hangingPunct="1">
              <a:lnSpc>
                <a:spcPts val="7500"/>
              </a:lnSpc>
              <a:spcBef>
                <a:spcPts val="0"/>
              </a:spcBef>
              <a:spcAft>
                <a:spcPts val="0"/>
              </a:spcAft>
              <a:buClrTx/>
              <a:buSzTx/>
              <a:buFontTx/>
              <a:buNone/>
              <a:tabLst/>
              <a:defRPr/>
            </a:pPr>
            <a:r>
              <a:rPr kumimoji="0" sz="675" b="0" i="0" u="none" strike="noStrike" kern="1200" cap="none" spc="90" normalizeH="0" baseline="0" noProof="0">
                <a:ln>
                  <a:noFill/>
                </a:ln>
                <a:solidFill>
                  <a:srgbClr val="4385F7"/>
                </a:solidFill>
                <a:effectLst/>
                <a:uLnTx/>
                <a:uFillTx/>
                <a:latin typeface="Poppins Medium"/>
                <a:cs typeface="Poppins Medium"/>
                <a:sym typeface="Poppins Medium"/>
              </a:rPr>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2</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4</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5</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6</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7</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8</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09</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1</a:t>
            </a:r>
            <a:r>
              <a:rPr kumimoji="0" lang="en-GB" sz="675" b="0" i="0" u="none" strike="noStrike" kern="1200" cap="none" spc="0" normalizeH="0" baseline="0" noProof="0">
                <a:ln>
                  <a:noFill/>
                </a:ln>
                <a:solidFill>
                  <a:srgbClr val="FFFFFF"/>
                </a:solidFill>
                <a:effectLst/>
                <a:uLnTx/>
                <a:uFillTx/>
                <a:latin typeface="Arial"/>
                <a:ea typeface="+mn-ea"/>
                <a:cs typeface="+mn-cs"/>
              </a:rPr>
              <a:t>0</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3</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4</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5</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6</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7</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8</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09</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10</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3</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4</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1 – Shipper Pack </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3</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sz="675" b="0" i="0" u="none" strike="noStrike" kern="1200" cap="none" spc="36" normalizeH="0" baseline="0" noProof="0">
                <a:ln>
                  <a:noFill/>
                </a:ln>
                <a:solidFill>
                  <a:prstClr val="black"/>
                </a:solidFill>
                <a:effectLst/>
                <a:uLnTx/>
                <a:uFillTx/>
                <a:latin typeface="Poppins SemiBold"/>
                <a:cs typeface="Poppins SemiBold"/>
                <a:sym typeface="Poppins SemiBold"/>
              </a:rPr>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8" b="0" i="0" u="none" strike="noStrike" kern="1200" cap="none" spc="0" normalizeH="0" baseline="0" noProof="0">
                <a:ln>
                  <a:noFill/>
                </a:ln>
                <a:solidFill>
                  <a:srgbClr val="E0512C"/>
                </a:solidFill>
                <a:effectLst/>
                <a:uLnTx/>
                <a:uFillTx/>
                <a:latin typeface="Poppins SemiBold"/>
                <a:cs typeface="Poppins SemiBold"/>
                <a:sym typeface="Poppins SemiBold"/>
              </a:rPr>
              <a:t>Change freeze</a:t>
            </a:r>
            <a:endParaRPr kumimoji="0" sz="488" b="0" i="0" u="none" strike="noStrike" kern="1200" cap="none" spc="0" normalizeH="0" baseline="0" noProof="0">
              <a:ln>
                <a:noFill/>
              </a:ln>
              <a:solidFill>
                <a:srgbClr val="E0512C"/>
              </a:solidFill>
              <a:effectLst/>
              <a:uLnTx/>
              <a:uFillTx/>
              <a:latin typeface="Poppins SemiBold"/>
              <a:cs typeface="Poppins SemiBold"/>
              <a:sym typeface="Poppins SemiBold"/>
            </a:endParaRPr>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Issue – (Requires escalation/support)</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At risk - (Risk is being managed)</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On track</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450" b="1" i="0" u="none" strike="noStrike" kern="1200" cap="none" spc="0" normalizeH="0" baseline="0" noProof="0">
                <a:ln>
                  <a:noFill/>
                </a:ln>
                <a:solidFill>
                  <a:prstClr val="black"/>
                </a:solidFill>
                <a:effectLst/>
                <a:uLnTx/>
                <a:uFillTx/>
                <a:latin typeface="Poppins Bold"/>
                <a:cs typeface="Poppins Bold"/>
                <a:sym typeface="Poppins Bold"/>
              </a:rPr>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Complete</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450" b="0" i="0" u="none" strike="noStrike" kern="1200" cap="none" spc="0" normalizeH="0" baseline="0" noProof="0">
                <a:ln>
                  <a:noFill/>
                </a:ln>
                <a:solidFill>
                  <a:prstClr val="black"/>
                </a:solidFill>
                <a:effectLst/>
                <a:uLnTx/>
                <a:uFillTx/>
                <a:latin typeface="Poppins Regular"/>
                <a:cs typeface="Poppins Regular"/>
                <a:sym typeface="Poppins Regular"/>
              </a:rPr>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3 – </a:t>
            </a:r>
            <a:r>
              <a:rPr kumimoji="0" lang="en-GB" sz="525"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Golden Bullet invoice</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138" name="Location Pin">
            <a:extLst>
              <a:ext uri="{FF2B5EF4-FFF2-40B4-BE49-F238E27FC236}">
                <a16:creationId xmlns:a16="http://schemas.microsoft.com/office/drawing/2014/main" id="{A77188BA-376D-447D-9748-9BAFCB4F1DE3}"/>
              </a:ext>
            </a:extLst>
          </p:cNvPr>
          <p:cNvSpPr/>
          <p:nvPr/>
        </p:nvSpPr>
        <p:spPr>
          <a:xfrm>
            <a:off x="3459824" y="2018534"/>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4 – XRN4990</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49961" y="2263881"/>
            <a:ext cx="500727" cy="121428"/>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5 – XRN4990</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highlight>
                <a:srgbClr val="FFFF00"/>
              </a:highlight>
              <a:uLnTx/>
              <a:uFillTx/>
              <a:latin typeface="Helvetica Neue Medium"/>
              <a:ea typeface="+mn-ea"/>
              <a:cs typeface="+mn-cs"/>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marL="0" marR="0" lvl="0" indent="0" algn="l" defTabSz="342900" rtl="0" eaLnBrk="1" fontAlgn="auto" latinLnBrk="1" hangingPunct="0">
              <a:lnSpc>
                <a:spcPct val="100000"/>
              </a:lnSpc>
              <a:spcBef>
                <a:spcPts val="0"/>
              </a:spcBef>
              <a:spcAft>
                <a:spcPts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Arial"/>
              <a:ea typeface="+mn-ea"/>
              <a:cs typeface="+mn-cs"/>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2" name="Rounded Rectangle">
            <a:extLst>
              <a:ext uri="{FF2B5EF4-FFF2-40B4-BE49-F238E27FC236}">
                <a16:creationId xmlns:a16="http://schemas.microsoft.com/office/drawing/2014/main" id="{472A6F9E-7946-409A-9689-823AB33E3D96}"/>
              </a:ext>
            </a:extLst>
          </p:cNvPr>
          <p:cNvSpPr/>
          <p:nvPr/>
        </p:nvSpPr>
        <p:spPr>
          <a:xfrm>
            <a:off x="1743143" y="3255259"/>
            <a:ext cx="1497215" cy="134941"/>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3" name="Location Pin">
            <a:extLst>
              <a:ext uri="{FF2B5EF4-FFF2-40B4-BE49-F238E27FC236}">
                <a16:creationId xmlns:a16="http://schemas.microsoft.com/office/drawing/2014/main" id="{F5481F81-9E3B-4155-8076-658427241104}"/>
              </a:ext>
            </a:extLst>
          </p:cNvPr>
          <p:cNvSpPr/>
          <p:nvPr/>
        </p:nvSpPr>
        <p:spPr>
          <a:xfrm>
            <a:off x="3295481" y="320564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4" name="MOBILISATION">
            <a:extLst>
              <a:ext uri="{FF2B5EF4-FFF2-40B4-BE49-F238E27FC236}">
                <a16:creationId xmlns:a16="http://schemas.microsoft.com/office/drawing/2014/main" id="{4D2A2845-1F79-47D5-970D-3608931BE40D}"/>
              </a:ext>
            </a:extLst>
          </p:cNvPr>
          <p:cNvSpPr txBox="1"/>
          <p:nvPr/>
        </p:nvSpPr>
        <p:spPr>
          <a:xfrm>
            <a:off x="433320" y="3271809"/>
            <a:ext cx="1187278" cy="237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1"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REC / Golden Bullet  data modelling </a:t>
            </a: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5E5E5E"/>
                </a:solidFill>
                <a:effectLst/>
                <a:uLnTx/>
                <a:uFillTx/>
                <a:latin typeface="Arial"/>
                <a:ea typeface="+mn-ea"/>
                <a:cs typeface="+mn-cs"/>
                <a:sym typeface="Helvetica Neue"/>
              </a:rPr>
              <a:t>Ti</a:t>
            </a:r>
            <a:endParaRPr kumimoji="0" lang="en-GB" sz="900" b="0" i="0" u="none" strike="noStrike" kern="1200" cap="none" spc="0" normalizeH="0" baseline="0" noProof="0">
              <a:ln>
                <a:noFill/>
              </a:ln>
              <a:solidFill>
                <a:srgbClr val="5E5E5E"/>
              </a:solidFill>
              <a:effectLst/>
              <a:uLnTx/>
              <a:uFillTx/>
              <a:latin typeface="Arial"/>
              <a:ea typeface="+mn-ea"/>
              <a:cs typeface="+mn-cs"/>
              <a:sym typeface="Helvetica Neue"/>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tx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rgbClr val="92D050"/>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General Change Budget BP23</a:t>
            </a:r>
          </a:p>
        </p:txBody>
      </p:sp>
    </p:spTree>
    <p:extLst>
      <p:ext uri="{BB962C8B-B14F-4D97-AF65-F5344CB8AC3E}">
        <p14:creationId xmlns:p14="http://schemas.microsoft.com/office/powerpoint/2010/main" val="194850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F856-5CF8-4F69-87E4-6C888EBCB134}"/>
              </a:ext>
            </a:extLst>
          </p:cNvPr>
          <p:cNvSpPr>
            <a:spLocks noGrp="1"/>
          </p:cNvSpPr>
          <p:nvPr>
            <p:ph type="ctrTitle"/>
          </p:nvPr>
        </p:nvSpPr>
        <p:spPr/>
        <p:txBody>
          <a:bodyPr>
            <a:normAutofit fontScale="90000"/>
          </a:bodyPr>
          <a:lstStyle/>
          <a:p>
            <a:r>
              <a:rPr lang="en-GB"/>
              <a:t>XRN5402 - Request impact assessment on proposed REC Change Management Impact Assessment</a:t>
            </a:r>
          </a:p>
        </p:txBody>
      </p:sp>
      <p:sp>
        <p:nvSpPr>
          <p:cNvPr id="3" name="Subtitle 2">
            <a:extLst>
              <a:ext uri="{FF2B5EF4-FFF2-40B4-BE49-F238E27FC236}">
                <a16:creationId xmlns:a16="http://schemas.microsoft.com/office/drawing/2014/main" id="{B3132F4F-CFA8-40D2-9394-F879636CEE4A}"/>
              </a:ext>
            </a:extLst>
          </p:cNvPr>
          <p:cNvSpPr>
            <a:spLocks noGrp="1"/>
          </p:cNvSpPr>
          <p:nvPr>
            <p:ph type="subTitle" idx="1"/>
          </p:nvPr>
        </p:nvSpPr>
        <p:spPr/>
        <p:txBody>
          <a:bodyPr/>
          <a:lstStyle/>
          <a:p>
            <a:r>
              <a:rPr lang="en-GB" err="1"/>
              <a:t>ChMC</a:t>
            </a:r>
            <a:r>
              <a:rPr lang="en-GB"/>
              <a:t> 12 October 2022</a:t>
            </a:r>
          </a:p>
        </p:txBody>
      </p:sp>
    </p:spTree>
    <p:extLst>
      <p:ext uri="{BB962C8B-B14F-4D97-AF65-F5344CB8AC3E}">
        <p14:creationId xmlns:p14="http://schemas.microsoft.com/office/powerpoint/2010/main" val="623673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GB" err="1"/>
              <a:t>ChMC</a:t>
            </a:r>
            <a:r>
              <a:rPr lang="en-GB"/>
              <a:t> Ask</a:t>
            </a:r>
          </a:p>
        </p:txBody>
      </p:sp>
      <p:pic>
        <p:nvPicPr>
          <p:cNvPr id="23" name="Picture 22" descr="Business people video conferencing">
            <a:extLst>
              <a:ext uri="{FF2B5EF4-FFF2-40B4-BE49-F238E27FC236}">
                <a16:creationId xmlns:a16="http://schemas.microsoft.com/office/drawing/2014/main" id="{A852D4D5-B172-4D06-B277-E80DFBF48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483" y="1203598"/>
            <a:ext cx="4537612" cy="3024336"/>
          </a:xfrm>
          <a:prstGeom prst="rect">
            <a:avLst/>
          </a:prstGeom>
          <a:solidFill>
            <a:schemeClr val="accent5">
              <a:lumMod val="60000"/>
              <a:lumOff val="40000"/>
            </a:schemeClr>
          </a:solidFill>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grpSp>
        <p:nvGrpSpPr>
          <p:cNvPr id="32" name="Group 31">
            <a:extLst>
              <a:ext uri="{FF2B5EF4-FFF2-40B4-BE49-F238E27FC236}">
                <a16:creationId xmlns:a16="http://schemas.microsoft.com/office/drawing/2014/main" id="{84C06726-FB23-43F6-99B6-03B3777D676F}"/>
              </a:ext>
            </a:extLst>
          </p:cNvPr>
          <p:cNvGrpSpPr/>
          <p:nvPr/>
        </p:nvGrpSpPr>
        <p:grpSpPr>
          <a:xfrm>
            <a:off x="107504" y="1496560"/>
            <a:ext cx="4896544" cy="720000"/>
            <a:chOff x="395616" y="1563638"/>
            <a:chExt cx="4896544" cy="720000"/>
          </a:xfrm>
          <a:solidFill>
            <a:schemeClr val="tx2">
              <a:lumMod val="60000"/>
              <a:lumOff val="40000"/>
            </a:schemeClr>
          </a:solidFill>
        </p:grpSpPr>
        <p:sp>
          <p:nvSpPr>
            <p:cNvPr id="33" name="Rectangle 32">
              <a:extLst>
                <a:ext uri="{FF2B5EF4-FFF2-40B4-BE49-F238E27FC236}">
                  <a16:creationId xmlns:a16="http://schemas.microsoft.com/office/drawing/2014/main" id="{B67FF0F1-37EC-4BE4-A9CE-514A28DDE6FC}"/>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34" name="Flowchart: Connector 33">
              <a:extLst>
                <a:ext uri="{FF2B5EF4-FFF2-40B4-BE49-F238E27FC236}">
                  <a16:creationId xmlns:a16="http://schemas.microsoft.com/office/drawing/2014/main" id="{EEE782F0-E980-48BE-AF98-DFC37C2D5326}"/>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6" name="Arrow: Pentagon 35">
              <a:extLst>
                <a:ext uri="{FF2B5EF4-FFF2-40B4-BE49-F238E27FC236}">
                  <a16:creationId xmlns:a16="http://schemas.microsoft.com/office/drawing/2014/main" id="{AB862113-9A21-41A3-BF54-1416C6E6CA11}"/>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AA7E342-5B35-4ABF-8468-96D84D5258D3}"/>
              </a:ext>
            </a:extLst>
          </p:cNvPr>
          <p:cNvGrpSpPr/>
          <p:nvPr/>
        </p:nvGrpSpPr>
        <p:grpSpPr>
          <a:xfrm>
            <a:off x="107504" y="2375502"/>
            <a:ext cx="4896544" cy="720000"/>
            <a:chOff x="395616" y="1563638"/>
            <a:chExt cx="4896544" cy="720000"/>
          </a:xfrm>
          <a:solidFill>
            <a:schemeClr val="tx2">
              <a:lumMod val="60000"/>
              <a:lumOff val="40000"/>
            </a:schemeClr>
          </a:solidFill>
        </p:grpSpPr>
        <p:sp>
          <p:nvSpPr>
            <p:cNvPr id="40" name="Rectangle 39">
              <a:extLst>
                <a:ext uri="{FF2B5EF4-FFF2-40B4-BE49-F238E27FC236}">
                  <a16:creationId xmlns:a16="http://schemas.microsoft.com/office/drawing/2014/main" id="{5DCA2247-68BD-4FF2-98CE-12A5964F77C2}"/>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1" name="Flowchart: Connector 40">
              <a:extLst>
                <a:ext uri="{FF2B5EF4-FFF2-40B4-BE49-F238E27FC236}">
                  <a16:creationId xmlns:a16="http://schemas.microsoft.com/office/drawing/2014/main" id="{FDDB7B9B-081E-4A4E-BA51-541F94D4FE5E}"/>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3" name="Arrow: Pentagon 42">
              <a:extLst>
                <a:ext uri="{FF2B5EF4-FFF2-40B4-BE49-F238E27FC236}">
                  <a16:creationId xmlns:a16="http://schemas.microsoft.com/office/drawing/2014/main" id="{E4401C1E-90D7-4DEC-B20E-EB49CBBBAF56}"/>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FB723D25-541F-4D4A-B1F6-03D6368873A5}"/>
              </a:ext>
            </a:extLst>
          </p:cNvPr>
          <p:cNvSpPr txBox="1"/>
          <p:nvPr/>
        </p:nvSpPr>
        <p:spPr>
          <a:xfrm>
            <a:off x="840248" y="1596545"/>
            <a:ext cx="3792082" cy="461665"/>
          </a:xfrm>
          <a:prstGeom prst="rect">
            <a:avLst/>
          </a:prstGeom>
          <a:noFill/>
        </p:spPr>
        <p:txBody>
          <a:bodyPr wrap="square" rtlCol="0">
            <a:spAutoFit/>
          </a:bodyPr>
          <a:lstStyle/>
          <a:p>
            <a:r>
              <a:rPr lang="en-GB" sz="1200">
                <a:solidFill>
                  <a:schemeClr val="bg1"/>
                </a:solidFill>
              </a:rPr>
              <a:t>Provide </a:t>
            </a:r>
            <a:r>
              <a:rPr lang="en-GB" sz="1200" b="1">
                <a:solidFill>
                  <a:schemeClr val="bg1"/>
                </a:solidFill>
              </a:rPr>
              <a:t>feedback</a:t>
            </a:r>
            <a:r>
              <a:rPr lang="en-GB" sz="1200">
                <a:solidFill>
                  <a:schemeClr val="bg1"/>
                </a:solidFill>
              </a:rPr>
              <a:t> on the previously presented details and recommend an option to progress with. </a:t>
            </a:r>
          </a:p>
        </p:txBody>
      </p:sp>
      <p:sp>
        <p:nvSpPr>
          <p:cNvPr id="55" name="TextBox 54">
            <a:extLst>
              <a:ext uri="{FF2B5EF4-FFF2-40B4-BE49-F238E27FC236}">
                <a16:creationId xmlns:a16="http://schemas.microsoft.com/office/drawing/2014/main" id="{D8EE5118-C0AB-483E-9B49-BCB118ADA505}"/>
              </a:ext>
            </a:extLst>
          </p:cNvPr>
          <p:cNvSpPr txBox="1"/>
          <p:nvPr/>
        </p:nvSpPr>
        <p:spPr>
          <a:xfrm>
            <a:off x="840248" y="2504668"/>
            <a:ext cx="3792082" cy="461665"/>
          </a:xfrm>
          <a:prstGeom prst="rect">
            <a:avLst/>
          </a:prstGeom>
          <a:noFill/>
        </p:spPr>
        <p:txBody>
          <a:bodyPr wrap="square" rtlCol="0">
            <a:spAutoFit/>
          </a:bodyPr>
          <a:lstStyle/>
          <a:p>
            <a:r>
              <a:rPr lang="en-GB" sz="1200">
                <a:solidFill>
                  <a:schemeClr val="bg1"/>
                </a:solidFill>
              </a:rPr>
              <a:t>CDSP to continue with the </a:t>
            </a:r>
            <a:r>
              <a:rPr lang="en-GB" sz="1200" b="1">
                <a:solidFill>
                  <a:schemeClr val="bg1"/>
                </a:solidFill>
              </a:rPr>
              <a:t>Business Planning </a:t>
            </a:r>
            <a:r>
              <a:rPr lang="en-GB" sz="1200">
                <a:solidFill>
                  <a:schemeClr val="bg1"/>
                </a:solidFill>
              </a:rPr>
              <a:t>process and feed into it the recommended option.</a:t>
            </a:r>
          </a:p>
        </p:txBody>
      </p:sp>
      <p:grpSp>
        <p:nvGrpSpPr>
          <p:cNvPr id="67" name="Group 66">
            <a:extLst>
              <a:ext uri="{FF2B5EF4-FFF2-40B4-BE49-F238E27FC236}">
                <a16:creationId xmlns:a16="http://schemas.microsoft.com/office/drawing/2014/main" id="{64C74B7B-EB1A-4BB0-98E4-53399E65B5CC}"/>
              </a:ext>
            </a:extLst>
          </p:cNvPr>
          <p:cNvGrpSpPr/>
          <p:nvPr/>
        </p:nvGrpSpPr>
        <p:grpSpPr>
          <a:xfrm>
            <a:off x="197090" y="1565535"/>
            <a:ext cx="584704" cy="582050"/>
            <a:chOff x="2199763" y="308174"/>
            <a:chExt cx="584704" cy="582050"/>
          </a:xfrm>
        </p:grpSpPr>
        <p:sp>
          <p:nvSpPr>
            <p:cNvPr id="65" name="Flowchart: Connector 64">
              <a:extLst>
                <a:ext uri="{FF2B5EF4-FFF2-40B4-BE49-F238E27FC236}">
                  <a16:creationId xmlns:a16="http://schemas.microsoft.com/office/drawing/2014/main" id="{5B44D69C-8051-4372-BBCD-C980601D8B6E}"/>
                </a:ext>
              </a:extLst>
            </p:cNvPr>
            <p:cNvSpPr/>
            <p:nvPr/>
          </p:nvSpPr>
          <p:spPr>
            <a:xfrm>
              <a:off x="2199763" y="308174"/>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9" name="Graphic 58" descr="Megaphone outline">
              <a:extLst>
                <a:ext uri="{FF2B5EF4-FFF2-40B4-BE49-F238E27FC236}">
                  <a16:creationId xmlns:a16="http://schemas.microsoft.com/office/drawing/2014/main" id="{FCECC7C2-F412-4104-A38C-AA93E25E93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1715" y="360626"/>
              <a:ext cx="460800" cy="460800"/>
            </a:xfrm>
            <a:prstGeom prst="rect">
              <a:avLst/>
            </a:prstGeom>
          </p:spPr>
        </p:pic>
      </p:grpSp>
      <p:sp>
        <p:nvSpPr>
          <p:cNvPr id="69" name="Flowchart: Connector 68">
            <a:extLst>
              <a:ext uri="{FF2B5EF4-FFF2-40B4-BE49-F238E27FC236}">
                <a16:creationId xmlns:a16="http://schemas.microsoft.com/office/drawing/2014/main" id="{6FE0AA56-2255-4BE3-86EC-C77580E0052E}"/>
              </a:ext>
            </a:extLst>
          </p:cNvPr>
          <p:cNvSpPr/>
          <p:nvPr/>
        </p:nvSpPr>
        <p:spPr>
          <a:xfrm>
            <a:off x="184588" y="244447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 name="Graphic 3" descr="Gantt Chart outline">
            <a:extLst>
              <a:ext uri="{FF2B5EF4-FFF2-40B4-BE49-F238E27FC236}">
                <a16:creationId xmlns:a16="http://schemas.microsoft.com/office/drawing/2014/main" id="{406E02F4-EFE1-45A5-9E02-20A264329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42" y="2505533"/>
            <a:ext cx="460800" cy="460800"/>
          </a:xfrm>
          <a:prstGeom prst="rect">
            <a:avLst/>
          </a:prstGeom>
        </p:spPr>
      </p:pic>
      <p:grpSp>
        <p:nvGrpSpPr>
          <p:cNvPr id="30" name="Group 29">
            <a:extLst>
              <a:ext uri="{FF2B5EF4-FFF2-40B4-BE49-F238E27FC236}">
                <a16:creationId xmlns:a16="http://schemas.microsoft.com/office/drawing/2014/main" id="{C7F6DA42-96D2-4976-AC4C-FCF95AE486D2}"/>
              </a:ext>
            </a:extLst>
          </p:cNvPr>
          <p:cNvGrpSpPr/>
          <p:nvPr/>
        </p:nvGrpSpPr>
        <p:grpSpPr>
          <a:xfrm>
            <a:off x="107504" y="3251566"/>
            <a:ext cx="4896544" cy="720000"/>
            <a:chOff x="395616" y="1563638"/>
            <a:chExt cx="4896544" cy="720000"/>
          </a:xfrm>
          <a:solidFill>
            <a:schemeClr val="tx2">
              <a:lumMod val="60000"/>
              <a:lumOff val="40000"/>
            </a:schemeClr>
          </a:solidFill>
        </p:grpSpPr>
        <p:sp>
          <p:nvSpPr>
            <p:cNvPr id="35" name="Rectangle 34">
              <a:extLst>
                <a:ext uri="{FF2B5EF4-FFF2-40B4-BE49-F238E27FC236}">
                  <a16:creationId xmlns:a16="http://schemas.microsoft.com/office/drawing/2014/main" id="{DD0EBD5E-8633-47B6-A1C9-86121313EDC0}"/>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37" name="Flowchart: Connector 36">
              <a:extLst>
                <a:ext uri="{FF2B5EF4-FFF2-40B4-BE49-F238E27FC236}">
                  <a16:creationId xmlns:a16="http://schemas.microsoft.com/office/drawing/2014/main" id="{D19C22A2-7BA6-48C5-81CA-59329D4D4E4F}"/>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Arrow: Pentagon 37">
              <a:extLst>
                <a:ext uri="{FF2B5EF4-FFF2-40B4-BE49-F238E27FC236}">
                  <a16:creationId xmlns:a16="http://schemas.microsoft.com/office/drawing/2014/main" id="{CA0873D0-E11A-45D8-BF57-C3ACA683DF8F}"/>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C472338B-C8D7-48F9-B8BA-CC515D98CEE8}"/>
              </a:ext>
            </a:extLst>
          </p:cNvPr>
          <p:cNvSpPr txBox="1"/>
          <p:nvPr/>
        </p:nvSpPr>
        <p:spPr>
          <a:xfrm>
            <a:off x="840248" y="3380732"/>
            <a:ext cx="3792082" cy="461665"/>
          </a:xfrm>
          <a:prstGeom prst="rect">
            <a:avLst/>
          </a:prstGeom>
          <a:noFill/>
        </p:spPr>
        <p:txBody>
          <a:bodyPr wrap="square" rtlCol="0">
            <a:spAutoFit/>
          </a:bodyPr>
          <a:lstStyle/>
          <a:p>
            <a:r>
              <a:rPr lang="en-GB" sz="1200">
                <a:solidFill>
                  <a:schemeClr val="bg1"/>
                </a:solidFill>
              </a:rPr>
              <a:t>CDSP to produce CCR for constituents to approval closedown of XRN5402 at a future </a:t>
            </a:r>
            <a:r>
              <a:rPr lang="en-GB" sz="1200" err="1">
                <a:solidFill>
                  <a:schemeClr val="bg1"/>
                </a:solidFill>
              </a:rPr>
              <a:t>ChMC</a:t>
            </a:r>
            <a:r>
              <a:rPr lang="en-GB" sz="1200">
                <a:solidFill>
                  <a:schemeClr val="bg1"/>
                </a:solidFill>
              </a:rPr>
              <a:t>.</a:t>
            </a:r>
          </a:p>
        </p:txBody>
      </p:sp>
      <p:sp>
        <p:nvSpPr>
          <p:cNvPr id="44" name="Flowchart: Connector 43">
            <a:extLst>
              <a:ext uri="{FF2B5EF4-FFF2-40B4-BE49-F238E27FC236}">
                <a16:creationId xmlns:a16="http://schemas.microsoft.com/office/drawing/2014/main" id="{7FB96022-66BC-4C26-9547-070FFE790352}"/>
              </a:ext>
            </a:extLst>
          </p:cNvPr>
          <p:cNvSpPr/>
          <p:nvPr/>
        </p:nvSpPr>
        <p:spPr>
          <a:xfrm>
            <a:off x="184588" y="3320539"/>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Graphic 5" descr="Race Flag outline">
            <a:extLst>
              <a:ext uri="{FF2B5EF4-FFF2-40B4-BE49-F238E27FC236}">
                <a16:creationId xmlns:a16="http://schemas.microsoft.com/office/drawing/2014/main" id="{0DB8A968-6FBF-4FB8-AC74-68E8CC02BE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6540" y="3381597"/>
            <a:ext cx="460800" cy="460800"/>
          </a:xfrm>
          <a:prstGeom prst="rect">
            <a:avLst/>
          </a:prstGeom>
        </p:spPr>
      </p:pic>
    </p:spTree>
    <p:extLst>
      <p:ext uri="{BB962C8B-B14F-4D97-AF65-F5344CB8AC3E}">
        <p14:creationId xmlns:p14="http://schemas.microsoft.com/office/powerpoint/2010/main" val="492744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Background</a:t>
            </a:r>
            <a:endParaRPr lang="en-GB"/>
          </a:p>
        </p:txBody>
      </p:sp>
      <p:grpSp>
        <p:nvGrpSpPr>
          <p:cNvPr id="24" name="Group 23">
            <a:extLst>
              <a:ext uri="{FF2B5EF4-FFF2-40B4-BE49-F238E27FC236}">
                <a16:creationId xmlns:a16="http://schemas.microsoft.com/office/drawing/2014/main" id="{2D1E4F92-A5E6-43B5-B4BD-0762600679C7}"/>
              </a:ext>
            </a:extLst>
          </p:cNvPr>
          <p:cNvGrpSpPr/>
          <p:nvPr/>
        </p:nvGrpSpPr>
        <p:grpSpPr>
          <a:xfrm>
            <a:off x="4572000" y="834756"/>
            <a:ext cx="4114800" cy="1169432"/>
            <a:chOff x="4572000" y="834756"/>
            <a:chExt cx="4114800" cy="1169432"/>
          </a:xfrm>
        </p:grpSpPr>
        <p:sp>
          <p:nvSpPr>
            <p:cNvPr id="16" name="TextBox 15">
              <a:extLst>
                <a:ext uri="{FF2B5EF4-FFF2-40B4-BE49-F238E27FC236}">
                  <a16:creationId xmlns:a16="http://schemas.microsoft.com/office/drawing/2014/main" id="{9EB1222E-FA7A-40D9-9038-3D338048080E}"/>
                </a:ext>
              </a:extLst>
            </p:cNvPr>
            <p:cNvSpPr txBox="1"/>
            <p:nvPr/>
          </p:nvSpPr>
          <p:spPr>
            <a:xfrm>
              <a:off x="4726799" y="1357857"/>
              <a:ext cx="3960000" cy="646331"/>
            </a:xfrm>
            <a:prstGeom prst="rect">
              <a:avLst/>
            </a:prstGeom>
            <a:noFill/>
          </p:spPr>
          <p:txBody>
            <a:bodyPr wrap="square" rtlCol="0">
              <a:spAutoFit/>
            </a:bodyPr>
            <a:lstStyle/>
            <a:p>
              <a:r>
                <a:rPr lang="en-GB" sz="1200">
                  <a:solidFill>
                    <a:srgbClr val="3E5AA8"/>
                  </a:solidFill>
                </a:rPr>
                <a:t>The REC has been live since 01 Sept 2020 with change demand being low, however this is expected to drastically increase following REC v3 and CSS go live.</a:t>
              </a:r>
            </a:p>
          </p:txBody>
        </p:sp>
        <p:sp>
          <p:nvSpPr>
            <p:cNvPr id="22" name="TextBox 21">
              <a:extLst>
                <a:ext uri="{FF2B5EF4-FFF2-40B4-BE49-F238E27FC236}">
                  <a16:creationId xmlns:a16="http://schemas.microsoft.com/office/drawing/2014/main" id="{4E0E3400-DD34-4018-AFE7-5200FA61F799}"/>
                </a:ext>
              </a:extLst>
            </p:cNvPr>
            <p:cNvSpPr txBox="1"/>
            <p:nvPr/>
          </p:nvSpPr>
          <p:spPr>
            <a:xfrm>
              <a:off x="4726800" y="951417"/>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Change Demand</a:t>
              </a:r>
            </a:p>
          </p:txBody>
        </p:sp>
        <p:grpSp>
          <p:nvGrpSpPr>
            <p:cNvPr id="23" name="Group 22">
              <a:extLst>
                <a:ext uri="{FF2B5EF4-FFF2-40B4-BE49-F238E27FC236}">
                  <a16:creationId xmlns:a16="http://schemas.microsoft.com/office/drawing/2014/main" id="{F2570F36-31A7-4256-AB2E-7611F955E032}"/>
                </a:ext>
              </a:extLst>
            </p:cNvPr>
            <p:cNvGrpSpPr/>
            <p:nvPr/>
          </p:nvGrpSpPr>
          <p:grpSpPr>
            <a:xfrm>
              <a:off x="4572000" y="834756"/>
              <a:ext cx="540000" cy="540000"/>
              <a:chOff x="4572000" y="834756"/>
              <a:chExt cx="540000" cy="540000"/>
            </a:xfrm>
          </p:grpSpPr>
          <p:sp>
            <p:nvSpPr>
              <p:cNvPr id="38" name="Flowchart: Connector 37">
                <a:extLst>
                  <a:ext uri="{FF2B5EF4-FFF2-40B4-BE49-F238E27FC236}">
                    <a16:creationId xmlns:a16="http://schemas.microsoft.com/office/drawing/2014/main" id="{EAE19BF9-F84F-4EBB-9E15-BFE2F906CC9D}"/>
                  </a:ext>
                </a:extLst>
              </p:cNvPr>
              <p:cNvSpPr/>
              <p:nvPr/>
            </p:nvSpPr>
            <p:spPr>
              <a:xfrm>
                <a:off x="4676087" y="942984"/>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 name="Graphic 3" descr="Badge 4 with solid fill">
                <a:extLst>
                  <a:ext uri="{FF2B5EF4-FFF2-40B4-BE49-F238E27FC236}">
                    <a16:creationId xmlns:a16="http://schemas.microsoft.com/office/drawing/2014/main" id="{E821F99C-9A35-4AB4-B4AF-40369B6442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834756"/>
                <a:ext cx="540000" cy="540000"/>
              </a:xfrm>
              <a:prstGeom prst="rect">
                <a:avLst/>
              </a:prstGeom>
            </p:spPr>
          </p:pic>
        </p:grpSp>
      </p:grpSp>
      <p:grpSp>
        <p:nvGrpSpPr>
          <p:cNvPr id="21" name="Group 20">
            <a:extLst>
              <a:ext uri="{FF2B5EF4-FFF2-40B4-BE49-F238E27FC236}">
                <a16:creationId xmlns:a16="http://schemas.microsoft.com/office/drawing/2014/main" id="{2354C2DD-B0D9-4877-A928-3FD2FE55B456}"/>
              </a:ext>
            </a:extLst>
          </p:cNvPr>
          <p:cNvGrpSpPr/>
          <p:nvPr/>
        </p:nvGrpSpPr>
        <p:grpSpPr>
          <a:xfrm>
            <a:off x="251520" y="3479794"/>
            <a:ext cx="4115265" cy="1323725"/>
            <a:chOff x="251520" y="3479794"/>
            <a:chExt cx="4115265" cy="1323725"/>
          </a:xfrm>
        </p:grpSpPr>
        <p:sp>
          <p:nvSpPr>
            <p:cNvPr id="14" name="TextBox 13">
              <a:extLst>
                <a:ext uri="{FF2B5EF4-FFF2-40B4-BE49-F238E27FC236}">
                  <a16:creationId xmlns:a16="http://schemas.microsoft.com/office/drawing/2014/main" id="{57E5B217-7E56-4F27-A2BE-C26977743C63}"/>
                </a:ext>
              </a:extLst>
            </p:cNvPr>
            <p:cNvSpPr txBox="1"/>
            <p:nvPr/>
          </p:nvSpPr>
          <p:spPr>
            <a:xfrm>
              <a:off x="406785" y="3972522"/>
              <a:ext cx="3960000" cy="830997"/>
            </a:xfrm>
            <a:prstGeom prst="rect">
              <a:avLst/>
            </a:prstGeom>
            <a:noFill/>
          </p:spPr>
          <p:txBody>
            <a:bodyPr wrap="square" rtlCol="0">
              <a:spAutoFit/>
            </a:bodyPr>
            <a:lstStyle/>
            <a:p>
              <a:r>
                <a:rPr lang="en-GB" sz="1200">
                  <a:solidFill>
                    <a:srgbClr val="3E5AA8"/>
                  </a:solidFill>
                </a:rPr>
                <a:t>In agreement with </a:t>
              </a:r>
              <a:r>
                <a:rPr lang="en-GB" sz="1200" err="1">
                  <a:solidFill>
                    <a:srgbClr val="3E5AA8"/>
                  </a:solidFill>
                </a:rPr>
                <a:t>ChMC</a:t>
              </a:r>
              <a:r>
                <a:rPr lang="en-GB" sz="1200">
                  <a:solidFill>
                    <a:srgbClr val="3E5AA8"/>
                  </a:solidFill>
                </a:rPr>
                <a:t> members, </a:t>
              </a:r>
              <a:r>
                <a:rPr lang="en-GB" sz="1200">
                  <a:solidFill>
                    <a:schemeClr val="accent5"/>
                  </a:solidFill>
                  <a:hlinkClick r:id="rId4">
                    <a:extLst>
                      <a:ext uri="{A12FA001-AC4F-418D-AE19-62706E023703}">
                        <ahyp:hlinkClr xmlns:ahyp="http://schemas.microsoft.com/office/drawing/2018/hyperlinkcolor" val="tx"/>
                      </a:ext>
                    </a:extLst>
                  </a:hlinkClick>
                </a:rPr>
                <a:t>XRN5402</a:t>
              </a:r>
              <a:r>
                <a:rPr lang="en-GB" sz="1200">
                  <a:solidFill>
                    <a:srgbClr val="3E5AA8"/>
                  </a:solidFill>
                </a:rPr>
                <a:t> was raised to look at options available to support the REC Change Development process and to fulfil the CDSPs obligations set out within the REC.</a:t>
              </a:r>
            </a:p>
          </p:txBody>
        </p:sp>
        <p:sp>
          <p:nvSpPr>
            <p:cNvPr id="20" name="TextBox 19">
              <a:extLst>
                <a:ext uri="{FF2B5EF4-FFF2-40B4-BE49-F238E27FC236}">
                  <a16:creationId xmlns:a16="http://schemas.microsoft.com/office/drawing/2014/main" id="{C8D48414-649D-45DA-A3A8-78179F75B5AE}"/>
                </a:ext>
              </a:extLst>
            </p:cNvPr>
            <p:cNvSpPr txBox="1"/>
            <p:nvPr/>
          </p:nvSpPr>
          <p:spPr>
            <a:xfrm>
              <a:off x="395535" y="3595905"/>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DSC </a:t>
              </a:r>
              <a:r>
                <a:rPr lang="en-GB" err="1"/>
                <a:t>ChMC</a:t>
              </a:r>
              <a:r>
                <a:rPr lang="en-GB"/>
                <a:t> Agreement </a:t>
              </a:r>
            </a:p>
          </p:txBody>
        </p:sp>
        <p:grpSp>
          <p:nvGrpSpPr>
            <p:cNvPr id="19" name="Group 18">
              <a:extLst>
                <a:ext uri="{FF2B5EF4-FFF2-40B4-BE49-F238E27FC236}">
                  <a16:creationId xmlns:a16="http://schemas.microsoft.com/office/drawing/2014/main" id="{9F0C738D-243B-4956-8647-15889A33C072}"/>
                </a:ext>
              </a:extLst>
            </p:cNvPr>
            <p:cNvGrpSpPr/>
            <p:nvPr/>
          </p:nvGrpSpPr>
          <p:grpSpPr>
            <a:xfrm>
              <a:off x="251520" y="3479794"/>
              <a:ext cx="540000" cy="540000"/>
              <a:chOff x="251520" y="3479794"/>
              <a:chExt cx="540000" cy="540000"/>
            </a:xfrm>
          </p:grpSpPr>
          <p:sp>
            <p:nvSpPr>
              <p:cNvPr id="34" name="Flowchart: Connector 33">
                <a:extLst>
                  <a:ext uri="{FF2B5EF4-FFF2-40B4-BE49-F238E27FC236}">
                    <a16:creationId xmlns:a16="http://schemas.microsoft.com/office/drawing/2014/main" id="{6CCB2FF1-9F20-4153-9A73-3001E952A026}"/>
                  </a:ext>
                </a:extLst>
              </p:cNvPr>
              <p:cNvSpPr/>
              <p:nvPr/>
            </p:nvSpPr>
            <p:spPr>
              <a:xfrm>
                <a:off x="345856" y="3595905"/>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Graphic 5" descr="Badge 3 with solid fill">
                <a:extLst>
                  <a:ext uri="{FF2B5EF4-FFF2-40B4-BE49-F238E27FC236}">
                    <a16:creationId xmlns:a16="http://schemas.microsoft.com/office/drawing/2014/main" id="{E6BC46C6-B65D-4C1D-9134-669BD9C91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479794"/>
                <a:ext cx="540000" cy="540000"/>
              </a:xfrm>
              <a:prstGeom prst="rect">
                <a:avLst/>
              </a:prstGeom>
            </p:spPr>
          </p:pic>
        </p:grpSp>
      </p:grpSp>
      <p:grpSp>
        <p:nvGrpSpPr>
          <p:cNvPr id="5" name="Group 4">
            <a:extLst>
              <a:ext uri="{FF2B5EF4-FFF2-40B4-BE49-F238E27FC236}">
                <a16:creationId xmlns:a16="http://schemas.microsoft.com/office/drawing/2014/main" id="{E6BA321C-2E7C-42B9-BD1F-502F6CA4E363}"/>
              </a:ext>
            </a:extLst>
          </p:cNvPr>
          <p:cNvGrpSpPr/>
          <p:nvPr/>
        </p:nvGrpSpPr>
        <p:grpSpPr>
          <a:xfrm>
            <a:off x="250397" y="830401"/>
            <a:ext cx="4116829" cy="1157648"/>
            <a:chOff x="250397" y="830401"/>
            <a:chExt cx="4116829" cy="1157648"/>
          </a:xfrm>
        </p:grpSpPr>
        <p:sp>
          <p:nvSpPr>
            <p:cNvPr id="17" name="TextBox 16">
              <a:extLst>
                <a:ext uri="{FF2B5EF4-FFF2-40B4-BE49-F238E27FC236}">
                  <a16:creationId xmlns:a16="http://schemas.microsoft.com/office/drawing/2014/main" id="{3D450123-ECDD-4943-AB2C-E0395A92990B}"/>
                </a:ext>
              </a:extLst>
            </p:cNvPr>
            <p:cNvSpPr txBox="1"/>
            <p:nvPr/>
          </p:nvSpPr>
          <p:spPr>
            <a:xfrm>
              <a:off x="395535" y="959320"/>
              <a:ext cx="3960000" cy="309600"/>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a:defRPr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GB" sz="1400"/>
                <a:t>        REC Code Obligations</a:t>
              </a:r>
            </a:p>
          </p:txBody>
        </p:sp>
        <p:sp>
          <p:nvSpPr>
            <p:cNvPr id="12" name="TextBox 11">
              <a:extLst>
                <a:ext uri="{FF2B5EF4-FFF2-40B4-BE49-F238E27FC236}">
                  <a16:creationId xmlns:a16="http://schemas.microsoft.com/office/drawing/2014/main" id="{0C1239FA-5AC7-49C2-A0A8-AB1236450D3F}"/>
                </a:ext>
              </a:extLst>
            </p:cNvPr>
            <p:cNvSpPr txBox="1"/>
            <p:nvPr/>
          </p:nvSpPr>
          <p:spPr>
            <a:xfrm>
              <a:off x="406785" y="1341718"/>
              <a:ext cx="3960441" cy="646331"/>
            </a:xfrm>
            <a:prstGeom prst="rect">
              <a:avLst/>
            </a:prstGeom>
            <a:noFill/>
          </p:spPr>
          <p:txBody>
            <a:bodyPr wrap="square" rtlCol="0">
              <a:spAutoFit/>
            </a:bodyPr>
            <a:lstStyle/>
            <a:p>
              <a:r>
                <a:rPr lang="en-GB" sz="1200">
                  <a:solidFill>
                    <a:srgbClr val="3E5AA8"/>
                  </a:solidFill>
                </a:rPr>
                <a:t>Xoserve has a number of different roles under the Retail Energy Code (REC) which require us to impact assess any REC Change that may affect a service we provide.</a:t>
              </a:r>
            </a:p>
          </p:txBody>
        </p:sp>
        <p:grpSp>
          <p:nvGrpSpPr>
            <p:cNvPr id="3" name="Group 2">
              <a:extLst>
                <a:ext uri="{FF2B5EF4-FFF2-40B4-BE49-F238E27FC236}">
                  <a16:creationId xmlns:a16="http://schemas.microsoft.com/office/drawing/2014/main" id="{AE0CD66B-0B27-42F9-B53A-E358ECB06A8E}"/>
                </a:ext>
              </a:extLst>
            </p:cNvPr>
            <p:cNvGrpSpPr/>
            <p:nvPr/>
          </p:nvGrpSpPr>
          <p:grpSpPr>
            <a:xfrm>
              <a:off x="250397" y="830401"/>
              <a:ext cx="541123" cy="541123"/>
              <a:chOff x="250397" y="843558"/>
              <a:chExt cx="541123" cy="541123"/>
            </a:xfrm>
          </p:grpSpPr>
          <p:sp>
            <p:nvSpPr>
              <p:cNvPr id="30" name="Flowchart: Connector 29">
                <a:extLst>
                  <a:ext uri="{FF2B5EF4-FFF2-40B4-BE49-F238E27FC236}">
                    <a16:creationId xmlns:a16="http://schemas.microsoft.com/office/drawing/2014/main" id="{78A6FBFB-92A1-4D3E-A7F2-2107789B5AEB}"/>
                  </a:ext>
                </a:extLst>
              </p:cNvPr>
              <p:cNvSpPr/>
              <p:nvPr/>
            </p:nvSpPr>
            <p:spPr>
              <a:xfrm>
                <a:off x="355044" y="947496"/>
                <a:ext cx="331828" cy="359561"/>
              </a:xfrm>
              <a:prstGeom prst="flowChartConnector">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7" name="Graphic 26" descr="Badge 1 with solid fill">
                <a:extLst>
                  <a:ext uri="{FF2B5EF4-FFF2-40B4-BE49-F238E27FC236}">
                    <a16:creationId xmlns:a16="http://schemas.microsoft.com/office/drawing/2014/main" id="{6E7C4BEE-9967-426F-B937-DA2876915D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50397" y="843558"/>
                <a:ext cx="541123" cy="541123"/>
              </a:xfrm>
              <a:prstGeom prst="rect">
                <a:avLst/>
              </a:prstGeom>
            </p:spPr>
          </p:pic>
        </p:grpSp>
      </p:grpSp>
      <p:grpSp>
        <p:nvGrpSpPr>
          <p:cNvPr id="32" name="Group 31">
            <a:extLst>
              <a:ext uri="{FF2B5EF4-FFF2-40B4-BE49-F238E27FC236}">
                <a16:creationId xmlns:a16="http://schemas.microsoft.com/office/drawing/2014/main" id="{3DF740C9-C77D-4F1D-852A-308AAA552058}"/>
              </a:ext>
            </a:extLst>
          </p:cNvPr>
          <p:cNvGrpSpPr/>
          <p:nvPr/>
        </p:nvGrpSpPr>
        <p:grpSpPr>
          <a:xfrm>
            <a:off x="4572874" y="3475678"/>
            <a:ext cx="4113925" cy="1158447"/>
            <a:chOff x="4572874" y="3475678"/>
            <a:chExt cx="4113925" cy="1158447"/>
          </a:xfrm>
        </p:grpSpPr>
        <p:grpSp>
          <p:nvGrpSpPr>
            <p:cNvPr id="35" name="Group 34">
              <a:extLst>
                <a:ext uri="{FF2B5EF4-FFF2-40B4-BE49-F238E27FC236}">
                  <a16:creationId xmlns:a16="http://schemas.microsoft.com/office/drawing/2014/main" id="{8A01841C-BF33-4494-9D40-9AC8D83A2A85}"/>
                </a:ext>
              </a:extLst>
            </p:cNvPr>
            <p:cNvGrpSpPr/>
            <p:nvPr/>
          </p:nvGrpSpPr>
          <p:grpSpPr>
            <a:xfrm>
              <a:off x="4726799" y="3598999"/>
              <a:ext cx="3960000" cy="1035126"/>
              <a:chOff x="4860032" y="1068833"/>
              <a:chExt cx="3960000" cy="1035126"/>
            </a:xfrm>
          </p:grpSpPr>
          <p:sp>
            <p:nvSpPr>
              <p:cNvPr id="36" name="TextBox 35">
                <a:extLst>
                  <a:ext uri="{FF2B5EF4-FFF2-40B4-BE49-F238E27FC236}">
                    <a16:creationId xmlns:a16="http://schemas.microsoft.com/office/drawing/2014/main" id="{5170BFC7-C5ED-4C9C-92E2-5BDA5CAF3600}"/>
                  </a:ext>
                </a:extLst>
              </p:cNvPr>
              <p:cNvSpPr txBox="1"/>
              <p:nvPr/>
            </p:nvSpPr>
            <p:spPr>
              <a:xfrm>
                <a:off x="4860032" y="1457628"/>
                <a:ext cx="3960000" cy="646331"/>
              </a:xfrm>
              <a:prstGeom prst="rect">
                <a:avLst/>
              </a:prstGeom>
              <a:noFill/>
            </p:spPr>
            <p:txBody>
              <a:bodyPr wrap="square" rtlCol="0">
                <a:spAutoFit/>
              </a:bodyPr>
              <a:lstStyle/>
              <a:p>
                <a:r>
                  <a:rPr lang="en-GB" sz="1200">
                    <a:solidFill>
                      <a:srgbClr val="3E5AA8"/>
                    </a:solidFill>
                  </a:rPr>
                  <a:t>The following slides provided </a:t>
                </a:r>
                <a:r>
                  <a:rPr lang="en-GB" sz="1200" err="1">
                    <a:solidFill>
                      <a:srgbClr val="3E5AA8"/>
                    </a:solidFill>
                  </a:rPr>
                  <a:t>ChMC</a:t>
                </a:r>
                <a:r>
                  <a:rPr lang="en-GB" sz="1200">
                    <a:solidFill>
                      <a:srgbClr val="3E5AA8"/>
                    </a:solidFill>
                  </a:rPr>
                  <a:t>  the different options proposed by the CDSP for supporting the REC Change process. </a:t>
                </a:r>
              </a:p>
            </p:txBody>
          </p:sp>
          <p:sp>
            <p:nvSpPr>
              <p:cNvPr id="37" name="TextBox 36">
                <a:extLst>
                  <a:ext uri="{FF2B5EF4-FFF2-40B4-BE49-F238E27FC236}">
                    <a16:creationId xmlns:a16="http://schemas.microsoft.com/office/drawing/2014/main" id="{42BFE85E-3ED8-4CFF-82BE-D006BE9456FE}"/>
                  </a:ext>
                </a:extLst>
              </p:cNvPr>
              <p:cNvSpPr txBox="1"/>
              <p:nvPr/>
            </p:nvSpPr>
            <p:spPr>
              <a:xfrm>
                <a:off x="4860032" y="1068833"/>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Solution Options </a:t>
                </a:r>
              </a:p>
            </p:txBody>
          </p:sp>
        </p:grpSp>
        <p:grpSp>
          <p:nvGrpSpPr>
            <p:cNvPr id="31" name="Group 30">
              <a:extLst>
                <a:ext uri="{FF2B5EF4-FFF2-40B4-BE49-F238E27FC236}">
                  <a16:creationId xmlns:a16="http://schemas.microsoft.com/office/drawing/2014/main" id="{2ED72502-EF1F-4610-8DAF-A2273BF3638C}"/>
                </a:ext>
              </a:extLst>
            </p:cNvPr>
            <p:cNvGrpSpPr/>
            <p:nvPr/>
          </p:nvGrpSpPr>
          <p:grpSpPr>
            <a:xfrm>
              <a:off x="4572874" y="3475678"/>
              <a:ext cx="540000" cy="540000"/>
              <a:chOff x="4572874" y="3475678"/>
              <a:chExt cx="540000" cy="540000"/>
            </a:xfrm>
          </p:grpSpPr>
          <p:sp>
            <p:nvSpPr>
              <p:cNvPr id="40" name="Flowchart: Connector 39">
                <a:extLst>
                  <a:ext uri="{FF2B5EF4-FFF2-40B4-BE49-F238E27FC236}">
                    <a16:creationId xmlns:a16="http://schemas.microsoft.com/office/drawing/2014/main" id="{66575F84-71FD-47E9-8183-3EBB1216CBAB}"/>
                  </a:ext>
                </a:extLst>
              </p:cNvPr>
              <p:cNvSpPr/>
              <p:nvPr/>
            </p:nvSpPr>
            <p:spPr>
              <a:xfrm>
                <a:off x="4676087" y="3612349"/>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4" name="Graphic 53" descr="Badge 6 with solid fill">
                <a:extLst>
                  <a:ext uri="{FF2B5EF4-FFF2-40B4-BE49-F238E27FC236}">
                    <a16:creationId xmlns:a16="http://schemas.microsoft.com/office/drawing/2014/main" id="{ECD5A039-3D59-411D-B198-38FBBD9623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2874" y="3475678"/>
                <a:ext cx="540000" cy="540000"/>
              </a:xfrm>
              <a:prstGeom prst="rect">
                <a:avLst/>
              </a:prstGeom>
            </p:spPr>
          </p:pic>
        </p:grpSp>
      </p:grpSp>
      <p:grpSp>
        <p:nvGrpSpPr>
          <p:cNvPr id="26" name="Group 25">
            <a:extLst>
              <a:ext uri="{FF2B5EF4-FFF2-40B4-BE49-F238E27FC236}">
                <a16:creationId xmlns:a16="http://schemas.microsoft.com/office/drawing/2014/main" id="{C9DA601B-0183-441A-B7BD-FAC26750A0E1}"/>
              </a:ext>
            </a:extLst>
          </p:cNvPr>
          <p:cNvGrpSpPr/>
          <p:nvPr/>
        </p:nvGrpSpPr>
        <p:grpSpPr>
          <a:xfrm>
            <a:off x="4572000" y="2100313"/>
            <a:ext cx="4114799" cy="1193439"/>
            <a:chOff x="4572000" y="2100313"/>
            <a:chExt cx="4114799" cy="1193439"/>
          </a:xfrm>
        </p:grpSpPr>
        <p:grpSp>
          <p:nvGrpSpPr>
            <p:cNvPr id="46" name="Group 45">
              <a:extLst>
                <a:ext uri="{FF2B5EF4-FFF2-40B4-BE49-F238E27FC236}">
                  <a16:creationId xmlns:a16="http://schemas.microsoft.com/office/drawing/2014/main" id="{D283D36F-FAB6-4B89-B7F2-96404C5054D2}"/>
                </a:ext>
              </a:extLst>
            </p:cNvPr>
            <p:cNvGrpSpPr/>
            <p:nvPr/>
          </p:nvGrpSpPr>
          <p:grpSpPr>
            <a:xfrm>
              <a:off x="4726798" y="2240981"/>
              <a:ext cx="3960001" cy="1052771"/>
              <a:chOff x="4860031" y="2901626"/>
              <a:chExt cx="3960001" cy="1052771"/>
            </a:xfrm>
          </p:grpSpPr>
          <p:sp>
            <p:nvSpPr>
              <p:cNvPr id="47" name="TextBox 46">
                <a:extLst>
                  <a:ext uri="{FF2B5EF4-FFF2-40B4-BE49-F238E27FC236}">
                    <a16:creationId xmlns:a16="http://schemas.microsoft.com/office/drawing/2014/main" id="{3CA70627-AB59-488A-B654-49B459089989}"/>
                  </a:ext>
                </a:extLst>
              </p:cNvPr>
              <p:cNvSpPr txBox="1"/>
              <p:nvPr/>
            </p:nvSpPr>
            <p:spPr>
              <a:xfrm>
                <a:off x="4860031" y="3308066"/>
                <a:ext cx="3960000" cy="646331"/>
              </a:xfrm>
              <a:prstGeom prst="rect">
                <a:avLst/>
              </a:prstGeom>
              <a:noFill/>
            </p:spPr>
            <p:txBody>
              <a:bodyPr wrap="square" rtlCol="0">
                <a:spAutoFit/>
              </a:bodyPr>
              <a:lstStyle/>
              <a:p>
                <a:r>
                  <a:rPr lang="en-GB" sz="1200">
                    <a:solidFill>
                      <a:srgbClr val="3E5AA8"/>
                    </a:solidFill>
                  </a:rPr>
                  <a:t>DSC have already approved to align with the REC in regards to implementation dates and the introduction of the third Major Release (February).</a:t>
                </a:r>
              </a:p>
            </p:txBody>
          </p:sp>
          <p:sp>
            <p:nvSpPr>
              <p:cNvPr id="52" name="TextBox 51">
                <a:extLst>
                  <a:ext uri="{FF2B5EF4-FFF2-40B4-BE49-F238E27FC236}">
                    <a16:creationId xmlns:a16="http://schemas.microsoft.com/office/drawing/2014/main" id="{E1982C60-35E7-4208-BE18-D2978C9E506B}"/>
                  </a:ext>
                </a:extLst>
              </p:cNvPr>
              <p:cNvSpPr txBox="1"/>
              <p:nvPr/>
            </p:nvSpPr>
            <p:spPr>
              <a:xfrm>
                <a:off x="4860032" y="2901626"/>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Release Alignment</a:t>
                </a:r>
              </a:p>
            </p:txBody>
          </p:sp>
        </p:grpSp>
        <p:grpSp>
          <p:nvGrpSpPr>
            <p:cNvPr id="25" name="Group 24">
              <a:extLst>
                <a:ext uri="{FF2B5EF4-FFF2-40B4-BE49-F238E27FC236}">
                  <a16:creationId xmlns:a16="http://schemas.microsoft.com/office/drawing/2014/main" id="{FCCF99D7-2D9C-4CF7-BE34-E177302A011A}"/>
                </a:ext>
              </a:extLst>
            </p:cNvPr>
            <p:cNvGrpSpPr/>
            <p:nvPr/>
          </p:nvGrpSpPr>
          <p:grpSpPr>
            <a:xfrm>
              <a:off x="4572000" y="2100313"/>
              <a:ext cx="540000" cy="540000"/>
              <a:chOff x="4572000" y="2100313"/>
              <a:chExt cx="540000" cy="540000"/>
            </a:xfrm>
          </p:grpSpPr>
          <p:sp>
            <p:nvSpPr>
              <p:cNvPr id="39" name="Flowchart: Connector 38">
                <a:extLst>
                  <a:ext uri="{FF2B5EF4-FFF2-40B4-BE49-F238E27FC236}">
                    <a16:creationId xmlns:a16="http://schemas.microsoft.com/office/drawing/2014/main" id="{7750A5AE-79CF-4F45-8466-A167546512CD}"/>
                  </a:ext>
                </a:extLst>
              </p:cNvPr>
              <p:cNvSpPr/>
              <p:nvPr/>
            </p:nvSpPr>
            <p:spPr>
              <a:xfrm>
                <a:off x="4662694" y="2200898"/>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6" name="Graphic 55" descr="Badge 5 with solid fill">
                <a:extLst>
                  <a:ext uri="{FF2B5EF4-FFF2-40B4-BE49-F238E27FC236}">
                    <a16:creationId xmlns:a16="http://schemas.microsoft.com/office/drawing/2014/main" id="{8B8797B9-31A8-42C7-8F28-44EA7F36E1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2000" y="2100313"/>
                <a:ext cx="540000" cy="540000"/>
              </a:xfrm>
              <a:prstGeom prst="rect">
                <a:avLst/>
              </a:prstGeom>
            </p:spPr>
          </p:pic>
        </p:grpSp>
      </p:grpSp>
      <p:grpSp>
        <p:nvGrpSpPr>
          <p:cNvPr id="15" name="Group 14">
            <a:extLst>
              <a:ext uri="{FF2B5EF4-FFF2-40B4-BE49-F238E27FC236}">
                <a16:creationId xmlns:a16="http://schemas.microsoft.com/office/drawing/2014/main" id="{3171D274-1102-458D-87F1-853FFF3221B8}"/>
              </a:ext>
            </a:extLst>
          </p:cNvPr>
          <p:cNvGrpSpPr/>
          <p:nvPr/>
        </p:nvGrpSpPr>
        <p:grpSpPr>
          <a:xfrm>
            <a:off x="252643" y="2101151"/>
            <a:ext cx="4108241" cy="1334695"/>
            <a:chOff x="252643" y="2101151"/>
            <a:chExt cx="4108241" cy="1334695"/>
          </a:xfrm>
        </p:grpSpPr>
        <p:sp>
          <p:nvSpPr>
            <p:cNvPr id="13" name="TextBox 12">
              <a:extLst>
                <a:ext uri="{FF2B5EF4-FFF2-40B4-BE49-F238E27FC236}">
                  <a16:creationId xmlns:a16="http://schemas.microsoft.com/office/drawing/2014/main" id="{EB301B1A-9D08-4622-9700-7B4319A27FAE}"/>
                </a:ext>
              </a:extLst>
            </p:cNvPr>
            <p:cNvSpPr txBox="1"/>
            <p:nvPr/>
          </p:nvSpPr>
          <p:spPr>
            <a:xfrm>
              <a:off x="395535" y="2604849"/>
              <a:ext cx="3960440" cy="830997"/>
            </a:xfrm>
            <a:prstGeom prst="rect">
              <a:avLst/>
            </a:prstGeom>
            <a:noFill/>
          </p:spPr>
          <p:txBody>
            <a:bodyPr wrap="square" rtlCol="0">
              <a:spAutoFit/>
            </a:bodyPr>
            <a:lstStyle/>
            <a:p>
              <a:r>
                <a:rPr lang="en-GB" sz="1200">
                  <a:solidFill>
                    <a:srgbClr val="3E5AA8"/>
                  </a:solidFill>
                </a:rPr>
                <a:t>Impact Assessments are triggered at different stages of the REC Change process. Adherence of these are monitored by the REC Performance Assurance Board (PAB). </a:t>
              </a:r>
            </a:p>
          </p:txBody>
        </p:sp>
        <p:sp>
          <p:nvSpPr>
            <p:cNvPr id="18" name="TextBox 17">
              <a:extLst>
                <a:ext uri="{FF2B5EF4-FFF2-40B4-BE49-F238E27FC236}">
                  <a16:creationId xmlns:a16="http://schemas.microsoft.com/office/drawing/2014/main" id="{0EDB9894-9D72-4F4E-B01F-DA51A6BA0310}"/>
                </a:ext>
              </a:extLst>
            </p:cNvPr>
            <p:cNvSpPr txBox="1"/>
            <p:nvPr/>
          </p:nvSpPr>
          <p:spPr>
            <a:xfrm>
              <a:off x="400884" y="2234117"/>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Impact Assessments</a:t>
              </a:r>
            </a:p>
          </p:txBody>
        </p:sp>
        <p:grpSp>
          <p:nvGrpSpPr>
            <p:cNvPr id="7" name="Group 6">
              <a:extLst>
                <a:ext uri="{FF2B5EF4-FFF2-40B4-BE49-F238E27FC236}">
                  <a16:creationId xmlns:a16="http://schemas.microsoft.com/office/drawing/2014/main" id="{E27C2CB5-0A96-4029-AC1F-7AA1CA6644F8}"/>
                </a:ext>
              </a:extLst>
            </p:cNvPr>
            <p:cNvGrpSpPr/>
            <p:nvPr/>
          </p:nvGrpSpPr>
          <p:grpSpPr>
            <a:xfrm>
              <a:off x="252643" y="2101151"/>
              <a:ext cx="540000" cy="540000"/>
              <a:chOff x="252643" y="2101151"/>
              <a:chExt cx="540000" cy="540000"/>
            </a:xfrm>
          </p:grpSpPr>
          <p:sp>
            <p:nvSpPr>
              <p:cNvPr id="33" name="Flowchart: Connector 32">
                <a:extLst>
                  <a:ext uri="{FF2B5EF4-FFF2-40B4-BE49-F238E27FC236}">
                    <a16:creationId xmlns:a16="http://schemas.microsoft.com/office/drawing/2014/main" id="{5CB13BDC-4B0F-4FEB-B55C-CB909496490B}"/>
                  </a:ext>
                </a:extLst>
              </p:cNvPr>
              <p:cNvSpPr/>
              <p:nvPr/>
            </p:nvSpPr>
            <p:spPr>
              <a:xfrm>
                <a:off x="355044" y="2202845"/>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8" name="Graphic 7" descr="Badge with solid fill">
                <a:extLst>
                  <a:ext uri="{FF2B5EF4-FFF2-40B4-BE49-F238E27FC236}">
                    <a16:creationId xmlns:a16="http://schemas.microsoft.com/office/drawing/2014/main" id="{68D8C96F-17AD-4B9E-9AC7-8888E4F7D1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2643" y="2101151"/>
                <a:ext cx="540000" cy="540000"/>
              </a:xfrm>
              <a:prstGeom prst="rect">
                <a:avLst/>
              </a:prstGeom>
            </p:spPr>
          </p:pic>
        </p:grpSp>
      </p:grpSp>
    </p:spTree>
    <p:extLst>
      <p:ext uri="{BB962C8B-B14F-4D97-AF65-F5344CB8AC3E}">
        <p14:creationId xmlns:p14="http://schemas.microsoft.com/office/powerpoint/2010/main" val="79245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CDSP REC Change Process</a:t>
            </a:r>
            <a:endParaRPr lang="en-GB"/>
          </a:p>
        </p:txBody>
      </p:sp>
      <p:sp>
        <p:nvSpPr>
          <p:cNvPr id="5" name="Rectangle 4">
            <a:extLst>
              <a:ext uri="{FF2B5EF4-FFF2-40B4-BE49-F238E27FC236}">
                <a16:creationId xmlns:a16="http://schemas.microsoft.com/office/drawing/2014/main" id="{D10C51F7-1EEC-4989-96AA-BF4908948F01}"/>
              </a:ext>
            </a:extLst>
          </p:cNvPr>
          <p:cNvSpPr/>
          <p:nvPr/>
        </p:nvSpPr>
        <p:spPr>
          <a:xfrm>
            <a:off x="426822" y="1275606"/>
            <a:ext cx="1440000" cy="1440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REC Change Proposal</a:t>
            </a:r>
          </a:p>
        </p:txBody>
      </p:sp>
      <p:sp>
        <p:nvSpPr>
          <p:cNvPr id="6" name="Rectangle 5">
            <a:extLst>
              <a:ext uri="{FF2B5EF4-FFF2-40B4-BE49-F238E27FC236}">
                <a16:creationId xmlns:a16="http://schemas.microsoft.com/office/drawing/2014/main" id="{2573E2E1-20D9-4EB0-A70B-59BE032706EE}"/>
              </a:ext>
            </a:extLst>
          </p:cNvPr>
          <p:cNvSpPr/>
          <p:nvPr/>
        </p:nvSpPr>
        <p:spPr>
          <a:xfrm>
            <a:off x="1947903" y="1275606"/>
            <a:ext cx="1440000" cy="1440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Initial (5) Assessment*</a:t>
            </a:r>
          </a:p>
        </p:txBody>
      </p:sp>
      <p:sp>
        <p:nvSpPr>
          <p:cNvPr id="7" name="Rectangle 6">
            <a:extLst>
              <a:ext uri="{FF2B5EF4-FFF2-40B4-BE49-F238E27FC236}">
                <a16:creationId xmlns:a16="http://schemas.microsoft.com/office/drawing/2014/main" id="{9598859A-FED4-4224-93E9-BC5D62E7F5F7}"/>
              </a:ext>
            </a:extLst>
          </p:cNvPr>
          <p:cNvSpPr/>
          <p:nvPr/>
        </p:nvSpPr>
        <p:spPr>
          <a:xfrm>
            <a:off x="3471264" y="1275606"/>
            <a:ext cx="1440000" cy="144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Preliminary (15) Assessment</a:t>
            </a:r>
          </a:p>
        </p:txBody>
      </p:sp>
      <p:sp>
        <p:nvSpPr>
          <p:cNvPr id="8" name="Rectangle 7">
            <a:extLst>
              <a:ext uri="{FF2B5EF4-FFF2-40B4-BE49-F238E27FC236}">
                <a16:creationId xmlns:a16="http://schemas.microsoft.com/office/drawing/2014/main" id="{9C68C50B-9921-424F-9B88-FFDD80532F52}"/>
              </a:ext>
            </a:extLst>
          </p:cNvPr>
          <p:cNvSpPr/>
          <p:nvPr/>
        </p:nvSpPr>
        <p:spPr>
          <a:xfrm>
            <a:off x="3471263" y="2798134"/>
            <a:ext cx="1440000" cy="1440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Detailed (25+) Assessment</a:t>
            </a:r>
          </a:p>
        </p:txBody>
      </p:sp>
      <p:sp>
        <p:nvSpPr>
          <p:cNvPr id="9" name="Rectangle 8">
            <a:extLst>
              <a:ext uri="{FF2B5EF4-FFF2-40B4-BE49-F238E27FC236}">
                <a16:creationId xmlns:a16="http://schemas.microsoft.com/office/drawing/2014/main" id="{85DC9C12-8DFA-4610-AF79-B7B5D6CAABAC}"/>
              </a:ext>
            </a:extLst>
          </p:cNvPr>
          <p:cNvSpPr/>
          <p:nvPr/>
        </p:nvSpPr>
        <p:spPr>
          <a:xfrm>
            <a:off x="5022997" y="2798134"/>
            <a:ext cx="1440000" cy="1440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DSC Change Proposal</a:t>
            </a:r>
          </a:p>
        </p:txBody>
      </p:sp>
      <p:grpSp>
        <p:nvGrpSpPr>
          <p:cNvPr id="28" name="Group 27">
            <a:extLst>
              <a:ext uri="{FF2B5EF4-FFF2-40B4-BE49-F238E27FC236}">
                <a16:creationId xmlns:a16="http://schemas.microsoft.com/office/drawing/2014/main" id="{1989C1F2-43AA-40C2-83C7-2FB274D65DE6}"/>
              </a:ext>
            </a:extLst>
          </p:cNvPr>
          <p:cNvGrpSpPr/>
          <p:nvPr/>
        </p:nvGrpSpPr>
        <p:grpSpPr>
          <a:xfrm>
            <a:off x="6546993" y="2472208"/>
            <a:ext cx="1969451" cy="2095221"/>
            <a:chOff x="6546993" y="2472208"/>
            <a:chExt cx="1969451" cy="2095221"/>
          </a:xfrm>
        </p:grpSpPr>
        <p:sp>
          <p:nvSpPr>
            <p:cNvPr id="10" name="Rectangle 9">
              <a:extLst>
                <a:ext uri="{FF2B5EF4-FFF2-40B4-BE49-F238E27FC236}">
                  <a16:creationId xmlns:a16="http://schemas.microsoft.com/office/drawing/2014/main" id="{5322F0F4-E200-4FFE-8E4B-F9CAA16D4894}"/>
                </a:ext>
              </a:extLst>
            </p:cNvPr>
            <p:cNvSpPr/>
            <p:nvPr/>
          </p:nvSpPr>
          <p:spPr>
            <a:xfrm>
              <a:off x="6546993" y="2798134"/>
              <a:ext cx="1440000" cy="1440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Release Management</a:t>
              </a:r>
            </a:p>
          </p:txBody>
        </p:sp>
        <p:sp>
          <p:nvSpPr>
            <p:cNvPr id="11" name="Isosceles Triangle 10">
              <a:extLst>
                <a:ext uri="{FF2B5EF4-FFF2-40B4-BE49-F238E27FC236}">
                  <a16:creationId xmlns:a16="http://schemas.microsoft.com/office/drawing/2014/main" id="{C2076C21-574C-4DEF-A13E-8310FBB49907}"/>
                </a:ext>
              </a:extLst>
            </p:cNvPr>
            <p:cNvSpPr/>
            <p:nvPr/>
          </p:nvSpPr>
          <p:spPr>
            <a:xfrm rot="5400000">
              <a:off x="7188799" y="3239785"/>
              <a:ext cx="2095221" cy="560068"/>
            </a:xfrm>
            <a:prstGeom prst="triangle">
              <a:avLst>
                <a:gd name="adj" fmla="val 500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grpSp>
      <p:sp>
        <p:nvSpPr>
          <p:cNvPr id="17" name="Isosceles Triangle 16">
            <a:extLst>
              <a:ext uri="{FF2B5EF4-FFF2-40B4-BE49-F238E27FC236}">
                <a16:creationId xmlns:a16="http://schemas.microsoft.com/office/drawing/2014/main" id="{500DA7EC-FF2C-4F66-AB1F-0E7F60218395}"/>
              </a:ext>
            </a:extLst>
          </p:cNvPr>
          <p:cNvSpPr/>
          <p:nvPr/>
        </p:nvSpPr>
        <p:spPr>
          <a:xfrm rot="5400000">
            <a:off x="1668403" y="1872391"/>
            <a:ext cx="560068" cy="246431"/>
          </a:xfrm>
          <a:prstGeom prst="triangle">
            <a:avLst>
              <a:gd name="adj" fmla="val 5274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8DEB8E8B-2BDA-40C4-952F-7D3D78C98AC7}"/>
              </a:ext>
            </a:extLst>
          </p:cNvPr>
          <p:cNvSpPr/>
          <p:nvPr/>
        </p:nvSpPr>
        <p:spPr>
          <a:xfrm rot="5400000">
            <a:off x="3189644" y="1872392"/>
            <a:ext cx="560068" cy="246431"/>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CAC8ED50-F7EE-431A-86EF-D36702831269}"/>
              </a:ext>
            </a:extLst>
          </p:cNvPr>
          <p:cNvSpPr/>
          <p:nvPr/>
        </p:nvSpPr>
        <p:spPr>
          <a:xfrm rot="5400000">
            <a:off x="4713165" y="3401294"/>
            <a:ext cx="560068" cy="246431"/>
          </a:xfrm>
          <a:prstGeom prst="triangle">
            <a:avLst>
              <a:gd name="adj" fmla="val 5000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B6D39671-760B-4A53-AB5A-6F4CEE2E77C8}"/>
              </a:ext>
            </a:extLst>
          </p:cNvPr>
          <p:cNvSpPr/>
          <p:nvPr/>
        </p:nvSpPr>
        <p:spPr>
          <a:xfrm rot="5400000">
            <a:off x="6256982" y="3402975"/>
            <a:ext cx="560068" cy="246431"/>
          </a:xfrm>
          <a:prstGeom prst="triangle">
            <a:avLst>
              <a:gd name="adj" fmla="val 50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C0CD1134-EE3C-4725-A3C7-90F94B53FB4A}"/>
              </a:ext>
            </a:extLst>
          </p:cNvPr>
          <p:cNvSpPr/>
          <p:nvPr/>
        </p:nvSpPr>
        <p:spPr>
          <a:xfrm rot="10800000">
            <a:off x="3911229" y="2630537"/>
            <a:ext cx="560068" cy="246431"/>
          </a:xfrm>
          <a:prstGeom prst="triangle">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2B48A825-E256-47DD-AC62-4C1F52A5AFBE}"/>
              </a:ext>
            </a:extLst>
          </p:cNvPr>
          <p:cNvGrpSpPr/>
          <p:nvPr/>
        </p:nvGrpSpPr>
        <p:grpSpPr>
          <a:xfrm>
            <a:off x="833590" y="1413636"/>
            <a:ext cx="584704" cy="582050"/>
            <a:chOff x="6681198" y="981375"/>
            <a:chExt cx="584704" cy="582050"/>
          </a:xfrm>
        </p:grpSpPr>
        <p:sp>
          <p:nvSpPr>
            <p:cNvPr id="30" name="Flowchart: Connector 29">
              <a:extLst>
                <a:ext uri="{FF2B5EF4-FFF2-40B4-BE49-F238E27FC236}">
                  <a16:creationId xmlns:a16="http://schemas.microsoft.com/office/drawing/2014/main" id="{EF6B531B-BC9F-425E-97F0-D16DDEE3FDE2}"/>
                </a:ext>
              </a:extLst>
            </p:cNvPr>
            <p:cNvSpPr/>
            <p:nvPr/>
          </p:nvSpPr>
          <p:spPr>
            <a:xfrm>
              <a:off x="6681198" y="981375"/>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1" name="Graphic 30" descr="Document outline">
              <a:extLst>
                <a:ext uri="{FF2B5EF4-FFF2-40B4-BE49-F238E27FC236}">
                  <a16:creationId xmlns:a16="http://schemas.microsoft.com/office/drawing/2014/main" id="{748F68E1-4532-4431-A50C-A1CE2C25D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3150" y="1031426"/>
              <a:ext cx="460800" cy="460800"/>
            </a:xfrm>
            <a:prstGeom prst="rect">
              <a:avLst/>
            </a:prstGeom>
          </p:spPr>
        </p:pic>
      </p:grpSp>
      <p:grpSp>
        <p:nvGrpSpPr>
          <p:cNvPr id="32" name="Group 31">
            <a:extLst>
              <a:ext uri="{FF2B5EF4-FFF2-40B4-BE49-F238E27FC236}">
                <a16:creationId xmlns:a16="http://schemas.microsoft.com/office/drawing/2014/main" id="{BC9EAA99-3AFB-4A48-857D-8E68580F7624}"/>
              </a:ext>
            </a:extLst>
          </p:cNvPr>
          <p:cNvGrpSpPr/>
          <p:nvPr/>
        </p:nvGrpSpPr>
        <p:grpSpPr>
          <a:xfrm>
            <a:off x="2375551" y="1402230"/>
            <a:ext cx="584704" cy="582050"/>
            <a:chOff x="251520" y="843558"/>
            <a:chExt cx="584704" cy="582050"/>
          </a:xfrm>
        </p:grpSpPr>
        <p:sp>
          <p:nvSpPr>
            <p:cNvPr id="33" name="Flowchart: Connector 32">
              <a:extLst>
                <a:ext uri="{FF2B5EF4-FFF2-40B4-BE49-F238E27FC236}">
                  <a16:creationId xmlns:a16="http://schemas.microsoft.com/office/drawing/2014/main" id="{5E2A777C-79C9-4D6A-8D49-FC409C2B9D7F}"/>
                </a:ext>
              </a:extLst>
            </p:cNvPr>
            <p:cNvSpPr/>
            <p:nvPr/>
          </p:nvSpPr>
          <p:spPr>
            <a:xfrm>
              <a:off x="251520" y="843558"/>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4" name="Graphic 33" descr="Stopwatch 25% outline">
              <a:extLst>
                <a:ext uri="{FF2B5EF4-FFF2-40B4-BE49-F238E27FC236}">
                  <a16:creationId xmlns:a16="http://schemas.microsoft.com/office/drawing/2014/main" id="{D9FAC167-6B53-415B-8032-7967AC4274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528" y="904183"/>
              <a:ext cx="460800" cy="460800"/>
            </a:xfrm>
            <a:prstGeom prst="rect">
              <a:avLst/>
            </a:prstGeom>
          </p:spPr>
        </p:pic>
      </p:grpSp>
      <p:grpSp>
        <p:nvGrpSpPr>
          <p:cNvPr id="35" name="Group 34">
            <a:extLst>
              <a:ext uri="{FF2B5EF4-FFF2-40B4-BE49-F238E27FC236}">
                <a16:creationId xmlns:a16="http://schemas.microsoft.com/office/drawing/2014/main" id="{20CDE9BD-6A22-45C6-9311-A23E406A355B}"/>
              </a:ext>
            </a:extLst>
          </p:cNvPr>
          <p:cNvGrpSpPr/>
          <p:nvPr/>
        </p:nvGrpSpPr>
        <p:grpSpPr>
          <a:xfrm>
            <a:off x="3898911" y="1408747"/>
            <a:ext cx="584704" cy="582050"/>
            <a:chOff x="1153472" y="2947843"/>
            <a:chExt cx="584704" cy="582050"/>
          </a:xfrm>
        </p:grpSpPr>
        <p:sp>
          <p:nvSpPr>
            <p:cNvPr id="36" name="Flowchart: Connector 35">
              <a:extLst>
                <a:ext uri="{FF2B5EF4-FFF2-40B4-BE49-F238E27FC236}">
                  <a16:creationId xmlns:a16="http://schemas.microsoft.com/office/drawing/2014/main" id="{DFE3BA32-45E3-454B-A678-26B1E0A94F24}"/>
                </a:ext>
              </a:extLst>
            </p:cNvPr>
            <p:cNvSpPr/>
            <p:nvPr/>
          </p:nvSpPr>
          <p:spPr>
            <a:xfrm>
              <a:off x="1153472" y="294784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7" name="Graphic 36" descr="Stopwatch 50% outline">
              <a:extLst>
                <a:ext uri="{FF2B5EF4-FFF2-40B4-BE49-F238E27FC236}">
                  <a16:creationId xmlns:a16="http://schemas.microsoft.com/office/drawing/2014/main" id="{41546AE1-9337-45A5-B95B-EE97D5C90E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5424" y="3008468"/>
              <a:ext cx="460800" cy="460800"/>
            </a:xfrm>
            <a:prstGeom prst="rect">
              <a:avLst/>
            </a:prstGeom>
          </p:spPr>
        </p:pic>
      </p:grpSp>
      <p:grpSp>
        <p:nvGrpSpPr>
          <p:cNvPr id="38" name="Group 37">
            <a:extLst>
              <a:ext uri="{FF2B5EF4-FFF2-40B4-BE49-F238E27FC236}">
                <a16:creationId xmlns:a16="http://schemas.microsoft.com/office/drawing/2014/main" id="{8C3BA45A-A23C-4228-83C0-30169209DE0F}"/>
              </a:ext>
            </a:extLst>
          </p:cNvPr>
          <p:cNvGrpSpPr/>
          <p:nvPr/>
        </p:nvGrpSpPr>
        <p:grpSpPr>
          <a:xfrm>
            <a:off x="3898911" y="2925804"/>
            <a:ext cx="584704" cy="582050"/>
            <a:chOff x="572196" y="1902293"/>
            <a:chExt cx="584704" cy="582050"/>
          </a:xfrm>
        </p:grpSpPr>
        <p:sp>
          <p:nvSpPr>
            <p:cNvPr id="39" name="Flowchart: Connector 38">
              <a:extLst>
                <a:ext uri="{FF2B5EF4-FFF2-40B4-BE49-F238E27FC236}">
                  <a16:creationId xmlns:a16="http://schemas.microsoft.com/office/drawing/2014/main" id="{C8467547-02FA-486A-885A-AD765571A6FF}"/>
                </a:ext>
              </a:extLst>
            </p:cNvPr>
            <p:cNvSpPr/>
            <p:nvPr/>
          </p:nvSpPr>
          <p:spPr>
            <a:xfrm>
              <a:off x="572196" y="190229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0" name="Graphic 39" descr="Stopwatch 75% outline">
              <a:extLst>
                <a:ext uri="{FF2B5EF4-FFF2-40B4-BE49-F238E27FC236}">
                  <a16:creationId xmlns:a16="http://schemas.microsoft.com/office/drawing/2014/main" id="{B8590569-B808-4AE5-9DE7-1B5803EF19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148" y="1962918"/>
              <a:ext cx="460800" cy="460800"/>
            </a:xfrm>
            <a:prstGeom prst="rect">
              <a:avLst/>
            </a:prstGeom>
          </p:spPr>
        </p:pic>
      </p:grpSp>
      <p:grpSp>
        <p:nvGrpSpPr>
          <p:cNvPr id="41" name="Group 40">
            <a:extLst>
              <a:ext uri="{FF2B5EF4-FFF2-40B4-BE49-F238E27FC236}">
                <a16:creationId xmlns:a16="http://schemas.microsoft.com/office/drawing/2014/main" id="{48CA7936-B01B-4F46-A923-DD193074679E}"/>
              </a:ext>
            </a:extLst>
          </p:cNvPr>
          <p:cNvGrpSpPr/>
          <p:nvPr/>
        </p:nvGrpSpPr>
        <p:grpSpPr>
          <a:xfrm>
            <a:off x="5450645" y="2925804"/>
            <a:ext cx="584704" cy="582050"/>
            <a:chOff x="6681198" y="981375"/>
            <a:chExt cx="584704" cy="582050"/>
          </a:xfrm>
        </p:grpSpPr>
        <p:sp>
          <p:nvSpPr>
            <p:cNvPr id="42" name="Flowchart: Connector 41">
              <a:extLst>
                <a:ext uri="{FF2B5EF4-FFF2-40B4-BE49-F238E27FC236}">
                  <a16:creationId xmlns:a16="http://schemas.microsoft.com/office/drawing/2014/main" id="{C8520CE0-4C47-4C22-8600-DBB157678FBF}"/>
                </a:ext>
              </a:extLst>
            </p:cNvPr>
            <p:cNvSpPr/>
            <p:nvPr/>
          </p:nvSpPr>
          <p:spPr>
            <a:xfrm>
              <a:off x="6681198" y="981375"/>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3" name="Graphic 42" descr="Document outline">
              <a:extLst>
                <a:ext uri="{FF2B5EF4-FFF2-40B4-BE49-F238E27FC236}">
                  <a16:creationId xmlns:a16="http://schemas.microsoft.com/office/drawing/2014/main" id="{AE1D866A-8BBC-4970-899A-F8684F266B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3150" y="1031426"/>
              <a:ext cx="460800" cy="460800"/>
            </a:xfrm>
            <a:prstGeom prst="rect">
              <a:avLst/>
            </a:prstGeom>
          </p:spPr>
        </p:pic>
      </p:grpSp>
      <p:grpSp>
        <p:nvGrpSpPr>
          <p:cNvPr id="44" name="Group 43">
            <a:extLst>
              <a:ext uri="{FF2B5EF4-FFF2-40B4-BE49-F238E27FC236}">
                <a16:creationId xmlns:a16="http://schemas.microsoft.com/office/drawing/2014/main" id="{C5741C4D-EA41-4921-8FAF-29D7716810BC}"/>
              </a:ext>
            </a:extLst>
          </p:cNvPr>
          <p:cNvGrpSpPr/>
          <p:nvPr/>
        </p:nvGrpSpPr>
        <p:grpSpPr>
          <a:xfrm>
            <a:off x="6974641" y="2915230"/>
            <a:ext cx="584704" cy="582050"/>
            <a:chOff x="1728040" y="933533"/>
            <a:chExt cx="584704" cy="582050"/>
          </a:xfrm>
        </p:grpSpPr>
        <p:sp>
          <p:nvSpPr>
            <p:cNvPr id="45" name="Flowchart: Connector 44">
              <a:extLst>
                <a:ext uri="{FF2B5EF4-FFF2-40B4-BE49-F238E27FC236}">
                  <a16:creationId xmlns:a16="http://schemas.microsoft.com/office/drawing/2014/main" id="{09D7E70A-8B57-4F6A-9CB4-8F36E4704F5C}"/>
                </a:ext>
              </a:extLst>
            </p:cNvPr>
            <p:cNvSpPr/>
            <p:nvPr/>
          </p:nvSpPr>
          <p:spPr>
            <a:xfrm>
              <a:off x="1728040" y="93353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6" name="Graphic 45" descr="Daily calendar outline">
              <a:extLst>
                <a:ext uri="{FF2B5EF4-FFF2-40B4-BE49-F238E27FC236}">
                  <a16:creationId xmlns:a16="http://schemas.microsoft.com/office/drawing/2014/main" id="{150AFE3A-70CF-40C1-B3CD-416021D44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992" y="975204"/>
              <a:ext cx="460800" cy="460800"/>
            </a:xfrm>
            <a:prstGeom prst="rect">
              <a:avLst/>
            </a:prstGeom>
          </p:spPr>
        </p:pic>
      </p:grpSp>
      <p:sp>
        <p:nvSpPr>
          <p:cNvPr id="47" name="TextBox 46">
            <a:extLst>
              <a:ext uri="{FF2B5EF4-FFF2-40B4-BE49-F238E27FC236}">
                <a16:creationId xmlns:a16="http://schemas.microsoft.com/office/drawing/2014/main" id="{2163C43C-732F-4B37-AE1A-1FFA9F882ADA}"/>
              </a:ext>
            </a:extLst>
          </p:cNvPr>
          <p:cNvSpPr txBox="1"/>
          <p:nvPr/>
        </p:nvSpPr>
        <p:spPr>
          <a:xfrm>
            <a:off x="3387903" y="4286969"/>
            <a:ext cx="1635094" cy="507831"/>
          </a:xfrm>
          <a:prstGeom prst="rect">
            <a:avLst/>
          </a:prstGeom>
          <a:noFill/>
        </p:spPr>
        <p:txBody>
          <a:bodyPr wrap="square" rtlCol="0">
            <a:spAutoFit/>
          </a:bodyPr>
          <a:lstStyle/>
          <a:p>
            <a:pPr algn="ctr"/>
            <a:r>
              <a:rPr lang="en-GB" sz="900" b="1">
                <a:solidFill>
                  <a:srgbClr val="3E5AA8"/>
                </a:solidFill>
              </a:rPr>
              <a:t>DIA </a:t>
            </a:r>
            <a:r>
              <a:rPr lang="en-GB" sz="900">
                <a:solidFill>
                  <a:srgbClr val="3E5AA8"/>
                </a:solidFill>
              </a:rPr>
              <a:t>undertaken, equivalent to HLSO </a:t>
            </a:r>
            <a:r>
              <a:rPr lang="en-GB" sz="900" err="1">
                <a:solidFill>
                  <a:srgbClr val="3E5AA8"/>
                </a:solidFill>
              </a:rPr>
              <a:t>inc</a:t>
            </a:r>
            <a:r>
              <a:rPr lang="en-GB" sz="900">
                <a:solidFill>
                  <a:srgbClr val="3E5AA8"/>
                </a:solidFill>
              </a:rPr>
              <a:t> elements of detail design</a:t>
            </a:r>
          </a:p>
        </p:txBody>
      </p:sp>
      <p:sp>
        <p:nvSpPr>
          <p:cNvPr id="48" name="TextBox 47">
            <a:extLst>
              <a:ext uri="{FF2B5EF4-FFF2-40B4-BE49-F238E27FC236}">
                <a16:creationId xmlns:a16="http://schemas.microsoft.com/office/drawing/2014/main" id="{C9F928B7-831B-4832-9642-3568CAF0066A}"/>
              </a:ext>
            </a:extLst>
          </p:cNvPr>
          <p:cNvSpPr txBox="1"/>
          <p:nvPr/>
        </p:nvSpPr>
        <p:spPr>
          <a:xfrm>
            <a:off x="426822" y="2991615"/>
            <a:ext cx="2932706" cy="1384995"/>
          </a:xfrm>
          <a:prstGeom prst="rect">
            <a:avLst/>
          </a:prstGeom>
          <a:noFill/>
        </p:spPr>
        <p:txBody>
          <a:bodyPr wrap="square" rtlCol="0">
            <a:spAutoFit/>
          </a:bodyPr>
          <a:lstStyle/>
          <a:p>
            <a:pPr algn="ctr"/>
            <a:r>
              <a:rPr lang="en-GB" sz="1200" err="1">
                <a:solidFill>
                  <a:srgbClr val="3E5AA8"/>
                </a:solidFill>
              </a:rPr>
              <a:t>RECCo</a:t>
            </a:r>
            <a:r>
              <a:rPr lang="en-GB" sz="1200">
                <a:solidFill>
                  <a:srgbClr val="3E5AA8"/>
                </a:solidFill>
              </a:rPr>
              <a:t> have stated that Service Provider Impact Assessment are expected to be triggered linearly. </a:t>
            </a:r>
          </a:p>
          <a:p>
            <a:pPr algn="ctr"/>
            <a:endParaRPr lang="en-GB" sz="1200">
              <a:solidFill>
                <a:srgbClr val="3E5AA8"/>
              </a:solidFill>
            </a:endParaRPr>
          </a:p>
          <a:p>
            <a:pPr algn="ctr"/>
            <a:r>
              <a:rPr lang="en-GB" sz="1200">
                <a:solidFill>
                  <a:srgbClr val="3E5AA8"/>
                </a:solidFill>
              </a:rPr>
              <a:t>Discussions prior to these being triggered are expected to assist in the management of change demand.</a:t>
            </a:r>
          </a:p>
        </p:txBody>
      </p:sp>
      <p:sp>
        <p:nvSpPr>
          <p:cNvPr id="50" name="TextBox 49">
            <a:extLst>
              <a:ext uri="{FF2B5EF4-FFF2-40B4-BE49-F238E27FC236}">
                <a16:creationId xmlns:a16="http://schemas.microsoft.com/office/drawing/2014/main" id="{F9E8520F-2FE9-48DC-89D6-421E53D3F7D2}"/>
              </a:ext>
            </a:extLst>
          </p:cNvPr>
          <p:cNvSpPr txBox="1"/>
          <p:nvPr/>
        </p:nvSpPr>
        <p:spPr>
          <a:xfrm>
            <a:off x="5116415" y="1509486"/>
            <a:ext cx="2737385" cy="1015663"/>
          </a:xfrm>
          <a:prstGeom prst="rect">
            <a:avLst/>
          </a:prstGeom>
          <a:noFill/>
        </p:spPr>
        <p:txBody>
          <a:bodyPr wrap="square" rtlCol="0">
            <a:spAutoFit/>
          </a:bodyPr>
          <a:lstStyle/>
          <a:p>
            <a:pPr algn="ctr"/>
            <a:r>
              <a:rPr lang="en-GB" sz="1200" err="1">
                <a:solidFill>
                  <a:srgbClr val="3E5AA8"/>
                </a:solidFill>
              </a:rPr>
              <a:t>ChMC</a:t>
            </a:r>
            <a:r>
              <a:rPr lang="en-GB" sz="1200">
                <a:solidFill>
                  <a:srgbClr val="3E5AA8"/>
                </a:solidFill>
              </a:rPr>
              <a:t> Constituents, through the </a:t>
            </a:r>
            <a:r>
              <a:rPr lang="en-GB" sz="1200" err="1">
                <a:solidFill>
                  <a:srgbClr val="3E5AA8"/>
                </a:solidFill>
              </a:rPr>
              <a:t>ChMC</a:t>
            </a:r>
            <a:r>
              <a:rPr lang="en-GB" sz="1200">
                <a:solidFill>
                  <a:srgbClr val="3E5AA8"/>
                </a:solidFill>
              </a:rPr>
              <a:t> meetings, to have visibility of all Impact Assessments being carried out by the CDSP throughout the REC Change Process.</a:t>
            </a:r>
          </a:p>
        </p:txBody>
      </p:sp>
      <p:sp>
        <p:nvSpPr>
          <p:cNvPr id="51" name="TextBox 50">
            <a:extLst>
              <a:ext uri="{FF2B5EF4-FFF2-40B4-BE49-F238E27FC236}">
                <a16:creationId xmlns:a16="http://schemas.microsoft.com/office/drawing/2014/main" id="{C226CE04-B932-48A7-9545-C2A68D7899D0}"/>
              </a:ext>
            </a:extLst>
          </p:cNvPr>
          <p:cNvSpPr txBox="1"/>
          <p:nvPr/>
        </p:nvSpPr>
        <p:spPr>
          <a:xfrm>
            <a:off x="4925450" y="4286969"/>
            <a:ext cx="1635094" cy="507831"/>
          </a:xfrm>
          <a:prstGeom prst="rect">
            <a:avLst/>
          </a:prstGeom>
          <a:noFill/>
        </p:spPr>
        <p:txBody>
          <a:bodyPr wrap="square" rtlCol="0">
            <a:spAutoFit/>
          </a:bodyPr>
          <a:lstStyle/>
          <a:p>
            <a:pPr algn="ctr"/>
            <a:r>
              <a:rPr lang="en-GB" sz="900">
                <a:solidFill>
                  <a:srgbClr val="3E5AA8"/>
                </a:solidFill>
              </a:rPr>
              <a:t>Potential DSC CP raised to progress approved REC solution for implementation</a:t>
            </a:r>
          </a:p>
        </p:txBody>
      </p:sp>
      <p:sp>
        <p:nvSpPr>
          <p:cNvPr id="52" name="TextBox 51">
            <a:extLst>
              <a:ext uri="{FF2B5EF4-FFF2-40B4-BE49-F238E27FC236}">
                <a16:creationId xmlns:a16="http://schemas.microsoft.com/office/drawing/2014/main" id="{B3E90944-2E74-4FB9-9093-51FAFE6B0EB2}"/>
              </a:ext>
            </a:extLst>
          </p:cNvPr>
          <p:cNvSpPr txBox="1"/>
          <p:nvPr/>
        </p:nvSpPr>
        <p:spPr>
          <a:xfrm>
            <a:off x="6455562" y="4296607"/>
            <a:ext cx="1635094" cy="507831"/>
          </a:xfrm>
          <a:prstGeom prst="rect">
            <a:avLst/>
          </a:prstGeom>
          <a:noFill/>
        </p:spPr>
        <p:txBody>
          <a:bodyPr wrap="square" rtlCol="0">
            <a:spAutoFit/>
          </a:bodyPr>
          <a:lstStyle/>
          <a:p>
            <a:pPr algn="ctr"/>
            <a:r>
              <a:rPr lang="en-GB" sz="900">
                <a:solidFill>
                  <a:srgbClr val="3E5AA8"/>
                </a:solidFill>
              </a:rPr>
              <a:t>DSC CP feeds standard Change &amp; Release Management</a:t>
            </a:r>
          </a:p>
        </p:txBody>
      </p:sp>
      <p:sp>
        <p:nvSpPr>
          <p:cNvPr id="53" name="TextBox 52">
            <a:extLst>
              <a:ext uri="{FF2B5EF4-FFF2-40B4-BE49-F238E27FC236}">
                <a16:creationId xmlns:a16="http://schemas.microsoft.com/office/drawing/2014/main" id="{4E8214F7-2A67-4AE5-B545-D12B13D38566}"/>
              </a:ext>
            </a:extLst>
          </p:cNvPr>
          <p:cNvSpPr txBox="1"/>
          <p:nvPr/>
        </p:nvSpPr>
        <p:spPr>
          <a:xfrm>
            <a:off x="3355459" y="884704"/>
            <a:ext cx="1635094" cy="369332"/>
          </a:xfrm>
          <a:prstGeom prst="rect">
            <a:avLst/>
          </a:prstGeom>
          <a:noFill/>
        </p:spPr>
        <p:txBody>
          <a:bodyPr wrap="square" rtlCol="0">
            <a:spAutoFit/>
          </a:bodyPr>
          <a:lstStyle/>
          <a:p>
            <a:pPr algn="ctr"/>
            <a:r>
              <a:rPr lang="en-GB" sz="900" b="1">
                <a:solidFill>
                  <a:srgbClr val="3E5AA8"/>
                </a:solidFill>
              </a:rPr>
              <a:t>PIA</a:t>
            </a:r>
            <a:r>
              <a:rPr lang="en-GB" sz="900">
                <a:solidFill>
                  <a:srgbClr val="3E5AA8"/>
                </a:solidFill>
              </a:rPr>
              <a:t> undertaken, equivalent to ROM, </a:t>
            </a:r>
            <a:r>
              <a:rPr lang="en-GB" sz="900" err="1">
                <a:solidFill>
                  <a:srgbClr val="3E5AA8"/>
                </a:solidFill>
              </a:rPr>
              <a:t>inc</a:t>
            </a:r>
            <a:r>
              <a:rPr lang="en-GB" sz="900">
                <a:solidFill>
                  <a:srgbClr val="3E5AA8"/>
                </a:solidFill>
              </a:rPr>
              <a:t> Solution </a:t>
            </a:r>
            <a:r>
              <a:rPr lang="en-GB" sz="900" err="1">
                <a:solidFill>
                  <a:srgbClr val="3E5AA8"/>
                </a:solidFill>
              </a:rPr>
              <a:t>Opts</a:t>
            </a:r>
            <a:endParaRPr lang="en-GB" sz="900">
              <a:solidFill>
                <a:srgbClr val="3E5AA8"/>
              </a:solidFill>
            </a:endParaRPr>
          </a:p>
        </p:txBody>
      </p:sp>
      <p:sp>
        <p:nvSpPr>
          <p:cNvPr id="54" name="TextBox 53">
            <a:extLst>
              <a:ext uri="{FF2B5EF4-FFF2-40B4-BE49-F238E27FC236}">
                <a16:creationId xmlns:a16="http://schemas.microsoft.com/office/drawing/2014/main" id="{A46C48E3-2453-4A6F-AF19-158B5E09868D}"/>
              </a:ext>
            </a:extLst>
          </p:cNvPr>
          <p:cNvSpPr txBox="1"/>
          <p:nvPr/>
        </p:nvSpPr>
        <p:spPr>
          <a:xfrm>
            <a:off x="1828593" y="884704"/>
            <a:ext cx="1635094" cy="369332"/>
          </a:xfrm>
          <a:prstGeom prst="rect">
            <a:avLst/>
          </a:prstGeom>
          <a:noFill/>
        </p:spPr>
        <p:txBody>
          <a:bodyPr wrap="square" rtlCol="0">
            <a:spAutoFit/>
          </a:bodyPr>
          <a:lstStyle/>
          <a:p>
            <a:pPr algn="ctr"/>
            <a:r>
              <a:rPr lang="en-GB" sz="900">
                <a:solidFill>
                  <a:srgbClr val="3E5AA8"/>
                </a:solidFill>
              </a:rPr>
              <a:t>SPs undertake </a:t>
            </a:r>
            <a:r>
              <a:rPr lang="en-GB" sz="900" b="1">
                <a:solidFill>
                  <a:srgbClr val="3E5AA8"/>
                </a:solidFill>
              </a:rPr>
              <a:t>IIA</a:t>
            </a:r>
            <a:r>
              <a:rPr lang="en-GB" sz="900">
                <a:solidFill>
                  <a:srgbClr val="3E5AA8"/>
                </a:solidFill>
              </a:rPr>
              <a:t> and advise if impacted</a:t>
            </a:r>
          </a:p>
        </p:txBody>
      </p:sp>
      <p:sp>
        <p:nvSpPr>
          <p:cNvPr id="55" name="TextBox 54">
            <a:extLst>
              <a:ext uri="{FF2B5EF4-FFF2-40B4-BE49-F238E27FC236}">
                <a16:creationId xmlns:a16="http://schemas.microsoft.com/office/drawing/2014/main" id="{0FB9BF41-A9C5-41E5-9482-5F7226BA1A50}"/>
              </a:ext>
            </a:extLst>
          </p:cNvPr>
          <p:cNvSpPr txBox="1"/>
          <p:nvPr/>
        </p:nvSpPr>
        <p:spPr>
          <a:xfrm>
            <a:off x="312809" y="884704"/>
            <a:ext cx="1635094" cy="369332"/>
          </a:xfrm>
          <a:prstGeom prst="rect">
            <a:avLst/>
          </a:prstGeom>
          <a:noFill/>
        </p:spPr>
        <p:txBody>
          <a:bodyPr wrap="square" rtlCol="0">
            <a:spAutoFit/>
          </a:bodyPr>
          <a:lstStyle/>
          <a:p>
            <a:pPr algn="ctr"/>
            <a:r>
              <a:rPr lang="en-GB" sz="900">
                <a:solidFill>
                  <a:srgbClr val="3E5AA8"/>
                </a:solidFill>
              </a:rPr>
              <a:t>REC </a:t>
            </a:r>
            <a:r>
              <a:rPr lang="en-GB" sz="900" b="1">
                <a:solidFill>
                  <a:srgbClr val="3E5AA8"/>
                </a:solidFill>
              </a:rPr>
              <a:t>CP</a:t>
            </a:r>
            <a:r>
              <a:rPr lang="en-GB" sz="900">
                <a:solidFill>
                  <a:srgbClr val="3E5AA8"/>
                </a:solidFill>
              </a:rPr>
              <a:t> raised and initial assessment undertaken </a:t>
            </a:r>
          </a:p>
        </p:txBody>
      </p:sp>
      <p:sp>
        <p:nvSpPr>
          <p:cNvPr id="56" name="TextBox 55">
            <a:extLst>
              <a:ext uri="{FF2B5EF4-FFF2-40B4-BE49-F238E27FC236}">
                <a16:creationId xmlns:a16="http://schemas.microsoft.com/office/drawing/2014/main" id="{ED284A9C-DDAB-4778-9290-FC15DA14D387}"/>
              </a:ext>
            </a:extLst>
          </p:cNvPr>
          <p:cNvSpPr txBox="1"/>
          <p:nvPr/>
        </p:nvSpPr>
        <p:spPr>
          <a:xfrm>
            <a:off x="1928774" y="2698583"/>
            <a:ext cx="1480537" cy="215444"/>
          </a:xfrm>
          <a:prstGeom prst="rect">
            <a:avLst/>
          </a:prstGeom>
          <a:noFill/>
        </p:spPr>
        <p:txBody>
          <a:bodyPr wrap="square" rtlCol="0">
            <a:spAutoFit/>
          </a:bodyPr>
          <a:lstStyle/>
          <a:p>
            <a:pPr algn="ctr"/>
            <a:r>
              <a:rPr lang="en-GB" sz="800">
                <a:solidFill>
                  <a:srgbClr val="3E5AA8"/>
                </a:solidFill>
              </a:rPr>
              <a:t>* Optional, no PAB reporting</a:t>
            </a:r>
          </a:p>
        </p:txBody>
      </p:sp>
    </p:spTree>
    <p:extLst>
      <p:ext uri="{BB962C8B-B14F-4D97-AF65-F5344CB8AC3E}">
        <p14:creationId xmlns:p14="http://schemas.microsoft.com/office/powerpoint/2010/main" val="513911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GB"/>
              <a:t>General Considerations</a:t>
            </a:r>
          </a:p>
        </p:txBody>
      </p:sp>
      <p:pic>
        <p:nvPicPr>
          <p:cNvPr id="23" name="Picture 22" descr="Three neatly stacked books">
            <a:extLst>
              <a:ext uri="{FF2B5EF4-FFF2-40B4-BE49-F238E27FC236}">
                <a16:creationId xmlns:a16="http://schemas.microsoft.com/office/drawing/2014/main" id="{A852D4D5-B172-4D06-B277-E80DFBF480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05483" y="1203598"/>
            <a:ext cx="4537611" cy="3024336"/>
          </a:xfrm>
          <a:prstGeom prst="rect">
            <a:avLst/>
          </a:prstGeom>
          <a:solidFill>
            <a:schemeClr val="accent1"/>
          </a:solidFill>
          <a:ln w="38100" cap="sq">
            <a:solidFill>
              <a:schemeClr val="accent1"/>
            </a:solidFill>
            <a:prstDash val="solid"/>
            <a:miter lim="800000"/>
          </a:ln>
          <a:effectLst>
            <a:outerShdw blurRad="50800" dist="38100" dir="2700000" algn="tl" rotWithShape="0">
              <a:srgbClr val="000000">
                <a:alpha val="43000"/>
              </a:srgbClr>
            </a:outerShdw>
          </a:effectLst>
        </p:spPr>
      </p:pic>
      <p:grpSp>
        <p:nvGrpSpPr>
          <p:cNvPr id="32" name="Group 31">
            <a:extLst>
              <a:ext uri="{FF2B5EF4-FFF2-40B4-BE49-F238E27FC236}">
                <a16:creationId xmlns:a16="http://schemas.microsoft.com/office/drawing/2014/main" id="{84C06726-FB23-43F6-99B6-03B3777D676F}"/>
              </a:ext>
            </a:extLst>
          </p:cNvPr>
          <p:cNvGrpSpPr/>
          <p:nvPr/>
        </p:nvGrpSpPr>
        <p:grpSpPr>
          <a:xfrm>
            <a:off x="200905" y="1445591"/>
            <a:ext cx="4896544" cy="720000"/>
            <a:chOff x="395616" y="1563638"/>
            <a:chExt cx="4896544" cy="720000"/>
          </a:xfrm>
          <a:solidFill>
            <a:schemeClr val="tx2">
              <a:lumMod val="60000"/>
              <a:lumOff val="40000"/>
            </a:schemeClr>
          </a:solidFill>
        </p:grpSpPr>
        <p:sp>
          <p:nvSpPr>
            <p:cNvPr id="33" name="Rectangle 32">
              <a:extLst>
                <a:ext uri="{FF2B5EF4-FFF2-40B4-BE49-F238E27FC236}">
                  <a16:creationId xmlns:a16="http://schemas.microsoft.com/office/drawing/2014/main" id="{B67FF0F1-37EC-4BE4-A9CE-514A28DDE6FC}"/>
                </a:ext>
              </a:extLst>
            </p:cNvPr>
            <p:cNvSpPr/>
            <p:nvPr/>
          </p:nvSpPr>
          <p:spPr>
            <a:xfrm>
              <a:off x="768755" y="1563638"/>
              <a:ext cx="3917583"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34" name="Flowchart: Connector 33">
              <a:extLst>
                <a:ext uri="{FF2B5EF4-FFF2-40B4-BE49-F238E27FC236}">
                  <a16:creationId xmlns:a16="http://schemas.microsoft.com/office/drawing/2014/main" id="{EEE782F0-E980-48BE-AF98-DFC37C2D5326}"/>
                </a:ext>
              </a:extLst>
            </p:cNvPr>
            <p:cNvSpPr/>
            <p:nvPr/>
          </p:nvSpPr>
          <p:spPr>
            <a:xfrm>
              <a:off x="395616" y="1563638"/>
              <a:ext cx="720000" cy="720000"/>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6" name="Arrow: Pentagon 35">
              <a:extLst>
                <a:ext uri="{FF2B5EF4-FFF2-40B4-BE49-F238E27FC236}">
                  <a16:creationId xmlns:a16="http://schemas.microsoft.com/office/drawing/2014/main" id="{AB862113-9A21-41A3-BF54-1416C6E6CA11}"/>
                </a:ext>
              </a:extLst>
            </p:cNvPr>
            <p:cNvSpPr/>
            <p:nvPr/>
          </p:nvSpPr>
          <p:spPr>
            <a:xfrm>
              <a:off x="4572160" y="1563638"/>
              <a:ext cx="720000" cy="720000"/>
            </a:xfrm>
            <a:prstGeom prst="homePlat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AA7E342-5B35-4ABF-8468-96D84D5258D3}"/>
              </a:ext>
            </a:extLst>
          </p:cNvPr>
          <p:cNvGrpSpPr/>
          <p:nvPr/>
        </p:nvGrpSpPr>
        <p:grpSpPr>
          <a:xfrm>
            <a:off x="200905" y="2324533"/>
            <a:ext cx="4896544" cy="720000"/>
            <a:chOff x="395616" y="1563638"/>
            <a:chExt cx="4896544" cy="720000"/>
          </a:xfrm>
          <a:solidFill>
            <a:schemeClr val="tx2">
              <a:lumMod val="60000"/>
              <a:lumOff val="40000"/>
            </a:schemeClr>
          </a:solidFill>
        </p:grpSpPr>
        <p:sp>
          <p:nvSpPr>
            <p:cNvPr id="40" name="Rectangle 39">
              <a:extLst>
                <a:ext uri="{FF2B5EF4-FFF2-40B4-BE49-F238E27FC236}">
                  <a16:creationId xmlns:a16="http://schemas.microsoft.com/office/drawing/2014/main" id="{5DCA2247-68BD-4FF2-98CE-12A5964F77C2}"/>
                </a:ext>
              </a:extLst>
            </p:cNvPr>
            <p:cNvSpPr/>
            <p:nvPr/>
          </p:nvSpPr>
          <p:spPr>
            <a:xfrm>
              <a:off x="768755" y="1563638"/>
              <a:ext cx="3917583" cy="720000"/>
            </a:xfrm>
            <a:prstGeom prst="rect">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1" name="Flowchart: Connector 40">
              <a:extLst>
                <a:ext uri="{FF2B5EF4-FFF2-40B4-BE49-F238E27FC236}">
                  <a16:creationId xmlns:a16="http://schemas.microsoft.com/office/drawing/2014/main" id="{FDDB7B9B-081E-4A4E-BA51-541F94D4FE5E}"/>
                </a:ext>
              </a:extLst>
            </p:cNvPr>
            <p:cNvSpPr/>
            <p:nvPr/>
          </p:nvSpPr>
          <p:spPr>
            <a:xfrm>
              <a:off x="395616" y="1563638"/>
              <a:ext cx="720000" cy="720000"/>
            </a:xfrm>
            <a:prstGeom prst="flowChartConnector">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3" name="Arrow: Pentagon 42">
              <a:extLst>
                <a:ext uri="{FF2B5EF4-FFF2-40B4-BE49-F238E27FC236}">
                  <a16:creationId xmlns:a16="http://schemas.microsoft.com/office/drawing/2014/main" id="{E4401C1E-90D7-4DEC-B20E-EB49CBBBAF56}"/>
                </a:ext>
              </a:extLst>
            </p:cNvPr>
            <p:cNvSpPr/>
            <p:nvPr/>
          </p:nvSpPr>
          <p:spPr>
            <a:xfrm>
              <a:off x="4572160" y="1563638"/>
              <a:ext cx="720000" cy="720000"/>
            </a:xfrm>
            <a:prstGeom prst="homePlate">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FB723D25-541F-4D4A-B1F6-03D6368873A5}"/>
              </a:ext>
            </a:extLst>
          </p:cNvPr>
          <p:cNvSpPr txBox="1"/>
          <p:nvPr/>
        </p:nvSpPr>
        <p:spPr>
          <a:xfrm>
            <a:off x="935739" y="1482425"/>
            <a:ext cx="3792082" cy="646331"/>
          </a:xfrm>
          <a:prstGeom prst="rect">
            <a:avLst/>
          </a:prstGeom>
          <a:noFill/>
        </p:spPr>
        <p:txBody>
          <a:bodyPr wrap="square" rtlCol="0">
            <a:spAutoFit/>
          </a:bodyPr>
          <a:lstStyle/>
          <a:p>
            <a:r>
              <a:rPr lang="en-GB" sz="1200">
                <a:solidFill>
                  <a:schemeClr val="accent1"/>
                </a:solidFill>
              </a:rPr>
              <a:t>Proposed for any increase to be added to the </a:t>
            </a:r>
            <a:r>
              <a:rPr lang="en-GB" sz="1200" b="1">
                <a:solidFill>
                  <a:schemeClr val="accent1"/>
                </a:solidFill>
              </a:rPr>
              <a:t>General Change Budget </a:t>
            </a:r>
            <a:r>
              <a:rPr lang="en-GB" sz="1200">
                <a:solidFill>
                  <a:schemeClr val="accent1"/>
                </a:solidFill>
              </a:rPr>
              <a:t>(currently set as £250k in BP22).</a:t>
            </a:r>
          </a:p>
        </p:txBody>
      </p:sp>
      <p:sp>
        <p:nvSpPr>
          <p:cNvPr id="55" name="TextBox 54">
            <a:extLst>
              <a:ext uri="{FF2B5EF4-FFF2-40B4-BE49-F238E27FC236}">
                <a16:creationId xmlns:a16="http://schemas.microsoft.com/office/drawing/2014/main" id="{D8EE5118-C0AB-483E-9B49-BCB118ADA505}"/>
              </a:ext>
            </a:extLst>
          </p:cNvPr>
          <p:cNvSpPr txBox="1"/>
          <p:nvPr/>
        </p:nvSpPr>
        <p:spPr>
          <a:xfrm>
            <a:off x="933648" y="2374027"/>
            <a:ext cx="3792082" cy="646331"/>
          </a:xfrm>
          <a:prstGeom prst="rect">
            <a:avLst/>
          </a:prstGeom>
          <a:noFill/>
        </p:spPr>
        <p:txBody>
          <a:bodyPr wrap="square" rtlCol="0">
            <a:spAutoFit/>
          </a:bodyPr>
          <a:lstStyle/>
          <a:p>
            <a:r>
              <a:rPr lang="en-GB" sz="1200">
                <a:solidFill>
                  <a:schemeClr val="accent1"/>
                </a:solidFill>
              </a:rPr>
              <a:t>Proposed to continue as investment funding for </a:t>
            </a:r>
            <a:r>
              <a:rPr lang="en-GB" sz="1200" b="1">
                <a:solidFill>
                  <a:schemeClr val="accent1"/>
                </a:solidFill>
              </a:rPr>
              <a:t>BP22</a:t>
            </a:r>
            <a:r>
              <a:rPr lang="en-GB" sz="1200">
                <a:solidFill>
                  <a:schemeClr val="accent1"/>
                </a:solidFill>
              </a:rPr>
              <a:t> (current) and </a:t>
            </a:r>
            <a:r>
              <a:rPr lang="en-GB" sz="1200" b="1">
                <a:solidFill>
                  <a:schemeClr val="accent1"/>
                </a:solidFill>
              </a:rPr>
              <a:t>BP23</a:t>
            </a:r>
            <a:r>
              <a:rPr lang="en-GB" sz="1200">
                <a:solidFill>
                  <a:schemeClr val="accent1"/>
                </a:solidFill>
              </a:rPr>
              <a:t> (planning cycle) until REC Change demand is more visible.</a:t>
            </a:r>
          </a:p>
        </p:txBody>
      </p:sp>
      <p:sp>
        <p:nvSpPr>
          <p:cNvPr id="65" name="Flowchart: Connector 64">
            <a:extLst>
              <a:ext uri="{FF2B5EF4-FFF2-40B4-BE49-F238E27FC236}">
                <a16:creationId xmlns:a16="http://schemas.microsoft.com/office/drawing/2014/main" id="{5B44D69C-8051-4372-BBCD-C980601D8B6E}"/>
              </a:ext>
            </a:extLst>
          </p:cNvPr>
          <p:cNvSpPr/>
          <p:nvPr/>
        </p:nvSpPr>
        <p:spPr>
          <a:xfrm>
            <a:off x="290491" y="1514566"/>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Flowchart: Connector 68">
            <a:extLst>
              <a:ext uri="{FF2B5EF4-FFF2-40B4-BE49-F238E27FC236}">
                <a16:creationId xmlns:a16="http://schemas.microsoft.com/office/drawing/2014/main" id="{6FE0AA56-2255-4BE3-86EC-C77580E0052E}"/>
              </a:ext>
            </a:extLst>
          </p:cNvPr>
          <p:cNvSpPr/>
          <p:nvPr/>
        </p:nvSpPr>
        <p:spPr>
          <a:xfrm>
            <a:off x="277989" y="2393506"/>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3" name="Group 2">
            <a:extLst>
              <a:ext uri="{FF2B5EF4-FFF2-40B4-BE49-F238E27FC236}">
                <a16:creationId xmlns:a16="http://schemas.microsoft.com/office/drawing/2014/main" id="{8997A05A-70ED-46AB-BE93-43B28CD5ADAE}"/>
              </a:ext>
            </a:extLst>
          </p:cNvPr>
          <p:cNvGrpSpPr/>
          <p:nvPr/>
        </p:nvGrpSpPr>
        <p:grpSpPr>
          <a:xfrm>
            <a:off x="200905" y="3225164"/>
            <a:ext cx="4896544" cy="720000"/>
            <a:chOff x="179512" y="3646089"/>
            <a:chExt cx="4896544" cy="720000"/>
          </a:xfrm>
        </p:grpSpPr>
        <p:grpSp>
          <p:nvGrpSpPr>
            <p:cNvPr id="5" name="Group 4">
              <a:extLst>
                <a:ext uri="{FF2B5EF4-FFF2-40B4-BE49-F238E27FC236}">
                  <a16:creationId xmlns:a16="http://schemas.microsoft.com/office/drawing/2014/main" id="{48C03105-0F8C-45D7-B3C9-5BA6FE559D0F}"/>
                </a:ext>
              </a:extLst>
            </p:cNvPr>
            <p:cNvGrpSpPr/>
            <p:nvPr/>
          </p:nvGrpSpPr>
          <p:grpSpPr>
            <a:xfrm>
              <a:off x="179512" y="3646089"/>
              <a:ext cx="4896544" cy="720000"/>
              <a:chOff x="179512" y="4150145"/>
              <a:chExt cx="4896544" cy="720000"/>
            </a:xfrm>
          </p:grpSpPr>
          <p:grpSp>
            <p:nvGrpSpPr>
              <p:cNvPr id="42" name="Group 41">
                <a:extLst>
                  <a:ext uri="{FF2B5EF4-FFF2-40B4-BE49-F238E27FC236}">
                    <a16:creationId xmlns:a16="http://schemas.microsoft.com/office/drawing/2014/main" id="{0DC9984D-F082-46B3-A96A-79A0F2B166CA}"/>
                  </a:ext>
                </a:extLst>
              </p:cNvPr>
              <p:cNvGrpSpPr/>
              <p:nvPr/>
            </p:nvGrpSpPr>
            <p:grpSpPr>
              <a:xfrm>
                <a:off x="179512" y="4150145"/>
                <a:ext cx="4896544" cy="720000"/>
                <a:chOff x="395616" y="1563638"/>
                <a:chExt cx="4896544" cy="720000"/>
              </a:xfrm>
              <a:solidFill>
                <a:schemeClr val="tx2">
                  <a:lumMod val="60000"/>
                  <a:lumOff val="40000"/>
                </a:schemeClr>
              </a:solidFill>
            </p:grpSpPr>
            <p:sp>
              <p:nvSpPr>
                <p:cNvPr id="44" name="Rectangle 43">
                  <a:extLst>
                    <a:ext uri="{FF2B5EF4-FFF2-40B4-BE49-F238E27FC236}">
                      <a16:creationId xmlns:a16="http://schemas.microsoft.com/office/drawing/2014/main" id="{D70E193D-724D-45F8-97F9-BF07A4DF4F60}"/>
                    </a:ext>
                  </a:extLst>
                </p:cNvPr>
                <p:cNvSpPr/>
                <p:nvPr/>
              </p:nvSpPr>
              <p:spPr>
                <a:xfrm>
                  <a:off x="768755" y="1563638"/>
                  <a:ext cx="3917583"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5" name="Flowchart: Connector 44">
                  <a:extLst>
                    <a:ext uri="{FF2B5EF4-FFF2-40B4-BE49-F238E27FC236}">
                      <a16:creationId xmlns:a16="http://schemas.microsoft.com/office/drawing/2014/main" id="{4D0FC636-41E6-4E91-9FD3-669AAF2F9FF6}"/>
                    </a:ext>
                  </a:extLst>
                </p:cNvPr>
                <p:cNvSpPr/>
                <p:nvPr/>
              </p:nvSpPr>
              <p:spPr>
                <a:xfrm>
                  <a:off x="395616" y="1563638"/>
                  <a:ext cx="720000" cy="720000"/>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6" name="Arrow: Pentagon 45">
                  <a:extLst>
                    <a:ext uri="{FF2B5EF4-FFF2-40B4-BE49-F238E27FC236}">
                      <a16:creationId xmlns:a16="http://schemas.microsoft.com/office/drawing/2014/main" id="{5AFB5975-1589-4EF2-800E-855B470948C3}"/>
                    </a:ext>
                  </a:extLst>
                </p:cNvPr>
                <p:cNvSpPr/>
                <p:nvPr/>
              </p:nvSpPr>
              <p:spPr>
                <a:xfrm>
                  <a:off x="4572160" y="1563638"/>
                  <a:ext cx="720000" cy="720000"/>
                </a:xfrm>
                <a:prstGeom prst="homePlat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48" name="Flowchart: Connector 47">
                <a:extLst>
                  <a:ext uri="{FF2B5EF4-FFF2-40B4-BE49-F238E27FC236}">
                    <a16:creationId xmlns:a16="http://schemas.microsoft.com/office/drawing/2014/main" id="{30D44DCB-60EC-4D00-BC59-096CB4F5650C}"/>
                  </a:ext>
                </a:extLst>
              </p:cNvPr>
              <p:cNvSpPr/>
              <p:nvPr/>
            </p:nvSpPr>
            <p:spPr>
              <a:xfrm>
                <a:off x="256596" y="421911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 name="Graphic 3" descr="Pie chart outline">
                <a:extLst>
                  <a:ext uri="{FF2B5EF4-FFF2-40B4-BE49-F238E27FC236}">
                    <a16:creationId xmlns:a16="http://schemas.microsoft.com/office/drawing/2014/main" id="{4671B5DA-1A90-442D-9474-DEBAF4BB2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548" y="4279743"/>
                <a:ext cx="460800" cy="460800"/>
              </a:xfrm>
              <a:prstGeom prst="rect">
                <a:avLst/>
              </a:prstGeom>
            </p:spPr>
          </p:pic>
        </p:grpSp>
        <p:sp>
          <p:nvSpPr>
            <p:cNvPr id="50" name="TextBox 49">
              <a:extLst>
                <a:ext uri="{FF2B5EF4-FFF2-40B4-BE49-F238E27FC236}">
                  <a16:creationId xmlns:a16="http://schemas.microsoft.com/office/drawing/2014/main" id="{80F7B947-5A50-4162-BF20-FCC8877AFB54}"/>
                </a:ext>
              </a:extLst>
            </p:cNvPr>
            <p:cNvSpPr txBox="1"/>
            <p:nvPr/>
          </p:nvSpPr>
          <p:spPr>
            <a:xfrm>
              <a:off x="912255" y="3682921"/>
              <a:ext cx="3792082" cy="646331"/>
            </a:xfrm>
            <a:prstGeom prst="rect">
              <a:avLst/>
            </a:prstGeom>
            <a:noFill/>
          </p:spPr>
          <p:txBody>
            <a:bodyPr wrap="square" rtlCol="0">
              <a:spAutoFit/>
            </a:bodyPr>
            <a:lstStyle/>
            <a:p>
              <a:r>
                <a:rPr lang="en-GB" sz="1200">
                  <a:solidFill>
                    <a:schemeClr val="accent1"/>
                  </a:solidFill>
                </a:rPr>
                <a:t>Proposed Funding Split: </a:t>
              </a:r>
            </a:p>
            <a:p>
              <a:r>
                <a:rPr lang="en-GB" sz="1200" b="1">
                  <a:solidFill>
                    <a:schemeClr val="accent1"/>
                  </a:solidFill>
                </a:rPr>
                <a:t>Service Area 13: Managing Change</a:t>
              </a:r>
            </a:p>
            <a:p>
              <a:r>
                <a:rPr lang="en-GB" sz="1200">
                  <a:solidFill>
                    <a:schemeClr val="accent1"/>
                  </a:solidFill>
                </a:rPr>
                <a:t>SHP 52% </a:t>
              </a:r>
              <a:r>
                <a:rPr lang="en-GB" sz="1200" b="1">
                  <a:solidFill>
                    <a:schemeClr val="accent1"/>
                  </a:solidFill>
                </a:rPr>
                <a:t>|</a:t>
              </a:r>
              <a:r>
                <a:rPr lang="en-GB" sz="1200">
                  <a:solidFill>
                    <a:schemeClr val="accent1"/>
                  </a:solidFill>
                </a:rPr>
                <a:t> GT 40% </a:t>
              </a:r>
              <a:r>
                <a:rPr lang="en-GB" sz="1200" b="1">
                  <a:solidFill>
                    <a:schemeClr val="accent1"/>
                  </a:solidFill>
                </a:rPr>
                <a:t>|</a:t>
              </a:r>
              <a:r>
                <a:rPr lang="en-GB" sz="1200">
                  <a:solidFill>
                    <a:schemeClr val="accent1"/>
                  </a:solidFill>
                </a:rPr>
                <a:t> NTS 7% </a:t>
              </a:r>
              <a:r>
                <a:rPr lang="en-GB" sz="1200" b="1">
                  <a:solidFill>
                    <a:schemeClr val="accent1"/>
                  </a:solidFill>
                </a:rPr>
                <a:t>|</a:t>
              </a:r>
              <a:r>
                <a:rPr lang="en-GB" sz="1200">
                  <a:solidFill>
                    <a:schemeClr val="accent1"/>
                  </a:solidFill>
                </a:rPr>
                <a:t> IGT 1% </a:t>
              </a:r>
            </a:p>
          </p:txBody>
        </p:sp>
      </p:grpSp>
      <p:pic>
        <p:nvPicPr>
          <p:cNvPr id="47" name="Graphic 46" descr="Playbook outline">
            <a:extLst>
              <a:ext uri="{FF2B5EF4-FFF2-40B4-BE49-F238E27FC236}">
                <a16:creationId xmlns:a16="http://schemas.microsoft.com/office/drawing/2014/main" id="{B05DE25E-B924-49B5-A12B-298DA75D92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827" y="2466793"/>
            <a:ext cx="460800" cy="460800"/>
          </a:xfrm>
          <a:prstGeom prst="rect">
            <a:avLst/>
          </a:prstGeom>
        </p:spPr>
      </p:pic>
      <p:pic>
        <p:nvPicPr>
          <p:cNvPr id="9" name="Graphic 8" descr="Coins outline">
            <a:extLst>
              <a:ext uri="{FF2B5EF4-FFF2-40B4-BE49-F238E27FC236}">
                <a16:creationId xmlns:a16="http://schemas.microsoft.com/office/drawing/2014/main" id="{5D248679-D8F2-4060-A48D-A0550DE66A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443" y="1580963"/>
            <a:ext cx="460800" cy="460800"/>
          </a:xfrm>
          <a:prstGeom prst="rect">
            <a:avLst/>
          </a:prstGeom>
        </p:spPr>
      </p:pic>
    </p:spTree>
    <p:extLst>
      <p:ext uri="{BB962C8B-B14F-4D97-AF65-F5344CB8AC3E}">
        <p14:creationId xmlns:p14="http://schemas.microsoft.com/office/powerpoint/2010/main" val="1050939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Minimal. </a:t>
            </a:r>
            <a:r>
              <a:rPr lang="en-GB" sz="1050">
                <a:solidFill>
                  <a:schemeClr val="accent1"/>
                </a:solidFill>
              </a:rPr>
              <a:t>Dedicated team to ensure that there is minimal degradation to the development of DSC Change as REC Change is progressed. Includes increased DSC Development &amp; Release capacity.</a:t>
            </a:r>
            <a:endParaRPr lang="en-GB" sz="1050">
              <a:solidFill>
                <a:srgbClr val="3E5AA8"/>
              </a:solidFill>
            </a:endParaRPr>
          </a:p>
        </p:txBody>
      </p:sp>
      <p:sp>
        <p:nvSpPr>
          <p:cNvPr id="124" name="TextBox 123">
            <a:extLst>
              <a:ext uri="{FF2B5EF4-FFF2-40B4-BE49-F238E27FC236}">
                <a16:creationId xmlns:a16="http://schemas.microsoft.com/office/drawing/2014/main" id="{EE06B6FF-C13C-4BCC-83A1-F4FDFF788826}"/>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577081"/>
          </a:xfrm>
          <a:prstGeom prst="rect">
            <a:avLst/>
          </a:prstGeom>
          <a:noFill/>
        </p:spPr>
        <p:txBody>
          <a:bodyPr wrap="square" rtlCol="0">
            <a:spAutoFit/>
          </a:bodyPr>
          <a:lstStyle/>
          <a:p>
            <a:r>
              <a:rPr lang="en-GB" sz="1050" b="1">
                <a:solidFill>
                  <a:schemeClr val="accent1"/>
                </a:solidFill>
              </a:rPr>
              <a:t>Ringfenced REC change team</a:t>
            </a:r>
            <a:r>
              <a:rPr lang="en-GB" sz="1050">
                <a:solidFill>
                  <a:schemeClr val="accent1"/>
                </a:solidFill>
              </a:rPr>
              <a:t>, including Business Analysist, Solution Architect, Business Process Consultants and Change Development Leads etc.</a:t>
            </a: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1 - Dedicated REC Change Team</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Dedicated Team that would be on hand to focus on the progression of REC Impact Assessments, development and delivery of REC Change looking to mitigate risk on DSC Change. </a:t>
            </a:r>
          </a:p>
          <a:p>
            <a:pPr algn="ctr"/>
            <a:endParaRPr lang="en-GB" sz="1200">
              <a:solidFill>
                <a:srgbClr val="3E5AA8"/>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rgbClr val="3E5AA8"/>
                </a:solidFill>
              </a:rPr>
              <a:t>£1.4m</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rgbClr val="3E5AA8"/>
                </a:solidFill>
              </a:rPr>
              <a:t>Option 1</a:t>
            </a:r>
          </a:p>
          <a:p>
            <a:pPr algn="ctr"/>
            <a:endParaRPr lang="en-GB" sz="100">
              <a:solidFill>
                <a:srgbClr val="3E5AA8"/>
              </a:solidFill>
            </a:endParaRPr>
          </a:p>
          <a:p>
            <a:pPr algn="ctr"/>
            <a:r>
              <a:rPr lang="en-GB" sz="1100">
                <a:solidFill>
                  <a:srgbClr val="3E5AA8"/>
                </a:solidFill>
              </a:rPr>
              <a:t>Dedicated REC Change Team</a:t>
            </a:r>
          </a:p>
        </p:txBody>
      </p:sp>
      <p:grpSp>
        <p:nvGrpSpPr>
          <p:cNvPr id="145" name="Group 144">
            <a:extLst>
              <a:ext uri="{FF2B5EF4-FFF2-40B4-BE49-F238E27FC236}">
                <a16:creationId xmlns:a16="http://schemas.microsoft.com/office/drawing/2014/main" id="{D0FE1FE4-1D31-49EC-B022-3DD3A059CA4E}"/>
              </a:ext>
            </a:extLst>
          </p:cNvPr>
          <p:cNvGrpSpPr/>
          <p:nvPr/>
        </p:nvGrpSpPr>
        <p:grpSpPr>
          <a:xfrm>
            <a:off x="780713" y="911578"/>
            <a:ext cx="584704" cy="582050"/>
            <a:chOff x="251520" y="843558"/>
            <a:chExt cx="584704" cy="582050"/>
          </a:xfrm>
        </p:grpSpPr>
        <p:sp>
          <p:nvSpPr>
            <p:cNvPr id="146" name="Flowchart: Connector 145">
              <a:extLst>
                <a:ext uri="{FF2B5EF4-FFF2-40B4-BE49-F238E27FC236}">
                  <a16:creationId xmlns:a16="http://schemas.microsoft.com/office/drawing/2014/main" id="{4F511069-C3F7-4D1F-9165-6C0ED0BC602D}"/>
                </a:ext>
              </a:extLst>
            </p:cNvPr>
            <p:cNvSpPr/>
            <p:nvPr/>
          </p:nvSpPr>
          <p:spPr>
            <a:xfrm>
              <a:off x="251520"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47" name="Graphic 146" descr="Users outline">
              <a:extLst>
                <a:ext uri="{FF2B5EF4-FFF2-40B4-BE49-F238E27FC236}">
                  <a16:creationId xmlns:a16="http://schemas.microsoft.com/office/drawing/2014/main" id="{82651185-9152-432C-9EBF-F0AC956124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3472" y="896603"/>
              <a:ext cx="460800" cy="460800"/>
            </a:xfrm>
            <a:prstGeom prst="rect">
              <a:avLst/>
            </a:prstGeom>
          </p:spPr>
        </p:pic>
      </p:grpSp>
      <p:sp>
        <p:nvSpPr>
          <p:cNvPr id="148" name="TextBox 147">
            <a:extLst>
              <a:ext uri="{FF2B5EF4-FFF2-40B4-BE49-F238E27FC236}">
                <a16:creationId xmlns:a16="http://schemas.microsoft.com/office/drawing/2014/main" id="{A2E7F7B5-0D21-4710-8487-B1BA6ED6AF03}"/>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
        <p:nvSpPr>
          <p:cNvPr id="149" name="TextBox 148">
            <a:extLst>
              <a:ext uri="{FF2B5EF4-FFF2-40B4-BE49-F238E27FC236}">
                <a16:creationId xmlns:a16="http://schemas.microsoft.com/office/drawing/2014/main" id="{75CB4ABD-0094-459C-ABB9-97D000C8E80C}"/>
              </a:ext>
            </a:extLst>
          </p:cNvPr>
          <p:cNvSpPr txBox="1"/>
          <p:nvPr/>
        </p:nvSpPr>
        <p:spPr>
          <a:xfrm>
            <a:off x="5288430" y="4162373"/>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Demand for REC change is currently unknown</a:t>
            </a:r>
          </a:p>
        </p:txBody>
      </p:sp>
      <p:sp>
        <p:nvSpPr>
          <p:cNvPr id="151" name="TextBox 150">
            <a:extLst>
              <a:ext uri="{FF2B5EF4-FFF2-40B4-BE49-F238E27FC236}">
                <a16:creationId xmlns:a16="http://schemas.microsoft.com/office/drawing/2014/main" id="{F3198A9F-7644-4128-936F-F36068F45E10}"/>
              </a:ext>
            </a:extLst>
          </p:cNvPr>
          <p:cNvSpPr txBox="1"/>
          <p:nvPr/>
        </p:nvSpPr>
        <p:spPr>
          <a:xfrm>
            <a:off x="5275592" y="3368479"/>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Full dedicated team for REC change</a:t>
            </a:r>
          </a:p>
          <a:p>
            <a:pPr marL="171450" indent="-171450">
              <a:buFont typeface="Arial" panose="020B0604020202020204" pitchFamily="34" charset="0"/>
              <a:buChar char="•"/>
            </a:pPr>
            <a:r>
              <a:rPr lang="en-US" sz="1050">
                <a:solidFill>
                  <a:schemeClr val="accent1"/>
                </a:solidFill>
              </a:rPr>
              <a:t>Mitigates risk to DSC Change Development</a:t>
            </a:r>
          </a:p>
          <a:p>
            <a:pPr marL="171450" indent="-171450">
              <a:buFont typeface="Arial" panose="020B0604020202020204" pitchFamily="34" charset="0"/>
              <a:buChar char="•"/>
            </a:pPr>
            <a:endParaRPr lang="en-US" sz="1050">
              <a:solidFill>
                <a:schemeClr val="accent1"/>
              </a:solidFill>
            </a:endParaRPr>
          </a:p>
        </p:txBody>
      </p:sp>
      <p:sp>
        <p:nvSpPr>
          <p:cNvPr id="152" name="TextBox 151">
            <a:extLst>
              <a:ext uri="{FF2B5EF4-FFF2-40B4-BE49-F238E27FC236}">
                <a16:creationId xmlns:a16="http://schemas.microsoft.com/office/drawing/2014/main" id="{C525CBAA-3BEC-4E3B-B730-75F4201B52FC}"/>
              </a:ext>
            </a:extLst>
          </p:cNvPr>
          <p:cNvSpPr txBox="1"/>
          <p:nvPr/>
        </p:nvSpPr>
        <p:spPr>
          <a:xfrm>
            <a:off x="7033489" y="338446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Increases DSC Development and Release capacity</a:t>
            </a:r>
            <a:endParaRPr lang="en-GB" sz="1050">
              <a:solidFill>
                <a:srgbClr val="3E5AA8"/>
              </a:solidFill>
            </a:endParaRPr>
          </a:p>
        </p:txBody>
      </p:sp>
    </p:spTree>
    <p:extLst>
      <p:ext uri="{BB962C8B-B14F-4D97-AF65-F5344CB8AC3E}">
        <p14:creationId xmlns:p14="http://schemas.microsoft.com/office/powerpoint/2010/main" val="3281695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Low/Medium. </a:t>
            </a:r>
            <a:r>
              <a:rPr lang="en-GB" sz="1050">
                <a:solidFill>
                  <a:schemeClr val="accent1"/>
                </a:solidFill>
              </a:rPr>
              <a:t>This would ensure that the pull on existing resources would be low for the progression of REC Change. Some de-prioritisation for DSC Change may still be needed. </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415498"/>
          </a:xfrm>
          <a:prstGeom prst="rect">
            <a:avLst/>
          </a:prstGeom>
          <a:noFill/>
        </p:spPr>
        <p:txBody>
          <a:bodyPr wrap="square" rtlCol="0">
            <a:spAutoFit/>
          </a:bodyPr>
          <a:lstStyle/>
          <a:p>
            <a:r>
              <a:rPr lang="en-GB" sz="1050" b="1">
                <a:solidFill>
                  <a:schemeClr val="accent1"/>
                </a:solidFill>
              </a:rPr>
              <a:t>Ringfenced resources</a:t>
            </a:r>
            <a:r>
              <a:rPr lang="en-GB" sz="1050">
                <a:solidFill>
                  <a:schemeClr val="accent1"/>
                </a:solidFill>
              </a:rPr>
              <a:t>, including Business Analyst, Solution Architect and Change Development Lead.</a:t>
            </a: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2 - Dedicated Resources</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tx2">
              <a:lumMod val="20000"/>
              <a:lumOff val="8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Additional core resources to support the progression of REC Impact Assessments and the development of REC Change.</a:t>
            </a:r>
          </a:p>
          <a:p>
            <a:pPr algn="ctr"/>
            <a:endParaRPr lang="en-GB" sz="1200">
              <a:solidFill>
                <a:srgbClr val="3E5AA8"/>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chemeClr val="bg1"/>
                </a:solidFill>
              </a:rPr>
              <a:t>£350k</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chemeClr val="bg1"/>
                </a:solidFill>
              </a:rPr>
              <a:t>Option 2</a:t>
            </a:r>
          </a:p>
          <a:p>
            <a:pPr algn="ctr"/>
            <a:endParaRPr lang="en-GB" sz="100">
              <a:solidFill>
                <a:schemeClr val="bg1"/>
              </a:solidFill>
            </a:endParaRPr>
          </a:p>
          <a:p>
            <a:pPr algn="ctr"/>
            <a:r>
              <a:rPr lang="en-GB" sz="1100">
                <a:solidFill>
                  <a:schemeClr val="bg1"/>
                </a:solidFill>
              </a:rPr>
              <a:t>Dedicated Resources</a:t>
            </a:r>
          </a:p>
        </p:txBody>
      </p:sp>
      <p:grpSp>
        <p:nvGrpSpPr>
          <p:cNvPr id="56" name="Group 55">
            <a:extLst>
              <a:ext uri="{FF2B5EF4-FFF2-40B4-BE49-F238E27FC236}">
                <a16:creationId xmlns:a16="http://schemas.microsoft.com/office/drawing/2014/main" id="{D74663E9-8D38-4B7F-A498-64EDF1C3280C}"/>
              </a:ext>
            </a:extLst>
          </p:cNvPr>
          <p:cNvGrpSpPr/>
          <p:nvPr/>
        </p:nvGrpSpPr>
        <p:grpSpPr>
          <a:xfrm>
            <a:off x="777133" y="909580"/>
            <a:ext cx="584704" cy="582050"/>
            <a:chOff x="3203848" y="843558"/>
            <a:chExt cx="584704" cy="582050"/>
          </a:xfrm>
        </p:grpSpPr>
        <p:sp>
          <p:nvSpPr>
            <p:cNvPr id="57" name="Flowchart: Connector 56">
              <a:extLst>
                <a:ext uri="{FF2B5EF4-FFF2-40B4-BE49-F238E27FC236}">
                  <a16:creationId xmlns:a16="http://schemas.microsoft.com/office/drawing/2014/main" id="{5DE3567A-9D42-4DF5-B433-D52E83887192}"/>
                </a:ext>
              </a:extLst>
            </p:cNvPr>
            <p:cNvSpPr/>
            <p:nvPr/>
          </p:nvSpPr>
          <p:spPr>
            <a:xfrm>
              <a:off x="3203848"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8" name="Graphic 57" descr="Follow outline">
              <a:extLst>
                <a:ext uri="{FF2B5EF4-FFF2-40B4-BE49-F238E27FC236}">
                  <a16:creationId xmlns:a16="http://schemas.microsoft.com/office/drawing/2014/main" id="{5CF4D506-E413-4CC6-BF3D-796DAEEB0B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79155" y="896603"/>
              <a:ext cx="446604" cy="446604"/>
            </a:xfrm>
            <a:prstGeom prst="rect">
              <a:avLst/>
            </a:prstGeom>
          </p:spPr>
        </p:pic>
      </p:grpSp>
      <p:sp>
        <p:nvSpPr>
          <p:cNvPr id="61" name="TextBox 60">
            <a:extLst>
              <a:ext uri="{FF2B5EF4-FFF2-40B4-BE49-F238E27FC236}">
                <a16:creationId xmlns:a16="http://schemas.microsoft.com/office/drawing/2014/main" id="{D6D1B04F-7997-4CD1-9E74-8F2A903F4C02}"/>
              </a:ext>
            </a:extLst>
          </p:cNvPr>
          <p:cNvSpPr txBox="1"/>
          <p:nvPr/>
        </p:nvSpPr>
        <p:spPr>
          <a:xfrm>
            <a:off x="5291710" y="3398445"/>
            <a:ext cx="1757897" cy="738664"/>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Dedicated REC Change resources</a:t>
            </a:r>
          </a:p>
          <a:p>
            <a:pPr marL="171450" indent="-171450">
              <a:buFont typeface="Arial" panose="020B0604020202020204" pitchFamily="34" charset="0"/>
              <a:buChar char="•"/>
            </a:pPr>
            <a:r>
              <a:rPr lang="en-US" sz="1050">
                <a:solidFill>
                  <a:schemeClr val="accent1"/>
                </a:solidFill>
              </a:rPr>
              <a:t>Increases DSC Development capacity</a:t>
            </a:r>
            <a:endParaRPr lang="en-GB" sz="1050">
              <a:solidFill>
                <a:srgbClr val="3E5AA8"/>
              </a:solidFill>
            </a:endParaRPr>
          </a:p>
        </p:txBody>
      </p:sp>
      <p:sp>
        <p:nvSpPr>
          <p:cNvPr id="62" name="TextBox 61">
            <a:extLst>
              <a:ext uri="{FF2B5EF4-FFF2-40B4-BE49-F238E27FC236}">
                <a16:creationId xmlns:a16="http://schemas.microsoft.com/office/drawing/2014/main" id="{E072F1EC-C978-45F9-8EA5-CE41F53F29B7}"/>
              </a:ext>
            </a:extLst>
          </p:cNvPr>
          <p:cNvSpPr txBox="1"/>
          <p:nvPr/>
        </p:nvSpPr>
        <p:spPr>
          <a:xfrm>
            <a:off x="7043200" y="3389412"/>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Lowers risk to DSC Change Development</a:t>
            </a:r>
          </a:p>
        </p:txBody>
      </p:sp>
      <p:sp>
        <p:nvSpPr>
          <p:cNvPr id="63" name="TextBox 62">
            <a:extLst>
              <a:ext uri="{FF2B5EF4-FFF2-40B4-BE49-F238E27FC236}">
                <a16:creationId xmlns:a16="http://schemas.microsoft.com/office/drawing/2014/main" id="{8DAE2FEE-1246-4412-97B5-708FBDD1EB65}"/>
              </a:ext>
            </a:extLst>
          </p:cNvPr>
          <p:cNvSpPr txBox="1"/>
          <p:nvPr/>
        </p:nvSpPr>
        <p:spPr>
          <a:xfrm>
            <a:off x="5291710" y="4199566"/>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increase to DSC Release capacity </a:t>
            </a:r>
            <a:endParaRPr lang="en-GB" sz="1050">
              <a:solidFill>
                <a:srgbClr val="3E5AA8"/>
              </a:solidFill>
            </a:endParaRPr>
          </a:p>
        </p:txBody>
      </p:sp>
      <p:sp>
        <p:nvSpPr>
          <p:cNvPr id="65" name="TextBox 64">
            <a:extLst>
              <a:ext uri="{FF2B5EF4-FFF2-40B4-BE49-F238E27FC236}">
                <a16:creationId xmlns:a16="http://schemas.microsoft.com/office/drawing/2014/main" id="{2983FBEC-47DC-4D0B-8919-D0BAC83BFD03}"/>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66" name="TextBox 65">
            <a:extLst>
              <a:ext uri="{FF2B5EF4-FFF2-40B4-BE49-F238E27FC236}">
                <a16:creationId xmlns:a16="http://schemas.microsoft.com/office/drawing/2014/main" id="{A9E3ACC3-107E-4E14-9863-737D3EB2909A}"/>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Tree>
    <p:extLst>
      <p:ext uri="{BB962C8B-B14F-4D97-AF65-F5344CB8AC3E}">
        <p14:creationId xmlns:p14="http://schemas.microsoft.com/office/powerpoint/2010/main" val="1598861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High. </a:t>
            </a:r>
            <a:r>
              <a:rPr lang="en-GB" sz="1050">
                <a:solidFill>
                  <a:schemeClr val="accent1"/>
                </a:solidFill>
              </a:rPr>
              <a:t>The use of existing resources would mean that DSC Change Development and Delivery would be de-prioritised if REC Changes are to be progressed. No increase in DSC Development &amp; Release capacity.</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253916"/>
          </a:xfrm>
          <a:prstGeom prst="rect">
            <a:avLst/>
          </a:prstGeom>
          <a:noFill/>
        </p:spPr>
        <p:txBody>
          <a:bodyPr wrap="square" rtlCol="0">
            <a:spAutoFit/>
          </a:bodyPr>
          <a:lstStyle/>
          <a:p>
            <a:r>
              <a:rPr lang="en-GB" sz="1050" b="1">
                <a:solidFill>
                  <a:schemeClr val="accent1"/>
                </a:solidFill>
              </a:rPr>
              <a:t>None. </a:t>
            </a:r>
            <a:r>
              <a:rPr lang="en-GB" sz="1050">
                <a:solidFill>
                  <a:schemeClr val="accent1"/>
                </a:solidFill>
              </a:rPr>
              <a:t>Utilisation of existing resources. </a:t>
            </a:r>
            <a:endParaRPr lang="en-GB" sz="1050">
              <a:solidFill>
                <a:srgbClr val="3E5AA8"/>
              </a:solidFill>
            </a:endParaRP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3 - Existing Resources</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accent5">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Utilisation of existing resources to manage and progress with REC Impact Assessments and the development of REC Change. </a:t>
            </a:r>
          </a:p>
          <a:p>
            <a:pPr algn="ctr"/>
            <a:endParaRPr lang="en-GB" sz="1200">
              <a:solidFill>
                <a:schemeClr val="accent1"/>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rgbClr val="3E5AA8"/>
                </a:solidFill>
              </a:rPr>
              <a:t>£0k</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rgbClr val="3E5AA8"/>
                </a:solidFill>
              </a:rPr>
              <a:t>Option 3</a:t>
            </a:r>
          </a:p>
          <a:p>
            <a:pPr algn="ctr"/>
            <a:endParaRPr lang="en-GB" sz="100">
              <a:solidFill>
                <a:srgbClr val="3E5AA8"/>
              </a:solidFill>
            </a:endParaRPr>
          </a:p>
          <a:p>
            <a:pPr algn="ctr"/>
            <a:r>
              <a:rPr lang="en-GB" sz="1100">
                <a:solidFill>
                  <a:srgbClr val="3E5AA8"/>
                </a:solidFill>
              </a:rPr>
              <a:t>Existing Resources</a:t>
            </a:r>
          </a:p>
        </p:txBody>
      </p:sp>
      <p:grpSp>
        <p:nvGrpSpPr>
          <p:cNvPr id="59" name="Group 58">
            <a:extLst>
              <a:ext uri="{FF2B5EF4-FFF2-40B4-BE49-F238E27FC236}">
                <a16:creationId xmlns:a16="http://schemas.microsoft.com/office/drawing/2014/main" id="{36B7C40C-5B19-4DE4-81D7-997782FA8A50}"/>
              </a:ext>
            </a:extLst>
          </p:cNvPr>
          <p:cNvGrpSpPr/>
          <p:nvPr/>
        </p:nvGrpSpPr>
        <p:grpSpPr>
          <a:xfrm>
            <a:off x="774913" y="911578"/>
            <a:ext cx="584704" cy="582050"/>
            <a:chOff x="6202524" y="843558"/>
            <a:chExt cx="584704" cy="582050"/>
          </a:xfrm>
        </p:grpSpPr>
        <p:sp>
          <p:nvSpPr>
            <p:cNvPr id="60" name="Flowchart: Connector 59">
              <a:extLst>
                <a:ext uri="{FF2B5EF4-FFF2-40B4-BE49-F238E27FC236}">
                  <a16:creationId xmlns:a16="http://schemas.microsoft.com/office/drawing/2014/main" id="{29C89742-2391-4BD8-9328-03AC95B44E52}"/>
                </a:ext>
              </a:extLst>
            </p:cNvPr>
            <p:cNvSpPr/>
            <p:nvPr/>
          </p:nvSpPr>
          <p:spPr>
            <a:xfrm>
              <a:off x="6202524"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1" name="Graphic 60" descr="Cycle with people outline">
              <a:extLst>
                <a:ext uri="{FF2B5EF4-FFF2-40B4-BE49-F238E27FC236}">
                  <a16:creationId xmlns:a16="http://schemas.microsoft.com/office/drawing/2014/main" id="{27922ED4-7D8A-4599-81ED-6CA01C1615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36267" y="864470"/>
              <a:ext cx="522752" cy="522752"/>
            </a:xfrm>
            <a:prstGeom prst="rect">
              <a:avLst/>
            </a:prstGeom>
          </p:spPr>
        </p:pic>
      </p:grpSp>
      <p:sp>
        <p:nvSpPr>
          <p:cNvPr id="64" name="TextBox 63">
            <a:extLst>
              <a:ext uri="{FF2B5EF4-FFF2-40B4-BE49-F238E27FC236}">
                <a16:creationId xmlns:a16="http://schemas.microsoft.com/office/drawing/2014/main" id="{4D35E745-BAB8-4EEB-A5E3-13EA1EF744E0}"/>
              </a:ext>
            </a:extLst>
          </p:cNvPr>
          <p:cNvSpPr txBox="1"/>
          <p:nvPr/>
        </p:nvSpPr>
        <p:spPr>
          <a:xfrm>
            <a:off x="5298117" y="3383077"/>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additional uplift in DSC Change budget</a:t>
            </a:r>
          </a:p>
        </p:txBody>
      </p:sp>
      <p:sp>
        <p:nvSpPr>
          <p:cNvPr id="66" name="TextBox 65">
            <a:extLst>
              <a:ext uri="{FF2B5EF4-FFF2-40B4-BE49-F238E27FC236}">
                <a16:creationId xmlns:a16="http://schemas.microsoft.com/office/drawing/2014/main" id="{3B77940D-E277-4C23-8CF7-6400C77D3BF2}"/>
              </a:ext>
            </a:extLst>
          </p:cNvPr>
          <p:cNvSpPr txBox="1"/>
          <p:nvPr/>
        </p:nvSpPr>
        <p:spPr>
          <a:xfrm>
            <a:off x="5288244" y="4173078"/>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Potential to not meet REC IA obligations</a:t>
            </a:r>
          </a:p>
          <a:p>
            <a:pPr marL="171450" indent="-171450">
              <a:buFont typeface="Arial" panose="020B0604020202020204" pitchFamily="34" charset="0"/>
              <a:buChar char="•"/>
            </a:pPr>
            <a:r>
              <a:rPr lang="en-US" sz="1050">
                <a:solidFill>
                  <a:schemeClr val="accent1"/>
                </a:solidFill>
              </a:rPr>
              <a:t>DSC Change Development could be halted/ stopped</a:t>
            </a:r>
          </a:p>
        </p:txBody>
      </p:sp>
      <p:sp>
        <p:nvSpPr>
          <p:cNvPr id="67" name="TextBox 66">
            <a:extLst>
              <a:ext uri="{FF2B5EF4-FFF2-40B4-BE49-F238E27FC236}">
                <a16:creationId xmlns:a16="http://schemas.microsoft.com/office/drawing/2014/main" id="{F4A731EE-EB32-42C8-8B21-314F56D508A8}"/>
              </a:ext>
            </a:extLst>
          </p:cNvPr>
          <p:cNvSpPr txBox="1"/>
          <p:nvPr/>
        </p:nvSpPr>
        <p:spPr>
          <a:xfrm>
            <a:off x="7039734" y="4164045"/>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increase in DSC dev / delivery capacity</a:t>
            </a:r>
          </a:p>
          <a:p>
            <a:pPr marL="171450" indent="-171450">
              <a:buFont typeface="Arial" panose="020B0604020202020204" pitchFamily="34" charset="0"/>
              <a:buChar char="•"/>
            </a:pPr>
            <a:r>
              <a:rPr lang="en-US" sz="1050">
                <a:solidFill>
                  <a:schemeClr val="accent1"/>
                </a:solidFill>
              </a:rPr>
              <a:t>High risk of conflicts in </a:t>
            </a:r>
            <a:r>
              <a:rPr lang="en-US" sz="1050" err="1">
                <a:solidFill>
                  <a:schemeClr val="accent1"/>
                </a:solidFill>
              </a:rPr>
              <a:t>prioritisation</a:t>
            </a:r>
            <a:r>
              <a:rPr lang="en-US" sz="1050">
                <a:solidFill>
                  <a:schemeClr val="accent1"/>
                </a:solidFill>
              </a:rPr>
              <a:t> against DSC Change</a:t>
            </a:r>
            <a:endParaRPr lang="en-GB" sz="1050">
              <a:solidFill>
                <a:srgbClr val="3E5AA8"/>
              </a:solidFill>
            </a:endParaRPr>
          </a:p>
        </p:txBody>
      </p:sp>
      <p:sp>
        <p:nvSpPr>
          <p:cNvPr id="56" name="TextBox 55">
            <a:extLst>
              <a:ext uri="{FF2B5EF4-FFF2-40B4-BE49-F238E27FC236}">
                <a16:creationId xmlns:a16="http://schemas.microsoft.com/office/drawing/2014/main" id="{CC3D0E30-F684-4B69-A5E3-8F0FCF466339}"/>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57" name="TextBox 56">
            <a:extLst>
              <a:ext uri="{FF2B5EF4-FFF2-40B4-BE49-F238E27FC236}">
                <a16:creationId xmlns:a16="http://schemas.microsoft.com/office/drawing/2014/main" id="{F6AE684F-1306-46BD-8E48-95A48545AF14}"/>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Tree>
    <p:extLst>
      <p:ext uri="{BB962C8B-B14F-4D97-AF65-F5344CB8AC3E}">
        <p14:creationId xmlns:p14="http://schemas.microsoft.com/office/powerpoint/2010/main" val="2570699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Options Summary</a:t>
            </a:r>
            <a:endParaRPr lang="en-GB"/>
          </a:p>
        </p:txBody>
      </p:sp>
      <p:grpSp>
        <p:nvGrpSpPr>
          <p:cNvPr id="18" name="Group 17">
            <a:extLst>
              <a:ext uri="{FF2B5EF4-FFF2-40B4-BE49-F238E27FC236}">
                <a16:creationId xmlns:a16="http://schemas.microsoft.com/office/drawing/2014/main" id="{2C10980E-C515-4E77-A216-39656684ECF5}"/>
              </a:ext>
            </a:extLst>
          </p:cNvPr>
          <p:cNvGrpSpPr/>
          <p:nvPr/>
        </p:nvGrpSpPr>
        <p:grpSpPr>
          <a:xfrm>
            <a:off x="251520" y="771550"/>
            <a:ext cx="2484276" cy="3888433"/>
            <a:chOff x="251520" y="977785"/>
            <a:chExt cx="2484276" cy="3888433"/>
          </a:xfrm>
        </p:grpSpPr>
        <p:grpSp>
          <p:nvGrpSpPr>
            <p:cNvPr id="34" name="Group 33">
              <a:extLst>
                <a:ext uri="{FF2B5EF4-FFF2-40B4-BE49-F238E27FC236}">
                  <a16:creationId xmlns:a16="http://schemas.microsoft.com/office/drawing/2014/main" id="{5E8CFE10-929E-4DD7-BF19-AEA25A6CF5F7}"/>
                </a:ext>
              </a:extLst>
            </p:cNvPr>
            <p:cNvGrpSpPr/>
            <p:nvPr/>
          </p:nvGrpSpPr>
          <p:grpSpPr>
            <a:xfrm>
              <a:off x="251520" y="977785"/>
              <a:ext cx="2484276" cy="3888433"/>
              <a:chOff x="3203848" y="977785"/>
              <a:chExt cx="2484276" cy="3888433"/>
            </a:xfrm>
          </p:grpSpPr>
          <p:sp>
            <p:nvSpPr>
              <p:cNvPr id="35" name="Rectangle 34">
                <a:extLst>
                  <a:ext uri="{FF2B5EF4-FFF2-40B4-BE49-F238E27FC236}">
                    <a16:creationId xmlns:a16="http://schemas.microsoft.com/office/drawing/2014/main" id="{FFFBA7EB-C258-4844-95ED-E5C1CCF6E40D}"/>
                  </a:ext>
                </a:extLst>
              </p:cNvPr>
              <p:cNvSpPr/>
              <p:nvPr/>
            </p:nvSpPr>
            <p:spPr>
              <a:xfrm>
                <a:off x="3455876" y="2057905"/>
                <a:ext cx="2232248" cy="2808313"/>
              </a:xfrm>
              <a:prstGeom prst="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Dedicated team of resources focusing </a:t>
                </a:r>
                <a:r>
                  <a:rPr lang="en-GB" sz="1200" b="1">
                    <a:solidFill>
                      <a:schemeClr val="accent1"/>
                    </a:solidFill>
                  </a:rPr>
                  <a:t>fully</a:t>
                </a:r>
                <a:r>
                  <a:rPr lang="en-GB" sz="1200">
                    <a:solidFill>
                      <a:schemeClr val="accent1"/>
                    </a:solidFill>
                  </a:rPr>
                  <a:t> on REC IA and Change Development.</a:t>
                </a:r>
              </a:p>
              <a:p>
                <a:pPr algn="ct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Minimal</a:t>
                </a:r>
                <a:r>
                  <a:rPr lang="en-GB" sz="1200">
                    <a:solidFill>
                      <a:schemeClr val="accent1"/>
                    </a:solidFill>
                  </a:rPr>
                  <a:t> Risk to DSC </a:t>
                </a:r>
              </a:p>
              <a:p>
                <a:pPr algn="ctr"/>
                <a:r>
                  <a:rPr lang="en-GB" sz="1200">
                    <a:solidFill>
                      <a:schemeClr val="accent1"/>
                    </a:solidFill>
                  </a:rPr>
                  <a:t>Change progression.</a:t>
                </a:r>
              </a:p>
              <a:p>
                <a:pPr algn="ctr"/>
                <a:endParaRPr lang="en-GB" sz="800">
                  <a:solidFill>
                    <a:schemeClr val="accent1"/>
                  </a:solidFill>
                </a:endParaRPr>
              </a:p>
              <a:p>
                <a:pPr algn="ctr"/>
                <a:r>
                  <a:rPr lang="en-GB" sz="1200">
                    <a:solidFill>
                      <a:schemeClr val="accent1"/>
                    </a:solidFill>
                  </a:rPr>
                  <a:t>------------------------</a:t>
                </a:r>
              </a:p>
              <a:p>
                <a:pPr algn="ctr"/>
                <a:r>
                  <a:rPr lang="en-GB" sz="1200">
                    <a:solidFill>
                      <a:srgbClr val="3E5AA8"/>
                    </a:solidFill>
                  </a:rPr>
                  <a:t>Increase in </a:t>
                </a:r>
                <a:r>
                  <a:rPr lang="en-GB" sz="1200" b="1">
                    <a:solidFill>
                      <a:srgbClr val="3E5AA8"/>
                    </a:solidFill>
                  </a:rPr>
                  <a:t>both</a:t>
                </a:r>
                <a:r>
                  <a:rPr lang="en-GB" sz="1200">
                    <a:solidFill>
                      <a:srgbClr val="3E5AA8"/>
                    </a:solidFill>
                  </a:rPr>
                  <a:t> DSC Change Development and Release Capacity.</a:t>
                </a:r>
              </a:p>
              <a:p>
                <a:pPr algn="ctr"/>
                <a:endParaRPr lang="en-GB" sz="1200">
                  <a:solidFill>
                    <a:srgbClr val="3E5AA8"/>
                  </a:solidFill>
                </a:endParaRPr>
              </a:p>
            </p:txBody>
          </p:sp>
          <p:sp>
            <p:nvSpPr>
              <p:cNvPr id="36" name="Rectangle 35">
                <a:extLst>
                  <a:ext uri="{FF2B5EF4-FFF2-40B4-BE49-F238E27FC236}">
                    <a16:creationId xmlns:a16="http://schemas.microsoft.com/office/drawing/2014/main" id="{247FE33A-AD9A-455F-9B81-5D6581133219}"/>
                  </a:ext>
                </a:extLst>
              </p:cNvPr>
              <p:cNvSpPr/>
              <p:nvPr/>
            </p:nvSpPr>
            <p:spPr>
              <a:xfrm>
                <a:off x="3455876" y="1260073"/>
                <a:ext cx="2232248" cy="72582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rgbClr val="3E5AA8"/>
                    </a:solidFill>
                  </a:rPr>
                  <a:t>Option 1</a:t>
                </a:r>
              </a:p>
              <a:p>
                <a:pPr algn="ctr"/>
                <a:endParaRPr lang="en-GB" sz="100">
                  <a:solidFill>
                    <a:srgbClr val="3E5AA8"/>
                  </a:solidFill>
                </a:endParaRPr>
              </a:p>
              <a:p>
                <a:pPr algn="ctr"/>
                <a:r>
                  <a:rPr lang="en-GB" sz="1200">
                    <a:solidFill>
                      <a:srgbClr val="3E5AA8"/>
                    </a:solidFill>
                  </a:rPr>
                  <a:t>Dedicated REC Change Team</a:t>
                </a:r>
              </a:p>
            </p:txBody>
          </p:sp>
          <p:sp>
            <p:nvSpPr>
              <p:cNvPr id="38" name="Flowchart: Connector 37">
                <a:extLst>
                  <a:ext uri="{FF2B5EF4-FFF2-40B4-BE49-F238E27FC236}">
                    <a16:creationId xmlns:a16="http://schemas.microsoft.com/office/drawing/2014/main" id="{B90D8B8C-289D-4F4C-9311-E1788D6E755E}"/>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1" name="Graphic 60" descr="Users outline">
              <a:extLst>
                <a:ext uri="{FF2B5EF4-FFF2-40B4-BE49-F238E27FC236}">
                  <a16:creationId xmlns:a16="http://schemas.microsoft.com/office/drawing/2014/main" id="{6CF77592-FC60-4B78-8519-BD9F31A63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472" y="1030830"/>
              <a:ext cx="460800" cy="460800"/>
            </a:xfrm>
            <a:prstGeom prst="rect">
              <a:avLst/>
            </a:prstGeom>
          </p:spPr>
        </p:pic>
      </p:grpSp>
      <p:grpSp>
        <p:nvGrpSpPr>
          <p:cNvPr id="19" name="Group 18">
            <a:extLst>
              <a:ext uri="{FF2B5EF4-FFF2-40B4-BE49-F238E27FC236}">
                <a16:creationId xmlns:a16="http://schemas.microsoft.com/office/drawing/2014/main" id="{878318D4-F2D1-4A25-83B1-12C7AF7BBDF3}"/>
              </a:ext>
            </a:extLst>
          </p:cNvPr>
          <p:cNvGrpSpPr/>
          <p:nvPr/>
        </p:nvGrpSpPr>
        <p:grpSpPr>
          <a:xfrm>
            <a:off x="3203848" y="771550"/>
            <a:ext cx="2484276" cy="3874777"/>
            <a:chOff x="3203848" y="977785"/>
            <a:chExt cx="2484276" cy="3874777"/>
          </a:xfrm>
        </p:grpSpPr>
        <p:grpSp>
          <p:nvGrpSpPr>
            <p:cNvPr id="4" name="Group 3">
              <a:extLst>
                <a:ext uri="{FF2B5EF4-FFF2-40B4-BE49-F238E27FC236}">
                  <a16:creationId xmlns:a16="http://schemas.microsoft.com/office/drawing/2014/main" id="{6CA70920-CFA3-4691-BB65-92F7DFACC017}"/>
                </a:ext>
              </a:extLst>
            </p:cNvPr>
            <p:cNvGrpSpPr/>
            <p:nvPr/>
          </p:nvGrpSpPr>
          <p:grpSpPr>
            <a:xfrm>
              <a:off x="3203848" y="977785"/>
              <a:ext cx="2484276" cy="3874777"/>
              <a:chOff x="3203848" y="977785"/>
              <a:chExt cx="2484276" cy="3874777"/>
            </a:xfrm>
          </p:grpSpPr>
          <p:sp>
            <p:nvSpPr>
              <p:cNvPr id="3" name="Rectangle 2">
                <a:extLst>
                  <a:ext uri="{FF2B5EF4-FFF2-40B4-BE49-F238E27FC236}">
                    <a16:creationId xmlns:a16="http://schemas.microsoft.com/office/drawing/2014/main" id="{18E760E2-7B42-4B60-B532-B61FDA2A3DC1}"/>
                  </a:ext>
                </a:extLst>
              </p:cNvPr>
              <p:cNvSpPr/>
              <p:nvPr/>
            </p:nvSpPr>
            <p:spPr>
              <a:xfrm>
                <a:off x="3455876" y="2057906"/>
                <a:ext cx="2232248" cy="2794656"/>
              </a:xfrm>
              <a:prstGeom prst="rect">
                <a:avLst/>
              </a:prstGeom>
              <a:solidFill>
                <a:schemeClr val="tx2">
                  <a:lumMod val="20000"/>
                  <a:lumOff val="8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3E5AA8"/>
                    </a:solidFill>
                  </a:rPr>
                  <a:t>Additional core resources dedicated to </a:t>
                </a:r>
                <a:r>
                  <a:rPr lang="en-US" sz="1200" b="1">
                    <a:solidFill>
                      <a:srgbClr val="3E5AA8"/>
                    </a:solidFill>
                  </a:rPr>
                  <a:t>support</a:t>
                </a:r>
                <a:r>
                  <a:rPr lang="en-US" sz="1200">
                    <a:solidFill>
                      <a:srgbClr val="3E5AA8"/>
                    </a:solidFill>
                  </a:rPr>
                  <a:t> REC IA and Change Development.</a:t>
                </a:r>
              </a:p>
              <a:p>
                <a:pPr algn="ctr"/>
                <a:r>
                  <a:rPr lang="en-US" sz="1200">
                    <a:solidFill>
                      <a:srgbClr val="3E5AA8"/>
                    </a:solidFill>
                  </a:rPr>
                  <a:t>----------</a:t>
                </a: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Low/Medium</a:t>
                </a:r>
                <a:r>
                  <a:rPr lang="en-US" sz="1200">
                    <a:solidFill>
                      <a:srgbClr val="3E5AA8"/>
                    </a:solidFill>
                  </a:rPr>
                  <a:t> Risk to DSC Change progression.</a:t>
                </a:r>
              </a:p>
              <a:p>
                <a:pPr algn="ctr"/>
                <a:endParaRPr lang="en-US" sz="800">
                  <a:solidFill>
                    <a:srgbClr val="3E5AA8"/>
                  </a:solidFill>
                </a:endParaRPr>
              </a:p>
              <a:p>
                <a:pPr algn="ctr"/>
                <a:r>
                  <a:rPr lang="en-GB" sz="1200">
                    <a:solidFill>
                      <a:schemeClr val="accent1"/>
                    </a:solidFill>
                  </a:rPr>
                  <a:t>------------------------</a:t>
                </a:r>
                <a:endParaRPr lang="en-US" sz="1200">
                  <a:solidFill>
                    <a:srgbClr val="3E5AA8"/>
                  </a:solidFill>
                </a:endParaRPr>
              </a:p>
              <a:p>
                <a:pPr algn="ctr"/>
                <a:r>
                  <a:rPr lang="en-GB" sz="1200">
                    <a:solidFill>
                      <a:srgbClr val="3E5AA8"/>
                    </a:solidFill>
                  </a:rPr>
                  <a:t>Increase in DSC Change Development Capacity </a:t>
                </a:r>
                <a:r>
                  <a:rPr lang="en-GB" sz="1200" b="1">
                    <a:solidFill>
                      <a:srgbClr val="3E5AA8"/>
                    </a:solidFill>
                  </a:rPr>
                  <a:t>only</a:t>
                </a:r>
                <a:r>
                  <a:rPr lang="en-GB" sz="1200">
                    <a:solidFill>
                      <a:srgbClr val="3E5AA8"/>
                    </a:solidFill>
                  </a:rPr>
                  <a:t> (no increase in Release Capacity).</a:t>
                </a:r>
              </a:p>
            </p:txBody>
          </p:sp>
          <p:sp>
            <p:nvSpPr>
              <p:cNvPr id="28" name="Rectangle 27">
                <a:extLst>
                  <a:ext uri="{FF2B5EF4-FFF2-40B4-BE49-F238E27FC236}">
                    <a16:creationId xmlns:a16="http://schemas.microsoft.com/office/drawing/2014/main" id="{BE1CC29D-C20E-4279-B195-E8DEE92CE7E2}"/>
                  </a:ext>
                </a:extLst>
              </p:cNvPr>
              <p:cNvSpPr/>
              <p:nvPr/>
            </p:nvSpPr>
            <p:spPr>
              <a:xfrm>
                <a:off x="3455876" y="1260073"/>
                <a:ext cx="2232248" cy="725824"/>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solidFill>
                  </a:rPr>
                  <a:t>Option 2</a:t>
                </a:r>
              </a:p>
              <a:p>
                <a:pPr algn="ctr"/>
                <a:endParaRPr lang="en-GB" sz="100">
                  <a:solidFill>
                    <a:schemeClr val="bg1"/>
                  </a:solidFill>
                </a:endParaRPr>
              </a:p>
              <a:p>
                <a:pPr algn="ctr"/>
                <a:r>
                  <a:rPr lang="en-GB" sz="1200">
                    <a:solidFill>
                      <a:schemeClr val="bg1"/>
                    </a:solidFill>
                  </a:rPr>
                  <a:t>Dedicated Resources</a:t>
                </a:r>
              </a:p>
            </p:txBody>
          </p:sp>
          <p:sp>
            <p:nvSpPr>
              <p:cNvPr id="31" name="Flowchart: Connector 30">
                <a:extLst>
                  <a:ext uri="{FF2B5EF4-FFF2-40B4-BE49-F238E27FC236}">
                    <a16:creationId xmlns:a16="http://schemas.microsoft.com/office/drawing/2014/main" id="{F9033957-C24F-41F9-9CF6-28E9C3724FD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7" name="Graphic 66" descr="Follow outline">
              <a:extLst>
                <a:ext uri="{FF2B5EF4-FFF2-40B4-BE49-F238E27FC236}">
                  <a16:creationId xmlns:a16="http://schemas.microsoft.com/office/drawing/2014/main" id="{39D8BD4B-C029-40C1-94E4-57264282BD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9155" y="1030830"/>
              <a:ext cx="446604" cy="446604"/>
            </a:xfrm>
            <a:prstGeom prst="rect">
              <a:avLst/>
            </a:prstGeom>
          </p:spPr>
        </p:pic>
      </p:grpSp>
      <p:grpSp>
        <p:nvGrpSpPr>
          <p:cNvPr id="20" name="Group 19">
            <a:extLst>
              <a:ext uri="{FF2B5EF4-FFF2-40B4-BE49-F238E27FC236}">
                <a16:creationId xmlns:a16="http://schemas.microsoft.com/office/drawing/2014/main" id="{3EB198FA-CD49-4D84-95B8-F845822C87D8}"/>
              </a:ext>
            </a:extLst>
          </p:cNvPr>
          <p:cNvGrpSpPr/>
          <p:nvPr/>
        </p:nvGrpSpPr>
        <p:grpSpPr>
          <a:xfrm>
            <a:off x="6202524" y="771550"/>
            <a:ext cx="2484276" cy="3888433"/>
            <a:chOff x="6202524" y="977785"/>
            <a:chExt cx="2484276" cy="3888433"/>
          </a:xfrm>
        </p:grpSpPr>
        <p:grpSp>
          <p:nvGrpSpPr>
            <p:cNvPr id="40" name="Group 39">
              <a:extLst>
                <a:ext uri="{FF2B5EF4-FFF2-40B4-BE49-F238E27FC236}">
                  <a16:creationId xmlns:a16="http://schemas.microsoft.com/office/drawing/2014/main" id="{2B629BBD-5C26-47E2-A9A2-71A32ED31A02}"/>
                </a:ext>
              </a:extLst>
            </p:cNvPr>
            <p:cNvGrpSpPr/>
            <p:nvPr/>
          </p:nvGrpSpPr>
          <p:grpSpPr>
            <a:xfrm>
              <a:off x="6202524" y="977785"/>
              <a:ext cx="2484276" cy="3888433"/>
              <a:chOff x="3203848" y="977785"/>
              <a:chExt cx="2484276" cy="3888433"/>
            </a:xfrm>
          </p:grpSpPr>
          <p:sp>
            <p:nvSpPr>
              <p:cNvPr id="41" name="Rectangle 40">
                <a:extLst>
                  <a:ext uri="{FF2B5EF4-FFF2-40B4-BE49-F238E27FC236}">
                    <a16:creationId xmlns:a16="http://schemas.microsoft.com/office/drawing/2014/main" id="{DC40DAD0-F2C4-4DF5-B247-4481743070B1}"/>
                  </a:ext>
                </a:extLst>
              </p:cNvPr>
              <p:cNvSpPr/>
              <p:nvPr/>
            </p:nvSpPr>
            <p:spPr>
              <a:xfrm>
                <a:off x="3455876" y="2071562"/>
                <a:ext cx="2232248" cy="2794656"/>
              </a:xfrm>
              <a:prstGeom prst="rect">
                <a:avLst/>
              </a:prstGeom>
              <a:solidFill>
                <a:schemeClr val="accent5">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rgbClr val="3E5AA8"/>
                    </a:solidFill>
                  </a:rPr>
                  <a:t>No additional resources or capacity to account for REC IA and Change Development.</a:t>
                </a:r>
              </a:p>
              <a:p>
                <a:pPr algn="ctr"/>
                <a:r>
                  <a:rPr lang="en-GB" sz="1200">
                    <a:solidFill>
                      <a:srgbClr val="3E5AA8"/>
                    </a:solidFill>
                  </a:rPr>
                  <a:t>----------</a:t>
                </a: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High</a:t>
                </a:r>
                <a:r>
                  <a:rPr lang="en-GB" sz="1200">
                    <a:solidFill>
                      <a:schemeClr val="accent1"/>
                    </a:solidFill>
                  </a:rPr>
                  <a:t> Risk to DSC</a:t>
                </a:r>
              </a:p>
              <a:p>
                <a:pPr algn="ctr"/>
                <a:r>
                  <a:rPr lang="en-GB" sz="1200">
                    <a:solidFill>
                      <a:schemeClr val="accent1"/>
                    </a:solidFill>
                  </a:rPr>
                  <a:t>Change progression.</a:t>
                </a:r>
              </a:p>
              <a:p>
                <a:pPr algn="ctr"/>
                <a:endParaRPr lang="en-GB" sz="800">
                  <a:solidFill>
                    <a:schemeClr val="accent1"/>
                  </a:solidFill>
                </a:endParaRPr>
              </a:p>
              <a:p>
                <a:pPr algn="ctr"/>
                <a:r>
                  <a:rPr lang="en-GB" sz="1200">
                    <a:solidFill>
                      <a:schemeClr val="accent1"/>
                    </a:solidFill>
                  </a:rPr>
                  <a:t>------------------------</a:t>
                </a:r>
                <a:endParaRPr lang="en-GB" sz="1200">
                  <a:solidFill>
                    <a:srgbClr val="3E5AA8"/>
                  </a:solidFill>
                </a:endParaRPr>
              </a:p>
              <a:p>
                <a:pPr algn="ctr"/>
                <a:r>
                  <a:rPr lang="en-GB" sz="1200" b="1">
                    <a:solidFill>
                      <a:srgbClr val="3E5AA8"/>
                    </a:solidFill>
                  </a:rPr>
                  <a:t>No</a:t>
                </a:r>
                <a:r>
                  <a:rPr lang="en-GB" sz="1200">
                    <a:solidFill>
                      <a:srgbClr val="3E5AA8"/>
                    </a:solidFill>
                  </a:rPr>
                  <a:t> increase in DSC Change Development and Release Capacity.</a:t>
                </a:r>
              </a:p>
              <a:p>
                <a:pPr algn="ctr"/>
                <a:endParaRPr lang="en-GB" sz="1200">
                  <a:solidFill>
                    <a:srgbClr val="3E5AA8"/>
                  </a:solidFill>
                </a:endParaRPr>
              </a:p>
            </p:txBody>
          </p:sp>
          <p:sp>
            <p:nvSpPr>
              <p:cNvPr id="42" name="Rectangle 41">
                <a:extLst>
                  <a:ext uri="{FF2B5EF4-FFF2-40B4-BE49-F238E27FC236}">
                    <a16:creationId xmlns:a16="http://schemas.microsoft.com/office/drawing/2014/main" id="{D2BC0BF6-81E6-47CC-95BA-9F23085670A9}"/>
                  </a:ext>
                </a:extLst>
              </p:cNvPr>
              <p:cNvSpPr/>
              <p:nvPr/>
            </p:nvSpPr>
            <p:spPr>
              <a:xfrm>
                <a:off x="3455876" y="1260073"/>
                <a:ext cx="2232248" cy="725824"/>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rgbClr val="3E5AA8"/>
                    </a:solidFill>
                  </a:rPr>
                  <a:t>Option 3</a:t>
                </a:r>
              </a:p>
              <a:p>
                <a:pPr algn="ctr"/>
                <a:endParaRPr lang="en-GB" sz="100">
                  <a:solidFill>
                    <a:srgbClr val="3E5AA8"/>
                  </a:solidFill>
                </a:endParaRPr>
              </a:p>
              <a:p>
                <a:pPr algn="ctr"/>
                <a:r>
                  <a:rPr lang="en-GB" sz="1200">
                    <a:solidFill>
                      <a:srgbClr val="3E5AA8"/>
                    </a:solidFill>
                  </a:rPr>
                  <a:t>Existing Resources</a:t>
                </a:r>
              </a:p>
            </p:txBody>
          </p:sp>
          <p:sp>
            <p:nvSpPr>
              <p:cNvPr id="44" name="Flowchart: Connector 43">
                <a:extLst>
                  <a:ext uri="{FF2B5EF4-FFF2-40B4-BE49-F238E27FC236}">
                    <a16:creationId xmlns:a16="http://schemas.microsoft.com/office/drawing/2014/main" id="{34814437-DFCF-4F99-92DE-279EAB7B316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8" name="Graphic 67" descr="Cycle with people outline">
              <a:extLst>
                <a:ext uri="{FF2B5EF4-FFF2-40B4-BE49-F238E27FC236}">
                  <a16:creationId xmlns:a16="http://schemas.microsoft.com/office/drawing/2014/main" id="{EE30F454-BFB8-4E38-8181-3E265874C0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6267" y="998697"/>
              <a:ext cx="522752" cy="522752"/>
            </a:xfrm>
            <a:prstGeom prst="rect">
              <a:avLst/>
            </a:prstGeom>
          </p:spPr>
        </p:pic>
      </p:grpSp>
      <p:sp>
        <p:nvSpPr>
          <p:cNvPr id="69" name="Rectangle 68">
            <a:extLst>
              <a:ext uri="{FF2B5EF4-FFF2-40B4-BE49-F238E27FC236}">
                <a16:creationId xmlns:a16="http://schemas.microsoft.com/office/drawing/2014/main" id="{3AB8C666-5CE2-4AFF-B1BD-56788BC1531E}"/>
              </a:ext>
            </a:extLst>
          </p:cNvPr>
          <p:cNvSpPr/>
          <p:nvPr/>
        </p:nvSpPr>
        <p:spPr>
          <a:xfrm>
            <a:off x="6660232" y="4455614"/>
            <a:ext cx="1861896" cy="348384"/>
          </a:xfrm>
          <a:prstGeom prst="rect">
            <a:avLst/>
          </a:prstGeom>
          <a:solidFill>
            <a:schemeClr val="accent5">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rgbClr val="3E5AA8"/>
                </a:solidFill>
              </a:rPr>
              <a:t>£0</a:t>
            </a:r>
            <a:endParaRPr lang="en-GB" sz="1050">
              <a:solidFill>
                <a:srgbClr val="3E5AA8"/>
              </a:solidFill>
            </a:endParaRPr>
          </a:p>
        </p:txBody>
      </p:sp>
      <p:sp>
        <p:nvSpPr>
          <p:cNvPr id="70" name="Rectangle 69">
            <a:extLst>
              <a:ext uri="{FF2B5EF4-FFF2-40B4-BE49-F238E27FC236}">
                <a16:creationId xmlns:a16="http://schemas.microsoft.com/office/drawing/2014/main" id="{C133E988-8011-4917-8E70-8BBFC604D6A6}"/>
              </a:ext>
            </a:extLst>
          </p:cNvPr>
          <p:cNvSpPr/>
          <p:nvPr/>
        </p:nvSpPr>
        <p:spPr>
          <a:xfrm>
            <a:off x="3641052" y="4457962"/>
            <a:ext cx="1861896" cy="34838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solidFill>
              </a:rPr>
              <a:t>£350k</a:t>
            </a:r>
          </a:p>
        </p:txBody>
      </p:sp>
      <p:sp>
        <p:nvSpPr>
          <p:cNvPr id="71" name="Rectangle 70">
            <a:extLst>
              <a:ext uri="{FF2B5EF4-FFF2-40B4-BE49-F238E27FC236}">
                <a16:creationId xmlns:a16="http://schemas.microsoft.com/office/drawing/2014/main" id="{00627EEA-676A-45A7-AC94-4DFECAEB95C8}"/>
              </a:ext>
            </a:extLst>
          </p:cNvPr>
          <p:cNvSpPr/>
          <p:nvPr/>
        </p:nvSpPr>
        <p:spPr>
          <a:xfrm>
            <a:off x="665550" y="4455614"/>
            <a:ext cx="1861896" cy="34838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rgbClr val="3E5AA8"/>
                </a:solidFill>
              </a:rPr>
              <a:t>£1.4m</a:t>
            </a:r>
          </a:p>
        </p:txBody>
      </p:sp>
    </p:spTree>
    <p:extLst>
      <p:ext uri="{BB962C8B-B14F-4D97-AF65-F5344CB8AC3E}">
        <p14:creationId xmlns:p14="http://schemas.microsoft.com/office/powerpoint/2010/main" val="2778447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CDSP Recommendation</a:t>
            </a:r>
            <a:endParaRPr lang="en-GB"/>
          </a:p>
        </p:txBody>
      </p:sp>
      <p:grpSp>
        <p:nvGrpSpPr>
          <p:cNvPr id="5" name="Group 4">
            <a:extLst>
              <a:ext uri="{FF2B5EF4-FFF2-40B4-BE49-F238E27FC236}">
                <a16:creationId xmlns:a16="http://schemas.microsoft.com/office/drawing/2014/main" id="{BBB88D57-816C-415A-8107-D52AFB7E6751}"/>
              </a:ext>
            </a:extLst>
          </p:cNvPr>
          <p:cNvGrpSpPr/>
          <p:nvPr/>
        </p:nvGrpSpPr>
        <p:grpSpPr>
          <a:xfrm>
            <a:off x="8394448" y="188820"/>
            <a:ext cx="584704" cy="582050"/>
            <a:chOff x="3203848" y="843558"/>
            <a:chExt cx="584704" cy="582050"/>
          </a:xfrm>
        </p:grpSpPr>
        <p:sp>
          <p:nvSpPr>
            <p:cNvPr id="6" name="Flowchart: Connector 5">
              <a:extLst>
                <a:ext uri="{FF2B5EF4-FFF2-40B4-BE49-F238E27FC236}">
                  <a16:creationId xmlns:a16="http://schemas.microsoft.com/office/drawing/2014/main" id="{CF302C3A-45C0-4725-9D51-146671FBFA80}"/>
                </a:ext>
              </a:extLst>
            </p:cNvPr>
            <p:cNvSpPr/>
            <p:nvPr/>
          </p:nvSpPr>
          <p:spPr>
            <a:xfrm>
              <a:off x="3203848"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Graphic 6" descr="Follow outline">
              <a:extLst>
                <a:ext uri="{FF2B5EF4-FFF2-40B4-BE49-F238E27FC236}">
                  <a16:creationId xmlns:a16="http://schemas.microsoft.com/office/drawing/2014/main" id="{4D262504-B41B-4359-99A3-E20E33D0CE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9155" y="896603"/>
              <a:ext cx="446604" cy="446604"/>
            </a:xfrm>
            <a:prstGeom prst="rect">
              <a:avLst/>
            </a:prstGeom>
          </p:spPr>
        </p:pic>
      </p:grpSp>
      <p:grpSp>
        <p:nvGrpSpPr>
          <p:cNvPr id="14" name="Group 13">
            <a:extLst>
              <a:ext uri="{FF2B5EF4-FFF2-40B4-BE49-F238E27FC236}">
                <a16:creationId xmlns:a16="http://schemas.microsoft.com/office/drawing/2014/main" id="{86A53352-FA22-49C4-B27B-57BFAAFFCB2A}"/>
              </a:ext>
            </a:extLst>
          </p:cNvPr>
          <p:cNvGrpSpPr/>
          <p:nvPr/>
        </p:nvGrpSpPr>
        <p:grpSpPr>
          <a:xfrm>
            <a:off x="251520" y="771550"/>
            <a:ext cx="2484276" cy="3888433"/>
            <a:chOff x="251520" y="977785"/>
            <a:chExt cx="2484276" cy="3888433"/>
          </a:xfrm>
          <a:solidFill>
            <a:schemeClr val="bg1">
              <a:lumMod val="85000"/>
            </a:schemeClr>
          </a:solidFill>
        </p:grpSpPr>
        <p:grpSp>
          <p:nvGrpSpPr>
            <p:cNvPr id="15" name="Group 14">
              <a:extLst>
                <a:ext uri="{FF2B5EF4-FFF2-40B4-BE49-F238E27FC236}">
                  <a16:creationId xmlns:a16="http://schemas.microsoft.com/office/drawing/2014/main" id="{06B4CAF3-9230-406B-AE26-C25A616AF83B}"/>
                </a:ext>
              </a:extLst>
            </p:cNvPr>
            <p:cNvGrpSpPr/>
            <p:nvPr/>
          </p:nvGrpSpPr>
          <p:grpSpPr>
            <a:xfrm>
              <a:off x="251520" y="977785"/>
              <a:ext cx="2484276" cy="3888433"/>
              <a:chOff x="3203848" y="977785"/>
              <a:chExt cx="2484276" cy="3888433"/>
            </a:xfrm>
            <a:grpFill/>
          </p:grpSpPr>
          <p:sp>
            <p:nvSpPr>
              <p:cNvPr id="17" name="Rectangle 16">
                <a:extLst>
                  <a:ext uri="{FF2B5EF4-FFF2-40B4-BE49-F238E27FC236}">
                    <a16:creationId xmlns:a16="http://schemas.microsoft.com/office/drawing/2014/main" id="{69199408-9CE1-4F9C-BBCC-B809F19B8F06}"/>
                  </a:ext>
                </a:extLst>
              </p:cNvPr>
              <p:cNvSpPr/>
              <p:nvPr/>
            </p:nvSpPr>
            <p:spPr>
              <a:xfrm>
                <a:off x="3455876" y="2057905"/>
                <a:ext cx="2232248" cy="2808313"/>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bg1">
                        <a:lumMod val="65000"/>
                      </a:schemeClr>
                    </a:solidFill>
                  </a:rPr>
                  <a:t>Dedicated team of resources focusing </a:t>
                </a:r>
                <a:r>
                  <a:rPr lang="en-GB" sz="1200" b="1">
                    <a:solidFill>
                      <a:schemeClr val="bg1">
                        <a:lumMod val="65000"/>
                      </a:schemeClr>
                    </a:solidFill>
                  </a:rPr>
                  <a:t>fully</a:t>
                </a:r>
                <a:r>
                  <a:rPr lang="en-GB" sz="1200">
                    <a:solidFill>
                      <a:schemeClr val="bg1">
                        <a:lumMod val="65000"/>
                      </a:schemeClr>
                    </a:solidFill>
                  </a:rPr>
                  <a:t> on REC IA and Change Development.</a:t>
                </a:r>
              </a:p>
              <a:p>
                <a:pPr algn="ctr"/>
                <a:r>
                  <a:rPr lang="en-GB" sz="1200">
                    <a:solidFill>
                      <a:schemeClr val="bg1">
                        <a:lumMod val="65000"/>
                      </a:schemeClr>
                    </a:solidFill>
                  </a:rPr>
                  <a:t>------------------------</a:t>
                </a:r>
              </a:p>
              <a:p>
                <a:pPr algn="ctr"/>
                <a:endParaRPr lang="en-GB" sz="800">
                  <a:solidFill>
                    <a:schemeClr val="bg1">
                      <a:lumMod val="65000"/>
                    </a:schemeClr>
                  </a:solidFill>
                </a:endParaRPr>
              </a:p>
              <a:p>
                <a:pPr algn="ctr"/>
                <a:r>
                  <a:rPr lang="en-GB" sz="1200" b="1">
                    <a:solidFill>
                      <a:schemeClr val="bg1">
                        <a:lumMod val="65000"/>
                      </a:schemeClr>
                    </a:solidFill>
                  </a:rPr>
                  <a:t>Minimal</a:t>
                </a:r>
                <a:r>
                  <a:rPr lang="en-GB" sz="1200">
                    <a:solidFill>
                      <a:schemeClr val="bg1">
                        <a:lumMod val="65000"/>
                      </a:schemeClr>
                    </a:solidFill>
                  </a:rPr>
                  <a:t> Risk to DSC </a:t>
                </a:r>
              </a:p>
              <a:p>
                <a:pPr algn="ctr"/>
                <a:r>
                  <a:rPr lang="en-GB" sz="1200">
                    <a:solidFill>
                      <a:schemeClr val="bg1">
                        <a:lumMod val="65000"/>
                      </a:schemeClr>
                    </a:solidFill>
                  </a:rPr>
                  <a:t>Change.</a:t>
                </a:r>
              </a:p>
              <a:p>
                <a:pPr algn="ctr"/>
                <a:endParaRPr lang="en-GB" sz="800">
                  <a:solidFill>
                    <a:schemeClr val="bg1">
                      <a:lumMod val="65000"/>
                    </a:schemeClr>
                  </a:solidFill>
                </a:endParaRPr>
              </a:p>
              <a:p>
                <a:pPr algn="ctr"/>
                <a:r>
                  <a:rPr lang="en-GB" sz="1200">
                    <a:solidFill>
                      <a:schemeClr val="bg1">
                        <a:lumMod val="65000"/>
                      </a:schemeClr>
                    </a:solidFill>
                  </a:rPr>
                  <a:t>------------------------</a:t>
                </a:r>
              </a:p>
              <a:p>
                <a:pPr algn="ctr"/>
                <a:r>
                  <a:rPr lang="en-GB" sz="1200">
                    <a:solidFill>
                      <a:schemeClr val="bg1">
                        <a:lumMod val="65000"/>
                      </a:schemeClr>
                    </a:solidFill>
                  </a:rPr>
                  <a:t>Increase in </a:t>
                </a:r>
                <a:r>
                  <a:rPr lang="en-GB" sz="1200" b="1">
                    <a:solidFill>
                      <a:schemeClr val="bg1">
                        <a:lumMod val="65000"/>
                      </a:schemeClr>
                    </a:solidFill>
                  </a:rPr>
                  <a:t>both</a:t>
                </a:r>
                <a:r>
                  <a:rPr lang="en-GB" sz="1200">
                    <a:solidFill>
                      <a:schemeClr val="bg1">
                        <a:lumMod val="65000"/>
                      </a:schemeClr>
                    </a:solidFill>
                  </a:rPr>
                  <a:t> DSC Change Development and Release Capacity.</a:t>
                </a:r>
              </a:p>
              <a:p>
                <a:pPr algn="ctr"/>
                <a:endParaRPr lang="en-GB" sz="1200">
                  <a:solidFill>
                    <a:schemeClr val="bg1">
                      <a:lumMod val="65000"/>
                    </a:schemeClr>
                  </a:solidFill>
                </a:endParaRPr>
              </a:p>
            </p:txBody>
          </p:sp>
          <p:sp>
            <p:nvSpPr>
              <p:cNvPr id="18" name="Rectangle 17">
                <a:extLst>
                  <a:ext uri="{FF2B5EF4-FFF2-40B4-BE49-F238E27FC236}">
                    <a16:creationId xmlns:a16="http://schemas.microsoft.com/office/drawing/2014/main" id="{7E09E32A-AB41-4FAE-B1A5-9EE91C6490FD}"/>
                  </a:ext>
                </a:extLst>
              </p:cNvPr>
              <p:cNvSpPr/>
              <p:nvPr/>
            </p:nvSpPr>
            <p:spPr>
              <a:xfrm>
                <a:off x="3455876" y="1260073"/>
                <a:ext cx="2232248" cy="725824"/>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lumMod val="65000"/>
                      </a:schemeClr>
                    </a:solidFill>
                  </a:rPr>
                  <a:t>Option 1</a:t>
                </a:r>
              </a:p>
              <a:p>
                <a:pPr algn="ctr"/>
                <a:endParaRPr lang="en-GB" sz="100">
                  <a:solidFill>
                    <a:schemeClr val="bg1">
                      <a:lumMod val="65000"/>
                    </a:schemeClr>
                  </a:solidFill>
                </a:endParaRPr>
              </a:p>
              <a:p>
                <a:pPr algn="ctr"/>
                <a:r>
                  <a:rPr lang="en-GB" sz="1200">
                    <a:solidFill>
                      <a:schemeClr val="bg1">
                        <a:lumMod val="65000"/>
                      </a:schemeClr>
                    </a:solidFill>
                  </a:rPr>
                  <a:t>Dedicated REC Change Team</a:t>
                </a:r>
              </a:p>
            </p:txBody>
          </p:sp>
          <p:sp>
            <p:nvSpPr>
              <p:cNvPr id="19" name="Flowchart: Connector 18">
                <a:extLst>
                  <a:ext uri="{FF2B5EF4-FFF2-40B4-BE49-F238E27FC236}">
                    <a16:creationId xmlns:a16="http://schemas.microsoft.com/office/drawing/2014/main" id="{6768D564-5BA0-4168-B5B2-D9823054EEEC}"/>
                  </a:ext>
                </a:extLst>
              </p:cNvPr>
              <p:cNvSpPr/>
              <p:nvPr/>
            </p:nvSpPr>
            <p:spPr>
              <a:xfrm>
                <a:off x="3203848" y="977785"/>
                <a:ext cx="584704" cy="582050"/>
              </a:xfrm>
              <a:prstGeom prst="flowChartConnector">
                <a:avLst/>
              </a:prstGeom>
              <a:grp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lumMod val="65000"/>
                    </a:schemeClr>
                  </a:solidFill>
                </a:endParaRPr>
              </a:p>
            </p:txBody>
          </p:sp>
        </p:grpSp>
        <p:pic>
          <p:nvPicPr>
            <p:cNvPr id="16" name="Graphic 15" descr="Users outline">
              <a:extLst>
                <a:ext uri="{FF2B5EF4-FFF2-40B4-BE49-F238E27FC236}">
                  <a16:creationId xmlns:a16="http://schemas.microsoft.com/office/drawing/2014/main" id="{CCBF7F4C-C5C7-4205-BE48-3B0F764A6B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472" y="1030830"/>
              <a:ext cx="460800" cy="460800"/>
            </a:xfrm>
            <a:prstGeom prst="rect">
              <a:avLst/>
            </a:prstGeom>
          </p:spPr>
        </p:pic>
      </p:grpSp>
      <p:grpSp>
        <p:nvGrpSpPr>
          <p:cNvPr id="20" name="Group 19">
            <a:extLst>
              <a:ext uri="{FF2B5EF4-FFF2-40B4-BE49-F238E27FC236}">
                <a16:creationId xmlns:a16="http://schemas.microsoft.com/office/drawing/2014/main" id="{BA0E2ABD-2A67-4781-A886-09B57316774F}"/>
              </a:ext>
            </a:extLst>
          </p:cNvPr>
          <p:cNvGrpSpPr/>
          <p:nvPr/>
        </p:nvGrpSpPr>
        <p:grpSpPr>
          <a:xfrm>
            <a:off x="3203848" y="771550"/>
            <a:ext cx="2484276" cy="3874777"/>
            <a:chOff x="3203848" y="977785"/>
            <a:chExt cx="2484276" cy="3874777"/>
          </a:xfrm>
        </p:grpSpPr>
        <p:grpSp>
          <p:nvGrpSpPr>
            <p:cNvPr id="21" name="Group 20">
              <a:extLst>
                <a:ext uri="{FF2B5EF4-FFF2-40B4-BE49-F238E27FC236}">
                  <a16:creationId xmlns:a16="http://schemas.microsoft.com/office/drawing/2014/main" id="{91835714-CD30-4C94-A584-4B045CD09B42}"/>
                </a:ext>
              </a:extLst>
            </p:cNvPr>
            <p:cNvGrpSpPr/>
            <p:nvPr/>
          </p:nvGrpSpPr>
          <p:grpSpPr>
            <a:xfrm>
              <a:off x="3203848" y="977785"/>
              <a:ext cx="2484276" cy="3874777"/>
              <a:chOff x="3203848" y="977785"/>
              <a:chExt cx="2484276" cy="3874777"/>
            </a:xfrm>
          </p:grpSpPr>
          <p:sp>
            <p:nvSpPr>
              <p:cNvPr id="23" name="Rectangle 22">
                <a:extLst>
                  <a:ext uri="{FF2B5EF4-FFF2-40B4-BE49-F238E27FC236}">
                    <a16:creationId xmlns:a16="http://schemas.microsoft.com/office/drawing/2014/main" id="{9F18A25E-D720-4CAD-A72A-C755BAB61410}"/>
                  </a:ext>
                </a:extLst>
              </p:cNvPr>
              <p:cNvSpPr/>
              <p:nvPr/>
            </p:nvSpPr>
            <p:spPr>
              <a:xfrm>
                <a:off x="3455876" y="2057906"/>
                <a:ext cx="2232248" cy="2794656"/>
              </a:xfrm>
              <a:prstGeom prst="rect">
                <a:avLst/>
              </a:prstGeom>
              <a:solidFill>
                <a:schemeClr val="tx2">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3E5AA8"/>
                    </a:solidFill>
                  </a:rPr>
                  <a:t>Additional core resources dedicated to </a:t>
                </a:r>
                <a:r>
                  <a:rPr lang="en-US" sz="1200" b="1">
                    <a:solidFill>
                      <a:srgbClr val="3E5AA8"/>
                    </a:solidFill>
                  </a:rPr>
                  <a:t>support</a:t>
                </a:r>
                <a:r>
                  <a:rPr lang="en-US" sz="1200">
                    <a:solidFill>
                      <a:srgbClr val="3E5AA8"/>
                    </a:solidFill>
                  </a:rPr>
                  <a:t> REC IA and Change Development.</a:t>
                </a:r>
              </a:p>
              <a:p>
                <a:pPr algn="ctr"/>
                <a:r>
                  <a:rPr lang="en-US" sz="1200">
                    <a:solidFill>
                      <a:srgbClr val="3E5AA8"/>
                    </a:solidFill>
                  </a:rPr>
                  <a:t>----------</a:t>
                </a:r>
                <a:r>
                  <a:rPr lang="en-GB" sz="1200">
                    <a:solidFill>
                      <a:schemeClr val="accent1"/>
                    </a:solidFill>
                  </a:rPr>
                  <a:t>------------</a:t>
                </a:r>
              </a:p>
              <a:p>
                <a:pPr algn="ctr"/>
                <a:endParaRPr lang="en-GB" sz="800">
                  <a:solidFill>
                    <a:schemeClr val="accent1"/>
                  </a:solidFill>
                </a:endParaRPr>
              </a:p>
              <a:p>
                <a:pPr algn="ctr"/>
                <a:r>
                  <a:rPr lang="en-US" sz="1200" b="1">
                    <a:solidFill>
                      <a:srgbClr val="3E5AA8"/>
                    </a:solidFill>
                  </a:rPr>
                  <a:t>Low/Medium</a:t>
                </a:r>
                <a:r>
                  <a:rPr lang="en-US" sz="1200">
                    <a:solidFill>
                      <a:srgbClr val="3E5AA8"/>
                    </a:solidFill>
                  </a:rPr>
                  <a:t> Risk to DSC Change.</a:t>
                </a:r>
              </a:p>
              <a:p>
                <a:pPr algn="ctr"/>
                <a:endParaRPr lang="en-US" sz="800">
                  <a:solidFill>
                    <a:srgbClr val="3E5AA8"/>
                  </a:solidFill>
                </a:endParaRPr>
              </a:p>
              <a:p>
                <a:pPr algn="ctr"/>
                <a:r>
                  <a:rPr lang="en-GB" sz="1200">
                    <a:solidFill>
                      <a:schemeClr val="accent1"/>
                    </a:solidFill>
                  </a:rPr>
                  <a:t>------------------------</a:t>
                </a:r>
                <a:endParaRPr lang="en-US" sz="1200">
                  <a:solidFill>
                    <a:srgbClr val="3E5AA8"/>
                  </a:solidFill>
                </a:endParaRPr>
              </a:p>
              <a:p>
                <a:pPr algn="ctr"/>
                <a:r>
                  <a:rPr lang="en-GB" sz="1200">
                    <a:solidFill>
                      <a:srgbClr val="3E5AA8"/>
                    </a:solidFill>
                  </a:rPr>
                  <a:t>Increase in DSC Change Development Capacity </a:t>
                </a:r>
                <a:r>
                  <a:rPr lang="en-GB" sz="1200" b="1">
                    <a:solidFill>
                      <a:srgbClr val="3E5AA8"/>
                    </a:solidFill>
                  </a:rPr>
                  <a:t>only</a:t>
                </a:r>
                <a:r>
                  <a:rPr lang="en-GB" sz="1200">
                    <a:solidFill>
                      <a:srgbClr val="3E5AA8"/>
                    </a:solidFill>
                  </a:rPr>
                  <a:t> (no increase in Release Capacity).</a:t>
                </a:r>
              </a:p>
            </p:txBody>
          </p:sp>
          <p:sp>
            <p:nvSpPr>
              <p:cNvPr id="24" name="Rectangle 23">
                <a:extLst>
                  <a:ext uri="{FF2B5EF4-FFF2-40B4-BE49-F238E27FC236}">
                    <a16:creationId xmlns:a16="http://schemas.microsoft.com/office/drawing/2014/main" id="{2DBBD647-5170-4A86-95DA-2378E76028E5}"/>
                  </a:ext>
                </a:extLst>
              </p:cNvPr>
              <p:cNvSpPr/>
              <p:nvPr/>
            </p:nvSpPr>
            <p:spPr>
              <a:xfrm>
                <a:off x="3455876" y="1260073"/>
                <a:ext cx="2232248" cy="72582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solidFill>
                  </a:rPr>
                  <a:t>Option 2</a:t>
                </a:r>
              </a:p>
              <a:p>
                <a:pPr algn="ctr"/>
                <a:endParaRPr lang="en-GB" sz="100">
                  <a:solidFill>
                    <a:schemeClr val="bg1"/>
                  </a:solidFill>
                </a:endParaRPr>
              </a:p>
              <a:p>
                <a:pPr algn="ctr"/>
                <a:r>
                  <a:rPr lang="en-GB" sz="1200">
                    <a:solidFill>
                      <a:schemeClr val="bg1"/>
                    </a:solidFill>
                  </a:rPr>
                  <a:t>Dedicated Resources</a:t>
                </a:r>
              </a:p>
            </p:txBody>
          </p:sp>
          <p:sp>
            <p:nvSpPr>
              <p:cNvPr id="25" name="Flowchart: Connector 24">
                <a:extLst>
                  <a:ext uri="{FF2B5EF4-FFF2-40B4-BE49-F238E27FC236}">
                    <a16:creationId xmlns:a16="http://schemas.microsoft.com/office/drawing/2014/main" id="{22795FE0-FA1D-4275-82DC-241BCEEF279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22" name="Graphic 21" descr="Follow outline">
              <a:extLst>
                <a:ext uri="{FF2B5EF4-FFF2-40B4-BE49-F238E27FC236}">
                  <a16:creationId xmlns:a16="http://schemas.microsoft.com/office/drawing/2014/main" id="{320E1202-6710-49BD-B5C2-5D694574A7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9155" y="1030830"/>
              <a:ext cx="446604" cy="446604"/>
            </a:xfrm>
            <a:prstGeom prst="rect">
              <a:avLst/>
            </a:prstGeom>
          </p:spPr>
        </p:pic>
      </p:grpSp>
      <p:grpSp>
        <p:nvGrpSpPr>
          <p:cNvPr id="26" name="Group 25">
            <a:extLst>
              <a:ext uri="{FF2B5EF4-FFF2-40B4-BE49-F238E27FC236}">
                <a16:creationId xmlns:a16="http://schemas.microsoft.com/office/drawing/2014/main" id="{7E88DFE9-3E8D-4516-9800-84163200C374}"/>
              </a:ext>
            </a:extLst>
          </p:cNvPr>
          <p:cNvGrpSpPr/>
          <p:nvPr/>
        </p:nvGrpSpPr>
        <p:grpSpPr>
          <a:xfrm>
            <a:off x="6202524" y="771550"/>
            <a:ext cx="2484276" cy="3888433"/>
            <a:chOff x="6202524" y="977785"/>
            <a:chExt cx="2484276" cy="3888433"/>
          </a:xfrm>
          <a:solidFill>
            <a:schemeClr val="bg1">
              <a:lumMod val="85000"/>
            </a:schemeClr>
          </a:solidFill>
        </p:grpSpPr>
        <p:grpSp>
          <p:nvGrpSpPr>
            <p:cNvPr id="27" name="Group 26">
              <a:extLst>
                <a:ext uri="{FF2B5EF4-FFF2-40B4-BE49-F238E27FC236}">
                  <a16:creationId xmlns:a16="http://schemas.microsoft.com/office/drawing/2014/main" id="{0818BABE-0E3E-4ECD-A875-D54D1E1AD29A}"/>
                </a:ext>
              </a:extLst>
            </p:cNvPr>
            <p:cNvGrpSpPr/>
            <p:nvPr/>
          </p:nvGrpSpPr>
          <p:grpSpPr>
            <a:xfrm>
              <a:off x="6202524" y="977785"/>
              <a:ext cx="2484276" cy="3888433"/>
              <a:chOff x="3203848" y="977785"/>
              <a:chExt cx="2484276" cy="3888433"/>
            </a:xfrm>
            <a:grpFill/>
          </p:grpSpPr>
          <p:sp>
            <p:nvSpPr>
              <p:cNvPr id="29" name="Rectangle 28">
                <a:extLst>
                  <a:ext uri="{FF2B5EF4-FFF2-40B4-BE49-F238E27FC236}">
                    <a16:creationId xmlns:a16="http://schemas.microsoft.com/office/drawing/2014/main" id="{EAE4AA15-8184-49DF-9A17-1D8BE3B4093B}"/>
                  </a:ext>
                </a:extLst>
              </p:cNvPr>
              <p:cNvSpPr/>
              <p:nvPr/>
            </p:nvSpPr>
            <p:spPr>
              <a:xfrm>
                <a:off x="3455876" y="2071562"/>
                <a:ext cx="2232248" cy="2794656"/>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bg1">
                        <a:lumMod val="65000"/>
                      </a:schemeClr>
                    </a:solidFill>
                  </a:rPr>
                  <a:t>No additional resources or capacity to account for REC IA and Change Development.</a:t>
                </a:r>
              </a:p>
              <a:p>
                <a:pPr algn="ctr"/>
                <a:r>
                  <a:rPr lang="en-GB" sz="1200">
                    <a:solidFill>
                      <a:schemeClr val="bg1">
                        <a:lumMod val="65000"/>
                      </a:schemeClr>
                    </a:solidFill>
                  </a:rPr>
                  <a:t>----------------------</a:t>
                </a:r>
              </a:p>
              <a:p>
                <a:pPr algn="ctr"/>
                <a:endParaRPr lang="en-GB" sz="800">
                  <a:solidFill>
                    <a:schemeClr val="bg1">
                      <a:lumMod val="65000"/>
                    </a:schemeClr>
                  </a:solidFill>
                </a:endParaRPr>
              </a:p>
              <a:p>
                <a:pPr algn="ctr"/>
                <a:r>
                  <a:rPr lang="en-GB" sz="1200" b="1">
                    <a:solidFill>
                      <a:schemeClr val="bg1">
                        <a:lumMod val="65000"/>
                      </a:schemeClr>
                    </a:solidFill>
                  </a:rPr>
                  <a:t>High</a:t>
                </a:r>
                <a:r>
                  <a:rPr lang="en-GB" sz="1200">
                    <a:solidFill>
                      <a:schemeClr val="bg1">
                        <a:lumMod val="65000"/>
                      </a:schemeClr>
                    </a:solidFill>
                  </a:rPr>
                  <a:t> Risk to DSC</a:t>
                </a:r>
              </a:p>
              <a:p>
                <a:pPr algn="ctr"/>
                <a:r>
                  <a:rPr lang="en-GB" sz="1200">
                    <a:solidFill>
                      <a:schemeClr val="bg1">
                        <a:lumMod val="65000"/>
                      </a:schemeClr>
                    </a:solidFill>
                  </a:rPr>
                  <a:t>Change.</a:t>
                </a:r>
              </a:p>
              <a:p>
                <a:pPr algn="ctr"/>
                <a:endParaRPr lang="en-GB" sz="800">
                  <a:solidFill>
                    <a:schemeClr val="bg1">
                      <a:lumMod val="65000"/>
                    </a:schemeClr>
                  </a:solidFill>
                </a:endParaRPr>
              </a:p>
              <a:p>
                <a:pPr algn="ctr"/>
                <a:r>
                  <a:rPr lang="en-GB" sz="1200">
                    <a:solidFill>
                      <a:schemeClr val="bg1">
                        <a:lumMod val="65000"/>
                      </a:schemeClr>
                    </a:solidFill>
                  </a:rPr>
                  <a:t>------------------------</a:t>
                </a:r>
              </a:p>
              <a:p>
                <a:pPr algn="ctr"/>
                <a:r>
                  <a:rPr lang="en-GB" sz="1200" b="1">
                    <a:solidFill>
                      <a:schemeClr val="bg1">
                        <a:lumMod val="65000"/>
                      </a:schemeClr>
                    </a:solidFill>
                  </a:rPr>
                  <a:t>No</a:t>
                </a:r>
                <a:r>
                  <a:rPr lang="en-GB" sz="1200">
                    <a:solidFill>
                      <a:schemeClr val="bg1">
                        <a:lumMod val="65000"/>
                      </a:schemeClr>
                    </a:solidFill>
                  </a:rPr>
                  <a:t> increase in DSC Change Development and Release Capacity.</a:t>
                </a:r>
              </a:p>
              <a:p>
                <a:pPr algn="ctr"/>
                <a:endParaRPr lang="en-GB" sz="1200">
                  <a:solidFill>
                    <a:schemeClr val="bg1">
                      <a:lumMod val="65000"/>
                    </a:schemeClr>
                  </a:solidFill>
                </a:endParaRPr>
              </a:p>
            </p:txBody>
          </p:sp>
          <p:sp>
            <p:nvSpPr>
              <p:cNvPr id="30" name="Rectangle 29">
                <a:extLst>
                  <a:ext uri="{FF2B5EF4-FFF2-40B4-BE49-F238E27FC236}">
                    <a16:creationId xmlns:a16="http://schemas.microsoft.com/office/drawing/2014/main" id="{1FC7BB25-0211-4239-8681-14F220F078E5}"/>
                  </a:ext>
                </a:extLst>
              </p:cNvPr>
              <p:cNvSpPr/>
              <p:nvPr/>
            </p:nvSpPr>
            <p:spPr>
              <a:xfrm>
                <a:off x="3455876" y="1260073"/>
                <a:ext cx="2232248" cy="725824"/>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lumMod val="65000"/>
                      </a:schemeClr>
                    </a:solidFill>
                  </a:rPr>
                  <a:t>Option 3</a:t>
                </a:r>
              </a:p>
              <a:p>
                <a:pPr algn="ctr"/>
                <a:endParaRPr lang="en-GB" sz="100">
                  <a:solidFill>
                    <a:schemeClr val="bg1">
                      <a:lumMod val="65000"/>
                    </a:schemeClr>
                  </a:solidFill>
                </a:endParaRPr>
              </a:p>
              <a:p>
                <a:pPr algn="ctr"/>
                <a:r>
                  <a:rPr lang="en-GB" sz="1200">
                    <a:solidFill>
                      <a:schemeClr val="bg1">
                        <a:lumMod val="65000"/>
                      </a:schemeClr>
                    </a:solidFill>
                  </a:rPr>
                  <a:t>Existing Resources</a:t>
                </a:r>
              </a:p>
            </p:txBody>
          </p:sp>
          <p:sp>
            <p:nvSpPr>
              <p:cNvPr id="31" name="Flowchart: Connector 30">
                <a:extLst>
                  <a:ext uri="{FF2B5EF4-FFF2-40B4-BE49-F238E27FC236}">
                    <a16:creationId xmlns:a16="http://schemas.microsoft.com/office/drawing/2014/main" id="{F8C7BD9E-8137-4385-8FF1-4A7848706F78}"/>
                  </a:ext>
                </a:extLst>
              </p:cNvPr>
              <p:cNvSpPr/>
              <p:nvPr/>
            </p:nvSpPr>
            <p:spPr>
              <a:xfrm>
                <a:off x="3203848" y="977785"/>
                <a:ext cx="584704" cy="582050"/>
              </a:xfrm>
              <a:prstGeom prst="flowChartConnector">
                <a:avLst/>
              </a:prstGeom>
              <a:grp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lumMod val="65000"/>
                    </a:schemeClr>
                  </a:solidFill>
                </a:endParaRPr>
              </a:p>
            </p:txBody>
          </p:sp>
        </p:grpSp>
        <p:pic>
          <p:nvPicPr>
            <p:cNvPr id="28" name="Graphic 27" descr="Cycle with people outline">
              <a:extLst>
                <a:ext uri="{FF2B5EF4-FFF2-40B4-BE49-F238E27FC236}">
                  <a16:creationId xmlns:a16="http://schemas.microsoft.com/office/drawing/2014/main" id="{EA6A550F-8F69-4E72-B12F-91F146CF05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6267" y="998697"/>
              <a:ext cx="522752" cy="522752"/>
            </a:xfrm>
            <a:prstGeom prst="rect">
              <a:avLst/>
            </a:prstGeom>
          </p:spPr>
        </p:pic>
      </p:grpSp>
      <p:sp>
        <p:nvSpPr>
          <p:cNvPr id="32" name="Rectangle 31">
            <a:extLst>
              <a:ext uri="{FF2B5EF4-FFF2-40B4-BE49-F238E27FC236}">
                <a16:creationId xmlns:a16="http://schemas.microsoft.com/office/drawing/2014/main" id="{D516B27C-1466-48D5-9B68-886F93EA32E5}"/>
              </a:ext>
            </a:extLst>
          </p:cNvPr>
          <p:cNvSpPr/>
          <p:nvPr/>
        </p:nvSpPr>
        <p:spPr>
          <a:xfrm>
            <a:off x="6660232" y="4455614"/>
            <a:ext cx="1861896" cy="348384"/>
          </a:xfrm>
          <a:prstGeom prst="rect">
            <a:avLst/>
          </a:prstGeom>
          <a:solidFill>
            <a:schemeClr val="bg1">
              <a:lumMod val="95000"/>
            </a:schemeClr>
          </a:solidFill>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lumMod val="85000"/>
                  </a:schemeClr>
                </a:solidFill>
              </a:rPr>
              <a:t>£0</a:t>
            </a:r>
            <a:endParaRPr lang="en-GB" sz="1050">
              <a:solidFill>
                <a:schemeClr val="bg1">
                  <a:lumMod val="85000"/>
                </a:schemeClr>
              </a:solidFill>
            </a:endParaRPr>
          </a:p>
        </p:txBody>
      </p:sp>
      <p:sp>
        <p:nvSpPr>
          <p:cNvPr id="33" name="Rectangle 32">
            <a:extLst>
              <a:ext uri="{FF2B5EF4-FFF2-40B4-BE49-F238E27FC236}">
                <a16:creationId xmlns:a16="http://schemas.microsoft.com/office/drawing/2014/main" id="{CCEC2AB7-FC66-4D9F-B97B-C186FF2A5AD8}"/>
              </a:ext>
            </a:extLst>
          </p:cNvPr>
          <p:cNvSpPr/>
          <p:nvPr/>
        </p:nvSpPr>
        <p:spPr>
          <a:xfrm>
            <a:off x="3641052" y="4457962"/>
            <a:ext cx="1861896" cy="34838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solidFill>
              </a:rPr>
              <a:t>£350k</a:t>
            </a:r>
          </a:p>
        </p:txBody>
      </p:sp>
      <p:sp>
        <p:nvSpPr>
          <p:cNvPr id="34" name="Rectangle 33">
            <a:extLst>
              <a:ext uri="{FF2B5EF4-FFF2-40B4-BE49-F238E27FC236}">
                <a16:creationId xmlns:a16="http://schemas.microsoft.com/office/drawing/2014/main" id="{62969ABB-9F01-452A-AD55-277904429429}"/>
              </a:ext>
            </a:extLst>
          </p:cNvPr>
          <p:cNvSpPr/>
          <p:nvPr/>
        </p:nvSpPr>
        <p:spPr>
          <a:xfrm>
            <a:off x="665550" y="4455614"/>
            <a:ext cx="1861896" cy="348384"/>
          </a:xfrm>
          <a:prstGeom prst="rect">
            <a:avLst/>
          </a:prstGeom>
          <a:solidFill>
            <a:schemeClr val="bg1">
              <a:lumMod val="95000"/>
            </a:schemeClr>
          </a:solidFill>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lumMod val="85000"/>
                  </a:schemeClr>
                </a:solidFill>
              </a:rPr>
              <a:t>£1.4m</a:t>
            </a:r>
          </a:p>
        </p:txBody>
      </p:sp>
    </p:spTree>
    <p:extLst>
      <p:ext uri="{BB962C8B-B14F-4D97-AF65-F5344CB8AC3E}">
        <p14:creationId xmlns:p14="http://schemas.microsoft.com/office/powerpoint/2010/main" val="150960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Guiding Principles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416320"/>
          </a:xfrm>
          <a:prstGeom prst="rect">
            <a:avLst/>
          </a:prstGeom>
          <a:noFill/>
        </p:spPr>
        <p:txBody>
          <a:bodyPr wrap="square" rtlCol="0">
            <a:spAutoFit/>
          </a:bodyPr>
          <a:lstStyle/>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General Change (formerly called ‘UNC Change’) is an investment budget that iteratively funds UNC, REC and DSC Changes, once approved for delivery in ChMC  </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Investment funds are only utilised from design phase onwards (via approval of EQRs) and also cover build/test/implement/PIS phases (via approval of BER) for major release or standalone change delivery</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Regulation-driven change (UNC, REC) is prioritised as per DSC Change Management procedures </a:t>
            </a:r>
            <a:r>
              <a:rPr lang="en-GB">
                <a:hlinkClick r:id="rId3"/>
              </a:rPr>
              <a:t>46768906.01 (gasgovernance.co.uk)</a:t>
            </a:r>
            <a:endParaRPr lang="en-GB" sz="180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Unutilised funds rebated at end of financial year</a:t>
            </a:r>
            <a:endParaRPr lang="en-GB"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375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October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79717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in the last month of PIS, this phase concludes on the 31</a:t>
                      </a:r>
                      <a:r>
                        <a:rPr lang="en-GB" sz="900" b="0" kern="1200" baseline="30000">
                          <a:solidFill>
                            <a:schemeClr val="tx1"/>
                          </a:solidFill>
                          <a:latin typeface="+mn-lt"/>
                          <a:ea typeface="+mn-ea"/>
                          <a:cs typeface="Arial"/>
                        </a:rPr>
                        <a:t>st</a:t>
                      </a:r>
                      <a:r>
                        <a:rPr lang="en-GB" sz="900" b="0" kern="1200" baseline="0">
                          <a:solidFill>
                            <a:schemeClr val="tx1"/>
                          </a:solidFill>
                          <a:latin typeface="+mn-lt"/>
                          <a:ea typeface="+mn-ea"/>
                          <a:cs typeface="Arial"/>
                        </a:rPr>
                        <a:t> October at which point the Programme will cease with the service moving into BAU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a:solidFill>
                            <a:schemeClr val="tx1"/>
                          </a:solidFill>
                          <a:latin typeface="+mn-lt"/>
                          <a:ea typeface="+mn-ea"/>
                          <a:cs typeface="+mn-cs"/>
                        </a:rPr>
                        <a:t>Programme Closedown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This month brings about the closedown of the CSSC Programme which I am very proud to have been apart of and also like to thank all of you for contribution and support for the duration</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By the time we exit PIS the service will have been adopted into BAU with knowledge transfer, operational model and support activities all in place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The Programme has been a success and a huge multi party activity which has seen many high’s and low’s throughout it’s duration which you would expect from a Programme for this size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We will continue our relationships with all customers involved in the Switching Programme so please be assured that support is still available through your BAU channels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We will continue to report any issues that are encountered as a consequence of the Programme via our Issue Resolution team as per the BAU process that has been in place since Programme implementation</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baseline="0">
                          <a:solidFill>
                            <a:schemeClr val="tx1"/>
                          </a:solidFill>
                          <a:latin typeface="+mn-lt"/>
                          <a:ea typeface="+mn-ea"/>
                          <a:cs typeface="+mn-cs"/>
                        </a:rPr>
                        <a:t>We will continue to provide you updates in relation to the missing secured active messages (SAM’s) until we reach resolution of this issue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Programme closedown</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a:xfrm>
            <a:off x="685800" y="2020490"/>
            <a:ext cx="7772400" cy="1102519"/>
          </a:xfrm>
        </p:spPr>
        <p:txBody>
          <a:bodyPr>
            <a:normAutofit/>
          </a:bodyPr>
          <a:lstStyle/>
          <a:p>
            <a:r>
              <a:rPr lang="en-US"/>
              <a:t>October </a:t>
            </a:r>
            <a:r>
              <a:rPr lang="en-US" err="1"/>
              <a:t>ChMC</a:t>
            </a:r>
            <a:r>
              <a:rPr lang="en-US"/>
              <a:t> </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r>
              <a:rPr lang="en-GB" sz="900">
                <a:latin typeface="Arial"/>
                <a:cs typeface="Arial"/>
              </a:rPr>
              <a:t>One of the main pain points we identified during analysis of current CMS was the high customer effort in data entry, specifically relating to populating addresses. To eradicate this pain point we will be utilising an address lookup tool which will allow you to put in minimal information, choose the address which will in turn auto populate the required fields. Unfortunately, this will not be ready in time for the soft launch on the 10th October.</a:t>
            </a:r>
          </a:p>
          <a:p>
            <a:pPr marL="0" indent="0">
              <a:buNone/>
            </a:pPr>
            <a:r>
              <a:rPr lang="en-GB" sz="900">
                <a:latin typeface="Arial"/>
                <a:cs typeface="Arial"/>
              </a:rPr>
              <a:t> </a:t>
            </a:r>
          </a:p>
          <a:p>
            <a:r>
              <a:rPr lang="en-GB" sz="900">
                <a:latin typeface="Arial"/>
                <a:cs typeface="Arial"/>
              </a:rPr>
              <a:t>We want to ensure that your first experience of the new solution is a highly positive one. Therefore, we are now targeting a soft launch date of 24th October so that you can get the full benefit of this feature. This date will be confirmed during the week commencing 10th October.</a:t>
            </a:r>
          </a:p>
          <a:p>
            <a:endParaRPr lang="en-GB" sz="900">
              <a:latin typeface="Arial"/>
              <a:cs typeface="Arial"/>
            </a:endParaRPr>
          </a:p>
          <a:p>
            <a:r>
              <a:rPr lang="en-GB" sz="900">
                <a:latin typeface="Arial"/>
                <a:cs typeface="Arial"/>
              </a:rPr>
              <a:t>Although this only gives a gap of two days between soft launch and full launch, October 26th for all customers, we believe that this is enough time as a lot of testing on connectivity etc. was undertaken in Alpha Trials. </a:t>
            </a:r>
          </a:p>
          <a:p>
            <a:endParaRPr lang="en-GB" sz="900">
              <a:latin typeface="Arial"/>
              <a:cs typeface="Arial"/>
            </a:endParaRPr>
          </a:p>
          <a:p>
            <a:r>
              <a:rPr lang="en-GB" sz="900">
                <a:latin typeface="Arial"/>
                <a:cs typeface="Arial"/>
              </a:rPr>
              <a:t>As well as the Found Meter process (MNC), the new Supplier Theft process (SUT), as per Modification 0734, is due to go live on 26th.  In terms of the SUT / Modification 0734 process, theft data will be sent by </a:t>
            </a:r>
            <a:r>
              <a:rPr lang="en-GB" sz="900" err="1">
                <a:latin typeface="Arial"/>
                <a:cs typeface="Arial"/>
              </a:rPr>
              <a:t>RECCo</a:t>
            </a:r>
            <a:r>
              <a:rPr lang="en-GB" sz="900">
                <a:latin typeface="Arial"/>
                <a:cs typeface="Arial"/>
              </a:rPr>
              <a:t> to the CDSP. Currently </a:t>
            </a:r>
            <a:r>
              <a:rPr lang="en-GB" sz="900" err="1">
                <a:latin typeface="Arial"/>
                <a:cs typeface="Arial"/>
              </a:rPr>
              <a:t>RECCo</a:t>
            </a:r>
            <a:r>
              <a:rPr lang="en-GB" sz="900">
                <a:latin typeface="Arial"/>
                <a:cs typeface="Arial"/>
              </a:rPr>
              <a:t> are working through their process to ensure the release of required theft data to the CDSP via the appropriate REC change. Please be aware that the SUT / Modification 0734 technical solution will continue to be deployed as planned, however the new process will not commence until the relevant REC change is implemented. As a result, all customers should continue to use the current “TOG” contact / process in CMS until the SUT / Modification 0734 process has been implemented fully (alongside the relevant REC change). </a:t>
            </a:r>
          </a:p>
          <a:p>
            <a:pPr marL="0" indent="0">
              <a:buNone/>
            </a:pPr>
            <a:endParaRPr lang="en-GB" sz="900">
              <a:latin typeface="Arial"/>
              <a:cs typeface="Arial"/>
            </a:endParaRPr>
          </a:p>
          <a:p>
            <a:r>
              <a:rPr lang="en-GB" sz="900">
                <a:latin typeface="Arial"/>
                <a:cs typeface="Arial"/>
              </a:rPr>
              <a:t>We will provide an update as soon as we know when the relevant REC change is due to be raised and implemented to ensure you have as much notice as possible of the SUT / Modification 0734 process commencing (and the cessation of the current Shipper "TOG" process. </a:t>
            </a:r>
          </a:p>
          <a:p>
            <a:pPr marL="0" indent="0">
              <a:buNone/>
            </a:pPr>
            <a:endParaRPr lang="en-GB" sz="900">
              <a:latin typeface="Arial"/>
              <a:cs typeface="Arial"/>
            </a:endParaRPr>
          </a:p>
          <a:p>
            <a:pPr marL="342424" indent="-342424"/>
            <a:r>
              <a:rPr lang="en-GB" sz="900">
                <a:latin typeface="Arial"/>
                <a:cs typeface="Arial"/>
              </a:rPr>
              <a:t>The CMS Rebuild webpage (</a:t>
            </a:r>
            <a:r>
              <a:rPr lang="en-GB" sz="900">
                <a:latin typeface="Arial"/>
                <a:cs typeface="Arial"/>
                <a:hlinkClick r:id="rId3"/>
              </a:rPr>
              <a:t>https://www.xoserve.com/products-services/data-products/contact-management-service-cms/cms-rebuild-product/</a:t>
            </a:r>
            <a:r>
              <a:rPr lang="en-GB" sz="900">
                <a:latin typeface="Arial"/>
                <a:cs typeface="Arial"/>
              </a:rPr>
              <a:t> ) contains the link to register for future Customer Focus Groups which are captured below, please note the agenda for the Focus Groups will be issued 7 days prior to the session.</a:t>
            </a:r>
            <a:endParaRPr lang="en-US" sz="900"/>
          </a:p>
          <a:p>
            <a:pPr marL="342424" indent="-342424"/>
            <a:endParaRPr lang="en-US" sz="900">
              <a:latin typeface="Arial"/>
              <a:cs typeface="Arial"/>
            </a:endParaRPr>
          </a:p>
          <a:p>
            <a:pPr marL="342424" indent="-342424"/>
            <a:r>
              <a:rPr lang="en-US" sz="900">
                <a:latin typeface="Arial"/>
                <a:cs typeface="Arial"/>
              </a:rPr>
              <a:t>The October Customer Focus Group will discuss: Progress update, updating the QMP File preferences and options, walkthrough of the new Set to Extinct process and an end-to-end Demo.</a:t>
            </a:r>
          </a:p>
          <a:p>
            <a:pPr marL="0" indent="0">
              <a:buNone/>
            </a:pPr>
            <a:endParaRPr lang="en-US" sz="900"/>
          </a:p>
        </p:txBody>
      </p:sp>
    </p:spTree>
    <p:extLst>
      <p:ext uri="{BB962C8B-B14F-4D97-AF65-F5344CB8AC3E}">
        <p14:creationId xmlns:p14="http://schemas.microsoft.com/office/powerpoint/2010/main" val="144070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97819"/>
            <a:ext cx="7992888" cy="1102519"/>
          </a:xfrm>
        </p:spPr>
        <p:txBody>
          <a:bodyPr>
            <a:normAutofit fontScale="90000"/>
          </a:bodyPr>
          <a:lstStyle/>
          <a:p>
            <a:br>
              <a:rPr lang="en-US"/>
            </a:br>
            <a:br>
              <a:rPr lang="en-US"/>
            </a:br>
            <a:r>
              <a:rPr lang="en-US"/>
              <a:t> </a:t>
            </a:r>
            <a:br>
              <a:rPr lang="en-US"/>
            </a:br>
            <a:r>
              <a:rPr lang="en-US"/>
              <a:t>XRN4914_Modification 0651</a:t>
            </a:r>
            <a:br>
              <a:rPr lang="en-US"/>
            </a:br>
            <a:r>
              <a:rPr lang="en-US"/>
              <a:t>Retrospective Data Update Provision</a:t>
            </a:r>
            <a:br>
              <a:rPr lang="en-US"/>
            </a:br>
            <a:r>
              <a:rPr lang="en-US" u="sng"/>
              <a:t>ChMC Clarification Required</a:t>
            </a:r>
          </a:p>
        </p:txBody>
      </p:sp>
    </p:spTree>
    <p:extLst>
      <p:ext uri="{BB962C8B-B14F-4D97-AF65-F5344CB8AC3E}">
        <p14:creationId xmlns:p14="http://schemas.microsoft.com/office/powerpoint/2010/main" val="342362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Recap – XRN4914_Retrospective Data Update Provision</a:t>
            </a:r>
          </a:p>
        </p:txBody>
      </p:sp>
      <p:sp>
        <p:nvSpPr>
          <p:cNvPr id="3" name="Content Placeholder 2"/>
          <p:cNvSpPr>
            <a:spLocks noGrp="1"/>
          </p:cNvSpPr>
          <p:nvPr>
            <p:ph idx="1"/>
          </p:nvPr>
        </p:nvSpPr>
        <p:spPr>
          <a:xfrm>
            <a:off x="457200" y="987574"/>
            <a:ext cx="8229600" cy="4032448"/>
          </a:xfrm>
        </p:spPr>
        <p:txBody>
          <a:bodyPr vert="horz" lIns="91440" tIns="45720" rIns="91440" bIns="45720" rtlCol="0" anchor="t">
            <a:normAutofit lnSpcReduction="10000"/>
          </a:bodyPr>
          <a:lstStyle/>
          <a:p>
            <a:pPr algn="l"/>
            <a:r>
              <a:rPr lang="en-US" sz="1400">
                <a:solidFill>
                  <a:srgbClr val="242424"/>
                </a:solidFill>
                <a:latin typeface="+mn-lt"/>
                <a:cs typeface="Arial"/>
              </a:rPr>
              <a:t>Over</a:t>
            </a:r>
            <a:r>
              <a:rPr lang="en-US" sz="1400">
                <a:solidFill>
                  <a:srgbClr val="242424"/>
                </a:solidFill>
                <a:effectLst/>
                <a:latin typeface="+mn-lt"/>
                <a:cs typeface="Arial"/>
              </a:rPr>
              <a:t> recent months, Xoserve have </a:t>
            </a:r>
            <a:r>
              <a:rPr lang="en-US" sz="1400">
                <a:solidFill>
                  <a:srgbClr val="242424"/>
                </a:solidFill>
                <a:latin typeface="+mn-lt"/>
                <a:cs typeface="Arial"/>
              </a:rPr>
              <a:t>re-introduced the topic of XRN4914_Retrospective Data Update Provisions (Modification 0651)</a:t>
            </a:r>
          </a:p>
          <a:p>
            <a:pPr algn="l"/>
            <a:endParaRPr lang="en-US" sz="1400">
              <a:solidFill>
                <a:srgbClr val="242424"/>
              </a:solidFill>
              <a:latin typeface="+mn-lt"/>
            </a:endParaRPr>
          </a:p>
          <a:p>
            <a:r>
              <a:rPr lang="en-US" sz="1400">
                <a:solidFill>
                  <a:srgbClr val="242424"/>
                </a:solidFill>
                <a:latin typeface="+mn-lt"/>
                <a:cs typeface="Arial"/>
              </a:rPr>
              <a:t>At September’s ChMC Xoserve confirmed that we would assess the High Level Solution Option, as outlined under Modification 0651 </a:t>
            </a:r>
          </a:p>
          <a:p>
            <a:endParaRPr lang="en-US" sz="1400">
              <a:solidFill>
                <a:srgbClr val="242424"/>
              </a:solidFill>
              <a:latin typeface="+mn-lt"/>
            </a:endParaRPr>
          </a:p>
          <a:p>
            <a:r>
              <a:rPr lang="en-US" sz="1400">
                <a:solidFill>
                  <a:srgbClr val="242424"/>
                </a:solidFill>
                <a:latin typeface="+mn-lt"/>
                <a:cs typeface="Arial"/>
              </a:rPr>
              <a:t>Our immediate next step is to produce an EQR for approval of funds to commence the Detailed Design Phase of the project</a:t>
            </a:r>
          </a:p>
          <a:p>
            <a:pPr algn="l"/>
            <a:endParaRPr lang="en-US" sz="1400">
              <a:solidFill>
                <a:srgbClr val="242424"/>
              </a:solidFill>
              <a:latin typeface="+mn-lt"/>
            </a:endParaRPr>
          </a:p>
          <a:p>
            <a:r>
              <a:rPr lang="en-US" sz="1400">
                <a:solidFill>
                  <a:srgbClr val="242424"/>
                </a:solidFill>
                <a:latin typeface="+mn-lt"/>
                <a:cs typeface="Arial"/>
              </a:rPr>
              <a:t>During our review of the High Level Solution Option and Modification 0651, several points have been identified which could impact the accuracy and validity of any Detailed Design costs and timescales of the project</a:t>
            </a:r>
          </a:p>
          <a:p>
            <a:pPr algn="l"/>
            <a:endParaRPr lang="en-US" sz="1400">
              <a:solidFill>
                <a:srgbClr val="242424"/>
              </a:solidFill>
              <a:latin typeface="+mn-lt"/>
            </a:endParaRPr>
          </a:p>
          <a:p>
            <a:pPr algn="l"/>
            <a:r>
              <a:rPr lang="en-US" sz="1400">
                <a:solidFill>
                  <a:srgbClr val="242424"/>
                </a:solidFill>
                <a:latin typeface="+mn-lt"/>
                <a:cs typeface="Arial"/>
              </a:rPr>
              <a:t>These points require clarification from DSC Customers in order to set the project up for success and ensure that customers understand what is required from their respective organisations</a:t>
            </a:r>
          </a:p>
          <a:p>
            <a:pPr lvl="1"/>
            <a:r>
              <a:rPr lang="en-US" sz="1200">
                <a:solidFill>
                  <a:srgbClr val="242424"/>
                </a:solidFill>
                <a:latin typeface="+mn-lt"/>
                <a:cs typeface="Arial"/>
              </a:rPr>
              <a:t>e.g. involvement in the development of the solution - including Data Preparation, Testing of the enduring solution and management of consequential impacts  </a:t>
            </a:r>
            <a:r>
              <a:rPr lang="en-US" sz="1000">
                <a:solidFill>
                  <a:srgbClr val="242424"/>
                </a:solidFill>
                <a:latin typeface="+mn-lt"/>
                <a:cs typeface="Arial"/>
              </a:rPr>
              <a:t> </a:t>
            </a:r>
            <a:endParaRPr lang="en-US" sz="1000">
              <a:solidFill>
                <a:srgbClr val="242424"/>
              </a:solidFill>
              <a:latin typeface="+mn-lt"/>
            </a:endParaRPr>
          </a:p>
          <a:p>
            <a:pPr marL="0" lvl="0" indent="0">
              <a:buNone/>
            </a:pPr>
            <a:endParaRPr lang="en-GB" sz="1400"/>
          </a:p>
          <a:p>
            <a:pPr marL="0" lvl="0" indent="0">
              <a:buNone/>
            </a:pPr>
            <a:endParaRPr lang="en-GB" sz="1400"/>
          </a:p>
          <a:p>
            <a:pPr marL="0" lvl="0" indent="0">
              <a:buNone/>
            </a:pPr>
            <a:endParaRPr lang="en-GB" sz="1400"/>
          </a:p>
          <a:p>
            <a:pPr marL="0" lvl="0" indent="0">
              <a:buNone/>
            </a:pPr>
            <a:endParaRPr lang="en-GB" sz="1400"/>
          </a:p>
        </p:txBody>
      </p:sp>
    </p:spTree>
    <p:extLst>
      <p:ext uri="{BB962C8B-B14F-4D97-AF65-F5344CB8AC3E}">
        <p14:creationId xmlns:p14="http://schemas.microsoft.com/office/powerpoint/2010/main" val="2610464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5FFC-8A0C-426C-AE45-0B334E080CA0}"/>
              </a:ext>
            </a:extLst>
          </p:cNvPr>
          <p:cNvSpPr>
            <a:spLocks noGrp="1"/>
          </p:cNvSpPr>
          <p:nvPr>
            <p:ph type="title"/>
          </p:nvPr>
        </p:nvSpPr>
        <p:spPr/>
        <p:txBody>
          <a:bodyPr>
            <a:normAutofit/>
          </a:bodyPr>
          <a:lstStyle/>
          <a:p>
            <a:r>
              <a:rPr lang="en-GB">
                <a:latin typeface="Arial"/>
                <a:cs typeface="Arial"/>
              </a:rPr>
              <a:t>Key Clarification Points for ChMC</a:t>
            </a:r>
          </a:p>
        </p:txBody>
      </p:sp>
      <p:sp>
        <p:nvSpPr>
          <p:cNvPr id="3" name="Content Placeholder 2">
            <a:extLst>
              <a:ext uri="{FF2B5EF4-FFF2-40B4-BE49-F238E27FC236}">
                <a16:creationId xmlns:a16="http://schemas.microsoft.com/office/drawing/2014/main" id="{5131A5FA-EF4C-43BE-8956-A2A58D800718}"/>
              </a:ext>
            </a:extLst>
          </p:cNvPr>
          <p:cNvSpPr>
            <a:spLocks noGrp="1"/>
          </p:cNvSpPr>
          <p:nvPr>
            <p:ph idx="1"/>
          </p:nvPr>
        </p:nvSpPr>
        <p:spPr>
          <a:xfrm>
            <a:off x="457200" y="1059582"/>
            <a:ext cx="8229600" cy="3888432"/>
          </a:xfrm>
        </p:spPr>
        <p:txBody>
          <a:bodyPr vert="horz" lIns="91440" tIns="45720" rIns="91440" bIns="45720" rtlCol="0" anchor="t">
            <a:normAutofit fontScale="85000" lnSpcReduction="10000"/>
          </a:bodyPr>
          <a:lstStyle/>
          <a:p>
            <a:r>
              <a:rPr lang="en-GB" sz="1400"/>
              <a:t>To establish accurate Detailed Design costs, a clearer understanding on the likely take up of the solution is needed from DSC Customers</a:t>
            </a:r>
          </a:p>
          <a:p>
            <a:endParaRPr lang="en-GB" sz="1400"/>
          </a:p>
          <a:p>
            <a:r>
              <a:rPr lang="en-GB" sz="1400"/>
              <a:t>Notably Xoserve need clarification on the likely number of customers that will be participating in Data Preparation and Market Trials phases, and volume of their respective portfolios </a:t>
            </a:r>
          </a:p>
          <a:p>
            <a:endParaRPr lang="en-GB" sz="1400"/>
          </a:p>
          <a:p>
            <a:r>
              <a:rPr lang="en-GB" sz="1400">
                <a:latin typeface="Arial"/>
                <a:cs typeface="Arial"/>
              </a:rPr>
              <a:t>This information will enable Xoserve to ensure technology, environments and resource can be appropriately sized for the project, and allow the project to be planned in a meaningful way, with customers' needs in mind</a:t>
            </a:r>
          </a:p>
          <a:p>
            <a:endParaRPr lang="en-GB" sz="1400"/>
          </a:p>
          <a:p>
            <a:r>
              <a:rPr lang="en-GB" sz="1400">
                <a:latin typeface="Arial"/>
                <a:cs typeface="Arial"/>
              </a:rPr>
              <a:t>Customers are asked to note that the Modification Business Rules do not refer to how downstream impacts are to be monitored and managed - this would need to be carefully analysed and assessed during solution testing </a:t>
            </a:r>
            <a:endParaRPr lang="en-GB" sz="1400"/>
          </a:p>
          <a:p>
            <a:pPr marL="0" indent="0">
              <a:buNone/>
            </a:pPr>
            <a:endParaRPr lang="en-GB" sz="1400"/>
          </a:p>
          <a:p>
            <a:endParaRPr lang="en-GB" sz="1400"/>
          </a:p>
          <a:p>
            <a:r>
              <a:rPr lang="en-GB" sz="1400">
                <a:latin typeface="Arial"/>
                <a:cs typeface="Arial"/>
              </a:rPr>
              <a:t>The High Level Solution Option costs of the project are in excess of the remaining budget for the delivery of XRN4914 - Xoserve need to ensure that we are starting the project with a clear position on how any excess costs will be funded by DSC Customers</a:t>
            </a:r>
          </a:p>
          <a:p>
            <a:pPr marL="0" indent="0">
              <a:buNone/>
            </a:pPr>
            <a:endParaRPr lang="en-GB" sz="1400"/>
          </a:p>
          <a:p>
            <a:pPr marL="0" indent="0">
              <a:buNone/>
            </a:pPr>
            <a:endParaRPr lang="en-GB" sz="1400"/>
          </a:p>
          <a:p>
            <a:pPr marL="0" indent="0">
              <a:buNone/>
            </a:pPr>
            <a:r>
              <a:rPr lang="en-GB" sz="1400" b="1">
                <a:latin typeface="Arial"/>
                <a:cs typeface="Arial"/>
              </a:rPr>
              <a:t>*Xoserve therefore is seeking clarification from ChMC on the above points in order to progress in deriving accurate Detailed Design and remaining Solution Delivery costs of the project</a:t>
            </a:r>
            <a:endParaRPr lang="en-US" sz="1400">
              <a:latin typeface="Arial"/>
              <a:cs typeface="Arial"/>
            </a:endParaRPr>
          </a:p>
        </p:txBody>
      </p:sp>
    </p:spTree>
    <p:extLst>
      <p:ext uri="{BB962C8B-B14F-4D97-AF65-F5344CB8AC3E}">
        <p14:creationId xmlns:p14="http://schemas.microsoft.com/office/powerpoint/2010/main" val="2920665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atin typeface="Arial"/>
                <a:cs typeface="Arial"/>
              </a:rPr>
              <a:t>ChMC Input Required</a:t>
            </a:r>
            <a:endParaRPr lang="en-GB" i="1">
              <a:latin typeface="Arial"/>
              <a:cs typeface="Arial"/>
            </a:endParaRPr>
          </a:p>
        </p:txBody>
      </p:sp>
      <p:sp>
        <p:nvSpPr>
          <p:cNvPr id="3" name="Content Placeholder 2"/>
          <p:cNvSpPr>
            <a:spLocks noGrp="1"/>
          </p:cNvSpPr>
          <p:nvPr>
            <p:ph idx="1"/>
          </p:nvPr>
        </p:nvSpPr>
        <p:spPr>
          <a:xfrm>
            <a:off x="457200" y="987574"/>
            <a:ext cx="8229600" cy="3607049"/>
          </a:xfrm>
        </p:spPr>
        <p:txBody>
          <a:bodyPr vert="horz" lIns="91440" tIns="45720" rIns="91440" bIns="45720" rtlCol="0" anchor="t">
            <a:normAutofit/>
          </a:bodyPr>
          <a:lstStyle/>
          <a:p>
            <a:pPr algn="just"/>
            <a:r>
              <a:rPr lang="en-US" sz="1400"/>
              <a:t>Will Customers be fully participating in Data Preparation and Migration phase? </a:t>
            </a:r>
          </a:p>
          <a:p>
            <a:pPr algn="just"/>
            <a:endParaRPr lang="en-US" sz="1400"/>
          </a:p>
          <a:p>
            <a:pPr algn="just"/>
            <a:r>
              <a:rPr lang="en-US" sz="1400">
                <a:latin typeface="Arial"/>
                <a:cs typeface="Arial"/>
              </a:rPr>
              <a:t>If so, will this be for your entire portfolio or only where asset data misalignment has been identified? </a:t>
            </a:r>
            <a:endParaRPr lang="en-US" sz="1400"/>
          </a:p>
          <a:p>
            <a:pPr algn="just"/>
            <a:endParaRPr lang="en-US" sz="1400"/>
          </a:p>
          <a:p>
            <a:pPr algn="just"/>
            <a:r>
              <a:rPr lang="en-US" sz="1400"/>
              <a:t>Can Customers commit to participate in a Market Trials phase? </a:t>
            </a:r>
          </a:p>
          <a:p>
            <a:pPr algn="just"/>
            <a:endParaRPr lang="en-US" sz="1400"/>
          </a:p>
          <a:p>
            <a:pPr algn="just"/>
            <a:r>
              <a:rPr lang="en-US" sz="1400">
                <a:latin typeface="Arial"/>
                <a:cs typeface="Arial"/>
              </a:rPr>
              <a:t>Do Customers understand that the scope of the Modification does not take into account monitoring and managing of downstream impacts to industry? </a:t>
            </a:r>
            <a:endParaRPr lang="en-US" sz="1400"/>
          </a:p>
          <a:p>
            <a:pPr algn="just"/>
            <a:endParaRPr lang="en-US" sz="1400"/>
          </a:p>
          <a:p>
            <a:pPr algn="just"/>
            <a:r>
              <a:rPr lang="en-US" sz="1400">
                <a:latin typeface="Arial"/>
                <a:cs typeface="Arial"/>
              </a:rPr>
              <a:t>Do we have an agreed funding arrangement for the excess delivery costs for the project? </a:t>
            </a:r>
            <a:endParaRPr lang="en-US" sz="1400"/>
          </a:p>
          <a:p>
            <a:pPr algn="just"/>
            <a:endParaRPr lang="en-US" sz="1400"/>
          </a:p>
          <a:p>
            <a:pPr algn="just"/>
            <a:r>
              <a:rPr lang="en-US" sz="1400">
                <a:latin typeface="Arial"/>
                <a:cs typeface="Arial"/>
              </a:rPr>
              <a:t>Do ChMC feel it is necessary to bring Mod0651 implementation date to the attention of the UNCC for consideration? </a:t>
            </a:r>
            <a:endParaRPr lang="en-US" sz="1400"/>
          </a:p>
        </p:txBody>
      </p:sp>
    </p:spTree>
    <p:extLst>
      <p:ext uri="{BB962C8B-B14F-4D97-AF65-F5344CB8AC3E}">
        <p14:creationId xmlns:p14="http://schemas.microsoft.com/office/powerpoint/2010/main" val="2099160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1888765"/>
            <a:ext cx="7992888" cy="1102519"/>
          </a:xfrm>
        </p:spPr>
        <p:txBody>
          <a:bodyPr>
            <a:normAutofit fontScale="90000"/>
          </a:bodyPr>
          <a:lstStyle/>
          <a:p>
            <a:br>
              <a:rPr lang="en-US"/>
            </a:br>
            <a:br>
              <a:rPr lang="en-US"/>
            </a:br>
            <a:r>
              <a:rPr lang="en-US"/>
              <a:t> </a:t>
            </a:r>
            <a:br>
              <a:rPr lang="en-US"/>
            </a:br>
            <a:r>
              <a:rPr lang="en-US" sz="3100"/>
              <a:t>XRN5431 - Temporary community access to pre-covid AQ values for shippers</a:t>
            </a:r>
            <a:br>
              <a:rPr lang="en-US" sz="3100"/>
            </a:br>
            <a:br>
              <a:rPr lang="en-US" sz="3100"/>
            </a:br>
            <a:r>
              <a:rPr lang="en-US" sz="3100"/>
              <a:t>Verbal Update by Kate Lancaster</a:t>
            </a:r>
            <a:br>
              <a:rPr lang="en-US" b="0" i="0">
                <a:solidFill>
                  <a:srgbClr val="242424"/>
                </a:solidFill>
                <a:effectLst/>
                <a:latin typeface="-apple-system"/>
              </a:rPr>
            </a:br>
            <a:endParaRPr lang="en-US" u="sng"/>
          </a:p>
        </p:txBody>
      </p:sp>
    </p:spTree>
    <p:extLst>
      <p:ext uri="{BB962C8B-B14F-4D97-AF65-F5344CB8AC3E}">
        <p14:creationId xmlns:p14="http://schemas.microsoft.com/office/powerpoint/2010/main" val="312367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8201FD6-DCF9-4809-B1E4-05235E050928}"/>
              </a:ext>
            </a:extLst>
          </p:cNvPr>
          <p:cNvGraphicFramePr/>
          <p:nvPr/>
        </p:nvGraphicFramePr>
        <p:xfrm>
          <a:off x="755576" y="1419622"/>
          <a:ext cx="6712664"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45C0FBC-8A91-48A6-8862-E429EC680ABB}"/>
              </a:ext>
            </a:extLst>
          </p:cNvPr>
          <p:cNvSpPr txBox="1"/>
          <p:nvPr/>
        </p:nvSpPr>
        <p:spPr>
          <a:xfrm>
            <a:off x="295940" y="826131"/>
            <a:ext cx="8668548" cy="881523"/>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latin typeface="Century Gothic" panose="020B0502020202020204" pitchFamily="34" charset="0"/>
                <a:cs typeface="Arial" panose="020B0604020202020204" pitchFamily="34" charset="0"/>
              </a:rPr>
              <a:t>The purpose and size of the investment has remained relatively static over the last three BPs as the graph below shows.  The proposed budget in BP23 is £3.5m</a:t>
            </a:r>
          </a:p>
          <a:p>
            <a:pPr marL="171450" indent="-171450">
              <a:lnSpc>
                <a:spcPct val="107000"/>
              </a:lnSpc>
              <a:spcAft>
                <a:spcPts val="800"/>
              </a:spcAft>
              <a:buFont typeface="Arial" panose="020B0604020202020204" pitchFamily="34" charset="0"/>
              <a:buChar char="•"/>
            </a:pPr>
            <a:r>
              <a:rPr lang="en-GB" sz="800">
                <a:solidFill>
                  <a:srgbClr val="000000"/>
                </a:solidFill>
                <a:latin typeface="Century Gothic" panose="020B0502020202020204" pitchFamily="34" charset="0"/>
                <a:cs typeface="Arial" panose="020B0604020202020204" pitchFamily="34" charset="0"/>
              </a:rPr>
              <a:t>Previous BPs included investment associated with Decarbonisation and Minor Release.  From BP22 Decarbonisation was communicated as its own investment and Minor Release moved into Operate.  Only elements that have been consistently applied across the period depicted in the graph below have been included for comparison)</a:t>
            </a:r>
          </a:p>
          <a:p>
            <a:pPr marL="171450" indent="-171450">
              <a:lnSpc>
                <a:spcPct val="107000"/>
              </a:lnSpc>
              <a:spcAft>
                <a:spcPts val="800"/>
              </a:spcAft>
              <a:buFont typeface="Arial" panose="020B0604020202020204" pitchFamily="34" charset="0"/>
              <a:buChar char="•"/>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9F097D98-0738-476C-B3C5-94AC10745446}"/>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b="1">
                <a:solidFill>
                  <a:srgbClr val="44546A"/>
                </a:solidFill>
                <a:effectLst/>
                <a:latin typeface="Century Gothic" panose="020B0502020202020204" pitchFamily="34" charset="0"/>
                <a:ea typeface="Calibri" panose="020F0502020204030204" pitchFamily="34" charset="0"/>
                <a:cs typeface="Arial" panose="020B0604020202020204" pitchFamily="34" charset="0"/>
              </a:rPr>
              <a:t>How does this relate to previous investments?</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7400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83-1B69-49CB-9B37-E3F7BF8E34B0}"/>
              </a:ext>
            </a:extLst>
          </p:cNvPr>
          <p:cNvSpPr>
            <a:spLocks noGrp="1"/>
          </p:cNvSpPr>
          <p:nvPr>
            <p:ph type="title"/>
          </p:nvPr>
        </p:nvSpPr>
        <p:spPr>
          <a:xfrm>
            <a:off x="457200" y="2029468"/>
            <a:ext cx="8229600" cy="637580"/>
          </a:xfrm>
        </p:spPr>
        <p:txBody>
          <a:bodyPr/>
          <a:lstStyle/>
          <a:p>
            <a:r>
              <a:rPr lang="en-GB"/>
              <a:t>Appendix</a:t>
            </a:r>
          </a:p>
        </p:txBody>
      </p:sp>
    </p:spTree>
    <p:extLst>
      <p:ext uri="{BB962C8B-B14F-4D97-AF65-F5344CB8AC3E}">
        <p14:creationId xmlns:p14="http://schemas.microsoft.com/office/powerpoint/2010/main" val="1888904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495022"/>
            <a:ext cx="8229600" cy="637580"/>
          </a:xfrm>
        </p:spPr>
        <p:txBody>
          <a:bodyPr/>
          <a:lstStyle/>
          <a:p>
            <a:r>
              <a:rPr lang="en-GB">
                <a:highlight>
                  <a:srgbClr val="FFFFFF"/>
                </a:highlight>
              </a:rPr>
              <a:t>Portfolio POAP</a:t>
            </a:r>
          </a:p>
        </p:txBody>
      </p:sp>
      <p:graphicFrame>
        <p:nvGraphicFramePr>
          <p:cNvPr id="4" name="Object 3">
            <a:extLst>
              <a:ext uri="{FF2B5EF4-FFF2-40B4-BE49-F238E27FC236}">
                <a16:creationId xmlns:a16="http://schemas.microsoft.com/office/drawing/2014/main" id="{D205AC96-CE1F-45B7-9948-0BDB9A789247}"/>
              </a:ext>
            </a:extLst>
          </p:cNvPr>
          <p:cNvGraphicFramePr>
            <a:graphicFrameLocks noChangeAspect="1"/>
          </p:cNvGraphicFramePr>
          <p:nvPr>
            <p:extLst>
              <p:ext uri="{D42A27DB-BD31-4B8C-83A1-F6EECF244321}">
                <p14:modId xmlns:p14="http://schemas.microsoft.com/office/powerpoint/2010/main" val="814765062"/>
              </p:ext>
            </p:extLst>
          </p:nvPr>
        </p:nvGraphicFramePr>
        <p:xfrm>
          <a:off x="3855044" y="2163259"/>
          <a:ext cx="1433912" cy="1264631"/>
        </p:xfrm>
        <a:graphic>
          <a:graphicData uri="http://schemas.openxmlformats.org/presentationml/2006/ole">
            <mc:AlternateContent xmlns:mc="http://schemas.openxmlformats.org/markup-compatibility/2006">
              <mc:Choice xmlns:v="urn:schemas-microsoft-com:vml" Requires="v">
                <p:oleObj spid="_x0000_s2050" name="Acrobat Document" showAsIcon="1" r:id="rId3" imgW="914400" imgH="806400" progId="AcroExch.Document.DC">
                  <p:embed/>
                </p:oleObj>
              </mc:Choice>
              <mc:Fallback>
                <p:oleObj name="Acrobat Document" showAsIcon="1" r:id="rId3" imgW="914400" imgH="806400" progId="AcroExch.Document.DC">
                  <p:embed/>
                  <p:pic>
                    <p:nvPicPr>
                      <p:cNvPr id="4" name="Object 3">
                        <a:extLst>
                          <a:ext uri="{FF2B5EF4-FFF2-40B4-BE49-F238E27FC236}">
                            <a16:creationId xmlns:a16="http://schemas.microsoft.com/office/drawing/2014/main" id="{D205AC96-CE1F-45B7-9948-0BDB9A789247}"/>
                          </a:ext>
                        </a:extLst>
                      </p:cNvPr>
                      <p:cNvPicPr/>
                      <p:nvPr/>
                    </p:nvPicPr>
                    <p:blipFill>
                      <a:blip r:embed="rId4"/>
                      <a:stretch>
                        <a:fillRect/>
                      </a:stretch>
                    </p:blipFill>
                    <p:spPr>
                      <a:xfrm>
                        <a:off x="3855044" y="2163259"/>
                        <a:ext cx="1433912" cy="1264631"/>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45C0FBC-8A91-48A6-8862-E429EC680ABB}"/>
              </a:ext>
            </a:extLst>
          </p:cNvPr>
          <p:cNvSpPr txBox="1"/>
          <p:nvPr/>
        </p:nvSpPr>
        <p:spPr>
          <a:xfrm>
            <a:off x="295940" y="826131"/>
            <a:ext cx="8668548" cy="217367"/>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shape of the investment has evolved.  As with BP22, there is a continued need to ring-fence funds to cover the following items:</a:t>
            </a:r>
            <a:endParaRPr lang="en-GB" sz="8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9F097D98-0738-476C-B3C5-94AC10745446}"/>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b="1">
                <a:solidFill>
                  <a:srgbClr val="44546A"/>
                </a:solidFill>
                <a:effectLst/>
                <a:latin typeface="Century Gothic" panose="020B0502020202020204" pitchFamily="34" charset="0"/>
                <a:ea typeface="Calibri" panose="020F0502020204030204" pitchFamily="34" charset="0"/>
                <a:cs typeface="Arial" panose="020B0604020202020204" pitchFamily="34" charset="0"/>
              </a:rPr>
              <a:t>Breakdown per element / constituency</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1C5C604D-C90B-4107-B3E0-0BDBDF8AC7AD}"/>
              </a:ext>
            </a:extLst>
          </p:cNvPr>
          <p:cNvGraphicFramePr/>
          <p:nvPr/>
        </p:nvGraphicFramePr>
        <p:xfrm>
          <a:off x="308403" y="1144462"/>
          <a:ext cx="6051550" cy="31737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7F36BCA-8D2E-4825-911B-C20D5032F35F}"/>
              </a:ext>
            </a:extLst>
          </p:cNvPr>
          <p:cNvSpPr txBox="1"/>
          <p:nvPr/>
        </p:nvSpPr>
        <p:spPr>
          <a:xfrm>
            <a:off x="5959614" y="1504877"/>
            <a:ext cx="2850666" cy="861774"/>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000" b="1">
                <a:solidFill>
                  <a:schemeClr val="bg1"/>
                </a:solidFill>
              </a:rPr>
              <a:t>Cost splits the same as in BP20 and BP21:</a:t>
            </a:r>
          </a:p>
          <a:p>
            <a:pPr marL="285750" indent="-285750">
              <a:buFont typeface="Arial" panose="020B0604020202020204" pitchFamily="34" charset="0"/>
              <a:buChar char="•"/>
            </a:pPr>
            <a:endParaRPr lang="en-GB" sz="1000" b="1">
              <a:solidFill>
                <a:schemeClr val="bg1"/>
              </a:solidFill>
            </a:endParaRPr>
          </a:p>
          <a:p>
            <a:pPr marL="285750" indent="-285750">
              <a:buFont typeface="Arial" panose="020B0604020202020204" pitchFamily="34" charset="0"/>
              <a:buChar char="•"/>
            </a:pPr>
            <a:endParaRPr lang="en-GB" sz="1000" b="1">
              <a:solidFill>
                <a:schemeClr val="bg1"/>
              </a:solidFill>
            </a:endParaRPr>
          </a:p>
          <a:p>
            <a:pPr marL="285750" indent="-285750">
              <a:buFont typeface="Arial" panose="020B0604020202020204" pitchFamily="34" charset="0"/>
              <a:buChar char="•"/>
            </a:pPr>
            <a:endParaRPr lang="en-GB" sz="1000" b="1">
              <a:solidFill>
                <a:schemeClr val="bg1"/>
              </a:solidFill>
            </a:endParaRPr>
          </a:p>
        </p:txBody>
      </p:sp>
      <p:graphicFrame>
        <p:nvGraphicFramePr>
          <p:cNvPr id="8" name="Table 7">
            <a:extLst>
              <a:ext uri="{FF2B5EF4-FFF2-40B4-BE49-F238E27FC236}">
                <a16:creationId xmlns:a16="http://schemas.microsoft.com/office/drawing/2014/main" id="{AAAE47EC-9401-496F-B16E-34FBFC8917B0}"/>
              </a:ext>
            </a:extLst>
          </p:cNvPr>
          <p:cNvGraphicFramePr>
            <a:graphicFrameLocks noGrp="1"/>
          </p:cNvGraphicFramePr>
          <p:nvPr/>
        </p:nvGraphicFramePr>
        <p:xfrm>
          <a:off x="6012160" y="1873255"/>
          <a:ext cx="2798122" cy="502920"/>
        </p:xfrm>
        <a:graphic>
          <a:graphicData uri="http://schemas.openxmlformats.org/drawingml/2006/table">
            <a:tbl>
              <a:tblPr>
                <a:tableStyleId>{5C22544A-7EE6-4342-B048-85BDC9FD1C3A}</a:tableStyleId>
              </a:tblPr>
              <a:tblGrid>
                <a:gridCol w="843269">
                  <a:extLst>
                    <a:ext uri="{9D8B030D-6E8A-4147-A177-3AD203B41FA5}">
                      <a16:colId xmlns:a16="http://schemas.microsoft.com/office/drawing/2014/main" val="1877367841"/>
                    </a:ext>
                  </a:extLst>
                </a:gridCol>
                <a:gridCol w="406303">
                  <a:extLst>
                    <a:ext uri="{9D8B030D-6E8A-4147-A177-3AD203B41FA5}">
                      <a16:colId xmlns:a16="http://schemas.microsoft.com/office/drawing/2014/main" val="4171193843"/>
                    </a:ext>
                  </a:extLst>
                </a:gridCol>
                <a:gridCol w="406303">
                  <a:extLst>
                    <a:ext uri="{9D8B030D-6E8A-4147-A177-3AD203B41FA5}">
                      <a16:colId xmlns:a16="http://schemas.microsoft.com/office/drawing/2014/main" val="2337659225"/>
                    </a:ext>
                  </a:extLst>
                </a:gridCol>
                <a:gridCol w="406303">
                  <a:extLst>
                    <a:ext uri="{9D8B030D-6E8A-4147-A177-3AD203B41FA5}">
                      <a16:colId xmlns:a16="http://schemas.microsoft.com/office/drawing/2014/main" val="3353980923"/>
                    </a:ext>
                  </a:extLst>
                </a:gridCol>
                <a:gridCol w="367972">
                  <a:extLst>
                    <a:ext uri="{9D8B030D-6E8A-4147-A177-3AD203B41FA5}">
                      <a16:colId xmlns:a16="http://schemas.microsoft.com/office/drawing/2014/main" val="1543686955"/>
                    </a:ext>
                  </a:extLst>
                </a:gridCol>
                <a:gridCol w="367972">
                  <a:extLst>
                    <a:ext uri="{9D8B030D-6E8A-4147-A177-3AD203B41FA5}">
                      <a16:colId xmlns:a16="http://schemas.microsoft.com/office/drawing/2014/main" val="4095682846"/>
                    </a:ext>
                  </a:extLst>
                </a:gridCol>
              </a:tblGrid>
              <a:tr h="105963">
                <a:tc>
                  <a:txBody>
                    <a:bodyPr/>
                    <a:lstStyle/>
                    <a:p>
                      <a:pPr algn="l" fontAlgn="b"/>
                      <a:r>
                        <a:rPr lang="en-GB" sz="800" u="none" strike="noStrike">
                          <a:effectLst/>
                        </a:rPr>
                        <a:t>PAC funding split</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58.4%</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35.5%</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6.1%</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3352855"/>
                  </a:ext>
                </a:extLst>
              </a:tr>
              <a:tr h="198680">
                <a:tc>
                  <a:txBody>
                    <a:bodyPr/>
                    <a:lstStyle/>
                    <a:p>
                      <a:pPr algn="l" fontAlgn="b"/>
                      <a:r>
                        <a:rPr lang="en-US" sz="800" u="none" strike="noStrike">
                          <a:effectLst/>
                        </a:rPr>
                        <a:t>All other categories funding split</a:t>
                      </a:r>
                      <a:endParaRPr lang="en-US" sz="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57.7%</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34.8%</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5.4%</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5494859"/>
                  </a:ext>
                </a:extLst>
              </a:tr>
            </a:tbl>
          </a:graphicData>
        </a:graphic>
      </p:graphicFrame>
      <p:sp>
        <p:nvSpPr>
          <p:cNvPr id="2" name="TextBox 1">
            <a:extLst>
              <a:ext uri="{FF2B5EF4-FFF2-40B4-BE49-F238E27FC236}">
                <a16:creationId xmlns:a16="http://schemas.microsoft.com/office/drawing/2014/main" id="{B38C761E-3872-48F7-9D0F-42BF7FB5B30A}"/>
              </a:ext>
            </a:extLst>
          </p:cNvPr>
          <p:cNvSpPr txBox="1"/>
          <p:nvPr/>
        </p:nvSpPr>
        <p:spPr>
          <a:xfrm>
            <a:off x="7236296" y="1698046"/>
            <a:ext cx="457200" cy="184666"/>
          </a:xfrm>
          <a:prstGeom prst="rect">
            <a:avLst/>
          </a:prstGeom>
          <a:noFill/>
        </p:spPr>
        <p:txBody>
          <a:bodyPr wrap="square" rtlCol="0">
            <a:spAutoFit/>
          </a:bodyPr>
          <a:lstStyle/>
          <a:p>
            <a:r>
              <a:rPr lang="en-GB" sz="600"/>
              <a:t>Shipper</a:t>
            </a:r>
          </a:p>
        </p:txBody>
      </p:sp>
      <p:sp>
        <p:nvSpPr>
          <p:cNvPr id="9" name="TextBox 8">
            <a:extLst>
              <a:ext uri="{FF2B5EF4-FFF2-40B4-BE49-F238E27FC236}">
                <a16:creationId xmlns:a16="http://schemas.microsoft.com/office/drawing/2014/main" id="{0010D54A-43A6-4944-AE30-8D3E55ECF61B}"/>
              </a:ext>
            </a:extLst>
          </p:cNvPr>
          <p:cNvSpPr txBox="1"/>
          <p:nvPr/>
        </p:nvSpPr>
        <p:spPr>
          <a:xfrm>
            <a:off x="7693496" y="1704624"/>
            <a:ext cx="457200" cy="184666"/>
          </a:xfrm>
          <a:prstGeom prst="rect">
            <a:avLst/>
          </a:prstGeom>
          <a:noFill/>
        </p:spPr>
        <p:txBody>
          <a:bodyPr wrap="square" rtlCol="0">
            <a:spAutoFit/>
          </a:bodyPr>
          <a:lstStyle/>
          <a:p>
            <a:r>
              <a:rPr lang="en-GB" sz="600"/>
              <a:t>DN</a:t>
            </a:r>
          </a:p>
        </p:txBody>
      </p:sp>
      <p:sp>
        <p:nvSpPr>
          <p:cNvPr id="10" name="TextBox 9">
            <a:extLst>
              <a:ext uri="{FF2B5EF4-FFF2-40B4-BE49-F238E27FC236}">
                <a16:creationId xmlns:a16="http://schemas.microsoft.com/office/drawing/2014/main" id="{5F2EC9CD-581C-4164-8ACE-750F6A4CDE19}"/>
              </a:ext>
            </a:extLst>
          </p:cNvPr>
          <p:cNvSpPr txBox="1"/>
          <p:nvPr/>
        </p:nvSpPr>
        <p:spPr>
          <a:xfrm>
            <a:off x="8112639" y="1693318"/>
            <a:ext cx="457200" cy="184666"/>
          </a:xfrm>
          <a:prstGeom prst="rect">
            <a:avLst/>
          </a:prstGeom>
          <a:noFill/>
        </p:spPr>
        <p:txBody>
          <a:bodyPr wrap="square" rtlCol="0">
            <a:spAutoFit/>
          </a:bodyPr>
          <a:lstStyle/>
          <a:p>
            <a:r>
              <a:rPr lang="en-GB" sz="600"/>
              <a:t>IGT</a:t>
            </a:r>
          </a:p>
        </p:txBody>
      </p:sp>
      <p:sp>
        <p:nvSpPr>
          <p:cNvPr id="11" name="TextBox 10">
            <a:extLst>
              <a:ext uri="{FF2B5EF4-FFF2-40B4-BE49-F238E27FC236}">
                <a16:creationId xmlns:a16="http://schemas.microsoft.com/office/drawing/2014/main" id="{8F1F7226-7F43-4950-85EC-74EA1B7F6535}"/>
              </a:ext>
            </a:extLst>
          </p:cNvPr>
          <p:cNvSpPr txBox="1"/>
          <p:nvPr/>
        </p:nvSpPr>
        <p:spPr>
          <a:xfrm>
            <a:off x="8491336" y="1696118"/>
            <a:ext cx="457200" cy="184666"/>
          </a:xfrm>
          <a:prstGeom prst="rect">
            <a:avLst/>
          </a:prstGeom>
          <a:noFill/>
        </p:spPr>
        <p:txBody>
          <a:bodyPr wrap="square" rtlCol="0">
            <a:spAutoFit/>
          </a:bodyPr>
          <a:lstStyle/>
          <a:p>
            <a:r>
              <a:rPr lang="en-GB" sz="600"/>
              <a:t>NTS</a:t>
            </a:r>
          </a:p>
        </p:txBody>
      </p:sp>
    </p:spTree>
    <p:extLst>
      <p:ext uri="{BB962C8B-B14F-4D97-AF65-F5344CB8AC3E}">
        <p14:creationId xmlns:p14="http://schemas.microsoft.com/office/powerpoint/2010/main" val="283915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a:solidFill>
                  <a:srgbClr val="44546A"/>
                </a:solidFill>
                <a:latin typeface="Century Gothic" panose="020B0502020202020204" pitchFamily="34" charset="0"/>
                <a:ea typeface="Calibri" panose="020F0502020204030204" pitchFamily="34" charset="0"/>
              </a:rPr>
              <a:t>Plan v investment</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5C0FBC-8A91-48A6-8862-E429EC680ABB}"/>
              </a:ext>
            </a:extLst>
          </p:cNvPr>
          <p:cNvSpPr txBox="1"/>
          <p:nvPr/>
        </p:nvSpPr>
        <p:spPr>
          <a:xfrm>
            <a:off x="755576" y="922902"/>
            <a:ext cx="7704856" cy="217367"/>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graph below depicts how maximum utilisation of the budget could be committed through the course of the BP:</a:t>
            </a:r>
            <a:endParaRPr lang="en-GB" sz="8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C57AAED2-095F-40FD-B752-21BAC49A67C6}"/>
              </a:ext>
            </a:extLst>
          </p:cNvPr>
          <p:cNvGraphicFramePr/>
          <p:nvPr/>
        </p:nvGraphicFramePr>
        <p:xfrm>
          <a:off x="1268730" y="1491630"/>
          <a:ext cx="5607526" cy="339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980649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5A40D-F933-417C-B299-8B381BA7E925}"/>
</file>

<file path=customXml/itemProps2.xml><?xml version="1.0" encoding="utf-8"?>
<ds:datastoreItem xmlns:ds="http://schemas.openxmlformats.org/officeDocument/2006/customXml" ds:itemID="{EE966AA5-3D01-4B81-BAE0-8020A2E16EFF}">
  <ds:schemaRefs>
    <ds:schemaRef ds:uri="c78a4dae-5fc0-4ed3-ad80-da51122ab114"/>
    <ds:schemaRef ds:uri="http://schemas.microsoft.com/office/2006/documentManagement/types"/>
    <ds:schemaRef ds:uri="http://purl.org/dc/dcmitype/"/>
    <ds:schemaRef ds:uri="http://purl.org/dc/elements/1.1/"/>
    <ds:schemaRef ds:uri="http://schemas.openxmlformats.org/package/2006/metadata/core-properties"/>
    <ds:schemaRef ds:uri="5844fa40-a696-4ac9-bd38-c0330d295109"/>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7163</Words>
  <Application>Microsoft Office PowerPoint</Application>
  <PresentationFormat>On-screen Show (16:9)</PresentationFormat>
  <Paragraphs>1585</Paragraphs>
  <Slides>71</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5" baseType="lpstr">
      <vt:lpstr>-apple-system</vt:lpstr>
      <vt:lpstr>Arial</vt:lpstr>
      <vt:lpstr>Calibri</vt:lpstr>
      <vt:lpstr>Century Gothic</vt:lpstr>
      <vt:lpstr>Helvetica Neue Medium</vt:lpstr>
      <vt:lpstr>Poppins Bold</vt:lpstr>
      <vt:lpstr>Poppins Light</vt:lpstr>
      <vt:lpstr>Poppins Medium</vt:lpstr>
      <vt:lpstr>Poppins Regular</vt:lpstr>
      <vt:lpstr>Poppins SemiBold</vt:lpstr>
      <vt:lpstr>Symbol</vt:lpstr>
      <vt:lpstr>Office Theme</vt:lpstr>
      <vt:lpstr>Document</vt:lpstr>
      <vt:lpstr>Acrobat Document</vt:lpstr>
      <vt:lpstr>Change Management Committee  </vt:lpstr>
      <vt:lpstr>Section 2: DSC Change Budget &amp; Horizon Planning</vt:lpstr>
      <vt:lpstr>General Change Budget BP22 YTD</vt:lpstr>
      <vt:lpstr>Forecasted Year End Spend (BP22)</vt:lpstr>
      <vt:lpstr>General Change Budget BP23</vt:lpstr>
      <vt:lpstr>PowerPoint Presentation</vt:lpstr>
      <vt:lpstr>PowerPoint Presentation</vt:lpstr>
      <vt:lpstr>PowerPoint Presentation</vt:lpstr>
      <vt:lpstr>PowerPoint Presentation</vt:lpstr>
      <vt:lpstr>PowerPoint Presentation</vt:lpstr>
      <vt:lpstr>Change Pipeline</vt:lpstr>
      <vt:lpstr>Change Delivery Pipeline August 22 – December 23 </vt:lpstr>
      <vt:lpstr>Change Pipeline  Delivery Plan - July 2022 - February 2023</vt:lpstr>
      <vt:lpstr>Change Pipeline  April 2023 – June 2023</vt:lpstr>
      <vt:lpstr>Change Backlog Details</vt:lpstr>
      <vt:lpstr>PowerPoint Presentation</vt:lpstr>
      <vt:lpstr>Section 3: Capture</vt:lpstr>
      <vt:lpstr>New Change Proposals</vt:lpstr>
      <vt:lpstr> XRN5564 - Gemini Sustain Plus Programme</vt:lpstr>
      <vt:lpstr> XRN5567 – Implementation of Resend Functionality for Messages from CSS to GRDA (REC CP R0067) </vt:lpstr>
      <vt:lpstr> XRN5569 – Contact Data Provision for IGT Customers </vt:lpstr>
      <vt:lpstr> XRN5573 –  Updates to the Priority Consumer process (as designated by the Secretary of State for Business, Energy, and Industrial Strategy - BEIS) - Urgent</vt:lpstr>
      <vt:lpstr> XRN5556B - New CMS - Version 1.1 </vt:lpstr>
      <vt:lpstr> XRN5566 - Amendments to v25 of the Service Description Table </vt:lpstr>
      <vt:lpstr> XRN5565 Appointment of CDSP as the Scheme Administrator for the Energy Price Guarantee (EPG) for Domestic Gas Consumers (Gas) (UNC0824)</vt:lpstr>
      <vt:lpstr>Solution Review  XRN5472 – Creation of a UK Link API to consume daily weather data for Demand Estimation processes</vt:lpstr>
      <vt:lpstr>XRN5379 – Class 1 Read Service Procurement Exercise (Modification 0710)  Detailed Design Change Pack Update    </vt:lpstr>
      <vt:lpstr>Change Summary XRN5379 - Class 1 Read Service Procurement Exercise (Modification 0710) </vt:lpstr>
      <vt:lpstr>Detailed Design Change Pack Update</vt:lpstr>
      <vt:lpstr>Future Discussions at CoMC</vt:lpstr>
      <vt:lpstr> section 4. Design &amp; Delivery  </vt:lpstr>
      <vt:lpstr>XRN5556.B - CMS Rebuild - 1.1 Duplicate Meter Points (DUP) Process V1.0XRN5186 - Modification 0701 - Interim Process </vt:lpstr>
      <vt:lpstr>Standalone Change Documents for Approval (BER, CCR, EQR)</vt:lpstr>
      <vt:lpstr>   March 23 Adhoc Release   Change Status &amp; Scope Approval </vt:lpstr>
      <vt:lpstr>Background</vt:lpstr>
      <vt:lpstr>Proposed Scope </vt:lpstr>
      <vt:lpstr>February 23 Release Update </vt:lpstr>
      <vt:lpstr>XRN5533 – February 23 Major Release - Status Update</vt:lpstr>
      <vt:lpstr>XRN5231 Provision of a FWACV Service Update</vt:lpstr>
      <vt:lpstr>XRN5231 Flow Weighted Average CV</vt:lpstr>
      <vt:lpstr>NG TRANSMISSION CHANGE HORIZON PLAN  0 - 2 YEARS SEP 2022 – AUG 2024</vt:lpstr>
      <vt:lpstr>PowerPoint Presentation</vt:lpstr>
      <vt:lpstr>DDP October CHMC update</vt:lpstr>
      <vt:lpstr>DDP Roadmap</vt:lpstr>
      <vt:lpstr>PowerPoint Presentation</vt:lpstr>
      <vt:lpstr>PowerPoint Presentation</vt:lpstr>
      <vt:lpstr>PowerPoint Presentation</vt:lpstr>
      <vt:lpstr>PowerPoint Presentation</vt:lpstr>
      <vt:lpstr>Section 5: Non-DSC Change Budget Impacting Programmes    </vt:lpstr>
      <vt:lpstr>XRN5402 - Request impact assessment on proposed REC Change Management Impact Assessment</vt:lpstr>
      <vt:lpstr>ChMC Ask</vt:lpstr>
      <vt:lpstr>Background</vt:lpstr>
      <vt:lpstr>CDSP REC Change Process</vt:lpstr>
      <vt:lpstr>General Considerations</vt:lpstr>
      <vt:lpstr>Option 1 - Dedicated REC Change Team</vt:lpstr>
      <vt:lpstr>Option 2 - Dedicated Resources</vt:lpstr>
      <vt:lpstr>Option 3 - Existing Resources</vt:lpstr>
      <vt:lpstr>Options Summary</vt:lpstr>
      <vt:lpstr>CDSP Recommendation</vt:lpstr>
      <vt:lpstr>CSSC Programme Dashboard</vt:lpstr>
      <vt:lpstr>PowerPoint Presentation</vt:lpstr>
      <vt:lpstr>October ChMC  CMS Rebuild Update </vt:lpstr>
      <vt:lpstr>Progress to Date</vt:lpstr>
      <vt:lpstr>Section 6: AnY Other Business   </vt:lpstr>
      <vt:lpstr>    XRN4914_Modification 0651 Retrospective Data Update Provision ChMC Clarification Required</vt:lpstr>
      <vt:lpstr>Recap – XRN4914_Retrospective Data Update Provision</vt:lpstr>
      <vt:lpstr>Key Clarification Points for ChMC</vt:lpstr>
      <vt:lpstr>ChMC Input Required</vt:lpstr>
      <vt:lpstr>    XRN5431 - Temporary community access to pre-covid AQ values for shippers  Verbal Update by Kate Lancaster </vt:lpstr>
      <vt:lpstr>Appendix</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2022-10-10T15:54:10Z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2022-08-25T23:24:36Z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03da51ad-934a-4511-8cec-81394b20e76e</vt:lpwstr>
  </property>
  <property fmtid="{D5CDD505-2E9C-101B-9397-08002B2CF9AE}" pid="11" name="MSIP_Label_f1ac90e1-b326-4d7e-8e6f-2cb2e2852482_ContentBits">
    <vt:lpwstr>3</vt:lpwstr>
  </property>
</Properties>
</file>