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notesMasterIdLst>
    <p:notesMasterId r:id="rId13"/>
  </p:notesMasterIdLst>
  <p:handoutMasterIdLst>
    <p:handoutMasterId r:id="rId14"/>
  </p:handoutMasterIdLst>
  <p:sldIdLst>
    <p:sldId id="1809" r:id="rId6"/>
    <p:sldId id="1810" r:id="rId7"/>
    <p:sldId id="1811" r:id="rId8"/>
    <p:sldId id="1813" r:id="rId9"/>
    <p:sldId id="1814" r:id="rId10"/>
    <p:sldId id="1812" r:id="rId11"/>
    <p:sldId id="1815" r:id="rId12"/>
  </p:sldIdLst>
  <p:sldSz cx="9144000" cy="5143500" type="screen16x9"/>
  <p:notesSz cx="6797675" cy="9928225"/>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18">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ne Williams" initials="DW" lastIdx="8" clrIdx="0"/>
  <p:cmAuthor id="1" name="Evans, Emily" initials="EE" lastIdx="1" clrIdx="1">
    <p:extLst>
      <p:ext uri="{19B8F6BF-5375-455C-9EA6-DF929625EA0E}">
        <p15:presenceInfo xmlns:p15="http://schemas.microsoft.com/office/powerpoint/2012/main" userId="S::emily.Evans@xoserve.com::a5b2f5e1-7480-4cc5-bcf8-2321e34a19e6" providerId="AD"/>
      </p:ext>
    </p:extLst>
  </p:cmAuthor>
  <p:cmAuthor id="2" name="Patel, Ranjit" initials="PR" lastIdx="4" clrIdx="2">
    <p:extLst>
      <p:ext uri="{19B8F6BF-5375-455C-9EA6-DF929625EA0E}">
        <p15:presenceInfo xmlns:p15="http://schemas.microsoft.com/office/powerpoint/2012/main" userId="S-1-5-21-4145888014-839675345-3125187760-3351" providerId="AD"/>
      </p:ext>
    </p:extLst>
  </p:cmAuthor>
  <p:cmAuthor id="3" name="Turpin, Dave" initials="TD" lastIdx="2" clrIdx="3">
    <p:extLst>
      <p:ext uri="{19B8F6BF-5375-455C-9EA6-DF929625EA0E}">
        <p15:presenceInfo xmlns:p15="http://schemas.microsoft.com/office/powerpoint/2012/main" userId="S::dave.turpin@xoserve.com::038c2abc-d4cb-4733-8675-41eb49f6e754" providerId="AD"/>
      </p:ext>
    </p:extLst>
  </p:cmAuthor>
  <p:cmAuthor id="4" name="McGlone, Jayne" initials="MJ" lastIdx="1" clrIdx="4">
    <p:extLst>
      <p:ext uri="{19B8F6BF-5375-455C-9EA6-DF929625EA0E}">
        <p15:presenceInfo xmlns:p15="http://schemas.microsoft.com/office/powerpoint/2012/main" userId="S::jayne.mcglone@xoserve.com::f5976ee6-f269-451c-ab96-754f27ca3b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5AA8"/>
    <a:srgbClr val="26A412"/>
    <a:srgbClr val="FFCC00"/>
    <a:srgbClr val="D2232A"/>
    <a:srgbClr val="EEECE1"/>
    <a:srgbClr val="CCFF99"/>
    <a:srgbClr val="F09F0E"/>
    <a:srgbClr val="0070C0"/>
    <a:srgbClr val="C0C0C0"/>
    <a:srgbClr val="1D3E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1EFCB8-FAEE-4F4F-A183-1E03C3CB4EBA}" v="3" dt="2022-10-19T08:23:38.1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8" d="100"/>
          <a:sy n="138" d="100"/>
        </p:scale>
        <p:origin x="756" y="108"/>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10"/>
        <p:guide pos="2118"/>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Addison" userId="ee1b6dd5-8768-45ca-bccb-45ed7b5e5885" providerId="ADAL" clId="{3F1EFCB8-FAEE-4F4F-A183-1E03C3CB4EBA}"/>
    <pc:docChg chg="custSel addSld modSld">
      <pc:chgData name="David Addison" userId="ee1b6dd5-8768-45ca-bccb-45ed7b5e5885" providerId="ADAL" clId="{3F1EFCB8-FAEE-4F4F-A183-1E03C3CB4EBA}" dt="2022-10-19T10:30:31.477" v="4028" actId="20577"/>
      <pc:docMkLst>
        <pc:docMk/>
      </pc:docMkLst>
      <pc:sldChg chg="modSp mod">
        <pc:chgData name="David Addison" userId="ee1b6dd5-8768-45ca-bccb-45ed7b5e5885" providerId="ADAL" clId="{3F1EFCB8-FAEE-4F4F-A183-1E03C3CB4EBA}" dt="2022-10-19T08:50:36.925" v="3597" actId="20577"/>
        <pc:sldMkLst>
          <pc:docMk/>
          <pc:sldMk cId="3649021641" sldId="1810"/>
        </pc:sldMkLst>
        <pc:spChg chg="mod">
          <ac:chgData name="David Addison" userId="ee1b6dd5-8768-45ca-bccb-45ed7b5e5885" providerId="ADAL" clId="{3F1EFCB8-FAEE-4F4F-A183-1E03C3CB4EBA}" dt="2022-10-19T08:50:36.925" v="3597" actId="20577"/>
          <ac:spMkLst>
            <pc:docMk/>
            <pc:sldMk cId="3649021641" sldId="1810"/>
            <ac:spMk id="3" creationId="{8D4B0F8F-6890-46A7-9C95-4D5A2A655D2F}"/>
          </ac:spMkLst>
        </pc:spChg>
      </pc:sldChg>
      <pc:sldChg chg="modSp mod">
        <pc:chgData name="David Addison" userId="ee1b6dd5-8768-45ca-bccb-45ed7b5e5885" providerId="ADAL" clId="{3F1EFCB8-FAEE-4F4F-A183-1E03C3CB4EBA}" dt="2022-10-18T18:43:29.761" v="198" actId="20577"/>
        <pc:sldMkLst>
          <pc:docMk/>
          <pc:sldMk cId="519182751" sldId="1811"/>
        </pc:sldMkLst>
        <pc:spChg chg="mod">
          <ac:chgData name="David Addison" userId="ee1b6dd5-8768-45ca-bccb-45ed7b5e5885" providerId="ADAL" clId="{3F1EFCB8-FAEE-4F4F-A183-1E03C3CB4EBA}" dt="2022-10-18T18:43:29.761" v="198" actId="20577"/>
          <ac:spMkLst>
            <pc:docMk/>
            <pc:sldMk cId="519182751" sldId="1811"/>
            <ac:spMk id="3" creationId="{8D4B0F8F-6890-46A7-9C95-4D5A2A655D2F}"/>
          </ac:spMkLst>
        </pc:spChg>
      </pc:sldChg>
      <pc:sldChg chg="modSp mod">
        <pc:chgData name="David Addison" userId="ee1b6dd5-8768-45ca-bccb-45ed7b5e5885" providerId="ADAL" clId="{3F1EFCB8-FAEE-4F4F-A183-1E03C3CB4EBA}" dt="2022-10-19T08:52:25.016" v="3789" actId="27636"/>
        <pc:sldMkLst>
          <pc:docMk/>
          <pc:sldMk cId="1685951623" sldId="1812"/>
        </pc:sldMkLst>
        <pc:spChg chg="mod">
          <ac:chgData name="David Addison" userId="ee1b6dd5-8768-45ca-bccb-45ed7b5e5885" providerId="ADAL" clId="{3F1EFCB8-FAEE-4F4F-A183-1E03C3CB4EBA}" dt="2022-10-19T08:52:25.016" v="3789" actId="27636"/>
          <ac:spMkLst>
            <pc:docMk/>
            <pc:sldMk cId="1685951623" sldId="1812"/>
            <ac:spMk id="3" creationId="{8D4B0F8F-6890-46A7-9C95-4D5A2A655D2F}"/>
          </ac:spMkLst>
        </pc:spChg>
      </pc:sldChg>
      <pc:sldChg chg="modSp mod">
        <pc:chgData name="David Addison" userId="ee1b6dd5-8768-45ca-bccb-45ed7b5e5885" providerId="ADAL" clId="{3F1EFCB8-FAEE-4F4F-A183-1E03C3CB4EBA}" dt="2022-10-19T08:50:46.409" v="3598" actId="313"/>
        <pc:sldMkLst>
          <pc:docMk/>
          <pc:sldMk cId="3870564303" sldId="1813"/>
        </pc:sldMkLst>
        <pc:spChg chg="mod">
          <ac:chgData name="David Addison" userId="ee1b6dd5-8768-45ca-bccb-45ed7b5e5885" providerId="ADAL" clId="{3F1EFCB8-FAEE-4F4F-A183-1E03C3CB4EBA}" dt="2022-10-19T08:50:46.409" v="3598" actId="313"/>
          <ac:spMkLst>
            <pc:docMk/>
            <pc:sldMk cId="3870564303" sldId="1813"/>
            <ac:spMk id="3" creationId="{8D4B0F8F-6890-46A7-9C95-4D5A2A655D2F}"/>
          </ac:spMkLst>
        </pc:spChg>
      </pc:sldChg>
      <pc:sldChg chg="modSp add mod">
        <pc:chgData name="David Addison" userId="ee1b6dd5-8768-45ca-bccb-45ed7b5e5885" providerId="ADAL" clId="{3F1EFCB8-FAEE-4F4F-A183-1E03C3CB4EBA}" dt="2022-10-18T18:59:16.672" v="2526" actId="27636"/>
        <pc:sldMkLst>
          <pc:docMk/>
          <pc:sldMk cId="3236233812" sldId="1814"/>
        </pc:sldMkLst>
        <pc:spChg chg="mod">
          <ac:chgData name="David Addison" userId="ee1b6dd5-8768-45ca-bccb-45ed7b5e5885" providerId="ADAL" clId="{3F1EFCB8-FAEE-4F4F-A183-1E03C3CB4EBA}" dt="2022-10-18T18:50:37.225" v="1116" actId="313"/>
          <ac:spMkLst>
            <pc:docMk/>
            <pc:sldMk cId="3236233812" sldId="1814"/>
            <ac:spMk id="2" creationId="{9539298F-0D19-4638-AAEF-F813387D777A}"/>
          </ac:spMkLst>
        </pc:spChg>
        <pc:spChg chg="mod">
          <ac:chgData name="David Addison" userId="ee1b6dd5-8768-45ca-bccb-45ed7b5e5885" providerId="ADAL" clId="{3F1EFCB8-FAEE-4F4F-A183-1E03C3CB4EBA}" dt="2022-10-18T18:59:16.672" v="2526" actId="27636"/>
          <ac:spMkLst>
            <pc:docMk/>
            <pc:sldMk cId="3236233812" sldId="1814"/>
            <ac:spMk id="3" creationId="{8D4B0F8F-6890-46A7-9C95-4D5A2A655D2F}"/>
          </ac:spMkLst>
        </pc:spChg>
      </pc:sldChg>
      <pc:sldChg chg="modSp add mod">
        <pc:chgData name="David Addison" userId="ee1b6dd5-8768-45ca-bccb-45ed7b5e5885" providerId="ADAL" clId="{3F1EFCB8-FAEE-4F4F-A183-1E03C3CB4EBA}" dt="2022-10-19T10:30:31.477" v="4028" actId="20577"/>
        <pc:sldMkLst>
          <pc:docMk/>
          <pc:sldMk cId="178344896" sldId="1815"/>
        </pc:sldMkLst>
        <pc:spChg chg="mod">
          <ac:chgData name="David Addison" userId="ee1b6dd5-8768-45ca-bccb-45ed7b5e5885" providerId="ADAL" clId="{3F1EFCB8-FAEE-4F4F-A183-1E03C3CB4EBA}" dt="2022-10-18T18:59:52.997" v="2548" actId="20577"/>
          <ac:spMkLst>
            <pc:docMk/>
            <pc:sldMk cId="178344896" sldId="1815"/>
            <ac:spMk id="2" creationId="{9539298F-0D19-4638-AAEF-F813387D777A}"/>
          </ac:spMkLst>
        </pc:spChg>
        <pc:spChg chg="mod">
          <ac:chgData name="David Addison" userId="ee1b6dd5-8768-45ca-bccb-45ed7b5e5885" providerId="ADAL" clId="{3F1EFCB8-FAEE-4F4F-A183-1E03C3CB4EBA}" dt="2022-10-19T10:30:31.477" v="4028" actId="20577"/>
          <ac:spMkLst>
            <pc:docMk/>
            <pc:sldMk cId="178344896" sldId="1815"/>
            <ac:spMk id="3" creationId="{8D4B0F8F-6890-46A7-9C95-4D5A2A655D2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49688" y="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18/10/2022</a:t>
            </a:fld>
            <a:endParaRPr lang="en-GB"/>
          </a:p>
        </p:txBody>
      </p:sp>
      <p:sp>
        <p:nvSpPr>
          <p:cNvPr id="65540" name="Rectangle 4"/>
          <p:cNvSpPr>
            <a:spLocks noGrp="1" noChangeArrowheads="1"/>
          </p:cNvSpPr>
          <p:nvPr>
            <p:ph type="ftr" sz="quarter" idx="2"/>
          </p:nvPr>
        </p:nvSpPr>
        <p:spPr bwMode="auto">
          <a:xfrm>
            <a:off x="0" y="942975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49688" y="942975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01" cy="496412"/>
          </a:xfrm>
          <a:prstGeom prst="rect">
            <a:avLst/>
          </a:prstGeom>
        </p:spPr>
        <p:txBody>
          <a:bodyPr vert="horz" lIns="92130" tIns="46064" rIns="92130" bIns="46064" rtlCol="0"/>
          <a:lstStyle>
            <a:lvl1pPr algn="l">
              <a:defRPr sz="1200"/>
            </a:lvl1pPr>
          </a:lstStyle>
          <a:p>
            <a:endParaRPr lang="en-GB"/>
          </a:p>
        </p:txBody>
      </p:sp>
      <p:sp>
        <p:nvSpPr>
          <p:cNvPr id="3" name="Date Placeholder 2"/>
          <p:cNvSpPr>
            <a:spLocks noGrp="1"/>
          </p:cNvSpPr>
          <p:nvPr>
            <p:ph type="dt" idx="1"/>
          </p:nvPr>
        </p:nvSpPr>
        <p:spPr>
          <a:xfrm>
            <a:off x="3849771" y="0"/>
            <a:ext cx="2946301" cy="496412"/>
          </a:xfrm>
          <a:prstGeom prst="rect">
            <a:avLst/>
          </a:prstGeom>
        </p:spPr>
        <p:txBody>
          <a:bodyPr vert="horz" lIns="92130" tIns="46064" rIns="92130" bIns="46064" rtlCol="0"/>
          <a:lstStyle>
            <a:lvl1pPr algn="r">
              <a:defRPr sz="1200"/>
            </a:lvl1pPr>
          </a:lstStyle>
          <a:p>
            <a:fld id="{4F0B033A-D7A2-4873-87D3-52E71CC76346}" type="datetimeFigureOut">
              <a:rPr lang="en-GB" smtClean="0"/>
              <a:t>18/10/2022</a:t>
            </a:fld>
            <a:endParaRPr lang="en-GB"/>
          </a:p>
        </p:txBody>
      </p:sp>
      <p:sp>
        <p:nvSpPr>
          <p:cNvPr id="4" name="Slide Image Placeholder 3"/>
          <p:cNvSpPr>
            <a:spLocks noGrp="1" noRot="1" noChangeAspect="1"/>
          </p:cNvSpPr>
          <p:nvPr>
            <p:ph type="sldImg" idx="2"/>
          </p:nvPr>
        </p:nvSpPr>
        <p:spPr>
          <a:xfrm>
            <a:off x="92075" y="746125"/>
            <a:ext cx="6613525" cy="3721100"/>
          </a:xfrm>
          <a:prstGeom prst="rect">
            <a:avLst/>
          </a:prstGeom>
          <a:noFill/>
          <a:ln w="12700">
            <a:solidFill>
              <a:prstClr val="black"/>
            </a:solidFill>
          </a:ln>
        </p:spPr>
        <p:txBody>
          <a:bodyPr vert="horz" lIns="92130" tIns="46064" rIns="92130" bIns="46064" rtlCol="0" anchor="ctr"/>
          <a:lstStyle/>
          <a:p>
            <a:endParaRPr lang="en-GB"/>
          </a:p>
        </p:txBody>
      </p:sp>
      <p:sp>
        <p:nvSpPr>
          <p:cNvPr id="5" name="Notes Placeholder 4"/>
          <p:cNvSpPr>
            <a:spLocks noGrp="1"/>
          </p:cNvSpPr>
          <p:nvPr>
            <p:ph type="body" sz="quarter" idx="3"/>
          </p:nvPr>
        </p:nvSpPr>
        <p:spPr>
          <a:xfrm>
            <a:off x="680410" y="4716705"/>
            <a:ext cx="5436856" cy="4467701"/>
          </a:xfrm>
          <a:prstGeom prst="rect">
            <a:avLst/>
          </a:prstGeom>
        </p:spPr>
        <p:txBody>
          <a:bodyPr vert="horz" lIns="92130" tIns="46064" rIns="92130" bIns="4606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219"/>
            <a:ext cx="2946301" cy="496412"/>
          </a:xfrm>
          <a:prstGeom prst="rect">
            <a:avLst/>
          </a:prstGeom>
        </p:spPr>
        <p:txBody>
          <a:bodyPr vert="horz" lIns="92130" tIns="46064" rIns="92130" bIns="46064" rtlCol="0" anchor="b"/>
          <a:lstStyle>
            <a:lvl1pPr algn="l">
              <a:defRPr sz="1200"/>
            </a:lvl1pPr>
          </a:lstStyle>
          <a:p>
            <a:endParaRPr lang="en-GB"/>
          </a:p>
        </p:txBody>
      </p:sp>
      <p:sp>
        <p:nvSpPr>
          <p:cNvPr id="7" name="Slide Number Placeholder 6"/>
          <p:cNvSpPr>
            <a:spLocks noGrp="1"/>
          </p:cNvSpPr>
          <p:nvPr>
            <p:ph type="sldNum" sz="quarter" idx="5"/>
          </p:nvPr>
        </p:nvSpPr>
        <p:spPr>
          <a:xfrm>
            <a:off x="3849771" y="9430219"/>
            <a:ext cx="2946301" cy="496412"/>
          </a:xfrm>
          <a:prstGeom prst="rect">
            <a:avLst/>
          </a:prstGeom>
        </p:spPr>
        <p:txBody>
          <a:bodyPr vert="horz" lIns="92130" tIns="46064" rIns="92130" bIns="46064"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4"/>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9"/>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5"/>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6" y="4443966"/>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477899"/>
            <a:ext cx="7772400" cy="1093852"/>
          </a:xfrm>
        </p:spPr>
        <p:txBody>
          <a:bodyPr>
            <a:normAutofit fontScale="90000"/>
          </a:bodyPr>
          <a:lstStyle/>
          <a:p>
            <a:r>
              <a:rPr lang="en-GB" sz="2000"/>
              <a:t>REC Update:</a:t>
            </a:r>
            <a:br>
              <a:rPr lang="en-GB" sz="2000"/>
            </a:br>
            <a:br>
              <a:rPr lang="en-GB" sz="2000"/>
            </a:br>
            <a:r>
              <a:rPr lang="en-GB" sz="2000"/>
              <a:t>Late </a:t>
            </a:r>
            <a:r>
              <a:rPr lang="en-GB" sz="2000" dirty="0"/>
              <a:t>Gate Closure Messages and </a:t>
            </a:r>
            <a:br>
              <a:rPr lang="en-GB" sz="2000" dirty="0"/>
            </a:br>
            <a:r>
              <a:rPr lang="en-GB" sz="2000" dirty="0"/>
              <a:t>Missing Messages</a:t>
            </a:r>
          </a:p>
        </p:txBody>
      </p:sp>
      <p:sp>
        <p:nvSpPr>
          <p:cNvPr id="2" name="Rectangle 1"/>
          <p:cNvSpPr/>
          <p:nvPr/>
        </p:nvSpPr>
        <p:spPr>
          <a:xfrm>
            <a:off x="3174666" y="2318807"/>
            <a:ext cx="2832660" cy="523220"/>
          </a:xfrm>
          <a:prstGeom prst="rect">
            <a:avLst/>
          </a:prstGeom>
        </p:spPr>
        <p:txBody>
          <a:bodyPr vert="horz" lIns="91440" tIns="45720" rIns="91440" bIns="45720" rtlCol="0" anchor="ctr">
            <a:normAutofit/>
          </a:bodyPr>
          <a:lstStyle/>
          <a:p>
            <a:pPr algn="ctr" defTabSz="914400"/>
            <a:endParaRPr lang="en-GB" b="1" dirty="0">
              <a:solidFill>
                <a:srgbClr val="3E5AA8"/>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110182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p:txBody>
          <a:bodyPr/>
          <a:lstStyle/>
          <a:p>
            <a:r>
              <a:rPr lang="en-GB" dirty="0"/>
              <a:t>‘Late’ Gate Closure</a:t>
            </a:r>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p:txBody>
          <a:bodyPr>
            <a:normAutofit fontScale="85000" lnSpcReduction="10000"/>
          </a:bodyPr>
          <a:lstStyle/>
          <a:p>
            <a:r>
              <a:rPr lang="en-GB" sz="1800" dirty="0"/>
              <a:t>We have had a number of instances of ‘Late’ Gate Closure messages</a:t>
            </a:r>
          </a:p>
          <a:p>
            <a:pPr lvl="1"/>
            <a:r>
              <a:rPr lang="en-GB" sz="1600" dirty="0"/>
              <a:t>Up until 31</a:t>
            </a:r>
            <a:r>
              <a:rPr lang="en-GB" sz="1600" baseline="30000" dirty="0"/>
              <a:t>st</a:t>
            </a:r>
            <a:r>
              <a:rPr lang="en-GB" sz="1600" dirty="0"/>
              <a:t> August we had 150 missing messages related to Registrations </a:t>
            </a:r>
          </a:p>
          <a:p>
            <a:pPr lvl="1"/>
            <a:r>
              <a:rPr lang="en-GB" sz="1600" dirty="0"/>
              <a:t>As at 15</a:t>
            </a:r>
            <a:r>
              <a:rPr lang="en-GB" sz="1600" baseline="30000" dirty="0"/>
              <a:t>th</a:t>
            </a:r>
            <a:r>
              <a:rPr lang="en-GB" sz="1600" dirty="0"/>
              <a:t> October, we have had 155 missed messages related to Registrations</a:t>
            </a:r>
          </a:p>
          <a:p>
            <a:r>
              <a:rPr lang="en-GB" sz="1800" dirty="0">
                <a:solidFill>
                  <a:schemeClr val="bg1">
                    <a:lumMod val="65000"/>
                  </a:schemeClr>
                </a:solidFill>
              </a:rPr>
              <a:t>We had set out a ‘runbook’ to use in the circumstances that we received Late Gate Closure messages so that we could complete processing and maintain alignment between CSS and UK Link</a:t>
            </a:r>
          </a:p>
          <a:p>
            <a:endParaRPr lang="en-GB" sz="1800" dirty="0">
              <a:solidFill>
                <a:schemeClr val="bg1">
                  <a:lumMod val="65000"/>
                </a:schemeClr>
              </a:solidFill>
            </a:endParaRPr>
          </a:p>
          <a:p>
            <a:r>
              <a:rPr lang="en-GB" sz="1800" dirty="0">
                <a:solidFill>
                  <a:schemeClr val="bg1">
                    <a:lumMod val="65000"/>
                  </a:schemeClr>
                </a:solidFill>
              </a:rPr>
              <a:t>Due to our concerns related to the alignment of CSS and UKL we have been proactively running a reconciliation between Pending messages (received from CSS once the Registration is first processed (and if necessary issued to the incumbent for </a:t>
            </a:r>
            <a:r>
              <a:rPr lang="en-GB" sz="1800" dirty="0" err="1">
                <a:solidFill>
                  <a:schemeClr val="bg1">
                    <a:lumMod val="65000"/>
                  </a:schemeClr>
                </a:solidFill>
              </a:rPr>
              <a:t>Invitiation</a:t>
            </a:r>
            <a:r>
              <a:rPr lang="en-GB" sz="1800" dirty="0">
                <a:solidFill>
                  <a:schemeClr val="bg1">
                    <a:lumMod val="65000"/>
                  </a:schemeClr>
                </a:solidFill>
              </a:rPr>
              <a:t> to Intervene (e.g. Object))</a:t>
            </a:r>
          </a:p>
          <a:p>
            <a:r>
              <a:rPr lang="en-GB" sz="1800" dirty="0">
                <a:solidFill>
                  <a:schemeClr val="bg1">
                    <a:lumMod val="65000"/>
                  </a:schemeClr>
                </a:solidFill>
              </a:rPr>
              <a:t>This reconciliation highlighted ‘Missing’ Gate Closure messages – i.e. either missing Secured Active messages, or missing Pending Cancellations</a:t>
            </a:r>
          </a:p>
          <a:p>
            <a:r>
              <a:rPr lang="en-GB" sz="1800" dirty="0">
                <a:solidFill>
                  <a:schemeClr val="bg1">
                    <a:lumMod val="65000"/>
                  </a:schemeClr>
                </a:solidFill>
              </a:rPr>
              <a:t>First instance on 24</a:t>
            </a:r>
            <a:r>
              <a:rPr lang="en-GB" sz="1800" baseline="30000" dirty="0">
                <a:solidFill>
                  <a:schemeClr val="bg1">
                    <a:lumMod val="65000"/>
                  </a:schemeClr>
                </a:solidFill>
              </a:rPr>
              <a:t>th</a:t>
            </a:r>
            <a:r>
              <a:rPr lang="en-GB" sz="1800" dirty="0">
                <a:solidFill>
                  <a:schemeClr val="bg1">
                    <a:lumMod val="65000"/>
                  </a:schemeClr>
                </a:solidFill>
              </a:rPr>
              <a:t> July – was raised by DCC as a P3 (3 working day response) so we could not hold our jobs – so had to notify the Shippers and continue with UKL processing – i.e. not invoke the ‘runbook’ that we had established</a:t>
            </a:r>
          </a:p>
        </p:txBody>
      </p:sp>
    </p:spTree>
    <p:extLst>
      <p:ext uri="{BB962C8B-B14F-4D97-AF65-F5344CB8AC3E}">
        <p14:creationId xmlns:p14="http://schemas.microsoft.com/office/powerpoint/2010/main" val="3649021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p:txBody>
          <a:bodyPr/>
          <a:lstStyle/>
          <a:p>
            <a:r>
              <a:rPr lang="en-GB" dirty="0"/>
              <a:t>‘Missing’ Gate Closure</a:t>
            </a:r>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p:txBody>
          <a:bodyPr>
            <a:normAutofit fontScale="92500" lnSpcReduction="10000"/>
          </a:bodyPr>
          <a:lstStyle/>
          <a:p>
            <a:r>
              <a:rPr lang="en-GB" sz="1800" dirty="0">
                <a:solidFill>
                  <a:schemeClr val="bg1">
                    <a:lumMod val="65000"/>
                  </a:schemeClr>
                </a:solidFill>
              </a:rPr>
              <a:t>First ticket was raised on 24</a:t>
            </a:r>
            <a:r>
              <a:rPr lang="en-GB" sz="1800" baseline="30000" dirty="0">
                <a:solidFill>
                  <a:schemeClr val="bg1">
                    <a:lumMod val="65000"/>
                  </a:schemeClr>
                </a:solidFill>
              </a:rPr>
              <a:t>th</a:t>
            </a:r>
            <a:r>
              <a:rPr lang="en-GB" sz="1800" dirty="0">
                <a:solidFill>
                  <a:schemeClr val="bg1">
                    <a:lumMod val="65000"/>
                  </a:schemeClr>
                </a:solidFill>
              </a:rPr>
              <a:t> July, and each day that we had a missing GC message a further ticket has been raised</a:t>
            </a:r>
          </a:p>
          <a:p>
            <a:r>
              <a:rPr lang="en-GB" sz="1800" dirty="0"/>
              <a:t>At 15</a:t>
            </a:r>
            <a:r>
              <a:rPr lang="en-GB" sz="1800" baseline="30000" dirty="0"/>
              <a:t>th</a:t>
            </a:r>
            <a:r>
              <a:rPr lang="en-GB" sz="1800" dirty="0"/>
              <a:t> October – last incidence of missing GC message was 13</a:t>
            </a:r>
            <a:r>
              <a:rPr lang="en-GB" sz="1800" baseline="30000" dirty="0"/>
              <a:t>th</a:t>
            </a:r>
            <a:r>
              <a:rPr lang="en-GB" sz="1800" dirty="0"/>
              <a:t> October</a:t>
            </a:r>
          </a:p>
          <a:p>
            <a:pPr lvl="1"/>
            <a:r>
              <a:rPr lang="en-GB" sz="1600" dirty="0"/>
              <a:t>Total missing messages 155  by this point </a:t>
            </a:r>
            <a:r>
              <a:rPr lang="en-GB" sz="1600" dirty="0">
                <a:highlight>
                  <a:srgbClr val="FFFF00"/>
                </a:highlight>
              </a:rPr>
              <a:t>(122 missing on 2</a:t>
            </a:r>
            <a:r>
              <a:rPr lang="en-GB" sz="1600" baseline="30000" dirty="0">
                <a:highlight>
                  <a:srgbClr val="FFFF00"/>
                </a:highlight>
              </a:rPr>
              <a:t>nd</a:t>
            </a:r>
            <a:r>
              <a:rPr lang="en-GB" sz="1600" dirty="0">
                <a:highlight>
                  <a:srgbClr val="FFFF00"/>
                </a:highlight>
              </a:rPr>
              <a:t> August)</a:t>
            </a:r>
          </a:p>
          <a:p>
            <a:endParaRPr lang="en-GB" sz="1800" dirty="0"/>
          </a:p>
          <a:p>
            <a:r>
              <a:rPr lang="en-GB" sz="1800" dirty="0"/>
              <a:t>DCC indicated a fix has been deployed 25</a:t>
            </a:r>
            <a:r>
              <a:rPr lang="en-GB" sz="1800" baseline="30000" dirty="0"/>
              <a:t>th</a:t>
            </a:r>
            <a:r>
              <a:rPr lang="en-GB" sz="1800" dirty="0"/>
              <a:t> August that would resolve the exceptions that were causing this issue, but noted that this would take some time to work through CSS (so to expect some additional missing messages post fix date (NB: we have recorded Missing Messages post 25</a:t>
            </a:r>
            <a:r>
              <a:rPr lang="en-GB" sz="1800" baseline="30000" dirty="0"/>
              <a:t>th</a:t>
            </a:r>
            <a:r>
              <a:rPr lang="en-GB" sz="1800" dirty="0"/>
              <a:t> August)</a:t>
            </a:r>
          </a:p>
          <a:p>
            <a:endParaRPr lang="en-GB" sz="1800" dirty="0"/>
          </a:p>
          <a:p>
            <a:r>
              <a:rPr lang="en-GB" sz="1800" dirty="0"/>
              <a:t>We have reported 81.48% success against the REC Performance Assurance target for September of all messages being received within 20 minutes each day – 5 instances of failure from 27 days (NB: three days in September above average volumes)</a:t>
            </a:r>
          </a:p>
        </p:txBody>
      </p:sp>
    </p:spTree>
    <p:extLst>
      <p:ext uri="{BB962C8B-B14F-4D97-AF65-F5344CB8AC3E}">
        <p14:creationId xmlns:p14="http://schemas.microsoft.com/office/powerpoint/2010/main" val="519182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p:txBody>
          <a:bodyPr/>
          <a:lstStyle/>
          <a:p>
            <a:r>
              <a:rPr lang="en-GB" dirty="0"/>
              <a:t>CRD061</a:t>
            </a:r>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p:txBody>
          <a:bodyPr>
            <a:normAutofit/>
          </a:bodyPr>
          <a:lstStyle/>
          <a:p>
            <a:r>
              <a:rPr lang="en-GB" sz="1800" dirty="0">
                <a:solidFill>
                  <a:schemeClr val="bg1">
                    <a:lumMod val="65000"/>
                  </a:schemeClr>
                </a:solidFill>
              </a:rPr>
              <a:t>We believe that the issue of Missing Gate Closure messages would have been mitigated by ‘resend’ functionality</a:t>
            </a:r>
          </a:p>
          <a:p>
            <a:pPr lvl="1"/>
            <a:r>
              <a:rPr lang="en-GB" sz="1400" dirty="0">
                <a:solidFill>
                  <a:schemeClr val="bg1">
                    <a:lumMod val="65000"/>
                  </a:schemeClr>
                </a:solidFill>
              </a:rPr>
              <a:t>DCC implemented this prior to CSS for Smart DSP</a:t>
            </a:r>
          </a:p>
          <a:p>
            <a:pPr lvl="1"/>
            <a:r>
              <a:rPr lang="en-GB" sz="1400" dirty="0">
                <a:solidFill>
                  <a:schemeClr val="bg1">
                    <a:lumMod val="65000"/>
                  </a:schemeClr>
                </a:solidFill>
              </a:rPr>
              <a:t>Could not be implemented for others prior to CSS Go Live without impacting Implementation Date</a:t>
            </a:r>
          </a:p>
          <a:p>
            <a:pPr lvl="1"/>
            <a:endParaRPr lang="en-GB" sz="1400" dirty="0">
              <a:solidFill>
                <a:schemeClr val="bg1">
                  <a:lumMod val="65000"/>
                </a:schemeClr>
              </a:solidFill>
            </a:endParaRPr>
          </a:p>
          <a:p>
            <a:r>
              <a:rPr lang="en-GB" sz="1600" dirty="0">
                <a:solidFill>
                  <a:schemeClr val="bg1">
                    <a:lumMod val="65000"/>
                  </a:schemeClr>
                </a:solidFill>
              </a:rPr>
              <a:t>We have been arguing that this is a Programme Deliverable and ELS should not be completed without this functionality being delivered</a:t>
            </a:r>
          </a:p>
          <a:p>
            <a:pPr lvl="1"/>
            <a:r>
              <a:rPr lang="en-GB" sz="1400" dirty="0">
                <a:solidFill>
                  <a:schemeClr val="bg1">
                    <a:lumMod val="65000"/>
                  </a:schemeClr>
                </a:solidFill>
              </a:rPr>
              <a:t>Potentially will be progressed as a REC Urgent Change</a:t>
            </a:r>
            <a:endParaRPr lang="en-GB" sz="1400" dirty="0"/>
          </a:p>
          <a:p>
            <a:pPr lvl="1"/>
            <a:r>
              <a:rPr lang="en-GB" sz="1400" dirty="0"/>
              <a:t>This is still being progressed Xoserve are reviewing the proposed solution with REC / DCC</a:t>
            </a:r>
          </a:p>
        </p:txBody>
      </p:sp>
    </p:spTree>
    <p:extLst>
      <p:ext uri="{BB962C8B-B14F-4D97-AF65-F5344CB8AC3E}">
        <p14:creationId xmlns:p14="http://schemas.microsoft.com/office/powerpoint/2010/main" val="3870564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p:txBody>
          <a:bodyPr/>
          <a:lstStyle/>
          <a:p>
            <a:r>
              <a:rPr lang="en-GB" dirty="0"/>
              <a:t>2</a:t>
            </a:r>
            <a:r>
              <a:rPr lang="en-GB" baseline="30000" dirty="0"/>
              <a:t>nd</a:t>
            </a:r>
            <a:r>
              <a:rPr lang="en-GB" dirty="0"/>
              <a:t> August – ‘Missing Messages’</a:t>
            </a:r>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p:txBody>
          <a:bodyPr>
            <a:normAutofit fontScale="92500" lnSpcReduction="20000"/>
          </a:bodyPr>
          <a:lstStyle/>
          <a:p>
            <a:r>
              <a:rPr lang="en-GB" sz="1800" dirty="0"/>
              <a:t>On 2</a:t>
            </a:r>
            <a:r>
              <a:rPr lang="en-GB" sz="1800" baseline="30000" dirty="0"/>
              <a:t>nd</a:t>
            </a:r>
            <a:r>
              <a:rPr lang="en-GB" sz="1800" dirty="0"/>
              <a:t> August we identified 122 ‘Missing Messages’:</a:t>
            </a:r>
          </a:p>
          <a:p>
            <a:pPr lvl="1"/>
            <a:r>
              <a:rPr lang="en-GB" sz="1600" dirty="0"/>
              <a:t>On 15</a:t>
            </a:r>
            <a:r>
              <a:rPr lang="en-GB" sz="1600" baseline="30000" dirty="0"/>
              <a:t>th</a:t>
            </a:r>
            <a:r>
              <a:rPr lang="en-GB" sz="1600" dirty="0"/>
              <a:t> September DCC indicated that they had identified that some of this population had different characteristics to others being investigated under this issue</a:t>
            </a:r>
          </a:p>
          <a:p>
            <a:pPr lvl="1"/>
            <a:r>
              <a:rPr lang="en-GB" sz="1600" dirty="0"/>
              <a:t>Identified that the GRDA System had rejected messages with a time related error</a:t>
            </a:r>
          </a:p>
          <a:p>
            <a:pPr lvl="2"/>
            <a:r>
              <a:rPr lang="en-GB" sz="1400" dirty="0"/>
              <a:t>Our investigations indicate that this was because the GRDA System considered the messages for a future date or time</a:t>
            </a:r>
          </a:p>
          <a:p>
            <a:pPr lvl="2"/>
            <a:r>
              <a:rPr lang="en-GB" sz="1400" dirty="0"/>
              <a:t>We expect that this is because server clock time drift between CSS and GRDA – and GRDA lagging behind CSS by as little as 0.5 second</a:t>
            </a:r>
          </a:p>
          <a:p>
            <a:pPr lvl="2"/>
            <a:r>
              <a:rPr lang="en-GB" sz="1400" dirty="0"/>
              <a:t>CSS and GRDA systems are exchanging messages in millisecond timings – therefore this drift would cause this rejection</a:t>
            </a:r>
          </a:p>
          <a:p>
            <a:pPr lvl="2"/>
            <a:r>
              <a:rPr lang="en-GB" sz="1400" dirty="0"/>
              <a:t>MS Azure clock times are guaranteed within 2 seconds – but drift is considered very unlikely</a:t>
            </a:r>
          </a:p>
          <a:p>
            <a:pPr lvl="2"/>
            <a:endParaRPr lang="en-GB" sz="1400" dirty="0"/>
          </a:p>
          <a:p>
            <a:pPr lvl="2"/>
            <a:r>
              <a:rPr lang="en-GB" sz="1400" dirty="0"/>
              <a:t>Our investigation attributed this error incorrectly to the CSS Missing Message issue</a:t>
            </a:r>
          </a:p>
          <a:p>
            <a:pPr lvl="2"/>
            <a:endParaRPr lang="en-GB" sz="1400" dirty="0"/>
          </a:p>
          <a:p>
            <a:pPr lvl="2"/>
            <a:r>
              <a:rPr lang="en-GB" sz="1400" dirty="0"/>
              <a:t>Fixes planned: </a:t>
            </a:r>
          </a:p>
          <a:p>
            <a:pPr lvl="3"/>
            <a:r>
              <a:rPr lang="en-GB" sz="1200" dirty="0"/>
              <a:t>To allow for drift between servers – e.g. set a +/- buffer time in the validation</a:t>
            </a:r>
          </a:p>
          <a:p>
            <a:pPr lvl="3"/>
            <a:r>
              <a:rPr lang="en-GB" sz="1200" dirty="0"/>
              <a:t>Recording rejected messages for a short period to investigate the original message payload – we relied on the messages to be provided by Switching Operator to investigate</a:t>
            </a:r>
          </a:p>
        </p:txBody>
      </p:sp>
    </p:spTree>
    <p:extLst>
      <p:ext uri="{BB962C8B-B14F-4D97-AF65-F5344CB8AC3E}">
        <p14:creationId xmlns:p14="http://schemas.microsoft.com/office/powerpoint/2010/main" val="3236233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p:txBody>
          <a:bodyPr>
            <a:normAutofit fontScale="85000" lnSpcReduction="10000"/>
          </a:bodyPr>
          <a:lstStyle/>
          <a:p>
            <a:r>
              <a:rPr lang="en-GB" sz="1800" dirty="0">
                <a:solidFill>
                  <a:schemeClr val="bg1">
                    <a:lumMod val="75000"/>
                  </a:schemeClr>
                </a:solidFill>
              </a:rPr>
              <a:t>This position has </a:t>
            </a:r>
            <a:r>
              <a:rPr lang="en-GB" sz="1800" dirty="0"/>
              <a:t>largely</a:t>
            </a:r>
            <a:r>
              <a:rPr lang="en-GB" sz="1800" dirty="0">
                <a:solidFill>
                  <a:schemeClr val="bg1">
                    <a:lumMod val="75000"/>
                  </a:schemeClr>
                </a:solidFill>
              </a:rPr>
              <a:t> not changed from last month – we had asked DCC to focus on stopping further instances of Missing Messages:</a:t>
            </a:r>
          </a:p>
          <a:p>
            <a:endParaRPr lang="en-GB" sz="1800" dirty="0">
              <a:solidFill>
                <a:schemeClr val="bg1">
                  <a:lumMod val="75000"/>
                </a:schemeClr>
              </a:solidFill>
            </a:endParaRPr>
          </a:p>
          <a:p>
            <a:pPr lvl="1"/>
            <a:r>
              <a:rPr lang="en-GB" sz="1600" dirty="0">
                <a:solidFill>
                  <a:schemeClr val="bg1">
                    <a:lumMod val="75000"/>
                  </a:schemeClr>
                </a:solidFill>
              </a:rPr>
              <a:t>Need confirmation which of the Missing Gate Closure messages were intended to result in Registration or Cancellation</a:t>
            </a:r>
          </a:p>
          <a:p>
            <a:pPr lvl="2"/>
            <a:r>
              <a:rPr lang="en-GB" sz="1400" dirty="0"/>
              <a:t>We have asked for a reconciliation position – we have been informed that 9 pending Switches that were cancelled, which leaves 146 Registrations that potentially need to be applied to UKL</a:t>
            </a:r>
            <a:endParaRPr lang="en-GB" sz="1200" dirty="0"/>
          </a:p>
          <a:p>
            <a:pPr lvl="1"/>
            <a:endParaRPr lang="en-GB" sz="1600" dirty="0">
              <a:solidFill>
                <a:schemeClr val="bg1">
                  <a:lumMod val="75000"/>
                </a:schemeClr>
              </a:solidFill>
            </a:endParaRPr>
          </a:p>
          <a:p>
            <a:pPr lvl="1"/>
            <a:r>
              <a:rPr lang="en-GB" sz="1600" dirty="0">
                <a:solidFill>
                  <a:schemeClr val="bg1">
                    <a:lumMod val="75000"/>
                  </a:schemeClr>
                </a:solidFill>
              </a:rPr>
              <a:t>Need to understand options from DCC …</a:t>
            </a:r>
          </a:p>
          <a:p>
            <a:pPr lvl="2"/>
            <a:r>
              <a:rPr lang="en-GB" sz="1400" dirty="0"/>
              <a:t>DCC have indicated that these should be set Live, but cannot generate the Secured Active Messages to us</a:t>
            </a:r>
          </a:p>
          <a:p>
            <a:pPr lvl="2"/>
            <a:r>
              <a:rPr lang="en-GB" sz="1400" dirty="0"/>
              <a:t>Resolution plan consultation with industry participants by DCC?</a:t>
            </a:r>
            <a:endParaRPr lang="en-GB" sz="1400" dirty="0">
              <a:solidFill>
                <a:schemeClr val="bg1">
                  <a:lumMod val="75000"/>
                </a:schemeClr>
              </a:solidFill>
            </a:endParaRPr>
          </a:p>
          <a:p>
            <a:pPr lvl="1"/>
            <a:endParaRPr lang="en-GB" sz="1600" dirty="0">
              <a:solidFill>
                <a:schemeClr val="bg1">
                  <a:lumMod val="75000"/>
                </a:schemeClr>
              </a:solidFill>
            </a:endParaRPr>
          </a:p>
          <a:p>
            <a:pPr lvl="1"/>
            <a:r>
              <a:rPr lang="en-GB" sz="1600" dirty="0">
                <a:solidFill>
                  <a:schemeClr val="bg1">
                    <a:lumMod val="75000"/>
                  </a:schemeClr>
                </a:solidFill>
              </a:rPr>
              <a:t>XRN5535 was raised to determine what to do if we received a message after 03:00 on D</a:t>
            </a:r>
          </a:p>
          <a:p>
            <a:pPr lvl="2"/>
            <a:r>
              <a:rPr lang="en-GB" sz="1400" dirty="0">
                <a:solidFill>
                  <a:schemeClr val="bg1">
                    <a:lumMod val="75000"/>
                  </a:schemeClr>
                </a:solidFill>
              </a:rPr>
              <a:t>We are using this Change Proposal to assess what needs to be done for the ‘missing’ Registrations – we have no Retro Registration functionality so solution needs to be identified – e.g. increment Registration and adjustment</a:t>
            </a:r>
          </a:p>
        </p:txBody>
      </p:sp>
    </p:spTree>
    <p:extLst>
      <p:ext uri="{BB962C8B-B14F-4D97-AF65-F5344CB8AC3E}">
        <p14:creationId xmlns:p14="http://schemas.microsoft.com/office/powerpoint/2010/main" val="1685951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p:txBody>
          <a:bodyPr/>
          <a:lstStyle/>
          <a:p>
            <a:r>
              <a:rPr lang="en-GB" dirty="0"/>
              <a:t>Proposed Solution</a:t>
            </a:r>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p:txBody>
          <a:bodyPr>
            <a:normAutofit fontScale="92500" lnSpcReduction="20000"/>
          </a:bodyPr>
          <a:lstStyle/>
          <a:p>
            <a:r>
              <a:rPr lang="en-GB" sz="1800" dirty="0"/>
              <a:t>We plan to progress these changes as Prospective fixes – i.e. once we have developed and tested the functionality</a:t>
            </a:r>
          </a:p>
          <a:p>
            <a:pPr lvl="1"/>
            <a:r>
              <a:rPr lang="en-GB" sz="1600" dirty="0"/>
              <a:t>For 119 continuing analysis for Prospectively applying the Registration</a:t>
            </a:r>
          </a:p>
          <a:p>
            <a:pPr lvl="1"/>
            <a:r>
              <a:rPr lang="en-GB" sz="1600" dirty="0"/>
              <a:t>Awaiting confirmation on the remaining messages from DCC, if these are missed Registrations we expect to Prospectively apply </a:t>
            </a:r>
            <a:r>
              <a:rPr lang="en-GB" sz="1600"/>
              <a:t>the Registration</a:t>
            </a:r>
            <a:endParaRPr lang="en-GB" sz="1600" dirty="0"/>
          </a:p>
          <a:p>
            <a:r>
              <a:rPr lang="en-GB" sz="1800" dirty="0"/>
              <a:t>We will need to look at adjustments on these registrations</a:t>
            </a:r>
          </a:p>
          <a:p>
            <a:endParaRPr lang="en-GB" sz="1800" dirty="0"/>
          </a:p>
          <a:p>
            <a:r>
              <a:rPr lang="en-GB" sz="1800" dirty="0"/>
              <a:t>We propose a single solution for these Registrations (even for the 119 Registrations where the rejection was issued by the GRDA)</a:t>
            </a:r>
          </a:p>
          <a:p>
            <a:endParaRPr lang="en-GB" sz="1800" dirty="0"/>
          </a:p>
          <a:p>
            <a:r>
              <a:rPr lang="en-GB" sz="1800" dirty="0"/>
              <a:t>Now that we have the proposed resolution path from the Switching Operator the impact needs to be done regarding the impacts to UNC</a:t>
            </a:r>
          </a:p>
          <a:p>
            <a:pPr lvl="1"/>
            <a:r>
              <a:rPr lang="en-GB" sz="1600" dirty="0"/>
              <a:t>Since CSS cannot generate Secured Active messages for some of these Registrations this may require a UNC Modification as the UNC requires a Definitive Registration Notification to be issued</a:t>
            </a:r>
          </a:p>
          <a:p>
            <a:endParaRPr lang="en-GB" sz="1800" dirty="0"/>
          </a:p>
          <a:p>
            <a:endParaRPr lang="en-GB" sz="1800" dirty="0">
              <a:solidFill>
                <a:schemeClr val="bg1">
                  <a:lumMod val="75000"/>
                </a:schemeClr>
              </a:solidFill>
            </a:endParaRPr>
          </a:p>
          <a:p>
            <a:endParaRPr lang="en-GB" sz="1400" dirty="0">
              <a:solidFill>
                <a:schemeClr val="bg1">
                  <a:lumMod val="75000"/>
                </a:schemeClr>
              </a:solidFill>
            </a:endParaRPr>
          </a:p>
        </p:txBody>
      </p:sp>
    </p:spTree>
    <p:extLst>
      <p:ext uri="{BB962C8B-B14F-4D97-AF65-F5344CB8AC3E}">
        <p14:creationId xmlns:p14="http://schemas.microsoft.com/office/powerpoint/2010/main" val="178344896"/>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D932860D-CD6C-48F5-9481-6E31F49DB189}"/>
</file>

<file path=customXml/itemProps2.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3.xml><?xml version="1.0" encoding="utf-8"?>
<ds:datastoreItem xmlns:ds="http://schemas.openxmlformats.org/officeDocument/2006/customXml" ds:itemID="{F8545E1A-EA83-463B-B744-ADE3D05E8049}">
  <ds:schemaRefs>
    <ds:schemaRef ds:uri="http://schemas.microsoft.com/office/infopath/2007/PartnerControls"/>
    <ds:schemaRef ds:uri="http://www.w3.org/XML/1998/namespace"/>
    <ds:schemaRef ds:uri="http://schemas.microsoft.com/office/2006/metadata/properties"/>
    <ds:schemaRef ds:uri="http://purl.org/dc/terms/"/>
    <ds:schemaRef ds:uri="c39f7e49-0b2e-4394-868d-72099a267b4a"/>
    <ds:schemaRef ds:uri="7dc10145-0930-4f77-9971-20747f828c5b"/>
    <ds:schemaRef ds:uri="http://purl.org/dc/elements/1.1/"/>
    <ds:schemaRef ds:uri="http://schemas.microsoft.com/office/2006/documentManagement/type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46152</TotalTime>
  <Words>964</Words>
  <Application>Microsoft Office PowerPoint</Application>
  <PresentationFormat>On-screen Show (16:9)</PresentationFormat>
  <Paragraphs>63</Paragraphs>
  <Slides>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Wingdings</vt:lpstr>
      <vt:lpstr>xoserve templates</vt:lpstr>
      <vt:lpstr>Office Theme</vt:lpstr>
      <vt:lpstr>REC Update:  Late Gate Closure Messages and  Missing Messages</vt:lpstr>
      <vt:lpstr>‘Late’ Gate Closure</vt:lpstr>
      <vt:lpstr>‘Missing’ Gate Closure</vt:lpstr>
      <vt:lpstr>CRD061</vt:lpstr>
      <vt:lpstr>2nd August – ‘Missing Messages’</vt:lpstr>
      <vt:lpstr>Next Steps</vt:lpstr>
      <vt:lpstr>Proposed Solution</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Mark Pollard</dc:creator>
  <cp:lastModifiedBy>David Addison</cp:lastModifiedBy>
  <cp:revision>72</cp:revision>
  <cp:lastPrinted>2019-04-24T14:22:54Z</cp:lastPrinted>
  <dcterms:created xsi:type="dcterms:W3CDTF">2011-09-20T14:58:41Z</dcterms:created>
  <dcterms:modified xsi:type="dcterms:W3CDTF">2022-10-19T10:30:39Z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0x0101003D8A916D98CE184FB36F7880E2BD0F8A</vt:lpwstr>
  </property>
</Properties>
</file>