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8"/>
  </p:notesMasterIdLst>
  <p:handoutMasterIdLst>
    <p:handoutMasterId r:id="rId19"/>
  </p:handoutMasterIdLst>
  <p:sldIdLst>
    <p:sldId id="436" r:id="rId13"/>
    <p:sldId id="895" r:id="rId14"/>
    <p:sldId id="896" r:id="rId15"/>
    <p:sldId id="897" r:id="rId16"/>
    <p:sldId id="894" r:id="rId17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1E1"/>
    <a:srgbClr val="E8EAF1"/>
    <a:srgbClr val="3E5AA8"/>
    <a:srgbClr val="0BF916"/>
    <a:srgbClr val="1D3E61"/>
    <a:srgbClr val="D2232A"/>
    <a:srgbClr val="FFFFFF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167BB9-21E5-4DE6-A88E-CCF5929AD348}" v="17" dt="2022-11-28T09:09:25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4" autoAdjust="0"/>
    <p:restoredTop sz="99822" autoAdjust="0"/>
  </p:normalViewPr>
  <p:slideViewPr>
    <p:cSldViewPr snapToObjects="1">
      <p:cViewPr varScale="1">
        <p:scale>
          <a:sx n="88" d="100"/>
          <a:sy n="88" d="100"/>
        </p:scale>
        <p:origin x="64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0fe27abf-47b1-4035-89e4-039935425a3c" providerId="ADAL" clId="{71167BB9-21E5-4DE6-A88E-CCF5929AD348}"/>
    <pc:docChg chg="undo custSel modSld sldOrd">
      <pc:chgData name="Paul Orsler" userId="0fe27abf-47b1-4035-89e4-039935425a3c" providerId="ADAL" clId="{71167BB9-21E5-4DE6-A88E-CCF5929AD348}" dt="2022-11-28T09:11:45.080" v="594" actId="1076"/>
      <pc:docMkLst>
        <pc:docMk/>
      </pc:docMkLst>
      <pc:sldChg chg="addSp modSp mod">
        <pc:chgData name="Paul Orsler" userId="0fe27abf-47b1-4035-89e4-039935425a3c" providerId="ADAL" clId="{71167BB9-21E5-4DE6-A88E-CCF5929AD348}" dt="2022-11-28T09:11:45.080" v="594" actId="1076"/>
        <pc:sldMkLst>
          <pc:docMk/>
          <pc:sldMk cId="2487947500" sldId="436"/>
        </pc:sldMkLst>
        <pc:spChg chg="mod">
          <ac:chgData name="Paul Orsler" userId="0fe27abf-47b1-4035-89e4-039935425a3c" providerId="ADAL" clId="{71167BB9-21E5-4DE6-A88E-CCF5929AD348}" dt="2022-11-28T09:11:45.080" v="594" actId="1076"/>
          <ac:spMkLst>
            <pc:docMk/>
            <pc:sldMk cId="2487947500" sldId="436"/>
            <ac:spMk id="32" creationId="{AF99C081-C3C8-4349-BB55-E666651D5B6A}"/>
          </ac:spMkLst>
        </pc:spChg>
        <pc:spChg chg="add mod">
          <ac:chgData name="Paul Orsler" userId="0fe27abf-47b1-4035-89e4-039935425a3c" providerId="ADAL" clId="{71167BB9-21E5-4DE6-A88E-CCF5929AD348}" dt="2022-11-28T09:11:38" v="591" actId="1076"/>
          <ac:spMkLst>
            <pc:docMk/>
            <pc:sldMk cId="2487947500" sldId="436"/>
            <ac:spMk id="34" creationId="{8415FF92-AC4B-4ADF-9B58-D1A77553F826}"/>
          </ac:spMkLst>
        </pc:spChg>
        <pc:spChg chg="add mod">
          <ac:chgData name="Paul Orsler" userId="0fe27abf-47b1-4035-89e4-039935425a3c" providerId="ADAL" clId="{71167BB9-21E5-4DE6-A88E-CCF5929AD348}" dt="2022-11-28T09:10:04.248" v="590" actId="1076"/>
          <ac:spMkLst>
            <pc:docMk/>
            <pc:sldMk cId="2487947500" sldId="436"/>
            <ac:spMk id="35" creationId="{7C23BBAC-46A8-4DCB-BA43-7B1311D343CA}"/>
          </ac:spMkLst>
        </pc:spChg>
        <pc:spChg chg="mod">
          <ac:chgData name="Paul Orsler" userId="0fe27abf-47b1-4035-89e4-039935425a3c" providerId="ADAL" clId="{71167BB9-21E5-4DE6-A88E-CCF5929AD348}" dt="2022-11-28T08:50:04.230" v="514" actId="6549"/>
          <ac:spMkLst>
            <pc:docMk/>
            <pc:sldMk cId="2487947500" sldId="436"/>
            <ac:spMk id="40" creationId="{2CF2454D-4CAC-425A-9B7C-46154DF707B6}"/>
          </ac:spMkLst>
        </pc:spChg>
        <pc:spChg chg="mod">
          <ac:chgData name="Paul Orsler" userId="0fe27abf-47b1-4035-89e4-039935425a3c" providerId="ADAL" clId="{71167BB9-21E5-4DE6-A88E-CCF5929AD348}" dt="2022-11-28T08:19:34.669" v="1" actId="20577"/>
          <ac:spMkLst>
            <pc:docMk/>
            <pc:sldMk cId="2487947500" sldId="436"/>
            <ac:spMk id="45" creationId="{55E863BC-2BBF-41B0-9ED0-99032399DDFB}"/>
          </ac:spMkLst>
        </pc:spChg>
        <pc:grpChg chg="mod">
          <ac:chgData name="Paul Orsler" userId="0fe27abf-47b1-4035-89e4-039935425a3c" providerId="ADAL" clId="{71167BB9-21E5-4DE6-A88E-CCF5929AD348}" dt="2022-11-28T09:11:41.738" v="593" actId="1076"/>
          <ac:grpSpMkLst>
            <pc:docMk/>
            <pc:sldMk cId="2487947500" sldId="436"/>
            <ac:grpSpMk id="6" creationId="{9C3B95EE-A6E7-49AF-9FEF-CF37768AB3FD}"/>
          </ac:grpSpMkLst>
        </pc:grpChg>
      </pc:sldChg>
      <pc:sldChg chg="modSp mod ord">
        <pc:chgData name="Paul Orsler" userId="0fe27abf-47b1-4035-89e4-039935425a3c" providerId="ADAL" clId="{71167BB9-21E5-4DE6-A88E-CCF5929AD348}" dt="2022-11-28T08:42:46.339" v="401" actId="20577"/>
        <pc:sldMkLst>
          <pc:docMk/>
          <pc:sldMk cId="3464951408" sldId="894"/>
        </pc:sldMkLst>
        <pc:spChg chg="mod">
          <ac:chgData name="Paul Orsler" userId="0fe27abf-47b1-4035-89e4-039935425a3c" providerId="ADAL" clId="{71167BB9-21E5-4DE6-A88E-CCF5929AD348}" dt="2022-11-28T08:38:32.641" v="183" actId="20577"/>
          <ac:spMkLst>
            <pc:docMk/>
            <pc:sldMk cId="3464951408" sldId="894"/>
            <ac:spMk id="2" creationId="{432E60B2-DC49-4D3E-8514-A558F65B570A}"/>
          </ac:spMkLst>
        </pc:spChg>
        <pc:spChg chg="mod">
          <ac:chgData name="Paul Orsler" userId="0fe27abf-47b1-4035-89e4-039935425a3c" providerId="ADAL" clId="{71167BB9-21E5-4DE6-A88E-CCF5929AD348}" dt="2022-11-28T08:38:45.509" v="194" actId="20577"/>
          <ac:spMkLst>
            <pc:docMk/>
            <pc:sldMk cId="3464951408" sldId="894"/>
            <ac:spMk id="5" creationId="{313471BF-15C9-4F69-80B8-9D297D4C536E}"/>
          </ac:spMkLst>
        </pc:spChg>
        <pc:graphicFrameChg chg="modGraphic">
          <ac:chgData name="Paul Orsler" userId="0fe27abf-47b1-4035-89e4-039935425a3c" providerId="ADAL" clId="{71167BB9-21E5-4DE6-A88E-CCF5929AD348}" dt="2022-11-28T08:42:46.339" v="401" actId="20577"/>
          <ac:graphicFrameMkLst>
            <pc:docMk/>
            <pc:sldMk cId="3464951408" sldId="894"/>
            <ac:graphicFrameMk id="4" creationId="{1B738D59-151C-45B1-B664-B9E1132CA4D9}"/>
          </ac:graphicFrameMkLst>
        </pc:graphicFrameChg>
      </pc:sldChg>
      <pc:sldChg chg="modSp mod">
        <pc:chgData name="Paul Orsler" userId="0fe27abf-47b1-4035-89e4-039935425a3c" providerId="ADAL" clId="{71167BB9-21E5-4DE6-A88E-CCF5929AD348}" dt="2022-11-28T08:42:21.730" v="394" actId="20577"/>
        <pc:sldMkLst>
          <pc:docMk/>
          <pc:sldMk cId="2203838732" sldId="895"/>
        </pc:sldMkLst>
        <pc:spChg chg="mod">
          <ac:chgData name="Paul Orsler" userId="0fe27abf-47b1-4035-89e4-039935425a3c" providerId="ADAL" clId="{71167BB9-21E5-4DE6-A88E-CCF5929AD348}" dt="2022-11-28T08:31:26.138" v="107" actId="20577"/>
          <ac:spMkLst>
            <pc:docMk/>
            <pc:sldMk cId="2203838732" sldId="895"/>
            <ac:spMk id="2" creationId="{1F6F0ABA-0709-4BA4-83D5-0CA40ABAEBC5}"/>
          </ac:spMkLst>
        </pc:spChg>
        <pc:graphicFrameChg chg="mod modGraphic">
          <ac:chgData name="Paul Orsler" userId="0fe27abf-47b1-4035-89e4-039935425a3c" providerId="ADAL" clId="{71167BB9-21E5-4DE6-A88E-CCF5929AD348}" dt="2022-11-28T08:42:21.730" v="394" actId="20577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modSp mod">
        <pc:chgData name="Paul Orsler" userId="0fe27abf-47b1-4035-89e4-039935425a3c" providerId="ADAL" clId="{71167BB9-21E5-4DE6-A88E-CCF5929AD348}" dt="2022-11-28T08:49:27.265" v="499" actId="20577"/>
        <pc:sldMkLst>
          <pc:docMk/>
          <pc:sldMk cId="3894273726" sldId="896"/>
        </pc:sldMkLst>
        <pc:graphicFrameChg chg="modGraphic">
          <ac:chgData name="Paul Orsler" userId="0fe27abf-47b1-4035-89e4-039935425a3c" providerId="ADAL" clId="{71167BB9-21E5-4DE6-A88E-CCF5929AD348}" dt="2022-11-28T08:49:27.265" v="499" actId="20577"/>
          <ac:graphicFrameMkLst>
            <pc:docMk/>
            <pc:sldMk cId="3894273726" sldId="896"/>
            <ac:graphicFrameMk id="8" creationId="{8C46C2EE-3DF3-DBC1-A6D5-D53AF4791702}"/>
          </ac:graphicFrameMkLst>
        </pc:graphicFrameChg>
      </pc:sldChg>
      <pc:sldChg chg="modSp mod">
        <pc:chgData name="Paul Orsler" userId="0fe27abf-47b1-4035-89e4-039935425a3c" providerId="ADAL" clId="{71167BB9-21E5-4DE6-A88E-CCF5929AD348}" dt="2022-11-28T09:08:35.992" v="577" actId="20577"/>
        <pc:sldMkLst>
          <pc:docMk/>
          <pc:sldMk cId="2756962309" sldId="897"/>
        </pc:sldMkLst>
        <pc:graphicFrameChg chg="mod modGraphic">
          <ac:chgData name="Paul Orsler" userId="0fe27abf-47b1-4035-89e4-039935425a3c" providerId="ADAL" clId="{71167BB9-21E5-4DE6-A88E-CCF5929AD348}" dt="2022-11-28T09:08:35.992" v="577" actId="20577"/>
          <ac:graphicFrameMkLst>
            <pc:docMk/>
            <pc:sldMk cId="2756962309" sldId="897"/>
            <ac:graphicFrameMk id="5" creationId="{08C3F791-AC34-4270-82D9-5B4FC58DD2B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28/11/2022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28/11/2022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61-reform-of-gas-demand-side-response-dsr-arrangements-modification-0822/" TargetMode="External"/><Relationship Id="rId13" Type="http://schemas.openxmlformats.org/officeDocument/2006/relationships/hyperlink" Target="https://www.xoserve.com/change/change-proposals/xrn-4978-notification-of-rolling-aq-value-following-transfer-of-ownership-between-m-5-and-m/" TargetMode="External"/><Relationship Id="rId3" Type="http://schemas.openxmlformats.org/officeDocument/2006/relationships/hyperlink" Target="https://www.xoserve.com/change/change-proposals/xrn-5515-hydeploy-close-down/" TargetMode="External"/><Relationship Id="rId7" Type="http://schemas.openxmlformats.org/officeDocument/2006/relationships/hyperlink" Target="https://www.xoserve.com/change/change-proposals/xrn-5469-increasing-the-frequency-of-fsg-payments/" TargetMode="External"/><Relationship Id="rId12" Type="http://schemas.openxmlformats.org/officeDocument/2006/relationships/hyperlink" Target="https://www.xoserve.com/change/change-proposals/xrn-4900-biomethane-sites-with-reduced-propane-injection/" TargetMode="External"/><Relationship Id="rId17" Type="http://schemas.openxmlformats.org/officeDocument/2006/relationships/hyperlink" Target="https://www.xoserve.com/change/change-proposals/xrn-5298-h100-fife-project-phase-1-initial-assessment/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xoserve.com/change/change-proposals/xrn-4992-modification-0687-creation-of-new-charge-to-recover-last-resort-supply-payment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65-appointment-of-cdsp-as-the-scheme-administrator-for-the-energy-price-guarantee-epg-for-domestic-gas-consumers-gas-unc0824/" TargetMode="External"/><Relationship Id="rId11" Type="http://schemas.openxmlformats.org/officeDocument/2006/relationships/hyperlink" Target="https://www.xoserve.com/change/change-proposals/xrn-5541-amendment-to-the-uig-additional-national-data-reporting/" TargetMode="External"/><Relationship Id="rId5" Type="http://schemas.openxmlformats.org/officeDocument/2006/relationships/hyperlink" Target="https://www.xoserve.com/change/change-proposals/xrn-5529-unc-derogation-process-mod-0800/" TargetMode="External"/><Relationship Id="rId15" Type="http://schemas.openxmlformats.org/officeDocument/2006/relationships/hyperlink" Target="https://www.xoserve.com/change/change-proposals/xrn-4989-online-end-to-end-credit-interest-process-defect-1063/" TargetMode="External"/><Relationship Id="rId10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4" Type="http://schemas.openxmlformats.org/officeDocument/2006/relationships/hyperlink" Target="https://www.xoserve.com/change/change-proposals/xrn-5231-provision-of-a-fwacv-service/" TargetMode="External"/><Relationship Id="rId9" Type="http://schemas.openxmlformats.org/officeDocument/2006/relationships/hyperlink" Target="https://www.xoserve.com/change/change-proposals/xrn-5236-reporting-valid-confirmed-theft-of-gas-into-central-systems-modification-0734/" TargetMode="External"/><Relationship Id="rId14" Type="http://schemas.openxmlformats.org/officeDocument/2006/relationships/hyperlink" Target="https://www.xoserve.com/change/change-proposals/xrn-4990-transfer-of-sites-with-low-read-submission-performance-from-class-2-and-3-into-class-4-mod0664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3" Type="http://schemas.openxmlformats.org/officeDocument/2006/relationships/hyperlink" Target="https://www.xoserve.com/change/change-proposals/xrn-5379-class-1-read-service-procurement-exercise-mod-0710/" TargetMode="External"/><Relationship Id="rId7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091-deferral-of-creation-of-class-change-reads-at-transfer-of-ownership/" TargetMode="External"/><Relationship Id="rId5" Type="http://schemas.openxmlformats.org/officeDocument/2006/relationships/hyperlink" Target="https://www.xoserve.com/change/change-proposals/xrn-5472-creation-of-a-uk-link-api-to-consume-daily-weather-data-for-demand-estimation-processes/" TargetMode="External"/><Relationship Id="rId4" Type="http://schemas.openxmlformats.org/officeDocument/2006/relationships/hyperlink" Target="https://www.xoserve.com/change/change-proposals/xrn-5143-discharge-of-cadent-wwu-and-ngn-ndm-sampling-obligations-by-the-cdsp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547-updating-the-comprehensive-invoice-master-list-and-inv-template/" TargetMode="External"/><Relationship Id="rId13" Type="http://schemas.openxmlformats.org/officeDocument/2006/relationships/hyperlink" Target="https://www.xoserve.com/change/change-proposals/xrn-5584-procurement-of-climate-change-methodology-for-demand-estimation-purposes/" TargetMode="External"/><Relationship Id="rId3" Type="http://schemas.openxmlformats.org/officeDocument/2006/relationships/hyperlink" Target="https://www.xoserve.com/change/change-proposals/xrn5454-supplier-of-last-resort-solr-reporting-suite/" TargetMode="External"/><Relationship Id="rId7" Type="http://schemas.openxmlformats.org/officeDocument/2006/relationships/hyperlink" Target="https://www.xoserve.com/change/change-proposals/xrn-5546-resolution-of-address-interactions-between-dcc-and-cdsp/" TargetMode="External"/><Relationship Id="rId12" Type="http://schemas.openxmlformats.org/officeDocument/2006/relationships/hyperlink" Target="https://www.xoserve.com/change/change-proposals/xrn-5573-updates-to-the-priority-consumer-process-as-designated-by-the-secretary-of-state-for-business-energy-and-industrial-strategy-beis-urgent/" TargetMode="External"/><Relationship Id="rId2" Type="http://schemas.openxmlformats.org/officeDocument/2006/relationships/hyperlink" Target="https://www.xoserve.com/change/change-proposals/xrn5316-rejecting-a-replacement-read-with-a-pre-line-in-the-sand-lis-read-date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45-hydrogen-trial-visualisation-dashboard/" TargetMode="External"/><Relationship Id="rId11" Type="http://schemas.openxmlformats.org/officeDocument/2006/relationships/hyperlink" Target="https://www.xoserve.com/change/change-proposals/xrn-5569-contact-data-provision-for-igt-customers/" TargetMode="External"/><Relationship Id="rId5" Type="http://schemas.openxmlformats.org/officeDocument/2006/relationships/hyperlink" Target="https://www.xoserve.com/change/change-proposals/xrn-5535-processing-of-css-switch-requests-received-in-time-period-5/" TargetMode="External"/><Relationship Id="rId10" Type="http://schemas.openxmlformats.org/officeDocument/2006/relationships/hyperlink" Target="https://www.xoserve.com/change/change-proposals/xrn-5567-implementation-of-resend-functionality-for-messages-from-css-to-grda-rec-cp-r0067/" TargetMode="External"/><Relationship Id="rId4" Type="http://schemas.openxmlformats.org/officeDocument/2006/relationships/hyperlink" Target="https://www.xoserve.com/change/change-proposals/xrn-5531-hydrogen-village-trial/" TargetMode="External"/><Relationship Id="rId9" Type="http://schemas.openxmlformats.org/officeDocument/2006/relationships/hyperlink" Target="https://www.xoserve.com/change/change-proposals/xrn-5555-amend-existing-large-load-site-reporting/" TargetMode="External"/><Relationship Id="rId14" Type="http://schemas.openxmlformats.org/officeDocument/2006/relationships/hyperlink" Target="https://www.xoserve.com/change/change-proposals/xrn-5585-flow-weighted-average-calorific-value-phase-2-service-improvements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73-meter-asset-detail-proactive-monitoring-service/" TargetMode="External"/><Relationship Id="rId3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7" Type="http://schemas.openxmlformats.org/officeDocument/2006/relationships/hyperlink" Target="https://www.xoserve.com/change/change-proposals/xrn-5471-services-to-release-data-to-unc-parties/" TargetMode="External"/><Relationship Id="rId2" Type="http://schemas.openxmlformats.org/officeDocument/2006/relationships/hyperlink" Target="https://www.xoserve.com/change/change-proposals/xrn-4914-mod-0651-retrospective-data-update-provision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453-gsos-2-3-13-payment-automation/" TargetMode="External"/><Relationship Id="rId5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4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Change Delivery Pipeline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sz="1800" dirty="0">
                <a:solidFill>
                  <a:schemeClr val="accent1"/>
                </a:solidFill>
              </a:rPr>
              <a:t>August 22 – December 23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2742" y="780557"/>
            <a:ext cx="9122793" cy="3457691"/>
            <a:chOff x="21207" y="950958"/>
            <a:chExt cx="9122793" cy="3417074"/>
          </a:xfrm>
        </p:grpSpPr>
        <p:sp>
          <p:nvSpPr>
            <p:cNvPr id="19" name="Rectangle 18"/>
            <p:cNvSpPr/>
            <p:nvPr/>
          </p:nvSpPr>
          <p:spPr>
            <a:xfrm>
              <a:off x="70574" y="1260797"/>
              <a:ext cx="9057203" cy="310723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56069" y="1309243"/>
              <a:ext cx="1660935" cy="583925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CSSC Go-Live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969" y="1971141"/>
              <a:ext cx="5654261" cy="4123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February 23 - Major Release (</a:t>
              </a:r>
              <a:r>
                <a:rPr lang="en-GB" sz="1100" b="1" dirty="0">
                  <a:solidFill>
                    <a:schemeClr val="tx1"/>
                  </a:solidFill>
                </a:rPr>
                <a:t>XRN5533</a:t>
              </a:r>
              <a:r>
                <a:rPr lang="en-GB" sz="1200" b="1" dirty="0">
                  <a:solidFill>
                    <a:schemeClr val="tx1"/>
                  </a:solidFill>
                </a:rPr>
                <a:t>)  </a:t>
              </a:r>
            </a:p>
            <a:p>
              <a:pPr algn="ctr"/>
              <a:r>
                <a:rPr lang="en-GB" sz="1050" b="1" dirty="0">
                  <a:solidFill>
                    <a:schemeClr val="tx1"/>
                  </a:solidFill>
                </a:rPr>
                <a:t>XRN4900, XRN4978, XRN4990, XRN4989, XRN4992b, XRN5298</a:t>
              </a: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207" y="966875"/>
              <a:ext cx="6623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July 22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46766" y="958975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February 23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39464" y="2917558"/>
              <a:ext cx="5038319" cy="40526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June 23 - Major Release (</a:t>
              </a:r>
              <a:r>
                <a:rPr lang="en-GB" sz="1100" b="1" dirty="0">
                  <a:solidFill>
                    <a:schemeClr val="tx1"/>
                  </a:solidFill>
                </a:rPr>
                <a:t>XRN5562</a:t>
              </a:r>
              <a:r>
                <a:rPr lang="en-GB" sz="1200" b="1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en-GB" sz="1050" b="1" dirty="0">
                  <a:solidFill>
                    <a:schemeClr val="tx1"/>
                  </a:solidFill>
                </a:rPr>
                <a:t>XRN5091, XRN5186, </a:t>
              </a:r>
              <a:r>
                <a:rPr lang="en-GB" sz="1050" b="1" i="1" u="sng" dirty="0">
                  <a:solidFill>
                    <a:schemeClr val="tx1"/>
                  </a:solidFill>
                </a:rPr>
                <a:t>XRN5482 (tbc)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8438" y="970202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26254" y="950958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June 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072873" y="962894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23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6001821-F700-42DD-973D-87D5D2CBD121}"/>
                </a:ext>
              </a:extLst>
            </p:cNvPr>
            <p:cNvSpPr/>
            <p:nvPr/>
          </p:nvSpPr>
          <p:spPr>
            <a:xfrm>
              <a:off x="95566" y="3628534"/>
              <a:ext cx="675257" cy="289687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XRN5515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5BC15D2-D52D-48A2-838C-4127EDAEADCF}"/>
                </a:ext>
              </a:extLst>
            </p:cNvPr>
            <p:cNvSpPr/>
            <p:nvPr/>
          </p:nvSpPr>
          <p:spPr>
            <a:xfrm>
              <a:off x="986536" y="2870599"/>
              <a:ext cx="1247926" cy="351161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XRN5231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5A1C9E8-8C8A-46F4-B57B-BD6180523A23}"/>
                </a:ext>
              </a:extLst>
            </p:cNvPr>
            <p:cNvSpPr/>
            <p:nvPr/>
          </p:nvSpPr>
          <p:spPr>
            <a:xfrm>
              <a:off x="1031686" y="3992197"/>
              <a:ext cx="636835" cy="291923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XRN5469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274BE7-61E1-4568-968F-979C6072B760}"/>
                </a:ext>
              </a:extLst>
            </p:cNvPr>
            <p:cNvSpPr/>
            <p:nvPr/>
          </p:nvSpPr>
          <p:spPr>
            <a:xfrm>
              <a:off x="5131332" y="3387999"/>
              <a:ext cx="3996445" cy="393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November 23 – Major Release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481A8D3-7AA6-4B78-88B7-10DC0EA4E06F}"/>
                </a:ext>
              </a:extLst>
            </p:cNvPr>
            <p:cNvSpPr/>
            <p:nvPr/>
          </p:nvSpPr>
          <p:spPr>
            <a:xfrm>
              <a:off x="1956443" y="1315435"/>
              <a:ext cx="887365" cy="5777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 Major Release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D7BF648-C6EF-4057-B696-D2A8C691D910}"/>
                </a:ext>
              </a:extLst>
            </p:cNvPr>
            <p:cNvSpPr/>
            <p:nvPr/>
          </p:nvSpPr>
          <p:spPr>
            <a:xfrm>
              <a:off x="1530667" y="3628534"/>
              <a:ext cx="784235" cy="303429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XRN5236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99C081-C3C8-4349-BB55-E666651D5B6A}"/>
                </a:ext>
              </a:extLst>
            </p:cNvPr>
            <p:cNvSpPr/>
            <p:nvPr/>
          </p:nvSpPr>
          <p:spPr>
            <a:xfrm>
              <a:off x="3132859" y="3990242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XRN4713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3"/>
            <a:ext cx="6804247" cy="780226"/>
            <a:chOff x="39751" y="4317697"/>
            <a:chExt cx="6804247" cy="687937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6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700" i="1" dirty="0">
                <a:solidFill>
                  <a:schemeClr val="tx2"/>
                </a:solidFill>
              </a:endParaRP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Firm Implementation Date – Funding Approved by ChMC and / or Non-Negotiable Industry Implementation Date in place              </a:t>
              </a: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Indicative Implementation Date – Changes are scoped for delivery – Funding and Implementation Date not yet approved by </a:t>
              </a:r>
              <a:r>
                <a:rPr lang="en-GB" sz="700" i="1" dirty="0" err="1">
                  <a:solidFill>
                    <a:schemeClr val="tx2"/>
                  </a:solidFill>
                </a:rPr>
                <a:t>ChMC</a:t>
              </a:r>
              <a:endParaRPr lang="en-GB" sz="700" i="1" dirty="0">
                <a:solidFill>
                  <a:schemeClr val="tx2"/>
                </a:solidFill>
              </a:endParaRPr>
            </a:p>
            <a:p>
              <a:endParaRPr lang="en-GB" sz="700" i="1" dirty="0">
                <a:solidFill>
                  <a:schemeClr val="tx2"/>
                </a:solidFill>
              </a:endParaRPr>
            </a:p>
            <a:p>
              <a:r>
                <a:rPr lang="en-GB" sz="700" i="1" dirty="0">
                  <a:solidFill>
                    <a:schemeClr val="tx2"/>
                  </a:solidFill>
                </a:rPr>
                <a:t>             =  Delivered on Target Implementation Date 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41415" y="4670641"/>
              <a:ext cx="264516" cy="84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50221" y="4485134"/>
              <a:ext cx="264516" cy="84702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tx2"/>
                  </a:solidFill>
                </a:rPr>
                <a:t>Delivery Key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CF2454D-4CAC-425A-9B7C-46154DF707B6}"/>
              </a:ext>
            </a:extLst>
          </p:cNvPr>
          <p:cNvSpPr txBox="1"/>
          <p:nvPr/>
        </p:nvSpPr>
        <p:spPr>
          <a:xfrm>
            <a:off x="0" y="4977629"/>
            <a:ext cx="160011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28 November 2022</a:t>
            </a:r>
            <a:endParaRPr lang="en-GB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288E32C-F68B-4297-98B3-F7FA3E7B52C2}"/>
              </a:ext>
            </a:extLst>
          </p:cNvPr>
          <p:cNvSpPr/>
          <p:nvPr/>
        </p:nvSpPr>
        <p:spPr>
          <a:xfrm>
            <a:off x="1330853" y="2316698"/>
            <a:ext cx="1296145" cy="370511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XRN5565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64DF006-D198-4084-8AAD-5D0B901296DA}"/>
              </a:ext>
            </a:extLst>
          </p:cNvPr>
          <p:cNvSpPr/>
          <p:nvPr/>
        </p:nvSpPr>
        <p:spPr>
          <a:xfrm>
            <a:off x="1207817" y="3141717"/>
            <a:ext cx="675257" cy="30082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XRN5529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4BA52F-8A4C-4671-AA42-A893F7C4A217}"/>
              </a:ext>
            </a:extLst>
          </p:cNvPr>
          <p:cNvSpPr/>
          <p:nvPr/>
        </p:nvSpPr>
        <p:spPr>
          <a:xfrm>
            <a:off x="1933673" y="3141717"/>
            <a:ext cx="675257" cy="300826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XRN5561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AFEE9CF-B4A0-4BE0-9DED-B3B680B0ED80}"/>
              </a:ext>
            </a:extLst>
          </p:cNvPr>
          <p:cNvSpPr/>
          <p:nvPr/>
        </p:nvSpPr>
        <p:spPr>
          <a:xfrm>
            <a:off x="201664" y="4846175"/>
            <a:ext cx="264516" cy="112519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5E863BC-2BBF-41B0-9ED0-99032399DDFB}"/>
              </a:ext>
            </a:extLst>
          </p:cNvPr>
          <p:cNvSpPr/>
          <p:nvPr/>
        </p:nvSpPr>
        <p:spPr>
          <a:xfrm>
            <a:off x="3275856" y="2323911"/>
            <a:ext cx="3384376" cy="3936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March 23 - AdHoc Release (</a:t>
            </a:r>
            <a:r>
              <a:rPr lang="en-GB" sz="1100" b="1" dirty="0">
                <a:solidFill>
                  <a:schemeClr val="tx1"/>
                </a:solidFill>
              </a:rPr>
              <a:t>XRN5575</a:t>
            </a:r>
            <a:r>
              <a:rPr lang="en-GB" sz="1200" b="1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en-GB" sz="1050" b="1" dirty="0">
                <a:solidFill>
                  <a:schemeClr val="tx1"/>
                </a:solidFill>
              </a:rPr>
              <a:t>XRN5379, XRN5143, XRN5472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415FF92-AC4B-4ADF-9B58-D1A77553F826}"/>
              </a:ext>
            </a:extLst>
          </p:cNvPr>
          <p:cNvSpPr/>
          <p:nvPr/>
        </p:nvSpPr>
        <p:spPr>
          <a:xfrm>
            <a:off x="3114395" y="3495781"/>
            <a:ext cx="675257" cy="2953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XRN5541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C23BBAC-46A8-4DCB-BA43-7B1311D343CA}"/>
              </a:ext>
            </a:extLst>
          </p:cNvPr>
          <p:cNvSpPr/>
          <p:nvPr/>
        </p:nvSpPr>
        <p:spPr>
          <a:xfrm>
            <a:off x="1883074" y="3853704"/>
            <a:ext cx="721273" cy="295393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XRN5573A</a:t>
            </a:r>
          </a:p>
        </p:txBody>
      </p: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1177"/>
            <a:ext cx="8229600" cy="444349"/>
          </a:xfrm>
        </p:spPr>
        <p:txBody>
          <a:bodyPr>
            <a:noAutofit/>
          </a:bodyPr>
          <a:lstStyle/>
          <a:p>
            <a:r>
              <a:rPr lang="en-GB" sz="1500" dirty="0">
                <a:latin typeface="Arial"/>
                <a:cs typeface="Arial"/>
              </a:rPr>
              <a:t>Change Pipeline - Delivery Plan - July 2022 - February 2023</a:t>
            </a:r>
            <a:endParaRPr lang="en-GB" sz="15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5591"/>
              </p:ext>
            </p:extLst>
          </p:nvPr>
        </p:nvGraphicFramePr>
        <p:xfrm>
          <a:off x="37885" y="463347"/>
          <a:ext cx="9082366" cy="4669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96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583336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10766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75083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669614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834064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55431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Delivered / </a:t>
                      </a:r>
                    </a:p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298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3"/>
                        </a:rPr>
                        <a:t>5515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HyDeploy Close Down 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18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July 2022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82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4"/>
                        </a:rPr>
                        <a:t>5231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FWACV Service – MOD 0793S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£1.198m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September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757701"/>
                  </a:ext>
                </a:extLst>
              </a:tr>
              <a:tr h="212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hlinkClick r:id="rId5"/>
                        </a:rPr>
                        <a:t>5529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UNC Derogation process – MOD 0800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239295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hlinkClick r:id="rId6"/>
                        </a:rPr>
                        <a:t>5565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b="1" dirty="0"/>
                        <a:t>CDSP as the Scheme Administrator for the Energy Price Guarantee for Domestic Gas Consumers – MOD 0824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£1m – 1.5m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</a:t>
                      </a:r>
                      <a:r>
                        <a:rPr lang="en-GB" sz="700" b="1" baseline="30000" dirty="0"/>
                        <a:t>st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365690"/>
                  </a:ext>
                </a:extLst>
              </a:tr>
              <a:tr h="190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7"/>
                        </a:rPr>
                        <a:t>5469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Increase Frequency of FSG Payments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Cadent 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£63.3k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3</a:t>
                      </a:r>
                      <a:r>
                        <a:rPr lang="en-GB" sz="700" b="1" baseline="30000" dirty="0"/>
                        <a:t>rd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284464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8"/>
                        </a:rPr>
                        <a:t>5561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Reform of Gas Demand Side Response (DSR) Arrangements – MOD 0822U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National Grid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17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October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Delivered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680026"/>
                  </a:ext>
                </a:extLst>
              </a:tr>
              <a:tr h="193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9"/>
                        </a:rPr>
                        <a:t>5236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Reporting Valid Confirmed Theft of Gas in central systems – MOD 0734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Gazprom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£74k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Oct / Nov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CMS Rebuild Release 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Delivered (Not Live)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785739"/>
                  </a:ext>
                </a:extLst>
              </a:tr>
              <a:tr h="19342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0"/>
                        </a:rPr>
                        <a:t>4713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Actual read following estimated transfer read calculating AQ of 1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£7k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December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093208"/>
                  </a:ext>
                </a:extLst>
              </a:tr>
              <a:tr h="19342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1"/>
                        </a:rPr>
                        <a:t>5541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Amendments to the UIG Additional National Data Reporting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Scottish 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23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rd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December 22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739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2"/>
                        </a:rPr>
                        <a:t>4900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25</a:t>
                      </a:r>
                      <a:r>
                        <a:rPr lang="en-GB" sz="700" b="1" baseline="30000" dirty="0"/>
                        <a:t>th</a:t>
                      </a:r>
                      <a:r>
                        <a:rPr lang="en-GB" sz="700" b="1" dirty="0"/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3"/>
                        </a:rPr>
                        <a:t>4978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Gas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£90.6k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23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4"/>
                        </a:rPr>
                        <a:t>4990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– MOD 0664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SSE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£232k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5"/>
                        </a:rPr>
                        <a:t>4989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CDSP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6"/>
                        </a:rPr>
                        <a:t>4992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700" b="1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Total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£108.7k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17"/>
                        </a:rPr>
                        <a:t>5298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7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en-GB" sz="7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February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434083"/>
          </a:xfrm>
        </p:spPr>
        <p:txBody>
          <a:bodyPr>
            <a:normAutofit fontScale="90000"/>
          </a:bodyPr>
          <a:lstStyle/>
          <a:p>
            <a:r>
              <a:rPr lang="en-GB" sz="2000" dirty="0">
                <a:latin typeface="Arial"/>
                <a:cs typeface="Arial"/>
              </a:rPr>
              <a:t>Change Pipeline 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March 2023 – June 2023</a:t>
            </a:r>
            <a:endParaRPr lang="en-GB" sz="20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683615"/>
              </p:ext>
            </p:extLst>
          </p:nvPr>
        </p:nvGraphicFramePr>
        <p:xfrm>
          <a:off x="107504" y="627534"/>
          <a:ext cx="8928993" cy="2951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448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476481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35920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563344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370725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3"/>
                        </a:rPr>
                        <a:t>5379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Class 1 Read Service Procurement Exercise - MOD0710 (DM Sampling)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£150k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March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6288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4"/>
                        </a:rPr>
                        <a:t>5143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Transfer of NDM sampling obligations from Cadent, WWU, and NGN to the 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700" b="1" dirty="0"/>
                        <a:t>WWU, Cadent, NGN only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March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6744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5"/>
                        </a:rPr>
                        <a:t>5472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Creation of a UK Link API to consume daily weather data for Demand Estimation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£75k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March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AdHoc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Firm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6"/>
                        </a:rPr>
                        <a:t>5091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Deferral of creation of Class change reads at transfer of ownership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June 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7"/>
                        </a:rPr>
                        <a:t>5186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MOD0701 - Aligning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£200k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June 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800" b="1" dirty="0">
                          <a:hlinkClick r:id="rId8"/>
                        </a:rPr>
                        <a:t>5482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Replacement of reads associated to a meter asset technical details change or update (RGMA)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Scottish Power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£300k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June 23 (tbc)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3F791-AC34-4270-82D9-5B4FC58D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10728"/>
              </p:ext>
            </p:extLst>
          </p:nvPr>
        </p:nvGraphicFramePr>
        <p:xfrm>
          <a:off x="63612" y="483322"/>
          <a:ext cx="9016776" cy="4350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255391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u="none" dirty="0">
                          <a:hlinkClick r:id="rId2"/>
                        </a:rPr>
                        <a:t>5316</a:t>
                      </a:r>
                      <a:endParaRPr lang="en-GB" sz="800" b="1" u="none" dirty="0"/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Rejecting Pre LIS Replacement Reads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Xoserve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700" b="1" dirty="0"/>
                        <a:t>N/A</a:t>
                      </a: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682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3"/>
                        </a:rPr>
                        <a:t>5454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 err="1"/>
                        <a:t>SoLR</a:t>
                      </a:r>
                      <a:r>
                        <a:rPr lang="en-GB" sz="700" b="1" dirty="0"/>
                        <a:t> Reporting Suite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EDF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45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4"/>
                        </a:rPr>
                        <a:t>5531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Village Trial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Decarb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455125"/>
                  </a:ext>
                </a:extLst>
              </a:tr>
              <a:tr h="172769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5"/>
                        </a:rPr>
                        <a:t>5535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Processing of CSS Switch Requests Received in ‘Time Period 5’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712787"/>
                  </a:ext>
                </a:extLst>
              </a:tr>
              <a:tr h="358109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6"/>
                        </a:rPr>
                        <a:t>5545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Hydrogen Trial Visualisation Dashboard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Northern Gas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Decarb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29972"/>
                  </a:ext>
                </a:extLst>
              </a:tr>
              <a:tr h="2110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7"/>
                        </a:rPr>
                        <a:t>5546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Resolution of Address Interactions between DCC and CDSP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7819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8"/>
                        </a:rPr>
                        <a:t>5547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Updating the Comprehensive Invoice Master List and INV template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Eon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376976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9"/>
                        </a:rPr>
                        <a:t>5555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Amend existing Large Load Site Reporting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204300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0"/>
                        </a:rPr>
                        <a:t>5567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Implementation of Resend Functionality for Messages from CSS to GRDA (REC CP R0067)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52276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1"/>
                        </a:rPr>
                        <a:t>5569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Contact Data Provision for IGT Customers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BUUK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267777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2"/>
                        </a:rPr>
                        <a:t>5573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Updates to the Priority Consumer process (as designated by the Secretary of State for Business, Energy, and Industrial Strategy - BEIS) – Urgent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All DSC Customers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Part A – N/A</a:t>
                      </a:r>
                    </a:p>
                    <a:p>
                      <a:r>
                        <a:rPr lang="en-GB" sz="700" b="1" dirty="0"/>
                        <a:t>------------------</a:t>
                      </a:r>
                    </a:p>
                    <a:p>
                      <a:r>
                        <a:rPr lang="en-GB" sz="700" b="1" dirty="0"/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Part A – N/A</a:t>
                      </a:r>
                    </a:p>
                    <a:p>
                      <a:r>
                        <a:rPr lang="en-GB" sz="700" b="1" dirty="0"/>
                        <a:t>------------------</a:t>
                      </a:r>
                    </a:p>
                    <a:p>
                      <a:r>
                        <a:rPr lang="en-GB" sz="700" b="1" dirty="0"/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A - October 2022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-------------------------------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A – AdHoc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- 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A – Firm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------------------------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Part B – 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405098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3"/>
                        </a:rPr>
                        <a:t>5584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Procurement of Climate Change Methodology for Demand Estimation Purposes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Mid 2023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AdHoc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402799"/>
                  </a:ext>
                </a:extLst>
              </a:tr>
              <a:tr h="13863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14"/>
                        </a:rPr>
                        <a:t>5585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Flow Weighted Average Calorific Value -</a:t>
                      </a:r>
                    </a:p>
                    <a:p>
                      <a:r>
                        <a:rPr lang="en-US" sz="700" b="1" dirty="0"/>
                        <a:t>Phase 2 Service Improvements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750230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F6E1-5529-4E9E-B15E-221F191B755F}"/>
              </a:ext>
            </a:extLst>
          </p:cNvPr>
          <p:cNvSpPr txBox="1">
            <a:spLocks/>
          </p:cNvSpPr>
          <p:nvPr/>
        </p:nvSpPr>
        <p:spPr>
          <a:xfrm>
            <a:off x="457200" y="123478"/>
            <a:ext cx="8229600" cy="3776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 dirty="0">
                <a:latin typeface="Arial"/>
                <a:cs typeface="Arial"/>
              </a:rPr>
              <a:t>Change Backlog Details - Continued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569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93598"/>
              </p:ext>
            </p:extLst>
          </p:nvPr>
        </p:nvGraphicFramePr>
        <p:xfrm>
          <a:off x="63612" y="433891"/>
          <a:ext cx="9016776" cy="304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2"/>
                        </a:rPr>
                        <a:t>4914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1" dirty="0"/>
                        <a:t>*</a:t>
                      </a:r>
                      <a:r>
                        <a:rPr lang="en-GB" sz="750" b="1" dirty="0"/>
                        <a:t>Mod0651 – Retrospective Data Update Provisions*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Cadent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£1.8m – £2.4m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Major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3"/>
                        </a:rPr>
                        <a:t>5144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Enabling Re-assignment of Supplier Short Codes to Implement Supplier of Last Resort Directions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4"/>
                        </a:rPr>
                        <a:t>5187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MOD0696 - Addressing inequities between Capacity booking under the UNC and arrangements set out in relevant NExAs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Gazprom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5"/>
                        </a:rPr>
                        <a:t>5345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/>
                        <a:t>Deferral of creation of Class change reads for DM to NDM and NDM to DM sites at Transfer </a:t>
                      </a:r>
                      <a:endParaRPr lang="en-GB" sz="7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Xoserve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6"/>
                        </a:rPr>
                        <a:t>5453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GSOS 2, 3 &amp; 13 Payment Automation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SGN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 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7"/>
                        </a:rPr>
                        <a:t>5471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DSC Core Customer Access to Data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  <a:p>
                      <a:r>
                        <a:rPr lang="en-GB" sz="700" b="1" dirty="0"/>
                        <a:t>IGT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IGT</a:t>
                      </a:r>
                    </a:p>
                    <a:p>
                      <a:r>
                        <a:rPr lang="en-GB" sz="700" b="1" dirty="0"/>
                        <a:t>Shipper</a:t>
                      </a:r>
                    </a:p>
                    <a:p>
                      <a:r>
                        <a:rPr lang="en-GB" sz="700" b="1" dirty="0"/>
                        <a:t>DN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hlinkClick r:id="rId8"/>
                        </a:rPr>
                        <a:t>5473</a:t>
                      </a:r>
                      <a:endParaRPr lang="en-GB" sz="800" b="1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Meter Asset Details Proactive Management Service 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CDSP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Shipper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dirty="0"/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Change Backlog – On Hold Details</a:t>
            </a:r>
            <a:endParaRPr lang="en-GB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2E60B2-DC49-4D3E-8514-A558F65B570A}"/>
              </a:ext>
            </a:extLst>
          </p:cNvPr>
          <p:cNvSpPr txBox="1"/>
          <p:nvPr/>
        </p:nvSpPr>
        <p:spPr>
          <a:xfrm>
            <a:off x="83963" y="4689810"/>
            <a:ext cx="839682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*</a:t>
            </a:r>
            <a:r>
              <a:rPr lang="en-GB" sz="800" b="1" dirty="0"/>
              <a:t>Mod0651 : 28.11.22 - Change Status remains on hold and will be reviewed on a monthly basis with </a:t>
            </a:r>
            <a:r>
              <a:rPr lang="en-GB" sz="800" b="1" dirty="0" err="1"/>
              <a:t>ChMC</a:t>
            </a:r>
            <a:r>
              <a:rPr lang="en-GB" sz="800" b="1" dirty="0"/>
              <a:t> – in line with request from UNCC </a:t>
            </a:r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ADBF9713-A70C-4AC4-B6B5-3AFB5CA2544A}"/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openxmlformats.org/package/2006/metadata/core-properties"/>
    <ds:schemaRef ds:uri="11f1cc19-a6a2-4477-822b-8358f9edc374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103fba77-31dd-4780-83f9-c54f26c3a260"/>
    <ds:schemaRef ds:uri="http://www.w3.org/XML/1998/namespace"/>
    <ds:schemaRef ds:uri="3ee84ff3-1fa2-4b0e-bbc1-9d3729ac2ba9"/>
    <ds:schemaRef ds:uri="efb0c983-77a3-4edc-9303-e1cb655c76c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30804</TotalTime>
  <Words>1254</Words>
  <Application>Microsoft Office PowerPoint</Application>
  <PresentationFormat>On-screen Show (16:9)</PresentationFormat>
  <Paragraphs>495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Wingdings</vt:lpstr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Pipeline August 22 – December 23 </vt:lpstr>
      <vt:lpstr>Change Pipeline - Delivery Plan - July 2022 - February 2023</vt:lpstr>
      <vt:lpstr>Change Pipeline  March 2023 – June 2023</vt:lpstr>
      <vt:lpstr>PowerPoint Presentation</vt:lpstr>
      <vt:lpstr>Change Backlog – On Hold Details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lastModifiedBy>Paul Orsler</cp:lastModifiedBy>
  <cp:revision>1955</cp:revision>
  <cp:lastPrinted>2019-06-06T11:41:21Z</cp:lastPrinted>
  <dcterms:created xsi:type="dcterms:W3CDTF">2011-09-20T14:58:41Z</dcterms:created>
  <dcterms:modified xsi:type="dcterms:W3CDTF">2022-11-28T09:11:47Z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NewReviewCycle">
    <vt:lpwstr/>
  </property>
  <property fmtid="{D5CDD505-2E9C-101B-9397-08002B2CF9AE}" pid="4" name="ContentTypeId">
    <vt:lpwstr>0x010100BE4A46900855F54F8B1B4A69CC14CF6B</vt:lpwstr>
  </property>
  <property fmtid="{D5CDD505-2E9C-101B-9397-08002B2CF9AE}" pid="5" name="Order">
    <vt:r8>56700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TaxKeyword">
    <vt:lpwstr/>
  </property>
  <property fmtid="{D5CDD505-2E9C-101B-9397-08002B2CF9AE}" pid="11" name="AuthorIds_UIVersion_512">
    <vt:lpwstr>350</vt:lpwstr>
  </property>
  <property fmtid="{D5CDD505-2E9C-101B-9397-08002B2CF9AE}" pid="12" name="AuthorIds_UIVersion_12">
    <vt:lpwstr>18</vt:lpwstr>
  </property>
  <property fmtid="{D5CDD505-2E9C-101B-9397-08002B2CF9AE}" pid="13" name="AuthorIds_UIVersion_516">
    <vt:lpwstr>53</vt:lpwstr>
  </property>
  <property fmtid="{D5CDD505-2E9C-101B-9397-08002B2CF9AE}" pid="14" name="AuthorIds_UIVersion_1">
    <vt:lpwstr>350</vt:lpwstr>
  </property>
  <property fmtid="{D5CDD505-2E9C-101B-9397-08002B2CF9AE}" pid="15" name="AuthorIds_UIVersion_11">
    <vt:lpwstr>350</vt:lpwstr>
  </property>
  <property fmtid="{D5CDD505-2E9C-101B-9397-08002B2CF9AE}" pid="16" name="MediaServiceImageTags">
    <vt:lpwstr/>
  </property>
</Properties>
</file>