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300" r:id="rId5"/>
    <p:sldId id="30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A056E67-62AC-4F37-A99F-0BB388BBFB5A}">
          <p14:sldIdLst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B1D6E8"/>
    <a:srgbClr val="2B80B1"/>
    <a:srgbClr val="9CCB3B"/>
    <a:srgbClr val="E7BB20"/>
    <a:srgbClr val="9C4877"/>
    <a:srgbClr val="40D1F5"/>
    <a:srgbClr val="FFFFFF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6374" autoAdjust="0"/>
  </p:normalViewPr>
  <p:slideViewPr>
    <p:cSldViewPr>
      <p:cViewPr>
        <p:scale>
          <a:sx n="150" d="100"/>
          <a:sy n="150" d="100"/>
        </p:scale>
        <p:origin x="0" y="-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XRN5393 – Gemini Spring 22 Release - 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CHG0033706 - Go Live 25/02 -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CHG0033667 -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CHG0033668</a:t>
            </a:r>
            <a:r>
              <a:rPr lang="en-GB" dirty="0"/>
              <a:t> - Go Live 03/04 -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CHG0033767 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XRN5231 - Flow Weighted Average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latin typeface="Arial" panose="020B0604020202020204" pitchFamily="34" charset="0"/>
                <a:cs typeface="Arial" panose="020B0604020202020204" pitchFamily="34" charset="0"/>
              </a:rPr>
              <a:t>CHG0033749 – Go Live 30/06 - </a:t>
            </a:r>
            <a:r>
              <a:rPr lang="en-US" sz="200" b="0" dirty="0">
                <a:latin typeface="Arial" panose="020B0604020202020204" pitchFamily="34" charset="0"/>
                <a:cs typeface="Arial" panose="020B0604020202020204" pitchFamily="34" charset="0"/>
              </a:rPr>
              <a:t>Flow weighted Average CV Calculation</a:t>
            </a:r>
            <a:endParaRPr lang="en-GB" sz="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XRN5368.2 - Single Sign on Experience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CHG0033809 – Go Live 29/05 - SSO/MFA /SSPR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CHG0033828 –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 12/06 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SSO/MFA /SSPR - Placeholder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XRN5368.3 - API Enhancements -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CHG0033766 Go Live 10/04 - Azure APIM API’s over the internet - TBC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XRN5368.1 - Control M and Batch Processing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CHG0033808 Go Live 01/03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CHG0033810 Go Live 15/03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XRN5368.5 - Site Minder  Upgrade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CHG0033777 - Siteminder upgrade - Prod change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CHG0033778 - Siteminder upgrade - Prod change 2 - Log4j  re-fix.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57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OCT 2022 – SEP 2024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665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OCTOBER 2022</a:t>
            </a:r>
          </a:p>
        </p:txBody>
      </p:sp>
    </p:spTree>
    <p:extLst>
      <p:ext uri="{BB962C8B-B14F-4D97-AF65-F5344CB8AC3E}">
        <p14:creationId xmlns:p14="http://schemas.microsoft.com/office/powerpoint/2010/main" val="94571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288273"/>
              </p:ext>
            </p:extLst>
          </p:nvPr>
        </p:nvGraphicFramePr>
        <p:xfrm>
          <a:off x="46995" y="515143"/>
          <a:ext cx="9073001" cy="447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847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720959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587669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389979">
                  <a:extLst>
                    <a:ext uri="{9D8B030D-6E8A-4147-A177-3AD203B41FA5}">
                      <a16:colId xmlns:a16="http://schemas.microsoft.com/office/drawing/2014/main" val="4205172266"/>
                    </a:ext>
                  </a:extLst>
                </a:gridCol>
                <a:gridCol w="389979">
                  <a:extLst>
                    <a:ext uri="{9D8B030D-6E8A-4147-A177-3AD203B41FA5}">
                      <a16:colId xmlns:a16="http://schemas.microsoft.com/office/drawing/2014/main" val="766761779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1682284650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2792573684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438433282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3218376023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1099884066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3116105998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1298517402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4197062541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881839774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3201992545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1510459985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2788497068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3337496382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2966851419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3827292974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125567043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2083585492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4205484910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3137093587"/>
                    </a:ext>
                  </a:extLst>
                </a:gridCol>
                <a:gridCol w="253482">
                  <a:extLst>
                    <a:ext uri="{9D8B030D-6E8A-4147-A177-3AD203B41FA5}">
                      <a16:colId xmlns:a16="http://schemas.microsoft.com/office/drawing/2014/main" val="3377492555"/>
                    </a:ext>
                  </a:extLst>
                </a:gridCol>
              </a:tblGrid>
              <a:tr h="498492"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2022-2024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297996">
                <a:tc gridSpan="3" v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Apr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Apr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925320">
                <a:tc rowSpan="4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XRN5455 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Autumn Release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139041"/>
                  </a:ext>
                </a:extLst>
              </a:tr>
              <a:tr h="9099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XRN5231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Weighted Average CV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FWACV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1108"/>
                  </a:ext>
                </a:extLst>
              </a:tr>
              <a:tr h="910726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Sustain Yr 1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 Yr1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934637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Sustain +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CP5564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 +</a:t>
                      </a:r>
                    </a:p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24007" y="151241"/>
            <a:ext cx="9095985" cy="3131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 2022 </a:t>
            </a:r>
            <a:r>
              <a:rPr lang="en-US" sz="1100" b="1">
                <a:latin typeface="+mj-lt"/>
              </a:rPr>
              <a:t>– 2024</a:t>
            </a:r>
            <a:endParaRPr lang="en-US" sz="1100" b="1" dirty="0"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9F9791-B8C4-4BF7-99A0-BAEFDB72DF6F}"/>
              </a:ext>
            </a:extLst>
          </p:cNvPr>
          <p:cNvSpPr/>
          <p:nvPr/>
        </p:nvSpPr>
        <p:spPr>
          <a:xfrm>
            <a:off x="2261920" y="2452985"/>
            <a:ext cx="922442" cy="429658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Closedown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Progress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Oct 22 to Jan 23</a:t>
            </a:r>
          </a:p>
          <a:p>
            <a:pPr algn="ctr"/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13C12C-BD99-4820-B518-98F80904FD0F}"/>
              </a:ext>
            </a:extLst>
          </p:cNvPr>
          <p:cNvSpPr/>
          <p:nvPr/>
        </p:nvSpPr>
        <p:spPr>
          <a:xfrm>
            <a:off x="2268775" y="1526140"/>
            <a:ext cx="378026" cy="440758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 22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Nov 22 </a:t>
            </a:r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6DA920E-430C-4CF2-8593-278CAE5BA40F}"/>
              </a:ext>
            </a:extLst>
          </p:cNvPr>
          <p:cNvSpPr/>
          <p:nvPr/>
        </p:nvSpPr>
        <p:spPr>
          <a:xfrm>
            <a:off x="3036422" y="1525399"/>
            <a:ext cx="758351" cy="452045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GB" sz="55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Functionality Parameterised</a:t>
            </a:r>
            <a:endParaRPr lang="en-US" sz="55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3C7B89F9-940D-4D8A-9586-C1D9397835E8}"/>
              </a:ext>
            </a:extLst>
          </p:cNvPr>
          <p:cNvSpPr/>
          <p:nvPr/>
        </p:nvSpPr>
        <p:spPr>
          <a:xfrm>
            <a:off x="2719551" y="1317951"/>
            <a:ext cx="415089" cy="323165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50" b="1" dirty="0">
                <a:solidFill>
                  <a:schemeClr val="bg1"/>
                </a:solidFill>
              </a:rPr>
              <a:t>Ofgem Decision </a:t>
            </a:r>
          </a:p>
          <a:p>
            <a:pPr algn="ctr"/>
            <a:r>
              <a:rPr lang="en-GB" sz="350" b="1" dirty="0">
                <a:solidFill>
                  <a:schemeClr val="bg1"/>
                </a:solidFill>
              </a:rPr>
              <a:t>23</a:t>
            </a:r>
            <a:r>
              <a:rPr lang="en-GB" sz="350" b="1" baseline="30000" dirty="0">
                <a:solidFill>
                  <a:schemeClr val="bg1"/>
                </a:solidFill>
              </a:rPr>
              <a:t>rd</a:t>
            </a:r>
            <a:r>
              <a:rPr lang="en-GB" sz="350" b="1" dirty="0">
                <a:solidFill>
                  <a:schemeClr val="bg1"/>
                </a:solidFill>
              </a:rPr>
              <a:t> Dec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ED1AE4-AC18-4F0D-AB91-48C8063FB699}"/>
              </a:ext>
            </a:extLst>
          </p:cNvPr>
          <p:cNvCxnSpPr>
            <a:cxnSpLocks/>
          </p:cNvCxnSpPr>
          <p:nvPr/>
        </p:nvCxnSpPr>
        <p:spPr>
          <a:xfrm>
            <a:off x="3036421" y="1966898"/>
            <a:ext cx="0" cy="493102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1B80F05-215A-4BF2-BE1E-43EEB1390E66}"/>
              </a:ext>
            </a:extLst>
          </p:cNvPr>
          <p:cNvCxnSpPr>
            <a:cxnSpLocks/>
          </p:cNvCxnSpPr>
          <p:nvPr/>
        </p:nvCxnSpPr>
        <p:spPr>
          <a:xfrm>
            <a:off x="6078094" y="1296540"/>
            <a:ext cx="5383" cy="3092032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2ECCCC6-6F36-4A2A-8659-2CBDBA200535}"/>
              </a:ext>
            </a:extLst>
          </p:cNvPr>
          <p:cNvSpPr/>
          <p:nvPr/>
        </p:nvSpPr>
        <p:spPr>
          <a:xfrm>
            <a:off x="2267743" y="4293647"/>
            <a:ext cx="6336704" cy="41233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5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Design to PIS </a:t>
            </a:r>
          </a:p>
          <a:p>
            <a:pPr algn="ctr"/>
            <a:r>
              <a:rPr lang="en-US" sz="55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Oct 22 to Oct 24 </a:t>
            </a:r>
            <a:endParaRPr lang="en-US" sz="55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D0FEEC1-9848-4F35-8E51-31A8FBAD3CEA}"/>
              </a:ext>
            </a:extLst>
          </p:cNvPr>
          <p:cNvCxnSpPr>
            <a:cxnSpLocks/>
          </p:cNvCxnSpPr>
          <p:nvPr/>
        </p:nvCxnSpPr>
        <p:spPr>
          <a:xfrm>
            <a:off x="3036421" y="4705986"/>
            <a:ext cx="0" cy="286273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A9224A3-698F-456A-90EB-49BB8CAF2D7E}"/>
              </a:ext>
            </a:extLst>
          </p:cNvPr>
          <p:cNvCxnSpPr>
            <a:cxnSpLocks/>
          </p:cNvCxnSpPr>
          <p:nvPr/>
        </p:nvCxnSpPr>
        <p:spPr>
          <a:xfrm>
            <a:off x="6078094" y="4705986"/>
            <a:ext cx="0" cy="281164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33E7E1B-5BAF-4A9F-8596-E8FFB651973D}"/>
              </a:ext>
            </a:extLst>
          </p:cNvPr>
          <p:cNvCxnSpPr>
            <a:cxnSpLocks/>
          </p:cNvCxnSpPr>
          <p:nvPr/>
        </p:nvCxnSpPr>
        <p:spPr>
          <a:xfrm flipH="1">
            <a:off x="3036421" y="3798237"/>
            <a:ext cx="1" cy="495410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BC993E6-69A8-41BC-8C86-C77855CEBF30}"/>
              </a:ext>
            </a:extLst>
          </p:cNvPr>
          <p:cNvCxnSpPr>
            <a:cxnSpLocks/>
          </p:cNvCxnSpPr>
          <p:nvPr/>
        </p:nvCxnSpPr>
        <p:spPr>
          <a:xfrm>
            <a:off x="3036421" y="2889658"/>
            <a:ext cx="0" cy="493102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6CEDFF05-5E2D-4E1C-B074-4F2BBC804C92}"/>
              </a:ext>
            </a:extLst>
          </p:cNvPr>
          <p:cNvSpPr/>
          <p:nvPr/>
        </p:nvSpPr>
        <p:spPr>
          <a:xfrm>
            <a:off x="2254070" y="3389775"/>
            <a:ext cx="1021785" cy="429658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Closedown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Progress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Oct 22 to Jan 23</a:t>
            </a:r>
          </a:p>
          <a:p>
            <a:pPr algn="ctr"/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85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6CA555-216C-4261-AF87-A8E955167736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11f1cc19-a6a2-4477-822b-8358f9edc374"/>
    <ds:schemaRef ds:uri="http://schemas.microsoft.com/office/infopath/2007/PartnerControls"/>
    <ds:schemaRef ds:uri="103fba77-31dd-4780-83f9-c54f26c3a260"/>
    <ds:schemaRef ds:uri="http://www.w3.org/XML/1998/namespace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EB2E7C-521A-49AA-AE5B-D958F6F9B43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On-screen Show (16:9)</PresentationFormat>
  <Paragraphs>89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NG TRANSMISSION CHANGE HORIZON PLAN  0 - 2 YEARS OCT 2022 – SEP 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2022-10-28T08:05:16Z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