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7"/>
  </p:notesMasterIdLst>
  <p:handoutMasterIdLst>
    <p:handoutMasterId r:id="rId18"/>
  </p:handoutMasterIdLst>
  <p:sldIdLst>
    <p:sldId id="1809" r:id="rId6"/>
    <p:sldId id="1811" r:id="rId7"/>
    <p:sldId id="3778" r:id="rId8"/>
    <p:sldId id="1813" r:id="rId9"/>
    <p:sldId id="1814" r:id="rId10"/>
    <p:sldId id="1812" r:id="rId11"/>
    <p:sldId id="1815" r:id="rId12"/>
    <p:sldId id="3779" r:id="rId13"/>
    <p:sldId id="3781" r:id="rId14"/>
    <p:sldId id="3783" r:id="rId15"/>
    <p:sldId id="3784" r:id="rId16"/>
  </p:sldIdLst>
  <p:sldSz cx="9144000" cy="5143500" type="screen16x9"/>
  <p:notesSz cx="6797675" cy="9928225"/>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e Williams" initials="DW" lastIdx="8" clrIdx="0"/>
  <p:cmAuthor id="1" name="Evans, Emily" initials="EE" lastIdx="1" clrIdx="1">
    <p:extLst>
      <p:ext uri="{19B8F6BF-5375-455C-9EA6-DF929625EA0E}">
        <p15:presenceInfo xmlns:p15="http://schemas.microsoft.com/office/powerpoint/2012/main" userId="S::emily.Evans@xoserve.com::a5b2f5e1-7480-4cc5-bcf8-2321e34a19e6" providerId="AD"/>
      </p:ext>
    </p:extLst>
  </p:cmAuthor>
  <p:cmAuthor id="2" name="Patel, Ranjit" initials="PR" lastIdx="4" clrIdx="2">
    <p:extLst>
      <p:ext uri="{19B8F6BF-5375-455C-9EA6-DF929625EA0E}">
        <p15:presenceInfo xmlns:p15="http://schemas.microsoft.com/office/powerpoint/2012/main" userId="S-1-5-21-4145888014-839675345-3125187760-3351" providerId="AD"/>
      </p:ext>
    </p:extLst>
  </p:cmAuthor>
  <p:cmAuthor id="3" name="Turpin, Dave" initials="TD" lastIdx="2" clrIdx="3">
    <p:extLst>
      <p:ext uri="{19B8F6BF-5375-455C-9EA6-DF929625EA0E}">
        <p15:presenceInfo xmlns:p15="http://schemas.microsoft.com/office/powerpoint/2012/main" userId="S::dave.turpin@xoserve.com::038c2abc-d4cb-4733-8675-41eb49f6e754" providerId="AD"/>
      </p:ext>
    </p:extLst>
  </p:cmAuthor>
  <p:cmAuthor id="4" name="McGlone, Jayne" initials="MJ" lastIdx="1" clrIdx="4">
    <p:extLst>
      <p:ext uri="{19B8F6BF-5375-455C-9EA6-DF929625EA0E}">
        <p15:presenceInfo xmlns:p15="http://schemas.microsoft.com/office/powerpoint/2012/main" userId="S::jayne.mcglone@xoserve.com::f5976ee6-f269-451c-ab96-754f27ca3b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EE2"/>
    <a:srgbClr val="C0C0C0"/>
    <a:srgbClr val="3E5AA8"/>
    <a:srgbClr val="26A412"/>
    <a:srgbClr val="FFCC00"/>
    <a:srgbClr val="D2232A"/>
    <a:srgbClr val="EEECE1"/>
    <a:srgbClr val="CCFF99"/>
    <a:srgbClr val="F09F0E"/>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381" autoAdjust="0"/>
    <p:restoredTop sz="94660"/>
  </p:normalViewPr>
  <p:slideViewPr>
    <p:cSldViewPr snapToGrid="0">
      <p:cViewPr varScale="1">
        <p:scale>
          <a:sx n="131" d="100"/>
          <a:sy n="131" d="100"/>
        </p:scale>
        <p:origin x="1734" y="120"/>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18"/>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28/11/2022</a:t>
            </a:fld>
            <a:endParaRPr lang="en-GB"/>
          </a:p>
        </p:txBody>
      </p:sp>
      <p:sp>
        <p:nvSpPr>
          <p:cNvPr id="65540" name="Rectangle 4"/>
          <p:cNvSpPr>
            <a:spLocks noGrp="1" noChangeArrowheads="1"/>
          </p:cNvSpPr>
          <p:nvPr>
            <p:ph type="ftr" sz="quarter" idx="2"/>
          </p:nvPr>
        </p:nvSpPr>
        <p:spPr bwMode="auto">
          <a:xfrm>
            <a:off x="0"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2"/>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30" tIns="45716" rIns="91430" bIns="45716"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01" cy="496412"/>
          </a:xfrm>
          <a:prstGeom prst="rect">
            <a:avLst/>
          </a:prstGeom>
        </p:spPr>
        <p:txBody>
          <a:bodyPr vert="horz" lIns="92130" tIns="46064" rIns="92130" bIns="46064" rtlCol="0"/>
          <a:lstStyle>
            <a:lvl1pPr algn="l">
              <a:defRPr sz="1200"/>
            </a:lvl1pPr>
          </a:lstStyle>
          <a:p>
            <a:endParaRPr lang="en-GB"/>
          </a:p>
        </p:txBody>
      </p:sp>
      <p:sp>
        <p:nvSpPr>
          <p:cNvPr id="3" name="Date Placeholder 2"/>
          <p:cNvSpPr>
            <a:spLocks noGrp="1"/>
          </p:cNvSpPr>
          <p:nvPr>
            <p:ph type="dt" idx="1"/>
          </p:nvPr>
        </p:nvSpPr>
        <p:spPr>
          <a:xfrm>
            <a:off x="3849771" y="0"/>
            <a:ext cx="2946301" cy="496412"/>
          </a:xfrm>
          <a:prstGeom prst="rect">
            <a:avLst/>
          </a:prstGeom>
        </p:spPr>
        <p:txBody>
          <a:bodyPr vert="horz" lIns="92130" tIns="46064" rIns="92130" bIns="46064" rtlCol="0"/>
          <a:lstStyle>
            <a:lvl1pPr algn="r">
              <a:defRPr sz="1200"/>
            </a:lvl1pPr>
          </a:lstStyle>
          <a:p>
            <a:fld id="{4F0B033A-D7A2-4873-87D3-52E71CC76346}" type="datetimeFigureOut">
              <a:rPr lang="en-GB" smtClean="0"/>
              <a:t>28/11/2022</a:t>
            </a:fld>
            <a:endParaRPr lang="en-GB"/>
          </a:p>
        </p:txBody>
      </p:sp>
      <p:sp>
        <p:nvSpPr>
          <p:cNvPr id="4" name="Slide Image Placeholder 3"/>
          <p:cNvSpPr>
            <a:spLocks noGrp="1" noRot="1" noChangeAspect="1"/>
          </p:cNvSpPr>
          <p:nvPr>
            <p:ph type="sldImg" idx="2"/>
          </p:nvPr>
        </p:nvSpPr>
        <p:spPr>
          <a:xfrm>
            <a:off x="92075" y="746125"/>
            <a:ext cx="6613525" cy="3721100"/>
          </a:xfrm>
          <a:prstGeom prst="rect">
            <a:avLst/>
          </a:prstGeom>
          <a:noFill/>
          <a:ln w="12700">
            <a:solidFill>
              <a:prstClr val="black"/>
            </a:solidFill>
          </a:ln>
        </p:spPr>
        <p:txBody>
          <a:bodyPr vert="horz" lIns="92130" tIns="46064" rIns="92130" bIns="46064" rtlCol="0" anchor="ctr"/>
          <a:lstStyle/>
          <a:p>
            <a:endParaRPr lang="en-GB"/>
          </a:p>
        </p:txBody>
      </p:sp>
      <p:sp>
        <p:nvSpPr>
          <p:cNvPr id="5" name="Notes Placeholder 4"/>
          <p:cNvSpPr>
            <a:spLocks noGrp="1"/>
          </p:cNvSpPr>
          <p:nvPr>
            <p:ph type="body" sz="quarter" idx="3"/>
          </p:nvPr>
        </p:nvSpPr>
        <p:spPr>
          <a:xfrm>
            <a:off x="680410" y="4716705"/>
            <a:ext cx="5436856" cy="4467701"/>
          </a:xfrm>
          <a:prstGeom prst="rect">
            <a:avLst/>
          </a:prstGeom>
        </p:spPr>
        <p:txBody>
          <a:bodyPr vert="horz" lIns="92130" tIns="46064" rIns="92130" bIns="460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219"/>
            <a:ext cx="2946301" cy="496412"/>
          </a:xfrm>
          <a:prstGeom prst="rect">
            <a:avLst/>
          </a:prstGeom>
        </p:spPr>
        <p:txBody>
          <a:bodyPr vert="horz" lIns="92130" tIns="46064" rIns="92130" bIns="46064" rtlCol="0" anchor="b"/>
          <a:lstStyle>
            <a:lvl1pPr algn="l">
              <a:defRPr sz="1200"/>
            </a:lvl1pPr>
          </a:lstStyle>
          <a:p>
            <a:endParaRPr lang="en-GB"/>
          </a:p>
        </p:txBody>
      </p:sp>
      <p:sp>
        <p:nvSpPr>
          <p:cNvPr id="7" name="Slide Number Placeholder 6"/>
          <p:cNvSpPr>
            <a:spLocks noGrp="1"/>
          </p:cNvSpPr>
          <p:nvPr>
            <p:ph type="sldNum" sz="quarter" idx="5"/>
          </p:nvPr>
        </p:nvSpPr>
        <p:spPr>
          <a:xfrm>
            <a:off x="3849771" y="9430219"/>
            <a:ext cx="2946301" cy="496412"/>
          </a:xfrm>
          <a:prstGeom prst="rect">
            <a:avLst/>
          </a:prstGeom>
        </p:spPr>
        <p:txBody>
          <a:bodyPr vert="horz" lIns="92130" tIns="46064" rIns="92130" bIns="4606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6" y="4443966"/>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814170"/>
            <a:ext cx="7772400" cy="1799539"/>
          </a:xfrm>
        </p:spPr>
        <p:txBody>
          <a:bodyPr>
            <a:normAutofit fontScale="90000"/>
          </a:bodyPr>
          <a:lstStyle/>
          <a:p>
            <a:r>
              <a:rPr lang="en-GB" sz="2000" dirty="0"/>
              <a:t>REC Update:</a:t>
            </a:r>
            <a:br>
              <a:rPr lang="en-GB" sz="2000" dirty="0"/>
            </a:br>
            <a:br>
              <a:rPr lang="en-GB" sz="2000" dirty="0"/>
            </a:br>
            <a:r>
              <a:rPr lang="en-GB" sz="2000" dirty="0"/>
              <a:t>Late Gate Closure Messages and </a:t>
            </a:r>
            <a:br>
              <a:rPr lang="en-GB" sz="2000" dirty="0"/>
            </a:br>
            <a:r>
              <a:rPr lang="en-GB" sz="2000" dirty="0"/>
              <a:t>Missing Messages</a:t>
            </a:r>
            <a:br>
              <a:rPr lang="en-GB" sz="2000" dirty="0"/>
            </a:br>
            <a:br>
              <a:rPr lang="en-GB" sz="2000" dirty="0"/>
            </a:br>
            <a:r>
              <a:rPr lang="en-GB" sz="2000" dirty="0" err="1"/>
              <a:t>ChMC</a:t>
            </a:r>
            <a:r>
              <a:rPr lang="en-GB" sz="2000" dirty="0"/>
              <a:t> – December 2022</a:t>
            </a:r>
          </a:p>
        </p:txBody>
      </p:sp>
      <p:sp>
        <p:nvSpPr>
          <p:cNvPr id="2" name="Rectangle 1"/>
          <p:cNvSpPr/>
          <p:nvPr/>
        </p:nvSpPr>
        <p:spPr>
          <a:xfrm>
            <a:off x="3174666" y="2318807"/>
            <a:ext cx="2832660" cy="523220"/>
          </a:xfrm>
          <a:prstGeom prst="rect">
            <a:avLst/>
          </a:prstGeom>
        </p:spPr>
        <p:txBody>
          <a:bodyPr vert="horz" lIns="91440" tIns="45720" rIns="91440" bIns="45720" rtlCol="0" anchor="ctr">
            <a:normAutofit/>
          </a:bodyPr>
          <a:lstStyle/>
          <a:p>
            <a:pPr algn="ctr" defTabSz="914400"/>
            <a:endParaRPr lang="en-GB" b="1" dirty="0">
              <a:solidFill>
                <a:srgbClr val="3E5AA8"/>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110182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Proposed Solution - Challenges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a:bodyPr>
          <a:lstStyle/>
          <a:p>
            <a:r>
              <a:rPr lang="en-GB" sz="1800" dirty="0"/>
              <a:t>An Opening and Closing Meter Read will be generated for the UKL Registration Effective Date</a:t>
            </a:r>
          </a:p>
          <a:p>
            <a:pPr lvl="1"/>
            <a:r>
              <a:rPr lang="en-GB" sz="1600" dirty="0"/>
              <a:t>This will be issued to both Shippers as per BAU process </a:t>
            </a:r>
          </a:p>
          <a:p>
            <a:r>
              <a:rPr lang="en-GB" sz="1800" dirty="0"/>
              <a:t>We could insert an estimated Meter Reading for the CSS Registration Date – this would be a CYCL (i.e. not an Opening Reading) but would be beneficial for Reconciliation (if required) and potential settlement between Shippers / Suppliers</a:t>
            </a:r>
          </a:p>
          <a:p>
            <a:pPr lvl="1"/>
            <a:r>
              <a:rPr lang="en-GB" sz="1400" dirty="0"/>
              <a:t>Note: if this requires replacement it would require the ‘old’ Shipper to replace (i.e. UKL Registered Shipper) and not the CSS Registered Shipper (and replacement would not lead to notification for the CSS Registered Shipper by UKL)</a:t>
            </a:r>
          </a:p>
          <a:p>
            <a:pPr lvl="1"/>
            <a:r>
              <a:rPr lang="en-GB" sz="1400" dirty="0"/>
              <a:t>Note: would not be recorded with an explicit reason</a:t>
            </a:r>
          </a:p>
          <a:p>
            <a:pPr lvl="1"/>
            <a:r>
              <a:rPr lang="en-GB" sz="1400" dirty="0"/>
              <a:t>Alternatively, Shippers / Suppliers could agree and insertion by ‘old’ Shipper?</a:t>
            </a:r>
          </a:p>
          <a:p>
            <a:endParaRPr lang="en-GB" sz="1600" dirty="0"/>
          </a:p>
          <a:p>
            <a:endParaRPr lang="en-GB" sz="1600" dirty="0"/>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1963494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Further Considerations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a:bodyPr>
          <a:lstStyle/>
          <a:p>
            <a:r>
              <a:rPr lang="en-GB" sz="1800" dirty="0"/>
              <a:t>Assessing Invoicing position</a:t>
            </a:r>
          </a:p>
          <a:p>
            <a:pPr lvl="1"/>
            <a:r>
              <a:rPr lang="en-GB" sz="1600" dirty="0"/>
              <a:t>Materiality is not expected to be large</a:t>
            </a:r>
          </a:p>
          <a:p>
            <a:pPr lvl="1"/>
            <a:r>
              <a:rPr lang="en-GB" sz="1600" dirty="0"/>
              <a:t>164 impacted Supply Meter Points, of which 162 are SSP (noting 9 confirmed Registration cancellations)</a:t>
            </a:r>
          </a:p>
          <a:p>
            <a:pPr lvl="1"/>
            <a:endParaRPr lang="en-GB" sz="1200" dirty="0"/>
          </a:p>
          <a:p>
            <a:endParaRPr lang="en-GB" sz="1600" dirty="0"/>
          </a:p>
          <a:p>
            <a:endParaRPr lang="en-GB" sz="1600" dirty="0"/>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2694042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‘Missing’ Gate Closure</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85000" lnSpcReduction="20000"/>
          </a:bodyPr>
          <a:lstStyle/>
          <a:p>
            <a:r>
              <a:rPr lang="en-GB" sz="1800" dirty="0">
                <a:solidFill>
                  <a:schemeClr val="bg1">
                    <a:lumMod val="65000"/>
                  </a:schemeClr>
                </a:solidFill>
              </a:rPr>
              <a:t>First ticket was raised on 24</a:t>
            </a:r>
            <a:r>
              <a:rPr lang="en-GB" sz="1800" baseline="30000" dirty="0">
                <a:solidFill>
                  <a:schemeClr val="bg1">
                    <a:lumMod val="65000"/>
                  </a:schemeClr>
                </a:solidFill>
              </a:rPr>
              <a:t>th</a:t>
            </a:r>
            <a:r>
              <a:rPr lang="en-GB" sz="1800" dirty="0">
                <a:solidFill>
                  <a:schemeClr val="bg1">
                    <a:lumMod val="65000"/>
                  </a:schemeClr>
                </a:solidFill>
              </a:rPr>
              <a:t> July, and each day that we had a missing GC message a further ticket has been raised</a:t>
            </a:r>
          </a:p>
          <a:p>
            <a:r>
              <a:rPr lang="en-GB" sz="1800" dirty="0"/>
              <a:t>At 23</a:t>
            </a:r>
            <a:r>
              <a:rPr lang="en-GB" sz="1800" baseline="30000" dirty="0"/>
              <a:t>rd</a:t>
            </a:r>
            <a:r>
              <a:rPr lang="en-GB" sz="1800" dirty="0"/>
              <a:t> November – last incidence of missing GC message was 22</a:t>
            </a:r>
            <a:r>
              <a:rPr lang="en-GB" sz="1800" baseline="30000" dirty="0"/>
              <a:t>nd</a:t>
            </a:r>
            <a:r>
              <a:rPr lang="en-GB" sz="1800" dirty="0"/>
              <a:t> November</a:t>
            </a:r>
          </a:p>
          <a:p>
            <a:pPr lvl="1"/>
            <a:r>
              <a:rPr lang="en-GB" sz="1600" dirty="0"/>
              <a:t>Total missing messages 164 by this point (121 missing on 2</a:t>
            </a:r>
            <a:r>
              <a:rPr lang="en-GB" sz="1600" baseline="30000" dirty="0"/>
              <a:t>nd</a:t>
            </a:r>
            <a:r>
              <a:rPr lang="en-GB" sz="1600" dirty="0"/>
              <a:t> August)</a:t>
            </a:r>
          </a:p>
          <a:p>
            <a:pPr lvl="1"/>
            <a:r>
              <a:rPr lang="en-GB" sz="1600" dirty="0"/>
              <a:t>NB: 9 now resolved following confirmation of Cancellation of Registration from Switching Operator</a:t>
            </a:r>
          </a:p>
          <a:p>
            <a:endParaRPr lang="en-GB" sz="1800" dirty="0"/>
          </a:p>
          <a:p>
            <a:r>
              <a:rPr lang="en-GB" sz="1800" dirty="0">
                <a:solidFill>
                  <a:schemeClr val="bg1">
                    <a:lumMod val="65000"/>
                  </a:schemeClr>
                </a:solidFill>
              </a:rPr>
              <a:t>DCC indicated a fix has been deployed 25</a:t>
            </a:r>
            <a:r>
              <a:rPr lang="en-GB" sz="1800" baseline="30000" dirty="0">
                <a:solidFill>
                  <a:schemeClr val="bg1">
                    <a:lumMod val="65000"/>
                  </a:schemeClr>
                </a:solidFill>
              </a:rPr>
              <a:t>th</a:t>
            </a:r>
            <a:r>
              <a:rPr lang="en-GB" sz="1800" dirty="0">
                <a:solidFill>
                  <a:schemeClr val="bg1">
                    <a:lumMod val="65000"/>
                  </a:schemeClr>
                </a:solidFill>
              </a:rPr>
              <a:t> August that would resolve the exceptions that were causing this issue, but noted that this would take some time to work through CSS (so to expect some additional missing messages post fix date (NB: we have recorded Missing Messages post 25</a:t>
            </a:r>
            <a:r>
              <a:rPr lang="en-GB" sz="1800" baseline="30000" dirty="0">
                <a:solidFill>
                  <a:schemeClr val="bg1">
                    <a:lumMod val="65000"/>
                  </a:schemeClr>
                </a:solidFill>
              </a:rPr>
              <a:t>th</a:t>
            </a:r>
            <a:r>
              <a:rPr lang="en-GB" sz="1800" dirty="0">
                <a:solidFill>
                  <a:schemeClr val="bg1">
                    <a:lumMod val="65000"/>
                  </a:schemeClr>
                </a:solidFill>
              </a:rPr>
              <a:t> August)</a:t>
            </a:r>
          </a:p>
          <a:p>
            <a:endParaRPr lang="en-GB" sz="1800" dirty="0"/>
          </a:p>
          <a:p>
            <a:r>
              <a:rPr lang="en-GB" sz="1800" dirty="0"/>
              <a:t>We have reported 93.75% (Sub average volumes) and 80% (Average to Peak volumes) success against the REC Performance Assurance target for October of all messages being received within target each day – 4 days with missed messages</a:t>
            </a:r>
          </a:p>
          <a:p>
            <a:pPr lvl="1"/>
            <a:r>
              <a:rPr lang="en-GB" sz="1600" dirty="0"/>
              <a:t>We believe that these have all related to Supplier-less Supply Meter Points, so expect this to be a different functional issue</a:t>
            </a:r>
          </a:p>
        </p:txBody>
      </p:sp>
    </p:spTree>
    <p:extLst>
      <p:ext uri="{BB962C8B-B14F-4D97-AF65-F5344CB8AC3E}">
        <p14:creationId xmlns:p14="http://schemas.microsoft.com/office/powerpoint/2010/main" val="51918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Latest Position</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a:xfrm>
            <a:off x="457200" y="1059582"/>
            <a:ext cx="4642624" cy="3672408"/>
          </a:xfrm>
        </p:spPr>
        <p:txBody>
          <a:bodyPr>
            <a:normAutofit fontScale="92500" lnSpcReduction="20000"/>
          </a:bodyPr>
          <a:lstStyle/>
          <a:p>
            <a:r>
              <a:rPr lang="en-GB" sz="1800" dirty="0"/>
              <a:t>Statistics as at 20</a:t>
            </a:r>
            <a:r>
              <a:rPr lang="en-GB" sz="1800" baseline="30000" dirty="0"/>
              <a:t>th</a:t>
            </a:r>
            <a:r>
              <a:rPr lang="en-GB" sz="1800" dirty="0"/>
              <a:t> November:</a:t>
            </a:r>
          </a:p>
          <a:p>
            <a:pPr lvl="1"/>
            <a:r>
              <a:rPr lang="en-GB" sz="1600" dirty="0"/>
              <a:t>Pot 1 – ‘Pending DCC Rec’ incl. Server Shut Down – estimate that these will require Registration</a:t>
            </a:r>
          </a:p>
          <a:p>
            <a:pPr lvl="1"/>
            <a:r>
              <a:rPr lang="en-GB" sz="1600" dirty="0"/>
              <a:t>Pot 2 – Server Drift - estimate that these will require Registration</a:t>
            </a:r>
          </a:p>
          <a:p>
            <a:pPr lvl="1"/>
            <a:r>
              <a:rPr lang="en-GB" sz="1600" dirty="0"/>
              <a:t>Pot 3 – ‘New’ recent instances to be investigated with DCC</a:t>
            </a:r>
          </a:p>
          <a:p>
            <a:pPr lvl="1"/>
            <a:r>
              <a:rPr lang="en-GB" sz="1600" dirty="0"/>
              <a:t>Pot 4 ‘</a:t>
            </a:r>
            <a:r>
              <a:rPr lang="en-GB" sz="1600" dirty="0" err="1"/>
              <a:t>Supplierless</a:t>
            </a:r>
            <a:r>
              <a:rPr lang="en-GB" sz="1600" dirty="0"/>
              <a:t>’ – we believe that this is a functional issue and will require system change (and potentially REC change)</a:t>
            </a:r>
          </a:p>
          <a:p>
            <a:pPr lvl="1"/>
            <a:r>
              <a:rPr lang="en-GB" sz="1600" dirty="0"/>
              <a:t>Resolved – 9 Cancelled Registrations – removed from UKL</a:t>
            </a:r>
          </a:p>
          <a:p>
            <a:r>
              <a:rPr lang="en-GB" sz="1600" dirty="0"/>
              <a:t>Note: all statistics and conclusions for ‘pots’ are subject to Reconciliation and confirmation from the Switching Operator</a:t>
            </a:r>
          </a:p>
        </p:txBody>
      </p:sp>
      <p:graphicFrame>
        <p:nvGraphicFramePr>
          <p:cNvPr id="7" name="Table 6">
            <a:extLst>
              <a:ext uri="{FF2B5EF4-FFF2-40B4-BE49-F238E27FC236}">
                <a16:creationId xmlns:a16="http://schemas.microsoft.com/office/drawing/2014/main" id="{1BE6D165-DCD3-49BB-919B-4D6842EFF454}"/>
              </a:ext>
            </a:extLst>
          </p:cNvPr>
          <p:cNvGraphicFramePr>
            <a:graphicFrameLocks noGrp="1"/>
          </p:cNvGraphicFramePr>
          <p:nvPr>
            <p:extLst>
              <p:ext uri="{D42A27DB-BD31-4B8C-83A1-F6EECF244321}">
                <p14:modId xmlns:p14="http://schemas.microsoft.com/office/powerpoint/2010/main" val="3226967277"/>
              </p:ext>
            </p:extLst>
          </p:nvPr>
        </p:nvGraphicFramePr>
        <p:xfrm>
          <a:off x="5356224" y="1238250"/>
          <a:ext cx="3609975" cy="2317750"/>
        </p:xfrm>
        <a:graphic>
          <a:graphicData uri="http://schemas.openxmlformats.org/drawingml/2006/table">
            <a:tbl>
              <a:tblPr/>
              <a:tblGrid>
                <a:gridCol w="2274000">
                  <a:extLst>
                    <a:ext uri="{9D8B030D-6E8A-4147-A177-3AD203B41FA5}">
                      <a16:colId xmlns:a16="http://schemas.microsoft.com/office/drawing/2014/main" val="2282654640"/>
                    </a:ext>
                  </a:extLst>
                </a:gridCol>
                <a:gridCol w="1335975">
                  <a:extLst>
                    <a:ext uri="{9D8B030D-6E8A-4147-A177-3AD203B41FA5}">
                      <a16:colId xmlns:a16="http://schemas.microsoft.com/office/drawing/2014/main" val="2964504579"/>
                    </a:ext>
                  </a:extLst>
                </a:gridCol>
              </a:tblGrid>
              <a:tr h="231775">
                <a:tc>
                  <a:txBody>
                    <a:bodyPr/>
                    <a:lstStyle/>
                    <a:p>
                      <a:pPr algn="l" fontAlgn="b"/>
                      <a:r>
                        <a:rPr lang="en-GB" sz="1100" b="1" i="0" u="none" strike="noStrike" dirty="0">
                          <a:solidFill>
                            <a:srgbClr val="000000"/>
                          </a:solidFill>
                          <a:effectLst/>
                          <a:latin typeface="Calibri" panose="020F0502020204030204" pitchFamily="34" charset="0"/>
                        </a:rPr>
                        <a:t>RCA</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l" fontAlgn="b"/>
                      <a:r>
                        <a:rPr lang="en-GB" sz="1100" b="1" i="0" u="none" strike="noStrike">
                          <a:solidFill>
                            <a:srgbClr val="000000"/>
                          </a:solidFill>
                          <a:effectLst/>
                          <a:latin typeface="Calibri" panose="020F0502020204030204" pitchFamily="34" charset="0"/>
                        </a:rPr>
                        <a:t>Count Missing SAM</a:t>
                      </a:r>
                    </a:p>
                  </a:txBody>
                  <a:tcPr marL="0" marR="0" marT="0"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4189735272"/>
                  </a:ext>
                </a:extLst>
              </a:tr>
              <a:tr h="231775">
                <a:tc>
                  <a:txBody>
                    <a:bodyPr/>
                    <a:lstStyle/>
                    <a:p>
                      <a:pPr algn="l" fontAlgn="b"/>
                      <a:r>
                        <a:rPr lang="en-GB" sz="1100" b="1" i="0" u="none" strike="noStrike">
                          <a:solidFill>
                            <a:srgbClr val="000000"/>
                          </a:solidFill>
                          <a:effectLst/>
                          <a:latin typeface="Calibri" panose="020F0502020204030204" pitchFamily="34" charset="0"/>
                        </a:rPr>
                        <a:t>PENDING</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r" fontAlgn="b"/>
                      <a:r>
                        <a:rPr lang="en-GB" sz="1100" b="1" i="0" u="none" strike="noStrike">
                          <a:solidFill>
                            <a:srgbClr val="000000"/>
                          </a:solidFill>
                          <a:effectLst/>
                          <a:latin typeface="Calibri" panose="020F0502020204030204" pitchFamily="34" charset="0"/>
                        </a:rPr>
                        <a:t>164</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556618056"/>
                  </a:ext>
                </a:extLst>
              </a:tr>
              <a:tr h="231775">
                <a:tc>
                  <a:txBody>
                    <a:bodyPr/>
                    <a:lstStyle/>
                    <a:p>
                      <a:pPr algn="l" fontAlgn="b"/>
                      <a:r>
                        <a:rPr lang="en-GB" sz="1100" b="0" i="0" u="none" strike="noStrike">
                          <a:solidFill>
                            <a:srgbClr val="000000"/>
                          </a:solidFill>
                          <a:effectLst/>
                          <a:latin typeface="Calibri" panose="020F0502020204030204" pitchFamily="34" charset="0"/>
                        </a:rPr>
                        <a:t>Pot 1 Pending DCC REC</a:t>
                      </a:r>
                    </a:p>
                  </a:txBody>
                  <a:tcPr marL="95250" marR="0" marT="0"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r" fontAlgn="b"/>
                      <a:r>
                        <a:rPr lang="en-GB" sz="1100" b="0" i="0" u="none" strike="noStrike">
                          <a:solidFill>
                            <a:srgbClr val="000000"/>
                          </a:solidFill>
                          <a:effectLst/>
                          <a:latin typeface="Calibri" panose="020F0502020204030204" pitchFamily="34" charset="0"/>
                        </a:rPr>
                        <a:t>31</a:t>
                      </a:r>
                    </a:p>
                  </a:txBody>
                  <a:tcPr marL="0" marR="0" marT="0"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268560933"/>
                  </a:ext>
                </a:extLst>
              </a:tr>
              <a:tr h="231775">
                <a:tc>
                  <a:txBody>
                    <a:bodyPr/>
                    <a:lstStyle/>
                    <a:p>
                      <a:pPr algn="l" fontAlgn="b"/>
                      <a:r>
                        <a:rPr lang="en-GB" sz="1100" b="0" i="0" u="none" strike="noStrike">
                          <a:solidFill>
                            <a:srgbClr val="000000"/>
                          </a:solidFill>
                          <a:effectLst/>
                          <a:latin typeface="Calibri" panose="020F0502020204030204" pitchFamily="34" charset="0"/>
                        </a:rPr>
                        <a:t>Pot 2 Server Drift Issue</a:t>
                      </a:r>
                    </a:p>
                  </a:txBody>
                  <a:tcPr marL="95250" marR="0" marT="0" marB="0" anchor="b">
                    <a:lnL>
                      <a:noFill/>
                    </a:lnL>
                    <a:lnR>
                      <a:noFill/>
                    </a:lnR>
                    <a:lnT>
                      <a:noFill/>
                    </a:lnT>
                    <a:lnB>
                      <a:noFill/>
                    </a:lnB>
                    <a:solidFill>
                      <a:srgbClr val="FCE4D6"/>
                    </a:solidFill>
                  </a:tcPr>
                </a:tc>
                <a:tc>
                  <a:txBody>
                    <a:bodyPr/>
                    <a:lstStyle/>
                    <a:p>
                      <a:pPr algn="r" fontAlgn="b"/>
                      <a:r>
                        <a:rPr lang="en-GB" sz="1100" b="0" i="0" u="none" strike="noStrike" dirty="0">
                          <a:solidFill>
                            <a:srgbClr val="000000"/>
                          </a:solidFill>
                          <a:effectLst/>
                          <a:latin typeface="Calibri" panose="020F0502020204030204" pitchFamily="34" charset="0"/>
                        </a:rPr>
                        <a:t>119</a:t>
                      </a:r>
                    </a:p>
                  </a:txBody>
                  <a:tcPr marL="0" marR="0" marT="0" marB="0" anchor="b">
                    <a:lnL>
                      <a:noFill/>
                    </a:lnL>
                    <a:lnR>
                      <a:noFill/>
                    </a:lnR>
                    <a:lnT>
                      <a:noFill/>
                    </a:lnT>
                    <a:lnB>
                      <a:noFill/>
                    </a:lnB>
                    <a:solidFill>
                      <a:srgbClr val="FCE4D6"/>
                    </a:solidFill>
                  </a:tcPr>
                </a:tc>
                <a:extLst>
                  <a:ext uri="{0D108BD9-81ED-4DB2-BD59-A6C34878D82A}">
                    <a16:rowId xmlns:a16="http://schemas.microsoft.com/office/drawing/2014/main" val="879744259"/>
                  </a:ext>
                </a:extLst>
              </a:tr>
              <a:tr h="231775">
                <a:tc>
                  <a:txBody>
                    <a:bodyPr/>
                    <a:lstStyle/>
                    <a:p>
                      <a:pPr algn="l" fontAlgn="b"/>
                      <a:r>
                        <a:rPr lang="en-GB" sz="1100" b="0" i="0" u="none" strike="noStrike">
                          <a:solidFill>
                            <a:srgbClr val="FF0000"/>
                          </a:solidFill>
                          <a:effectLst/>
                          <a:latin typeface="Calibri" panose="020F0502020204030204" pitchFamily="34" charset="0"/>
                        </a:rPr>
                        <a:t>Pot 3 New</a:t>
                      </a:r>
                    </a:p>
                  </a:txBody>
                  <a:tcPr marL="95250" marR="0" marT="0" marB="0" anchor="b">
                    <a:lnL>
                      <a:noFill/>
                    </a:lnL>
                    <a:lnR>
                      <a:noFill/>
                    </a:lnR>
                    <a:lnT>
                      <a:noFill/>
                    </a:lnT>
                    <a:lnB>
                      <a:noFill/>
                    </a:lnB>
                  </a:tcPr>
                </a:tc>
                <a:tc>
                  <a:txBody>
                    <a:bodyPr/>
                    <a:lstStyle/>
                    <a:p>
                      <a:pPr algn="r" fontAlgn="b"/>
                      <a:r>
                        <a:rPr lang="en-GB" sz="1100" b="0" i="0" u="none" strike="noStrike">
                          <a:solidFill>
                            <a:srgbClr val="FF0000"/>
                          </a:solidFill>
                          <a:effectLst/>
                          <a:latin typeface="Calibri" panose="020F0502020204030204" pitchFamily="34" charset="0"/>
                        </a:rPr>
                        <a:t>9</a:t>
                      </a:r>
                    </a:p>
                  </a:txBody>
                  <a:tcPr marL="0" marR="0" marT="0" marB="0" anchor="b">
                    <a:lnL>
                      <a:noFill/>
                    </a:lnL>
                    <a:lnR>
                      <a:noFill/>
                    </a:lnR>
                    <a:lnT>
                      <a:noFill/>
                    </a:lnT>
                    <a:lnB>
                      <a:noFill/>
                    </a:lnB>
                  </a:tcPr>
                </a:tc>
                <a:extLst>
                  <a:ext uri="{0D108BD9-81ED-4DB2-BD59-A6C34878D82A}">
                    <a16:rowId xmlns:a16="http://schemas.microsoft.com/office/drawing/2014/main" val="2694644403"/>
                  </a:ext>
                </a:extLst>
              </a:tr>
              <a:tr h="231775">
                <a:tc>
                  <a:txBody>
                    <a:bodyPr/>
                    <a:lstStyle/>
                    <a:p>
                      <a:pPr algn="l" fontAlgn="b"/>
                      <a:r>
                        <a:rPr lang="en-GB" sz="1100" b="0" i="0" u="none" strike="noStrike">
                          <a:solidFill>
                            <a:srgbClr val="000000"/>
                          </a:solidFill>
                          <a:effectLst/>
                          <a:latin typeface="Calibri" panose="020F0502020204030204" pitchFamily="34" charset="0"/>
                        </a:rPr>
                        <a:t>Pot 4 Isolated (Supplierless)</a:t>
                      </a:r>
                    </a:p>
                  </a:txBody>
                  <a:tcPr marL="95250" marR="0" marT="0" marB="0" anchor="b">
                    <a:lnL>
                      <a:noFill/>
                    </a:lnL>
                    <a:lnR>
                      <a:noFill/>
                    </a:lnR>
                    <a:lnT>
                      <a:noFill/>
                    </a:lnT>
                    <a:lnB>
                      <a:noFill/>
                    </a:lnB>
                  </a:tcPr>
                </a:tc>
                <a:tc>
                  <a:txBody>
                    <a:bodyPr/>
                    <a:lstStyle/>
                    <a:p>
                      <a:pPr algn="r" fontAlgn="b"/>
                      <a:r>
                        <a:rPr lang="en-GB" sz="1100" b="0" i="0" u="none" strike="noStrike">
                          <a:solidFill>
                            <a:srgbClr val="000000"/>
                          </a:solidFill>
                          <a:effectLst/>
                          <a:latin typeface="Calibri" panose="020F0502020204030204" pitchFamily="34" charset="0"/>
                        </a:rPr>
                        <a:t>5</a:t>
                      </a:r>
                    </a:p>
                  </a:txBody>
                  <a:tcPr marL="0" marR="0" marT="0" marB="0" anchor="b">
                    <a:lnL>
                      <a:noFill/>
                    </a:lnL>
                    <a:lnR>
                      <a:noFill/>
                    </a:lnR>
                    <a:lnT>
                      <a:noFill/>
                    </a:lnT>
                    <a:lnB>
                      <a:noFill/>
                    </a:lnB>
                  </a:tcPr>
                </a:tc>
                <a:extLst>
                  <a:ext uri="{0D108BD9-81ED-4DB2-BD59-A6C34878D82A}">
                    <a16:rowId xmlns:a16="http://schemas.microsoft.com/office/drawing/2014/main" val="3376693193"/>
                  </a:ext>
                </a:extLst>
              </a:tr>
              <a:tr h="231775">
                <a:tc>
                  <a:txBody>
                    <a:bodyPr/>
                    <a:lstStyle/>
                    <a:p>
                      <a:pPr algn="l" fontAlgn="b"/>
                      <a:r>
                        <a:rPr lang="en-GB" sz="1100" b="1" i="0" u="none" strike="noStrike">
                          <a:solidFill>
                            <a:srgbClr val="000000"/>
                          </a:solidFill>
                          <a:effectLst/>
                          <a:latin typeface="Calibri" panose="020F0502020204030204" pitchFamily="34" charset="0"/>
                        </a:rPr>
                        <a:t>RESOLVED</a:t>
                      </a:r>
                    </a:p>
                  </a:txBody>
                  <a:tcPr marL="0" marR="0" marT="0"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r" fontAlgn="b"/>
                      <a:r>
                        <a:rPr lang="en-GB" sz="1100" b="1" i="0" u="none" strike="noStrike">
                          <a:solidFill>
                            <a:srgbClr val="000000"/>
                          </a:solidFill>
                          <a:effectLst/>
                          <a:latin typeface="Calibri" panose="020F0502020204030204" pitchFamily="34" charset="0"/>
                        </a:rPr>
                        <a:t>9</a:t>
                      </a:r>
                    </a:p>
                  </a:txBody>
                  <a:tcPr marL="0" marR="0" marT="0"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1003281786"/>
                  </a:ext>
                </a:extLst>
              </a:tr>
              <a:tr h="231775">
                <a:tc>
                  <a:txBody>
                    <a:bodyPr/>
                    <a:lstStyle/>
                    <a:p>
                      <a:pPr algn="l" fontAlgn="b"/>
                      <a:r>
                        <a:rPr lang="en-GB" sz="1100" b="1" i="0" u="none" strike="noStrike">
                          <a:solidFill>
                            <a:srgbClr val="000000"/>
                          </a:solidFill>
                          <a:effectLst/>
                          <a:latin typeface="Calibri" panose="020F0502020204030204" pitchFamily="34" charset="0"/>
                        </a:rPr>
                        <a:t>(blank)</a:t>
                      </a: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848710893"/>
                  </a:ext>
                </a:extLst>
              </a:tr>
              <a:tr h="231775">
                <a:tc>
                  <a:txBody>
                    <a:bodyPr/>
                    <a:lstStyle/>
                    <a:p>
                      <a:pPr algn="l" fontAlgn="b"/>
                      <a:r>
                        <a:rPr lang="en-GB" sz="1100" b="0" i="0" u="none" strike="noStrike">
                          <a:solidFill>
                            <a:srgbClr val="000000"/>
                          </a:solidFill>
                          <a:effectLst/>
                          <a:latin typeface="Calibri" panose="020F0502020204030204" pitchFamily="34" charset="0"/>
                        </a:rPr>
                        <a:t>(blank)</a:t>
                      </a:r>
                    </a:p>
                  </a:txBody>
                  <a:tcPr marL="9525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3448039161"/>
                  </a:ext>
                </a:extLst>
              </a:tr>
              <a:tr h="231775">
                <a:tc>
                  <a:txBody>
                    <a:bodyPr/>
                    <a:lstStyle/>
                    <a:p>
                      <a:pPr algn="l" fontAlgn="b"/>
                      <a:r>
                        <a:rPr lang="en-GB" sz="1100" b="1" i="0" u="none" strike="noStrike">
                          <a:solidFill>
                            <a:srgbClr val="000000"/>
                          </a:solidFill>
                          <a:effectLst/>
                          <a:latin typeface="Calibri" panose="020F0502020204030204" pitchFamily="34" charset="0"/>
                        </a:rPr>
                        <a:t>Grand Total</a:t>
                      </a:r>
                    </a:p>
                  </a:txBody>
                  <a:tcPr marL="0" marR="0" marT="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r" fontAlgn="b"/>
                      <a:r>
                        <a:rPr lang="en-GB" sz="1100" b="1" i="0" u="none" strike="noStrike" dirty="0">
                          <a:solidFill>
                            <a:srgbClr val="000000"/>
                          </a:solidFill>
                          <a:effectLst/>
                          <a:latin typeface="Calibri" panose="020F0502020204030204" pitchFamily="34" charset="0"/>
                        </a:rPr>
                        <a:t>173</a:t>
                      </a:r>
                    </a:p>
                  </a:txBody>
                  <a:tcPr marL="0" marR="0" marT="0"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4093139541"/>
                  </a:ext>
                </a:extLst>
              </a:tr>
            </a:tbl>
          </a:graphicData>
        </a:graphic>
      </p:graphicFrame>
    </p:spTree>
    <p:extLst>
      <p:ext uri="{BB962C8B-B14F-4D97-AF65-F5344CB8AC3E}">
        <p14:creationId xmlns:p14="http://schemas.microsoft.com/office/powerpoint/2010/main" val="394515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CRD061</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lnSpcReduction="10000"/>
          </a:bodyPr>
          <a:lstStyle/>
          <a:p>
            <a:r>
              <a:rPr lang="en-GB" sz="1800" dirty="0">
                <a:solidFill>
                  <a:schemeClr val="bg1">
                    <a:lumMod val="65000"/>
                  </a:schemeClr>
                </a:solidFill>
              </a:rPr>
              <a:t>We believe that the issue of Missing Gate Closure messages would have been mitigated by ‘resend’ functionality</a:t>
            </a:r>
          </a:p>
          <a:p>
            <a:pPr lvl="1"/>
            <a:r>
              <a:rPr lang="en-GB" sz="1400" dirty="0">
                <a:solidFill>
                  <a:schemeClr val="bg1">
                    <a:lumMod val="65000"/>
                  </a:schemeClr>
                </a:solidFill>
              </a:rPr>
              <a:t>DCC implemented this prior to CSS for Smart DSP</a:t>
            </a:r>
          </a:p>
          <a:p>
            <a:pPr lvl="1"/>
            <a:r>
              <a:rPr lang="en-GB" sz="1400" dirty="0">
                <a:solidFill>
                  <a:schemeClr val="bg1">
                    <a:lumMod val="65000"/>
                  </a:schemeClr>
                </a:solidFill>
              </a:rPr>
              <a:t>Could not be implemented for others prior to CSS Go Live without impacting Implementation Date</a:t>
            </a:r>
          </a:p>
          <a:p>
            <a:pPr lvl="1"/>
            <a:endParaRPr lang="en-GB" sz="1400" dirty="0">
              <a:solidFill>
                <a:schemeClr val="bg1">
                  <a:lumMod val="65000"/>
                </a:schemeClr>
              </a:solidFill>
            </a:endParaRPr>
          </a:p>
          <a:p>
            <a:r>
              <a:rPr lang="en-GB" sz="1600" dirty="0">
                <a:solidFill>
                  <a:schemeClr val="bg1">
                    <a:lumMod val="65000"/>
                  </a:schemeClr>
                </a:solidFill>
              </a:rPr>
              <a:t>We have been arguing that this is a Programme Deliverable and ELS should not be completed without this functionality being delivered</a:t>
            </a:r>
          </a:p>
          <a:p>
            <a:pPr lvl="1"/>
            <a:r>
              <a:rPr lang="en-GB" sz="1400" dirty="0">
                <a:solidFill>
                  <a:schemeClr val="bg1">
                    <a:lumMod val="65000"/>
                  </a:schemeClr>
                </a:solidFill>
              </a:rPr>
              <a:t>Potentially will be progressed as a REC Urgent Change</a:t>
            </a:r>
            <a:endParaRPr lang="en-GB" sz="1400" dirty="0"/>
          </a:p>
          <a:p>
            <a:pPr lvl="1"/>
            <a:r>
              <a:rPr lang="en-GB" sz="1400" dirty="0"/>
              <a:t>This is still being progressed Xoserve are reviewing the proposed solution with REC / DCC</a:t>
            </a:r>
          </a:p>
          <a:p>
            <a:pPr lvl="1"/>
            <a:endParaRPr lang="en-GB" sz="1400" dirty="0"/>
          </a:p>
          <a:p>
            <a:r>
              <a:rPr lang="en-GB" sz="1600" dirty="0"/>
              <a:t>We are performing the Impact Assessment on this change (R0067) … this will </a:t>
            </a:r>
            <a:r>
              <a:rPr lang="en-GB" sz="1600" b="1" dirty="0"/>
              <a:t>not </a:t>
            </a:r>
            <a:r>
              <a:rPr lang="en-GB" sz="1600" dirty="0"/>
              <a:t>resolve all issues with Missing Messages as some Registrations will not be at a status to permit resend</a:t>
            </a:r>
          </a:p>
        </p:txBody>
      </p:sp>
    </p:spTree>
    <p:extLst>
      <p:ext uri="{BB962C8B-B14F-4D97-AF65-F5344CB8AC3E}">
        <p14:creationId xmlns:p14="http://schemas.microsoft.com/office/powerpoint/2010/main" val="387056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2</a:t>
            </a:r>
            <a:r>
              <a:rPr lang="en-GB" baseline="30000" dirty="0"/>
              <a:t>nd</a:t>
            </a:r>
            <a:r>
              <a:rPr lang="en-GB" dirty="0"/>
              <a:t> August – ‘Missing Messages’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92500" lnSpcReduction="20000"/>
          </a:bodyPr>
          <a:lstStyle/>
          <a:p>
            <a:r>
              <a:rPr lang="en-GB" sz="1800" dirty="0">
                <a:solidFill>
                  <a:schemeClr val="bg1">
                    <a:lumMod val="65000"/>
                  </a:schemeClr>
                </a:solidFill>
              </a:rPr>
              <a:t>On 2</a:t>
            </a:r>
            <a:r>
              <a:rPr lang="en-GB" sz="1800" baseline="30000" dirty="0">
                <a:solidFill>
                  <a:schemeClr val="bg1">
                    <a:lumMod val="65000"/>
                  </a:schemeClr>
                </a:solidFill>
              </a:rPr>
              <a:t>nd</a:t>
            </a:r>
            <a:r>
              <a:rPr lang="en-GB" sz="1800" dirty="0">
                <a:solidFill>
                  <a:schemeClr val="bg1">
                    <a:lumMod val="65000"/>
                  </a:schemeClr>
                </a:solidFill>
              </a:rPr>
              <a:t> August we identified 122 ‘Missing Messages’:</a:t>
            </a:r>
          </a:p>
          <a:p>
            <a:pPr lvl="1"/>
            <a:r>
              <a:rPr lang="en-GB" sz="1600" dirty="0">
                <a:solidFill>
                  <a:schemeClr val="bg1">
                    <a:lumMod val="65000"/>
                  </a:schemeClr>
                </a:solidFill>
              </a:rPr>
              <a:t>On 15</a:t>
            </a:r>
            <a:r>
              <a:rPr lang="en-GB" sz="1600" baseline="30000" dirty="0">
                <a:solidFill>
                  <a:schemeClr val="bg1">
                    <a:lumMod val="65000"/>
                  </a:schemeClr>
                </a:solidFill>
              </a:rPr>
              <a:t>th</a:t>
            </a:r>
            <a:r>
              <a:rPr lang="en-GB" sz="1600" dirty="0">
                <a:solidFill>
                  <a:schemeClr val="bg1">
                    <a:lumMod val="65000"/>
                  </a:schemeClr>
                </a:solidFill>
              </a:rPr>
              <a:t> September DCC indicated that they had identified that some of this population had different characteristics to others being investigated under this issue</a:t>
            </a:r>
          </a:p>
          <a:p>
            <a:pPr lvl="1"/>
            <a:r>
              <a:rPr lang="en-GB" sz="1600" dirty="0">
                <a:solidFill>
                  <a:schemeClr val="bg1">
                    <a:lumMod val="65000"/>
                  </a:schemeClr>
                </a:solidFill>
              </a:rPr>
              <a:t>Identified that the GRDA System had rejected messages with a time related error</a:t>
            </a:r>
          </a:p>
          <a:p>
            <a:pPr lvl="2"/>
            <a:r>
              <a:rPr lang="en-GB" sz="1400" dirty="0">
                <a:solidFill>
                  <a:schemeClr val="bg1">
                    <a:lumMod val="65000"/>
                  </a:schemeClr>
                </a:solidFill>
              </a:rPr>
              <a:t>Our investigations indicate that this was because the GRDA System considered the messages for a future date or time</a:t>
            </a:r>
          </a:p>
          <a:p>
            <a:pPr lvl="2"/>
            <a:r>
              <a:rPr lang="en-GB" sz="1400" dirty="0">
                <a:solidFill>
                  <a:schemeClr val="bg1">
                    <a:lumMod val="65000"/>
                  </a:schemeClr>
                </a:solidFill>
              </a:rPr>
              <a:t>We expect that this is because server clock time drift between CSS and GRDA – and GRDA lagging behind CSS by as little as 0.5 second</a:t>
            </a:r>
          </a:p>
          <a:p>
            <a:pPr lvl="2"/>
            <a:r>
              <a:rPr lang="en-GB" sz="1400" dirty="0">
                <a:solidFill>
                  <a:schemeClr val="bg1">
                    <a:lumMod val="65000"/>
                  </a:schemeClr>
                </a:solidFill>
              </a:rPr>
              <a:t>CSS and GRDA systems are exchanging messages in millisecond timings – therefore this drift would cause this rejection</a:t>
            </a:r>
          </a:p>
          <a:p>
            <a:pPr lvl="2"/>
            <a:r>
              <a:rPr lang="en-GB" sz="1400" dirty="0">
                <a:solidFill>
                  <a:schemeClr val="bg1">
                    <a:lumMod val="65000"/>
                  </a:schemeClr>
                </a:solidFill>
              </a:rPr>
              <a:t>MS Azure clock times are guaranteed within 2 seconds – but drift is considered very unlikely</a:t>
            </a:r>
          </a:p>
          <a:p>
            <a:pPr lvl="2"/>
            <a:endParaRPr lang="en-GB" sz="1400" dirty="0">
              <a:solidFill>
                <a:schemeClr val="bg1">
                  <a:lumMod val="65000"/>
                </a:schemeClr>
              </a:solidFill>
            </a:endParaRPr>
          </a:p>
          <a:p>
            <a:pPr lvl="2"/>
            <a:r>
              <a:rPr lang="en-GB" sz="1400" dirty="0">
                <a:solidFill>
                  <a:schemeClr val="bg1">
                    <a:lumMod val="65000"/>
                  </a:schemeClr>
                </a:solidFill>
              </a:rPr>
              <a:t>Our investigation attributed this error incorrectly to the CSS Missing Message issue</a:t>
            </a:r>
          </a:p>
          <a:p>
            <a:pPr lvl="2"/>
            <a:endParaRPr lang="en-GB" sz="1400" dirty="0"/>
          </a:p>
          <a:p>
            <a:pPr lvl="2"/>
            <a:r>
              <a:rPr lang="en-GB" sz="1400" dirty="0"/>
              <a:t>Fixes planned: </a:t>
            </a:r>
          </a:p>
          <a:p>
            <a:pPr lvl="3"/>
            <a:r>
              <a:rPr lang="en-GB" sz="1200" dirty="0"/>
              <a:t>To allow for drift between servers – e.g. set a +/- buffer time in the validation - </a:t>
            </a:r>
            <a:r>
              <a:rPr lang="en-GB" sz="1200" dirty="0">
                <a:highlight>
                  <a:srgbClr val="FFFF00"/>
                </a:highlight>
              </a:rPr>
              <a:t>Deployed</a:t>
            </a:r>
          </a:p>
          <a:p>
            <a:pPr lvl="3"/>
            <a:r>
              <a:rPr lang="en-GB" sz="1200" dirty="0"/>
              <a:t>Recording rejected messages for a short period to investigate the original message payload – we relied on the messages to be provided by Switching Operator to investigate – </a:t>
            </a:r>
            <a:r>
              <a:rPr lang="en-GB" sz="1200" dirty="0">
                <a:highlight>
                  <a:srgbClr val="FFFF00"/>
                </a:highlight>
              </a:rPr>
              <a:t>In progress</a:t>
            </a:r>
          </a:p>
        </p:txBody>
      </p:sp>
    </p:spTree>
    <p:extLst>
      <p:ext uri="{BB962C8B-B14F-4D97-AF65-F5344CB8AC3E}">
        <p14:creationId xmlns:p14="http://schemas.microsoft.com/office/powerpoint/2010/main" val="323623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Next Steps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85000" lnSpcReduction="20000"/>
          </a:bodyPr>
          <a:lstStyle/>
          <a:p>
            <a:r>
              <a:rPr lang="en-GB" sz="1800" dirty="0">
                <a:solidFill>
                  <a:schemeClr val="bg1">
                    <a:lumMod val="75000"/>
                  </a:schemeClr>
                </a:solidFill>
              </a:rPr>
              <a:t>This position has </a:t>
            </a:r>
            <a:r>
              <a:rPr lang="en-GB" sz="1800" dirty="0"/>
              <a:t>largely</a:t>
            </a:r>
            <a:r>
              <a:rPr lang="en-GB" sz="1800" dirty="0">
                <a:solidFill>
                  <a:schemeClr val="bg1">
                    <a:lumMod val="75000"/>
                  </a:schemeClr>
                </a:solidFill>
              </a:rPr>
              <a:t> not changed from last month – we had asked DCC to focus on stopping further instances of Missing Messages:</a:t>
            </a:r>
          </a:p>
          <a:p>
            <a:endParaRPr lang="en-GB" sz="1800" dirty="0">
              <a:solidFill>
                <a:schemeClr val="bg1">
                  <a:lumMod val="75000"/>
                </a:schemeClr>
              </a:solidFill>
            </a:endParaRPr>
          </a:p>
          <a:p>
            <a:pPr lvl="1"/>
            <a:r>
              <a:rPr lang="en-GB" sz="1600" dirty="0">
                <a:solidFill>
                  <a:schemeClr val="bg1">
                    <a:lumMod val="75000"/>
                  </a:schemeClr>
                </a:solidFill>
              </a:rPr>
              <a:t>Need confirmation which of the Missing Gate Closure messages were intended to result in Registration or Cancellation</a:t>
            </a:r>
          </a:p>
          <a:p>
            <a:pPr lvl="2"/>
            <a:r>
              <a:rPr lang="en-GB" sz="1400" dirty="0"/>
              <a:t>We are still waiting for the Reconciliation position</a:t>
            </a:r>
          </a:p>
          <a:p>
            <a:pPr lvl="1"/>
            <a:endParaRPr lang="en-GB" sz="1600" dirty="0">
              <a:solidFill>
                <a:schemeClr val="bg1">
                  <a:lumMod val="75000"/>
                </a:schemeClr>
              </a:solidFill>
            </a:endParaRPr>
          </a:p>
          <a:p>
            <a:pPr lvl="1"/>
            <a:r>
              <a:rPr lang="en-GB" sz="1600" dirty="0">
                <a:solidFill>
                  <a:schemeClr val="bg1">
                    <a:lumMod val="75000"/>
                  </a:schemeClr>
                </a:solidFill>
              </a:rPr>
              <a:t>Need to understand options from DCC …</a:t>
            </a:r>
          </a:p>
          <a:p>
            <a:pPr lvl="2"/>
            <a:r>
              <a:rPr lang="en-GB" sz="1400" dirty="0"/>
              <a:t>DCC have indicated that these should be set Live, but cannot generate the Secured Active Messages to us</a:t>
            </a:r>
          </a:p>
          <a:p>
            <a:pPr lvl="2"/>
            <a:r>
              <a:rPr lang="en-GB" sz="1400" dirty="0"/>
              <a:t>We have asked DCC to provide a notification of the Registrations that need to be set Live in lieu of the Secured Active Notification – we plan to use this as a proxy Secured Active Notification</a:t>
            </a:r>
          </a:p>
          <a:p>
            <a:pPr lvl="2"/>
            <a:r>
              <a:rPr lang="en-GB" sz="1400" dirty="0"/>
              <a:t>UNCC accepted the proposed approach that we set the Registrations Live for the ‘Server Shut Down’ Issue using a proxy Secured Active Notification</a:t>
            </a:r>
          </a:p>
          <a:p>
            <a:pPr marL="914400" lvl="2" indent="0">
              <a:buNone/>
            </a:pPr>
            <a:endParaRPr lang="en-GB" sz="1600" dirty="0">
              <a:solidFill>
                <a:schemeClr val="bg1">
                  <a:lumMod val="75000"/>
                </a:schemeClr>
              </a:solidFill>
            </a:endParaRPr>
          </a:p>
          <a:p>
            <a:pPr lvl="1"/>
            <a:r>
              <a:rPr lang="en-GB" sz="1600" dirty="0"/>
              <a:t>XRN5535 was raised to determine what to do if we received a message after 03:00 on D</a:t>
            </a:r>
          </a:p>
          <a:p>
            <a:pPr lvl="2"/>
            <a:r>
              <a:rPr lang="en-GB" sz="1400" dirty="0"/>
              <a:t>We are using this Change Proposal to assess what needs to be done for the ‘missing’ Registrations – we have no Retro Registration functionality so solution needs to be identified – e.g. increment Registration Effective Date and adjustment</a:t>
            </a:r>
          </a:p>
        </p:txBody>
      </p:sp>
    </p:spTree>
    <p:extLst>
      <p:ext uri="{BB962C8B-B14F-4D97-AF65-F5344CB8AC3E}">
        <p14:creationId xmlns:p14="http://schemas.microsoft.com/office/powerpoint/2010/main" val="1685951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p:txBody>
          <a:bodyPr/>
          <a:lstStyle/>
          <a:p>
            <a:r>
              <a:rPr lang="en-GB" dirty="0"/>
              <a:t>Proposed Solution</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77500" lnSpcReduction="20000"/>
          </a:bodyPr>
          <a:lstStyle/>
          <a:p>
            <a:r>
              <a:rPr lang="en-GB" sz="1800" dirty="0">
                <a:solidFill>
                  <a:schemeClr val="bg1">
                    <a:lumMod val="65000"/>
                  </a:schemeClr>
                </a:solidFill>
              </a:rPr>
              <a:t>We plan to progress these changes as Prospective fixes – i.e. once we have developed and tested the functionality</a:t>
            </a:r>
          </a:p>
          <a:p>
            <a:r>
              <a:rPr lang="en-GB" sz="1800" dirty="0"/>
              <a:t>We will set the ‘missed Registration’ Live prospectively for any missed messages for Switches***</a:t>
            </a:r>
          </a:p>
          <a:p>
            <a:pPr lvl="1"/>
            <a:r>
              <a:rPr lang="en-GB" sz="1700" dirty="0"/>
              <a:t>If there has been Registration subsequent to the CSS Effective Date, or another Registration is imminent (within </a:t>
            </a:r>
            <a:r>
              <a:rPr lang="en-GB" sz="1700" b="1" dirty="0"/>
              <a:t>D+[5] </a:t>
            </a:r>
            <a:r>
              <a:rPr lang="en-GB" sz="1700" dirty="0"/>
              <a:t>calendar days) – we will not process the ‘missed Registration’</a:t>
            </a:r>
            <a:endParaRPr lang="en-GB" sz="1800" dirty="0">
              <a:solidFill>
                <a:schemeClr val="bg1">
                  <a:lumMod val="65000"/>
                </a:schemeClr>
              </a:solidFill>
            </a:endParaRPr>
          </a:p>
          <a:p>
            <a:endParaRPr lang="en-GB" sz="1800" dirty="0"/>
          </a:p>
          <a:p>
            <a:r>
              <a:rPr lang="en-GB" sz="1800" dirty="0"/>
              <a:t>Still require reconciliation from Switching Operator</a:t>
            </a:r>
          </a:p>
          <a:p>
            <a:r>
              <a:rPr lang="en-GB" sz="1800" dirty="0"/>
              <a:t>We have progressed these proposals whilst we wait for confirmation of which Registrations need to be set Live</a:t>
            </a:r>
          </a:p>
          <a:p>
            <a:pPr marL="0" indent="0">
              <a:buNone/>
            </a:pPr>
            <a:endParaRPr lang="en-GB" sz="1800" dirty="0"/>
          </a:p>
          <a:p>
            <a:r>
              <a:rPr lang="en-GB" sz="1800" dirty="0"/>
              <a:t>We are developing a system solution to generate the Registration in UKL in lieu of the Secure Active Notification from CSS</a:t>
            </a:r>
          </a:p>
          <a:p>
            <a:pPr lvl="1"/>
            <a:r>
              <a:rPr lang="en-GB" sz="1600" dirty="0"/>
              <a:t>This should reduce risk of manual error in the process</a:t>
            </a:r>
          </a:p>
          <a:p>
            <a:pPr lvl="1"/>
            <a:r>
              <a:rPr lang="en-GB" sz="1600" dirty="0"/>
              <a:t>Simulate the Secured Active Notification to enable UKL processes (e.g. association with Base Registration Notification) to remain as is</a:t>
            </a:r>
          </a:p>
          <a:p>
            <a:pPr marL="457200" lvl="1" indent="0">
              <a:buNone/>
            </a:pPr>
            <a:endParaRPr lang="en-GB" sz="1800" dirty="0"/>
          </a:p>
          <a:p>
            <a:pPr marL="457200" lvl="1" indent="-457200">
              <a:buNone/>
            </a:pPr>
            <a:r>
              <a:rPr lang="en-GB" sz="1800" dirty="0"/>
              <a:t>*** We are looking at applying the Registration in line with CSS dates for Initial Registrations (TBC)</a:t>
            </a:r>
          </a:p>
          <a:p>
            <a:pPr marL="0" indent="0">
              <a:buNone/>
            </a:pPr>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178344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Proposed Solution - Challenges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fontScale="70000" lnSpcReduction="20000"/>
          </a:bodyPr>
          <a:lstStyle/>
          <a:p>
            <a:r>
              <a:rPr lang="en-GB" sz="1800" dirty="0"/>
              <a:t>If there are updates to the Supply Point from the current Shipper that have yet to become effective (e.g. future dated Capacity Changes; MRF Changes; Class Changes) these will be cancelled – this is a BAU process, we will not provide any further information to the incoming (prospective) Shipper </a:t>
            </a:r>
          </a:p>
          <a:p>
            <a:pPr lvl="1"/>
            <a:r>
              <a:rPr lang="en-GB" sz="1600" dirty="0"/>
              <a:t>We expect that this is data related to the previous Shipper Supply Point so not required</a:t>
            </a:r>
          </a:p>
          <a:p>
            <a:pPr lvl="1"/>
            <a:r>
              <a:rPr lang="en-GB" sz="1600" dirty="0"/>
              <a:t>If this is required, this will give us a Data Permission challenge to make a new set available to the ‘Community’ Shipper</a:t>
            </a:r>
          </a:p>
          <a:p>
            <a:r>
              <a:rPr lang="en-GB" sz="1800" dirty="0"/>
              <a:t>The UKL Registered Shipper has updated the Supply Point Register post the CSS Registration EFD – these will be retained in UKL (and will not be backed out)</a:t>
            </a:r>
          </a:p>
          <a:p>
            <a:pPr lvl="1"/>
            <a:r>
              <a:rPr lang="en-GB" sz="1600" dirty="0"/>
              <a:t>If we need to provide the information related to these updates to the incoming (prospective) Shipper, we will need to identify the type of updates that are required to be provided and make reporting available</a:t>
            </a:r>
          </a:p>
          <a:p>
            <a:pPr lvl="1"/>
            <a:r>
              <a:rPr lang="en-GB" sz="1600" dirty="0"/>
              <a:t>We have seen small numbers of accepted transactions but the type of transactions considered are:</a:t>
            </a:r>
          </a:p>
          <a:p>
            <a:pPr lvl="2"/>
            <a:r>
              <a:rPr lang="en-GB" sz="1400" dirty="0"/>
              <a:t>Meter Readings (9); AQ Corrections (1); Class Change (1) and Meter Asset Updates (1)</a:t>
            </a:r>
          </a:p>
          <a:p>
            <a:pPr lvl="2"/>
            <a:r>
              <a:rPr lang="en-GB" sz="1400" dirty="0"/>
              <a:t>Customer Contact Updates – if required, we could just flag that there has been an update, rather than content of update</a:t>
            </a:r>
          </a:p>
          <a:p>
            <a:pPr lvl="1"/>
            <a:r>
              <a:rPr lang="en-GB" sz="1600" dirty="0"/>
              <a:t>If this is needed, suggest we agree release of this data explicitly through DPM</a:t>
            </a:r>
          </a:p>
          <a:p>
            <a:r>
              <a:rPr lang="en-GB" sz="1800" dirty="0"/>
              <a:t>The UKL system has rejected updates to the Supply Point Register post the CSS Registration EFD from the Prospective Incoming Shipper (i.e. CSS Registered Shipper)</a:t>
            </a:r>
          </a:p>
          <a:p>
            <a:pPr lvl="1"/>
            <a:r>
              <a:rPr lang="en-GB" sz="1600" dirty="0"/>
              <a:t>Propose that we collate the rejected information and provide to the Incoming Shipper (to assist them to determine what activities they need to resend: MAM Updates (7); SMSO Update (3); Readings (12); Meter Asset Updates (7)</a:t>
            </a:r>
          </a:p>
          <a:p>
            <a:pPr lvl="1"/>
            <a:r>
              <a:rPr lang="en-GB" sz="1600" dirty="0"/>
              <a:t>Propose we flag the Supply Meter Points where a Customer Contact Update has been rejected</a:t>
            </a:r>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295794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298F-0D19-4638-AAEF-F813387D777A}"/>
              </a:ext>
            </a:extLst>
          </p:cNvPr>
          <p:cNvSpPr>
            <a:spLocks noGrp="1"/>
          </p:cNvSpPr>
          <p:nvPr>
            <p:ph type="title"/>
          </p:nvPr>
        </p:nvSpPr>
        <p:spPr>
          <a:xfrm>
            <a:off x="457200" y="92720"/>
            <a:ext cx="8229600" cy="637580"/>
          </a:xfrm>
        </p:spPr>
        <p:txBody>
          <a:bodyPr/>
          <a:lstStyle/>
          <a:p>
            <a:r>
              <a:rPr lang="en-GB" dirty="0"/>
              <a:t>Proposed Solution - Challenges</a:t>
            </a:r>
          </a:p>
        </p:txBody>
      </p:sp>
      <p:sp>
        <p:nvSpPr>
          <p:cNvPr id="3" name="Content Placeholder 2">
            <a:extLst>
              <a:ext uri="{FF2B5EF4-FFF2-40B4-BE49-F238E27FC236}">
                <a16:creationId xmlns:a16="http://schemas.microsoft.com/office/drawing/2014/main" id="{8D4B0F8F-6890-46A7-9C95-4D5A2A655D2F}"/>
              </a:ext>
            </a:extLst>
          </p:cNvPr>
          <p:cNvSpPr>
            <a:spLocks noGrp="1"/>
          </p:cNvSpPr>
          <p:nvPr>
            <p:ph idx="1"/>
          </p:nvPr>
        </p:nvSpPr>
        <p:spPr/>
        <p:txBody>
          <a:bodyPr>
            <a:normAutofit/>
          </a:bodyPr>
          <a:lstStyle/>
          <a:p>
            <a:r>
              <a:rPr lang="en-GB" sz="1800" dirty="0"/>
              <a:t>Base Registration Nominations may be held in the system (these are valid for 60 days), but recommend that the Incoming Shipper generates a new BRN</a:t>
            </a:r>
          </a:p>
          <a:p>
            <a:pPr lvl="1"/>
            <a:r>
              <a:rPr lang="en-GB" sz="1400" dirty="0"/>
              <a:t>This would supersede any BRNs in UKL and reduces risk of SP having incorrect Settlement data (or CDSP associating default Settlement data)</a:t>
            </a:r>
          </a:p>
          <a:p>
            <a:pPr lvl="1"/>
            <a:endParaRPr lang="en-GB" sz="1400" dirty="0"/>
          </a:p>
          <a:p>
            <a:pPr lvl="1"/>
            <a:r>
              <a:rPr lang="en-GB" sz="1400" dirty="0"/>
              <a:t>If not, we will use any valid (e.g. non expired) BRNs … Note: BRNs may reject for other reasons – e.g. Capacity Reduction Window</a:t>
            </a:r>
          </a:p>
          <a:p>
            <a:pPr lvl="1"/>
            <a:r>
              <a:rPr lang="en-GB" sz="1400" dirty="0"/>
              <a:t>Otherwise, we would use defaults as defined in UNC TPD G Annex G-1</a:t>
            </a:r>
          </a:p>
          <a:p>
            <a:r>
              <a:rPr lang="en-GB" sz="1600" dirty="0"/>
              <a:t>Propose NOT to suppress any UKL transactions associated with the Registration</a:t>
            </a:r>
          </a:p>
          <a:p>
            <a:pPr lvl="1"/>
            <a:r>
              <a:rPr lang="en-GB" sz="1400" dirty="0"/>
              <a:t>Outgoing files will continue to be generated – e.g. BRR; ASN; TMC; URN</a:t>
            </a:r>
          </a:p>
          <a:p>
            <a:pPr lvl="1"/>
            <a:r>
              <a:rPr lang="en-GB" sz="1400" dirty="0"/>
              <a:t>Incoming transactions would be allowed – e.g. Opening Meter Reads</a:t>
            </a:r>
          </a:p>
          <a:p>
            <a:endParaRPr lang="en-GB" sz="1600" dirty="0"/>
          </a:p>
          <a:p>
            <a:endParaRPr lang="en-GB" sz="1600" dirty="0"/>
          </a:p>
          <a:p>
            <a:pPr lvl="1"/>
            <a:endParaRPr lang="en-GB" sz="1600" dirty="0"/>
          </a:p>
          <a:p>
            <a:pPr lvl="1"/>
            <a:endParaRPr lang="en-GB" sz="1600" dirty="0"/>
          </a:p>
          <a:p>
            <a:pPr lvl="1"/>
            <a:endParaRPr lang="en-GB" sz="1600" dirty="0"/>
          </a:p>
          <a:p>
            <a:pPr lvl="1"/>
            <a:endParaRPr lang="en-GB" sz="1600" dirty="0"/>
          </a:p>
          <a:p>
            <a:pPr lvl="1"/>
            <a:endParaRPr lang="en-GB" sz="1600" dirty="0"/>
          </a:p>
          <a:p>
            <a:pPr marL="457200" lvl="1" indent="0">
              <a:buNone/>
            </a:pPr>
            <a:endParaRPr lang="en-GB" sz="1600" dirty="0"/>
          </a:p>
          <a:p>
            <a:pPr marL="457200" lvl="1" indent="0">
              <a:buNone/>
            </a:pPr>
            <a:endParaRPr lang="en-GB" sz="1600" dirty="0"/>
          </a:p>
          <a:p>
            <a:endParaRPr lang="en-GB" sz="1800" dirty="0">
              <a:solidFill>
                <a:schemeClr val="bg1">
                  <a:lumMod val="75000"/>
                </a:schemeClr>
              </a:solidFill>
            </a:endParaRPr>
          </a:p>
          <a:p>
            <a:endParaRPr lang="en-GB" sz="1800" dirty="0">
              <a:solidFill>
                <a:schemeClr val="bg1">
                  <a:lumMod val="75000"/>
                </a:schemeClr>
              </a:solidFill>
            </a:endParaRPr>
          </a:p>
          <a:p>
            <a:endParaRPr lang="en-GB" sz="1400" dirty="0">
              <a:solidFill>
                <a:schemeClr val="bg1">
                  <a:lumMod val="75000"/>
                </a:schemeClr>
              </a:solidFill>
            </a:endParaRPr>
          </a:p>
        </p:txBody>
      </p:sp>
    </p:spTree>
    <p:extLst>
      <p:ext uri="{BB962C8B-B14F-4D97-AF65-F5344CB8AC3E}">
        <p14:creationId xmlns:p14="http://schemas.microsoft.com/office/powerpoint/2010/main" val="4201985724"/>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A0E186-7E41-4D2A-82D0-6731E854EE37}"/>
</file>

<file path=customXml/itemProps2.xml><?xml version="1.0" encoding="utf-8"?>
<ds:datastoreItem xmlns:ds="http://schemas.openxmlformats.org/officeDocument/2006/customXml" ds:itemID="{F8545E1A-EA83-463B-B744-ADE3D05E8049}">
  <ds:schemaRefs>
    <ds:schemaRef ds:uri="http://purl.org/dc/elements/1.1/"/>
    <ds:schemaRef ds:uri="c39f7e49-0b2e-4394-868d-72099a267b4a"/>
    <ds:schemaRef ds:uri="http://schemas.microsoft.com/office/2006/documentManagement/types"/>
    <ds:schemaRef ds:uri="http://purl.org/dc/terms/"/>
    <ds:schemaRef ds:uri="7dc10145-0930-4f77-9971-20747f828c5b"/>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47755</TotalTime>
  <Words>1713</Words>
  <Application>Microsoft Office PowerPoint</Application>
  <PresentationFormat>On-screen Show (16:9)</PresentationFormat>
  <Paragraphs>159</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Wingdings</vt:lpstr>
      <vt:lpstr>xoserve templates</vt:lpstr>
      <vt:lpstr>Office Theme</vt:lpstr>
      <vt:lpstr>REC Update:  Late Gate Closure Messages and  Missing Messages  ChMC – December 2022</vt:lpstr>
      <vt:lpstr>‘Missing’ Gate Closure</vt:lpstr>
      <vt:lpstr>Latest Position</vt:lpstr>
      <vt:lpstr>CRD061</vt:lpstr>
      <vt:lpstr>2nd August – ‘Missing Messages’</vt:lpstr>
      <vt:lpstr>Next Steps</vt:lpstr>
      <vt:lpstr>Proposed Solution</vt:lpstr>
      <vt:lpstr>Proposed Solution - Challenges</vt:lpstr>
      <vt:lpstr>Proposed Solution - Challenges</vt:lpstr>
      <vt:lpstr>Proposed Solution - Challenges</vt:lpstr>
      <vt:lpstr>Further Considerations</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Mark Pollard</dc:creator>
  <cp:lastModifiedBy>Rachel Taggart</cp:lastModifiedBy>
  <cp:revision>80</cp:revision>
  <cp:lastPrinted>2019-04-24T14:22:54Z</cp:lastPrinted>
  <dcterms:created xsi:type="dcterms:W3CDTF">2011-09-20T14:58:41Z</dcterms:created>
  <dcterms:modified xsi:type="dcterms:W3CDTF">2022-11-28T14:05:39Z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