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5"/>
  </p:notesMasterIdLst>
  <p:sldIdLst>
    <p:sldId id="288" r:id="rId5"/>
    <p:sldId id="1759" r:id="rId6"/>
    <p:sldId id="3685" r:id="rId7"/>
    <p:sldId id="309" r:id="rId8"/>
    <p:sldId id="1826" r:id="rId9"/>
    <p:sldId id="436" r:id="rId10"/>
    <p:sldId id="895" r:id="rId11"/>
    <p:sldId id="896" r:id="rId12"/>
    <p:sldId id="894" r:id="rId13"/>
    <p:sldId id="897" r:id="rId14"/>
    <p:sldId id="1827" r:id="rId15"/>
    <p:sldId id="1828" r:id="rId16"/>
    <p:sldId id="3781" r:id="rId17"/>
    <p:sldId id="3782" r:id="rId18"/>
    <p:sldId id="1739" r:id="rId19"/>
    <p:sldId id="3672" r:id="rId20"/>
    <p:sldId id="1734" r:id="rId21"/>
    <p:sldId id="306" r:id="rId22"/>
    <p:sldId id="3678" r:id="rId23"/>
    <p:sldId id="3679" r:id="rId24"/>
    <p:sldId id="3674" r:id="rId25"/>
    <p:sldId id="3676" r:id="rId26"/>
    <p:sldId id="3677" r:id="rId27"/>
    <p:sldId id="3671" r:id="rId28"/>
    <p:sldId id="3675" r:id="rId29"/>
    <p:sldId id="1850" r:id="rId30"/>
    <p:sldId id="883" r:id="rId31"/>
    <p:sldId id="3687" r:id="rId32"/>
    <p:sldId id="1840" r:id="rId33"/>
    <p:sldId id="885" r:id="rId34"/>
    <p:sldId id="3681" r:id="rId35"/>
    <p:sldId id="889" r:id="rId36"/>
    <p:sldId id="3688" r:id="rId37"/>
    <p:sldId id="298" r:id="rId38"/>
    <p:sldId id="301" r:id="rId39"/>
    <p:sldId id="3689" r:id="rId40"/>
    <p:sldId id="3581" r:id="rId41"/>
    <p:sldId id="3572" r:id="rId42"/>
    <p:sldId id="3579" r:id="rId43"/>
    <p:sldId id="3580" r:id="rId44"/>
    <p:sldId id="3578" r:id="rId45"/>
    <p:sldId id="3574" r:id="rId46"/>
    <p:sldId id="3577" r:id="rId47"/>
    <p:sldId id="3575" r:id="rId48"/>
    <p:sldId id="1765" r:id="rId49"/>
    <p:sldId id="3683" r:id="rId50"/>
    <p:sldId id="1542" r:id="rId51"/>
    <p:sldId id="3690" r:id="rId52"/>
    <p:sldId id="3769" r:id="rId53"/>
    <p:sldId id="3774" r:id="rId54"/>
    <p:sldId id="3778" r:id="rId55"/>
    <p:sldId id="3775" r:id="rId56"/>
    <p:sldId id="3777" r:id="rId57"/>
    <p:sldId id="3770" r:id="rId58"/>
    <p:sldId id="3773" r:id="rId59"/>
    <p:sldId id="3771" r:id="rId60"/>
    <p:sldId id="1766" r:id="rId61"/>
    <p:sldId id="3684" r:id="rId62"/>
    <p:sldId id="3779" r:id="rId63"/>
    <p:sldId id="3780" r:id="rId6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gby, James" initials="RJ [2]" lastIdx="2" clrIdx="6">
    <p:extLst>
      <p:ext uri="{19B8F6BF-5375-455C-9EA6-DF929625EA0E}">
        <p15:presenceInfo xmlns:p15="http://schemas.microsoft.com/office/powerpoint/2012/main" userId="S::james.rigby@xoserve.com::7ade5d71-70eb-452f-8090-262cd4d9bd62" providerId="AD"/>
      </p:ext>
    </p:extLst>
  </p:cmAuthor>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 id="2" name="Chris Silk" initials="CS" lastIdx="5" clrIdx="1">
    <p:extLst>
      <p:ext uri="{19B8F6BF-5375-455C-9EA6-DF929625EA0E}">
        <p15:presenceInfo xmlns:p15="http://schemas.microsoft.com/office/powerpoint/2012/main" userId="S-1-5-21-4145888014-839675345-3125187760-5160" providerId="AD"/>
      </p:ext>
    </p:extLst>
  </p:cmAuthor>
  <p:cmAuthor id="3" name="Tambe, Surfaraz" initials="TS" lastIdx="10" clrIdx="2">
    <p:extLst>
      <p:ext uri="{19B8F6BF-5375-455C-9EA6-DF929625EA0E}">
        <p15:presenceInfo xmlns:p15="http://schemas.microsoft.com/office/powerpoint/2012/main" userId="S::surfaraz.tambe@xoserve.com::21ae2c14-c22c-44a4-a0d0-23dd8613b14c" providerId="AD"/>
      </p:ext>
    </p:extLst>
  </p:cmAuthor>
  <p:cmAuthor id="4" name="Tracy OConnor" initials="TO" lastIdx="6" clrIdx="3">
    <p:extLst>
      <p:ext uri="{19B8F6BF-5375-455C-9EA6-DF929625EA0E}">
        <p15:presenceInfo xmlns:p15="http://schemas.microsoft.com/office/powerpoint/2012/main" userId="S::tracy.oconnor@xoserve.com::c165d205-f988-41c6-a790-ae0515e39fe0" providerId="AD"/>
      </p:ext>
    </p:extLst>
  </p:cmAuthor>
  <p:cmAuthor id="5" name="Rigby, James" initials="RJ" lastIdx="5" clrIdx="4">
    <p:extLst>
      <p:ext uri="{19B8F6BF-5375-455C-9EA6-DF929625EA0E}">
        <p15:presenceInfo xmlns:p15="http://schemas.microsoft.com/office/powerpoint/2012/main" userId="S-1-5-21-4145888014-839675345-3125187760-6243" providerId="AD"/>
      </p:ext>
    </p:extLst>
  </p:cmAuthor>
  <p:cmAuthor id="6" name="Orsler, Paul" initials="OP" lastIdx="7" clrIdx="5">
    <p:extLst>
      <p:ext uri="{19B8F6BF-5375-455C-9EA6-DF929625EA0E}">
        <p15:presenceInfo xmlns:p15="http://schemas.microsoft.com/office/powerpoint/2012/main" userId="S::paul.orsler@xoserve.com::0fe27abf-47b1-4035-89e4-039935425a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1D6E8"/>
    <a:srgbClr val="CCFF99"/>
    <a:srgbClr val="9CCB3B"/>
    <a:srgbClr val="FFBF00"/>
    <a:srgbClr val="40D1F5"/>
    <a:srgbClr val="84B8DA"/>
    <a:srgbClr val="9C4877"/>
    <a:srgbClr val="2B80B1"/>
    <a:srgbClr val="F58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89719-027B-4665-9BC7-A4E805EFE3F1}" v="45" dt="2022-11-10T16:46:23.589"/>
    <p1510:client id="{C1A32F36-F0C6-4878-9BAB-551FA4AA78F8}" v="1492" dt="2022-11-09T12:04:30.5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980"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Taggart" userId="4f8aad94-55b7-4ba6-8498-7cad127c11eb" providerId="ADAL" clId="{C1A32F36-F0C6-4878-9BAB-551FA4AA78F8}"/>
    <pc:docChg chg="undo custSel addSld delSld modSld sldOrd">
      <pc:chgData name="Rachel Taggart" userId="4f8aad94-55b7-4ba6-8498-7cad127c11eb" providerId="ADAL" clId="{C1A32F36-F0C6-4878-9BAB-551FA4AA78F8}" dt="2022-11-09T12:04:24.843" v="2593"/>
      <pc:docMkLst>
        <pc:docMk/>
      </pc:docMkLst>
      <pc:sldChg chg="modSp mod">
        <pc:chgData name="Rachel Taggart" userId="4f8aad94-55b7-4ba6-8498-7cad127c11eb" providerId="ADAL" clId="{C1A32F36-F0C6-4878-9BAB-551FA4AA78F8}" dt="2022-10-26T12:09:19.211" v="12" actId="20577"/>
        <pc:sldMkLst>
          <pc:docMk/>
          <pc:sldMk cId="3653749228" sldId="288"/>
        </pc:sldMkLst>
        <pc:spChg chg="mod">
          <ac:chgData name="Rachel Taggart" userId="4f8aad94-55b7-4ba6-8498-7cad127c11eb" providerId="ADAL" clId="{C1A32F36-F0C6-4878-9BAB-551FA4AA78F8}" dt="2022-10-26T12:09:19.211" v="12" actId="20577"/>
          <ac:spMkLst>
            <pc:docMk/>
            <pc:sldMk cId="3653749228" sldId="288"/>
            <ac:spMk id="3" creationId="{00000000-0000-0000-0000-000000000000}"/>
          </ac:spMkLst>
        </pc:spChg>
      </pc:sldChg>
      <pc:sldChg chg="del">
        <pc:chgData name="Rachel Taggart" userId="4f8aad94-55b7-4ba6-8498-7cad127c11eb" providerId="ADAL" clId="{C1A32F36-F0C6-4878-9BAB-551FA4AA78F8}" dt="2022-10-26T12:18:19.612" v="44" actId="47"/>
        <pc:sldMkLst>
          <pc:docMk/>
          <pc:sldMk cId="3166717112" sldId="291"/>
        </pc:sldMkLst>
      </pc:sldChg>
      <pc:sldChg chg="del">
        <pc:chgData name="Rachel Taggart" userId="4f8aad94-55b7-4ba6-8498-7cad127c11eb" providerId="ADAL" clId="{C1A32F36-F0C6-4878-9BAB-551FA4AA78F8}" dt="2022-10-26T12:17:42.875" v="40" actId="47"/>
        <pc:sldMkLst>
          <pc:docMk/>
          <pc:sldMk cId="3220794366" sldId="296"/>
        </pc:sldMkLst>
      </pc:sldChg>
      <pc:sldChg chg="delSp modSp mod">
        <pc:chgData name="Rachel Taggart" userId="4f8aad94-55b7-4ba6-8498-7cad127c11eb" providerId="ADAL" clId="{C1A32F36-F0C6-4878-9BAB-551FA4AA78F8}" dt="2022-10-26T12:38:21.531" v="204" actId="478"/>
        <pc:sldMkLst>
          <pc:docMk/>
          <pc:sldMk cId="1924799795" sldId="298"/>
        </pc:sldMkLst>
        <pc:spChg chg="mod">
          <ac:chgData name="Rachel Taggart" userId="4f8aad94-55b7-4ba6-8498-7cad127c11eb" providerId="ADAL" clId="{C1A32F36-F0C6-4878-9BAB-551FA4AA78F8}" dt="2022-10-26T12:37:41.888" v="198" actId="20577"/>
          <ac:spMkLst>
            <pc:docMk/>
            <pc:sldMk cId="1924799795" sldId="298"/>
            <ac:spMk id="2" creationId="{1B2BDDFA-F228-4E44-B394-D26871378D15}"/>
          </ac:spMkLst>
        </pc:spChg>
        <pc:spChg chg="del">
          <ac:chgData name="Rachel Taggart" userId="4f8aad94-55b7-4ba6-8498-7cad127c11eb" providerId="ADAL" clId="{C1A32F36-F0C6-4878-9BAB-551FA4AA78F8}" dt="2022-10-26T12:38:21.531" v="204" actId="478"/>
          <ac:spMkLst>
            <pc:docMk/>
            <pc:sldMk cId="1924799795" sldId="298"/>
            <ac:spMk id="5" creationId="{D45440DA-178C-49B2-B1A1-31FE03D11EE5}"/>
          </ac:spMkLst>
        </pc:spChg>
      </pc:sldChg>
      <pc:sldChg chg="add">
        <pc:chgData name="Rachel Taggart" userId="4f8aad94-55b7-4ba6-8498-7cad127c11eb" providerId="ADAL" clId="{C1A32F36-F0C6-4878-9BAB-551FA4AA78F8}" dt="2022-10-28T15:39:44.390" v="980"/>
        <pc:sldMkLst>
          <pc:docMk/>
          <pc:sldMk cId="2505855263" sldId="301"/>
        </pc:sldMkLst>
      </pc:sldChg>
      <pc:sldChg chg="modSp mod">
        <pc:chgData name="Rachel Taggart" userId="4f8aad94-55b7-4ba6-8498-7cad127c11eb" providerId="ADAL" clId="{C1A32F36-F0C6-4878-9BAB-551FA4AA78F8}" dt="2022-10-31T16:04:30.944" v="2214" actId="5793"/>
        <pc:sldMkLst>
          <pc:docMk/>
          <pc:sldMk cId="1431544378" sldId="306"/>
        </pc:sldMkLst>
        <pc:spChg chg="mod">
          <ac:chgData name="Rachel Taggart" userId="4f8aad94-55b7-4ba6-8498-7cad127c11eb" providerId="ADAL" clId="{C1A32F36-F0C6-4878-9BAB-551FA4AA78F8}" dt="2022-10-31T16:04:30.944" v="2214" actId="5793"/>
          <ac:spMkLst>
            <pc:docMk/>
            <pc:sldMk cId="1431544378" sldId="306"/>
            <ac:spMk id="5" creationId="{74E5C359-EDF7-4B98-9E7A-26420788651C}"/>
          </ac:spMkLst>
        </pc:spChg>
      </pc:sldChg>
      <pc:sldChg chg="add">
        <pc:chgData name="Rachel Taggart" userId="4f8aad94-55b7-4ba6-8498-7cad127c11eb" providerId="ADAL" clId="{C1A32F36-F0C6-4878-9BAB-551FA4AA78F8}" dt="2022-10-28T13:10:10.851" v="220"/>
        <pc:sldMkLst>
          <pc:docMk/>
          <pc:sldMk cId="4252492987" sldId="309"/>
        </pc:sldMkLst>
      </pc:sldChg>
      <pc:sldChg chg="add del">
        <pc:chgData name="Rachel Taggart" userId="4f8aad94-55b7-4ba6-8498-7cad127c11eb" providerId="ADAL" clId="{C1A32F36-F0C6-4878-9BAB-551FA4AA78F8}" dt="2022-10-31T15:25:50.374" v="2177"/>
        <pc:sldMkLst>
          <pc:docMk/>
          <pc:sldMk cId="2487947500" sldId="436"/>
        </pc:sldMkLst>
      </pc:sldChg>
      <pc:sldChg chg="addSp delSp modSp mod">
        <pc:chgData name="Rachel Taggart" userId="4f8aad94-55b7-4ba6-8498-7cad127c11eb" providerId="ADAL" clId="{C1A32F36-F0C6-4878-9BAB-551FA4AA78F8}" dt="2022-11-01T08:58:26.458" v="2505"/>
        <pc:sldMkLst>
          <pc:docMk/>
          <pc:sldMk cId="16080381" sldId="883"/>
        </pc:sldMkLst>
        <pc:spChg chg="mod">
          <ac:chgData name="Rachel Taggart" userId="4f8aad94-55b7-4ba6-8498-7cad127c11eb" providerId="ADAL" clId="{C1A32F36-F0C6-4878-9BAB-551FA4AA78F8}" dt="2022-10-28T15:18:08.115" v="906" actId="27636"/>
          <ac:spMkLst>
            <pc:docMk/>
            <pc:sldMk cId="16080381" sldId="883"/>
            <ac:spMk id="3" creationId="{46664FD0-4BE7-4B08-81D6-8FB1EF60F749}"/>
          </ac:spMkLst>
        </pc:spChg>
        <pc:graphicFrameChg chg="add mod">
          <ac:chgData name="Rachel Taggart" userId="4f8aad94-55b7-4ba6-8498-7cad127c11eb" providerId="ADAL" clId="{C1A32F36-F0C6-4878-9BAB-551FA4AA78F8}" dt="2022-10-31T11:23:08.994" v="1742"/>
          <ac:graphicFrameMkLst>
            <pc:docMk/>
            <pc:sldMk cId="16080381" sldId="883"/>
            <ac:graphicFrameMk id="4" creationId="{2847FC0F-FB05-450C-A469-F4099D11124F}"/>
          </ac:graphicFrameMkLst>
        </pc:graphicFrameChg>
        <pc:graphicFrameChg chg="del">
          <ac:chgData name="Rachel Taggart" userId="4f8aad94-55b7-4ba6-8498-7cad127c11eb" providerId="ADAL" clId="{C1A32F36-F0C6-4878-9BAB-551FA4AA78F8}" dt="2022-10-26T12:30:27.984" v="123" actId="478"/>
          <ac:graphicFrameMkLst>
            <pc:docMk/>
            <pc:sldMk cId="16080381" sldId="883"/>
            <ac:graphicFrameMk id="4" creationId="{A28571E0-7D26-45BD-8A74-2983975FB1CD}"/>
          </ac:graphicFrameMkLst>
        </pc:graphicFrameChg>
        <pc:graphicFrameChg chg="add mod">
          <ac:chgData name="Rachel Taggart" userId="4f8aad94-55b7-4ba6-8498-7cad127c11eb" providerId="ADAL" clId="{C1A32F36-F0C6-4878-9BAB-551FA4AA78F8}" dt="2022-10-31T11:24:16.585" v="1743"/>
          <ac:graphicFrameMkLst>
            <pc:docMk/>
            <pc:sldMk cId="16080381" sldId="883"/>
            <ac:graphicFrameMk id="5" creationId="{99496C89-0DAF-4DE7-81D8-FF3CADCCA7B2}"/>
          </ac:graphicFrameMkLst>
        </pc:graphicFrameChg>
        <pc:graphicFrameChg chg="add mod">
          <ac:chgData name="Rachel Taggart" userId="4f8aad94-55b7-4ba6-8498-7cad127c11eb" providerId="ADAL" clId="{C1A32F36-F0C6-4878-9BAB-551FA4AA78F8}" dt="2022-10-31T11:24:45.373" v="1744"/>
          <ac:graphicFrameMkLst>
            <pc:docMk/>
            <pc:sldMk cId="16080381" sldId="883"/>
            <ac:graphicFrameMk id="6" creationId="{F2C935DA-F01D-468A-B73C-249AAAEF5420}"/>
          </ac:graphicFrameMkLst>
        </pc:graphicFrameChg>
        <pc:graphicFrameChg chg="add mod">
          <ac:chgData name="Rachel Taggart" userId="4f8aad94-55b7-4ba6-8498-7cad127c11eb" providerId="ADAL" clId="{C1A32F36-F0C6-4878-9BAB-551FA4AA78F8}" dt="2022-11-01T08:58:10.743" v="2504"/>
          <ac:graphicFrameMkLst>
            <pc:docMk/>
            <pc:sldMk cId="16080381" sldId="883"/>
            <ac:graphicFrameMk id="7" creationId="{069B8EC5-C2A8-4C28-898E-A882AFF797F8}"/>
          </ac:graphicFrameMkLst>
        </pc:graphicFrameChg>
        <pc:graphicFrameChg chg="add mod">
          <ac:chgData name="Rachel Taggart" userId="4f8aad94-55b7-4ba6-8498-7cad127c11eb" providerId="ADAL" clId="{C1A32F36-F0C6-4878-9BAB-551FA4AA78F8}" dt="2022-11-01T08:58:26.458" v="2505"/>
          <ac:graphicFrameMkLst>
            <pc:docMk/>
            <pc:sldMk cId="16080381" sldId="883"/>
            <ac:graphicFrameMk id="8" creationId="{A0211E4B-6C5D-464D-A302-499F97EE12CF}"/>
          </ac:graphicFrameMkLst>
        </pc:graphicFrameChg>
      </pc:sldChg>
      <pc:sldChg chg="add">
        <pc:chgData name="Rachel Taggart" userId="4f8aad94-55b7-4ba6-8498-7cad127c11eb" providerId="ADAL" clId="{C1A32F36-F0C6-4878-9BAB-551FA4AA78F8}" dt="2022-10-28T15:23:51.313" v="915"/>
        <pc:sldMkLst>
          <pc:docMk/>
          <pc:sldMk cId="416191731" sldId="885"/>
        </pc:sldMkLst>
      </pc:sldChg>
      <pc:sldChg chg="add del">
        <pc:chgData name="Rachel Taggart" userId="4f8aad94-55b7-4ba6-8498-7cad127c11eb" providerId="ADAL" clId="{C1A32F36-F0C6-4878-9BAB-551FA4AA78F8}" dt="2022-10-31T16:20:48.328" v="2373"/>
        <pc:sldMkLst>
          <pc:docMk/>
          <pc:sldMk cId="684685687" sldId="889"/>
        </pc:sldMkLst>
      </pc:sldChg>
      <pc:sldChg chg="add del">
        <pc:chgData name="Rachel Taggart" userId="4f8aad94-55b7-4ba6-8498-7cad127c11eb" providerId="ADAL" clId="{C1A32F36-F0C6-4878-9BAB-551FA4AA78F8}" dt="2022-10-31T15:25:50.374" v="2177"/>
        <pc:sldMkLst>
          <pc:docMk/>
          <pc:sldMk cId="3464951408" sldId="894"/>
        </pc:sldMkLst>
      </pc:sldChg>
      <pc:sldChg chg="add del">
        <pc:chgData name="Rachel Taggart" userId="4f8aad94-55b7-4ba6-8498-7cad127c11eb" providerId="ADAL" clId="{C1A32F36-F0C6-4878-9BAB-551FA4AA78F8}" dt="2022-10-31T15:25:50.374" v="2177"/>
        <pc:sldMkLst>
          <pc:docMk/>
          <pc:sldMk cId="2203838732" sldId="895"/>
        </pc:sldMkLst>
      </pc:sldChg>
      <pc:sldChg chg="add del">
        <pc:chgData name="Rachel Taggart" userId="4f8aad94-55b7-4ba6-8498-7cad127c11eb" providerId="ADAL" clId="{C1A32F36-F0C6-4878-9BAB-551FA4AA78F8}" dt="2022-10-31T15:25:50.374" v="2177"/>
        <pc:sldMkLst>
          <pc:docMk/>
          <pc:sldMk cId="3894273726" sldId="896"/>
        </pc:sldMkLst>
      </pc:sldChg>
      <pc:sldChg chg="add del">
        <pc:chgData name="Rachel Taggart" userId="4f8aad94-55b7-4ba6-8498-7cad127c11eb" providerId="ADAL" clId="{C1A32F36-F0C6-4878-9BAB-551FA4AA78F8}" dt="2022-10-31T15:25:50.374" v="2177"/>
        <pc:sldMkLst>
          <pc:docMk/>
          <pc:sldMk cId="2756962309" sldId="897"/>
        </pc:sldMkLst>
      </pc:sldChg>
      <pc:sldChg chg="del">
        <pc:chgData name="Rachel Taggart" userId="4f8aad94-55b7-4ba6-8498-7cad127c11eb" providerId="ADAL" clId="{C1A32F36-F0C6-4878-9BAB-551FA4AA78F8}" dt="2022-10-26T12:17:39.703" v="39" actId="47"/>
        <pc:sldMkLst>
          <pc:docMk/>
          <pc:sldMk cId="1160652962" sldId="972"/>
        </pc:sldMkLst>
      </pc:sldChg>
      <pc:sldChg chg="modSp add mod">
        <pc:chgData name="Rachel Taggart" userId="4f8aad94-55b7-4ba6-8498-7cad127c11eb" providerId="ADAL" clId="{C1A32F36-F0C6-4878-9BAB-551FA4AA78F8}" dt="2022-11-01T11:47:17.182" v="2591" actId="3626"/>
        <pc:sldMkLst>
          <pc:docMk/>
          <pc:sldMk cId="1440704070" sldId="1542"/>
        </pc:sldMkLst>
        <pc:spChg chg="mod">
          <ac:chgData name="Rachel Taggart" userId="4f8aad94-55b7-4ba6-8498-7cad127c11eb" providerId="ADAL" clId="{C1A32F36-F0C6-4878-9BAB-551FA4AA78F8}" dt="2022-11-01T08:43:10.843" v="2500" actId="14100"/>
          <ac:spMkLst>
            <pc:docMk/>
            <pc:sldMk cId="1440704070" sldId="1542"/>
            <ac:spMk id="2" creationId="{3C2C39CB-0BEC-574D-AB42-02DEDD509EA9}"/>
          </ac:spMkLst>
        </pc:spChg>
        <pc:spChg chg="mod">
          <ac:chgData name="Rachel Taggart" userId="4f8aad94-55b7-4ba6-8498-7cad127c11eb" providerId="ADAL" clId="{C1A32F36-F0C6-4878-9BAB-551FA4AA78F8}" dt="2022-11-01T11:47:17.182" v="2591" actId="3626"/>
          <ac:spMkLst>
            <pc:docMk/>
            <pc:sldMk cId="1440704070" sldId="1542"/>
            <ac:spMk id="3" creationId="{F6455E3C-0B4E-FD48-BAAC-73087A795611}"/>
          </ac:spMkLst>
        </pc:spChg>
      </pc:sldChg>
      <pc:sldChg chg="modSp mod">
        <pc:chgData name="Rachel Taggart" userId="4f8aad94-55b7-4ba6-8498-7cad127c11eb" providerId="ADAL" clId="{C1A32F36-F0C6-4878-9BAB-551FA4AA78F8}" dt="2022-10-31T12:07:28.561" v="1852"/>
        <pc:sldMkLst>
          <pc:docMk/>
          <pc:sldMk cId="3327114632" sldId="1739"/>
        </pc:sldMkLst>
        <pc:spChg chg="mod">
          <ac:chgData name="Rachel Taggart" userId="4f8aad94-55b7-4ba6-8498-7cad127c11eb" providerId="ADAL" clId="{C1A32F36-F0C6-4878-9BAB-551FA4AA78F8}" dt="2022-10-26T12:13:05.980" v="33"/>
          <ac:spMkLst>
            <pc:docMk/>
            <pc:sldMk cId="3327114632" sldId="1739"/>
            <ac:spMk id="2" creationId="{00000000-0000-0000-0000-000000000000}"/>
          </ac:spMkLst>
        </pc:spChg>
        <pc:graphicFrameChg chg="modGraphic">
          <ac:chgData name="Rachel Taggart" userId="4f8aad94-55b7-4ba6-8498-7cad127c11eb" providerId="ADAL" clId="{C1A32F36-F0C6-4878-9BAB-551FA4AA78F8}" dt="2022-10-28T13:15:41.226" v="306" actId="20577"/>
          <ac:graphicFrameMkLst>
            <pc:docMk/>
            <pc:sldMk cId="3327114632" sldId="1739"/>
            <ac:graphicFrameMk id="3" creationId="{B7FC0BBF-9ED9-4F27-BC89-B0490D1F28AE}"/>
          </ac:graphicFrameMkLst>
        </pc:graphicFrameChg>
        <pc:graphicFrameChg chg="mod modGraphic">
          <ac:chgData name="Rachel Taggart" userId="4f8aad94-55b7-4ba6-8498-7cad127c11eb" providerId="ADAL" clId="{C1A32F36-F0C6-4878-9BAB-551FA4AA78F8}" dt="2022-10-28T13:13:54.582" v="270" actId="20577"/>
          <ac:graphicFrameMkLst>
            <pc:docMk/>
            <pc:sldMk cId="3327114632" sldId="1739"/>
            <ac:graphicFrameMk id="5" creationId="{00000000-0000-0000-0000-000000000000}"/>
          </ac:graphicFrameMkLst>
        </pc:graphicFrameChg>
        <pc:graphicFrameChg chg="modGraphic">
          <ac:chgData name="Rachel Taggart" userId="4f8aad94-55b7-4ba6-8498-7cad127c11eb" providerId="ADAL" clId="{C1A32F36-F0C6-4878-9BAB-551FA4AA78F8}" dt="2022-10-28T13:16:34.549" v="312" actId="207"/>
          <ac:graphicFrameMkLst>
            <pc:docMk/>
            <pc:sldMk cId="3327114632" sldId="1739"/>
            <ac:graphicFrameMk id="8" creationId="{00000000-0000-0000-0000-000000000000}"/>
          </ac:graphicFrameMkLst>
        </pc:graphicFrameChg>
        <pc:graphicFrameChg chg="mod modGraphic">
          <ac:chgData name="Rachel Taggart" userId="4f8aad94-55b7-4ba6-8498-7cad127c11eb" providerId="ADAL" clId="{C1A32F36-F0C6-4878-9BAB-551FA4AA78F8}" dt="2022-10-28T13:15:26.838" v="293" actId="5793"/>
          <ac:graphicFrameMkLst>
            <pc:docMk/>
            <pc:sldMk cId="3327114632" sldId="1739"/>
            <ac:graphicFrameMk id="10" creationId="{633F724F-9DB4-4212-AFB1-BFFC700EC4F5}"/>
          </ac:graphicFrameMkLst>
        </pc:graphicFrameChg>
        <pc:graphicFrameChg chg="mod modGraphic">
          <ac:chgData name="Rachel Taggart" userId="4f8aad94-55b7-4ba6-8498-7cad127c11eb" providerId="ADAL" clId="{C1A32F36-F0C6-4878-9BAB-551FA4AA78F8}" dt="2022-10-31T12:07:28.561" v="1852"/>
          <ac:graphicFrameMkLst>
            <pc:docMk/>
            <pc:sldMk cId="3327114632" sldId="1739"/>
            <ac:graphicFrameMk id="13" creationId="{B8BF9BD6-7E5F-433D-B4F5-DE4688AAC096}"/>
          </ac:graphicFrameMkLst>
        </pc:graphicFrameChg>
      </pc:sldChg>
      <pc:sldChg chg="modSp del mod">
        <pc:chgData name="Rachel Taggart" userId="4f8aad94-55b7-4ba6-8498-7cad127c11eb" providerId="ADAL" clId="{C1A32F36-F0C6-4878-9BAB-551FA4AA78F8}" dt="2022-10-28T13:10:02.871" v="219" actId="47"/>
        <pc:sldMkLst>
          <pc:docMk/>
          <pc:sldMk cId="974907798" sldId="1773"/>
        </pc:sldMkLst>
        <pc:spChg chg="mod">
          <ac:chgData name="Rachel Taggart" userId="4f8aad94-55b7-4ba6-8498-7cad127c11eb" providerId="ADAL" clId="{C1A32F36-F0C6-4878-9BAB-551FA4AA78F8}" dt="2022-10-26T12:09:37.003" v="16" actId="20577"/>
          <ac:spMkLst>
            <pc:docMk/>
            <pc:sldMk cId="974907798" sldId="1773"/>
            <ac:spMk id="2" creationId="{00000000-0000-0000-0000-000000000000}"/>
          </ac:spMkLst>
        </pc:spChg>
      </pc:sldChg>
      <pc:sldChg chg="modSp add del mod">
        <pc:chgData name="Rachel Taggart" userId="4f8aad94-55b7-4ba6-8498-7cad127c11eb" providerId="ADAL" clId="{C1A32F36-F0C6-4878-9BAB-551FA4AA78F8}" dt="2022-10-31T11:57:39.554" v="1845" actId="47"/>
        <pc:sldMkLst>
          <pc:docMk/>
          <pc:sldMk cId="3703592994" sldId="1818"/>
        </pc:sldMkLst>
        <pc:spChg chg="mod">
          <ac:chgData name="Rachel Taggart" userId="4f8aad94-55b7-4ba6-8498-7cad127c11eb" providerId="ADAL" clId="{C1A32F36-F0C6-4878-9BAB-551FA4AA78F8}" dt="2022-10-28T15:42:08.875" v="983" actId="207"/>
          <ac:spMkLst>
            <pc:docMk/>
            <pc:sldMk cId="3703592994" sldId="1818"/>
            <ac:spMk id="4" creationId="{00000000-0000-0000-0000-000000000000}"/>
          </ac:spMkLst>
        </pc:spChg>
      </pc:sldChg>
      <pc:sldChg chg="modSp mod">
        <pc:chgData name="Rachel Taggart" userId="4f8aad94-55b7-4ba6-8498-7cad127c11eb" providerId="ADAL" clId="{C1A32F36-F0C6-4878-9BAB-551FA4AA78F8}" dt="2022-10-28T13:12:22.467" v="227" actId="20577"/>
        <pc:sldMkLst>
          <pc:docMk/>
          <pc:sldMk cId="4043476305" sldId="1828"/>
        </pc:sldMkLst>
        <pc:spChg chg="mod">
          <ac:chgData name="Rachel Taggart" userId="4f8aad94-55b7-4ba6-8498-7cad127c11eb" providerId="ADAL" clId="{C1A32F36-F0C6-4878-9BAB-551FA4AA78F8}" dt="2022-10-28T13:12:22.467" v="227" actId="20577"/>
          <ac:spMkLst>
            <pc:docMk/>
            <pc:sldMk cId="4043476305" sldId="1828"/>
            <ac:spMk id="3" creationId="{8305965E-4D48-4A02-84D8-0877867BBAD2}"/>
          </ac:spMkLst>
        </pc:spChg>
      </pc:sldChg>
      <pc:sldChg chg="del">
        <pc:chgData name="Rachel Taggart" userId="4f8aad94-55b7-4ba6-8498-7cad127c11eb" providerId="ADAL" clId="{C1A32F36-F0C6-4878-9BAB-551FA4AA78F8}" dt="2022-10-26T12:17:59.996" v="41" actId="47"/>
        <pc:sldMkLst>
          <pc:docMk/>
          <pc:sldMk cId="1704502122" sldId="1829"/>
        </pc:sldMkLst>
      </pc:sldChg>
      <pc:sldChg chg="del">
        <pc:chgData name="Rachel Taggart" userId="4f8aad94-55b7-4ba6-8498-7cad127c11eb" providerId="ADAL" clId="{C1A32F36-F0C6-4878-9BAB-551FA4AA78F8}" dt="2022-10-28T13:46:29.553" v="451" actId="47"/>
        <pc:sldMkLst>
          <pc:docMk/>
          <pc:sldMk cId="2136664375" sldId="1830"/>
        </pc:sldMkLst>
      </pc:sldChg>
      <pc:sldChg chg="modSp del mod">
        <pc:chgData name="Rachel Taggart" userId="4f8aad94-55b7-4ba6-8498-7cad127c11eb" providerId="ADAL" clId="{C1A32F36-F0C6-4878-9BAB-551FA4AA78F8}" dt="2022-10-28T15:32:41.111" v="978" actId="47"/>
        <pc:sldMkLst>
          <pc:docMk/>
          <pc:sldMk cId="2860604564" sldId="1839"/>
        </pc:sldMkLst>
        <pc:spChg chg="mod">
          <ac:chgData name="Rachel Taggart" userId="4f8aad94-55b7-4ba6-8498-7cad127c11eb" providerId="ADAL" clId="{C1A32F36-F0C6-4878-9BAB-551FA4AA78F8}" dt="2022-10-26T12:35:13.739" v="158" actId="20577"/>
          <ac:spMkLst>
            <pc:docMk/>
            <pc:sldMk cId="2860604564" sldId="1839"/>
            <ac:spMk id="2" creationId="{00000000-0000-0000-0000-000000000000}"/>
          </ac:spMkLst>
        </pc:spChg>
      </pc:sldChg>
      <pc:sldChg chg="modSp mod ord">
        <pc:chgData name="Rachel Taggart" userId="4f8aad94-55b7-4ba6-8498-7cad127c11eb" providerId="ADAL" clId="{C1A32F36-F0C6-4878-9BAB-551FA4AA78F8}" dt="2022-10-26T12:36:23.670" v="187"/>
        <pc:sldMkLst>
          <pc:docMk/>
          <pc:sldMk cId="1976727094" sldId="1840"/>
        </pc:sldMkLst>
        <pc:spChg chg="mod">
          <ac:chgData name="Rachel Taggart" userId="4f8aad94-55b7-4ba6-8498-7cad127c11eb" providerId="ADAL" clId="{C1A32F36-F0C6-4878-9BAB-551FA4AA78F8}" dt="2022-10-26T12:35:30.995" v="170" actId="20577"/>
          <ac:spMkLst>
            <pc:docMk/>
            <pc:sldMk cId="1976727094" sldId="1840"/>
            <ac:spMk id="2" creationId="{00000000-0000-0000-0000-000000000000}"/>
          </ac:spMkLst>
        </pc:spChg>
      </pc:sldChg>
      <pc:sldChg chg="modSp del mod">
        <pc:chgData name="Rachel Taggart" userId="4f8aad94-55b7-4ba6-8498-7cad127c11eb" providerId="ADAL" clId="{C1A32F36-F0C6-4878-9BAB-551FA4AA78F8}" dt="2022-10-28T15:24:08.444" v="916" actId="47"/>
        <pc:sldMkLst>
          <pc:docMk/>
          <pc:sldMk cId="2860258172" sldId="1848"/>
        </pc:sldMkLst>
        <pc:spChg chg="mod">
          <ac:chgData name="Rachel Taggart" userId="4f8aad94-55b7-4ba6-8498-7cad127c11eb" providerId="ADAL" clId="{C1A32F36-F0C6-4878-9BAB-551FA4AA78F8}" dt="2022-10-26T12:36:52.076" v="190" actId="20577"/>
          <ac:spMkLst>
            <pc:docMk/>
            <pc:sldMk cId="2860258172" sldId="1848"/>
            <ac:spMk id="2" creationId="{00000000-0000-0000-0000-000000000000}"/>
          </ac:spMkLst>
        </pc:spChg>
      </pc:sldChg>
      <pc:sldChg chg="add">
        <pc:chgData name="Rachel Taggart" userId="4f8aad94-55b7-4ba6-8498-7cad127c11eb" providerId="ADAL" clId="{C1A32F36-F0C6-4878-9BAB-551FA4AA78F8}" dt="2022-10-31T16:23:13.565" v="2374"/>
        <pc:sldMkLst>
          <pc:docMk/>
          <pc:sldMk cId="2111697071" sldId="3572"/>
        </pc:sldMkLst>
      </pc:sldChg>
      <pc:sldChg chg="add">
        <pc:chgData name="Rachel Taggart" userId="4f8aad94-55b7-4ba6-8498-7cad127c11eb" providerId="ADAL" clId="{C1A32F36-F0C6-4878-9BAB-551FA4AA78F8}" dt="2022-10-31T16:23:13.565" v="2374"/>
        <pc:sldMkLst>
          <pc:docMk/>
          <pc:sldMk cId="1263673470" sldId="3574"/>
        </pc:sldMkLst>
      </pc:sldChg>
      <pc:sldChg chg="add">
        <pc:chgData name="Rachel Taggart" userId="4f8aad94-55b7-4ba6-8498-7cad127c11eb" providerId="ADAL" clId="{C1A32F36-F0C6-4878-9BAB-551FA4AA78F8}" dt="2022-10-31T16:23:13.565" v="2374"/>
        <pc:sldMkLst>
          <pc:docMk/>
          <pc:sldMk cId="2642911669" sldId="3575"/>
        </pc:sldMkLst>
      </pc:sldChg>
      <pc:sldChg chg="add">
        <pc:chgData name="Rachel Taggart" userId="4f8aad94-55b7-4ba6-8498-7cad127c11eb" providerId="ADAL" clId="{C1A32F36-F0C6-4878-9BAB-551FA4AA78F8}" dt="2022-10-31T16:23:13.565" v="2374"/>
        <pc:sldMkLst>
          <pc:docMk/>
          <pc:sldMk cId="3591036775" sldId="3577"/>
        </pc:sldMkLst>
      </pc:sldChg>
      <pc:sldChg chg="add">
        <pc:chgData name="Rachel Taggart" userId="4f8aad94-55b7-4ba6-8498-7cad127c11eb" providerId="ADAL" clId="{C1A32F36-F0C6-4878-9BAB-551FA4AA78F8}" dt="2022-10-31T16:23:13.565" v="2374"/>
        <pc:sldMkLst>
          <pc:docMk/>
          <pc:sldMk cId="3776259527" sldId="3578"/>
        </pc:sldMkLst>
      </pc:sldChg>
      <pc:sldChg chg="add">
        <pc:chgData name="Rachel Taggart" userId="4f8aad94-55b7-4ba6-8498-7cad127c11eb" providerId="ADAL" clId="{C1A32F36-F0C6-4878-9BAB-551FA4AA78F8}" dt="2022-10-31T16:23:13.565" v="2374"/>
        <pc:sldMkLst>
          <pc:docMk/>
          <pc:sldMk cId="2246551944" sldId="3579"/>
        </pc:sldMkLst>
      </pc:sldChg>
      <pc:sldChg chg="modSp add mod">
        <pc:chgData name="Rachel Taggart" userId="4f8aad94-55b7-4ba6-8498-7cad127c11eb" providerId="ADAL" clId="{C1A32F36-F0C6-4878-9BAB-551FA4AA78F8}" dt="2022-10-31T16:24:25.836" v="2379" actId="20577"/>
        <pc:sldMkLst>
          <pc:docMk/>
          <pc:sldMk cId="2342963081" sldId="3580"/>
        </pc:sldMkLst>
        <pc:spChg chg="mod">
          <ac:chgData name="Rachel Taggart" userId="4f8aad94-55b7-4ba6-8498-7cad127c11eb" providerId="ADAL" clId="{C1A32F36-F0C6-4878-9BAB-551FA4AA78F8}" dt="2022-10-31T16:24:25.836" v="2379" actId="20577"/>
          <ac:spMkLst>
            <pc:docMk/>
            <pc:sldMk cId="2342963081" sldId="3580"/>
            <ac:spMk id="3" creationId="{761E561D-CE76-4E28-B44C-5D7A0AD322EC}"/>
          </ac:spMkLst>
        </pc:spChg>
      </pc:sldChg>
      <pc:sldChg chg="add">
        <pc:chgData name="Rachel Taggart" userId="4f8aad94-55b7-4ba6-8498-7cad127c11eb" providerId="ADAL" clId="{C1A32F36-F0C6-4878-9BAB-551FA4AA78F8}" dt="2022-10-31T16:23:13.565" v="2374"/>
        <pc:sldMkLst>
          <pc:docMk/>
          <pc:sldMk cId="2656491624" sldId="3581"/>
        </pc:sldMkLst>
      </pc:sldChg>
      <pc:sldChg chg="del">
        <pc:chgData name="Rachel Taggart" userId="4f8aad94-55b7-4ba6-8498-7cad127c11eb" providerId="ADAL" clId="{C1A32F36-F0C6-4878-9BAB-551FA4AA78F8}" dt="2022-10-26T12:18:04.453" v="43" actId="47"/>
        <pc:sldMkLst>
          <pc:docMk/>
          <pc:sldMk cId="1821774117" sldId="3662"/>
        </pc:sldMkLst>
      </pc:sldChg>
      <pc:sldChg chg="del">
        <pc:chgData name="Rachel Taggart" userId="4f8aad94-55b7-4ba6-8498-7cad127c11eb" providerId="ADAL" clId="{C1A32F36-F0C6-4878-9BAB-551FA4AA78F8}" dt="2022-10-26T12:18:01.763" v="42" actId="47"/>
        <pc:sldMkLst>
          <pc:docMk/>
          <pc:sldMk cId="2477773196" sldId="3670"/>
        </pc:sldMkLst>
      </pc:sldChg>
      <pc:sldChg chg="addSp modSp mod">
        <pc:chgData name="Rachel Taggart" userId="4f8aad94-55b7-4ba6-8498-7cad127c11eb" providerId="ADAL" clId="{C1A32F36-F0C6-4878-9BAB-551FA4AA78F8}" dt="2022-11-01T11:39:40.983" v="2582"/>
        <pc:sldMkLst>
          <pc:docMk/>
          <pc:sldMk cId="2298511722" sldId="3671"/>
        </pc:sldMkLst>
        <pc:spChg chg="mod">
          <ac:chgData name="Rachel Taggart" userId="4f8aad94-55b7-4ba6-8498-7cad127c11eb" providerId="ADAL" clId="{C1A32F36-F0C6-4878-9BAB-551FA4AA78F8}" dt="2022-10-26T12:26:07.107" v="106"/>
          <ac:spMkLst>
            <pc:docMk/>
            <pc:sldMk cId="2298511722" sldId="3671"/>
            <ac:spMk id="2" creationId="{00000000-0000-0000-0000-000000000000}"/>
          </ac:spMkLst>
        </pc:spChg>
        <pc:spChg chg="add mod">
          <ac:chgData name="Rachel Taggart" userId="4f8aad94-55b7-4ba6-8498-7cad127c11eb" providerId="ADAL" clId="{C1A32F36-F0C6-4878-9BAB-551FA4AA78F8}" dt="2022-10-31T16:09:53.974" v="2349" actId="20577"/>
          <ac:spMkLst>
            <pc:docMk/>
            <pc:sldMk cId="2298511722" sldId="3671"/>
            <ac:spMk id="3" creationId="{AB5E65E1-D118-41A9-889D-893FF9B90D23}"/>
          </ac:spMkLst>
        </pc:spChg>
        <pc:graphicFrameChg chg="mod modGraphic">
          <ac:chgData name="Rachel Taggart" userId="4f8aad94-55b7-4ba6-8498-7cad127c11eb" providerId="ADAL" clId="{C1A32F36-F0C6-4878-9BAB-551FA4AA78F8}" dt="2022-10-31T10:55:02.668" v="1741" actId="207"/>
          <ac:graphicFrameMkLst>
            <pc:docMk/>
            <pc:sldMk cId="2298511722" sldId="3671"/>
            <ac:graphicFrameMk id="6" creationId="{16F7F5DB-E924-4268-9BD1-802678D181DC}"/>
          </ac:graphicFrameMkLst>
        </pc:graphicFrameChg>
        <pc:graphicFrameChg chg="mod modGraphic">
          <ac:chgData name="Rachel Taggart" userId="4f8aad94-55b7-4ba6-8498-7cad127c11eb" providerId="ADAL" clId="{C1A32F36-F0C6-4878-9BAB-551FA4AA78F8}" dt="2022-11-01T11:39:40.983" v="2582"/>
          <ac:graphicFrameMkLst>
            <pc:docMk/>
            <pc:sldMk cId="2298511722" sldId="3671"/>
            <ac:graphicFrameMk id="7" creationId="{60C392C5-ABBB-4FCF-87A7-57CFD2E79FE9}"/>
          </ac:graphicFrameMkLst>
        </pc:graphicFrameChg>
      </pc:sldChg>
      <pc:sldChg chg="modSp add del mod">
        <pc:chgData name="Rachel Taggart" userId="4f8aad94-55b7-4ba6-8498-7cad127c11eb" providerId="ADAL" clId="{C1A32F36-F0C6-4878-9BAB-551FA4AA78F8}" dt="2022-10-26T12:12:20.645" v="31" actId="47"/>
        <pc:sldMkLst>
          <pc:docMk/>
          <pc:sldMk cId="301833667" sldId="3672"/>
        </pc:sldMkLst>
        <pc:spChg chg="mod">
          <ac:chgData name="Rachel Taggart" userId="4f8aad94-55b7-4ba6-8498-7cad127c11eb" providerId="ADAL" clId="{C1A32F36-F0C6-4878-9BAB-551FA4AA78F8}" dt="2022-10-26T12:11:06.781" v="29" actId="6549"/>
          <ac:spMkLst>
            <pc:docMk/>
            <pc:sldMk cId="301833667" sldId="3672"/>
            <ac:spMk id="3" creationId="{8305965E-4D48-4A02-84D8-0877867BBAD2}"/>
          </ac:spMkLst>
        </pc:spChg>
        <pc:spChg chg="mod">
          <ac:chgData name="Rachel Taggart" userId="4f8aad94-55b7-4ba6-8498-7cad127c11eb" providerId="ADAL" clId="{C1A32F36-F0C6-4878-9BAB-551FA4AA78F8}" dt="2022-10-26T12:10:44.333" v="27" actId="20577"/>
          <ac:spMkLst>
            <pc:docMk/>
            <pc:sldMk cId="301833667" sldId="3672"/>
            <ac:spMk id="4" creationId="{00000000-0000-0000-0000-000000000000}"/>
          </ac:spMkLst>
        </pc:spChg>
      </pc:sldChg>
      <pc:sldChg chg="modSp add mod">
        <pc:chgData name="Rachel Taggart" userId="4f8aad94-55b7-4ba6-8498-7cad127c11eb" providerId="ADAL" clId="{C1A32F36-F0C6-4878-9BAB-551FA4AA78F8}" dt="2022-10-28T13:45:50.937" v="450" actId="20577"/>
        <pc:sldMkLst>
          <pc:docMk/>
          <pc:sldMk cId="1708607066" sldId="3672"/>
        </pc:sldMkLst>
        <pc:spChg chg="mod">
          <ac:chgData name="Rachel Taggart" userId="4f8aad94-55b7-4ba6-8498-7cad127c11eb" providerId="ADAL" clId="{C1A32F36-F0C6-4878-9BAB-551FA4AA78F8}" dt="2022-10-28T13:12:54.015" v="230" actId="20577"/>
          <ac:spMkLst>
            <pc:docMk/>
            <pc:sldMk cId="1708607066" sldId="3672"/>
            <ac:spMk id="2" creationId="{00000000-0000-0000-0000-000000000000}"/>
          </ac:spMkLst>
        </pc:spChg>
        <pc:graphicFrameChg chg="modGraphic">
          <ac:chgData name="Rachel Taggart" userId="4f8aad94-55b7-4ba6-8498-7cad127c11eb" providerId="ADAL" clId="{C1A32F36-F0C6-4878-9BAB-551FA4AA78F8}" dt="2022-10-28T13:45:03.337" v="435" actId="20577"/>
          <ac:graphicFrameMkLst>
            <pc:docMk/>
            <pc:sldMk cId="1708607066" sldId="3672"/>
            <ac:graphicFrameMk id="3" creationId="{B7FC0BBF-9ED9-4F27-BC89-B0490D1F28AE}"/>
          </ac:graphicFrameMkLst>
        </pc:graphicFrameChg>
        <pc:graphicFrameChg chg="mod modGraphic">
          <ac:chgData name="Rachel Taggart" userId="4f8aad94-55b7-4ba6-8498-7cad127c11eb" providerId="ADAL" clId="{C1A32F36-F0C6-4878-9BAB-551FA4AA78F8}" dt="2022-10-28T13:45:50.937" v="450" actId="20577"/>
          <ac:graphicFrameMkLst>
            <pc:docMk/>
            <pc:sldMk cId="1708607066" sldId="3672"/>
            <ac:graphicFrameMk id="5" creationId="{00000000-0000-0000-0000-000000000000}"/>
          </ac:graphicFrameMkLst>
        </pc:graphicFrameChg>
        <pc:graphicFrameChg chg="mod modGraphic">
          <ac:chgData name="Rachel Taggart" userId="4f8aad94-55b7-4ba6-8498-7cad127c11eb" providerId="ADAL" clId="{C1A32F36-F0C6-4878-9BAB-551FA4AA78F8}" dt="2022-10-28T13:45:24.526" v="441" actId="207"/>
          <ac:graphicFrameMkLst>
            <pc:docMk/>
            <pc:sldMk cId="1708607066" sldId="3672"/>
            <ac:graphicFrameMk id="8" creationId="{00000000-0000-0000-0000-000000000000}"/>
          </ac:graphicFrameMkLst>
        </pc:graphicFrameChg>
        <pc:graphicFrameChg chg="modGraphic">
          <ac:chgData name="Rachel Taggart" userId="4f8aad94-55b7-4ba6-8498-7cad127c11eb" providerId="ADAL" clId="{C1A32F36-F0C6-4878-9BAB-551FA4AA78F8}" dt="2022-10-28T13:45:10.739" v="437" actId="113"/>
          <ac:graphicFrameMkLst>
            <pc:docMk/>
            <pc:sldMk cId="1708607066" sldId="3672"/>
            <ac:graphicFrameMk id="13" creationId="{B8BF9BD6-7E5F-433D-B4F5-DE4688AAC096}"/>
          </ac:graphicFrameMkLst>
        </pc:graphicFrameChg>
      </pc:sldChg>
      <pc:sldChg chg="add del">
        <pc:chgData name="Rachel Taggart" userId="4f8aad94-55b7-4ba6-8498-7cad127c11eb" providerId="ADAL" clId="{C1A32F36-F0C6-4878-9BAB-551FA4AA78F8}" dt="2022-10-28T14:19:05.452" v="464" actId="47"/>
        <pc:sldMkLst>
          <pc:docMk/>
          <pc:sldMk cId="2425570212" sldId="3673"/>
        </pc:sldMkLst>
      </pc:sldChg>
      <pc:sldChg chg="modSp add mod ord">
        <pc:chgData name="Rachel Taggart" userId="4f8aad94-55b7-4ba6-8498-7cad127c11eb" providerId="ADAL" clId="{C1A32F36-F0C6-4878-9BAB-551FA4AA78F8}" dt="2022-11-01T11:37:17.167" v="2564" actId="122"/>
        <pc:sldMkLst>
          <pc:docMk/>
          <pc:sldMk cId="2586970773" sldId="3674"/>
        </pc:sldMkLst>
        <pc:spChg chg="mod">
          <ac:chgData name="Rachel Taggart" userId="4f8aad94-55b7-4ba6-8498-7cad127c11eb" providerId="ADAL" clId="{C1A32F36-F0C6-4878-9BAB-551FA4AA78F8}" dt="2022-10-26T12:26:28.053" v="107"/>
          <ac:spMkLst>
            <pc:docMk/>
            <pc:sldMk cId="2586970773" sldId="3674"/>
            <ac:spMk id="2" creationId="{00000000-0000-0000-0000-000000000000}"/>
          </ac:spMkLst>
        </pc:spChg>
        <pc:graphicFrameChg chg="mod modGraphic">
          <ac:chgData name="Rachel Taggart" userId="4f8aad94-55b7-4ba6-8498-7cad127c11eb" providerId="ADAL" clId="{C1A32F36-F0C6-4878-9BAB-551FA4AA78F8}" dt="2022-11-01T11:37:17.167" v="2564" actId="122"/>
          <ac:graphicFrameMkLst>
            <pc:docMk/>
            <pc:sldMk cId="2586970773" sldId="3674"/>
            <ac:graphicFrameMk id="6" creationId="{16F7F5DB-E924-4268-9BD1-802678D181DC}"/>
          </ac:graphicFrameMkLst>
        </pc:graphicFrameChg>
        <pc:graphicFrameChg chg="mod modGraphic">
          <ac:chgData name="Rachel Taggart" userId="4f8aad94-55b7-4ba6-8498-7cad127c11eb" providerId="ADAL" clId="{C1A32F36-F0C6-4878-9BAB-551FA4AA78F8}" dt="2022-11-01T11:36:53.307" v="2561"/>
          <ac:graphicFrameMkLst>
            <pc:docMk/>
            <pc:sldMk cId="2586970773" sldId="3674"/>
            <ac:graphicFrameMk id="7" creationId="{60C392C5-ABBB-4FCF-87A7-57CFD2E79FE9}"/>
          </ac:graphicFrameMkLst>
        </pc:graphicFrameChg>
      </pc:sldChg>
      <pc:sldChg chg="modSp add mod">
        <pc:chgData name="Rachel Taggart" userId="4f8aad94-55b7-4ba6-8498-7cad127c11eb" providerId="ADAL" clId="{C1A32F36-F0C6-4878-9BAB-551FA4AA78F8}" dt="2022-11-01T11:40:35.139" v="2587" actId="122"/>
        <pc:sldMkLst>
          <pc:docMk/>
          <pc:sldMk cId="2488359636" sldId="3675"/>
        </pc:sldMkLst>
        <pc:spChg chg="mod">
          <ac:chgData name="Rachel Taggart" userId="4f8aad94-55b7-4ba6-8498-7cad127c11eb" providerId="ADAL" clId="{C1A32F36-F0C6-4878-9BAB-551FA4AA78F8}" dt="2022-10-26T12:28:33.543" v="119"/>
          <ac:spMkLst>
            <pc:docMk/>
            <pc:sldMk cId="2488359636" sldId="3675"/>
            <ac:spMk id="2" creationId="{00000000-0000-0000-0000-000000000000}"/>
          </ac:spMkLst>
        </pc:spChg>
        <pc:graphicFrameChg chg="mod modGraphic">
          <ac:chgData name="Rachel Taggart" userId="4f8aad94-55b7-4ba6-8498-7cad127c11eb" providerId="ADAL" clId="{C1A32F36-F0C6-4878-9BAB-551FA4AA78F8}" dt="2022-11-01T11:40:35.139" v="2587" actId="122"/>
          <ac:graphicFrameMkLst>
            <pc:docMk/>
            <pc:sldMk cId="2488359636" sldId="3675"/>
            <ac:graphicFrameMk id="6" creationId="{16F7F5DB-E924-4268-9BD1-802678D181DC}"/>
          </ac:graphicFrameMkLst>
        </pc:graphicFrameChg>
        <pc:graphicFrameChg chg="mod modGraphic">
          <ac:chgData name="Rachel Taggart" userId="4f8aad94-55b7-4ba6-8498-7cad127c11eb" providerId="ADAL" clId="{C1A32F36-F0C6-4878-9BAB-551FA4AA78F8}" dt="2022-11-01T11:40:23.535" v="2584"/>
          <ac:graphicFrameMkLst>
            <pc:docMk/>
            <pc:sldMk cId="2488359636" sldId="3675"/>
            <ac:graphicFrameMk id="7" creationId="{60C392C5-ABBB-4FCF-87A7-57CFD2E79FE9}"/>
          </ac:graphicFrameMkLst>
        </pc:graphicFrameChg>
      </pc:sldChg>
      <pc:sldChg chg="modSp add mod ord">
        <pc:chgData name="Rachel Taggart" userId="4f8aad94-55b7-4ba6-8498-7cad127c11eb" providerId="ADAL" clId="{C1A32F36-F0C6-4878-9BAB-551FA4AA78F8}" dt="2022-11-01T11:38:02.491" v="2569" actId="122"/>
        <pc:sldMkLst>
          <pc:docMk/>
          <pc:sldMk cId="2277533329" sldId="3676"/>
        </pc:sldMkLst>
        <pc:spChg chg="mod">
          <ac:chgData name="Rachel Taggart" userId="4f8aad94-55b7-4ba6-8498-7cad127c11eb" providerId="ADAL" clId="{C1A32F36-F0C6-4878-9BAB-551FA4AA78F8}" dt="2022-10-28T14:51:44.743" v="755" actId="20577"/>
          <ac:spMkLst>
            <pc:docMk/>
            <pc:sldMk cId="2277533329" sldId="3676"/>
            <ac:spMk id="2" creationId="{00000000-0000-0000-0000-000000000000}"/>
          </ac:spMkLst>
        </pc:spChg>
        <pc:graphicFrameChg chg="mod modGraphic">
          <ac:chgData name="Rachel Taggart" userId="4f8aad94-55b7-4ba6-8498-7cad127c11eb" providerId="ADAL" clId="{C1A32F36-F0C6-4878-9BAB-551FA4AA78F8}" dt="2022-11-01T11:38:02.491" v="2569" actId="122"/>
          <ac:graphicFrameMkLst>
            <pc:docMk/>
            <pc:sldMk cId="2277533329" sldId="3676"/>
            <ac:graphicFrameMk id="6" creationId="{16F7F5DB-E924-4268-9BD1-802678D181DC}"/>
          </ac:graphicFrameMkLst>
        </pc:graphicFrameChg>
        <pc:graphicFrameChg chg="mod modGraphic">
          <ac:chgData name="Rachel Taggart" userId="4f8aad94-55b7-4ba6-8498-7cad127c11eb" providerId="ADAL" clId="{C1A32F36-F0C6-4878-9BAB-551FA4AA78F8}" dt="2022-11-01T11:37:53.269" v="2566"/>
          <ac:graphicFrameMkLst>
            <pc:docMk/>
            <pc:sldMk cId="2277533329" sldId="3676"/>
            <ac:graphicFrameMk id="7" creationId="{60C392C5-ABBB-4FCF-87A7-57CFD2E79FE9}"/>
          </ac:graphicFrameMkLst>
        </pc:graphicFrameChg>
      </pc:sldChg>
      <pc:sldChg chg="modSp add mod ord">
        <pc:chgData name="Rachel Taggart" userId="4f8aad94-55b7-4ba6-8498-7cad127c11eb" providerId="ADAL" clId="{C1A32F36-F0C6-4878-9BAB-551FA4AA78F8}" dt="2022-11-01T11:38:59.731" v="2580" actId="122"/>
        <pc:sldMkLst>
          <pc:docMk/>
          <pc:sldMk cId="2777687408" sldId="3677"/>
        </pc:sldMkLst>
        <pc:spChg chg="mod">
          <ac:chgData name="Rachel Taggart" userId="4f8aad94-55b7-4ba6-8498-7cad127c11eb" providerId="ADAL" clId="{C1A32F36-F0C6-4878-9BAB-551FA4AA78F8}" dt="2022-10-26T12:27:13.660" v="116" actId="20577"/>
          <ac:spMkLst>
            <pc:docMk/>
            <pc:sldMk cId="2777687408" sldId="3677"/>
            <ac:spMk id="2" creationId="{00000000-0000-0000-0000-000000000000}"/>
          </ac:spMkLst>
        </pc:spChg>
        <pc:graphicFrameChg chg="mod modGraphic">
          <ac:chgData name="Rachel Taggart" userId="4f8aad94-55b7-4ba6-8498-7cad127c11eb" providerId="ADAL" clId="{C1A32F36-F0C6-4878-9BAB-551FA4AA78F8}" dt="2022-11-01T11:38:59.731" v="2580" actId="122"/>
          <ac:graphicFrameMkLst>
            <pc:docMk/>
            <pc:sldMk cId="2777687408" sldId="3677"/>
            <ac:graphicFrameMk id="6" creationId="{16F7F5DB-E924-4268-9BD1-802678D181DC}"/>
          </ac:graphicFrameMkLst>
        </pc:graphicFrameChg>
        <pc:graphicFrameChg chg="mod modGraphic">
          <ac:chgData name="Rachel Taggart" userId="4f8aad94-55b7-4ba6-8498-7cad127c11eb" providerId="ADAL" clId="{C1A32F36-F0C6-4878-9BAB-551FA4AA78F8}" dt="2022-11-01T11:38:49.723" v="2576"/>
          <ac:graphicFrameMkLst>
            <pc:docMk/>
            <pc:sldMk cId="2777687408" sldId="3677"/>
            <ac:graphicFrameMk id="7" creationId="{60C392C5-ABBB-4FCF-87A7-57CFD2E79FE9}"/>
          </ac:graphicFrameMkLst>
        </pc:graphicFrameChg>
      </pc:sldChg>
      <pc:sldChg chg="modSp add mod ord">
        <pc:chgData name="Rachel Taggart" userId="4f8aad94-55b7-4ba6-8498-7cad127c11eb" providerId="ADAL" clId="{C1A32F36-F0C6-4878-9BAB-551FA4AA78F8}" dt="2022-11-01T11:35:38.538" v="2556" actId="122"/>
        <pc:sldMkLst>
          <pc:docMk/>
          <pc:sldMk cId="3567514711" sldId="3678"/>
        </pc:sldMkLst>
        <pc:spChg chg="mod">
          <ac:chgData name="Rachel Taggart" userId="4f8aad94-55b7-4ba6-8498-7cad127c11eb" providerId="ADAL" clId="{C1A32F36-F0C6-4878-9BAB-551FA4AA78F8}" dt="2022-10-26T12:27:40.610" v="117"/>
          <ac:spMkLst>
            <pc:docMk/>
            <pc:sldMk cId="3567514711" sldId="3678"/>
            <ac:spMk id="2" creationId="{00000000-0000-0000-0000-000000000000}"/>
          </ac:spMkLst>
        </pc:spChg>
        <pc:graphicFrameChg chg="mod modGraphic">
          <ac:chgData name="Rachel Taggart" userId="4f8aad94-55b7-4ba6-8498-7cad127c11eb" providerId="ADAL" clId="{C1A32F36-F0C6-4878-9BAB-551FA4AA78F8}" dt="2022-11-01T11:35:38.538" v="2556" actId="122"/>
          <ac:graphicFrameMkLst>
            <pc:docMk/>
            <pc:sldMk cId="3567514711" sldId="3678"/>
            <ac:graphicFrameMk id="6" creationId="{16F7F5DB-E924-4268-9BD1-802678D181DC}"/>
          </ac:graphicFrameMkLst>
        </pc:graphicFrameChg>
        <pc:graphicFrameChg chg="mod modGraphic">
          <ac:chgData name="Rachel Taggart" userId="4f8aad94-55b7-4ba6-8498-7cad127c11eb" providerId="ADAL" clId="{C1A32F36-F0C6-4878-9BAB-551FA4AA78F8}" dt="2022-11-01T11:35:16.261" v="2553" actId="2062"/>
          <ac:graphicFrameMkLst>
            <pc:docMk/>
            <pc:sldMk cId="3567514711" sldId="3678"/>
            <ac:graphicFrameMk id="7" creationId="{60C392C5-ABBB-4FCF-87A7-57CFD2E79FE9}"/>
          </ac:graphicFrameMkLst>
        </pc:graphicFrameChg>
      </pc:sldChg>
      <pc:sldChg chg="modSp add mod ord">
        <pc:chgData name="Rachel Taggart" userId="4f8aad94-55b7-4ba6-8498-7cad127c11eb" providerId="ADAL" clId="{C1A32F36-F0C6-4878-9BAB-551FA4AA78F8}" dt="2022-11-01T11:36:20.382" v="2559" actId="20577"/>
        <pc:sldMkLst>
          <pc:docMk/>
          <pc:sldMk cId="949351597" sldId="3679"/>
        </pc:sldMkLst>
        <pc:spChg chg="mod">
          <ac:chgData name="Rachel Taggart" userId="4f8aad94-55b7-4ba6-8498-7cad127c11eb" providerId="ADAL" clId="{C1A32F36-F0C6-4878-9BAB-551FA4AA78F8}" dt="2022-10-26T12:28:02.249" v="118"/>
          <ac:spMkLst>
            <pc:docMk/>
            <pc:sldMk cId="949351597" sldId="3679"/>
            <ac:spMk id="2" creationId="{00000000-0000-0000-0000-000000000000}"/>
          </ac:spMkLst>
        </pc:spChg>
        <pc:graphicFrameChg chg="mod modGraphic">
          <ac:chgData name="Rachel Taggart" userId="4f8aad94-55b7-4ba6-8498-7cad127c11eb" providerId="ADAL" clId="{C1A32F36-F0C6-4878-9BAB-551FA4AA78F8}" dt="2022-11-01T11:36:20.382" v="2559" actId="20577"/>
          <ac:graphicFrameMkLst>
            <pc:docMk/>
            <pc:sldMk cId="949351597" sldId="3679"/>
            <ac:graphicFrameMk id="6" creationId="{16F7F5DB-E924-4268-9BD1-802678D181DC}"/>
          </ac:graphicFrameMkLst>
        </pc:graphicFrameChg>
        <pc:graphicFrameChg chg="mod modGraphic">
          <ac:chgData name="Rachel Taggart" userId="4f8aad94-55b7-4ba6-8498-7cad127c11eb" providerId="ADAL" clId="{C1A32F36-F0C6-4878-9BAB-551FA4AA78F8}" dt="2022-11-01T11:36:15.487" v="2557"/>
          <ac:graphicFrameMkLst>
            <pc:docMk/>
            <pc:sldMk cId="949351597" sldId="3679"/>
            <ac:graphicFrameMk id="7" creationId="{60C392C5-ABBB-4FCF-87A7-57CFD2E79FE9}"/>
          </ac:graphicFrameMkLst>
        </pc:graphicFrameChg>
      </pc:sldChg>
      <pc:sldChg chg="modSp add del mod">
        <pc:chgData name="Rachel Taggart" userId="4f8aad94-55b7-4ba6-8498-7cad127c11eb" providerId="ADAL" clId="{C1A32F36-F0C6-4878-9BAB-551FA4AA78F8}" dt="2022-10-28T15:32:38.755" v="977" actId="47"/>
        <pc:sldMkLst>
          <pc:docMk/>
          <pc:sldMk cId="879547169" sldId="3680"/>
        </pc:sldMkLst>
        <pc:spChg chg="mod">
          <ac:chgData name="Rachel Taggart" userId="4f8aad94-55b7-4ba6-8498-7cad127c11eb" providerId="ADAL" clId="{C1A32F36-F0C6-4878-9BAB-551FA4AA78F8}" dt="2022-10-26T12:35:58.659" v="185" actId="20577"/>
          <ac:spMkLst>
            <pc:docMk/>
            <pc:sldMk cId="879547169" sldId="3680"/>
            <ac:spMk id="2" creationId="{00000000-0000-0000-0000-000000000000}"/>
          </ac:spMkLst>
        </pc:spChg>
      </pc:sldChg>
      <pc:sldChg chg="modSp add mod">
        <pc:chgData name="Rachel Taggart" userId="4f8aad94-55b7-4ba6-8498-7cad127c11eb" providerId="ADAL" clId="{C1A32F36-F0C6-4878-9BAB-551FA4AA78F8}" dt="2022-10-26T12:37:26.371" v="194" actId="20577"/>
        <pc:sldMkLst>
          <pc:docMk/>
          <pc:sldMk cId="375337954" sldId="3681"/>
        </pc:sldMkLst>
        <pc:spChg chg="mod">
          <ac:chgData name="Rachel Taggart" userId="4f8aad94-55b7-4ba6-8498-7cad127c11eb" providerId="ADAL" clId="{C1A32F36-F0C6-4878-9BAB-551FA4AA78F8}" dt="2022-10-26T12:37:26.371" v="194" actId="20577"/>
          <ac:spMkLst>
            <pc:docMk/>
            <pc:sldMk cId="375337954" sldId="3681"/>
            <ac:spMk id="2" creationId="{00000000-0000-0000-0000-000000000000}"/>
          </ac:spMkLst>
        </pc:spChg>
      </pc:sldChg>
      <pc:sldChg chg="delSp modSp add del mod">
        <pc:chgData name="Rachel Taggart" userId="4f8aad94-55b7-4ba6-8498-7cad127c11eb" providerId="ADAL" clId="{C1A32F36-F0C6-4878-9BAB-551FA4AA78F8}" dt="2022-10-31T16:23:23.251" v="2375" actId="47"/>
        <pc:sldMkLst>
          <pc:docMk/>
          <pc:sldMk cId="2427363616" sldId="3682"/>
        </pc:sldMkLst>
        <pc:spChg chg="mod">
          <ac:chgData name="Rachel Taggart" userId="4f8aad94-55b7-4ba6-8498-7cad127c11eb" providerId="ADAL" clId="{C1A32F36-F0C6-4878-9BAB-551FA4AA78F8}" dt="2022-10-26T12:38:12.428" v="202" actId="20577"/>
          <ac:spMkLst>
            <pc:docMk/>
            <pc:sldMk cId="2427363616" sldId="3682"/>
            <ac:spMk id="2" creationId="{1B2BDDFA-F228-4E44-B394-D26871378D15}"/>
          </ac:spMkLst>
        </pc:spChg>
        <pc:spChg chg="del">
          <ac:chgData name="Rachel Taggart" userId="4f8aad94-55b7-4ba6-8498-7cad127c11eb" providerId="ADAL" clId="{C1A32F36-F0C6-4878-9BAB-551FA4AA78F8}" dt="2022-10-26T12:38:17.590" v="203" actId="478"/>
          <ac:spMkLst>
            <pc:docMk/>
            <pc:sldMk cId="2427363616" sldId="3682"/>
            <ac:spMk id="5" creationId="{D45440DA-178C-49B2-B1A1-31FE03D11EE5}"/>
          </ac:spMkLst>
        </pc:spChg>
      </pc:sldChg>
      <pc:sldChg chg="addSp delSp modSp add mod">
        <pc:chgData name="Rachel Taggart" userId="4f8aad94-55b7-4ba6-8498-7cad127c11eb" providerId="ADAL" clId="{C1A32F36-F0C6-4878-9BAB-551FA4AA78F8}" dt="2022-10-26T12:39:07.987" v="211" actId="478"/>
        <pc:sldMkLst>
          <pc:docMk/>
          <pc:sldMk cId="1879507729" sldId="3683"/>
        </pc:sldMkLst>
        <pc:spChg chg="add del mod">
          <ac:chgData name="Rachel Taggart" userId="4f8aad94-55b7-4ba6-8498-7cad127c11eb" providerId="ADAL" clId="{C1A32F36-F0C6-4878-9BAB-551FA4AA78F8}" dt="2022-10-26T12:39:07.987" v="211" actId="478"/>
          <ac:spMkLst>
            <pc:docMk/>
            <pc:sldMk cId="1879507729" sldId="3683"/>
            <ac:spMk id="3" creationId="{A8EC7FED-D84D-455F-A00B-C52E2CC08E46}"/>
          </ac:spMkLst>
        </pc:spChg>
        <pc:spChg chg="mod">
          <ac:chgData name="Rachel Taggart" userId="4f8aad94-55b7-4ba6-8498-7cad127c11eb" providerId="ADAL" clId="{C1A32F36-F0C6-4878-9BAB-551FA4AA78F8}" dt="2022-10-26T12:39:05.867" v="210" actId="20577"/>
          <ac:spMkLst>
            <pc:docMk/>
            <pc:sldMk cId="1879507729" sldId="3683"/>
            <ac:spMk id="4" creationId="{00000000-0000-0000-0000-000000000000}"/>
          </ac:spMkLst>
        </pc:spChg>
        <pc:spChg chg="del">
          <ac:chgData name="Rachel Taggart" userId="4f8aad94-55b7-4ba6-8498-7cad127c11eb" providerId="ADAL" clId="{C1A32F36-F0C6-4878-9BAB-551FA4AA78F8}" dt="2022-10-26T12:38:51.206" v="207" actId="478"/>
          <ac:spMkLst>
            <pc:docMk/>
            <pc:sldMk cId="1879507729" sldId="3683"/>
            <ac:spMk id="5" creationId="{00000000-0000-0000-0000-000000000000}"/>
          </ac:spMkLst>
        </pc:spChg>
        <pc:picChg chg="del">
          <ac:chgData name="Rachel Taggart" userId="4f8aad94-55b7-4ba6-8498-7cad127c11eb" providerId="ADAL" clId="{C1A32F36-F0C6-4878-9BAB-551FA4AA78F8}" dt="2022-10-26T12:38:48.195" v="206" actId="478"/>
          <ac:picMkLst>
            <pc:docMk/>
            <pc:sldMk cId="1879507729" sldId="3683"/>
            <ac:picMk id="6" creationId="{7DF39F5C-5B21-482F-B3CB-006BEF34AF2E}"/>
          </ac:picMkLst>
        </pc:picChg>
      </pc:sldChg>
      <pc:sldChg chg="modSp add mod ord chgLayout">
        <pc:chgData name="Rachel Taggart" userId="4f8aad94-55b7-4ba6-8498-7cad127c11eb" providerId="ADAL" clId="{C1A32F36-F0C6-4878-9BAB-551FA4AA78F8}" dt="2022-10-31T16:41:02.637" v="2455" actId="20577"/>
        <pc:sldMkLst>
          <pc:docMk/>
          <pc:sldMk cId="2436876536" sldId="3684"/>
        </pc:sldMkLst>
        <pc:spChg chg="mod ord">
          <ac:chgData name="Rachel Taggart" userId="4f8aad94-55b7-4ba6-8498-7cad127c11eb" providerId="ADAL" clId="{C1A32F36-F0C6-4878-9BAB-551FA4AA78F8}" dt="2022-10-31T13:52:24.302" v="2078" actId="20577"/>
          <ac:spMkLst>
            <pc:docMk/>
            <pc:sldMk cId="2436876536" sldId="3684"/>
            <ac:spMk id="2" creationId="{3BBF64D1-DD4B-479C-8274-060EA4CFB223}"/>
          </ac:spMkLst>
        </pc:spChg>
        <pc:spChg chg="mod ord">
          <ac:chgData name="Rachel Taggart" userId="4f8aad94-55b7-4ba6-8498-7cad127c11eb" providerId="ADAL" clId="{C1A32F36-F0C6-4878-9BAB-551FA4AA78F8}" dt="2022-10-31T16:41:02.637" v="2455" actId="20577"/>
          <ac:spMkLst>
            <pc:docMk/>
            <pc:sldMk cId="2436876536" sldId="3684"/>
            <ac:spMk id="3" creationId="{46664FD0-4BE7-4B08-81D6-8FB1EF60F749}"/>
          </ac:spMkLst>
        </pc:spChg>
      </pc:sldChg>
      <pc:sldChg chg="add">
        <pc:chgData name="Rachel Taggart" userId="4f8aad94-55b7-4ba6-8498-7cad127c11eb" providerId="ADAL" clId="{C1A32F36-F0C6-4878-9BAB-551FA4AA78F8}" dt="2022-10-28T13:10:10.851" v="220"/>
        <pc:sldMkLst>
          <pc:docMk/>
          <pc:sldMk cId="3439228232" sldId="3685"/>
        </pc:sldMkLst>
      </pc:sldChg>
      <pc:sldChg chg="add del">
        <pc:chgData name="Rachel Taggart" userId="4f8aad94-55b7-4ba6-8498-7cad127c11eb" providerId="ADAL" clId="{C1A32F36-F0C6-4878-9BAB-551FA4AA78F8}" dt="2022-10-31T12:07:51.892" v="1853" actId="47"/>
        <pc:sldMkLst>
          <pc:docMk/>
          <pc:sldMk cId="1503700740" sldId="3686"/>
        </pc:sldMkLst>
      </pc:sldChg>
      <pc:sldChg chg="addSp delSp modSp add mod">
        <pc:chgData name="Rachel Taggart" userId="4f8aad94-55b7-4ba6-8498-7cad127c11eb" providerId="ADAL" clId="{C1A32F36-F0C6-4878-9BAB-551FA4AA78F8}" dt="2022-11-09T12:04:24.843" v="2593"/>
        <pc:sldMkLst>
          <pc:docMk/>
          <pc:sldMk cId="3887751816" sldId="3687"/>
        </pc:sldMkLst>
        <pc:spChg chg="mod">
          <ac:chgData name="Rachel Taggart" userId="4f8aad94-55b7-4ba6-8498-7cad127c11eb" providerId="ADAL" clId="{C1A32F36-F0C6-4878-9BAB-551FA4AA78F8}" dt="2022-10-28T15:28:23.334" v="972" actId="403"/>
          <ac:spMkLst>
            <pc:docMk/>
            <pc:sldMk cId="3887751816" sldId="3687"/>
            <ac:spMk id="3" creationId="{46664FD0-4BE7-4B08-81D6-8FB1EF60F749}"/>
          </ac:spMkLst>
        </pc:spChg>
        <pc:graphicFrameChg chg="del">
          <ac:chgData name="Rachel Taggart" userId="4f8aad94-55b7-4ba6-8498-7cad127c11eb" providerId="ADAL" clId="{C1A32F36-F0C6-4878-9BAB-551FA4AA78F8}" dt="2022-10-28T15:25:14.974" v="922" actId="478"/>
          <ac:graphicFrameMkLst>
            <pc:docMk/>
            <pc:sldMk cId="3887751816" sldId="3687"/>
            <ac:graphicFrameMk id="4" creationId="{2847FC0F-FB05-450C-A469-F4099D11124F}"/>
          </ac:graphicFrameMkLst>
        </pc:graphicFrameChg>
        <pc:graphicFrameChg chg="del">
          <ac:chgData name="Rachel Taggart" userId="4f8aad94-55b7-4ba6-8498-7cad127c11eb" providerId="ADAL" clId="{C1A32F36-F0C6-4878-9BAB-551FA4AA78F8}" dt="2022-10-28T15:25:13.826" v="921" actId="478"/>
          <ac:graphicFrameMkLst>
            <pc:docMk/>
            <pc:sldMk cId="3887751816" sldId="3687"/>
            <ac:graphicFrameMk id="5" creationId="{99496C89-0DAF-4DE7-81D8-FF3CADCCA7B2}"/>
          </ac:graphicFrameMkLst>
        </pc:graphicFrameChg>
        <pc:graphicFrameChg chg="del">
          <ac:chgData name="Rachel Taggart" userId="4f8aad94-55b7-4ba6-8498-7cad127c11eb" providerId="ADAL" clId="{C1A32F36-F0C6-4878-9BAB-551FA4AA78F8}" dt="2022-10-28T15:25:06.428" v="920" actId="478"/>
          <ac:graphicFrameMkLst>
            <pc:docMk/>
            <pc:sldMk cId="3887751816" sldId="3687"/>
            <ac:graphicFrameMk id="6" creationId="{F2C935DA-F01D-468A-B73C-249AAAEF5420}"/>
          </ac:graphicFrameMkLst>
        </pc:graphicFrameChg>
        <pc:graphicFrameChg chg="del">
          <ac:chgData name="Rachel Taggart" userId="4f8aad94-55b7-4ba6-8498-7cad127c11eb" providerId="ADAL" clId="{C1A32F36-F0C6-4878-9BAB-551FA4AA78F8}" dt="2022-10-28T15:25:05.775" v="919" actId="478"/>
          <ac:graphicFrameMkLst>
            <pc:docMk/>
            <pc:sldMk cId="3887751816" sldId="3687"/>
            <ac:graphicFrameMk id="7" creationId="{069B8EC5-C2A8-4C28-898E-A882AFF797F8}"/>
          </ac:graphicFrameMkLst>
        </pc:graphicFrameChg>
        <pc:graphicFrameChg chg="del">
          <ac:chgData name="Rachel Taggart" userId="4f8aad94-55b7-4ba6-8498-7cad127c11eb" providerId="ADAL" clId="{C1A32F36-F0C6-4878-9BAB-551FA4AA78F8}" dt="2022-10-28T15:25:04.902" v="918" actId="478"/>
          <ac:graphicFrameMkLst>
            <pc:docMk/>
            <pc:sldMk cId="3887751816" sldId="3687"/>
            <ac:graphicFrameMk id="8" creationId="{A0211E4B-6C5D-464D-A302-499F97EE12CF}"/>
          </ac:graphicFrameMkLst>
        </pc:graphicFrameChg>
        <pc:graphicFrameChg chg="add del mod">
          <ac:chgData name="Rachel Taggart" userId="4f8aad94-55b7-4ba6-8498-7cad127c11eb" providerId="ADAL" clId="{C1A32F36-F0C6-4878-9BAB-551FA4AA78F8}" dt="2022-10-31T16:15:12.532" v="2366" actId="478"/>
          <ac:graphicFrameMkLst>
            <pc:docMk/>
            <pc:sldMk cId="3887751816" sldId="3687"/>
            <ac:graphicFrameMk id="9" creationId="{625F9E4C-A5D5-42DC-9823-8B888F067373}"/>
          </ac:graphicFrameMkLst>
        </pc:graphicFrameChg>
        <pc:graphicFrameChg chg="add del mod">
          <ac:chgData name="Rachel Taggart" userId="4f8aad94-55b7-4ba6-8498-7cad127c11eb" providerId="ADAL" clId="{C1A32F36-F0C6-4878-9BAB-551FA4AA78F8}" dt="2022-10-31T16:15:15.929" v="2367" actId="478"/>
          <ac:graphicFrameMkLst>
            <pc:docMk/>
            <pc:sldMk cId="3887751816" sldId="3687"/>
            <ac:graphicFrameMk id="10" creationId="{F397EFC4-2498-4F16-B357-12FF477007FE}"/>
          </ac:graphicFrameMkLst>
        </pc:graphicFrameChg>
        <pc:graphicFrameChg chg="add del mod">
          <ac:chgData name="Rachel Taggart" userId="4f8aad94-55b7-4ba6-8498-7cad127c11eb" providerId="ADAL" clId="{C1A32F36-F0C6-4878-9BAB-551FA4AA78F8}" dt="2022-11-01T11:41:56.015" v="2588" actId="478"/>
          <ac:graphicFrameMkLst>
            <pc:docMk/>
            <pc:sldMk cId="3887751816" sldId="3687"/>
            <ac:graphicFrameMk id="11" creationId="{CE5AB009-B088-4388-B50A-A42F6364ED18}"/>
          </ac:graphicFrameMkLst>
        </pc:graphicFrameChg>
        <pc:graphicFrameChg chg="add mod">
          <ac:chgData name="Rachel Taggart" userId="4f8aad94-55b7-4ba6-8498-7cad127c11eb" providerId="ADAL" clId="{C1A32F36-F0C6-4878-9BAB-551FA4AA78F8}" dt="2022-10-31T16:19:54.258" v="2371" actId="1076"/>
          <ac:graphicFrameMkLst>
            <pc:docMk/>
            <pc:sldMk cId="3887751816" sldId="3687"/>
            <ac:graphicFrameMk id="12" creationId="{04797CC8-3381-4A45-83DB-E70B3BCF4BA8}"/>
          </ac:graphicFrameMkLst>
        </pc:graphicFrameChg>
        <pc:graphicFrameChg chg="add mod">
          <ac:chgData name="Rachel Taggart" userId="4f8aad94-55b7-4ba6-8498-7cad127c11eb" providerId="ADAL" clId="{C1A32F36-F0C6-4878-9BAB-551FA4AA78F8}" dt="2022-11-09T12:04:24.843" v="2593"/>
          <ac:graphicFrameMkLst>
            <pc:docMk/>
            <pc:sldMk cId="3887751816" sldId="3687"/>
            <ac:graphicFrameMk id="13" creationId="{8B214CD9-1756-41A8-808C-B2260FD9ABF4}"/>
          </ac:graphicFrameMkLst>
        </pc:graphicFrameChg>
      </pc:sldChg>
      <pc:sldChg chg="modSp new mod">
        <pc:chgData name="Rachel Taggart" userId="4f8aad94-55b7-4ba6-8498-7cad127c11eb" providerId="ADAL" clId="{C1A32F36-F0C6-4878-9BAB-551FA4AA78F8}" dt="2022-10-31T11:57:00.274" v="1844" actId="20577"/>
        <pc:sldMkLst>
          <pc:docMk/>
          <pc:sldMk cId="3299940969" sldId="3688"/>
        </pc:sldMkLst>
        <pc:spChg chg="mod">
          <ac:chgData name="Rachel Taggart" userId="4f8aad94-55b7-4ba6-8498-7cad127c11eb" providerId="ADAL" clId="{C1A32F36-F0C6-4878-9BAB-551FA4AA78F8}" dt="2022-10-31T08:39:40.100" v="992" actId="404"/>
          <ac:spMkLst>
            <pc:docMk/>
            <pc:sldMk cId="3299940969" sldId="3688"/>
            <ac:spMk id="2" creationId="{091016EE-3284-44CA-B861-3F07E29FBBC7}"/>
          </ac:spMkLst>
        </pc:spChg>
        <pc:spChg chg="mod">
          <ac:chgData name="Rachel Taggart" userId="4f8aad94-55b7-4ba6-8498-7cad127c11eb" providerId="ADAL" clId="{C1A32F36-F0C6-4878-9BAB-551FA4AA78F8}" dt="2022-10-31T11:57:00.274" v="1844" actId="20577"/>
          <ac:spMkLst>
            <pc:docMk/>
            <pc:sldMk cId="3299940969" sldId="3688"/>
            <ac:spMk id="3" creationId="{964D8939-FE51-45DB-97CD-346AB7924740}"/>
          </ac:spMkLst>
        </pc:spChg>
      </pc:sldChg>
      <pc:sldChg chg="add">
        <pc:chgData name="Rachel Taggart" userId="4f8aad94-55b7-4ba6-8498-7cad127c11eb" providerId="ADAL" clId="{C1A32F36-F0C6-4878-9BAB-551FA4AA78F8}" dt="2022-10-31T16:23:13.565" v="2374"/>
        <pc:sldMkLst>
          <pc:docMk/>
          <pc:sldMk cId="882292195" sldId="3689"/>
        </pc:sldMkLst>
      </pc:sldChg>
      <pc:sldChg chg="add">
        <pc:chgData name="Rachel Taggart" userId="4f8aad94-55b7-4ba6-8498-7cad127c11eb" providerId="ADAL" clId="{C1A32F36-F0C6-4878-9BAB-551FA4AA78F8}" dt="2022-10-31T16:39:18.809" v="2380"/>
        <pc:sldMkLst>
          <pc:docMk/>
          <pc:sldMk cId="2398315796" sldId="3690"/>
        </pc:sldMkLst>
      </pc:sldChg>
      <pc:sldChg chg="add">
        <pc:chgData name="Rachel Taggart" userId="4f8aad94-55b7-4ba6-8498-7cad127c11eb" providerId="ADAL" clId="{C1A32F36-F0C6-4878-9BAB-551FA4AA78F8}" dt="2022-10-31T16:39:18.809" v="2380"/>
        <pc:sldMkLst>
          <pc:docMk/>
          <pc:sldMk cId="2931624365" sldId="3769"/>
        </pc:sldMkLst>
      </pc:sldChg>
      <pc:sldChg chg="add">
        <pc:chgData name="Rachel Taggart" userId="4f8aad94-55b7-4ba6-8498-7cad127c11eb" providerId="ADAL" clId="{C1A32F36-F0C6-4878-9BAB-551FA4AA78F8}" dt="2022-10-31T16:39:18.809" v="2380"/>
        <pc:sldMkLst>
          <pc:docMk/>
          <pc:sldMk cId="436337371" sldId="3770"/>
        </pc:sldMkLst>
      </pc:sldChg>
      <pc:sldChg chg="add">
        <pc:chgData name="Rachel Taggart" userId="4f8aad94-55b7-4ba6-8498-7cad127c11eb" providerId="ADAL" clId="{C1A32F36-F0C6-4878-9BAB-551FA4AA78F8}" dt="2022-10-31T16:39:18.809" v="2380"/>
        <pc:sldMkLst>
          <pc:docMk/>
          <pc:sldMk cId="2523604322" sldId="3771"/>
        </pc:sldMkLst>
      </pc:sldChg>
      <pc:sldChg chg="add">
        <pc:chgData name="Rachel Taggart" userId="4f8aad94-55b7-4ba6-8498-7cad127c11eb" providerId="ADAL" clId="{C1A32F36-F0C6-4878-9BAB-551FA4AA78F8}" dt="2022-10-31T16:39:18.809" v="2380"/>
        <pc:sldMkLst>
          <pc:docMk/>
          <pc:sldMk cId="1175544208" sldId="3773"/>
        </pc:sldMkLst>
      </pc:sldChg>
      <pc:sldChg chg="add">
        <pc:chgData name="Rachel Taggart" userId="4f8aad94-55b7-4ba6-8498-7cad127c11eb" providerId="ADAL" clId="{C1A32F36-F0C6-4878-9BAB-551FA4AA78F8}" dt="2022-10-31T16:39:18.809" v="2380"/>
        <pc:sldMkLst>
          <pc:docMk/>
          <pc:sldMk cId="3566790123" sldId="3774"/>
        </pc:sldMkLst>
      </pc:sldChg>
      <pc:sldChg chg="add">
        <pc:chgData name="Rachel Taggart" userId="4f8aad94-55b7-4ba6-8498-7cad127c11eb" providerId="ADAL" clId="{C1A32F36-F0C6-4878-9BAB-551FA4AA78F8}" dt="2022-10-31T16:39:18.809" v="2380"/>
        <pc:sldMkLst>
          <pc:docMk/>
          <pc:sldMk cId="2166974788" sldId="3775"/>
        </pc:sldMkLst>
      </pc:sldChg>
      <pc:sldChg chg="add">
        <pc:chgData name="Rachel Taggart" userId="4f8aad94-55b7-4ba6-8498-7cad127c11eb" providerId="ADAL" clId="{C1A32F36-F0C6-4878-9BAB-551FA4AA78F8}" dt="2022-10-31T16:39:18.809" v="2380"/>
        <pc:sldMkLst>
          <pc:docMk/>
          <pc:sldMk cId="3660503238" sldId="3777"/>
        </pc:sldMkLst>
      </pc:sldChg>
      <pc:sldChg chg="add">
        <pc:chgData name="Rachel Taggart" userId="4f8aad94-55b7-4ba6-8498-7cad127c11eb" providerId="ADAL" clId="{C1A32F36-F0C6-4878-9BAB-551FA4AA78F8}" dt="2022-10-31T16:39:18.809" v="2380"/>
        <pc:sldMkLst>
          <pc:docMk/>
          <pc:sldMk cId="2697205510" sldId="3778"/>
        </pc:sldMkLst>
      </pc:sldChg>
      <pc:sldChg chg="modSp add mod ord">
        <pc:chgData name="Rachel Taggart" userId="4f8aad94-55b7-4ba6-8498-7cad127c11eb" providerId="ADAL" clId="{C1A32F36-F0C6-4878-9BAB-551FA4AA78F8}" dt="2022-10-31T16:42:36.170" v="2467" actId="122"/>
        <pc:sldMkLst>
          <pc:docMk/>
          <pc:sldMk cId="1934164142" sldId="3779"/>
        </pc:sldMkLst>
        <pc:spChg chg="mod">
          <ac:chgData name="Rachel Taggart" userId="4f8aad94-55b7-4ba6-8498-7cad127c11eb" providerId="ADAL" clId="{C1A32F36-F0C6-4878-9BAB-551FA4AA78F8}" dt="2022-10-31T16:42:36.170" v="2467" actId="122"/>
          <ac:spMkLst>
            <pc:docMk/>
            <pc:sldMk cId="1934164142" sldId="3779"/>
            <ac:spMk id="4" creationId="{00000000-0000-0000-0000-000000000000}"/>
          </ac:spMkLst>
        </pc:spChg>
      </pc:sldChg>
      <pc:sldChg chg="addSp delSp modSp new mod">
        <pc:chgData name="Rachel Taggart" userId="4f8aad94-55b7-4ba6-8498-7cad127c11eb" providerId="ADAL" clId="{C1A32F36-F0C6-4878-9BAB-551FA4AA78F8}" dt="2022-10-31T16:44:17.946" v="2486" actId="14100"/>
        <pc:sldMkLst>
          <pc:docMk/>
          <pc:sldMk cId="2930291650" sldId="3780"/>
        </pc:sldMkLst>
        <pc:spChg chg="mod">
          <ac:chgData name="Rachel Taggart" userId="4f8aad94-55b7-4ba6-8498-7cad127c11eb" providerId="ADAL" clId="{C1A32F36-F0C6-4878-9BAB-551FA4AA78F8}" dt="2022-10-31T16:42:58.447" v="2482" actId="20577"/>
          <ac:spMkLst>
            <pc:docMk/>
            <pc:sldMk cId="2930291650" sldId="3780"/>
            <ac:spMk id="2" creationId="{E43143FB-6480-44CD-B167-066756F778DE}"/>
          </ac:spMkLst>
        </pc:spChg>
        <pc:spChg chg="del mod">
          <ac:chgData name="Rachel Taggart" userId="4f8aad94-55b7-4ba6-8498-7cad127c11eb" providerId="ADAL" clId="{C1A32F36-F0C6-4878-9BAB-551FA4AA78F8}" dt="2022-10-31T16:44:02.187" v="2484"/>
          <ac:spMkLst>
            <pc:docMk/>
            <pc:sldMk cId="2930291650" sldId="3780"/>
            <ac:spMk id="3" creationId="{4C1F340F-83D7-4035-8874-D68529C46200}"/>
          </ac:spMkLst>
        </pc:spChg>
        <pc:graphicFrameChg chg="add mod">
          <ac:chgData name="Rachel Taggart" userId="4f8aad94-55b7-4ba6-8498-7cad127c11eb" providerId="ADAL" clId="{C1A32F36-F0C6-4878-9BAB-551FA4AA78F8}" dt="2022-10-31T16:44:17.946" v="2486" actId="14100"/>
          <ac:graphicFrameMkLst>
            <pc:docMk/>
            <pc:sldMk cId="2930291650" sldId="3780"/>
            <ac:graphicFrameMk id="6" creationId="{F7264794-DD20-44AE-8759-7544B533C69B}"/>
          </ac:graphicFrameMkLst>
        </pc:graphicFrameChg>
      </pc:sldChg>
    </pc:docChg>
  </pc:docChgLst>
  <pc:docChgLst>
    <pc:chgData name="Rachel Taggart" userId="4f8aad94-55b7-4ba6-8498-7cad127c11eb" providerId="ADAL" clId="{EC69FE25-6119-4B9D-B601-297C83290544}"/>
    <pc:docChg chg="undo custSel delSld modSld">
      <pc:chgData name="Rachel Taggart" userId="4f8aad94-55b7-4ba6-8498-7cad127c11eb" providerId="ADAL" clId="{EC69FE25-6119-4B9D-B601-297C83290544}" dt="2022-01-26T09:40:09.730" v="546" actId="20577"/>
      <pc:docMkLst>
        <pc:docMk/>
      </pc:docMkLst>
      <pc:sldChg chg="addSp modSp">
        <pc:chgData name="Rachel Taggart" userId="4f8aad94-55b7-4ba6-8498-7cad127c11eb" providerId="ADAL" clId="{EC69FE25-6119-4B9D-B601-297C83290544}" dt="2022-01-26T09:40:09.730" v="546" actId="20577"/>
        <pc:sldMkLst>
          <pc:docMk/>
          <pc:sldMk cId="16080381" sldId="883"/>
        </pc:sldMkLst>
        <pc:spChg chg="mod">
          <ac:chgData name="Rachel Taggart" userId="4f8aad94-55b7-4ba6-8498-7cad127c11eb" providerId="ADAL" clId="{EC69FE25-6119-4B9D-B601-297C83290544}" dt="2022-01-26T09:40:09.730" v="546" actId="20577"/>
          <ac:spMkLst>
            <pc:docMk/>
            <pc:sldMk cId="16080381" sldId="883"/>
            <ac:spMk id="3" creationId="{46664FD0-4BE7-4B08-81D6-8FB1EF60F749}"/>
          </ac:spMkLst>
        </pc:spChg>
        <pc:graphicFrameChg chg="add mod">
          <ac:chgData name="Rachel Taggart" userId="4f8aad94-55b7-4ba6-8498-7cad127c11eb" providerId="ADAL" clId="{EC69FE25-6119-4B9D-B601-297C83290544}" dt="2022-01-26T09:36:52.289" v="403" actId="1076"/>
          <ac:graphicFrameMkLst>
            <pc:docMk/>
            <pc:sldMk cId="16080381" sldId="883"/>
            <ac:graphicFrameMk id="4" creationId="{A28571E0-7D26-45BD-8A74-2983975FB1CD}"/>
          </ac:graphicFrameMkLst>
        </pc:graphicFrameChg>
      </pc:sldChg>
      <pc:sldChg chg="modSp">
        <pc:chgData name="Rachel Taggart" userId="4f8aad94-55b7-4ba6-8498-7cad127c11eb" providerId="ADAL" clId="{EC69FE25-6119-4B9D-B601-297C83290544}" dt="2022-01-26T08:53:39.764" v="375" actId="6549"/>
        <pc:sldMkLst>
          <pc:docMk/>
          <pc:sldMk cId="2477773196" sldId="3670"/>
        </pc:sldMkLst>
        <pc:graphicFrameChg chg="mod modGraphic">
          <ac:chgData name="Rachel Taggart" userId="4f8aad94-55b7-4ba6-8498-7cad127c11eb" providerId="ADAL" clId="{EC69FE25-6119-4B9D-B601-297C83290544}" dt="2022-01-26T08:49:55.444" v="302" actId="207"/>
          <ac:graphicFrameMkLst>
            <pc:docMk/>
            <pc:sldMk cId="2477773196" sldId="3670"/>
            <ac:graphicFrameMk id="6" creationId="{16F7F5DB-E924-4268-9BD1-802678D181DC}"/>
          </ac:graphicFrameMkLst>
        </pc:graphicFrameChg>
        <pc:graphicFrameChg chg="mod modGraphic">
          <ac:chgData name="Rachel Taggart" userId="4f8aad94-55b7-4ba6-8498-7cad127c11eb" providerId="ADAL" clId="{EC69FE25-6119-4B9D-B601-297C83290544}" dt="2022-01-26T08:53:39.764" v="375" actId="6549"/>
          <ac:graphicFrameMkLst>
            <pc:docMk/>
            <pc:sldMk cId="2477773196" sldId="3670"/>
            <ac:graphicFrameMk id="7" creationId="{60C392C5-ABBB-4FCF-87A7-57CFD2E79FE9}"/>
          </ac:graphicFrameMkLst>
        </pc:graphicFrameChg>
      </pc:sldChg>
      <pc:sldChg chg="modSp">
        <pc:chgData name="Rachel Taggart" userId="4f8aad94-55b7-4ba6-8498-7cad127c11eb" providerId="ADAL" clId="{EC69FE25-6119-4B9D-B601-297C83290544}" dt="2022-01-26T08:57:10.579" v="386"/>
        <pc:sldMkLst>
          <pc:docMk/>
          <pc:sldMk cId="2298511722" sldId="3671"/>
        </pc:sldMkLst>
        <pc:graphicFrameChg chg="mod modGraphic">
          <ac:chgData name="Rachel Taggart" userId="4f8aad94-55b7-4ba6-8498-7cad127c11eb" providerId="ADAL" clId="{EC69FE25-6119-4B9D-B601-297C83290544}" dt="2022-01-26T08:56:52.909" v="385"/>
          <ac:graphicFrameMkLst>
            <pc:docMk/>
            <pc:sldMk cId="2298511722" sldId="3671"/>
            <ac:graphicFrameMk id="6" creationId="{16F7F5DB-E924-4268-9BD1-802678D181DC}"/>
          </ac:graphicFrameMkLst>
        </pc:graphicFrameChg>
        <pc:graphicFrameChg chg="mod">
          <ac:chgData name="Rachel Taggart" userId="4f8aad94-55b7-4ba6-8498-7cad127c11eb" providerId="ADAL" clId="{EC69FE25-6119-4B9D-B601-297C83290544}" dt="2022-01-26T08:57:10.579" v="386"/>
          <ac:graphicFrameMkLst>
            <pc:docMk/>
            <pc:sldMk cId="2298511722" sldId="3671"/>
            <ac:graphicFrameMk id="7" creationId="{60C392C5-ABBB-4FCF-87A7-57CFD2E79FE9}"/>
          </ac:graphicFrameMkLst>
        </pc:graphicFrameChg>
      </pc:sldChg>
    </pc:docChg>
  </pc:docChgLst>
  <pc:docChgLst>
    <pc:chgData name="Kate Lancaster" userId="36a3dea0-8e9a-4a0f-8285-613d0b488086" providerId="ADAL" clId="{06A89719-027B-4665-9BC7-A4E805EFE3F1}"/>
    <pc:docChg chg="undo custSel addSld modSld">
      <pc:chgData name="Kate Lancaster" userId="36a3dea0-8e9a-4a0f-8285-613d0b488086" providerId="ADAL" clId="{06A89719-027B-4665-9BC7-A4E805EFE3F1}" dt="2022-11-10T16:46:22.834" v="505" actId="20577"/>
      <pc:docMkLst>
        <pc:docMk/>
      </pc:docMkLst>
      <pc:sldChg chg="modSp mod">
        <pc:chgData name="Kate Lancaster" userId="36a3dea0-8e9a-4a0f-8285-613d0b488086" providerId="ADAL" clId="{06A89719-027B-4665-9BC7-A4E805EFE3F1}" dt="2022-11-10T16:46:22.834" v="505" actId="20577"/>
        <pc:sldMkLst>
          <pc:docMk/>
          <pc:sldMk cId="1431544378" sldId="306"/>
        </pc:sldMkLst>
        <pc:spChg chg="mod">
          <ac:chgData name="Kate Lancaster" userId="36a3dea0-8e9a-4a0f-8285-613d0b488086" providerId="ADAL" clId="{06A89719-027B-4665-9BC7-A4E805EFE3F1}" dt="2022-11-10T16:46:22.834" v="505" actId="20577"/>
          <ac:spMkLst>
            <pc:docMk/>
            <pc:sldMk cId="1431544378" sldId="306"/>
            <ac:spMk id="5" creationId="{74E5C359-EDF7-4B98-9E7A-26420788651C}"/>
          </ac:spMkLst>
        </pc:spChg>
      </pc:sldChg>
      <pc:sldChg chg="modSp mod">
        <pc:chgData name="Kate Lancaster" userId="36a3dea0-8e9a-4a0f-8285-613d0b488086" providerId="ADAL" clId="{06A89719-027B-4665-9BC7-A4E805EFE3F1}" dt="2022-11-01T11:51:02.027" v="355" actId="3626"/>
        <pc:sldMkLst>
          <pc:docMk/>
          <pc:sldMk cId="1440704070" sldId="1542"/>
        </pc:sldMkLst>
        <pc:spChg chg="mod">
          <ac:chgData name="Kate Lancaster" userId="36a3dea0-8e9a-4a0f-8285-613d0b488086" providerId="ADAL" clId="{06A89719-027B-4665-9BC7-A4E805EFE3F1}" dt="2022-11-01T11:51:02.027" v="355" actId="3626"/>
          <ac:spMkLst>
            <pc:docMk/>
            <pc:sldMk cId="1440704070" sldId="1542"/>
            <ac:spMk id="3" creationId="{F6455E3C-0B4E-FD48-BAAC-73087A795611}"/>
          </ac:spMkLst>
        </pc:spChg>
      </pc:sldChg>
      <pc:sldChg chg="modSp mod">
        <pc:chgData name="Kate Lancaster" userId="36a3dea0-8e9a-4a0f-8285-613d0b488086" providerId="ADAL" clId="{06A89719-027B-4665-9BC7-A4E805EFE3F1}" dt="2022-11-04T11:17:57" v="375" actId="27636"/>
        <pc:sldMkLst>
          <pc:docMk/>
          <pc:sldMk cId="4043476305" sldId="1828"/>
        </pc:sldMkLst>
        <pc:spChg chg="mod">
          <ac:chgData name="Kate Lancaster" userId="36a3dea0-8e9a-4a0f-8285-613d0b488086" providerId="ADAL" clId="{06A89719-027B-4665-9BC7-A4E805EFE3F1}" dt="2022-11-04T11:17:57" v="375" actId="27636"/>
          <ac:spMkLst>
            <pc:docMk/>
            <pc:sldMk cId="4043476305" sldId="1828"/>
            <ac:spMk id="3" creationId="{8305965E-4D48-4A02-84D8-0877867BBAD2}"/>
          </ac:spMkLst>
        </pc:spChg>
      </pc:sldChg>
      <pc:sldChg chg="modSp mod">
        <pc:chgData name="Kate Lancaster" userId="36a3dea0-8e9a-4a0f-8285-613d0b488086" providerId="ADAL" clId="{06A89719-027B-4665-9BC7-A4E805EFE3F1}" dt="2022-10-28T14:49:39.698" v="129" actId="6549"/>
        <pc:sldMkLst>
          <pc:docMk/>
          <pc:sldMk cId="2298511722" sldId="3671"/>
        </pc:sldMkLst>
        <pc:graphicFrameChg chg="mod modGraphic">
          <ac:chgData name="Kate Lancaster" userId="36a3dea0-8e9a-4a0f-8285-613d0b488086" providerId="ADAL" clId="{06A89719-027B-4665-9BC7-A4E805EFE3F1}" dt="2022-10-28T14:49:39.698" v="129" actId="6549"/>
          <ac:graphicFrameMkLst>
            <pc:docMk/>
            <pc:sldMk cId="2298511722" sldId="3671"/>
            <ac:graphicFrameMk id="6" creationId="{16F7F5DB-E924-4268-9BD1-802678D181DC}"/>
          </ac:graphicFrameMkLst>
        </pc:graphicFrameChg>
      </pc:sldChg>
      <pc:sldChg chg="modSp mod">
        <pc:chgData name="Kate Lancaster" userId="36a3dea0-8e9a-4a0f-8285-613d0b488086" providerId="ADAL" clId="{06A89719-027B-4665-9BC7-A4E805EFE3F1}" dt="2022-10-31T15:47:09.895" v="156" actId="14100"/>
        <pc:sldMkLst>
          <pc:docMk/>
          <pc:sldMk cId="1708607066" sldId="3672"/>
        </pc:sldMkLst>
        <pc:spChg chg="mod">
          <ac:chgData name="Kate Lancaster" userId="36a3dea0-8e9a-4a0f-8285-613d0b488086" providerId="ADAL" clId="{06A89719-027B-4665-9BC7-A4E805EFE3F1}" dt="2022-10-31T15:46:54.404" v="154" actId="20577"/>
          <ac:spMkLst>
            <pc:docMk/>
            <pc:sldMk cId="1708607066" sldId="3672"/>
            <ac:spMk id="2" creationId="{00000000-0000-0000-0000-000000000000}"/>
          </ac:spMkLst>
        </pc:spChg>
        <pc:graphicFrameChg chg="modGraphic">
          <ac:chgData name="Kate Lancaster" userId="36a3dea0-8e9a-4a0f-8285-613d0b488086" providerId="ADAL" clId="{06A89719-027B-4665-9BC7-A4E805EFE3F1}" dt="2022-10-31T15:46:02.827" v="140" actId="207"/>
          <ac:graphicFrameMkLst>
            <pc:docMk/>
            <pc:sldMk cId="1708607066" sldId="3672"/>
            <ac:graphicFrameMk id="8" creationId="{00000000-0000-0000-0000-000000000000}"/>
          </ac:graphicFrameMkLst>
        </pc:graphicFrameChg>
        <pc:graphicFrameChg chg="mod modGraphic">
          <ac:chgData name="Kate Lancaster" userId="36a3dea0-8e9a-4a0f-8285-613d0b488086" providerId="ADAL" clId="{06A89719-027B-4665-9BC7-A4E805EFE3F1}" dt="2022-10-31T15:47:09.895" v="156" actId="14100"/>
          <ac:graphicFrameMkLst>
            <pc:docMk/>
            <pc:sldMk cId="1708607066" sldId="3672"/>
            <ac:graphicFrameMk id="10" creationId="{633F724F-9DB4-4212-AFB1-BFFC700EC4F5}"/>
          </ac:graphicFrameMkLst>
        </pc:graphicFrameChg>
      </pc:sldChg>
      <pc:sldChg chg="modSp mod">
        <pc:chgData name="Kate Lancaster" userId="36a3dea0-8e9a-4a0f-8285-613d0b488086" providerId="ADAL" clId="{06A89719-027B-4665-9BC7-A4E805EFE3F1}" dt="2022-11-09T15:03:27.620" v="483" actId="20577"/>
        <pc:sldMkLst>
          <pc:docMk/>
          <pc:sldMk cId="2777687408" sldId="3677"/>
        </pc:sldMkLst>
        <pc:spChg chg="mod">
          <ac:chgData name="Kate Lancaster" userId="36a3dea0-8e9a-4a0f-8285-613d0b488086" providerId="ADAL" clId="{06A89719-027B-4665-9BC7-A4E805EFE3F1}" dt="2022-11-09T15:03:27.620" v="483" actId="20577"/>
          <ac:spMkLst>
            <pc:docMk/>
            <pc:sldMk cId="2777687408" sldId="3677"/>
            <ac:spMk id="2" creationId="{00000000-0000-0000-0000-000000000000}"/>
          </ac:spMkLst>
        </pc:spChg>
      </pc:sldChg>
      <pc:sldChg chg="addSp delSp modSp mod">
        <pc:chgData name="Kate Lancaster" userId="36a3dea0-8e9a-4a0f-8285-613d0b488086" providerId="ADAL" clId="{06A89719-027B-4665-9BC7-A4E805EFE3F1}" dt="2022-11-10T16:44:39.289" v="487"/>
        <pc:sldMkLst>
          <pc:docMk/>
          <pc:sldMk cId="3887751816" sldId="3687"/>
        </pc:sldMkLst>
        <pc:graphicFrameChg chg="add mod">
          <ac:chgData name="Kate Lancaster" userId="36a3dea0-8e9a-4a0f-8285-613d0b488086" providerId="ADAL" clId="{06A89719-027B-4665-9BC7-A4E805EFE3F1}" dt="2022-11-10T16:44:39.289" v="487"/>
          <ac:graphicFrameMkLst>
            <pc:docMk/>
            <pc:sldMk cId="3887751816" sldId="3687"/>
            <ac:graphicFrameMk id="4" creationId="{3F0DF437-66A7-4CEA-9025-F4191F110305}"/>
          </ac:graphicFrameMkLst>
        </pc:graphicFrameChg>
        <pc:graphicFrameChg chg="del">
          <ac:chgData name="Kate Lancaster" userId="36a3dea0-8e9a-4a0f-8285-613d0b488086" providerId="ADAL" clId="{06A89719-027B-4665-9BC7-A4E805EFE3F1}" dt="2022-11-10T16:43:48.024" v="484" actId="478"/>
          <ac:graphicFrameMkLst>
            <pc:docMk/>
            <pc:sldMk cId="3887751816" sldId="3687"/>
            <ac:graphicFrameMk id="13" creationId="{8B214CD9-1756-41A8-808C-B2260FD9ABF4}"/>
          </ac:graphicFrameMkLst>
        </pc:graphicFrameChg>
      </pc:sldChg>
      <pc:sldChg chg="modSp mod">
        <pc:chgData name="Kate Lancaster" userId="36a3dea0-8e9a-4a0f-8285-613d0b488086" providerId="ADAL" clId="{06A89719-027B-4665-9BC7-A4E805EFE3F1}" dt="2022-11-04T12:41:35.011" v="442" actId="14734"/>
        <pc:sldMkLst>
          <pc:docMk/>
          <pc:sldMk cId="4033160998" sldId="3781"/>
        </pc:sldMkLst>
        <pc:spChg chg="mod">
          <ac:chgData name="Kate Lancaster" userId="36a3dea0-8e9a-4a0f-8285-613d0b488086" providerId="ADAL" clId="{06A89719-027B-4665-9BC7-A4E805EFE3F1}" dt="2022-11-04T11:22:44.658" v="382" actId="1076"/>
          <ac:spMkLst>
            <pc:docMk/>
            <pc:sldMk cId="4033160998" sldId="3781"/>
            <ac:spMk id="2" creationId="{00000000-0000-0000-0000-000000000000}"/>
          </ac:spMkLst>
        </pc:spChg>
        <pc:graphicFrameChg chg="modGraphic">
          <ac:chgData name="Kate Lancaster" userId="36a3dea0-8e9a-4a0f-8285-613d0b488086" providerId="ADAL" clId="{06A89719-027B-4665-9BC7-A4E805EFE3F1}" dt="2022-11-04T12:37:48.464" v="412" actId="20577"/>
          <ac:graphicFrameMkLst>
            <pc:docMk/>
            <pc:sldMk cId="4033160998" sldId="3781"/>
            <ac:graphicFrameMk id="3" creationId="{B7FC0BBF-9ED9-4F27-BC89-B0490D1F28AE}"/>
          </ac:graphicFrameMkLst>
        </pc:graphicFrameChg>
        <pc:graphicFrameChg chg="mod modGraphic">
          <ac:chgData name="Kate Lancaster" userId="36a3dea0-8e9a-4a0f-8285-613d0b488086" providerId="ADAL" clId="{06A89719-027B-4665-9BC7-A4E805EFE3F1}" dt="2022-11-04T12:37:28.743" v="404"/>
          <ac:graphicFrameMkLst>
            <pc:docMk/>
            <pc:sldMk cId="4033160998" sldId="3781"/>
            <ac:graphicFrameMk id="5" creationId="{00000000-0000-0000-0000-000000000000}"/>
          </ac:graphicFrameMkLst>
        </pc:graphicFrameChg>
        <pc:graphicFrameChg chg="mod modGraphic">
          <ac:chgData name="Kate Lancaster" userId="36a3dea0-8e9a-4a0f-8285-613d0b488086" providerId="ADAL" clId="{06A89719-027B-4665-9BC7-A4E805EFE3F1}" dt="2022-11-04T12:40:12.364" v="427"/>
          <ac:graphicFrameMkLst>
            <pc:docMk/>
            <pc:sldMk cId="4033160998" sldId="3781"/>
            <ac:graphicFrameMk id="8" creationId="{00000000-0000-0000-0000-000000000000}"/>
          </ac:graphicFrameMkLst>
        </pc:graphicFrameChg>
        <pc:graphicFrameChg chg="mod modGraphic">
          <ac:chgData name="Kate Lancaster" userId="36a3dea0-8e9a-4a0f-8285-613d0b488086" providerId="ADAL" clId="{06A89719-027B-4665-9BC7-A4E805EFE3F1}" dt="2022-11-04T12:35:29.679" v="399" actId="12"/>
          <ac:graphicFrameMkLst>
            <pc:docMk/>
            <pc:sldMk cId="4033160998" sldId="3781"/>
            <ac:graphicFrameMk id="10" creationId="{633F724F-9DB4-4212-AFB1-BFFC700EC4F5}"/>
          </ac:graphicFrameMkLst>
        </pc:graphicFrameChg>
        <pc:graphicFrameChg chg="mod modGraphic">
          <ac:chgData name="Kate Lancaster" userId="36a3dea0-8e9a-4a0f-8285-613d0b488086" providerId="ADAL" clId="{06A89719-027B-4665-9BC7-A4E805EFE3F1}" dt="2022-11-04T12:41:35.011" v="442" actId="14734"/>
          <ac:graphicFrameMkLst>
            <pc:docMk/>
            <pc:sldMk cId="4033160998" sldId="3781"/>
            <ac:graphicFrameMk id="13" creationId="{B8BF9BD6-7E5F-433D-B4F5-DE4688AAC096}"/>
          </ac:graphicFrameMkLst>
        </pc:graphicFrameChg>
      </pc:sldChg>
      <pc:sldChg chg="modSp add mod">
        <pc:chgData name="Kate Lancaster" userId="36a3dea0-8e9a-4a0f-8285-613d0b488086" providerId="ADAL" clId="{06A89719-027B-4665-9BC7-A4E805EFE3F1}" dt="2022-11-04T12:44:22.644" v="465" actId="403"/>
        <pc:sldMkLst>
          <pc:docMk/>
          <pc:sldMk cId="2307429591" sldId="3782"/>
        </pc:sldMkLst>
        <pc:spChg chg="mod">
          <ac:chgData name="Kate Lancaster" userId="36a3dea0-8e9a-4a0f-8285-613d0b488086" providerId="ADAL" clId="{06A89719-027B-4665-9BC7-A4E805EFE3F1}" dt="2022-11-04T11:23:14.510" v="388" actId="20577"/>
          <ac:spMkLst>
            <pc:docMk/>
            <pc:sldMk cId="2307429591" sldId="3782"/>
            <ac:spMk id="2" creationId="{00000000-0000-0000-0000-000000000000}"/>
          </ac:spMkLst>
        </pc:spChg>
        <pc:graphicFrameChg chg="mod modGraphic">
          <ac:chgData name="Kate Lancaster" userId="36a3dea0-8e9a-4a0f-8285-613d0b488086" providerId="ADAL" clId="{06A89719-027B-4665-9BC7-A4E805EFE3F1}" dt="2022-11-04T12:41:49.082" v="446" actId="20577"/>
          <ac:graphicFrameMkLst>
            <pc:docMk/>
            <pc:sldMk cId="2307429591" sldId="3782"/>
            <ac:graphicFrameMk id="3" creationId="{B7FC0BBF-9ED9-4F27-BC89-B0490D1F28AE}"/>
          </ac:graphicFrameMkLst>
        </pc:graphicFrameChg>
        <pc:graphicFrameChg chg="mod modGraphic">
          <ac:chgData name="Kate Lancaster" userId="36a3dea0-8e9a-4a0f-8285-613d0b488086" providerId="ADAL" clId="{06A89719-027B-4665-9BC7-A4E805EFE3F1}" dt="2022-11-04T12:43:25.791" v="453" actId="20577"/>
          <ac:graphicFrameMkLst>
            <pc:docMk/>
            <pc:sldMk cId="2307429591" sldId="3782"/>
            <ac:graphicFrameMk id="5" creationId="{00000000-0000-0000-0000-000000000000}"/>
          </ac:graphicFrameMkLst>
        </pc:graphicFrameChg>
        <pc:graphicFrameChg chg="modGraphic">
          <ac:chgData name="Kate Lancaster" userId="36a3dea0-8e9a-4a0f-8285-613d0b488086" providerId="ADAL" clId="{06A89719-027B-4665-9BC7-A4E805EFE3F1}" dt="2022-11-04T12:42:54.978" v="452" actId="207"/>
          <ac:graphicFrameMkLst>
            <pc:docMk/>
            <pc:sldMk cId="2307429591" sldId="3782"/>
            <ac:graphicFrameMk id="8" creationId="{00000000-0000-0000-0000-000000000000}"/>
          </ac:graphicFrameMkLst>
        </pc:graphicFrameChg>
        <pc:graphicFrameChg chg="mod modGraphic">
          <ac:chgData name="Kate Lancaster" userId="36a3dea0-8e9a-4a0f-8285-613d0b488086" providerId="ADAL" clId="{06A89719-027B-4665-9BC7-A4E805EFE3F1}" dt="2022-11-04T12:44:22.644" v="465" actId="403"/>
          <ac:graphicFrameMkLst>
            <pc:docMk/>
            <pc:sldMk cId="2307429591" sldId="3782"/>
            <ac:graphicFrameMk id="10" creationId="{633F724F-9DB4-4212-AFB1-BFFC700EC4F5}"/>
          </ac:graphicFrameMkLst>
        </pc:graphicFrameChg>
        <pc:graphicFrameChg chg="mod modGraphic">
          <ac:chgData name="Kate Lancaster" userId="36a3dea0-8e9a-4a0f-8285-613d0b488086" providerId="ADAL" clId="{06A89719-027B-4665-9BC7-A4E805EFE3F1}" dt="2022-11-04T12:41:42.609" v="444" actId="20577"/>
          <ac:graphicFrameMkLst>
            <pc:docMk/>
            <pc:sldMk cId="2307429591" sldId="3782"/>
            <ac:graphicFrameMk id="13" creationId="{B8BF9BD6-7E5F-433D-B4F5-DE4688AAC096}"/>
          </ac:graphicFrameMkLst>
        </pc:graphicFrameChg>
      </pc:sldChg>
    </pc:docChg>
  </pc:docChgLst>
  <pc:docChgLst>
    <pc:chgData name="Molly Haley1" userId="2264ca27-fef1-4fb9-96be-333087b5d2f3" providerId="ADAL" clId="{5E77A1F8-C83A-4156-8177-1D7E3A9F179E}"/>
    <pc:docChg chg="undo modSld">
      <pc:chgData name="Molly Haley1" userId="2264ca27-fef1-4fb9-96be-333087b5d2f3" providerId="ADAL" clId="{5E77A1F8-C83A-4156-8177-1D7E3A9F179E}" dt="2022-02-23T10:00:54.938" v="9" actId="20577"/>
      <pc:docMkLst>
        <pc:docMk/>
      </pc:docMkLst>
      <pc:sldChg chg="modSp">
        <pc:chgData name="Molly Haley1" userId="2264ca27-fef1-4fb9-96be-333087b5d2f3" providerId="ADAL" clId="{5E77A1F8-C83A-4156-8177-1D7E3A9F179E}" dt="2022-02-23T10:00:54.938" v="9" actId="20577"/>
        <pc:sldMkLst>
          <pc:docMk/>
          <pc:sldMk cId="3653749228" sldId="288"/>
        </pc:sldMkLst>
        <pc:spChg chg="mod">
          <ac:chgData name="Molly Haley1" userId="2264ca27-fef1-4fb9-96be-333087b5d2f3" providerId="ADAL" clId="{5E77A1F8-C83A-4156-8177-1D7E3A9F179E}" dt="2022-02-23T10:00:54.938" v="9" actId="20577"/>
          <ac:spMkLst>
            <pc:docMk/>
            <pc:sldMk cId="3653749228" sldId="288"/>
            <ac:spMk id="3" creationId="{00000000-0000-0000-0000-000000000000}"/>
          </ac:spMkLst>
        </pc:spChg>
      </pc:sldChg>
    </pc:docChg>
  </pc:docChgLst>
  <pc:docChgLst>
    <pc:chgData name="Rachel Taggart" userId="4f8aad94-55b7-4ba6-8498-7cad127c11eb" providerId="ADAL" clId="{108BCFF6-5085-44FE-9368-4049563234C1}"/>
    <pc:docChg chg="undo custSel addSld delSld modSld">
      <pc:chgData name="Rachel Taggart" userId="4f8aad94-55b7-4ba6-8498-7cad127c11eb" providerId="ADAL" clId="{108BCFF6-5085-44FE-9368-4049563234C1}" dt="2021-11-30T10:06:29.518" v="365" actId="20577"/>
      <pc:docMkLst>
        <pc:docMk/>
      </pc:docMkLst>
      <pc:sldChg chg="modSp">
        <pc:chgData name="Rachel Taggart" userId="4f8aad94-55b7-4ba6-8498-7cad127c11eb" providerId="ADAL" clId="{108BCFF6-5085-44FE-9368-4049563234C1}" dt="2021-11-30T08:22:33.264" v="12" actId="6549"/>
        <pc:sldMkLst>
          <pc:docMk/>
          <pc:sldMk cId="3653749228" sldId="288"/>
        </pc:sldMkLst>
        <pc:spChg chg="mod">
          <ac:chgData name="Rachel Taggart" userId="4f8aad94-55b7-4ba6-8498-7cad127c11eb" providerId="ADAL" clId="{108BCFF6-5085-44FE-9368-4049563234C1}" dt="2021-11-30T08:22:33.264" v="12" actId="6549"/>
          <ac:spMkLst>
            <pc:docMk/>
            <pc:sldMk cId="3653749228" sldId="288"/>
            <ac:spMk id="3" creationId="{00000000-0000-0000-0000-000000000000}"/>
          </ac:spMkLst>
        </pc:spChg>
      </pc:sldChg>
      <pc:sldChg chg="modSp">
        <pc:chgData name="Rachel Taggart" userId="4f8aad94-55b7-4ba6-8498-7cad127c11eb" providerId="ADAL" clId="{108BCFF6-5085-44FE-9368-4049563234C1}" dt="2021-11-30T08:27:01.020" v="80" actId="20577"/>
        <pc:sldMkLst>
          <pc:docMk/>
          <pc:sldMk cId="3166717112" sldId="291"/>
        </pc:sldMkLst>
        <pc:spChg chg="mod">
          <ac:chgData name="Rachel Taggart" userId="4f8aad94-55b7-4ba6-8498-7cad127c11eb" providerId="ADAL" clId="{108BCFF6-5085-44FE-9368-4049563234C1}" dt="2021-11-30T08:27:01.020" v="80" actId="20577"/>
          <ac:spMkLst>
            <pc:docMk/>
            <pc:sldMk cId="3166717112" sldId="291"/>
            <ac:spMk id="3" creationId="{8305965E-4D48-4A02-84D8-0877867BBAD2}"/>
          </ac:spMkLst>
        </pc:spChg>
        <pc:spChg chg="mod">
          <ac:chgData name="Rachel Taggart" userId="4f8aad94-55b7-4ba6-8498-7cad127c11eb" providerId="ADAL" clId="{108BCFF6-5085-44FE-9368-4049563234C1}" dt="2021-11-30T08:26:44.396" v="77" actId="6549"/>
          <ac:spMkLst>
            <pc:docMk/>
            <pc:sldMk cId="3166717112" sldId="291"/>
            <ac:spMk id="4" creationId="{00000000-0000-0000-0000-000000000000}"/>
          </ac:spMkLst>
        </pc:spChg>
      </pc:sldChg>
      <pc:sldChg chg="modSp add">
        <pc:chgData name="Rachel Taggart" userId="4f8aad94-55b7-4ba6-8498-7cad127c11eb" providerId="ADAL" clId="{108BCFF6-5085-44FE-9368-4049563234C1}" dt="2021-11-30T09:56:15.880" v="203" actId="14734"/>
        <pc:sldMkLst>
          <pc:docMk/>
          <pc:sldMk cId="3220794366" sldId="296"/>
        </pc:sldMkLst>
        <pc:graphicFrameChg chg="mod modGraphic">
          <ac:chgData name="Rachel Taggart" userId="4f8aad94-55b7-4ba6-8498-7cad127c11eb" providerId="ADAL" clId="{108BCFF6-5085-44FE-9368-4049563234C1}" dt="2021-11-30T09:56:15.880" v="203" actId="14734"/>
          <ac:graphicFrameMkLst>
            <pc:docMk/>
            <pc:sldMk cId="3220794366" sldId="296"/>
            <ac:graphicFrameMk id="3" creationId="{00000000-0000-0000-0000-000000000000}"/>
          </ac:graphicFrameMkLst>
        </pc:graphicFrameChg>
      </pc:sldChg>
      <pc:sldChg chg="addSp delSp modSp add">
        <pc:chgData name="Rachel Taggart" userId="4f8aad94-55b7-4ba6-8498-7cad127c11eb" providerId="ADAL" clId="{108BCFF6-5085-44FE-9368-4049563234C1}" dt="2021-11-30T10:05:16.624" v="350" actId="6549"/>
        <pc:sldMkLst>
          <pc:docMk/>
          <pc:sldMk cId="1924799795" sldId="298"/>
        </pc:sldMkLst>
        <pc:spChg chg="mod">
          <ac:chgData name="Rachel Taggart" userId="4f8aad94-55b7-4ba6-8498-7cad127c11eb" providerId="ADAL" clId="{108BCFF6-5085-44FE-9368-4049563234C1}" dt="2021-11-30T10:05:16.624" v="350" actId="6549"/>
          <ac:spMkLst>
            <pc:docMk/>
            <pc:sldMk cId="1924799795" sldId="298"/>
            <ac:spMk id="2" creationId="{1B2BDDFA-F228-4E44-B394-D26871378D15}"/>
          </ac:spMkLst>
        </pc:spChg>
        <pc:spChg chg="del">
          <ac:chgData name="Rachel Taggart" userId="4f8aad94-55b7-4ba6-8498-7cad127c11eb" providerId="ADAL" clId="{108BCFF6-5085-44FE-9368-4049563234C1}" dt="2021-11-30T10:05:09.547" v="349" actId="478"/>
          <ac:spMkLst>
            <pc:docMk/>
            <pc:sldMk cId="1924799795" sldId="298"/>
            <ac:spMk id="3" creationId="{C2F2002D-02D2-4812-BCBA-469506040EAD}"/>
          </ac:spMkLst>
        </pc:spChg>
        <pc:spChg chg="add mod">
          <ac:chgData name="Rachel Taggart" userId="4f8aad94-55b7-4ba6-8498-7cad127c11eb" providerId="ADAL" clId="{108BCFF6-5085-44FE-9368-4049563234C1}" dt="2021-11-30T10:05:09.547" v="349" actId="478"/>
          <ac:spMkLst>
            <pc:docMk/>
            <pc:sldMk cId="1924799795" sldId="298"/>
            <ac:spMk id="5" creationId="{D45440DA-178C-49B2-B1A1-31FE03D11EE5}"/>
          </ac:spMkLst>
        </pc:spChg>
      </pc:sldChg>
      <pc:sldChg chg="addSp modSp">
        <pc:chgData name="Rachel Taggart" userId="4f8aad94-55b7-4ba6-8498-7cad127c11eb" providerId="ADAL" clId="{108BCFF6-5085-44FE-9368-4049563234C1}" dt="2021-11-30T10:03:29.775" v="333" actId="20577"/>
        <pc:sldMkLst>
          <pc:docMk/>
          <pc:sldMk cId="16080381" sldId="883"/>
        </pc:sldMkLst>
        <pc:spChg chg="add mod">
          <ac:chgData name="Rachel Taggart" userId="4f8aad94-55b7-4ba6-8498-7cad127c11eb" providerId="ADAL" clId="{108BCFF6-5085-44FE-9368-4049563234C1}" dt="2021-11-30T10:03:29.775" v="333" actId="20577"/>
          <ac:spMkLst>
            <pc:docMk/>
            <pc:sldMk cId="16080381" sldId="883"/>
            <ac:spMk id="3" creationId="{46664FD0-4BE7-4B08-81D6-8FB1EF60F749}"/>
          </ac:spMkLst>
        </pc:spChg>
      </pc:sldChg>
      <pc:sldChg chg="delSp modSp add">
        <pc:chgData name="Rachel Taggart" userId="4f8aad94-55b7-4ba6-8498-7cad127c11eb" providerId="ADAL" clId="{108BCFF6-5085-44FE-9368-4049563234C1}" dt="2021-11-30T09:54:29.691" v="184" actId="20577"/>
        <pc:sldMkLst>
          <pc:docMk/>
          <pc:sldMk cId="1160652962" sldId="972"/>
        </pc:sldMkLst>
        <pc:spChg chg="del">
          <ac:chgData name="Rachel Taggart" userId="4f8aad94-55b7-4ba6-8498-7cad127c11eb" providerId="ADAL" clId="{108BCFF6-5085-44FE-9368-4049563234C1}" dt="2021-11-30T09:53:14.736" v="132" actId="478"/>
          <ac:spMkLst>
            <pc:docMk/>
            <pc:sldMk cId="1160652962" sldId="972"/>
            <ac:spMk id="6" creationId="{00000000-0000-0000-0000-000000000000}"/>
          </ac:spMkLst>
        </pc:spChg>
        <pc:spChg chg="del">
          <ac:chgData name="Rachel Taggart" userId="4f8aad94-55b7-4ba6-8498-7cad127c11eb" providerId="ADAL" clId="{108BCFF6-5085-44FE-9368-4049563234C1}" dt="2021-11-30T09:53:20.543" v="133" actId="478"/>
          <ac:spMkLst>
            <pc:docMk/>
            <pc:sldMk cId="1160652962" sldId="972"/>
            <ac:spMk id="12" creationId="{00000000-0000-0000-0000-000000000000}"/>
          </ac:spMkLst>
        </pc:spChg>
        <pc:spChg chg="mod">
          <ac:chgData name="Rachel Taggart" userId="4f8aad94-55b7-4ba6-8498-7cad127c11eb" providerId="ADAL" clId="{108BCFF6-5085-44FE-9368-4049563234C1}" dt="2021-11-30T09:52:04.407" v="99" actId="6549"/>
          <ac:spMkLst>
            <pc:docMk/>
            <pc:sldMk cId="1160652962" sldId="972"/>
            <ac:spMk id="23" creationId="{BF56EF1E-11A4-4887-9595-4A310E9B6BE2}"/>
          </ac:spMkLst>
        </pc:spChg>
        <pc:spChg chg="mod">
          <ac:chgData name="Rachel Taggart" userId="4f8aad94-55b7-4ba6-8498-7cad127c11eb" providerId="ADAL" clId="{108BCFF6-5085-44FE-9368-4049563234C1}" dt="2021-11-30T09:52:55.637" v="131" actId="14100"/>
          <ac:spMkLst>
            <pc:docMk/>
            <pc:sldMk cId="1160652962" sldId="972"/>
            <ac:spMk id="25" creationId="{1DDED9B7-9735-4EF5-A1E1-ED47381E801C}"/>
          </ac:spMkLst>
        </pc:spChg>
        <pc:graphicFrameChg chg="modGraphic">
          <ac:chgData name="Rachel Taggart" userId="4f8aad94-55b7-4ba6-8498-7cad127c11eb" providerId="ADAL" clId="{108BCFF6-5085-44FE-9368-4049563234C1}" dt="2021-11-30T09:52:09.492" v="100" actId="20577"/>
          <ac:graphicFrameMkLst>
            <pc:docMk/>
            <pc:sldMk cId="1160652962" sldId="972"/>
            <ac:graphicFrameMk id="5" creationId="{00000000-0000-0000-0000-000000000000}"/>
          </ac:graphicFrameMkLst>
        </pc:graphicFrameChg>
        <pc:graphicFrameChg chg="mod modGraphic">
          <ac:chgData name="Rachel Taggart" userId="4f8aad94-55b7-4ba6-8498-7cad127c11eb" providerId="ADAL" clId="{108BCFF6-5085-44FE-9368-4049563234C1}" dt="2021-11-30T09:54:29.691" v="184" actId="20577"/>
          <ac:graphicFrameMkLst>
            <pc:docMk/>
            <pc:sldMk cId="1160652962" sldId="972"/>
            <ac:graphicFrameMk id="8" creationId="{00000000-0000-0000-0000-000000000000}"/>
          </ac:graphicFrameMkLst>
        </pc:graphicFrameChg>
        <pc:graphicFrameChg chg="modGraphic">
          <ac:chgData name="Rachel Taggart" userId="4f8aad94-55b7-4ba6-8498-7cad127c11eb" providerId="ADAL" clId="{108BCFF6-5085-44FE-9368-4049563234C1}" dt="2021-11-30T09:52:28.965" v="115" actId="20577"/>
          <ac:graphicFrameMkLst>
            <pc:docMk/>
            <pc:sldMk cId="1160652962" sldId="972"/>
            <ac:graphicFrameMk id="14" creationId="{00000000-0000-0000-0000-000000000000}"/>
          </ac:graphicFrameMkLst>
        </pc:graphicFrameChg>
      </pc:sldChg>
      <pc:sldChg chg="modSp">
        <pc:chgData name="Rachel Taggart" userId="4f8aad94-55b7-4ba6-8498-7cad127c11eb" providerId="ADAL" clId="{108BCFF6-5085-44FE-9368-4049563234C1}" dt="2021-11-30T10:05:34.444" v="352" actId="20577"/>
        <pc:sldMkLst>
          <pc:docMk/>
          <pc:sldMk cId="3320118475" sldId="1734"/>
        </pc:sldMkLst>
        <pc:spChg chg="mod">
          <ac:chgData name="Rachel Taggart" userId="4f8aad94-55b7-4ba6-8498-7cad127c11eb" providerId="ADAL" clId="{108BCFF6-5085-44FE-9368-4049563234C1}" dt="2021-11-30T10:05:34.444" v="352" actId="20577"/>
          <ac:spMkLst>
            <pc:docMk/>
            <pc:sldMk cId="3320118475" sldId="1734"/>
            <ac:spMk id="4" creationId="{00000000-0000-0000-0000-000000000000}"/>
          </ac:spMkLst>
        </pc:spChg>
      </pc:sldChg>
      <pc:sldChg chg="delSp modSp">
        <pc:chgData name="Rachel Taggart" userId="4f8aad94-55b7-4ba6-8498-7cad127c11eb" providerId="ADAL" clId="{108BCFF6-5085-44FE-9368-4049563234C1}" dt="2021-11-30T08:26:34.546" v="76" actId="14100"/>
        <pc:sldMkLst>
          <pc:docMk/>
          <pc:sldMk cId="3327114632" sldId="1739"/>
        </pc:sldMkLst>
        <pc:spChg chg="del">
          <ac:chgData name="Rachel Taggart" userId="4f8aad94-55b7-4ba6-8498-7cad127c11eb" providerId="ADAL" clId="{108BCFF6-5085-44FE-9368-4049563234C1}" dt="2021-11-30T08:26:20.918" v="73" actId="478"/>
          <ac:spMkLst>
            <pc:docMk/>
            <pc:sldMk cId="3327114632" sldId="1739"/>
            <ac:spMk id="6" creationId="{00000000-0000-0000-0000-000000000000}"/>
          </ac:spMkLst>
        </pc:spChg>
        <pc:spChg chg="del">
          <ac:chgData name="Rachel Taggart" userId="4f8aad94-55b7-4ba6-8498-7cad127c11eb" providerId="ADAL" clId="{108BCFF6-5085-44FE-9368-4049563234C1}" dt="2021-11-30T08:26:23.396" v="74" actId="478"/>
          <ac:spMkLst>
            <pc:docMk/>
            <pc:sldMk cId="3327114632" sldId="1739"/>
            <ac:spMk id="12" creationId="{00000000-0000-0000-0000-000000000000}"/>
          </ac:spMkLst>
        </pc:spChg>
        <pc:graphicFrameChg chg="mod modGraphic">
          <ac:chgData name="Rachel Taggart" userId="4f8aad94-55b7-4ba6-8498-7cad127c11eb" providerId="ADAL" clId="{108BCFF6-5085-44FE-9368-4049563234C1}" dt="2021-11-30T08:26:34.546" v="76" actId="14100"/>
          <ac:graphicFrameMkLst>
            <pc:docMk/>
            <pc:sldMk cId="3327114632" sldId="1739"/>
            <ac:graphicFrameMk id="10" creationId="{633F724F-9DB4-4212-AFB1-BFFC700EC4F5}"/>
          </ac:graphicFrameMkLst>
        </pc:graphicFrameChg>
        <pc:graphicFrameChg chg="del">
          <ac:chgData name="Rachel Taggart" userId="4f8aad94-55b7-4ba6-8498-7cad127c11eb" providerId="ADAL" clId="{108BCFF6-5085-44FE-9368-4049563234C1}" dt="2021-11-30T08:26:14.051" v="72" actId="478"/>
          <ac:graphicFrameMkLst>
            <pc:docMk/>
            <pc:sldMk cId="3327114632" sldId="1739"/>
            <ac:graphicFrameMk id="14" creationId="{00000000-0000-0000-0000-000000000000}"/>
          </ac:graphicFrameMkLst>
        </pc:graphicFrameChg>
      </pc:sldChg>
      <pc:sldChg chg="modSp">
        <pc:chgData name="Rachel Taggart" userId="4f8aad94-55b7-4ba6-8498-7cad127c11eb" providerId="ADAL" clId="{108BCFF6-5085-44FE-9368-4049563234C1}" dt="2021-11-30T10:05:42.266" v="354" actId="20577"/>
        <pc:sldMkLst>
          <pc:docMk/>
          <pc:sldMk cId="3329438127" sldId="1765"/>
        </pc:sldMkLst>
        <pc:spChg chg="mod">
          <ac:chgData name="Rachel Taggart" userId="4f8aad94-55b7-4ba6-8498-7cad127c11eb" providerId="ADAL" clId="{108BCFF6-5085-44FE-9368-4049563234C1}" dt="2021-11-30T10:05:42.266" v="354" actId="20577"/>
          <ac:spMkLst>
            <pc:docMk/>
            <pc:sldMk cId="3329438127" sldId="1765"/>
            <ac:spMk id="4" creationId="{00000000-0000-0000-0000-000000000000}"/>
          </ac:spMkLst>
        </pc:spChg>
      </pc:sldChg>
      <pc:sldChg chg="modSp">
        <pc:chgData name="Rachel Taggart" userId="4f8aad94-55b7-4ba6-8498-7cad127c11eb" providerId="ADAL" clId="{108BCFF6-5085-44FE-9368-4049563234C1}" dt="2021-11-30T10:06:29.518" v="365" actId="20577"/>
        <pc:sldMkLst>
          <pc:docMk/>
          <pc:sldMk cId="1581667987" sldId="1766"/>
        </pc:sldMkLst>
        <pc:spChg chg="mod">
          <ac:chgData name="Rachel Taggart" userId="4f8aad94-55b7-4ba6-8498-7cad127c11eb" providerId="ADAL" clId="{108BCFF6-5085-44FE-9368-4049563234C1}" dt="2021-11-30T10:06:29.518" v="365" actId="20577"/>
          <ac:spMkLst>
            <pc:docMk/>
            <pc:sldMk cId="1581667987" sldId="1766"/>
            <ac:spMk id="4" creationId="{00000000-0000-0000-0000-000000000000}"/>
          </ac:spMkLst>
        </pc:spChg>
      </pc:sldChg>
      <pc:sldChg chg="modSp">
        <pc:chgData name="Rachel Taggart" userId="4f8aad94-55b7-4ba6-8498-7cad127c11eb" providerId="ADAL" clId="{108BCFF6-5085-44FE-9368-4049563234C1}" dt="2021-11-30T08:23:45.720" v="21" actId="20577"/>
        <pc:sldMkLst>
          <pc:docMk/>
          <pc:sldMk cId="974907798" sldId="1773"/>
        </pc:sldMkLst>
        <pc:spChg chg="mod">
          <ac:chgData name="Rachel Taggart" userId="4f8aad94-55b7-4ba6-8498-7cad127c11eb" providerId="ADAL" clId="{108BCFF6-5085-44FE-9368-4049563234C1}" dt="2021-11-30T08:23:45.720" v="21" actId="20577"/>
          <ac:spMkLst>
            <pc:docMk/>
            <pc:sldMk cId="974907798" sldId="1773"/>
            <ac:spMk id="2" creationId="{00000000-0000-0000-0000-000000000000}"/>
          </ac:spMkLst>
        </pc:spChg>
      </pc:sldChg>
      <pc:sldChg chg="modSp">
        <pc:chgData name="Rachel Taggart" userId="4f8aad94-55b7-4ba6-8498-7cad127c11eb" providerId="ADAL" clId="{108BCFF6-5085-44FE-9368-4049563234C1}" dt="2021-11-30T10:06:05.201" v="359" actId="20577"/>
        <pc:sldMkLst>
          <pc:docMk/>
          <pc:sldMk cId="3703592994" sldId="1818"/>
        </pc:sldMkLst>
        <pc:spChg chg="mod">
          <ac:chgData name="Rachel Taggart" userId="4f8aad94-55b7-4ba6-8498-7cad127c11eb" providerId="ADAL" clId="{108BCFF6-5085-44FE-9368-4049563234C1}" dt="2021-11-30T10:06:05.201" v="359" actId="20577"/>
          <ac:spMkLst>
            <pc:docMk/>
            <pc:sldMk cId="3703592994" sldId="1818"/>
            <ac:spMk id="5" creationId="{00000000-0000-0000-0000-000000000000}"/>
          </ac:spMkLst>
        </pc:spChg>
      </pc:sldChg>
      <pc:sldChg chg="modSp">
        <pc:chgData name="Rachel Taggart" userId="4f8aad94-55b7-4ba6-8498-7cad127c11eb" providerId="ADAL" clId="{108BCFF6-5085-44FE-9368-4049563234C1}" dt="2021-11-30T08:24:31.798" v="29" actId="20577"/>
        <pc:sldMkLst>
          <pc:docMk/>
          <pc:sldMk cId="3783164169" sldId="1826"/>
        </pc:sldMkLst>
        <pc:spChg chg="mod">
          <ac:chgData name="Rachel Taggart" userId="4f8aad94-55b7-4ba6-8498-7cad127c11eb" providerId="ADAL" clId="{108BCFF6-5085-44FE-9368-4049563234C1}" dt="2021-11-30T08:24:31.798" v="29" actId="20577"/>
          <ac:spMkLst>
            <pc:docMk/>
            <pc:sldMk cId="3783164169" sldId="1826"/>
            <ac:spMk id="2" creationId="{00000000-0000-0000-0000-000000000000}"/>
          </ac:spMkLst>
        </pc:spChg>
      </pc:sldChg>
      <pc:sldChg chg="modSp">
        <pc:chgData name="Rachel Taggart" userId="4f8aad94-55b7-4ba6-8498-7cad127c11eb" providerId="ADAL" clId="{108BCFF6-5085-44FE-9368-4049563234C1}" dt="2021-11-30T08:24:10.711" v="26" actId="20577"/>
        <pc:sldMkLst>
          <pc:docMk/>
          <pc:sldMk cId="434622260" sldId="1827"/>
        </pc:sldMkLst>
        <pc:spChg chg="mod">
          <ac:chgData name="Rachel Taggart" userId="4f8aad94-55b7-4ba6-8498-7cad127c11eb" providerId="ADAL" clId="{108BCFF6-5085-44FE-9368-4049563234C1}" dt="2021-11-30T08:24:10.711" v="26" actId="20577"/>
          <ac:spMkLst>
            <pc:docMk/>
            <pc:sldMk cId="434622260" sldId="1827"/>
            <ac:spMk id="2" creationId="{00000000-0000-0000-0000-000000000000}"/>
          </ac:spMkLst>
        </pc:spChg>
      </pc:sldChg>
      <pc:sldChg chg="modSp">
        <pc:chgData name="Rachel Taggart" userId="4f8aad94-55b7-4ba6-8498-7cad127c11eb" providerId="ADAL" clId="{108BCFF6-5085-44FE-9368-4049563234C1}" dt="2021-11-30T08:25:18.410" v="70" actId="20577"/>
        <pc:sldMkLst>
          <pc:docMk/>
          <pc:sldMk cId="4043476305" sldId="1828"/>
        </pc:sldMkLst>
        <pc:spChg chg="mod">
          <ac:chgData name="Rachel Taggart" userId="4f8aad94-55b7-4ba6-8498-7cad127c11eb" providerId="ADAL" clId="{108BCFF6-5085-44FE-9368-4049563234C1}" dt="2021-11-30T08:25:18.410" v="70" actId="20577"/>
          <ac:spMkLst>
            <pc:docMk/>
            <pc:sldMk cId="4043476305" sldId="1828"/>
            <ac:spMk id="3" creationId="{8305965E-4D48-4A02-84D8-0877867BBAD2}"/>
          </ac:spMkLst>
        </pc:spChg>
        <pc:spChg chg="mod">
          <ac:chgData name="Rachel Taggart" userId="4f8aad94-55b7-4ba6-8498-7cad127c11eb" providerId="ADAL" clId="{108BCFF6-5085-44FE-9368-4049563234C1}" dt="2021-11-30T08:24:25.259" v="27" actId="6549"/>
          <ac:spMkLst>
            <pc:docMk/>
            <pc:sldMk cId="4043476305" sldId="1828"/>
            <ac:spMk id="4" creationId="{00000000-0000-0000-0000-000000000000}"/>
          </ac:spMkLst>
        </pc:spChg>
      </pc:sldChg>
      <pc:sldChg chg="modSp">
        <pc:chgData name="Rachel Taggart" userId="4f8aad94-55b7-4ba6-8498-7cad127c11eb" providerId="ADAL" clId="{108BCFF6-5085-44FE-9368-4049563234C1}" dt="2021-11-30T08:27:14.335" v="87" actId="20577"/>
        <pc:sldMkLst>
          <pc:docMk/>
          <pc:sldMk cId="1704502122" sldId="1829"/>
        </pc:sldMkLst>
        <pc:spChg chg="mod">
          <ac:chgData name="Rachel Taggart" userId="4f8aad94-55b7-4ba6-8498-7cad127c11eb" providerId="ADAL" clId="{108BCFF6-5085-44FE-9368-4049563234C1}" dt="2021-11-30T08:27:14.335" v="87" actId="20577"/>
          <ac:spMkLst>
            <pc:docMk/>
            <pc:sldMk cId="1704502122" sldId="1829"/>
            <ac:spMk id="3" creationId="{8305965E-4D48-4A02-84D8-0877867BBAD2}"/>
          </ac:spMkLst>
        </pc:spChg>
        <pc:spChg chg="mod">
          <ac:chgData name="Rachel Taggart" userId="4f8aad94-55b7-4ba6-8498-7cad127c11eb" providerId="ADAL" clId="{108BCFF6-5085-44FE-9368-4049563234C1}" dt="2021-11-30T08:27:09.831" v="84" actId="20577"/>
          <ac:spMkLst>
            <pc:docMk/>
            <pc:sldMk cId="1704502122" sldId="1829"/>
            <ac:spMk id="4" creationId="{00000000-0000-0000-0000-000000000000}"/>
          </ac:spMkLst>
        </pc:spChg>
      </pc:sldChg>
      <pc:sldChg chg="modSp">
        <pc:chgData name="Rachel Taggart" userId="4f8aad94-55b7-4ba6-8498-7cad127c11eb" providerId="ADAL" clId="{108BCFF6-5085-44FE-9368-4049563234C1}" dt="2021-11-30T08:27:32.907" v="92" actId="20577"/>
        <pc:sldMkLst>
          <pc:docMk/>
          <pc:sldMk cId="2136664375" sldId="1830"/>
        </pc:sldMkLst>
        <pc:spChg chg="mod">
          <ac:chgData name="Rachel Taggart" userId="4f8aad94-55b7-4ba6-8498-7cad127c11eb" providerId="ADAL" clId="{108BCFF6-5085-44FE-9368-4049563234C1}" dt="2021-11-30T08:27:32.907" v="92" actId="20577"/>
          <ac:spMkLst>
            <pc:docMk/>
            <pc:sldMk cId="2136664375" sldId="1830"/>
            <ac:spMk id="4" creationId="{00000000-0000-0000-0000-000000000000}"/>
          </ac:spMkLst>
        </pc:spChg>
      </pc:sldChg>
      <pc:sldChg chg="modSp">
        <pc:chgData name="Rachel Taggart" userId="4f8aad94-55b7-4ba6-8498-7cad127c11eb" providerId="ADAL" clId="{108BCFF6-5085-44FE-9368-4049563234C1}" dt="2021-11-30T10:03:44.477" v="335" actId="20577"/>
        <pc:sldMkLst>
          <pc:docMk/>
          <pc:sldMk cId="2860604564" sldId="1839"/>
        </pc:sldMkLst>
        <pc:spChg chg="mod">
          <ac:chgData name="Rachel Taggart" userId="4f8aad94-55b7-4ba6-8498-7cad127c11eb" providerId="ADAL" clId="{108BCFF6-5085-44FE-9368-4049563234C1}" dt="2021-11-30T10:03:44.477" v="335" actId="20577"/>
          <ac:spMkLst>
            <pc:docMk/>
            <pc:sldMk cId="2860604564" sldId="1839"/>
            <ac:spMk id="2" creationId="{00000000-0000-0000-0000-000000000000}"/>
          </ac:spMkLst>
        </pc:spChg>
      </pc:sldChg>
      <pc:sldChg chg="modSp">
        <pc:chgData name="Rachel Taggart" userId="4f8aad94-55b7-4ba6-8498-7cad127c11eb" providerId="ADAL" clId="{108BCFF6-5085-44FE-9368-4049563234C1}" dt="2021-11-30T10:03:50.194" v="339" actId="20577"/>
        <pc:sldMkLst>
          <pc:docMk/>
          <pc:sldMk cId="1976727094" sldId="1840"/>
        </pc:sldMkLst>
        <pc:spChg chg="mod">
          <ac:chgData name="Rachel Taggart" userId="4f8aad94-55b7-4ba6-8498-7cad127c11eb" providerId="ADAL" clId="{108BCFF6-5085-44FE-9368-4049563234C1}" dt="2021-11-30T10:03:50.194" v="339" actId="20577"/>
          <ac:spMkLst>
            <pc:docMk/>
            <pc:sldMk cId="1976727094" sldId="1840"/>
            <ac:spMk id="2" creationId="{00000000-0000-0000-0000-000000000000}"/>
          </ac:spMkLst>
        </pc:spChg>
      </pc:sldChg>
      <pc:sldChg chg="add">
        <pc:chgData name="Rachel Taggart" userId="4f8aad94-55b7-4ba6-8498-7cad127c11eb" providerId="ADAL" clId="{108BCFF6-5085-44FE-9368-4049563234C1}" dt="2021-11-30T08:27:56.019" v="93"/>
        <pc:sldMkLst>
          <pc:docMk/>
          <pc:sldMk cId="1821774117" sldId="3662"/>
        </pc:sldMkLst>
      </pc:sldChg>
      <pc:sldChg chg="modSp add">
        <pc:chgData name="Rachel Taggart" userId="4f8aad94-55b7-4ba6-8498-7cad127c11eb" providerId="ADAL" clId="{108BCFF6-5085-44FE-9368-4049563234C1}" dt="2021-11-30T09:59:14.687" v="228" actId="20577"/>
        <pc:sldMkLst>
          <pc:docMk/>
          <pc:sldMk cId="2477773196" sldId="3670"/>
        </pc:sldMkLst>
        <pc:spChg chg="mod">
          <ac:chgData name="Rachel Taggart" userId="4f8aad94-55b7-4ba6-8498-7cad127c11eb" providerId="ADAL" clId="{108BCFF6-5085-44FE-9368-4049563234C1}" dt="2021-11-30T09:59:14.687" v="228" actId="20577"/>
          <ac:spMkLst>
            <pc:docMk/>
            <pc:sldMk cId="2477773196" sldId="3670"/>
            <ac:spMk id="2" creationId="{00000000-0000-0000-0000-000000000000}"/>
          </ac:spMkLst>
        </pc:spChg>
        <pc:graphicFrameChg chg="modGraphic">
          <ac:chgData name="Rachel Taggart" userId="4f8aad94-55b7-4ba6-8498-7cad127c11eb" providerId="ADAL" clId="{108BCFF6-5085-44FE-9368-4049563234C1}" dt="2021-11-30T08:28:10.936" v="96" actId="20577"/>
          <ac:graphicFrameMkLst>
            <pc:docMk/>
            <pc:sldMk cId="2477773196" sldId="3670"/>
            <ac:graphicFrameMk id="6" creationId="{16F7F5DB-E924-4268-9BD1-802678D181DC}"/>
          </ac:graphicFrameMkLst>
        </pc:graphicFrameChg>
        <pc:graphicFrameChg chg="modGraphic">
          <ac:chgData name="Rachel Taggart" userId="4f8aad94-55b7-4ba6-8498-7cad127c11eb" providerId="ADAL" clId="{108BCFF6-5085-44FE-9368-4049563234C1}" dt="2021-11-30T08:28:14.796" v="97" actId="6549"/>
          <ac:graphicFrameMkLst>
            <pc:docMk/>
            <pc:sldMk cId="2477773196" sldId="3670"/>
            <ac:graphicFrameMk id="7" creationId="{60C392C5-ABBB-4FCF-87A7-57CFD2E79FE9}"/>
          </ac:graphicFrameMkLst>
        </pc:graphicFrameChg>
      </pc:sldChg>
      <pc:sldChg chg="modSp">
        <pc:chgData name="Rachel Taggart" userId="4f8aad94-55b7-4ba6-8498-7cad127c11eb" providerId="ADAL" clId="{108BCFF6-5085-44FE-9368-4049563234C1}" dt="2021-11-30T10:01:44.044" v="266" actId="14734"/>
        <pc:sldMkLst>
          <pc:docMk/>
          <pc:sldMk cId="2298511722" sldId="3671"/>
        </pc:sldMkLst>
        <pc:spChg chg="mod">
          <ac:chgData name="Rachel Taggart" userId="4f8aad94-55b7-4ba6-8498-7cad127c11eb" providerId="ADAL" clId="{108BCFF6-5085-44FE-9368-4049563234C1}" dt="2021-11-30T09:59:32.061" v="231" actId="6549"/>
          <ac:spMkLst>
            <pc:docMk/>
            <pc:sldMk cId="2298511722" sldId="3671"/>
            <ac:spMk id="2" creationId="{00000000-0000-0000-0000-000000000000}"/>
          </ac:spMkLst>
        </pc:spChg>
        <pc:spChg chg="mod">
          <ac:chgData name="Rachel Taggart" userId="4f8aad94-55b7-4ba6-8498-7cad127c11eb" providerId="ADAL" clId="{108BCFF6-5085-44FE-9368-4049563234C1}" dt="2021-11-30T09:58:38.841" v="219" actId="20577"/>
          <ac:spMkLst>
            <pc:docMk/>
            <pc:sldMk cId="2298511722" sldId="3671"/>
            <ac:spMk id="4" creationId="{5017FE3A-3EC0-48EB-8FA6-60FBEBD4EA47}"/>
          </ac:spMkLst>
        </pc:spChg>
        <pc:graphicFrameChg chg="mod modGraphic">
          <ac:chgData name="Rachel Taggart" userId="4f8aad94-55b7-4ba6-8498-7cad127c11eb" providerId="ADAL" clId="{108BCFF6-5085-44FE-9368-4049563234C1}" dt="2021-11-30T10:01:44.044" v="266" actId="14734"/>
          <ac:graphicFrameMkLst>
            <pc:docMk/>
            <pc:sldMk cId="2298511722" sldId="3671"/>
            <ac:graphicFrameMk id="6" creationId="{16F7F5DB-E924-4268-9BD1-802678D181D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November%202022%20v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Committed to date per constituency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BP22_23!$R$1</c:f>
              <c:strCache>
                <c:ptCount val="1"/>
                <c:pt idx="0">
                  <c:v>Committed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BP22_23!$Q$2:$Q$5</c:f>
              <c:strCache>
                <c:ptCount val="4"/>
                <c:pt idx="0">
                  <c:v>Shipper</c:v>
                </c:pt>
                <c:pt idx="1">
                  <c:v>DN</c:v>
                </c:pt>
                <c:pt idx="2">
                  <c:v>IGT</c:v>
                </c:pt>
                <c:pt idx="3">
                  <c:v>NTS</c:v>
                </c:pt>
              </c:strCache>
            </c:strRef>
          </c:cat>
          <c:val>
            <c:numRef>
              <c:f>BP22_23!$R$2:$R$5</c:f>
              <c:numCache>
                <c:formatCode>"£"#,##0</c:formatCode>
                <c:ptCount val="4"/>
                <c:pt idx="0">
                  <c:v>1425449</c:v>
                </c:pt>
                <c:pt idx="1">
                  <c:v>506440</c:v>
                </c:pt>
                <c:pt idx="2">
                  <c:v>13455</c:v>
                </c:pt>
                <c:pt idx="3">
                  <c:v>0</c:v>
                </c:pt>
              </c:numCache>
            </c:numRef>
          </c:val>
          <c:extLst>
            <c:ext xmlns:c16="http://schemas.microsoft.com/office/drawing/2014/chart" uri="{C3380CC4-5D6E-409C-BE32-E72D297353CC}">
              <c16:uniqueId val="{00000000-6D85-410E-80F3-D650494B7ED7}"/>
            </c:ext>
          </c:extLst>
        </c:ser>
        <c:ser>
          <c:idx val="1"/>
          <c:order val="1"/>
          <c:tx>
            <c:strRef>
              <c:f>BP22_23!$T$1</c:f>
              <c:strCache>
                <c:ptCount val="1"/>
                <c:pt idx="0">
                  <c:v>Uncommitted</c:v>
                </c:pt>
              </c:strCache>
            </c:strRef>
          </c:tx>
          <c:spPr>
            <a:solidFill>
              <a:srgbClr val="9BC2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BP22_23!$Q$2:$Q$5</c:f>
              <c:strCache>
                <c:ptCount val="4"/>
                <c:pt idx="0">
                  <c:v>Shipper</c:v>
                </c:pt>
                <c:pt idx="1">
                  <c:v>DN</c:v>
                </c:pt>
                <c:pt idx="2">
                  <c:v>IGT</c:v>
                </c:pt>
                <c:pt idx="3">
                  <c:v>NTS</c:v>
                </c:pt>
              </c:strCache>
            </c:strRef>
          </c:cat>
          <c:val>
            <c:numRef>
              <c:f>BP22_23!$T$2:$T$5</c:f>
              <c:numCache>
                <c:formatCode>"£"#,##0</c:formatCode>
                <c:ptCount val="4"/>
                <c:pt idx="0">
                  <c:v>453912.45292500011</c:v>
                </c:pt>
                <c:pt idx="1">
                  <c:v>625256.33187499992</c:v>
                </c:pt>
                <c:pt idx="2">
                  <c:v>163447.939725</c:v>
                </c:pt>
                <c:pt idx="3">
                  <c:v>66021.525475000002</c:v>
                </c:pt>
              </c:numCache>
            </c:numRef>
          </c:val>
          <c:extLst>
            <c:ext xmlns:c16="http://schemas.microsoft.com/office/drawing/2014/chart" uri="{C3380CC4-5D6E-409C-BE32-E72D297353CC}">
              <c16:uniqueId val="{00000001-6D85-410E-80F3-D650494B7ED7}"/>
            </c:ext>
          </c:extLst>
        </c:ser>
        <c:dLbls>
          <c:showLegendKey val="0"/>
          <c:showVal val="0"/>
          <c:showCatName val="0"/>
          <c:showSerName val="0"/>
          <c:showPercent val="0"/>
          <c:showBubbleSize val="0"/>
        </c:dLbls>
        <c:gapWidth val="150"/>
        <c:overlap val="100"/>
        <c:axId val="175884679"/>
        <c:axId val="674047208"/>
      </c:barChart>
      <c:catAx>
        <c:axId val="175884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4047208"/>
        <c:crosses val="autoZero"/>
        <c:auto val="1"/>
        <c:lblAlgn val="ctr"/>
        <c:lblOffset val="100"/>
        <c:noMultiLvlLbl val="0"/>
      </c:catAx>
      <c:valAx>
        <c:axId val="674047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884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Change Requests</c:v>
                </c:pt>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2-3F60-4E3E-BD84-4E31BF8759EE}"/>
              </c:ext>
            </c:extLst>
          </c:dPt>
          <c:dPt>
            <c:idx val="1"/>
            <c:bubble3D val="0"/>
            <c:spPr>
              <a:solidFill>
                <a:schemeClr val="accent3">
                  <a:lumMod val="20000"/>
                  <a:lumOff val="80000"/>
                </a:schemeClr>
              </a:solidFill>
              <a:ln w="19050">
                <a:solidFill>
                  <a:schemeClr val="lt1"/>
                </a:solidFill>
              </a:ln>
              <a:effectLst/>
            </c:spPr>
            <c:extLst>
              <c:ext xmlns:c16="http://schemas.microsoft.com/office/drawing/2014/chart" uri="{C3380CC4-5D6E-409C-BE32-E72D297353CC}">
                <c16:uniqueId val="{00000004-3F60-4E3E-BD84-4E31BF8759EE}"/>
              </c:ext>
            </c:extLst>
          </c:dPt>
          <c:dPt>
            <c:idx val="2"/>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06-3F60-4E3E-BD84-4E31BF8759EE}"/>
              </c:ext>
            </c:extLst>
          </c:dPt>
          <c:dPt>
            <c:idx val="3"/>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A-3F60-4E3E-BD84-4E31BF8759EE}"/>
              </c:ext>
            </c:extLst>
          </c:dPt>
          <c:dPt>
            <c:idx val="4"/>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9-3F60-4E3E-BD84-4E31BF8759EE}"/>
              </c:ext>
            </c:extLst>
          </c:dPt>
          <c:dPt>
            <c:idx val="5"/>
            <c:bubble3D val="0"/>
            <c:spPr>
              <a:solidFill>
                <a:srgbClr val="FFFF66"/>
              </a:solidFill>
              <a:ln w="19050">
                <a:solidFill>
                  <a:schemeClr val="lt1"/>
                </a:solidFill>
              </a:ln>
              <a:effectLst/>
            </c:spPr>
            <c:extLst>
              <c:ext xmlns:c16="http://schemas.microsoft.com/office/drawing/2014/chart" uri="{C3380CC4-5D6E-409C-BE32-E72D297353CC}">
                <c16:uniqueId val="{00000005-3F60-4E3E-BD84-4E31BF8759EE}"/>
              </c:ext>
            </c:extLst>
          </c:dPt>
          <c:dPt>
            <c:idx val="6"/>
            <c:bubble3D val="0"/>
            <c:spPr>
              <a:solidFill>
                <a:srgbClr val="3333FF"/>
              </a:solidFill>
              <a:ln w="19050">
                <a:solidFill>
                  <a:schemeClr val="lt1"/>
                </a:solidFill>
              </a:ln>
              <a:effectLst/>
            </c:spPr>
            <c:extLst>
              <c:ext xmlns:c16="http://schemas.microsoft.com/office/drawing/2014/chart" uri="{C3380CC4-5D6E-409C-BE32-E72D297353CC}">
                <c16:uniqueId val="{00000008-3F60-4E3E-BD84-4E31BF8759EE}"/>
              </c:ext>
            </c:extLst>
          </c:dPt>
          <c:dPt>
            <c:idx val="7"/>
            <c:bubble3D val="0"/>
            <c:spPr>
              <a:solidFill>
                <a:srgbClr val="FF0000"/>
              </a:solidFill>
              <a:ln w="19050">
                <a:solidFill>
                  <a:schemeClr val="lt1"/>
                </a:solidFill>
              </a:ln>
              <a:effectLst/>
            </c:spPr>
            <c:extLst>
              <c:ext xmlns:c16="http://schemas.microsoft.com/office/drawing/2014/chart" uri="{C3380CC4-5D6E-409C-BE32-E72D297353CC}">
                <c16:uniqueId val="{00000003-3F60-4E3E-BD84-4E31BF8759EE}"/>
              </c:ext>
            </c:extLst>
          </c:dPt>
          <c:dPt>
            <c:idx val="8"/>
            <c:bubble3D val="0"/>
            <c:spPr>
              <a:solidFill>
                <a:srgbClr val="000000"/>
              </a:solidFill>
              <a:ln w="19050">
                <a:solidFill>
                  <a:schemeClr val="lt1"/>
                </a:solidFill>
              </a:ln>
              <a:effectLst/>
            </c:spPr>
            <c:extLst>
              <c:ext xmlns:c16="http://schemas.microsoft.com/office/drawing/2014/chart" uri="{C3380CC4-5D6E-409C-BE32-E72D297353CC}">
                <c16:uniqueId val="{00000007-3F60-4E3E-BD84-4E31BF8759EE}"/>
              </c:ext>
            </c:extLst>
          </c:dPt>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4"/>
                <c:pt idx="0">
                  <c:v>In Progress</c:v>
                </c:pt>
                <c:pt idx="1">
                  <c:v>Current Xoserve action</c:v>
                </c:pt>
                <c:pt idx="2">
                  <c:v>On Hold</c:v>
                </c:pt>
                <c:pt idx="3">
                  <c:v>Elec Only</c:v>
                </c:pt>
              </c:strCache>
            </c:strRef>
          </c:cat>
          <c:val>
            <c:numRef>
              <c:f>Sheet1!$B$2:$B$9</c:f>
              <c:numCache>
                <c:formatCode>General</c:formatCode>
                <c:ptCount val="8"/>
                <c:pt idx="0">
                  <c:v>13</c:v>
                </c:pt>
                <c:pt idx="1">
                  <c:v>5</c:v>
                </c:pt>
                <c:pt idx="2">
                  <c:v>13</c:v>
                </c:pt>
                <c:pt idx="3">
                  <c:v>25</c:v>
                </c:pt>
              </c:numCache>
            </c:numRef>
          </c:val>
          <c:extLst>
            <c:ext xmlns:c16="http://schemas.microsoft.com/office/drawing/2014/chart" uri="{C3380CC4-5D6E-409C-BE32-E72D297353CC}">
              <c16:uniqueId val="{00000000-3F60-4E3E-BD84-4E31BF8759EE}"/>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4"/>
        <c:delete val="1"/>
      </c:legendEntry>
      <c:legendEntry>
        <c:idx val="5"/>
        <c:delete val="1"/>
      </c:legendEntry>
      <c:legendEntry>
        <c:idx val="6"/>
        <c:delete val="1"/>
      </c:legendEntry>
      <c:legendEntry>
        <c:idx val="7"/>
        <c:delete val="1"/>
      </c:legendEntry>
      <c:layout>
        <c:manualLayout>
          <c:xMode val="edge"/>
          <c:yMode val="edge"/>
          <c:x val="0.60408606371730944"/>
          <c:y val="8.5430044264283023E-2"/>
          <c:w val="0.39591393628269061"/>
          <c:h val="0.91456995573571698"/>
        </c:manualLayout>
      </c:layout>
      <c:overlay val="0"/>
      <c:spPr>
        <a:noFill/>
        <a:ln>
          <a:noFill/>
          <a:prstDash val="dash"/>
        </a:ln>
        <a:effectLst/>
      </c:spPr>
      <c:txPr>
        <a:bodyPr rot="0" spcFirstLastPara="1" vertOverflow="ellipsis" vert="horz" wrap="square" anchor="ctr" anchorCtr="1"/>
        <a:lstStyle/>
        <a:p>
          <a:pPr>
            <a:defRPr sz="1500" b="1" i="0" u="none" strike="noStrike" kern="1200" spc="100" baseline="0">
              <a:ln>
                <a:noFill/>
              </a:ln>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rgbClr val="0070C0"/>
              </a:solidFill>
              <a:ln>
                <a:noFill/>
              </a:ln>
              <a:effectLst/>
            </c:spPr>
            <c:extLst>
              <c:ext xmlns:c16="http://schemas.microsoft.com/office/drawing/2014/chart" uri="{C3380CC4-5D6E-409C-BE32-E72D297353CC}">
                <c16:uniqueId val="{00000004-41E5-44C5-8074-F95A5E605475}"/>
              </c:ext>
            </c:extLst>
          </c:dPt>
          <c:dPt>
            <c:idx val="3"/>
            <c:invertIfNegative val="0"/>
            <c:bubble3D val="0"/>
            <c:spPr>
              <a:solidFill>
                <a:srgbClr val="0070C0"/>
              </a:solidFill>
              <a:ln>
                <a:noFill/>
              </a:ln>
              <a:effectLst/>
            </c:spPr>
            <c:extLst>
              <c:ext xmlns:c16="http://schemas.microsoft.com/office/drawing/2014/chart" uri="{C3380CC4-5D6E-409C-BE32-E72D297353CC}">
                <c16:uniqueId val="{00000005-41E5-44C5-8074-F95A5E605475}"/>
              </c:ext>
            </c:extLst>
          </c:dPt>
          <c:dPt>
            <c:idx val="5"/>
            <c:invertIfNegative val="0"/>
            <c:bubble3D val="0"/>
            <c:spPr>
              <a:solidFill>
                <a:srgbClr val="0070C0"/>
              </a:solidFill>
              <a:ln>
                <a:noFill/>
              </a:ln>
              <a:effectLst/>
            </c:spPr>
            <c:extLst>
              <c:ext xmlns:c16="http://schemas.microsoft.com/office/drawing/2014/chart" uri="{C3380CC4-5D6E-409C-BE32-E72D297353CC}">
                <c16:uniqueId val="{00000006-41E5-44C5-8074-F95A5E605475}"/>
              </c:ext>
            </c:extLst>
          </c:dPt>
          <c:dPt>
            <c:idx val="7"/>
            <c:invertIfNegative val="0"/>
            <c:bubble3D val="0"/>
            <c:spPr>
              <a:solidFill>
                <a:srgbClr val="0070C0"/>
              </a:solidFill>
              <a:ln>
                <a:noFill/>
              </a:ln>
              <a:effectLst/>
            </c:spPr>
            <c:extLst>
              <c:ext xmlns:c16="http://schemas.microsoft.com/office/drawing/2014/chart" uri="{C3380CC4-5D6E-409C-BE32-E72D297353CC}">
                <c16:uniqueId val="{00000007-41E5-44C5-8074-F95A5E60547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Approved awaiting implementation</c:v>
                </c:pt>
                <c:pt idx="1">
                  <c:v>Consultation</c:v>
                </c:pt>
                <c:pt idx="2">
                  <c:v>Solution development </c:v>
                </c:pt>
                <c:pt idx="3">
                  <c:v>Initial assessment </c:v>
                </c:pt>
                <c:pt idx="4">
                  <c:v>Awaiting authority decision </c:v>
                </c:pt>
                <c:pt idx="5">
                  <c:v>Scoping Testing requirements</c:v>
                </c:pt>
                <c:pt idx="6">
                  <c:v>Detailed IA </c:v>
                </c:pt>
                <c:pt idx="7">
                  <c:v>Final Assessment </c:v>
                </c:pt>
              </c:strCache>
            </c:strRef>
          </c:cat>
          <c:val>
            <c:numRef>
              <c:f>Sheet1!$B$2:$B$9</c:f>
              <c:numCache>
                <c:formatCode>General</c:formatCode>
                <c:ptCount val="8"/>
                <c:pt idx="0">
                  <c:v>2</c:v>
                </c:pt>
                <c:pt idx="1">
                  <c:v>3</c:v>
                </c:pt>
                <c:pt idx="2">
                  <c:v>2</c:v>
                </c:pt>
                <c:pt idx="3">
                  <c:v>1</c:v>
                </c:pt>
                <c:pt idx="4">
                  <c:v>1</c:v>
                </c:pt>
                <c:pt idx="5">
                  <c:v>1</c:v>
                </c:pt>
                <c:pt idx="6">
                  <c:v>2</c:v>
                </c:pt>
                <c:pt idx="7">
                  <c:v>1</c:v>
                </c:pt>
              </c:numCache>
            </c:numRef>
          </c:val>
          <c:extLst>
            <c:ext xmlns:c16="http://schemas.microsoft.com/office/drawing/2014/chart" uri="{C3380CC4-5D6E-409C-BE32-E72D297353CC}">
              <c16:uniqueId val="{00000000-41E5-44C5-8074-F95A5E605475}"/>
            </c:ext>
          </c:extLst>
        </c:ser>
        <c:dLbls>
          <c:dLblPos val="outEnd"/>
          <c:showLegendKey val="0"/>
          <c:showVal val="1"/>
          <c:showCatName val="0"/>
          <c:showSerName val="0"/>
          <c:showPercent val="0"/>
          <c:showBubbleSize val="0"/>
        </c:dLbls>
        <c:gapWidth val="219"/>
        <c:overlap val="-27"/>
        <c:axId val="430946960"/>
        <c:axId val="430951120"/>
      </c:barChart>
      <c:catAx>
        <c:axId val="43094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0951120"/>
        <c:crosses val="autoZero"/>
        <c:auto val="1"/>
        <c:lblAlgn val="ctr"/>
        <c:lblOffset val="100"/>
        <c:noMultiLvlLbl val="0"/>
      </c:catAx>
      <c:valAx>
        <c:axId val="43095112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0946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10/11/2022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7</a:t>
            </a:fld>
            <a:endParaRPr lang="en-GB"/>
          </a:p>
        </p:txBody>
      </p:sp>
    </p:spTree>
    <p:extLst>
      <p:ext uri="{BB962C8B-B14F-4D97-AF65-F5344CB8AC3E}">
        <p14:creationId xmlns:p14="http://schemas.microsoft.com/office/powerpoint/2010/main" val="1862257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0844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1542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7371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5333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27</a:t>
            </a:fld>
            <a:endParaRPr lang="en-GB"/>
          </a:p>
        </p:txBody>
      </p:sp>
    </p:spTree>
    <p:extLst>
      <p:ext uri="{BB962C8B-B14F-4D97-AF65-F5344CB8AC3E}">
        <p14:creationId xmlns:p14="http://schemas.microsoft.com/office/powerpoint/2010/main" val="2186502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28</a:t>
            </a:fld>
            <a:endParaRPr lang="en-GB"/>
          </a:p>
        </p:txBody>
      </p:sp>
    </p:spTree>
    <p:extLst>
      <p:ext uri="{BB962C8B-B14F-4D97-AF65-F5344CB8AC3E}">
        <p14:creationId xmlns:p14="http://schemas.microsoft.com/office/powerpoint/2010/main" val="398663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30</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32</a:t>
            </a:fld>
            <a:endParaRPr lang="en-GB"/>
          </a:p>
        </p:txBody>
      </p:sp>
    </p:spTree>
    <p:extLst>
      <p:ext uri="{BB962C8B-B14F-4D97-AF65-F5344CB8AC3E}">
        <p14:creationId xmlns:p14="http://schemas.microsoft.com/office/powerpoint/2010/main" val="1700516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 b="1">
                <a:solidFill>
                  <a:schemeClr val="bg1"/>
                </a:solidFill>
                <a:latin typeface="Arial" panose="020B0604020202020204" pitchFamily="34" charset="0"/>
                <a:cs typeface="Arial" panose="020B0604020202020204" pitchFamily="34" charset="0"/>
              </a:rPr>
              <a:t>XRN5393 – Gemini Spring 22 Release - 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CHG0033706 - Go Live 25/02 - </a:t>
            </a:r>
            <a:r>
              <a:rPr lang="en-US" sz="200" b="0">
                <a:solidFill>
                  <a:schemeClr val="bg1"/>
                </a:solidFill>
                <a:latin typeface="Arial" panose="020B0604020202020204" pitchFamily="34" charset="0"/>
                <a:cs typeface="Arial" panose="020B0604020202020204" pitchFamily="34" charset="0"/>
              </a:rPr>
              <a:t>UNC785 - Aggregate Bacton Exit Points - Part A  (Operational)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CHG0033667 - </a:t>
            </a:r>
            <a:r>
              <a:rPr lang="en-US" sz="200" b="0">
                <a:solidFill>
                  <a:schemeClr val="bg1"/>
                </a:solidFill>
                <a:latin typeface="Arial" panose="020B0604020202020204" pitchFamily="34" charset="0"/>
                <a:cs typeface="Arial" panose="020B0604020202020204" pitchFamily="34" charset="0"/>
              </a:rPr>
              <a:t>Contingency</a:t>
            </a:r>
            <a:r>
              <a:rPr lang="en-GB" sz="200" b="0">
                <a:solidFill>
                  <a:schemeClr val="bg1"/>
                </a:solidFill>
                <a:latin typeface="Arial" panose="020B0604020202020204" pitchFamily="34" charset="0"/>
                <a:cs typeface="Arial" panose="020B0604020202020204" pitchFamily="34" charset="0"/>
              </a:rPr>
              <a:t> 27/02 - </a:t>
            </a:r>
            <a:r>
              <a:rPr lang="en-US" sz="200" b="0">
                <a:solidFill>
                  <a:schemeClr val="bg1"/>
                </a:solidFill>
                <a:latin typeface="Arial" panose="020B0604020202020204" pitchFamily="34" charset="0"/>
                <a:cs typeface="Arial" panose="020B0604020202020204" pitchFamily="34" charset="0"/>
              </a:rPr>
              <a:t>UNC785 - Aggregate Bacton Exit Points - Part A  (Operational)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a:solidFill>
                  <a:schemeClr val="bg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CHG0033668</a:t>
            </a:r>
            <a:r>
              <a:rPr lang="en-GB"/>
              <a:t> - Go Live 03/04 - </a:t>
            </a:r>
            <a:r>
              <a:rPr lang="en-US" sz="1200" b="0" i="0" u="none" strike="noStrike" kern="120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CHG0033767 </a:t>
            </a:r>
            <a:r>
              <a:rPr lang="en-GB" sz="700" b="0">
                <a:solidFill>
                  <a:schemeClr val="bg1"/>
                </a:solidFill>
                <a:latin typeface="Arial" panose="020B0604020202020204" pitchFamily="34" charset="0"/>
                <a:cs typeface="Arial" panose="020B0604020202020204" pitchFamily="34" charset="0"/>
              </a:rPr>
              <a:t>- </a:t>
            </a:r>
            <a:r>
              <a:rPr lang="en-US" sz="700" b="0">
                <a:solidFill>
                  <a:schemeClr val="bg1"/>
                </a:solidFill>
                <a:latin typeface="Arial" panose="020B0604020202020204" pitchFamily="34" charset="0"/>
                <a:cs typeface="Arial" panose="020B0604020202020204" pitchFamily="34" charset="0"/>
              </a:rPr>
              <a:t>Contingency</a:t>
            </a:r>
            <a:r>
              <a:rPr lang="en-GB" sz="700" b="0">
                <a:solidFill>
                  <a:schemeClr val="bg1"/>
                </a:solidFill>
                <a:latin typeface="Arial" panose="020B0604020202020204" pitchFamily="34" charset="0"/>
                <a:cs typeface="Arial" panose="020B0604020202020204" pitchFamily="34" charset="0"/>
              </a:rPr>
              <a:t> 10/04 - </a:t>
            </a:r>
            <a:r>
              <a:rPr lang="en-US" sz="1200" b="0" i="0" u="none" strike="noStrike" kern="120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XRN5231 - Flow Weighted Average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latin typeface="Arial" panose="020B0604020202020204" pitchFamily="34" charset="0"/>
                <a:cs typeface="Arial" panose="020B0604020202020204" pitchFamily="34" charset="0"/>
              </a:rPr>
              <a:t>CHG0033749 – Go Live 30/06 - </a:t>
            </a:r>
            <a:r>
              <a:rPr lang="en-US" sz="200" b="0">
                <a:latin typeface="Arial" panose="020B0604020202020204" pitchFamily="34" charset="0"/>
                <a:cs typeface="Arial" panose="020B0604020202020204" pitchFamily="34" charset="0"/>
              </a:rPr>
              <a:t>Flow weighted Average CV Calculation</a:t>
            </a:r>
            <a:endParaRPr lang="en-GB" sz="2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XRN5368.2 - Single Sign on Experience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a:solidFill>
                  <a:schemeClr val="bg1"/>
                </a:solidFill>
                <a:latin typeface="Arial" panose="020B0604020202020204" pitchFamily="34" charset="0"/>
                <a:cs typeface="Arial" panose="020B0604020202020204" pitchFamily="34" charset="0"/>
              </a:rPr>
              <a:t>CHG0033809 – Go Live 29/05 - SSO/MFA /SSPR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CHG0033828 – </a:t>
            </a:r>
            <a:r>
              <a:rPr lang="en-US" sz="200" b="0">
                <a:solidFill>
                  <a:schemeClr val="bg1"/>
                </a:solidFill>
                <a:latin typeface="Arial" panose="020B0604020202020204" pitchFamily="34" charset="0"/>
                <a:cs typeface="Arial" panose="020B0604020202020204" pitchFamily="34" charset="0"/>
              </a:rPr>
              <a:t>Contingency 12/06 </a:t>
            </a:r>
            <a:r>
              <a:rPr lang="en-GB" sz="200" b="0">
                <a:solidFill>
                  <a:schemeClr val="bg1"/>
                </a:solidFill>
                <a:latin typeface="Arial" panose="020B0604020202020204" pitchFamily="34" charset="0"/>
                <a:cs typeface="Arial" panose="020B0604020202020204" pitchFamily="34" charset="0"/>
              </a:rPr>
              <a:t>- </a:t>
            </a:r>
            <a:r>
              <a:rPr lang="en-US" sz="200" b="0">
                <a:solidFill>
                  <a:schemeClr val="bg1"/>
                </a:solidFill>
                <a:latin typeface="Arial" panose="020B0604020202020204" pitchFamily="34" charset="0"/>
                <a:cs typeface="Arial" panose="020B0604020202020204" pitchFamily="34" charset="0"/>
              </a:rPr>
              <a:t>SSO/MFA /SSPR - Placeholder</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XRN5368.3 - API Enhancements - </a:t>
            </a:r>
            <a:r>
              <a:rPr lang="en-US" sz="200" b="1">
                <a:solidFill>
                  <a:schemeClr val="bg1"/>
                </a:solidFill>
                <a:latin typeface="Arial" panose="020B0604020202020204" pitchFamily="34" charset="0"/>
                <a:cs typeface="Arial" panose="020B0604020202020204" pitchFamily="34" charset="0"/>
              </a:rPr>
              <a:t>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CHG0033766 Go Live 10/04 - Azure APIM API’s over the internet - TBC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XRN5368.1 - Control M and Batch Processing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CHG0033808 Go Live 01/03 </a:t>
            </a:r>
            <a:r>
              <a:rPr lang="en-US" sz="200" b="0">
                <a:solidFill>
                  <a:schemeClr val="bg1"/>
                </a:solidFill>
                <a:latin typeface="Arial" panose="020B0604020202020204" pitchFamily="34" charset="0"/>
                <a:cs typeface="Arial" panose="020B0604020202020204" pitchFamily="34" charset="0"/>
              </a:rPr>
              <a:t>- Deletion &amp; Housekeeping </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CHG0033810 Go Live 15/03</a:t>
            </a:r>
            <a:r>
              <a:rPr lang="en-US" sz="200" b="0">
                <a:solidFill>
                  <a:schemeClr val="bg1"/>
                </a:solidFill>
                <a:latin typeface="Arial" panose="020B0604020202020204" pitchFamily="34" charset="0"/>
                <a:cs typeface="Arial" panose="020B0604020202020204" pitchFamily="34" charset="0"/>
              </a:rPr>
              <a:t> - Deletion &amp; Housekeeping </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XRN5368.5 - Site Minder  Upgrade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CHG0033777 - Siteminder upgrade - Prod change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CHG0033778 - Siteminder upgrade - Prod change 2 - Log4j  re-fix.</a:t>
            </a:r>
          </a:p>
        </p:txBody>
      </p:sp>
      <p:sp>
        <p:nvSpPr>
          <p:cNvPr id="4" name="Slide Number Placeholder 3"/>
          <p:cNvSpPr>
            <a:spLocks noGrp="1"/>
          </p:cNvSpPr>
          <p:nvPr>
            <p:ph type="sldNum" sz="quarter" idx="5"/>
          </p:nvPr>
        </p:nvSpPr>
        <p:spPr/>
        <p:txBody>
          <a:bodyPr/>
          <a:lstStyle/>
          <a:p>
            <a:fld id="{2A2357B9-A31F-4FC7-A38A-70DF36F645F3}" type="slidenum">
              <a:rPr lang="en-GB" smtClean="0"/>
              <a:t>35</a:t>
            </a:fld>
            <a:endParaRPr lang="en-GB"/>
          </a:p>
        </p:txBody>
      </p:sp>
    </p:spTree>
    <p:extLst>
      <p:ext uri="{BB962C8B-B14F-4D97-AF65-F5344CB8AC3E}">
        <p14:creationId xmlns:p14="http://schemas.microsoft.com/office/powerpoint/2010/main" val="3423576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46</a:t>
            </a:fld>
            <a:endParaRPr lang="en-GB"/>
          </a:p>
        </p:txBody>
      </p:sp>
    </p:spTree>
    <p:extLst>
      <p:ext uri="{BB962C8B-B14F-4D97-AF65-F5344CB8AC3E}">
        <p14:creationId xmlns:p14="http://schemas.microsoft.com/office/powerpoint/2010/main" val="97062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8</a:t>
            </a:fld>
            <a:endParaRPr lang="en-GB"/>
          </a:p>
        </p:txBody>
      </p:sp>
    </p:spTree>
    <p:extLst>
      <p:ext uri="{BB962C8B-B14F-4D97-AF65-F5344CB8AC3E}">
        <p14:creationId xmlns:p14="http://schemas.microsoft.com/office/powerpoint/2010/main" val="3366483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567E1F-74AE-7A48-950B-43290777A5AC}" type="slidenum">
              <a:rPr lang="en-US" smtClean="0"/>
              <a:t>47</a:t>
            </a:fld>
            <a:endParaRPr lang="en-US"/>
          </a:p>
        </p:txBody>
      </p:sp>
    </p:spTree>
    <p:extLst>
      <p:ext uri="{BB962C8B-B14F-4D97-AF65-F5344CB8AC3E}">
        <p14:creationId xmlns:p14="http://schemas.microsoft.com/office/powerpoint/2010/main" val="2680809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a:t>In progress:</a:t>
            </a:r>
          </a:p>
          <a:p>
            <a:pPr marL="171450" indent="-171450">
              <a:buFontTx/>
              <a:buChar char="-"/>
            </a:pPr>
            <a:r>
              <a:rPr lang="en-GB" sz="900"/>
              <a:t>Approved awaiting implementation 33,36</a:t>
            </a:r>
          </a:p>
          <a:p>
            <a:pPr marL="171450" indent="-171450">
              <a:buFontTx/>
              <a:buChar char="-"/>
            </a:pPr>
            <a:r>
              <a:rPr lang="en-GB" sz="900"/>
              <a:t>Consultation 47,52,55</a:t>
            </a:r>
          </a:p>
          <a:p>
            <a:pPr marL="171450" indent="-171450">
              <a:buFontTx/>
              <a:buChar char="-"/>
            </a:pPr>
            <a:r>
              <a:rPr lang="en-GB" sz="900"/>
              <a:t>Solution development 16,37</a:t>
            </a:r>
          </a:p>
          <a:p>
            <a:pPr marL="171450" indent="-171450">
              <a:buFontTx/>
              <a:buChar char="-"/>
            </a:pPr>
            <a:r>
              <a:rPr lang="en-GB" sz="900"/>
              <a:t>Initial assessment 25</a:t>
            </a:r>
          </a:p>
          <a:p>
            <a:pPr marL="171450" indent="-171450">
              <a:buFontTx/>
              <a:buChar char="-"/>
            </a:pPr>
            <a:r>
              <a:rPr lang="en-GB"/>
              <a:t>Awaiting authority decision 21</a:t>
            </a:r>
          </a:p>
          <a:p>
            <a:pPr marL="171450" indent="-171450">
              <a:buFontTx/>
              <a:buChar char="-"/>
            </a:pPr>
            <a:r>
              <a:rPr lang="en-GB"/>
              <a:t>Scoping Testing requirements 67</a:t>
            </a:r>
          </a:p>
          <a:p>
            <a:pPr marL="171450" indent="-171450">
              <a:buFontTx/>
              <a:buChar char="-"/>
            </a:pPr>
            <a:r>
              <a:rPr lang="en-GB"/>
              <a:t>Detailed IA 70,74</a:t>
            </a:r>
          </a:p>
          <a:p>
            <a:pPr marL="171450" indent="-171450">
              <a:buFontTx/>
              <a:buChar char="-"/>
            </a:pPr>
            <a:r>
              <a:rPr lang="en-GB"/>
              <a:t>Final Assessment 30</a:t>
            </a:r>
          </a:p>
          <a:p>
            <a:pPr marL="171450" indent="-171450">
              <a:buFontTx/>
              <a:buChar char="-"/>
            </a:pPr>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50</a:t>
            </a:fld>
            <a:endParaRPr lang="en-GB"/>
          </a:p>
        </p:txBody>
      </p:sp>
    </p:spTree>
    <p:extLst>
      <p:ext uri="{BB962C8B-B14F-4D97-AF65-F5344CB8AC3E}">
        <p14:creationId xmlns:p14="http://schemas.microsoft.com/office/powerpoint/2010/main" val="1471168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a:t>In progress:</a:t>
            </a:r>
          </a:p>
          <a:p>
            <a:pPr marL="171450" indent="-171450">
              <a:buFontTx/>
              <a:buChar char="-"/>
            </a:pPr>
            <a:r>
              <a:rPr lang="en-GB" sz="900"/>
              <a:t>Approved awaiting implementation 10,11,36</a:t>
            </a:r>
          </a:p>
          <a:p>
            <a:pPr marL="171450" indent="-171450">
              <a:buFontTx/>
              <a:buChar char="-"/>
            </a:pPr>
            <a:r>
              <a:rPr lang="en-GB" sz="900"/>
              <a:t>Consultation 47,52,55</a:t>
            </a:r>
          </a:p>
          <a:p>
            <a:pPr marL="171450" indent="-171450">
              <a:buFontTx/>
              <a:buChar char="-"/>
            </a:pPr>
            <a:r>
              <a:rPr lang="en-GB" sz="900"/>
              <a:t>Solution development 16,37</a:t>
            </a:r>
          </a:p>
          <a:p>
            <a:pPr marL="171450" indent="-171450">
              <a:buFontTx/>
              <a:buChar char="-"/>
            </a:pPr>
            <a:r>
              <a:rPr lang="en-GB" sz="900"/>
              <a:t>Initial assessment 25</a:t>
            </a:r>
          </a:p>
          <a:p>
            <a:pPr marL="171450" indent="-171450">
              <a:buFontTx/>
              <a:buChar char="-"/>
            </a:pPr>
            <a:r>
              <a:rPr lang="en-GB"/>
              <a:t>Awaiting authority decision 21</a:t>
            </a:r>
          </a:p>
          <a:p>
            <a:pPr marL="171450" indent="-171450">
              <a:buFontTx/>
              <a:buChar char="-"/>
            </a:pPr>
            <a:r>
              <a:rPr lang="en-GB"/>
              <a:t>Scoping Testing requirements 67</a:t>
            </a:r>
          </a:p>
          <a:p>
            <a:pPr marL="171450" indent="-171450">
              <a:buFontTx/>
              <a:buChar char="-"/>
            </a:pPr>
            <a:r>
              <a:rPr lang="en-GB"/>
              <a:t>Detailed IA 70,74</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New </a:t>
            </a:r>
            <a:r>
              <a:rPr lang="en-US" sz="1200" kern="1200">
                <a:solidFill>
                  <a:schemeClr val="dk1"/>
                </a:solidFill>
                <a:latin typeface="+mn-lt"/>
                <a:ea typeface="+mn-ea"/>
                <a:cs typeface="+mn-cs"/>
              </a:rPr>
              <a:t>CR05_XoS </a:t>
            </a:r>
            <a:endParaRPr lang="en-GB" sz="1200" kern="1200">
              <a:solidFill>
                <a:schemeClr val="dk1"/>
              </a:solidFill>
              <a:latin typeface="+mn-lt"/>
              <a:ea typeface="+mn-ea"/>
              <a:cs typeface="+mn-cs"/>
            </a:endParaRPr>
          </a:p>
          <a:p>
            <a:pPr marL="171450" indent="-171450">
              <a:buFontTx/>
              <a:buChar char="-"/>
            </a:pPr>
            <a:endParaRPr lang="en-GB"/>
          </a:p>
          <a:p>
            <a:pPr marL="171450" indent="-171450">
              <a:buFontTx/>
              <a:buChar char="-"/>
            </a:pPr>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51</a:t>
            </a:fld>
            <a:endParaRPr lang="en-GB"/>
          </a:p>
        </p:txBody>
      </p:sp>
    </p:spTree>
    <p:extLst>
      <p:ext uri="{BB962C8B-B14F-4D97-AF65-F5344CB8AC3E}">
        <p14:creationId xmlns:p14="http://schemas.microsoft.com/office/powerpoint/2010/main" val="2053834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52</a:t>
            </a:fld>
            <a:endParaRPr lang="en-GB"/>
          </a:p>
        </p:txBody>
      </p:sp>
    </p:spTree>
    <p:extLst>
      <p:ext uri="{BB962C8B-B14F-4D97-AF65-F5344CB8AC3E}">
        <p14:creationId xmlns:p14="http://schemas.microsoft.com/office/powerpoint/2010/main" val="1013446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53</a:t>
            </a:fld>
            <a:endParaRPr lang="en-GB"/>
          </a:p>
        </p:txBody>
      </p:sp>
    </p:spTree>
    <p:extLst>
      <p:ext uri="{BB962C8B-B14F-4D97-AF65-F5344CB8AC3E}">
        <p14:creationId xmlns:p14="http://schemas.microsoft.com/office/powerpoint/2010/main" val="3533138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58</a:t>
            </a:fld>
            <a:endParaRPr lang="en-GB"/>
          </a:p>
        </p:txBody>
      </p:sp>
    </p:spTree>
    <p:extLst>
      <p:ext uri="{BB962C8B-B14F-4D97-AF65-F5344CB8AC3E}">
        <p14:creationId xmlns:p14="http://schemas.microsoft.com/office/powerpoint/2010/main" val="3474239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60</a:t>
            </a:fld>
            <a:endParaRPr lang="en-GB"/>
          </a:p>
        </p:txBody>
      </p:sp>
    </p:spTree>
    <p:extLst>
      <p:ext uri="{BB962C8B-B14F-4D97-AF65-F5344CB8AC3E}">
        <p14:creationId xmlns:p14="http://schemas.microsoft.com/office/powerpoint/2010/main" val="225702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13</a:t>
            </a:fld>
            <a:endParaRPr lang="en-GB"/>
          </a:p>
        </p:txBody>
      </p:sp>
    </p:spTree>
    <p:extLst>
      <p:ext uri="{BB962C8B-B14F-4D97-AF65-F5344CB8AC3E}">
        <p14:creationId xmlns:p14="http://schemas.microsoft.com/office/powerpoint/2010/main" val="445958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14</a:t>
            </a:fld>
            <a:endParaRPr lang="en-GB"/>
          </a:p>
        </p:txBody>
      </p:sp>
    </p:spTree>
    <p:extLst>
      <p:ext uri="{BB962C8B-B14F-4D97-AF65-F5344CB8AC3E}">
        <p14:creationId xmlns:p14="http://schemas.microsoft.com/office/powerpoint/2010/main" val="1657046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15</a:t>
            </a:fld>
            <a:endParaRPr lang="en-GB"/>
          </a:p>
        </p:txBody>
      </p:sp>
    </p:spTree>
    <p:extLst>
      <p:ext uri="{BB962C8B-B14F-4D97-AF65-F5344CB8AC3E}">
        <p14:creationId xmlns:p14="http://schemas.microsoft.com/office/powerpoint/2010/main" val="445958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16</a:t>
            </a:fld>
            <a:endParaRPr lang="en-GB"/>
          </a:p>
        </p:txBody>
      </p:sp>
    </p:spTree>
    <p:extLst>
      <p:ext uri="{BB962C8B-B14F-4D97-AF65-F5344CB8AC3E}">
        <p14:creationId xmlns:p14="http://schemas.microsoft.com/office/powerpoint/2010/main" val="3066328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8724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7909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4078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450503" y="4447449"/>
            <a:ext cx="8239126" cy="238867"/>
          </a:xfrm>
          <a:prstGeom prst="rect">
            <a:avLst/>
          </a:prstGeom>
        </p:spPr>
        <p:txBody>
          <a:bodyPr lIns="45719" tIns="45719" rIns="45719" bIns="45719"/>
          <a:lstStyle>
            <a:lvl1pPr marL="0" indent="0" defTabSz="309563">
              <a:lnSpc>
                <a:spcPct val="100000"/>
              </a:lnSpc>
              <a:spcBef>
                <a:spcPts val="0"/>
              </a:spcBef>
              <a:buSzTx/>
              <a:buNone/>
              <a:defRPr sz="1350" b="1"/>
            </a:lvl1pPr>
          </a:lstStyle>
          <a:p>
            <a:r>
              <a:t>Author and Date</a:t>
            </a:r>
          </a:p>
        </p:txBody>
      </p:sp>
      <p:sp>
        <p:nvSpPr>
          <p:cNvPr id="12" name="Presentation Title"/>
          <p:cNvSpPr txBox="1">
            <a:spLocks noGrp="1"/>
          </p:cNvSpPr>
          <p:nvPr>
            <p:ph type="title" hasCustomPrompt="1"/>
          </p:nvPr>
        </p:nvSpPr>
        <p:spPr>
          <a:xfrm>
            <a:off x="452436" y="965622"/>
            <a:ext cx="8239127" cy="1743075"/>
          </a:xfrm>
          <a:prstGeom prst="rect">
            <a:avLst/>
          </a:prstGeom>
        </p:spPr>
        <p:txBody>
          <a:bodyPr anchor="b"/>
          <a:lstStyle>
            <a:lvl1pPr>
              <a:defRPr sz="4350" spc="-87"/>
            </a:lvl1pPr>
          </a:lstStyle>
          <a:p>
            <a:r>
              <a:t>Presentation Title</a:t>
            </a:r>
          </a:p>
        </p:txBody>
      </p:sp>
      <p:sp>
        <p:nvSpPr>
          <p:cNvPr id="13" name="Body Level One…"/>
          <p:cNvSpPr txBox="1">
            <a:spLocks noGrp="1"/>
          </p:cNvSpPr>
          <p:nvPr>
            <p:ph type="body" sz="quarter" idx="1" hasCustomPrompt="1"/>
          </p:nvPr>
        </p:nvSpPr>
        <p:spPr>
          <a:xfrm>
            <a:off x="450504" y="2708697"/>
            <a:ext cx="8239125" cy="714375"/>
          </a:xfrm>
          <a:prstGeom prst="rect">
            <a:avLst/>
          </a:prstGeom>
        </p:spPr>
        <p:txBody>
          <a:bodyPr/>
          <a:lstStyle>
            <a:lvl1pPr marL="0" indent="0" defTabSz="309563">
              <a:lnSpc>
                <a:spcPct val="100000"/>
              </a:lnSpc>
              <a:spcBef>
                <a:spcPts val="0"/>
              </a:spcBef>
              <a:buSzTx/>
              <a:buNone/>
              <a:defRPr sz="2063" b="1"/>
            </a:lvl1pPr>
            <a:lvl2pPr marL="0" indent="171450" defTabSz="309563">
              <a:lnSpc>
                <a:spcPct val="100000"/>
              </a:lnSpc>
              <a:spcBef>
                <a:spcPts val="0"/>
              </a:spcBef>
              <a:buSzTx/>
              <a:buNone/>
              <a:defRPr sz="2063" b="1"/>
            </a:lvl2pPr>
            <a:lvl3pPr marL="0" indent="342900" defTabSz="309563">
              <a:lnSpc>
                <a:spcPct val="100000"/>
              </a:lnSpc>
              <a:spcBef>
                <a:spcPts val="0"/>
              </a:spcBef>
              <a:buSzTx/>
              <a:buNone/>
              <a:defRPr sz="2063" b="1"/>
            </a:lvl3pPr>
            <a:lvl4pPr marL="0" indent="514350" defTabSz="309563">
              <a:lnSpc>
                <a:spcPct val="100000"/>
              </a:lnSpc>
              <a:spcBef>
                <a:spcPts val="0"/>
              </a:spcBef>
              <a:buSzTx/>
              <a:buNone/>
              <a:defRPr sz="2063" b="1"/>
            </a:lvl4pPr>
            <a:lvl5pPr marL="0" indent="685800" defTabSz="309563">
              <a:lnSpc>
                <a:spcPct val="100000"/>
              </a:lnSpc>
              <a:spcBef>
                <a:spcPts val="0"/>
              </a:spcBef>
              <a:buSzTx/>
              <a:buNone/>
              <a:defRPr sz="2063"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1403724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4604748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xoserve.com/change/change-proposals/xrn-5555-amend-existing-large-load-site-reporting/" TargetMode="External"/><Relationship Id="rId3" Type="http://schemas.openxmlformats.org/officeDocument/2006/relationships/hyperlink" Target="https://www.xoserve.com/change/change-proposals/xrn-5535-processing-of-css-switch-requests-received-in-time-period-5/" TargetMode="External"/><Relationship Id="rId7" Type="http://schemas.openxmlformats.org/officeDocument/2006/relationships/hyperlink" Target="https://www.xoserve.com/change/change-proposals/xrn-5547-updating-the-comprehensive-invoice-master-list-and-inv-template/" TargetMode="External"/><Relationship Id="rId2" Type="http://schemas.openxmlformats.org/officeDocument/2006/relationships/hyperlink" Target="https://www.xoserve.com/change/change-proposals/xrn-5531-hydrogen-village-trial/" TargetMode="External"/><Relationship Id="rId1" Type="http://schemas.openxmlformats.org/officeDocument/2006/relationships/slideLayout" Target="../slideLayouts/slideLayout2.xml"/><Relationship Id="rId6" Type="http://schemas.openxmlformats.org/officeDocument/2006/relationships/hyperlink" Target="https://www.xoserve.com/change/change-proposals/xrn-5546-resolution-of-address-interactions-between-dcc-and-cdsp/" TargetMode="External"/><Relationship Id="rId5" Type="http://schemas.openxmlformats.org/officeDocument/2006/relationships/hyperlink" Target="https://www.xoserve.com/change/change-proposals/xrn-5545-hydrogen-trial-visualisation-dashboard/" TargetMode="External"/><Relationship Id="rId10" Type="http://schemas.openxmlformats.org/officeDocument/2006/relationships/hyperlink" Target="https://www.xoserve.com/change/change-proposals/xrn-5573-updates-to-the-priority-consumer-process-as-designated-by-the-secretary-of-state-for-business-energy-and-industrial-strategy-beis-urgent/" TargetMode="External"/><Relationship Id="rId4" Type="http://schemas.openxmlformats.org/officeDocument/2006/relationships/hyperlink" Target="https://www.xoserve.com/change/change-proposals/xrn-5541-amendment-to-the-uig-additional-national-data-reporting/" TargetMode="External"/><Relationship Id="rId9" Type="http://schemas.openxmlformats.org/officeDocument/2006/relationships/hyperlink" Target="https://www.xoserve.com/change/change-proposals/xrn-5569-contact-data-provision-for-igt-customer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xoserve.com/media/43784/xrn5584-procurement-of-climate-change-methodology-for-demand-estimation-purposes_cp-v10-copy.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xoserve.com/media/43785/xrn5585-flow-weighted-average-calorific-value-phase-2-service-improvements-_v10.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xoserve.com/change/change-proposals/xrn5575-march-23-adhoc-releas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xoserve.com/change/change-proposals/xrn-5581-amendments-to-v26-of-the-service-description-tabl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xoserve.com/change/change-packs/3098-rt-po-change-pack-october-2022/"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xoserve.com/change/change-proposals/xrn-4900-biomethane-sites-with-reduced-propane-injec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xoserve.com/change/change-packs/3098-rt-po-change-pack-october-2022/"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www.xoserve.com/change/change-proposals/xrn-5541-amendment-to-the-uig-additional-national-data-reportin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xoserve.com/change/change-packs/3098-rt-po-change-pack-october-2022/"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www.xoserve.com/change/change-proposals/xrn-5556b-new-cms-version-11/"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xoserve.com/change/change-packs/3098-rt-po-change-pack-october-2022/"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www.xoserve.com/change/change-proposals/xrn5556c-cms-rebuild-version-12/"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xoserve.com/change/change-packs/3098-rt-po-change-pack-october-2022/"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s://www.xoserve.com/change/change-proposals/xrn-5556-cms-rebuild-parent-xrn/"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xoserve.com/change/change-packs/3098-rt-po-change-pack-october-2022/"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www.xoserve.com/change/change-proposals/xrn-5379-class-1-read-service-procurement-exercise-mod-071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xoserve.com/change/change-packs/3098-rt-po-change-pack-october-2022/"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www.xoserve.com/change/change-proposals/xrn-5561-reform-of-gas-demand-side-response-dsr-arrangements-modification-0822/"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package" Target="../embeddings/Microsoft_Word_Document.docx"/><Relationship Id="rId7" Type="http://schemas.openxmlformats.org/officeDocument/2006/relationships/package" Target="../embeddings/Microsoft_Word_Document2.docx"/><Relationship Id="rId12" Type="http://schemas.openxmlformats.org/officeDocument/2006/relationships/image" Target="../media/image7.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wmf"/><Relationship Id="rId11" Type="http://schemas.openxmlformats.org/officeDocument/2006/relationships/package" Target="../embeddings/Microsoft_Word_Document4.docx"/><Relationship Id="rId5" Type="http://schemas.openxmlformats.org/officeDocument/2006/relationships/package" Target="../embeddings/Microsoft_Word_Document1.docx"/><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package" Target="../embeddings/Microsoft_Word_Document3.docx"/></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package" Target="../embeddings/Microsoft_Word_Document6.docx"/><Relationship Id="rId4" Type="http://schemas.openxmlformats.org/officeDocument/2006/relationships/image" Target="../media/image8.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umbraco.xoserve.com/media/43773/chmc-change-budget.xlsx"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www.xoserve.com/products-services/data-products/contact-management-service-cms/cms-rebuild/"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xoserve.com/products-services/data-products/contact-management-service-cms/cms-rebuild-product/" TargetMode="External"/><Relationship Id="rId5" Type="http://schemas.openxmlformats.org/officeDocument/2006/relationships/hyperlink" Target="https://rise.articulate.com/share/dgQzl3ax38sN6oVrNCenQW1RKMFHStYO#/" TargetMode="External"/><Relationship Id="rId4" Type="http://schemas.openxmlformats.org/officeDocument/2006/relationships/hyperlink" Target="https://www.xoserve.com/products-services/data-products/contact-management-service-cms/"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hyperlink" Target="https://recportal.co.uk/recporta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s://recportal.co.uk/group/guest/-/housekeeping-amendments" TargetMode="External"/><Relationship Id="rId3" Type="http://schemas.openxmlformats.org/officeDocument/2006/relationships/hyperlink" Target="https://recportal.co.uk/group/guest/-/resolution-of-bilateral-erroneous-transfers?p_l_back_url=%2Fsearch%3Fp_l_back_url%3D%252Fsearch%253Fp_l_back_url%253D%25252Fsearch%25253Fp_l_back_url%25253D%2525252Fsearch%2525253Fq%2525253DR0025%252526q%25253DR0010%2526q%253DR0011%26q%3DR0016" TargetMode="External"/><Relationship Id="rId7" Type="http://schemas.openxmlformats.org/officeDocument/2006/relationships/hyperlink" Target="https://recportal.co.uk/group/guest/-/micro-business-smart-meter-installation-reports?p_l_back_url=%2Fsearch%3Fq%3DR0033" TargetMode="External"/><Relationship Id="rId12" Type="http://schemas.openxmlformats.org/officeDocument/2006/relationships/hyperlink" Target="https://recportal.co.uk/group/guest/-/rec-service-definition-switching-operator-document-outage-notification-leadtime-amendment"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hyperlink" Target="https://recportal.co.uk/group/guest/-/erroneous-transfer-cancellations?p_l_back_url=%2Fsearch%3Fq%3DR0030" TargetMode="External"/><Relationship Id="rId11" Type="http://schemas.openxmlformats.org/officeDocument/2006/relationships/hyperlink" Target="https://recportal.co.uk/group/guest/-/ges-service-definition-document" TargetMode="External"/><Relationship Id="rId5" Type="http://schemas.openxmlformats.org/officeDocument/2006/relationships/hyperlink" Target="https://recportal.co.uk/group/guest/-/service-provider-performance-charges-erds-grds-dcc-?p_l_back_url=%2Fsearch%3Fq%3DService%2BProvider%2BPerformance%2BCharges%2B%2528DCC%2529" TargetMode="External"/><Relationship Id="rId10" Type="http://schemas.openxmlformats.org/officeDocument/2006/relationships/hyperlink" Target="https://recportal.co.uk/group/guest/-/metering-code-of-practice-consolidation-review" TargetMode="External"/><Relationship Id="rId4" Type="http://schemas.openxmlformats.org/officeDocument/2006/relationships/hyperlink" Target="https://recportal.co.uk/group/guest/-/allowing-rec-accredited-mems-to-de-energise-and-re-energise-supply-points-independent-of-the-supplier" TargetMode="External"/><Relationship Id="rId9" Type="http://schemas.openxmlformats.org/officeDocument/2006/relationships/hyperlink" Target="https://recportal.co.uk/group/guest/-/prepayment-credit-balance-debt-transfer-processes"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recportal.co.uk/group/guest/-/introduction-of-css-refresh-functionality"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s://recportal.co.uk/group/guest/-/release-of-community-view-data-items-to-mems?p_l_back_url=%2Fsearch%3Fq%3DR0074" TargetMode="External"/><Relationship Id="rId5" Type="http://schemas.openxmlformats.org/officeDocument/2006/relationships/hyperlink" Target="https://recportal.co.uk/group/guest/-/provision-of-enduring-test-environments" TargetMode="External"/><Relationship Id="rId4" Type="http://schemas.openxmlformats.org/officeDocument/2006/relationships/hyperlink" Target="https://www.xoserve.com/change/change-proposals/xrn-5567-implementation-of-resend-functionality-for-messages-from-css-to-grda-rec-cp-r0067/"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recportal.co.uk/group/guest/-/resolution-of-invalid-css-data-by-data-owners" TargetMode="External"/><Relationship Id="rId13" Type="http://schemas.openxmlformats.org/officeDocument/2006/relationships/hyperlink" Target="https://recportal.co.uk/group/guest/-/introduction-of-a-housekeeping-change-proposal-process?p_l_back_url=%2Fsearch%3Fp_l_back_url%3D%252Fsearch%253Fq%253DR0075%26q%3DR0073" TargetMode="External"/><Relationship Id="rId3" Type="http://schemas.openxmlformats.org/officeDocument/2006/relationships/hyperlink" Target="https://recportal.co.uk/group/guest/-/intellectual-property-rights-and-services-data-main-body-changes" TargetMode="External"/><Relationship Id="rId7" Type="http://schemas.openxmlformats.org/officeDocument/2006/relationships/hyperlink" Target="https://recportal.co.uk/group/guest/-/maintenance-of-qualification-schedule-change" TargetMode="External"/><Relationship Id="rId12" Type="http://schemas.openxmlformats.org/officeDocument/2006/relationships/hyperlink" Target="https://recportal.co.uk/group/guest/-/dcc-access-to-ees-and-ges" TargetMode="External"/><Relationship Id="rId2" Type="http://schemas.openxmlformats.org/officeDocument/2006/relationships/hyperlink" Target="https://recportal.co.uk/group/guest/-/new-sdep-process-type" TargetMode="External"/><Relationship Id="rId1" Type="http://schemas.openxmlformats.org/officeDocument/2006/relationships/slideLayout" Target="../slideLayouts/slideLayout6.xml"/><Relationship Id="rId6" Type="http://schemas.openxmlformats.org/officeDocument/2006/relationships/hyperlink" Target="https://recportal.co.uk/group/guest/-/ees/ges-additional-service-request-for-housing-associations-to-be-added-to-the-data-access-matrix" TargetMode="External"/><Relationship Id="rId11" Type="http://schemas.openxmlformats.org/officeDocument/2006/relationships/hyperlink" Target="https://recportal.co.uk/group/guest/-/amendments-to-sample-access-agreement-appended-to-the-qualification-and-maintenance-schedule-9-to-the-code" TargetMode="External"/><Relationship Id="rId5" Type="http://schemas.openxmlformats.org/officeDocument/2006/relationships/hyperlink" Target="https://recportal.co.uk/group/guest/-/switch-request-objections-additional" TargetMode="External"/><Relationship Id="rId10" Type="http://schemas.openxmlformats.org/officeDocument/2006/relationships/hyperlink" Target="https://recportal.co.uk/group/guest/-/rec-main-body-data-protection-changes-and-development-of-a-rec-data-protection-schedule." TargetMode="External"/><Relationship Id="rId4" Type="http://schemas.openxmlformats.org/officeDocument/2006/relationships/hyperlink" Target="https://recportal.co.uk/group/guest/-/clarification-of-rec-maintenance-of-qualification-schedule" TargetMode="External"/><Relationship Id="rId9" Type="http://schemas.openxmlformats.org/officeDocument/2006/relationships/hyperlink" Target="https://recportal.co.uk/group/guest/-/addition-of-key-information-to-all-service-now-tickets" TargetMode="External"/><Relationship Id="rId14" Type="http://schemas.openxmlformats.org/officeDocument/2006/relationships/hyperlink" Target="https://recportal.co.uk/group/guest/-/enabling-software-product-qualification?p_l_back_url=%2Fsearch%3Fq%3DR0075"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s://recportal.co.uk/group/guest/-/whole-current-wc-/current-transformer-ct-certificates" TargetMode="External"/><Relationship Id="rId13" Type="http://schemas.openxmlformats.org/officeDocument/2006/relationships/hyperlink" Target="https://recportal.co.uk/group/guest/-/commissioning-of-works-using-shared-meter-operator-services-by-the-crowded-meter-room-co-ordinator-cmrc-" TargetMode="External"/><Relationship Id="rId3" Type="http://schemas.openxmlformats.org/officeDocument/2006/relationships/hyperlink" Target="https://recportal.co.uk/group/guest/-/new-meter-types-for-auxiliary-proportional-controllers-acp-?p_l_back_url=%2Fsearch%3Fp_l_back_url%3D%252Fsearch%253Fq%253DR0025%26q%3DR0010" TargetMode="External"/><Relationship Id="rId7" Type="http://schemas.openxmlformats.org/officeDocument/2006/relationships/hyperlink" Target="https://recportal.co.uk/group/guest/-/amendment-to-rec-data-access-matrix" TargetMode="External"/><Relationship Id="rId12" Type="http://schemas.openxmlformats.org/officeDocument/2006/relationships/hyperlink" Target="https://recportal.co.uk/group/guest/-/css-switch-synchronisation-to-erda-at-securedactive" TargetMode="External"/><Relationship Id="rId2" Type="http://schemas.openxmlformats.org/officeDocument/2006/relationships/hyperlink" Target="https://recportal.co.uk/group/guest/-/introduction-of-sdep-and-ees-user-maintenance-api-ecoes-change-" TargetMode="External"/><Relationship Id="rId1" Type="http://schemas.openxmlformats.org/officeDocument/2006/relationships/slideLayout" Target="../slideLayouts/slideLayout6.xml"/><Relationship Id="rId6" Type="http://schemas.openxmlformats.org/officeDocument/2006/relationships/hyperlink" Target="https://recportal.co.uk/group/guest/change-register?p_p_id=com_liferay_asset_publisher_web_portlet_AssetPublisherPortlet_INSTANCE_ShT27DMdA5jY&amp;p_p_lifecycle=0&amp;p_p_state=normal&amp;p_p_mode=view&amp;_com_liferay_asset_publisher_web_portlet_AssetPublisherPortlet_INSTANCE_ShT27DMdA5jY_delta=10&amp;p_r_p_resetCur=false&amp;_com_liferay_asset_publisher_web_portlet_AssetPublisherPortlet_INSTANCE_ShT27DMdA5jY_cur=7" TargetMode="External"/><Relationship Id="rId11" Type="http://schemas.openxmlformats.org/officeDocument/2006/relationships/hyperlink" Target="https://recportal.co.uk/group/guest/-/new-registration-data-items-and-processes-to-support-the-transition-to-market-wide-half-hourly-settlement-mhhs-?p_l_back_url=%2Fsearch%3Fp_l_back_url%3D%252Fsearch%253Fp_l_back_url%253D%25252Fsearch%25253Fq%25253DR0030%2526q%253DR0031%26q%3DR0032" TargetMode="External"/><Relationship Id="rId5" Type="http://schemas.openxmlformats.org/officeDocument/2006/relationships/hyperlink" Target="https://recportal.co.uk/group/guest/-/invalid-requests-for-site-technical-details" TargetMode="External"/><Relationship Id="rId10" Type="http://schemas.openxmlformats.org/officeDocument/2006/relationships/hyperlink" Target="https://recportal.co.uk/group/guest/-/dno-lv-ct-commissioning-trigger-points-timescales?p_l_back_url=%2Fsearch%3Fp_l_back_url%3D%252Fsearch%253Fq%253DR0030%26q%3DR0031" TargetMode="External"/><Relationship Id="rId4" Type="http://schemas.openxmlformats.org/officeDocument/2006/relationships/hyperlink" Target="https://recportal.co.uk/group/guest/-/reporting-of-additional-emr-backing-data-to-suppliers?p_l_back_url=%2Fsearch%3Fp_l_back_url%3D%252Fsearch%253Fp_l_back_url%253D%25252Fsearch%25253Fq%25253DR0025%2526q%253DR0010%26q%3DR0011" TargetMode="External"/><Relationship Id="rId9" Type="http://schemas.openxmlformats.org/officeDocument/2006/relationships/hyperlink" Target="https://recportal.co.uk/group/guest/-/minimum-identification-requirements-in-the-meter-operation-code-of-practice." TargetMode="External"/><Relationship Id="rId14" Type="http://schemas.openxmlformats.org/officeDocument/2006/relationships/hyperlink" Target="https://recportal.co.uk/group/guest/-/mhhs-programme-changes-required-to-central-switching-service"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s://recportal.co.uk/group/guest/-/inclusion-of-new-dno-mastered-smrs-data-items-in-the-ees." TargetMode="External"/><Relationship Id="rId3" Type="http://schemas.openxmlformats.org/officeDocument/2006/relationships/hyperlink" Target="https://recportal.co.uk/group/guest/-/ees-access-for-virtual-lead-parties" TargetMode="External"/><Relationship Id="rId7" Type="http://schemas.openxmlformats.org/officeDocument/2006/relationships/hyperlink" Target="https://recportal.co.uk/group/guest/-/registration-of-smart-export-guarantee-seg-sites" TargetMode="External"/><Relationship Id="rId12" Type="http://schemas.openxmlformats.org/officeDocument/2006/relationships/hyperlink" Target="https://recportal.co.uk/group/guest/-/emr-settlement-limited-additional-access-to-ecoes.?p_l_back_url=%2Fsearch%3Fq%3DR0078" TargetMode="External"/><Relationship Id="rId2" Type="http://schemas.openxmlformats.org/officeDocument/2006/relationships/hyperlink" Target="https://recportal.co.uk/group/guest/-/24/7-emergency-metering-service" TargetMode="External"/><Relationship Id="rId1" Type="http://schemas.openxmlformats.org/officeDocument/2006/relationships/slideLayout" Target="../slideLayouts/slideLayout6.xml"/><Relationship Id="rId6" Type="http://schemas.openxmlformats.org/officeDocument/2006/relationships/hyperlink" Target="https://recportal.co.uk/group/guest/-/creating-a-meter-operator-agent-and-mocop-installer" TargetMode="External"/><Relationship Id="rId11" Type="http://schemas.openxmlformats.org/officeDocument/2006/relationships/hyperlink" Target="https://recportal.co.uk/group/guest/-/resolution-of-field-name-discrepancies-returned-from-the-searchaddress-method-within-the-ees-api-and-updates-to-ees-interface-specification.?p_l_back_url=%2Fsearch%3Fq%3DR0077" TargetMode="External"/><Relationship Id="rId5" Type="http://schemas.openxmlformats.org/officeDocument/2006/relationships/hyperlink" Target="https://recportal.co.uk/group/guest/-/removal-of-erda-meteringpointenergyflow-change-restriction" TargetMode="External"/><Relationship Id="rId10" Type="http://schemas.openxmlformats.org/officeDocument/2006/relationships/hyperlink" Target="https://recportal.co.uk/group/guest/-/dnos-notifying-suppliers-about-crossed-meters?p_l_back_url=%2Fsearch%3Fq%3DR0076" TargetMode="External"/><Relationship Id="rId4" Type="http://schemas.openxmlformats.org/officeDocument/2006/relationships/hyperlink" Target="https://recportal.co.uk/group/guest/-/erds-service-definition-timezone-correction" TargetMode="External"/><Relationship Id="rId9" Type="http://schemas.openxmlformats.org/officeDocument/2006/relationships/hyperlink" Target="https://recportal.co.uk/group/guest/-/introduction-of-a-new-meter-asset-condition-code"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7.xml.rels><?xml version="1.0" encoding="UTF-8" standalone="yes"?>
<Relationships xmlns="http://schemas.openxmlformats.org/package/2006/relationships"><Relationship Id="rId8" Type="http://schemas.openxmlformats.org/officeDocument/2006/relationships/hyperlink" Target="https://www.xoserve.com/change/change-proposals/xrn-5561-reform-of-gas-demand-side-response-dsr-arrangements-modification-0822/" TargetMode="External"/><Relationship Id="rId13" Type="http://schemas.openxmlformats.org/officeDocument/2006/relationships/hyperlink" Target="https://www.xoserve.com/change/change-proposals/xrn-4990-transfer-of-sites-with-low-read-submission-performance-from-class-2-and-3-into-class-4-mod0664/" TargetMode="External"/><Relationship Id="rId3" Type="http://schemas.openxmlformats.org/officeDocument/2006/relationships/hyperlink" Target="https://www.xoserve.com/change/change-proposals/xrn-5515-hydeploy-close-down/" TargetMode="External"/><Relationship Id="rId7" Type="http://schemas.openxmlformats.org/officeDocument/2006/relationships/hyperlink" Target="https://www.xoserve.com/change/change-proposals/xrn-5469-increasing-the-frequency-of-fsg-payments/" TargetMode="External"/><Relationship Id="rId12" Type="http://schemas.openxmlformats.org/officeDocument/2006/relationships/hyperlink" Target="https://www.xoserve.com/change/change-proposals/xrn-4978-notification-of-rolling-aq-value-following-transfer-of-ownership-between-m-5-and-m/" TargetMode="External"/><Relationship Id="rId2" Type="http://schemas.openxmlformats.org/officeDocument/2006/relationships/notesSlide" Target="../notesSlides/notesSlide1.xml"/><Relationship Id="rId16" Type="http://schemas.openxmlformats.org/officeDocument/2006/relationships/hyperlink" Target="https://www.xoserve.com/change/change-proposals/xrn-5298-h100-fife-project-phase-1-initial-assessment/" TargetMode="External"/><Relationship Id="rId1" Type="http://schemas.openxmlformats.org/officeDocument/2006/relationships/slideLayout" Target="../slideLayouts/slideLayout2.xml"/><Relationship Id="rId6" Type="http://schemas.openxmlformats.org/officeDocument/2006/relationships/hyperlink" Target="https://www.xoserve.com/change/change-proposals/xrn-5565-appointment-of-cdsp-as-the-scheme-administrator-for-the-energy-price-guarantee-epg-for-domestic-gas-consumers-gas-unc0824/" TargetMode="External"/><Relationship Id="rId11" Type="http://schemas.openxmlformats.org/officeDocument/2006/relationships/hyperlink" Target="https://www.xoserve.com/change/change-proposals/xrn-4900-biomethane-sites-with-reduced-propane-injection/" TargetMode="External"/><Relationship Id="rId5" Type="http://schemas.openxmlformats.org/officeDocument/2006/relationships/hyperlink" Target="https://www.xoserve.com/change/change-proposals/xrn-5529-unc-derogation-process-mod-0800/" TargetMode="External"/><Relationship Id="rId15" Type="http://schemas.openxmlformats.org/officeDocument/2006/relationships/hyperlink" Target="https://www.xoserve.com/change/change-proposals/xrn-4992-modification-0687-creation-of-new-charge-to-recover-last-resort-supply-payments/" TargetMode="External"/><Relationship Id="rId10" Type="http://schemas.openxmlformats.org/officeDocument/2006/relationships/hyperlink" Target="https://www.xoserve.com/change/change-proposals/xrn-5236-reporting-valid-confirmed-theft-of-gas-into-central-systems-modification-0734/" TargetMode="External"/><Relationship Id="rId4" Type="http://schemas.openxmlformats.org/officeDocument/2006/relationships/hyperlink" Target="https://www.xoserve.com/change/change-proposals/xrn-5231-provision-of-a-fwacv-service/" TargetMode="External"/><Relationship Id="rId9" Type="http://schemas.openxmlformats.org/officeDocument/2006/relationships/hyperlink" Target="https://www.xoserve.com/change/change-proposals/xrn-4713-actual-read-following-estimated-transfer-read-calculating-aq-of-1-linked-to-xrn4690/" TargetMode="External"/><Relationship Id="rId14" Type="http://schemas.openxmlformats.org/officeDocument/2006/relationships/hyperlink" Target="https://www.xoserve.com/change/change-proposals/xrn-4989-online-end-to-end-credit-interest-process-defect-1063/"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xoserve.com/change/change-proposals/xrn-5482-replacement-of-reads-associated-to-a-meter-asset-technical-details-change-or-update-rgma/" TargetMode="External"/><Relationship Id="rId3" Type="http://schemas.openxmlformats.org/officeDocument/2006/relationships/hyperlink" Target="https://www.xoserve.com/change/change-proposals/xrn-5379-class-1-read-service-procurement-exercise-mod-0710/" TargetMode="External"/><Relationship Id="rId7" Type="http://schemas.openxmlformats.org/officeDocument/2006/relationships/hyperlink" Target="https://www.xoserve.com/change/change-proposals/xrn-5186-modification-0701-aligning-capacity-booking-under-the-unc-and-arrangements-set-out-in-relevant-nexa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xoserve.com/change/change-proposals/xrn-5091-deferral-of-creation-of-class-change-reads-at-transfer-of-ownership/" TargetMode="External"/><Relationship Id="rId5" Type="http://schemas.openxmlformats.org/officeDocument/2006/relationships/hyperlink" Target="https://www.xoserve.com/change/change-proposals/xrn-5472-creation-of-a-uk-link-api-to-consume-daily-weather-data-for-demand-estimation-processes/" TargetMode="External"/><Relationship Id="rId4" Type="http://schemas.openxmlformats.org/officeDocument/2006/relationships/hyperlink" Target="https://www.xoserve.com/change/change-proposals/xrn-5143-discharge-of-cadent-wwu-and-ngn-ndm-sampling-obligations-by-the-cdsp/"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xoserve.com/change/change-proposals/xrn5454-supplier-of-last-resort-solr-reporting-suite/" TargetMode="External"/><Relationship Id="rId3" Type="http://schemas.openxmlformats.org/officeDocument/2006/relationships/hyperlink" Target="https://www.xoserve.com/change/change-proposals/xrn-5144-enabling-re-assignment-of-supplier-short-codes-to-implement-supplier-of-last-resort-directions/" TargetMode="External"/><Relationship Id="rId7" Type="http://schemas.openxmlformats.org/officeDocument/2006/relationships/hyperlink" Target="https://www.xoserve.com/change/change-proposals/xrn-5453-gsos-2-3-13-payment-automation/" TargetMode="External"/><Relationship Id="rId2" Type="http://schemas.openxmlformats.org/officeDocument/2006/relationships/hyperlink" Target="https://www.xoserve.com/change/change-proposals/xrn-4914-mod-0651-retrospective-data-update-provisions/" TargetMode="External"/><Relationship Id="rId1" Type="http://schemas.openxmlformats.org/officeDocument/2006/relationships/slideLayout" Target="../slideLayouts/slideLayout2.xml"/><Relationship Id="rId6" Type="http://schemas.openxmlformats.org/officeDocument/2006/relationships/hyperlink" Target="https://www.xoserve.com/change/change-proposals/xrn-5345-deferral-of-creation-of-class-change-reads-for-dm-to-ndm-and-ndm-to-dm-sites-at-transfer-of-ownership/" TargetMode="External"/><Relationship Id="rId11" Type="http://schemas.openxmlformats.org/officeDocument/2006/relationships/hyperlink" Target="https://www.xoserve.com/change/change-proposals/xrn-5517-hydrogen-checker-website/" TargetMode="External"/><Relationship Id="rId5" Type="http://schemas.openxmlformats.org/officeDocument/2006/relationships/hyperlink" Target="https://www.xoserve.com/change/change-proposals/xrn5316-rejecting-a-replacement-read-with-a-pre-line-in-the-sand-lis-read-date/" TargetMode="External"/><Relationship Id="rId10" Type="http://schemas.openxmlformats.org/officeDocument/2006/relationships/hyperlink" Target="https://www.xoserve.com/change/change-proposals/xrn-5473-meter-asset-detail-proactive-monitoring-service/" TargetMode="External"/><Relationship Id="rId4" Type="http://schemas.openxmlformats.org/officeDocument/2006/relationships/hyperlink" Target="https://www.xoserve.com/change/change-proposals/xrn-5187-modification-0696-addressing-inequities-between-capacity-booking-under-the-unc-and-arrangements-set-out-in-relevant-nexas/" TargetMode="External"/><Relationship Id="rId9" Type="http://schemas.openxmlformats.org/officeDocument/2006/relationships/hyperlink" Target="https://www.xoserve.com/change/change-proposals/xrn-5471-services-to-release-data-to-unc-part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Change Management Committee  </a:t>
            </a:r>
          </a:p>
        </p:txBody>
      </p:sp>
      <p:sp>
        <p:nvSpPr>
          <p:cNvPr id="3" name="Subtitle 2"/>
          <p:cNvSpPr>
            <a:spLocks noGrp="1"/>
          </p:cNvSpPr>
          <p:nvPr>
            <p:ph type="subTitle" idx="1"/>
          </p:nvPr>
        </p:nvSpPr>
        <p:spPr/>
        <p:txBody>
          <a:bodyPr vert="horz" lIns="91440" tIns="45720" rIns="91440" bIns="45720" rtlCol="0" anchor="t">
            <a:normAutofit/>
          </a:bodyPr>
          <a:lstStyle/>
          <a:p>
            <a:r>
              <a:rPr lang="en-GB">
                <a:latin typeface="Arial"/>
                <a:cs typeface="Arial"/>
              </a:rPr>
              <a:t> November 2022</a:t>
            </a:r>
            <a:endParaRPr lang="en-GB"/>
          </a:p>
        </p:txBody>
      </p:sp>
    </p:spTree>
    <p:extLst>
      <p:ext uri="{BB962C8B-B14F-4D97-AF65-F5344CB8AC3E}">
        <p14:creationId xmlns:p14="http://schemas.microsoft.com/office/powerpoint/2010/main" val="365374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8C3F791-AC34-4270-82D9-5B4FC58DD2B2}"/>
              </a:ext>
            </a:extLst>
          </p:cNvPr>
          <p:cNvGraphicFramePr>
            <a:graphicFrameLocks noGrp="1"/>
          </p:cNvGraphicFramePr>
          <p:nvPr/>
        </p:nvGraphicFramePr>
        <p:xfrm>
          <a:off x="63612" y="483322"/>
          <a:ext cx="9016776" cy="4042481"/>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4236546890"/>
                    </a:ext>
                  </a:extLst>
                </a:gridCol>
                <a:gridCol w="2500828">
                  <a:extLst>
                    <a:ext uri="{9D8B030D-6E8A-4147-A177-3AD203B41FA5}">
                      <a16:colId xmlns:a16="http://schemas.microsoft.com/office/drawing/2014/main" val="324692026"/>
                    </a:ext>
                  </a:extLst>
                </a:gridCol>
                <a:gridCol w="769485">
                  <a:extLst>
                    <a:ext uri="{9D8B030D-6E8A-4147-A177-3AD203B41FA5}">
                      <a16:colId xmlns:a16="http://schemas.microsoft.com/office/drawing/2014/main" val="1901410971"/>
                    </a:ext>
                  </a:extLst>
                </a:gridCol>
                <a:gridCol w="769485">
                  <a:extLst>
                    <a:ext uri="{9D8B030D-6E8A-4147-A177-3AD203B41FA5}">
                      <a16:colId xmlns:a16="http://schemas.microsoft.com/office/drawing/2014/main" val="4189950786"/>
                    </a:ext>
                  </a:extLst>
                </a:gridCol>
                <a:gridCol w="746409">
                  <a:extLst>
                    <a:ext uri="{9D8B030D-6E8A-4147-A177-3AD203B41FA5}">
                      <a16:colId xmlns:a16="http://schemas.microsoft.com/office/drawing/2014/main" val="4137049686"/>
                    </a:ext>
                  </a:extLst>
                </a:gridCol>
                <a:gridCol w="746409">
                  <a:extLst>
                    <a:ext uri="{9D8B030D-6E8A-4147-A177-3AD203B41FA5}">
                      <a16:colId xmlns:a16="http://schemas.microsoft.com/office/drawing/2014/main" val="1519923765"/>
                    </a:ext>
                  </a:extLst>
                </a:gridCol>
                <a:gridCol w="1147088">
                  <a:extLst>
                    <a:ext uri="{9D8B030D-6E8A-4147-A177-3AD203B41FA5}">
                      <a16:colId xmlns:a16="http://schemas.microsoft.com/office/drawing/2014/main" val="3099399107"/>
                    </a:ext>
                  </a:extLst>
                </a:gridCol>
                <a:gridCol w="932009">
                  <a:extLst>
                    <a:ext uri="{9D8B030D-6E8A-4147-A177-3AD203B41FA5}">
                      <a16:colId xmlns:a16="http://schemas.microsoft.com/office/drawing/2014/main" val="796015746"/>
                    </a:ext>
                  </a:extLst>
                </a:gridCol>
                <a:gridCol w="932009">
                  <a:extLst>
                    <a:ext uri="{9D8B030D-6E8A-4147-A177-3AD203B41FA5}">
                      <a16:colId xmlns:a16="http://schemas.microsoft.com/office/drawing/2014/main" val="3560280781"/>
                    </a:ext>
                  </a:extLst>
                </a:gridCol>
              </a:tblGrid>
              <a:tr h="255391">
                <a:tc>
                  <a:txBody>
                    <a:bodyPr/>
                    <a:lstStyle/>
                    <a:p>
                      <a:r>
                        <a:rPr lang="en-GB" sz="900"/>
                        <a:t>XRN</a:t>
                      </a:r>
                    </a:p>
                  </a:txBody>
                  <a:tcPr anchor="ctr">
                    <a:solidFill>
                      <a:schemeClr val="accent1"/>
                    </a:solidFill>
                  </a:tcPr>
                </a:tc>
                <a:tc>
                  <a:txBody>
                    <a:bodyPr/>
                    <a:lstStyle/>
                    <a:p>
                      <a:r>
                        <a:rPr lang="en-GB" sz="900"/>
                        <a:t>Change Title </a:t>
                      </a:r>
                    </a:p>
                  </a:txBody>
                  <a:tcPr anchor="ctr">
                    <a:solidFill>
                      <a:schemeClr val="accent1"/>
                    </a:solidFill>
                  </a:tcPr>
                </a:tc>
                <a:tc>
                  <a:txBody>
                    <a:bodyPr/>
                    <a:lstStyle/>
                    <a:p>
                      <a:r>
                        <a:rPr lang="en-GB" sz="900"/>
                        <a:t>Proposer</a:t>
                      </a:r>
                    </a:p>
                  </a:txBody>
                  <a:tcPr anchor="ctr">
                    <a:solidFill>
                      <a:schemeClr val="accent1"/>
                    </a:solidFill>
                  </a:tcPr>
                </a:tc>
                <a:tc>
                  <a:txBody>
                    <a:bodyPr/>
                    <a:lstStyle/>
                    <a:p>
                      <a:r>
                        <a:rPr lang="en-GB" sz="900"/>
                        <a:t>Benefit / Impact</a:t>
                      </a:r>
                    </a:p>
                  </a:txBody>
                  <a:tcPr anchor="ctr">
                    <a:solidFill>
                      <a:schemeClr val="accent1"/>
                    </a:solidFill>
                  </a:tcPr>
                </a:tc>
                <a:tc>
                  <a:txBody>
                    <a:bodyPr/>
                    <a:lstStyle/>
                    <a:p>
                      <a:r>
                        <a:rPr lang="en-GB" sz="900"/>
                        <a:t>Funding </a:t>
                      </a:r>
                    </a:p>
                  </a:txBody>
                  <a:tcPr anchor="ctr">
                    <a:solidFill>
                      <a:schemeClr val="accent1"/>
                    </a:solidFill>
                  </a:tcPr>
                </a:tc>
                <a:tc>
                  <a:txBody>
                    <a:bodyPr/>
                    <a:lstStyle/>
                    <a:p>
                      <a:r>
                        <a:rPr lang="en-GB" sz="900"/>
                        <a:t>HLSO</a:t>
                      </a:r>
                    </a:p>
                    <a:p>
                      <a:r>
                        <a:rPr lang="en-GB" sz="900"/>
                        <a:t>Max Cost</a:t>
                      </a:r>
                    </a:p>
                  </a:txBody>
                  <a:tcPr anchor="ctr">
                    <a:solidFill>
                      <a:schemeClr val="accent1"/>
                    </a:solidFill>
                  </a:tcPr>
                </a:tc>
                <a:tc>
                  <a:txBody>
                    <a:bodyPr/>
                    <a:lstStyle/>
                    <a:p>
                      <a:r>
                        <a:rPr lang="en-GB" sz="900"/>
                        <a:t>Target Implementation   Date</a:t>
                      </a:r>
                    </a:p>
                  </a:txBody>
                  <a:tcPr anchor="ctr">
                    <a:solidFill>
                      <a:schemeClr val="accent1"/>
                    </a:solidFill>
                  </a:tcPr>
                </a:tc>
                <a:tc>
                  <a:txBody>
                    <a:bodyPr/>
                    <a:lstStyle/>
                    <a:p>
                      <a:r>
                        <a:rPr lang="en-GB" sz="900"/>
                        <a:t>Release Type</a:t>
                      </a:r>
                    </a:p>
                  </a:txBody>
                  <a:tcPr anchor="ctr">
                    <a:solidFill>
                      <a:schemeClr val="accent1"/>
                    </a:solidFill>
                  </a:tcPr>
                </a:tc>
                <a:tc>
                  <a:txBody>
                    <a:bodyPr/>
                    <a:lstStyle/>
                    <a:p>
                      <a:r>
                        <a:rPr lang="en-GB" sz="900"/>
                        <a:t>Firm / Indicative</a:t>
                      </a:r>
                    </a:p>
                  </a:txBody>
                  <a:tcPr anchor="ctr">
                    <a:solidFill>
                      <a:schemeClr val="accent1"/>
                    </a:solidFill>
                  </a:tcPr>
                </a:tc>
                <a:extLst>
                  <a:ext uri="{0D108BD9-81ED-4DB2-BD59-A6C34878D82A}">
                    <a16:rowId xmlns:a16="http://schemas.microsoft.com/office/drawing/2014/main" val="429165185"/>
                  </a:ext>
                </a:extLst>
              </a:tr>
              <a:tr h="0">
                <a:tc>
                  <a:txBody>
                    <a:bodyPr/>
                    <a:lstStyle/>
                    <a:p>
                      <a:r>
                        <a:rPr lang="en-GB" sz="800" b="1">
                          <a:hlinkClick r:id="rId2"/>
                        </a:rPr>
                        <a:t>5531</a:t>
                      </a:r>
                      <a:endParaRPr lang="en-GB" sz="800" b="1"/>
                    </a:p>
                  </a:txBody>
                  <a:tcPr anchor="ctr">
                    <a:solidFill>
                      <a:schemeClr val="accent1">
                        <a:lumMod val="20000"/>
                        <a:lumOff val="80000"/>
                      </a:schemeClr>
                    </a:solidFill>
                  </a:tcPr>
                </a:tc>
                <a:tc>
                  <a:txBody>
                    <a:bodyPr/>
                    <a:lstStyle/>
                    <a:p>
                      <a:r>
                        <a:rPr lang="en-GB" sz="700" b="1"/>
                        <a:t>Hydrogen Village Trial</a:t>
                      </a:r>
                    </a:p>
                  </a:txBody>
                  <a:tcPr anchor="ctr">
                    <a:solidFill>
                      <a:schemeClr val="accent1">
                        <a:lumMod val="20000"/>
                        <a:lumOff val="80000"/>
                      </a:schemeClr>
                    </a:solidFill>
                  </a:tcPr>
                </a:tc>
                <a:tc>
                  <a:txBody>
                    <a:bodyPr/>
                    <a:lstStyle/>
                    <a:p>
                      <a:r>
                        <a:rPr lang="en-GB" sz="700" b="1"/>
                        <a:t>SGN</a:t>
                      </a:r>
                    </a:p>
                  </a:txBody>
                  <a:tcPr anchor="ctr">
                    <a:solidFill>
                      <a:schemeClr val="accent1">
                        <a:lumMod val="20000"/>
                        <a:lumOff val="80000"/>
                      </a:schemeClr>
                    </a:solidFill>
                  </a:tcPr>
                </a:tc>
                <a:tc>
                  <a:txBody>
                    <a:bodyPr/>
                    <a:lstStyle/>
                    <a:p>
                      <a:r>
                        <a:rPr lang="en-GB" sz="700" b="1"/>
                        <a:t>DN</a:t>
                      </a:r>
                    </a:p>
                    <a:p>
                      <a:r>
                        <a:rPr lang="en-GB" sz="700" b="1"/>
                        <a:t>IGT</a:t>
                      </a:r>
                    </a:p>
                    <a:p>
                      <a:r>
                        <a:rPr lang="en-GB" sz="700" b="1"/>
                        <a:t>Shipper</a:t>
                      </a:r>
                    </a:p>
                    <a:p>
                      <a:r>
                        <a:rPr lang="en-GB" sz="700" b="1"/>
                        <a:t>NGT</a:t>
                      </a:r>
                    </a:p>
                  </a:txBody>
                  <a:tcPr anchor="ctr">
                    <a:solidFill>
                      <a:schemeClr val="accent1">
                        <a:lumMod val="20000"/>
                        <a:lumOff val="80000"/>
                      </a:schemeClr>
                    </a:solidFill>
                  </a:tcPr>
                </a:tc>
                <a:tc>
                  <a:txBody>
                    <a:bodyPr/>
                    <a:lstStyle/>
                    <a:p>
                      <a:r>
                        <a:rPr lang="en-GB" sz="700" b="1"/>
                        <a:t>DN</a:t>
                      </a:r>
                    </a:p>
                    <a:p>
                      <a:r>
                        <a:rPr lang="en-GB" sz="700" b="1"/>
                        <a:t>Decarb</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1575455125"/>
                  </a:ext>
                </a:extLst>
              </a:tr>
              <a:tr h="172769">
                <a:tc>
                  <a:txBody>
                    <a:bodyPr/>
                    <a:lstStyle/>
                    <a:p>
                      <a:r>
                        <a:rPr lang="en-GB" sz="800" b="1">
                          <a:hlinkClick r:id="rId3"/>
                        </a:rPr>
                        <a:t>5535</a:t>
                      </a:r>
                      <a:endParaRPr lang="en-GB" sz="800" b="1"/>
                    </a:p>
                  </a:txBody>
                  <a:tcPr anchor="ctr">
                    <a:solidFill>
                      <a:schemeClr val="accent1">
                        <a:lumMod val="20000"/>
                        <a:lumOff val="80000"/>
                      </a:schemeClr>
                    </a:solidFill>
                  </a:tcPr>
                </a:tc>
                <a:tc>
                  <a:txBody>
                    <a:bodyPr/>
                    <a:lstStyle/>
                    <a:p>
                      <a:r>
                        <a:rPr lang="en-GB" sz="700" b="1"/>
                        <a:t>Processing of CSS Switch Requests Received in ‘Time Period 5’</a:t>
                      </a:r>
                    </a:p>
                  </a:txBody>
                  <a:tcPr anchor="ctr">
                    <a:solidFill>
                      <a:schemeClr val="accent1">
                        <a:lumMod val="20000"/>
                        <a:lumOff val="80000"/>
                      </a:schemeClr>
                    </a:solidFill>
                  </a:tcPr>
                </a:tc>
                <a:tc>
                  <a:txBody>
                    <a:bodyPr/>
                    <a:lstStyle/>
                    <a:p>
                      <a:r>
                        <a:rPr lang="en-GB" sz="700" b="1"/>
                        <a:t>Xoserve</a:t>
                      </a:r>
                    </a:p>
                  </a:txBody>
                  <a:tcPr anchor="ctr">
                    <a:solidFill>
                      <a:schemeClr val="accent1">
                        <a:lumMod val="20000"/>
                        <a:lumOff val="80000"/>
                      </a:schemeClr>
                    </a:solidFill>
                  </a:tcPr>
                </a:tc>
                <a:tc>
                  <a:txBody>
                    <a:bodyPr/>
                    <a:lstStyle/>
                    <a:p>
                      <a:r>
                        <a:rPr lang="en-GB" sz="700" b="1"/>
                        <a:t>DN</a:t>
                      </a:r>
                    </a:p>
                    <a:p>
                      <a:r>
                        <a:rPr lang="en-GB" sz="700" b="1"/>
                        <a:t>IGT</a:t>
                      </a:r>
                    </a:p>
                    <a:p>
                      <a:r>
                        <a:rPr lang="en-GB" sz="700" b="1"/>
                        <a:t>Shipper</a:t>
                      </a:r>
                    </a:p>
                    <a:p>
                      <a:r>
                        <a:rPr lang="en-GB" sz="700" b="1"/>
                        <a:t>NGT</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3707712787"/>
                  </a:ext>
                </a:extLst>
              </a:tr>
              <a:tr h="323921">
                <a:tc>
                  <a:txBody>
                    <a:bodyPr/>
                    <a:lstStyle/>
                    <a:p>
                      <a:r>
                        <a:rPr lang="en-GB" sz="800" b="1">
                          <a:hlinkClick r:id="rId4"/>
                        </a:rPr>
                        <a:t>5541</a:t>
                      </a:r>
                      <a:endParaRPr lang="en-GB" sz="800" b="1"/>
                    </a:p>
                  </a:txBody>
                  <a:tcPr anchor="ctr">
                    <a:solidFill>
                      <a:schemeClr val="accent1">
                        <a:lumMod val="20000"/>
                        <a:lumOff val="80000"/>
                      </a:schemeClr>
                    </a:solidFill>
                  </a:tcPr>
                </a:tc>
                <a:tc>
                  <a:txBody>
                    <a:bodyPr/>
                    <a:lstStyle/>
                    <a:p>
                      <a:r>
                        <a:rPr lang="en-GB" sz="700" b="1"/>
                        <a:t>Amendments to the UIG Additional National Data Reporting</a:t>
                      </a:r>
                    </a:p>
                  </a:txBody>
                  <a:tcPr anchor="ctr">
                    <a:solidFill>
                      <a:schemeClr val="accent1">
                        <a:lumMod val="20000"/>
                        <a:lumOff val="80000"/>
                      </a:schemeClr>
                    </a:solidFill>
                  </a:tcPr>
                </a:tc>
                <a:tc>
                  <a:txBody>
                    <a:bodyPr/>
                    <a:lstStyle/>
                    <a:p>
                      <a:r>
                        <a:rPr lang="en-GB" sz="700" b="1"/>
                        <a:t>Scottish Power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N/A</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AdHoc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3793077176"/>
                  </a:ext>
                </a:extLst>
              </a:tr>
              <a:tr h="358109">
                <a:tc>
                  <a:txBody>
                    <a:bodyPr/>
                    <a:lstStyle/>
                    <a:p>
                      <a:r>
                        <a:rPr lang="en-GB" sz="800" b="1">
                          <a:hlinkClick r:id="rId5"/>
                        </a:rPr>
                        <a:t>5545</a:t>
                      </a:r>
                      <a:endParaRPr lang="en-GB" sz="800" b="1"/>
                    </a:p>
                  </a:txBody>
                  <a:tcPr anchor="ctr">
                    <a:solidFill>
                      <a:schemeClr val="accent1">
                        <a:lumMod val="20000"/>
                        <a:lumOff val="80000"/>
                      </a:schemeClr>
                    </a:solidFill>
                  </a:tcPr>
                </a:tc>
                <a:tc>
                  <a:txBody>
                    <a:bodyPr/>
                    <a:lstStyle/>
                    <a:p>
                      <a:r>
                        <a:rPr lang="en-GB" sz="700" b="1"/>
                        <a:t>Hydrogen Trial Visualisation Dashboard</a:t>
                      </a:r>
                    </a:p>
                  </a:txBody>
                  <a:tcPr anchor="ctr">
                    <a:solidFill>
                      <a:schemeClr val="accent1">
                        <a:lumMod val="20000"/>
                        <a:lumOff val="80000"/>
                      </a:schemeClr>
                    </a:solidFill>
                  </a:tcPr>
                </a:tc>
                <a:tc>
                  <a:txBody>
                    <a:bodyPr/>
                    <a:lstStyle/>
                    <a:p>
                      <a:r>
                        <a:rPr lang="en-GB" sz="700" b="1"/>
                        <a:t>Northern Gas</a:t>
                      </a:r>
                    </a:p>
                  </a:txBody>
                  <a:tcPr anchor="ctr">
                    <a:solidFill>
                      <a:schemeClr val="accent1">
                        <a:lumMod val="20000"/>
                        <a:lumOff val="80000"/>
                      </a:schemeClr>
                    </a:solidFill>
                  </a:tcPr>
                </a:tc>
                <a:tc>
                  <a:txBody>
                    <a:bodyPr/>
                    <a:lstStyle/>
                    <a:p>
                      <a:r>
                        <a:rPr lang="en-GB" sz="700" b="1"/>
                        <a:t>DN</a:t>
                      </a:r>
                    </a:p>
                    <a:p>
                      <a:r>
                        <a:rPr lang="en-GB" sz="700" b="1"/>
                        <a:t>IGT</a:t>
                      </a:r>
                    </a:p>
                    <a:p>
                      <a:r>
                        <a:rPr lang="en-GB" sz="700" b="1"/>
                        <a:t>NGT</a:t>
                      </a:r>
                    </a:p>
                    <a:p>
                      <a:r>
                        <a:rPr lang="en-GB" sz="700" b="1"/>
                        <a:t>Shipper</a:t>
                      </a:r>
                    </a:p>
                  </a:txBody>
                  <a:tcPr anchor="ctr">
                    <a:solidFill>
                      <a:schemeClr val="accent1">
                        <a:lumMod val="20000"/>
                        <a:lumOff val="80000"/>
                      </a:schemeClr>
                    </a:solidFill>
                  </a:tcPr>
                </a:tc>
                <a:tc>
                  <a:txBody>
                    <a:bodyPr/>
                    <a:lstStyle/>
                    <a:p>
                      <a:r>
                        <a:rPr lang="en-GB" sz="700" b="1"/>
                        <a:t>DN</a:t>
                      </a:r>
                    </a:p>
                    <a:p>
                      <a:r>
                        <a:rPr lang="en-GB" sz="700" b="1"/>
                        <a:t>Decarb</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347229972"/>
                  </a:ext>
                </a:extLst>
              </a:tr>
              <a:tr h="211037">
                <a:tc>
                  <a:txBody>
                    <a:bodyPr/>
                    <a:lstStyle/>
                    <a:p>
                      <a:r>
                        <a:rPr lang="en-GB" sz="800" b="1">
                          <a:hlinkClick r:id="rId6"/>
                        </a:rPr>
                        <a:t>5546</a:t>
                      </a:r>
                      <a:endParaRPr lang="en-GB" sz="800" b="1"/>
                    </a:p>
                  </a:txBody>
                  <a:tcPr anchor="ctr">
                    <a:solidFill>
                      <a:schemeClr val="accent1">
                        <a:lumMod val="20000"/>
                        <a:lumOff val="80000"/>
                      </a:schemeClr>
                    </a:solidFill>
                  </a:tcPr>
                </a:tc>
                <a:tc>
                  <a:txBody>
                    <a:bodyPr/>
                    <a:lstStyle/>
                    <a:p>
                      <a:r>
                        <a:rPr lang="en-US" sz="700" b="1"/>
                        <a:t>Resolution of Address Interactions between DCC and CDSP</a:t>
                      </a:r>
                      <a:endParaRPr lang="en-GB" sz="700" b="1"/>
                    </a:p>
                  </a:txBody>
                  <a:tcPr anchor="ctr">
                    <a:solidFill>
                      <a:schemeClr val="accent1">
                        <a:lumMod val="20000"/>
                        <a:lumOff val="80000"/>
                      </a:schemeClr>
                    </a:solidFill>
                  </a:tcPr>
                </a:tc>
                <a:tc>
                  <a:txBody>
                    <a:bodyPr/>
                    <a:lstStyle/>
                    <a:p>
                      <a:r>
                        <a:rPr lang="en-GB" sz="700" b="1"/>
                        <a:t>Xoserve</a:t>
                      </a:r>
                    </a:p>
                  </a:txBody>
                  <a:tcPr anchor="ctr">
                    <a:solidFill>
                      <a:schemeClr val="accent1">
                        <a:lumMod val="20000"/>
                        <a:lumOff val="80000"/>
                      </a:schemeClr>
                    </a:solidFill>
                  </a:tcPr>
                </a:tc>
                <a:tc>
                  <a:txBody>
                    <a:bodyPr/>
                    <a:lstStyle/>
                    <a:p>
                      <a:r>
                        <a:rPr lang="en-GB" sz="700" b="1"/>
                        <a:t>DN</a:t>
                      </a:r>
                    </a:p>
                    <a:p>
                      <a:r>
                        <a:rPr lang="en-GB" sz="700" b="1"/>
                        <a:t>IGT</a:t>
                      </a:r>
                    </a:p>
                    <a:p>
                      <a:r>
                        <a:rPr lang="en-GB" sz="700" b="1"/>
                        <a:t>Shipper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603781912"/>
                  </a:ext>
                </a:extLst>
              </a:tr>
              <a:tr h="0">
                <a:tc>
                  <a:txBody>
                    <a:bodyPr/>
                    <a:lstStyle/>
                    <a:p>
                      <a:r>
                        <a:rPr lang="en-GB" sz="800" b="1">
                          <a:hlinkClick r:id="rId7"/>
                        </a:rPr>
                        <a:t>5547</a:t>
                      </a:r>
                      <a:endParaRPr lang="en-GB" sz="800" b="1"/>
                    </a:p>
                  </a:txBody>
                  <a:tcPr anchor="ctr">
                    <a:solidFill>
                      <a:schemeClr val="accent1">
                        <a:lumMod val="20000"/>
                        <a:lumOff val="80000"/>
                      </a:schemeClr>
                    </a:solidFill>
                  </a:tcPr>
                </a:tc>
                <a:tc>
                  <a:txBody>
                    <a:bodyPr/>
                    <a:lstStyle/>
                    <a:p>
                      <a:r>
                        <a:rPr lang="en-US" sz="700" b="1"/>
                        <a:t>Updating the Comprehensive Invoice Master List and INV template</a:t>
                      </a:r>
                      <a:endParaRPr lang="en-GB" sz="700" b="1"/>
                    </a:p>
                  </a:txBody>
                  <a:tcPr anchor="ctr">
                    <a:solidFill>
                      <a:schemeClr val="accent1">
                        <a:lumMod val="20000"/>
                        <a:lumOff val="80000"/>
                      </a:schemeClr>
                    </a:solidFill>
                  </a:tcPr>
                </a:tc>
                <a:tc>
                  <a:txBody>
                    <a:bodyPr/>
                    <a:lstStyle/>
                    <a:p>
                      <a:r>
                        <a:rPr lang="en-GB" sz="700" b="1"/>
                        <a:t>Eon</a:t>
                      </a:r>
                    </a:p>
                  </a:txBody>
                  <a:tcPr anchor="ctr">
                    <a:solidFill>
                      <a:schemeClr val="accent1">
                        <a:lumMod val="20000"/>
                        <a:lumOff val="80000"/>
                      </a:schemeClr>
                    </a:solidFill>
                  </a:tcPr>
                </a:tc>
                <a:tc>
                  <a:txBody>
                    <a:bodyPr/>
                    <a:lstStyle/>
                    <a:p>
                      <a:r>
                        <a:rPr lang="en-GB" sz="700" b="1"/>
                        <a:t>Shipper</a:t>
                      </a:r>
                    </a:p>
                    <a:p>
                      <a:r>
                        <a:rPr lang="en-GB" sz="700" b="1"/>
                        <a:t>DN</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February 2023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730376976"/>
                  </a:ext>
                </a:extLst>
              </a:tr>
              <a:tr h="138637">
                <a:tc>
                  <a:txBody>
                    <a:bodyPr/>
                    <a:lstStyle/>
                    <a:p>
                      <a:r>
                        <a:rPr lang="en-GB" sz="800" b="1">
                          <a:hlinkClick r:id="rId8"/>
                        </a:rPr>
                        <a:t>5555</a:t>
                      </a:r>
                      <a:endParaRPr lang="en-GB" sz="800" b="1"/>
                    </a:p>
                  </a:txBody>
                  <a:tcPr anchor="ctr">
                    <a:solidFill>
                      <a:schemeClr val="accent1">
                        <a:lumMod val="20000"/>
                        <a:lumOff val="80000"/>
                      </a:schemeClr>
                    </a:solidFill>
                  </a:tcPr>
                </a:tc>
                <a:tc>
                  <a:txBody>
                    <a:bodyPr/>
                    <a:lstStyle/>
                    <a:p>
                      <a:r>
                        <a:rPr lang="en-US" sz="700" b="1"/>
                        <a:t>Amend existing Large Load Site Reporting</a:t>
                      </a:r>
                      <a:endParaRPr lang="en-GB" sz="700" b="1"/>
                    </a:p>
                  </a:txBody>
                  <a:tcPr anchor="ctr">
                    <a:solidFill>
                      <a:schemeClr val="accent1">
                        <a:lumMod val="20000"/>
                        <a:lumOff val="80000"/>
                      </a:schemeClr>
                    </a:solidFill>
                  </a:tcPr>
                </a:tc>
                <a:tc>
                  <a:txBody>
                    <a:bodyPr/>
                    <a:lstStyle/>
                    <a:p>
                      <a:r>
                        <a:rPr lang="en-GB" sz="700" b="1"/>
                        <a:t>SGN</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2376204300"/>
                  </a:ext>
                </a:extLst>
              </a:tr>
              <a:tr h="138637">
                <a:tc>
                  <a:txBody>
                    <a:bodyPr/>
                    <a:lstStyle/>
                    <a:p>
                      <a:r>
                        <a:rPr lang="en-GB" sz="800" b="1">
                          <a:hlinkClick r:id="rId9"/>
                        </a:rPr>
                        <a:t>5569</a:t>
                      </a:r>
                      <a:endParaRPr lang="en-GB" sz="800" b="1"/>
                    </a:p>
                  </a:txBody>
                  <a:tcPr anchor="ctr">
                    <a:solidFill>
                      <a:schemeClr val="accent1">
                        <a:lumMod val="20000"/>
                        <a:lumOff val="80000"/>
                      </a:schemeClr>
                    </a:solidFill>
                  </a:tcPr>
                </a:tc>
                <a:tc>
                  <a:txBody>
                    <a:bodyPr/>
                    <a:lstStyle/>
                    <a:p>
                      <a:r>
                        <a:rPr lang="en-GB" sz="700" b="1"/>
                        <a:t>Contact Data Provision for IGT Customers </a:t>
                      </a:r>
                    </a:p>
                  </a:txBody>
                  <a:tcPr anchor="ctr">
                    <a:solidFill>
                      <a:schemeClr val="accent1">
                        <a:lumMod val="20000"/>
                        <a:lumOff val="80000"/>
                      </a:schemeClr>
                    </a:solidFill>
                  </a:tcPr>
                </a:tc>
                <a:tc>
                  <a:txBody>
                    <a:bodyPr/>
                    <a:lstStyle/>
                    <a:p>
                      <a:r>
                        <a:rPr lang="en-GB" sz="700" b="1"/>
                        <a:t>BUUK</a:t>
                      </a:r>
                    </a:p>
                  </a:txBody>
                  <a:tcPr anchor="ctr">
                    <a:solidFill>
                      <a:schemeClr val="accent1">
                        <a:lumMod val="20000"/>
                        <a:lumOff val="80000"/>
                      </a:schemeClr>
                    </a:solidFill>
                  </a:tcPr>
                </a:tc>
                <a:tc>
                  <a:txBody>
                    <a:bodyPr/>
                    <a:lstStyle/>
                    <a:p>
                      <a:r>
                        <a:rPr lang="en-GB" sz="700" b="1"/>
                        <a:t>IGT</a:t>
                      </a:r>
                    </a:p>
                  </a:txBody>
                  <a:tcPr anchor="ctr">
                    <a:solidFill>
                      <a:schemeClr val="accent1">
                        <a:lumMod val="20000"/>
                        <a:lumOff val="80000"/>
                      </a:schemeClr>
                    </a:solidFill>
                  </a:tcPr>
                </a:tc>
                <a:tc>
                  <a:txBody>
                    <a:bodyPr/>
                    <a:lstStyle/>
                    <a:p>
                      <a:r>
                        <a:rPr lang="en-GB" sz="700" b="1"/>
                        <a:t>IGT</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1247267777"/>
                  </a:ext>
                </a:extLst>
              </a:tr>
              <a:tr h="138637">
                <a:tc>
                  <a:txBody>
                    <a:bodyPr/>
                    <a:lstStyle/>
                    <a:p>
                      <a:r>
                        <a:rPr lang="en-GB" sz="800" b="1">
                          <a:hlinkClick r:id="rId10"/>
                        </a:rPr>
                        <a:t>5573</a:t>
                      </a:r>
                      <a:endParaRPr lang="en-GB" sz="800" b="1"/>
                    </a:p>
                  </a:txBody>
                  <a:tcPr anchor="ctr">
                    <a:solidFill>
                      <a:schemeClr val="accent1">
                        <a:lumMod val="20000"/>
                        <a:lumOff val="80000"/>
                      </a:schemeClr>
                    </a:solidFill>
                  </a:tcPr>
                </a:tc>
                <a:tc>
                  <a:txBody>
                    <a:bodyPr/>
                    <a:lstStyle/>
                    <a:p>
                      <a:r>
                        <a:rPr lang="en-US" sz="700" b="1"/>
                        <a:t>Updates to the Priority Consumer process (as designated by the Secretary of State for Business, Energy, and Industrial Strategy - BEIS) – Urgent</a:t>
                      </a:r>
                      <a:endParaRPr lang="en-GB" sz="700" b="1"/>
                    </a:p>
                  </a:txBody>
                  <a:tcPr anchor="ctr">
                    <a:solidFill>
                      <a:schemeClr val="accent1">
                        <a:lumMod val="20000"/>
                        <a:lumOff val="80000"/>
                      </a:schemeClr>
                    </a:solidFill>
                  </a:tcPr>
                </a:tc>
                <a:tc>
                  <a:txBody>
                    <a:bodyPr/>
                    <a:lstStyle/>
                    <a:p>
                      <a:r>
                        <a:rPr lang="en-GB" sz="700" b="1"/>
                        <a:t>Xoserve </a:t>
                      </a:r>
                    </a:p>
                  </a:txBody>
                  <a:tcPr anchor="ctr">
                    <a:solidFill>
                      <a:schemeClr val="accent1">
                        <a:lumMod val="20000"/>
                        <a:lumOff val="80000"/>
                      </a:schemeClr>
                    </a:solidFill>
                  </a:tcPr>
                </a:tc>
                <a:tc>
                  <a:txBody>
                    <a:bodyPr/>
                    <a:lstStyle/>
                    <a:p>
                      <a:r>
                        <a:rPr lang="en-GB" sz="700" b="1"/>
                        <a:t>DN</a:t>
                      </a:r>
                    </a:p>
                    <a:p>
                      <a:r>
                        <a:rPr lang="en-GB" sz="700" b="1"/>
                        <a:t>IGT</a:t>
                      </a:r>
                    </a:p>
                    <a:p>
                      <a:r>
                        <a:rPr lang="en-GB" sz="700" b="1"/>
                        <a:t>NGT</a:t>
                      </a:r>
                    </a:p>
                    <a:p>
                      <a:r>
                        <a:rPr lang="en-GB" sz="700" b="1"/>
                        <a:t>Shipper</a:t>
                      </a:r>
                    </a:p>
                  </a:txBody>
                  <a:tcPr anchor="ctr">
                    <a:solidFill>
                      <a:schemeClr val="accent1">
                        <a:lumMod val="20000"/>
                        <a:lumOff val="80000"/>
                      </a:schemeClr>
                    </a:solidFill>
                  </a:tcPr>
                </a:tc>
                <a:tc>
                  <a:txBody>
                    <a:bodyPr/>
                    <a:lstStyle/>
                    <a:p>
                      <a:r>
                        <a:rPr lang="en-GB" sz="700" b="1"/>
                        <a:t>Part A – N/A</a:t>
                      </a:r>
                    </a:p>
                    <a:p>
                      <a:r>
                        <a:rPr lang="en-GB" sz="700" b="1"/>
                        <a:t>------------------</a:t>
                      </a:r>
                    </a:p>
                    <a:p>
                      <a:r>
                        <a:rPr lang="en-GB" sz="700" b="1"/>
                        <a:t>Part B - Tbc</a:t>
                      </a:r>
                    </a:p>
                  </a:txBody>
                  <a:tcPr anchor="ctr">
                    <a:solidFill>
                      <a:schemeClr val="accent1">
                        <a:lumMod val="20000"/>
                        <a:lumOff val="80000"/>
                      </a:schemeClr>
                    </a:solidFill>
                  </a:tcPr>
                </a:tc>
                <a:tc>
                  <a:txBody>
                    <a:bodyPr/>
                    <a:lstStyle/>
                    <a:p>
                      <a:r>
                        <a:rPr lang="en-GB" sz="700" b="1"/>
                        <a:t>Part A – N/A</a:t>
                      </a:r>
                    </a:p>
                    <a:p>
                      <a:r>
                        <a:rPr lang="en-GB" sz="700" b="1"/>
                        <a:t>------------------</a:t>
                      </a:r>
                    </a:p>
                    <a:p>
                      <a:r>
                        <a:rPr lang="en-GB" sz="700" b="1"/>
                        <a:t>Part B - 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Part A - October 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Part B - 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Part A – AdHoc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Part B - 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Part A – Firm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Part B – N/A</a:t>
                      </a:r>
                    </a:p>
                  </a:txBody>
                  <a:tcPr anchor="ctr">
                    <a:solidFill>
                      <a:schemeClr val="accent1">
                        <a:lumMod val="20000"/>
                        <a:lumOff val="80000"/>
                      </a:schemeClr>
                    </a:solidFill>
                  </a:tcPr>
                </a:tc>
                <a:extLst>
                  <a:ext uri="{0D108BD9-81ED-4DB2-BD59-A6C34878D82A}">
                    <a16:rowId xmlns:a16="http://schemas.microsoft.com/office/drawing/2014/main" val="2253405098"/>
                  </a:ext>
                </a:extLst>
              </a:tr>
            </a:tbl>
          </a:graphicData>
        </a:graphic>
      </p:graphicFrame>
      <p:sp>
        <p:nvSpPr>
          <p:cNvPr id="6" name="Title 1">
            <a:extLst>
              <a:ext uri="{FF2B5EF4-FFF2-40B4-BE49-F238E27FC236}">
                <a16:creationId xmlns:a16="http://schemas.microsoft.com/office/drawing/2014/main" id="{EB9EF6E1-5529-4E9E-B15E-221F191B755F}"/>
              </a:ext>
            </a:extLst>
          </p:cNvPr>
          <p:cNvSpPr txBox="1">
            <a:spLocks/>
          </p:cNvSpPr>
          <p:nvPr/>
        </p:nvSpPr>
        <p:spPr>
          <a:xfrm>
            <a:off x="457200" y="123478"/>
            <a:ext cx="8229600" cy="37763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fontAlgn="auto">
              <a:spcAft>
                <a:spcPts val="0"/>
              </a:spcAft>
            </a:pPr>
            <a:r>
              <a:rPr lang="en-GB" sz="2000">
                <a:latin typeface="Arial"/>
                <a:cs typeface="Arial"/>
              </a:rPr>
              <a:t>Change Backlog Details - Continued</a:t>
            </a:r>
            <a:endParaRPr lang="en-GB" sz="2000"/>
          </a:p>
        </p:txBody>
      </p:sp>
    </p:spTree>
    <p:extLst>
      <p:ext uri="{BB962C8B-B14F-4D97-AF65-F5344CB8AC3E}">
        <p14:creationId xmlns:p14="http://schemas.microsoft.com/office/powerpoint/2010/main" val="2756962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a:t>Section 3: Capture</a:t>
            </a:r>
            <a:endParaRPr lang="en-GB" sz="2400" b="0">
              <a:solidFill>
                <a:schemeClr val="tx1"/>
              </a:solidFill>
            </a:endParaRPr>
          </a:p>
        </p:txBody>
      </p:sp>
    </p:spTree>
    <p:extLst>
      <p:ext uri="{BB962C8B-B14F-4D97-AF65-F5344CB8AC3E}">
        <p14:creationId xmlns:p14="http://schemas.microsoft.com/office/powerpoint/2010/main" val="434622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199" y="228253"/>
            <a:ext cx="8594333" cy="438497"/>
          </a:xfrm>
        </p:spPr>
        <p:txBody>
          <a:bodyPr>
            <a:normAutofit fontScale="90000"/>
          </a:bodyPr>
          <a:lstStyle/>
          <a:p>
            <a:r>
              <a:rPr lang="en-US" sz="2700"/>
              <a:t>New Change Proposals</a:t>
            </a:r>
            <a:endParaRPr lang="en-GB" sz="240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p:txBody>
          <a:bodyPr>
            <a:normAutofit fontScale="92500" lnSpcReduction="20000"/>
          </a:bodyPr>
          <a:lstStyle/>
          <a:p>
            <a:pPr marL="0" indent="0">
              <a:buNone/>
            </a:pPr>
            <a:r>
              <a:rPr lang="en-US" sz="1800">
                <a:latin typeface="Arial"/>
                <a:cs typeface="Arial"/>
              </a:rPr>
              <a:t>For Approval</a:t>
            </a:r>
          </a:p>
          <a:p>
            <a:pPr marL="0" indent="0">
              <a:buNone/>
            </a:pPr>
            <a:endParaRPr lang="en-US" sz="1800">
              <a:latin typeface="Arial"/>
              <a:cs typeface="Arial"/>
            </a:endParaRPr>
          </a:p>
          <a:p>
            <a:pPr algn="l">
              <a:buFont typeface="Arial" panose="020B0604020202020204" pitchFamily="34" charset="0"/>
              <a:buChar char="•"/>
            </a:pPr>
            <a:r>
              <a:rPr lang="en-US" sz="1800">
                <a:latin typeface="Arial"/>
                <a:cs typeface="Arial"/>
              </a:rPr>
              <a:t>XRN5584 Procurement of a Climate Change Methodology for Demand Estimation Purposes</a:t>
            </a:r>
          </a:p>
          <a:p>
            <a:pPr algn="l">
              <a:buFont typeface="Arial" panose="020B0604020202020204" pitchFamily="34" charset="0"/>
              <a:buChar char="•"/>
            </a:pPr>
            <a:endParaRPr lang="en-US" sz="1800">
              <a:latin typeface="Arial"/>
              <a:cs typeface="Arial"/>
            </a:endParaRPr>
          </a:p>
          <a:p>
            <a:pPr algn="l">
              <a:buFont typeface="Arial" panose="020B0604020202020204" pitchFamily="34" charset="0"/>
              <a:buChar char="•"/>
            </a:pPr>
            <a:r>
              <a:rPr lang="en-US" sz="1800">
                <a:latin typeface="Arial"/>
                <a:cs typeface="Arial"/>
              </a:rPr>
              <a:t>XRN5585 Flow Weighted Calorific Value - Phase 2 Service Improvements</a:t>
            </a:r>
          </a:p>
          <a:p>
            <a:pPr marL="0" indent="0">
              <a:buNone/>
            </a:pPr>
            <a:endParaRPr lang="en-US" sz="1800">
              <a:latin typeface="Arial"/>
              <a:cs typeface="Arial"/>
            </a:endParaRPr>
          </a:p>
          <a:p>
            <a:pPr marL="0" indent="0">
              <a:buNone/>
            </a:pPr>
            <a:endParaRPr lang="en-US" sz="1800">
              <a:latin typeface="Arial"/>
              <a:cs typeface="Arial"/>
            </a:endParaRPr>
          </a:p>
          <a:p>
            <a:pPr marL="0" indent="0">
              <a:buNone/>
            </a:pPr>
            <a:r>
              <a:rPr lang="en-US" sz="1800">
                <a:latin typeface="Arial"/>
                <a:cs typeface="Arial"/>
              </a:rPr>
              <a:t>For Information</a:t>
            </a:r>
          </a:p>
          <a:p>
            <a:pPr marL="0" indent="0">
              <a:buNone/>
            </a:pPr>
            <a:endParaRPr lang="en-US" sz="1800">
              <a:latin typeface="Arial"/>
              <a:cs typeface="Arial"/>
            </a:endParaRPr>
          </a:p>
          <a:p>
            <a:r>
              <a:rPr lang="en-US" sz="1800">
                <a:latin typeface="Arial"/>
                <a:cs typeface="Arial"/>
              </a:rPr>
              <a:t>XRN</a:t>
            </a:r>
            <a:r>
              <a:rPr lang="en-GB" sz="1800">
                <a:latin typeface="Arial"/>
                <a:cs typeface="Arial"/>
              </a:rPr>
              <a:t>5575 March 23 </a:t>
            </a:r>
            <a:r>
              <a:rPr lang="en-GB" sz="1800" err="1">
                <a:latin typeface="Arial"/>
                <a:cs typeface="Arial"/>
              </a:rPr>
              <a:t>Adhoc</a:t>
            </a:r>
            <a:r>
              <a:rPr lang="en-GB" sz="1800">
                <a:latin typeface="Arial"/>
                <a:cs typeface="Arial"/>
              </a:rPr>
              <a:t> Release </a:t>
            </a:r>
          </a:p>
          <a:p>
            <a:pPr marL="0" indent="0">
              <a:buNone/>
            </a:pPr>
            <a:endParaRPr lang="en-GB" sz="1800">
              <a:latin typeface="Arial"/>
              <a:cs typeface="Arial"/>
            </a:endParaRPr>
          </a:p>
          <a:p>
            <a:r>
              <a:rPr lang="en-GB" sz="1800">
                <a:latin typeface="Arial"/>
                <a:cs typeface="Arial"/>
              </a:rPr>
              <a:t>XRN5581 Amendments to v26 of the Service Description Table </a:t>
            </a:r>
            <a:endParaRPr lang="en-US" sz="1800">
              <a:latin typeface="Arial"/>
              <a:cs typeface="Arial"/>
            </a:endParaRPr>
          </a:p>
        </p:txBody>
      </p:sp>
    </p:spTree>
    <p:extLst>
      <p:ext uri="{BB962C8B-B14F-4D97-AF65-F5344CB8AC3E}">
        <p14:creationId xmlns:p14="http://schemas.microsoft.com/office/powerpoint/2010/main" val="4043476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9" y="325539"/>
            <a:ext cx="8856984" cy="374297"/>
          </a:xfrm>
        </p:spPr>
        <p:txBody>
          <a:bodyPr>
            <a:noAutofit/>
          </a:bodyPr>
          <a:lstStyle/>
          <a:p>
            <a:r>
              <a:rPr lang="en-US" sz="1600"/>
              <a:t>XRN5584 Procurement of a Climate Change Methodology for Demand Estimation Purposes</a:t>
            </a:r>
            <a:br>
              <a:rPr lang="en-US" sz="1600"/>
            </a:br>
            <a:endParaRPr lang="en-US" sz="1600"/>
          </a:p>
        </p:txBody>
      </p:sp>
      <p:graphicFrame>
        <p:nvGraphicFramePr>
          <p:cNvPr id="5" name="Table 4"/>
          <p:cNvGraphicFramePr>
            <a:graphicFrameLocks noGrp="1"/>
          </p:cNvGraphicFramePr>
          <p:nvPr>
            <p:extLst>
              <p:ext uri="{D42A27DB-BD31-4B8C-83A1-F6EECF244321}">
                <p14:modId xmlns:p14="http://schemas.microsoft.com/office/powerpoint/2010/main" val="2231871692"/>
              </p:ext>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391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95864863"/>
              </p:ext>
            </p:extLst>
          </p:nvPr>
        </p:nvGraphicFramePr>
        <p:xfrm>
          <a:off x="71478" y="2707937"/>
          <a:ext cx="3692688" cy="881753"/>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485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kern="1200" baseline="0">
                          <a:solidFill>
                            <a:schemeClr val="tx1"/>
                          </a:solidFill>
                          <a:latin typeface="Arial" panose="020B0604020202020204" pitchFamily="34" charset="0"/>
                          <a:ea typeface="+mn-ea"/>
                          <a:cs typeface="Arial" panose="020B0604020202020204" pitchFamily="34" charset="0"/>
                        </a:rPr>
                        <a:t>Service Area 5 – Demand Estimation Obligations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tx1"/>
                          </a:solidFill>
                          <a:latin typeface="+mn-lt"/>
                          <a:ea typeface="+mn-ea"/>
                          <a:cs typeface="+mn-cs"/>
                          <a:hlinkClick r:id="rId3"/>
                        </a:rPr>
                        <a:t>Link to CP</a:t>
                      </a:r>
                      <a:endParaRPr lang="en-GB" sz="1050" b="0" kern="120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2523204651"/>
              </p:ext>
            </p:extLst>
          </p:nvPr>
        </p:nvGraphicFramePr>
        <p:xfrm>
          <a:off x="71491" y="4451749"/>
          <a:ext cx="3692675" cy="367827"/>
        </p:xfrm>
        <a:graphic>
          <a:graphicData uri="http://schemas.openxmlformats.org/drawingml/2006/table">
            <a:tbl>
              <a:tblPr firstRow="1" bandRow="1">
                <a:tableStyleId>{FABFCF23-3B69-468F-B69F-88F6DE6A72F2}</a:tableStyleId>
              </a:tblPr>
              <a:tblGrid>
                <a:gridCol w="1435191">
                  <a:extLst>
                    <a:ext uri="{9D8B030D-6E8A-4147-A177-3AD203B41FA5}">
                      <a16:colId xmlns:a16="http://schemas.microsoft.com/office/drawing/2014/main" val="3477608926"/>
                    </a:ext>
                  </a:extLst>
                </a:gridCol>
                <a:gridCol w="2257484">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4211120261"/>
              </p:ext>
            </p:extLst>
          </p:nvPr>
        </p:nvGraphicFramePr>
        <p:xfrm>
          <a:off x="4073161" y="860859"/>
          <a:ext cx="5070839" cy="3958717"/>
        </p:xfrm>
        <a:graphic>
          <a:graphicData uri="http://schemas.openxmlformats.org/drawingml/2006/table">
            <a:tbl>
              <a:tblPr firstRow="1" bandRow="1">
                <a:tableStyleId>{E8B1032C-EA38-4F05-BA0D-38AFFFC7BED3}</a:tableStyleId>
              </a:tblPr>
              <a:tblGrid>
                <a:gridCol w="5070839">
                  <a:extLst>
                    <a:ext uri="{9D8B030D-6E8A-4147-A177-3AD203B41FA5}">
                      <a16:colId xmlns:a16="http://schemas.microsoft.com/office/drawing/2014/main" val="20000"/>
                    </a:ext>
                  </a:extLst>
                </a:gridCol>
              </a:tblGrid>
              <a:tr h="5105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448174">
                <a:tc>
                  <a:txBody>
                    <a:bodyPr/>
                    <a:lstStyle/>
                    <a:p>
                      <a:pPr fontAlgn="base"/>
                      <a:r>
                        <a:rPr lang="en-US" sz="1400" b="0" i="0" kern="1200">
                          <a:solidFill>
                            <a:schemeClr val="tx1"/>
                          </a:solidFill>
                          <a:effectLst/>
                          <a:latin typeface="+mn-lt"/>
                          <a:ea typeface="+mn-ea"/>
                          <a:cs typeface="+mn-cs"/>
                        </a:rPr>
                        <a:t>Procurement of a new Climate Change Methodology which enables CDSP to gain the following capabilities;</a:t>
                      </a:r>
                    </a:p>
                    <a:p>
                      <a:pPr fontAlgn="base"/>
                      <a:endParaRPr lang="en-US" sz="1400" b="0" i="0" kern="1200">
                        <a:solidFill>
                          <a:schemeClr val="tx1"/>
                        </a:solidFill>
                        <a:effectLst/>
                        <a:latin typeface="+mn-lt"/>
                        <a:ea typeface="+mn-ea"/>
                        <a:cs typeface="+mn-cs"/>
                      </a:endParaRPr>
                    </a:p>
                    <a:p>
                      <a:pPr marL="0" indent="0" fontAlgn="base">
                        <a:buFont typeface="Arial" panose="020B0604020202020204" pitchFamily="34" charset="0"/>
                        <a:buNone/>
                      </a:pPr>
                      <a:r>
                        <a:rPr lang="en-US" sz="1400" b="0" i="0" kern="1200">
                          <a:solidFill>
                            <a:schemeClr val="tx1"/>
                          </a:solidFill>
                          <a:effectLst/>
                          <a:latin typeface="+mn-lt"/>
                          <a:ea typeface="+mn-ea"/>
                          <a:cs typeface="+mn-cs"/>
                        </a:rPr>
                        <a:t>Capability to reflect climate change information more accurately into the derivation of Seasonal Normal Basis – allowing for a more reflected dataset to be used in a host of downstream processes.</a:t>
                      </a:r>
                    </a:p>
                    <a:p>
                      <a:pPr marL="0" indent="0" fontAlgn="base">
                        <a:buFont typeface="Arial" panose="020B0604020202020204" pitchFamily="34" charset="0"/>
                        <a:buNone/>
                      </a:pPr>
                      <a:endParaRPr lang="en-US" sz="1400" b="0" i="0" kern="1200">
                        <a:solidFill>
                          <a:schemeClr val="tx1"/>
                        </a:solidFill>
                        <a:effectLst/>
                        <a:latin typeface="+mn-lt"/>
                        <a:ea typeface="+mn-ea"/>
                        <a:cs typeface="+mn-cs"/>
                      </a:endParaRPr>
                    </a:p>
                    <a:p>
                      <a:pPr fontAlgn="base"/>
                      <a:r>
                        <a:rPr lang="en-US" sz="1400" b="0" i="0" kern="1200">
                          <a:solidFill>
                            <a:schemeClr val="tx1"/>
                          </a:solidFill>
                          <a:effectLst/>
                          <a:latin typeface="+mn-lt"/>
                          <a:ea typeface="+mn-ea"/>
                          <a:cs typeface="+mn-cs"/>
                        </a:rPr>
                        <a:t>These processes include but are not limited to the following;</a:t>
                      </a:r>
                    </a:p>
                    <a:p>
                      <a:pPr marL="285750" indent="-285750" fontAlgn="base">
                        <a:buFont typeface="Arial" panose="020B0604020202020204" pitchFamily="34" charset="0"/>
                        <a:buChar char="•"/>
                      </a:pPr>
                      <a:r>
                        <a:rPr lang="en-US" sz="1400" b="0" i="0" kern="1200">
                          <a:solidFill>
                            <a:schemeClr val="tx1"/>
                          </a:solidFill>
                          <a:effectLst/>
                          <a:latin typeface="+mn-lt"/>
                          <a:ea typeface="+mn-ea"/>
                          <a:cs typeface="+mn-cs"/>
                        </a:rPr>
                        <a:t>NDM Allocation</a:t>
                      </a:r>
                    </a:p>
                    <a:p>
                      <a:pPr marL="285750" indent="-285750" fontAlgn="base">
                        <a:buFont typeface="Arial" panose="020B0604020202020204" pitchFamily="34" charset="0"/>
                        <a:buChar char="•"/>
                      </a:pPr>
                      <a:r>
                        <a:rPr lang="en-US" sz="1400" b="0" i="0" kern="1200">
                          <a:solidFill>
                            <a:schemeClr val="tx1"/>
                          </a:solidFill>
                          <a:effectLst/>
                          <a:latin typeface="+mn-lt"/>
                          <a:ea typeface="+mn-ea"/>
                          <a:cs typeface="+mn-cs"/>
                        </a:rPr>
                        <a:t>Peak Day demand estimation</a:t>
                      </a:r>
                    </a:p>
                    <a:p>
                      <a:pPr marL="285750" indent="-285750" fontAlgn="base">
                        <a:buFont typeface="Arial" panose="020B0604020202020204" pitchFamily="34" charset="0"/>
                        <a:buChar char="•"/>
                      </a:pPr>
                      <a:r>
                        <a:rPr lang="en-US" sz="1400" b="0" i="0" kern="1200">
                          <a:solidFill>
                            <a:schemeClr val="tx1"/>
                          </a:solidFill>
                          <a:effectLst/>
                          <a:latin typeface="+mn-lt"/>
                          <a:ea typeface="+mn-ea"/>
                          <a:cs typeface="+mn-cs"/>
                        </a:rPr>
                        <a:t>Annual Quantity processes</a:t>
                      </a:r>
                    </a:p>
                    <a:p>
                      <a:pPr marL="285750" indent="-285750" fontAlgn="base">
                        <a:buFont typeface="Arial" panose="020B0604020202020204" pitchFamily="34" charset="0"/>
                        <a:buChar char="•"/>
                      </a:pPr>
                      <a:r>
                        <a:rPr lang="en-US" sz="1400" b="0" i="0" kern="1200">
                          <a:solidFill>
                            <a:schemeClr val="tx1"/>
                          </a:solidFill>
                          <a:effectLst/>
                          <a:latin typeface="+mn-lt"/>
                          <a:ea typeface="+mn-ea"/>
                          <a:cs typeface="+mn-cs"/>
                        </a:rPr>
                        <a:t>Reconciliation</a:t>
                      </a:r>
                    </a:p>
                    <a:p>
                      <a:pPr lvl="0" algn="l">
                        <a:lnSpc>
                          <a:spcPct val="100000"/>
                        </a:lnSpc>
                        <a:spcBef>
                          <a:spcPts val="0"/>
                        </a:spcBef>
                        <a:spcAft>
                          <a:spcPts val="0"/>
                        </a:spcAft>
                        <a:buNone/>
                      </a:pPr>
                      <a:endParaRPr lang="en-GB" sz="1050" b="0" i="0" u="none" strike="noStrike" kern="1200" baseline="0" noProof="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535565267"/>
              </p:ext>
            </p:extLst>
          </p:nvPr>
        </p:nvGraphicFramePr>
        <p:xfrm>
          <a:off x="71478" y="3769259"/>
          <a:ext cx="3692673" cy="521142"/>
        </p:xfrm>
        <a:graphic>
          <a:graphicData uri="http://schemas.openxmlformats.org/drawingml/2006/table">
            <a:tbl>
              <a:tblPr firstRow="1" bandRow="1">
                <a:tableStyleId>{FABFCF23-3B69-468F-B69F-88F6DE6A72F2}</a:tableStyleId>
              </a:tblPr>
              <a:tblGrid>
                <a:gridCol w="1452434">
                  <a:extLst>
                    <a:ext uri="{9D8B030D-6E8A-4147-A177-3AD203B41FA5}">
                      <a16:colId xmlns:a16="http://schemas.microsoft.com/office/drawing/2014/main" val="3477608926"/>
                    </a:ext>
                  </a:extLst>
                </a:gridCol>
                <a:gridCol w="2240239">
                  <a:extLst>
                    <a:ext uri="{9D8B030D-6E8A-4147-A177-3AD203B41FA5}">
                      <a16:colId xmlns:a16="http://schemas.microsoft.com/office/drawing/2014/main" val="2478473174"/>
                    </a:ext>
                  </a:extLst>
                </a:gridCol>
              </a:tblGrid>
              <a:tr h="2696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Non-Regulatory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kern="1200">
                          <a:solidFill>
                            <a:schemeClr val="tx1"/>
                          </a:solidFill>
                          <a:effectLst/>
                          <a:latin typeface="Arial" panose="020B0604020202020204" pitchFamily="34" charset="0"/>
                          <a:ea typeface="+mn-ea"/>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4033160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195" y="255295"/>
            <a:ext cx="8856984" cy="353374"/>
          </a:xfrm>
        </p:spPr>
        <p:txBody>
          <a:bodyPr>
            <a:noAutofit/>
          </a:bodyPr>
          <a:lstStyle/>
          <a:p>
            <a:r>
              <a:rPr lang="en-US" sz="1600"/>
              <a:t>XRN5585 Flow Weighted Calorific Value - Phase 2 Service Improvements</a:t>
            </a:r>
            <a:br>
              <a:rPr lang="en-US" sz="1600"/>
            </a:br>
            <a:endParaRPr lang="en-US" sz="1600"/>
          </a:p>
        </p:txBody>
      </p:sp>
      <p:graphicFrame>
        <p:nvGraphicFramePr>
          <p:cNvPr id="5" name="Table 4"/>
          <p:cNvGraphicFramePr>
            <a:graphicFrameLocks noGrp="1"/>
          </p:cNvGraphicFramePr>
          <p:nvPr>
            <p:extLst>
              <p:ext uri="{D42A27DB-BD31-4B8C-83A1-F6EECF244321}">
                <p14:modId xmlns:p14="http://schemas.microsoft.com/office/powerpoint/2010/main" val="1403257888"/>
              </p:ext>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391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0" i="0" u="none" strike="noStrike" kern="1200" cap="none" spc="0" normalizeH="0" baseline="0" noProof="0">
                        <a:ln>
                          <a:noFill/>
                        </a:ln>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760567933"/>
              </p:ext>
            </p:extLst>
          </p:nvPr>
        </p:nvGraphicFramePr>
        <p:xfrm>
          <a:off x="71478" y="2707937"/>
          <a:ext cx="3692688" cy="881753"/>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485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kern="1200" baseline="0">
                          <a:solidFill>
                            <a:schemeClr val="tx1"/>
                          </a:solidFill>
                          <a:latin typeface="Arial" panose="020B0604020202020204" pitchFamily="34" charset="0"/>
                          <a:ea typeface="+mn-ea"/>
                          <a:cs typeface="Arial" panose="020B0604020202020204" pitchFamily="34" charset="0"/>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tx1"/>
                          </a:solidFill>
                          <a:latin typeface="+mn-lt"/>
                          <a:ea typeface="+mn-ea"/>
                          <a:cs typeface="+mn-cs"/>
                          <a:hlinkClick r:id="rId3"/>
                        </a:rPr>
                        <a:t>Link to CP</a:t>
                      </a:r>
                      <a:endParaRPr lang="en-GB" sz="1050" b="0" kern="120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4175396459"/>
              </p:ext>
            </p:extLst>
          </p:nvPr>
        </p:nvGraphicFramePr>
        <p:xfrm>
          <a:off x="71491" y="4451749"/>
          <a:ext cx="3692675" cy="367827"/>
        </p:xfrm>
        <a:graphic>
          <a:graphicData uri="http://schemas.openxmlformats.org/drawingml/2006/table">
            <a:tbl>
              <a:tblPr firstRow="1" bandRow="1">
                <a:tableStyleId>{FABFCF23-3B69-468F-B69F-88F6DE6A72F2}</a:tableStyleId>
              </a:tblPr>
              <a:tblGrid>
                <a:gridCol w="1435191">
                  <a:extLst>
                    <a:ext uri="{9D8B030D-6E8A-4147-A177-3AD203B41FA5}">
                      <a16:colId xmlns:a16="http://schemas.microsoft.com/office/drawing/2014/main" val="3477608926"/>
                    </a:ext>
                  </a:extLst>
                </a:gridCol>
                <a:gridCol w="2257484">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658680776"/>
              </p:ext>
            </p:extLst>
          </p:nvPr>
        </p:nvGraphicFramePr>
        <p:xfrm>
          <a:off x="4073161" y="860859"/>
          <a:ext cx="5070839" cy="4175763"/>
        </p:xfrm>
        <a:graphic>
          <a:graphicData uri="http://schemas.openxmlformats.org/drawingml/2006/table">
            <a:tbl>
              <a:tblPr firstRow="1" bandRow="1">
                <a:tableStyleId>{E8B1032C-EA38-4F05-BA0D-38AFFFC7BED3}</a:tableStyleId>
              </a:tblPr>
              <a:tblGrid>
                <a:gridCol w="5070839">
                  <a:extLst>
                    <a:ext uri="{9D8B030D-6E8A-4147-A177-3AD203B41FA5}">
                      <a16:colId xmlns:a16="http://schemas.microsoft.com/office/drawing/2014/main" val="20000"/>
                    </a:ext>
                  </a:extLst>
                </a:gridCol>
              </a:tblGrid>
              <a:tr h="5105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448174">
                <a:tc>
                  <a:txBody>
                    <a:bodyPr/>
                    <a:lstStyle/>
                    <a:p>
                      <a:pPr fontAlgn="base"/>
                      <a:r>
                        <a:rPr lang="en-US" sz="1400" b="0" i="0" kern="1200">
                          <a:solidFill>
                            <a:schemeClr val="tx1"/>
                          </a:solidFill>
                          <a:effectLst/>
                          <a:latin typeface="+mn-lt"/>
                          <a:ea typeface="+mn-ea"/>
                          <a:cs typeface="+mn-cs"/>
                        </a:rPr>
                        <a:t>Following successful implementation of XRN5231 – Provision of a FWACV Service, the CDSP now operates the calculation of Local Distribution Zone (LDZ) average Calorific Values, which are </a:t>
                      </a:r>
                      <a:r>
                        <a:rPr lang="en-US" sz="1400" b="0" i="0" kern="1200" err="1">
                          <a:solidFill>
                            <a:schemeClr val="tx1"/>
                          </a:solidFill>
                          <a:effectLst/>
                          <a:latin typeface="+mn-lt"/>
                          <a:ea typeface="+mn-ea"/>
                          <a:cs typeface="+mn-cs"/>
                        </a:rPr>
                        <a:t>utilised</a:t>
                      </a:r>
                      <a:r>
                        <a:rPr lang="en-US" sz="1400" b="0" i="0" kern="1200">
                          <a:solidFill>
                            <a:schemeClr val="tx1"/>
                          </a:solidFill>
                          <a:effectLst/>
                          <a:latin typeface="+mn-lt"/>
                          <a:ea typeface="+mn-ea"/>
                          <a:cs typeface="+mn-cs"/>
                        </a:rPr>
                        <a:t> in several industry processes.</a:t>
                      </a:r>
                    </a:p>
                    <a:p>
                      <a:pPr fontAlgn="base"/>
                      <a:r>
                        <a:rPr lang="en-US" sz="1400" b="0" i="0" kern="1200">
                          <a:solidFill>
                            <a:schemeClr val="tx1"/>
                          </a:solidFill>
                          <a:effectLst/>
                          <a:latin typeface="+mn-lt"/>
                          <a:ea typeface="+mn-ea"/>
                          <a:cs typeface="+mn-cs"/>
                        </a:rPr>
                        <a:t> </a:t>
                      </a:r>
                    </a:p>
                    <a:p>
                      <a:pPr fontAlgn="base"/>
                      <a:r>
                        <a:rPr lang="en-US" sz="1400" b="0" i="0" kern="1200">
                          <a:solidFill>
                            <a:schemeClr val="tx1"/>
                          </a:solidFill>
                          <a:effectLst/>
                          <a:latin typeface="+mn-lt"/>
                          <a:ea typeface="+mn-ea"/>
                          <a:cs typeface="+mn-cs"/>
                        </a:rPr>
                        <a:t>To ensure the Service could be delivered to the necessary timescales, a number of Distribution Network requirements and process improvement opportunities which were identified during the delivery phase were agreed to be deferred until a later date.</a:t>
                      </a:r>
                    </a:p>
                    <a:p>
                      <a:pPr fontAlgn="base"/>
                      <a:r>
                        <a:rPr lang="en-US" sz="1400" b="0" i="0" kern="1200">
                          <a:solidFill>
                            <a:schemeClr val="tx1"/>
                          </a:solidFill>
                          <a:effectLst/>
                          <a:latin typeface="+mn-lt"/>
                          <a:ea typeface="+mn-ea"/>
                          <a:cs typeface="+mn-cs"/>
                        </a:rPr>
                        <a:t> </a:t>
                      </a:r>
                    </a:p>
                    <a:p>
                      <a:pPr fontAlgn="base"/>
                      <a:r>
                        <a:rPr lang="en-US" sz="1400" b="0" i="0" kern="1200">
                          <a:solidFill>
                            <a:schemeClr val="tx1"/>
                          </a:solidFill>
                          <a:effectLst/>
                          <a:latin typeface="+mn-lt"/>
                          <a:ea typeface="+mn-ea"/>
                          <a:cs typeface="+mn-cs"/>
                        </a:rPr>
                        <a:t>These requirements and process improvement will enable the service to be operated in a more efficient and effective manner, from a CDSP perspective and in turn will improve the interactions that Distribution Network operational teams manage.  </a:t>
                      </a:r>
                    </a:p>
                    <a:p>
                      <a:pPr lvl="0" algn="l">
                        <a:lnSpc>
                          <a:spcPct val="100000"/>
                        </a:lnSpc>
                        <a:spcBef>
                          <a:spcPts val="0"/>
                        </a:spcBef>
                        <a:spcAft>
                          <a:spcPts val="0"/>
                        </a:spcAft>
                        <a:buNone/>
                      </a:pPr>
                      <a:endParaRPr lang="en-GB" sz="1050" b="0" i="0" u="none" strike="noStrike" kern="1200" baseline="0" noProof="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675068384"/>
              </p:ext>
            </p:extLst>
          </p:nvPr>
        </p:nvGraphicFramePr>
        <p:xfrm>
          <a:off x="71493" y="3779721"/>
          <a:ext cx="3692673" cy="502920"/>
        </p:xfrm>
        <a:graphic>
          <a:graphicData uri="http://schemas.openxmlformats.org/drawingml/2006/table">
            <a:tbl>
              <a:tblPr firstRow="1" bandRow="1">
                <a:tableStyleId>{FABFCF23-3B69-468F-B69F-88F6DE6A72F2}</a:tableStyleId>
              </a:tblPr>
              <a:tblGrid>
                <a:gridCol w="1452434">
                  <a:extLst>
                    <a:ext uri="{9D8B030D-6E8A-4147-A177-3AD203B41FA5}">
                      <a16:colId xmlns:a16="http://schemas.microsoft.com/office/drawing/2014/main" val="3477608926"/>
                    </a:ext>
                  </a:extLst>
                </a:gridCol>
                <a:gridCol w="2240239">
                  <a:extLst>
                    <a:ext uri="{9D8B030D-6E8A-4147-A177-3AD203B41FA5}">
                      <a16:colId xmlns:a16="http://schemas.microsoft.com/office/drawing/2014/main" val="2478473174"/>
                    </a:ext>
                  </a:extLst>
                </a:gridCol>
              </a:tblGrid>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Arial" panose="020B0604020202020204" pitchFamily="34" charset="0"/>
                          <a:cs typeface="Arial" panose="020B0604020202020204" pitchFamily="34" charset="0"/>
                        </a:rPr>
                        <a:t>Non-Regulatory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a:solidFill>
                            <a:schemeClr val="tx1"/>
                          </a:solidFill>
                          <a:effectLst/>
                          <a:latin typeface="Arial" panose="020B0604020202020204" pitchFamily="34" charset="0"/>
                          <a:ea typeface="+mn-ea"/>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2307429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255295"/>
            <a:ext cx="8856984" cy="232964"/>
          </a:xfrm>
        </p:spPr>
        <p:txBody>
          <a:bodyPr>
            <a:noAutofit/>
          </a:bodyPr>
          <a:lstStyle/>
          <a:p>
            <a:r>
              <a:rPr lang="en-US" sz="1600"/>
              <a:t>XRN</a:t>
            </a:r>
            <a:r>
              <a:rPr lang="en-GB" sz="1600"/>
              <a:t>5575 March 23 Adhoc Release </a:t>
            </a:r>
            <a:endParaRPr lang="en-US" sz="1600"/>
          </a:p>
        </p:txBody>
      </p:sp>
      <p:graphicFrame>
        <p:nvGraphicFramePr>
          <p:cNvPr id="5" name="Table 4"/>
          <p:cNvGraphicFramePr>
            <a:graphicFrameLocks noGrp="1"/>
          </p:cNvGraphicFramePr>
          <p:nvPr>
            <p:extLst>
              <p:ext uri="{D42A27DB-BD31-4B8C-83A1-F6EECF244321}">
                <p14:modId xmlns:p14="http://schemas.microsoft.com/office/powerpoint/2010/main" val="595194082"/>
              </p:ext>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391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mn-lt"/>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mn-lt"/>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mn-lt"/>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r>
                        <a:rPr lang="en-GB" sz="1050" b="1" kern="1200" baseline="0">
                          <a:solidFill>
                            <a:schemeClr val="tx1"/>
                          </a:solidFill>
                          <a:latin typeface="Arial"/>
                          <a:ea typeface="+mn-ea"/>
                          <a:cs typeface="Arial"/>
                        </a:rPr>
                        <a:t>For information only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356666361"/>
              </p:ext>
            </p:extLst>
          </p:nvPr>
        </p:nvGraphicFramePr>
        <p:xfrm>
          <a:off x="71478" y="2707937"/>
          <a:ext cx="3692688" cy="790280"/>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393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Arial"/>
                          <a:cs typeface="Arial"/>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rgbClr val="FF0000"/>
                          </a:solidFill>
                          <a:latin typeface="+mn-lt"/>
                          <a:ea typeface="+mn-ea"/>
                          <a:cs typeface="+mn-cs"/>
                          <a:hlinkClick r:id="rId3"/>
                        </a:rPr>
                        <a:t>Link to CP</a:t>
                      </a:r>
                      <a:endParaRPr lang="en-GB" sz="1050" b="0" kern="1200">
                        <a:solidFill>
                          <a:srgbClr val="FF0000"/>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1566861101"/>
              </p:ext>
            </p:extLst>
          </p:nvPr>
        </p:nvGraphicFramePr>
        <p:xfrm>
          <a:off x="71491" y="4451749"/>
          <a:ext cx="3692675" cy="367827"/>
        </p:xfrm>
        <a:graphic>
          <a:graphicData uri="http://schemas.openxmlformats.org/drawingml/2006/table">
            <a:tbl>
              <a:tblPr firstRow="1" bandRow="1">
                <a:tableStyleId>{FABFCF23-3B69-468F-B69F-88F6DE6A72F2}</a:tableStyleId>
              </a:tblPr>
              <a:tblGrid>
                <a:gridCol w="1435191">
                  <a:extLst>
                    <a:ext uri="{9D8B030D-6E8A-4147-A177-3AD203B41FA5}">
                      <a16:colId xmlns:a16="http://schemas.microsoft.com/office/drawing/2014/main" val="3477608926"/>
                    </a:ext>
                  </a:extLst>
                </a:gridCol>
                <a:gridCol w="2257484">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103357969"/>
              </p:ext>
            </p:extLst>
          </p:nvPr>
        </p:nvGraphicFramePr>
        <p:xfrm>
          <a:off x="4073161" y="860859"/>
          <a:ext cx="5070839" cy="3958717"/>
        </p:xfrm>
        <a:graphic>
          <a:graphicData uri="http://schemas.openxmlformats.org/drawingml/2006/table">
            <a:tbl>
              <a:tblPr firstRow="1" bandRow="1">
                <a:tableStyleId>{E8B1032C-EA38-4F05-BA0D-38AFFFC7BED3}</a:tableStyleId>
              </a:tblPr>
              <a:tblGrid>
                <a:gridCol w="5070839">
                  <a:extLst>
                    <a:ext uri="{9D8B030D-6E8A-4147-A177-3AD203B41FA5}">
                      <a16:colId xmlns:a16="http://schemas.microsoft.com/office/drawing/2014/main" val="20000"/>
                    </a:ext>
                  </a:extLst>
                </a:gridCol>
              </a:tblGrid>
              <a:tr h="5105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448174">
                <a:tc>
                  <a:txBody>
                    <a:bodyPr/>
                    <a:lstStyle/>
                    <a:p>
                      <a:pPr lvl="0" algn="l">
                        <a:lnSpc>
                          <a:spcPct val="100000"/>
                        </a:lnSpc>
                        <a:spcBef>
                          <a:spcPts val="0"/>
                        </a:spcBef>
                        <a:spcAft>
                          <a:spcPts val="0"/>
                        </a:spcAft>
                        <a:buNone/>
                      </a:pPr>
                      <a:r>
                        <a:rPr lang="en-GB" sz="1050" b="0" i="0" u="none" strike="noStrike" kern="1200" baseline="0" noProof="0">
                          <a:latin typeface="+mn-lt"/>
                        </a:rPr>
                        <a:t>A parent XRN is required for March 23 Adhoc Release</a:t>
                      </a:r>
                    </a:p>
                    <a:p>
                      <a:pPr lvl="0" algn="l">
                        <a:lnSpc>
                          <a:spcPct val="100000"/>
                        </a:lnSpc>
                        <a:spcBef>
                          <a:spcPts val="0"/>
                        </a:spcBef>
                        <a:spcAft>
                          <a:spcPts val="0"/>
                        </a:spcAft>
                        <a:buNone/>
                      </a:pPr>
                      <a:endParaRPr lang="en-GB" sz="1050" b="0" i="0" u="none" strike="noStrike" kern="1200" baseline="0" noProof="0">
                        <a:latin typeface="+mn-lt"/>
                      </a:endParaRPr>
                    </a:p>
                    <a:p>
                      <a:pPr lvl="0" algn="l">
                        <a:lnSpc>
                          <a:spcPct val="100000"/>
                        </a:lnSpc>
                        <a:spcBef>
                          <a:spcPts val="0"/>
                        </a:spcBef>
                        <a:spcAft>
                          <a:spcPts val="0"/>
                        </a:spcAft>
                        <a:buNone/>
                      </a:pPr>
                      <a:r>
                        <a:rPr lang="en-GB" sz="1050" b="0" i="0" u="none" strike="noStrike" kern="1200" baseline="0" noProof="0">
                          <a:latin typeface="+mn-lt"/>
                        </a:rPr>
                        <a:t>There are 3 changes within this release</a:t>
                      </a:r>
                    </a:p>
                    <a:p>
                      <a:pPr lvl="0" algn="l">
                        <a:lnSpc>
                          <a:spcPct val="100000"/>
                        </a:lnSpc>
                        <a:spcBef>
                          <a:spcPts val="0"/>
                        </a:spcBef>
                        <a:spcAft>
                          <a:spcPts val="0"/>
                        </a:spcAft>
                        <a:buNone/>
                      </a:pPr>
                      <a:endParaRPr lang="en-GB" sz="1050" b="0" i="0" u="none" strike="noStrike" kern="1200" baseline="0" noProof="0">
                        <a:latin typeface="+mn-lt"/>
                      </a:endParaRPr>
                    </a:p>
                    <a:p>
                      <a:pPr marL="171450" lvl="0" indent="-171450" algn="l">
                        <a:lnSpc>
                          <a:spcPct val="100000"/>
                        </a:lnSpc>
                        <a:spcBef>
                          <a:spcPts val="0"/>
                        </a:spcBef>
                        <a:spcAft>
                          <a:spcPts val="0"/>
                        </a:spcAft>
                        <a:buFont typeface="Arial" panose="020B0604020202020204" pitchFamily="34" charset="0"/>
                        <a:buChar char="•"/>
                      </a:pPr>
                      <a:r>
                        <a:rPr lang="en-GB" sz="1050" b="0" i="0" u="none" strike="noStrike" kern="1200" baseline="0" noProof="0">
                          <a:latin typeface="+mn-lt"/>
                        </a:rPr>
                        <a:t>XRN5143 Transfer of NDM sampling obligations from Cadent, WWU, and NGN to the CDSP</a:t>
                      </a:r>
                    </a:p>
                    <a:p>
                      <a:pPr marL="0" lvl="0" indent="0" algn="l">
                        <a:lnSpc>
                          <a:spcPct val="100000"/>
                        </a:lnSpc>
                        <a:spcBef>
                          <a:spcPts val="0"/>
                        </a:spcBef>
                        <a:spcAft>
                          <a:spcPts val="0"/>
                        </a:spcAft>
                        <a:buFont typeface="Arial" panose="020B0604020202020204" pitchFamily="34" charset="0"/>
                        <a:buNone/>
                      </a:pPr>
                      <a:endParaRPr lang="en-GB" sz="1050" b="0" i="0" u="none" strike="noStrike" kern="1200" baseline="0" noProof="0">
                        <a:latin typeface="+mn-lt"/>
                      </a:endParaRPr>
                    </a:p>
                    <a:p>
                      <a:pPr marL="171450" lvl="0" indent="-171450" algn="l">
                        <a:lnSpc>
                          <a:spcPct val="100000"/>
                        </a:lnSpc>
                        <a:spcBef>
                          <a:spcPts val="0"/>
                        </a:spcBef>
                        <a:spcAft>
                          <a:spcPts val="0"/>
                        </a:spcAft>
                        <a:buFont typeface="Arial" panose="020B0604020202020204" pitchFamily="34" charset="0"/>
                        <a:buChar char="•"/>
                      </a:pPr>
                      <a:r>
                        <a:rPr lang="en-GB" sz="1050" b="0" i="0" u="none" strike="noStrike" kern="1200" baseline="0" noProof="0">
                          <a:latin typeface="+mn-lt"/>
                        </a:rPr>
                        <a:t>XRN5379 DM Class 1 Read Service</a:t>
                      </a:r>
                    </a:p>
                    <a:p>
                      <a:pPr marL="0" lvl="0" indent="0" algn="l">
                        <a:lnSpc>
                          <a:spcPct val="100000"/>
                        </a:lnSpc>
                        <a:spcBef>
                          <a:spcPts val="0"/>
                        </a:spcBef>
                        <a:spcAft>
                          <a:spcPts val="0"/>
                        </a:spcAft>
                        <a:buFont typeface="Arial" panose="020B0604020202020204" pitchFamily="34" charset="0"/>
                        <a:buNone/>
                      </a:pPr>
                      <a:endParaRPr lang="en-GB" sz="1050" b="0" i="0" u="none" strike="noStrike" kern="1200" baseline="0" noProof="0">
                        <a:latin typeface="+mn-lt"/>
                      </a:endParaRPr>
                    </a:p>
                    <a:p>
                      <a:pPr marL="171450" lvl="0" indent="-171450" algn="l">
                        <a:lnSpc>
                          <a:spcPct val="100000"/>
                        </a:lnSpc>
                        <a:spcBef>
                          <a:spcPts val="0"/>
                        </a:spcBef>
                        <a:spcAft>
                          <a:spcPts val="0"/>
                        </a:spcAft>
                        <a:buFont typeface="Arial" panose="020B0604020202020204" pitchFamily="34" charset="0"/>
                        <a:buChar char="•"/>
                      </a:pPr>
                      <a:r>
                        <a:rPr lang="en-GB" sz="1050" b="0" i="0" u="none" strike="noStrike" kern="1200" baseline="0" noProof="0">
                          <a:latin typeface="+mn-lt"/>
                        </a:rPr>
                        <a:t>XRN5472 Creation of a UK Link API to consume daily weather data for Demand Estimation</a:t>
                      </a:r>
                    </a:p>
                    <a:p>
                      <a:pPr lvl="0" algn="l">
                        <a:lnSpc>
                          <a:spcPct val="100000"/>
                        </a:lnSpc>
                        <a:spcBef>
                          <a:spcPts val="0"/>
                        </a:spcBef>
                        <a:spcAft>
                          <a:spcPts val="0"/>
                        </a:spcAft>
                        <a:buNone/>
                      </a:pPr>
                      <a:endParaRPr lang="en-GB" sz="1050" b="0" i="0" u="none" strike="noStrike" kern="1200" baseline="0" noProof="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529456476"/>
              </p:ext>
            </p:extLst>
          </p:nvPr>
        </p:nvGraphicFramePr>
        <p:xfrm>
          <a:off x="71493" y="3779721"/>
          <a:ext cx="3692673" cy="502920"/>
        </p:xfrm>
        <a:graphic>
          <a:graphicData uri="http://schemas.openxmlformats.org/drawingml/2006/table">
            <a:tbl>
              <a:tblPr firstRow="1" bandRow="1">
                <a:tableStyleId>{FABFCF23-3B69-468F-B69F-88F6DE6A72F2}</a:tableStyleId>
              </a:tblPr>
              <a:tblGrid>
                <a:gridCol w="1452434">
                  <a:extLst>
                    <a:ext uri="{9D8B030D-6E8A-4147-A177-3AD203B41FA5}">
                      <a16:colId xmlns:a16="http://schemas.microsoft.com/office/drawing/2014/main" val="3477608926"/>
                    </a:ext>
                  </a:extLst>
                </a:gridCol>
                <a:gridCol w="2240239">
                  <a:extLst>
                    <a:ext uri="{9D8B030D-6E8A-4147-A177-3AD203B41FA5}">
                      <a16:colId xmlns:a16="http://schemas.microsoft.com/office/drawing/2014/main" val="2478473174"/>
                    </a:ext>
                  </a:extLst>
                </a:gridCol>
              </a:tblGrid>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N/A</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N/A</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3327114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255295"/>
            <a:ext cx="8856984" cy="232964"/>
          </a:xfrm>
        </p:spPr>
        <p:txBody>
          <a:bodyPr>
            <a:noAutofit/>
          </a:bodyPr>
          <a:lstStyle/>
          <a:p>
            <a:r>
              <a:rPr lang="en-US" sz="1600"/>
              <a:t>XRN</a:t>
            </a:r>
            <a:r>
              <a:rPr lang="en-GB" sz="1600"/>
              <a:t>5581 Amendments to v26 of the Service Description Table </a:t>
            </a:r>
            <a:endParaRPr lang="en-US" sz="1600"/>
          </a:p>
        </p:txBody>
      </p:sp>
      <p:graphicFrame>
        <p:nvGraphicFramePr>
          <p:cNvPr id="5" name="Table 4"/>
          <p:cNvGraphicFramePr>
            <a:graphicFrameLocks noGrp="1"/>
          </p:cNvGraphicFramePr>
          <p:nvPr>
            <p:extLst>
              <p:ext uri="{D42A27DB-BD31-4B8C-83A1-F6EECF244321}">
                <p14:modId xmlns:p14="http://schemas.microsoft.com/office/powerpoint/2010/main" val="3411840295"/>
              </p:ext>
            </p:extLst>
          </p:nvPr>
        </p:nvGraphicFramePr>
        <p:xfrm>
          <a:off x="71478" y="786108"/>
          <a:ext cx="3692688" cy="1877601"/>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391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mn-lt"/>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mn-lt"/>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mn-lt"/>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r>
                        <a:rPr lang="en-GB" sz="1050" b="1" kern="1200" baseline="0">
                          <a:solidFill>
                            <a:schemeClr val="tx1"/>
                          </a:solidFill>
                          <a:latin typeface="Arial"/>
                          <a:ea typeface="+mn-ea"/>
                          <a:cs typeface="Arial"/>
                        </a:rPr>
                        <a:t>For information and will be presented to CoMC for approval on 16/11/22</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48948491"/>
              </p:ext>
            </p:extLst>
          </p:nvPr>
        </p:nvGraphicFramePr>
        <p:xfrm>
          <a:off x="71478" y="2832817"/>
          <a:ext cx="3692688" cy="756873"/>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4165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Arial"/>
                          <a:cs typeface="Arial"/>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402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tx1"/>
                          </a:solidFill>
                          <a:latin typeface="+mn-lt"/>
                          <a:ea typeface="+mn-ea"/>
                          <a:cs typeface="+mn-cs"/>
                          <a:hlinkClick r:id="rId3"/>
                        </a:rPr>
                        <a:t>Link to CP</a:t>
                      </a:r>
                      <a:endParaRPr lang="en-GB" sz="1050" b="0" kern="120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2734887248"/>
              </p:ext>
            </p:extLst>
          </p:nvPr>
        </p:nvGraphicFramePr>
        <p:xfrm>
          <a:off x="71491" y="4451749"/>
          <a:ext cx="3692675" cy="367827"/>
        </p:xfrm>
        <a:graphic>
          <a:graphicData uri="http://schemas.openxmlformats.org/drawingml/2006/table">
            <a:tbl>
              <a:tblPr firstRow="1" bandRow="1">
                <a:tableStyleId>{FABFCF23-3B69-468F-B69F-88F6DE6A72F2}</a:tableStyleId>
              </a:tblPr>
              <a:tblGrid>
                <a:gridCol w="1435191">
                  <a:extLst>
                    <a:ext uri="{9D8B030D-6E8A-4147-A177-3AD203B41FA5}">
                      <a16:colId xmlns:a16="http://schemas.microsoft.com/office/drawing/2014/main" val="3477608926"/>
                    </a:ext>
                  </a:extLst>
                </a:gridCol>
                <a:gridCol w="2257484">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625928961"/>
              </p:ext>
            </p:extLst>
          </p:nvPr>
        </p:nvGraphicFramePr>
        <p:xfrm>
          <a:off x="4073161" y="860859"/>
          <a:ext cx="4863021" cy="3958717"/>
        </p:xfrm>
        <a:graphic>
          <a:graphicData uri="http://schemas.openxmlformats.org/drawingml/2006/table">
            <a:tbl>
              <a:tblPr firstRow="1" bandRow="1">
                <a:tableStyleId>{E8B1032C-EA38-4F05-BA0D-38AFFFC7BED3}</a:tableStyleId>
              </a:tblPr>
              <a:tblGrid>
                <a:gridCol w="4863021">
                  <a:extLst>
                    <a:ext uri="{9D8B030D-6E8A-4147-A177-3AD203B41FA5}">
                      <a16:colId xmlns:a16="http://schemas.microsoft.com/office/drawing/2014/main" val="20000"/>
                    </a:ext>
                  </a:extLst>
                </a:gridCol>
              </a:tblGrid>
              <a:tr h="5105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448174">
                <a:tc>
                  <a:txBody>
                    <a:bodyPr/>
                    <a:lstStyle/>
                    <a:p>
                      <a:pPr fontAlgn="base"/>
                      <a:r>
                        <a:rPr lang="en-US" sz="1400" b="0" i="0" kern="1200">
                          <a:solidFill>
                            <a:schemeClr val="tx1"/>
                          </a:solidFill>
                          <a:effectLst/>
                          <a:latin typeface="+mn-lt"/>
                          <a:ea typeface="+mn-ea"/>
                          <a:cs typeface="+mn-cs"/>
                        </a:rPr>
                        <a:t>The Service lines as listed in the CP have been updated to add clarity following and internal review and in consultation with the relevant Customer Group via industry meetings. </a:t>
                      </a:r>
                    </a:p>
                    <a:p>
                      <a:pPr fontAlgn="base"/>
                      <a:endParaRPr lang="en-US" sz="1400" b="0" i="0" kern="1200">
                        <a:solidFill>
                          <a:schemeClr val="tx1"/>
                        </a:solidFill>
                        <a:effectLst/>
                        <a:latin typeface="+mn-lt"/>
                        <a:ea typeface="+mn-ea"/>
                        <a:cs typeface="+mn-cs"/>
                      </a:endParaRPr>
                    </a:p>
                    <a:p>
                      <a:pPr fontAlgn="base"/>
                      <a:r>
                        <a:rPr lang="en-US" sz="1400" b="0" i="0" kern="1200">
                          <a:solidFill>
                            <a:schemeClr val="tx1"/>
                          </a:solidFill>
                          <a:effectLst/>
                          <a:latin typeface="+mn-lt"/>
                          <a:ea typeface="+mn-ea"/>
                          <a:cs typeface="+mn-cs"/>
                        </a:rPr>
                        <a:t>A new Service line has been created as a result of the introduction of  urgent Modification 0822 Reform of Gas Demand Side Response (DSR) Arrangements.</a:t>
                      </a:r>
                    </a:p>
                    <a:p>
                      <a:pPr lvl="0" algn="l">
                        <a:lnSpc>
                          <a:spcPct val="100000"/>
                        </a:lnSpc>
                        <a:spcBef>
                          <a:spcPts val="0"/>
                        </a:spcBef>
                        <a:spcAft>
                          <a:spcPts val="0"/>
                        </a:spcAft>
                        <a:buNone/>
                      </a:pPr>
                      <a:endParaRPr lang="en-GB" sz="1050" b="0" i="0" u="none" strike="noStrike" kern="1200" baseline="0" noProof="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142529692"/>
              </p:ext>
            </p:extLst>
          </p:nvPr>
        </p:nvGraphicFramePr>
        <p:xfrm>
          <a:off x="71493" y="3779721"/>
          <a:ext cx="3692673" cy="502920"/>
        </p:xfrm>
        <a:graphic>
          <a:graphicData uri="http://schemas.openxmlformats.org/drawingml/2006/table">
            <a:tbl>
              <a:tblPr firstRow="1" bandRow="1">
                <a:tableStyleId>{FABFCF23-3B69-468F-B69F-88F6DE6A72F2}</a:tableStyleId>
              </a:tblPr>
              <a:tblGrid>
                <a:gridCol w="1452434">
                  <a:extLst>
                    <a:ext uri="{9D8B030D-6E8A-4147-A177-3AD203B41FA5}">
                      <a16:colId xmlns:a16="http://schemas.microsoft.com/office/drawing/2014/main" val="3477608926"/>
                    </a:ext>
                  </a:extLst>
                </a:gridCol>
                <a:gridCol w="2240239">
                  <a:extLst>
                    <a:ext uri="{9D8B030D-6E8A-4147-A177-3AD203B41FA5}">
                      <a16:colId xmlns:a16="http://schemas.microsoft.com/office/drawing/2014/main" val="2478473174"/>
                    </a:ext>
                  </a:extLst>
                </a:gridCol>
              </a:tblGrid>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Documentation Change</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N/A</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1708607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br>
              <a:rPr lang="en-GB">
                <a:latin typeface="Arial"/>
                <a:cs typeface="Arial"/>
              </a:rPr>
            </a:br>
            <a:r>
              <a:rPr lang="en-GB" sz="3100">
                <a:latin typeface="Arial"/>
                <a:cs typeface="Arial"/>
              </a:rPr>
              <a:t>section 4. Design &amp; Delivery</a:t>
            </a:r>
            <a:br>
              <a:rPr lang="en-GB"/>
            </a:br>
            <a:br>
              <a:rPr lang="en-GB"/>
            </a:br>
            <a:endParaRPr lang="en-GB" sz="2000">
              <a:solidFill>
                <a:schemeClr val="tx1"/>
              </a:solidFill>
            </a:endParaRPr>
          </a:p>
        </p:txBody>
      </p:sp>
    </p:spTree>
    <p:extLst>
      <p:ext uri="{BB962C8B-B14F-4D97-AF65-F5344CB8AC3E}">
        <p14:creationId xmlns:p14="http://schemas.microsoft.com/office/powerpoint/2010/main" val="3320118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60AD12-684D-4CF6-A84F-796E3404F567}"/>
              </a:ext>
            </a:extLst>
          </p:cNvPr>
          <p:cNvSpPr>
            <a:spLocks noGrp="1"/>
          </p:cNvSpPr>
          <p:nvPr>
            <p:ph type="title"/>
          </p:nvPr>
        </p:nvSpPr>
        <p:spPr/>
        <p:txBody>
          <a:bodyPr>
            <a:normAutofit/>
          </a:bodyPr>
          <a:lstStyle/>
          <a:p>
            <a:r>
              <a:rPr lang="en-GB" sz="2000"/>
              <a:t>Design Change Pack </a:t>
            </a:r>
          </a:p>
        </p:txBody>
      </p:sp>
      <p:sp>
        <p:nvSpPr>
          <p:cNvPr id="5" name="Content Placeholder 4">
            <a:extLst>
              <a:ext uri="{FF2B5EF4-FFF2-40B4-BE49-F238E27FC236}">
                <a16:creationId xmlns:a16="http://schemas.microsoft.com/office/drawing/2014/main" id="{74E5C359-EDF7-4B98-9E7A-26420788651C}"/>
              </a:ext>
            </a:extLst>
          </p:cNvPr>
          <p:cNvSpPr>
            <a:spLocks noGrp="1"/>
          </p:cNvSpPr>
          <p:nvPr>
            <p:ph idx="1"/>
          </p:nvPr>
        </p:nvSpPr>
        <p:spPr>
          <a:xfrm>
            <a:off x="457200" y="861391"/>
            <a:ext cx="8229600" cy="3870599"/>
          </a:xfrm>
        </p:spPr>
        <p:txBody>
          <a:bodyPr>
            <a:normAutofit/>
          </a:bodyPr>
          <a:lstStyle/>
          <a:p>
            <a:pPr marL="457200" lvl="1" indent="0">
              <a:lnSpc>
                <a:spcPct val="115000"/>
              </a:lnSpc>
              <a:buNone/>
            </a:pPr>
            <a:r>
              <a:rPr lang="en-GB" sz="1600" dirty="0">
                <a:effectLst/>
                <a:ea typeface="Calibri" panose="020F0502020204030204" pitchFamily="34" charset="0"/>
              </a:rPr>
              <a:t>For Approval</a:t>
            </a:r>
          </a:p>
          <a:p>
            <a:pPr lvl="1">
              <a:lnSpc>
                <a:spcPct val="115000"/>
              </a:lnSpc>
              <a:buFont typeface="Arial" panose="020B0604020202020204" pitchFamily="34" charset="0"/>
              <a:buChar char="•"/>
            </a:pPr>
            <a:r>
              <a:rPr lang="en-GB" sz="1600" dirty="0">
                <a:effectLst/>
                <a:ea typeface="Calibri" panose="020F0502020204030204" pitchFamily="34" charset="0"/>
              </a:rPr>
              <a:t>XRN4900 Biomethane Sites with Reduced Propane Injection </a:t>
            </a:r>
          </a:p>
          <a:p>
            <a:pPr lvl="1">
              <a:lnSpc>
                <a:spcPct val="115000"/>
              </a:lnSpc>
              <a:buFont typeface="Arial" panose="020B0604020202020204" pitchFamily="34" charset="0"/>
              <a:buChar char="•"/>
            </a:pPr>
            <a:r>
              <a:rPr lang="en-GB" sz="1600" dirty="0">
                <a:effectLst/>
                <a:ea typeface="Calibri" panose="020F0502020204030204" pitchFamily="34" charset="0"/>
              </a:rPr>
              <a:t>XRN5541 Amendment to the UIG Additional National Data Reporting </a:t>
            </a:r>
          </a:p>
          <a:p>
            <a:pPr lvl="1">
              <a:lnSpc>
                <a:spcPct val="115000"/>
              </a:lnSpc>
              <a:buFont typeface="Arial" panose="020B0604020202020204" pitchFamily="34" charset="0"/>
              <a:buChar char="•"/>
            </a:pPr>
            <a:r>
              <a:rPr lang="en-GB" sz="1600" dirty="0">
                <a:effectLst/>
                <a:ea typeface="Calibri" panose="020F0502020204030204" pitchFamily="34" charset="0"/>
              </a:rPr>
              <a:t>XRN5556B Contact Management Service (CMS) Rebuild Version 1.1 </a:t>
            </a:r>
          </a:p>
          <a:p>
            <a:pPr lvl="1">
              <a:lnSpc>
                <a:spcPct val="115000"/>
              </a:lnSpc>
              <a:buFont typeface="Arial" panose="020B0604020202020204" pitchFamily="34" charset="0"/>
              <a:buChar char="•"/>
            </a:pPr>
            <a:r>
              <a:rPr lang="en-GB" sz="1600" dirty="0">
                <a:effectLst/>
                <a:ea typeface="Calibri" panose="020F0502020204030204" pitchFamily="34" charset="0"/>
              </a:rPr>
              <a:t>XRN5556C Contact Management Service (CMS) Rebuild Version 1.2 </a:t>
            </a:r>
          </a:p>
          <a:p>
            <a:pPr lvl="1">
              <a:lnSpc>
                <a:spcPct val="115000"/>
              </a:lnSpc>
              <a:buFont typeface="Arial" panose="020B0604020202020204" pitchFamily="34" charset="0"/>
              <a:buChar char="•"/>
            </a:pPr>
            <a:r>
              <a:rPr lang="en-GB" sz="1600" dirty="0">
                <a:effectLst/>
                <a:ea typeface="Calibri" panose="020F0502020204030204" pitchFamily="34" charset="0"/>
              </a:rPr>
              <a:t>Query Management Standards of </a:t>
            </a:r>
            <a:r>
              <a:rPr lang="en-GB" sz="1600">
                <a:effectLst/>
                <a:ea typeface="Calibri" panose="020F0502020204030204" pitchFamily="34" charset="0"/>
              </a:rPr>
              <a:t>Service reporting </a:t>
            </a:r>
          </a:p>
          <a:p>
            <a:pPr lvl="1">
              <a:lnSpc>
                <a:spcPct val="115000"/>
              </a:lnSpc>
              <a:buFont typeface="Arial" panose="020B0604020202020204" pitchFamily="34" charset="0"/>
              <a:buChar char="•"/>
            </a:pPr>
            <a:r>
              <a:rPr lang="en-GB" sz="1600" dirty="0">
                <a:effectLst/>
                <a:ea typeface="Calibri" panose="020F0502020204030204" pitchFamily="34" charset="0"/>
              </a:rPr>
              <a:t>XRN5379 Class 1 Read Service Procurement Exercise - MOD 0710</a:t>
            </a:r>
          </a:p>
          <a:p>
            <a:pPr marL="457200" lvl="1" indent="0">
              <a:lnSpc>
                <a:spcPct val="115000"/>
              </a:lnSpc>
              <a:buNone/>
            </a:pPr>
            <a:endParaRPr lang="en-GB" sz="1600" dirty="0">
              <a:ea typeface="Calibri" panose="020F0502020204030204" pitchFamily="34" charset="0"/>
            </a:endParaRPr>
          </a:p>
          <a:p>
            <a:pPr marL="457200" lvl="1" indent="0">
              <a:lnSpc>
                <a:spcPct val="115000"/>
              </a:lnSpc>
              <a:buNone/>
            </a:pPr>
            <a:r>
              <a:rPr lang="en-GB" sz="1600" dirty="0">
                <a:effectLst/>
                <a:ea typeface="Calibri" panose="020F0502020204030204" pitchFamily="34" charset="0"/>
              </a:rPr>
              <a:t>For Awareness</a:t>
            </a:r>
          </a:p>
          <a:p>
            <a:pPr lvl="1">
              <a:lnSpc>
                <a:spcPct val="115000"/>
              </a:lnSpc>
              <a:spcAft>
                <a:spcPts val="1000"/>
              </a:spcAft>
              <a:buFont typeface="Arial" panose="020B0604020202020204" pitchFamily="34" charset="0"/>
              <a:buChar char="•"/>
            </a:pPr>
            <a:r>
              <a:rPr lang="en-GB" sz="1600" dirty="0">
                <a:effectLst/>
                <a:ea typeface="Calibri" panose="020F0502020204030204" pitchFamily="34" charset="0"/>
              </a:rPr>
              <a:t>XRN5561 Reform of Gas Demand Side Response (DSR) Arrangements (Urgent Modification 0822)</a:t>
            </a:r>
            <a:endParaRPr lang="en-US" sz="2800" dirty="0"/>
          </a:p>
        </p:txBody>
      </p:sp>
    </p:spTree>
    <p:extLst>
      <p:ext uri="{BB962C8B-B14F-4D97-AF65-F5344CB8AC3E}">
        <p14:creationId xmlns:p14="http://schemas.microsoft.com/office/powerpoint/2010/main" val="1431544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0"/>
            <a:ext cx="9028601" cy="813490"/>
          </a:xfrm>
        </p:spPr>
        <p:txBody>
          <a:bodyPr>
            <a:noAutofit/>
          </a:bodyPr>
          <a:lstStyle/>
          <a:p>
            <a:r>
              <a:rPr lang="en-US" sz="1800"/>
              <a:t>XRN</a:t>
            </a:r>
            <a:r>
              <a:rPr lang="en-GB" sz="1800"/>
              <a:t>4900 Biomethane Sites with Reduced Propane Injection </a:t>
            </a:r>
            <a:endParaRPr lang="en-US" sz="1800"/>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1299185830"/>
              </p:ext>
            </p:extLst>
          </p:nvPr>
        </p:nvGraphicFramePr>
        <p:xfrm>
          <a:off x="115398" y="1038912"/>
          <a:ext cx="8913199" cy="899796"/>
        </p:xfrm>
        <a:graphic>
          <a:graphicData uri="http://schemas.openxmlformats.org/drawingml/2006/table">
            <a:tbl>
              <a:tblPr firstRow="1" bandRow="1">
                <a:tableStyleId>{2D5ABB26-0587-4C30-8999-92F81FD0307C}</a:tableStyleId>
              </a:tblPr>
              <a:tblGrid>
                <a:gridCol w="1049523">
                  <a:extLst>
                    <a:ext uri="{9D8B030D-6E8A-4147-A177-3AD203B41FA5}">
                      <a16:colId xmlns:a16="http://schemas.microsoft.com/office/drawing/2014/main" val="1006639987"/>
                    </a:ext>
                  </a:extLst>
                </a:gridCol>
                <a:gridCol w="2154476">
                  <a:extLst>
                    <a:ext uri="{9D8B030D-6E8A-4147-A177-3AD203B41FA5}">
                      <a16:colId xmlns:a16="http://schemas.microsoft.com/office/drawing/2014/main" val="4080995352"/>
                    </a:ext>
                  </a:extLst>
                </a:gridCol>
                <a:gridCol w="1077239">
                  <a:extLst>
                    <a:ext uri="{9D8B030D-6E8A-4147-A177-3AD203B41FA5}">
                      <a16:colId xmlns:a16="http://schemas.microsoft.com/office/drawing/2014/main" val="965499758"/>
                    </a:ext>
                  </a:extLst>
                </a:gridCol>
                <a:gridCol w="1009393">
                  <a:extLst>
                    <a:ext uri="{9D8B030D-6E8A-4147-A177-3AD203B41FA5}">
                      <a16:colId xmlns:a16="http://schemas.microsoft.com/office/drawing/2014/main" val="2553637847"/>
                    </a:ext>
                  </a:extLst>
                </a:gridCol>
                <a:gridCol w="994534">
                  <a:extLst>
                    <a:ext uri="{9D8B030D-6E8A-4147-A177-3AD203B41FA5}">
                      <a16:colId xmlns:a16="http://schemas.microsoft.com/office/drawing/2014/main" val="201100273"/>
                    </a:ext>
                  </a:extLst>
                </a:gridCol>
                <a:gridCol w="904120">
                  <a:extLst>
                    <a:ext uri="{9D8B030D-6E8A-4147-A177-3AD203B41FA5}">
                      <a16:colId xmlns:a16="http://schemas.microsoft.com/office/drawing/2014/main" val="174316984"/>
                    </a:ext>
                  </a:extLst>
                </a:gridCol>
                <a:gridCol w="904120">
                  <a:extLst>
                    <a:ext uri="{9D8B030D-6E8A-4147-A177-3AD203B41FA5}">
                      <a16:colId xmlns:a16="http://schemas.microsoft.com/office/drawing/2014/main" val="614572945"/>
                    </a:ext>
                  </a:extLst>
                </a:gridCol>
                <a:gridCol w="819794">
                  <a:extLst>
                    <a:ext uri="{9D8B030D-6E8A-4147-A177-3AD203B41FA5}">
                      <a16:colId xmlns:a16="http://schemas.microsoft.com/office/drawing/2014/main" val="2798237816"/>
                    </a:ext>
                  </a:extLst>
                </a:gridCol>
              </a:tblGrid>
              <a:tr h="247111">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3"/>
                        </a:rPr>
                        <a:t>3098.1 - RT - PO</a:t>
                      </a:r>
                      <a:endParaRPr lang="en-GB" sz="1000" u="none"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Decarb Investment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February 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accent4"/>
                          </a:solidFill>
                          <a:latin typeface="+mn-lt"/>
                          <a:ea typeface="+mn-ea"/>
                          <a:cs typeface="+mn-cs"/>
                          <a:hlinkClick r:id="rId4"/>
                        </a:rPr>
                        <a:t>Link to CP</a:t>
                      </a:r>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a:solidFill>
                            <a:schemeClr val="tx1"/>
                          </a:solidFill>
                          <a:latin typeface="+mn-lt"/>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3413297308"/>
              </p:ext>
            </p:extLst>
          </p:nvPr>
        </p:nvGraphicFramePr>
        <p:xfrm>
          <a:off x="115399" y="2154795"/>
          <a:ext cx="8913200" cy="1908092"/>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r>
                        <a:rPr lang="en-GB" sz="900"/>
                        <a:t>W&amp;W</a:t>
                      </a:r>
                    </a:p>
                  </a:txBody>
                  <a:tcPr marL="6350" marR="6350" marT="6350" marB="0" anchor="ctr"/>
                </a:tc>
                <a:tc>
                  <a:txBody>
                    <a:bodyPr/>
                    <a:lstStyle/>
                    <a:p>
                      <a:pPr algn="ctr">
                        <a:lnSpc>
                          <a:spcPct val="115000"/>
                        </a:lnSpc>
                        <a:spcAft>
                          <a:spcPts val="0"/>
                        </a:spcAft>
                      </a:pPr>
                      <a:r>
                        <a:rPr lang="en-GB" sz="900" kern="1200">
                          <a:solidFill>
                            <a:schemeClr val="tx1"/>
                          </a:solidFill>
                          <a:effectLst/>
                          <a:latin typeface="+mn-lt"/>
                          <a:ea typeface="+mn-ea"/>
                          <a:cs typeface="+mn-cs"/>
                        </a:rPr>
                        <a:t>Approve</a:t>
                      </a:r>
                    </a:p>
                  </a:txBody>
                  <a:tcPr marL="59044" marR="59044" marT="0" marB="0" anchor="ctr"/>
                </a:tc>
                <a:tc>
                  <a:txBody>
                    <a:bodyPr/>
                    <a:lstStyle/>
                    <a:p>
                      <a:r>
                        <a:rPr lang="en-GB" sz="1000">
                          <a:solidFill>
                            <a:schemeClr val="tx1"/>
                          </a:solidFill>
                        </a:rPr>
                        <a:t>WWU supports this change.</a:t>
                      </a:r>
                    </a:p>
                  </a:txBody>
                  <a:tcPr marL="6350" marR="6350" marT="6350" marB="0" anchor="ctr"/>
                </a:tc>
                <a:extLst>
                  <a:ext uri="{0D108BD9-81ED-4DB2-BD59-A6C34878D82A}">
                    <a16:rowId xmlns:a16="http://schemas.microsoft.com/office/drawing/2014/main" val="941584291"/>
                  </a:ext>
                </a:extLst>
              </a:tr>
              <a:tr h="478222">
                <a:tc>
                  <a:txBody>
                    <a:bodyPr/>
                    <a:lstStyle/>
                    <a:p>
                      <a:pPr algn="ctr"/>
                      <a:r>
                        <a:rPr lang="en-GB" sz="1000" kern="1200">
                          <a:solidFill>
                            <a:schemeClr val="tx1"/>
                          </a:solidFill>
                          <a:latin typeface="+mn-lt"/>
                          <a:ea typeface="+mn-ea"/>
                          <a:cs typeface="+mn-cs"/>
                        </a:rPr>
                        <a:t>SSE</a:t>
                      </a:r>
                    </a:p>
                  </a:txBody>
                  <a:tcPr marL="6350" marR="6350" marT="6350" marB="0" anchor="ctr"/>
                </a:tc>
                <a:tc>
                  <a:txBody>
                    <a:bodyPr/>
                    <a:lstStyle/>
                    <a:p>
                      <a:pPr algn="ctr">
                        <a:lnSpc>
                          <a:spcPct val="115000"/>
                        </a:lnSpc>
                        <a:spcAft>
                          <a:spcPts val="0"/>
                        </a:spcAft>
                      </a:pPr>
                      <a:r>
                        <a:rPr lang="en-GB" sz="1000" kern="1200">
                          <a:solidFill>
                            <a:schemeClr val="tx1"/>
                          </a:solidFill>
                          <a:latin typeface="+mn-lt"/>
                          <a:ea typeface="+mn-ea"/>
                          <a:cs typeface="+mn-cs"/>
                        </a:rPr>
                        <a:t>Approve</a:t>
                      </a:r>
                    </a:p>
                  </a:txBody>
                  <a:tcPr marL="59044" marR="59044" marT="0" marB="0" anchor="ctr"/>
                </a:tc>
                <a:tc>
                  <a:txBody>
                    <a:bodyPr/>
                    <a:lstStyle/>
                    <a:p>
                      <a:pPr>
                        <a:lnSpc>
                          <a:spcPct val="115000"/>
                        </a:lnSpc>
                        <a:spcAft>
                          <a:spcPts val="1000"/>
                        </a:spcAft>
                      </a:pPr>
                      <a:r>
                        <a:rPr lang="en-GB" sz="1000" kern="1200">
                          <a:solidFill>
                            <a:schemeClr val="tx1"/>
                          </a:solidFill>
                          <a:latin typeface="+mn-lt"/>
                          <a:ea typeface="+mn-ea"/>
                          <a:cs typeface="+mn-cs"/>
                        </a:rPr>
                        <a:t>No additional comments</a:t>
                      </a: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endParaRPr lang="en-GB" sz="110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3567514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a:latin typeface="Arial"/>
                <a:cs typeface="Arial"/>
              </a:rPr>
              <a:t>Section 2: DSC Change Budget &amp; Horizon Planning</a:t>
            </a:r>
            <a:endParaRPr lang="en-GB" sz="3600">
              <a:latin typeface="Arial"/>
              <a:cs typeface="Arial"/>
            </a:endParaRPr>
          </a:p>
        </p:txBody>
      </p:sp>
    </p:spTree>
    <p:extLst>
      <p:ext uri="{BB962C8B-B14F-4D97-AF65-F5344CB8AC3E}">
        <p14:creationId xmlns:p14="http://schemas.microsoft.com/office/powerpoint/2010/main" val="36142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0"/>
            <a:ext cx="9028601" cy="813490"/>
          </a:xfrm>
        </p:spPr>
        <p:txBody>
          <a:bodyPr>
            <a:noAutofit/>
          </a:bodyPr>
          <a:lstStyle/>
          <a:p>
            <a:r>
              <a:rPr lang="en-US" sz="1800"/>
              <a:t>XRN</a:t>
            </a:r>
            <a:r>
              <a:rPr lang="en-GB" sz="1800"/>
              <a:t>5541 Amendment to the UIG Additional National Data Reporting </a:t>
            </a:r>
            <a:endParaRPr lang="en-US" sz="1800"/>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731597951"/>
              </p:ext>
            </p:extLst>
          </p:nvPr>
        </p:nvGraphicFramePr>
        <p:xfrm>
          <a:off x="115398" y="975225"/>
          <a:ext cx="8913199" cy="1052196"/>
        </p:xfrm>
        <a:graphic>
          <a:graphicData uri="http://schemas.openxmlformats.org/drawingml/2006/table">
            <a:tbl>
              <a:tblPr firstRow="1" bandRow="1">
                <a:tableStyleId>{2D5ABB26-0587-4C30-8999-92F81FD0307C}</a:tableStyleId>
              </a:tblPr>
              <a:tblGrid>
                <a:gridCol w="1049523">
                  <a:extLst>
                    <a:ext uri="{9D8B030D-6E8A-4147-A177-3AD203B41FA5}">
                      <a16:colId xmlns:a16="http://schemas.microsoft.com/office/drawing/2014/main" val="1006639987"/>
                    </a:ext>
                  </a:extLst>
                </a:gridCol>
                <a:gridCol w="2331314">
                  <a:extLst>
                    <a:ext uri="{9D8B030D-6E8A-4147-A177-3AD203B41FA5}">
                      <a16:colId xmlns:a16="http://schemas.microsoft.com/office/drawing/2014/main" val="4080995352"/>
                    </a:ext>
                  </a:extLst>
                </a:gridCol>
                <a:gridCol w="1299883">
                  <a:extLst>
                    <a:ext uri="{9D8B030D-6E8A-4147-A177-3AD203B41FA5}">
                      <a16:colId xmlns:a16="http://schemas.microsoft.com/office/drawing/2014/main" val="965499758"/>
                    </a:ext>
                  </a:extLst>
                </a:gridCol>
                <a:gridCol w="851647">
                  <a:extLst>
                    <a:ext uri="{9D8B030D-6E8A-4147-A177-3AD203B41FA5}">
                      <a16:colId xmlns:a16="http://schemas.microsoft.com/office/drawing/2014/main" val="2553637847"/>
                    </a:ext>
                  </a:extLst>
                </a:gridCol>
                <a:gridCol w="968188">
                  <a:extLst>
                    <a:ext uri="{9D8B030D-6E8A-4147-A177-3AD203B41FA5}">
                      <a16:colId xmlns:a16="http://schemas.microsoft.com/office/drawing/2014/main" val="201100273"/>
                    </a:ext>
                  </a:extLst>
                </a:gridCol>
                <a:gridCol w="851647">
                  <a:extLst>
                    <a:ext uri="{9D8B030D-6E8A-4147-A177-3AD203B41FA5}">
                      <a16:colId xmlns:a16="http://schemas.microsoft.com/office/drawing/2014/main" val="174316984"/>
                    </a:ext>
                  </a:extLst>
                </a:gridCol>
                <a:gridCol w="741203">
                  <a:extLst>
                    <a:ext uri="{9D8B030D-6E8A-4147-A177-3AD203B41FA5}">
                      <a16:colId xmlns:a16="http://schemas.microsoft.com/office/drawing/2014/main" val="614572945"/>
                    </a:ext>
                  </a:extLst>
                </a:gridCol>
                <a:gridCol w="819794">
                  <a:extLst>
                    <a:ext uri="{9D8B030D-6E8A-4147-A177-3AD203B41FA5}">
                      <a16:colId xmlns:a16="http://schemas.microsoft.com/office/drawing/2014/main" val="2798237816"/>
                    </a:ext>
                  </a:extLst>
                </a:gridCol>
              </a:tblGrid>
              <a:tr h="247111">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3"/>
                        </a:rPr>
                        <a:t>3098.2 - RT - PO</a:t>
                      </a:r>
                      <a:endParaRPr lang="en-GB" sz="1000" u="none"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Service Area 9:Customer Reporting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Split: Shipper 34%, NTS 7% &amp; DNO/IGT 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 NTS, DNO &amp; IGT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Adhoc – date tbc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accent4"/>
                          </a:solidFill>
                          <a:latin typeface="+mn-lt"/>
                          <a:ea typeface="+mn-ea"/>
                          <a:cs typeface="+mn-cs"/>
                          <a:hlinkClick r:id="rId4"/>
                        </a:rPr>
                        <a:t>Link to CP</a:t>
                      </a:r>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a:solidFill>
                            <a:schemeClr val="tx1"/>
                          </a:solidFill>
                          <a:latin typeface="+mn-lt"/>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2575577011"/>
              </p:ext>
            </p:extLst>
          </p:nvPr>
        </p:nvGraphicFramePr>
        <p:xfrm>
          <a:off x="115397" y="2363315"/>
          <a:ext cx="8913200" cy="1908092"/>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r>
                        <a:rPr lang="en-GB" sz="900"/>
                        <a:t>Scottish Power</a:t>
                      </a:r>
                    </a:p>
                  </a:txBody>
                  <a:tcPr marL="6350" marR="6350" marT="6350" marB="0" anchor="ctr"/>
                </a:tc>
                <a:tc>
                  <a:txBody>
                    <a:bodyPr/>
                    <a:lstStyle/>
                    <a:p>
                      <a:pPr algn="ctr">
                        <a:lnSpc>
                          <a:spcPct val="115000"/>
                        </a:lnSpc>
                        <a:spcAft>
                          <a:spcPts val="0"/>
                        </a:spcAft>
                      </a:pPr>
                      <a:r>
                        <a:rPr lang="en-GB" sz="900" kern="1200">
                          <a:solidFill>
                            <a:schemeClr val="tx1"/>
                          </a:solidFill>
                          <a:effectLst/>
                          <a:latin typeface="+mn-lt"/>
                          <a:ea typeface="+mn-ea"/>
                          <a:cs typeface="+mn-cs"/>
                        </a:rPr>
                        <a:t>Approve</a:t>
                      </a:r>
                    </a:p>
                  </a:txBody>
                  <a:tcPr marL="59044" marR="59044" marT="0" marB="0" anchor="ctr"/>
                </a:tc>
                <a:tc>
                  <a:txBody>
                    <a:bodyPr/>
                    <a:lstStyle/>
                    <a:p>
                      <a:pPr marL="0" algn="l" defTabSz="914400" rtl="0" eaLnBrk="1" latinLnBrk="0" hangingPunct="1">
                        <a:lnSpc>
                          <a:spcPct val="115000"/>
                        </a:lnSpc>
                        <a:spcAft>
                          <a:spcPts val="0"/>
                        </a:spcAft>
                      </a:pPr>
                      <a:r>
                        <a:rPr lang="en-GB" sz="900" kern="1200">
                          <a:solidFill>
                            <a:schemeClr val="tx1"/>
                          </a:solidFill>
                          <a:effectLst/>
                          <a:latin typeface="+mn-lt"/>
                          <a:ea typeface="+mn-ea"/>
                          <a:cs typeface="+mn-cs"/>
                        </a:rPr>
                        <a:t>We approve the general approach of the solution i.e. a new tab within the existing report containing the sub EUC breakdown. However, would it be possible for the totals for EUC bands 3-9 to also be included for each class in that new tab?</a:t>
                      </a:r>
                    </a:p>
                  </a:txBody>
                  <a:tcPr marL="6350" marR="6350" marT="6350" marB="0" anchor="ctr"/>
                </a:tc>
                <a:extLst>
                  <a:ext uri="{0D108BD9-81ED-4DB2-BD59-A6C34878D82A}">
                    <a16:rowId xmlns:a16="http://schemas.microsoft.com/office/drawing/2014/main" val="941584291"/>
                  </a:ext>
                </a:extLst>
              </a:tr>
              <a:tr h="478222">
                <a:tc>
                  <a:txBody>
                    <a:bodyPr/>
                    <a:lstStyle/>
                    <a:p>
                      <a:pPr algn="ctr"/>
                      <a:r>
                        <a:rPr lang="en-GB" sz="1000" kern="1200">
                          <a:solidFill>
                            <a:schemeClr val="tx1"/>
                          </a:solidFill>
                          <a:latin typeface="+mn-lt"/>
                          <a:ea typeface="+mn-ea"/>
                          <a:cs typeface="+mn-cs"/>
                        </a:rPr>
                        <a:t>SSE</a:t>
                      </a:r>
                    </a:p>
                  </a:txBody>
                  <a:tcPr marL="6350" marR="6350" marT="6350" marB="0" anchor="ctr"/>
                </a:tc>
                <a:tc>
                  <a:txBody>
                    <a:bodyPr/>
                    <a:lstStyle/>
                    <a:p>
                      <a:pPr algn="ctr">
                        <a:lnSpc>
                          <a:spcPct val="115000"/>
                        </a:lnSpc>
                        <a:spcAft>
                          <a:spcPts val="0"/>
                        </a:spcAft>
                      </a:pPr>
                      <a:r>
                        <a:rPr lang="en-GB" sz="1000" kern="1200">
                          <a:solidFill>
                            <a:schemeClr val="tx1"/>
                          </a:solidFill>
                          <a:latin typeface="+mn-lt"/>
                          <a:ea typeface="+mn-ea"/>
                          <a:cs typeface="+mn-cs"/>
                        </a:rPr>
                        <a:t>Approve</a:t>
                      </a:r>
                    </a:p>
                  </a:txBody>
                  <a:tcPr marL="59044" marR="59044" marT="0" marB="0" anchor="ctr"/>
                </a:tc>
                <a:tc>
                  <a:txBody>
                    <a:bodyPr/>
                    <a:lstStyle/>
                    <a:p>
                      <a:pPr>
                        <a:lnSpc>
                          <a:spcPct val="115000"/>
                        </a:lnSpc>
                        <a:spcAft>
                          <a:spcPts val="1000"/>
                        </a:spcAft>
                      </a:pPr>
                      <a:r>
                        <a:rPr lang="en-GB" sz="1000" kern="1200">
                          <a:solidFill>
                            <a:schemeClr val="tx1"/>
                          </a:solidFill>
                          <a:latin typeface="+mn-lt"/>
                          <a:ea typeface="+mn-ea"/>
                          <a:cs typeface="+mn-cs"/>
                        </a:rPr>
                        <a:t>No additional comments</a:t>
                      </a: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endParaRPr lang="en-GB" sz="110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949351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0"/>
            <a:ext cx="9028601" cy="813490"/>
          </a:xfrm>
        </p:spPr>
        <p:txBody>
          <a:bodyPr>
            <a:noAutofit/>
          </a:bodyPr>
          <a:lstStyle/>
          <a:p>
            <a:r>
              <a:rPr lang="en-US" sz="1800"/>
              <a:t>XRN5556B Contact Management Service (CMS) Rebuild Version 1.1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3626483353"/>
              </p:ext>
            </p:extLst>
          </p:nvPr>
        </p:nvGraphicFramePr>
        <p:xfrm>
          <a:off x="115398" y="1038912"/>
          <a:ext cx="8913199" cy="1052196"/>
        </p:xfrm>
        <a:graphic>
          <a:graphicData uri="http://schemas.openxmlformats.org/drawingml/2006/table">
            <a:tbl>
              <a:tblPr firstRow="1" bandRow="1">
                <a:tableStyleId>{2D5ABB26-0587-4C30-8999-92F81FD0307C}</a:tableStyleId>
              </a:tblPr>
              <a:tblGrid>
                <a:gridCol w="1049523">
                  <a:extLst>
                    <a:ext uri="{9D8B030D-6E8A-4147-A177-3AD203B41FA5}">
                      <a16:colId xmlns:a16="http://schemas.microsoft.com/office/drawing/2014/main" val="1006639987"/>
                    </a:ext>
                  </a:extLst>
                </a:gridCol>
                <a:gridCol w="2154476">
                  <a:extLst>
                    <a:ext uri="{9D8B030D-6E8A-4147-A177-3AD203B41FA5}">
                      <a16:colId xmlns:a16="http://schemas.microsoft.com/office/drawing/2014/main" val="4080995352"/>
                    </a:ext>
                  </a:extLst>
                </a:gridCol>
                <a:gridCol w="1077239">
                  <a:extLst>
                    <a:ext uri="{9D8B030D-6E8A-4147-A177-3AD203B41FA5}">
                      <a16:colId xmlns:a16="http://schemas.microsoft.com/office/drawing/2014/main" val="965499758"/>
                    </a:ext>
                  </a:extLst>
                </a:gridCol>
                <a:gridCol w="1009393">
                  <a:extLst>
                    <a:ext uri="{9D8B030D-6E8A-4147-A177-3AD203B41FA5}">
                      <a16:colId xmlns:a16="http://schemas.microsoft.com/office/drawing/2014/main" val="2553637847"/>
                    </a:ext>
                  </a:extLst>
                </a:gridCol>
                <a:gridCol w="994534">
                  <a:extLst>
                    <a:ext uri="{9D8B030D-6E8A-4147-A177-3AD203B41FA5}">
                      <a16:colId xmlns:a16="http://schemas.microsoft.com/office/drawing/2014/main" val="201100273"/>
                    </a:ext>
                  </a:extLst>
                </a:gridCol>
                <a:gridCol w="904120">
                  <a:extLst>
                    <a:ext uri="{9D8B030D-6E8A-4147-A177-3AD203B41FA5}">
                      <a16:colId xmlns:a16="http://schemas.microsoft.com/office/drawing/2014/main" val="174316984"/>
                    </a:ext>
                  </a:extLst>
                </a:gridCol>
                <a:gridCol w="904120">
                  <a:extLst>
                    <a:ext uri="{9D8B030D-6E8A-4147-A177-3AD203B41FA5}">
                      <a16:colId xmlns:a16="http://schemas.microsoft.com/office/drawing/2014/main" val="614572945"/>
                    </a:ext>
                  </a:extLst>
                </a:gridCol>
                <a:gridCol w="819794">
                  <a:extLst>
                    <a:ext uri="{9D8B030D-6E8A-4147-A177-3AD203B41FA5}">
                      <a16:colId xmlns:a16="http://schemas.microsoft.com/office/drawing/2014/main" val="2798237816"/>
                    </a:ext>
                  </a:extLst>
                </a:gridCol>
              </a:tblGrid>
              <a:tr h="247111">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3"/>
                        </a:rPr>
                        <a:t>3098.3 - RT - PO</a:t>
                      </a:r>
                      <a:endParaRPr lang="en-GB" sz="1000" u="none"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CMS Investment funded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 DNO, IGT, 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Adhoc proposed 12</a:t>
                      </a:r>
                      <a:r>
                        <a:rPr lang="en-GB" sz="1000" kern="1200" baseline="30000">
                          <a:solidFill>
                            <a:schemeClr val="tx1"/>
                          </a:solidFill>
                          <a:latin typeface="+mn-lt"/>
                          <a:ea typeface="+mn-ea"/>
                          <a:cs typeface="+mn-cs"/>
                        </a:rPr>
                        <a:t>th</a:t>
                      </a:r>
                      <a:r>
                        <a:rPr lang="en-GB" sz="1000" kern="1200">
                          <a:solidFill>
                            <a:schemeClr val="tx1"/>
                          </a:solidFill>
                          <a:latin typeface="+mn-lt"/>
                          <a:ea typeface="+mn-ea"/>
                          <a:cs typeface="+mn-cs"/>
                        </a:rPr>
                        <a:t> December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hlinkClick r:id="rId4"/>
                        </a:rPr>
                        <a:t>Link to CP</a:t>
                      </a:r>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a:solidFill>
                            <a:schemeClr val="tx1"/>
                          </a:solidFill>
                          <a:latin typeface="+mn-lt"/>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541806622"/>
              </p:ext>
            </p:extLst>
          </p:nvPr>
        </p:nvGraphicFramePr>
        <p:xfrm>
          <a:off x="115399" y="2154795"/>
          <a:ext cx="8913200" cy="1908092"/>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r>
                        <a:rPr lang="en-GB" sz="900"/>
                        <a:t>W&amp;W</a:t>
                      </a:r>
                    </a:p>
                  </a:txBody>
                  <a:tcPr marL="6350" marR="6350" marT="6350" marB="0" anchor="ctr"/>
                </a:tc>
                <a:tc>
                  <a:txBody>
                    <a:bodyPr/>
                    <a:lstStyle/>
                    <a:p>
                      <a:pPr algn="ctr">
                        <a:lnSpc>
                          <a:spcPct val="115000"/>
                        </a:lnSpc>
                        <a:spcAft>
                          <a:spcPts val="0"/>
                        </a:spcAft>
                      </a:pPr>
                      <a:r>
                        <a:rPr lang="en-GB" sz="900" kern="1200">
                          <a:solidFill>
                            <a:schemeClr val="tx1"/>
                          </a:solidFill>
                          <a:effectLst/>
                          <a:latin typeface="+mn-lt"/>
                          <a:ea typeface="+mn-ea"/>
                          <a:cs typeface="+mn-cs"/>
                        </a:rPr>
                        <a:t>Approve</a:t>
                      </a:r>
                    </a:p>
                  </a:txBody>
                  <a:tcPr marL="59044" marR="59044" marT="0" marB="0" anchor="ctr"/>
                </a:tc>
                <a:tc>
                  <a:txBody>
                    <a:bodyPr/>
                    <a:lstStyle/>
                    <a:p>
                      <a:r>
                        <a:rPr lang="en-GB" sz="1000">
                          <a:solidFill>
                            <a:schemeClr val="tx1"/>
                          </a:solidFill>
                        </a:rPr>
                        <a:t>WWU supports this change.</a:t>
                      </a:r>
                    </a:p>
                  </a:txBody>
                  <a:tcPr marL="6350" marR="6350" marT="6350" marB="0" anchor="ctr"/>
                </a:tc>
                <a:extLst>
                  <a:ext uri="{0D108BD9-81ED-4DB2-BD59-A6C34878D82A}">
                    <a16:rowId xmlns:a16="http://schemas.microsoft.com/office/drawing/2014/main" val="941584291"/>
                  </a:ext>
                </a:extLst>
              </a:tr>
              <a:tr h="478222">
                <a:tc>
                  <a:txBody>
                    <a:bodyPr/>
                    <a:lstStyle/>
                    <a:p>
                      <a:pPr algn="ctr"/>
                      <a:r>
                        <a:rPr lang="en-GB" sz="1000" kern="1200">
                          <a:solidFill>
                            <a:schemeClr val="tx1"/>
                          </a:solidFill>
                          <a:latin typeface="+mn-lt"/>
                          <a:ea typeface="+mn-ea"/>
                          <a:cs typeface="+mn-cs"/>
                        </a:rPr>
                        <a:t>SSE</a:t>
                      </a:r>
                    </a:p>
                  </a:txBody>
                  <a:tcPr marL="6350" marR="6350" marT="6350" marB="0" anchor="ctr"/>
                </a:tc>
                <a:tc>
                  <a:txBody>
                    <a:bodyPr/>
                    <a:lstStyle/>
                    <a:p>
                      <a:pPr algn="ctr">
                        <a:lnSpc>
                          <a:spcPct val="115000"/>
                        </a:lnSpc>
                        <a:spcAft>
                          <a:spcPts val="0"/>
                        </a:spcAft>
                      </a:pPr>
                      <a:r>
                        <a:rPr lang="en-GB" sz="1000" kern="1200">
                          <a:solidFill>
                            <a:schemeClr val="tx1"/>
                          </a:solidFill>
                          <a:latin typeface="+mn-lt"/>
                          <a:ea typeface="+mn-ea"/>
                          <a:cs typeface="+mn-cs"/>
                        </a:rPr>
                        <a:t>Approve</a:t>
                      </a:r>
                    </a:p>
                  </a:txBody>
                  <a:tcPr marL="59044" marR="59044" marT="0" marB="0" anchor="ctr"/>
                </a:tc>
                <a:tc>
                  <a:txBody>
                    <a:bodyPr/>
                    <a:lstStyle/>
                    <a:p>
                      <a:pPr>
                        <a:lnSpc>
                          <a:spcPct val="115000"/>
                        </a:lnSpc>
                        <a:spcAft>
                          <a:spcPts val="1000"/>
                        </a:spcAft>
                      </a:pPr>
                      <a:r>
                        <a:rPr lang="en-GB" sz="1000" kern="1200">
                          <a:solidFill>
                            <a:schemeClr val="tx1"/>
                          </a:solidFill>
                          <a:latin typeface="+mn-lt"/>
                          <a:ea typeface="+mn-ea"/>
                          <a:cs typeface="+mn-cs"/>
                        </a:rPr>
                        <a:t>No additional comments</a:t>
                      </a: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endParaRPr lang="en-GB" sz="110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2586970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0"/>
            <a:ext cx="9028601" cy="813490"/>
          </a:xfrm>
        </p:spPr>
        <p:txBody>
          <a:bodyPr>
            <a:noAutofit/>
          </a:bodyPr>
          <a:lstStyle/>
          <a:p>
            <a:r>
              <a:rPr lang="en-US" sz="1800"/>
              <a:t>XRN5556C Contact Management Service (CMS) Rebuild Version 1.2</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2713484523"/>
              </p:ext>
            </p:extLst>
          </p:nvPr>
        </p:nvGraphicFramePr>
        <p:xfrm>
          <a:off x="115398" y="1038912"/>
          <a:ext cx="8913199" cy="899796"/>
        </p:xfrm>
        <a:graphic>
          <a:graphicData uri="http://schemas.openxmlformats.org/drawingml/2006/table">
            <a:tbl>
              <a:tblPr firstRow="1" bandRow="1">
                <a:tableStyleId>{2D5ABB26-0587-4C30-8999-92F81FD0307C}</a:tableStyleId>
              </a:tblPr>
              <a:tblGrid>
                <a:gridCol w="1049523">
                  <a:extLst>
                    <a:ext uri="{9D8B030D-6E8A-4147-A177-3AD203B41FA5}">
                      <a16:colId xmlns:a16="http://schemas.microsoft.com/office/drawing/2014/main" val="1006639987"/>
                    </a:ext>
                  </a:extLst>
                </a:gridCol>
                <a:gridCol w="2154476">
                  <a:extLst>
                    <a:ext uri="{9D8B030D-6E8A-4147-A177-3AD203B41FA5}">
                      <a16:colId xmlns:a16="http://schemas.microsoft.com/office/drawing/2014/main" val="4080995352"/>
                    </a:ext>
                  </a:extLst>
                </a:gridCol>
                <a:gridCol w="1077239">
                  <a:extLst>
                    <a:ext uri="{9D8B030D-6E8A-4147-A177-3AD203B41FA5}">
                      <a16:colId xmlns:a16="http://schemas.microsoft.com/office/drawing/2014/main" val="965499758"/>
                    </a:ext>
                  </a:extLst>
                </a:gridCol>
                <a:gridCol w="1009393">
                  <a:extLst>
                    <a:ext uri="{9D8B030D-6E8A-4147-A177-3AD203B41FA5}">
                      <a16:colId xmlns:a16="http://schemas.microsoft.com/office/drawing/2014/main" val="2553637847"/>
                    </a:ext>
                  </a:extLst>
                </a:gridCol>
                <a:gridCol w="994534">
                  <a:extLst>
                    <a:ext uri="{9D8B030D-6E8A-4147-A177-3AD203B41FA5}">
                      <a16:colId xmlns:a16="http://schemas.microsoft.com/office/drawing/2014/main" val="201100273"/>
                    </a:ext>
                  </a:extLst>
                </a:gridCol>
                <a:gridCol w="904120">
                  <a:extLst>
                    <a:ext uri="{9D8B030D-6E8A-4147-A177-3AD203B41FA5}">
                      <a16:colId xmlns:a16="http://schemas.microsoft.com/office/drawing/2014/main" val="174316984"/>
                    </a:ext>
                  </a:extLst>
                </a:gridCol>
                <a:gridCol w="904120">
                  <a:extLst>
                    <a:ext uri="{9D8B030D-6E8A-4147-A177-3AD203B41FA5}">
                      <a16:colId xmlns:a16="http://schemas.microsoft.com/office/drawing/2014/main" val="614572945"/>
                    </a:ext>
                  </a:extLst>
                </a:gridCol>
                <a:gridCol w="819794">
                  <a:extLst>
                    <a:ext uri="{9D8B030D-6E8A-4147-A177-3AD203B41FA5}">
                      <a16:colId xmlns:a16="http://schemas.microsoft.com/office/drawing/2014/main" val="2798237816"/>
                    </a:ext>
                  </a:extLst>
                </a:gridCol>
              </a:tblGrid>
              <a:tr h="247111">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2769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3"/>
                        </a:rPr>
                        <a:t>3098.4 - RT - PO</a:t>
                      </a:r>
                      <a:endParaRPr lang="en-GB" sz="1000" u="none"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CMS Investment funded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 DNO, IGT, 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Adhoc date tbc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accent4"/>
                          </a:solidFill>
                          <a:latin typeface="+mn-lt"/>
                          <a:ea typeface="+mn-ea"/>
                          <a:cs typeface="+mn-cs"/>
                          <a:hlinkClick r:id="rId4"/>
                        </a:rPr>
                        <a:t>Link to CP</a:t>
                      </a:r>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2049961120"/>
              </p:ext>
            </p:extLst>
          </p:nvPr>
        </p:nvGraphicFramePr>
        <p:xfrm>
          <a:off x="115399" y="2154795"/>
          <a:ext cx="8913200" cy="1908092"/>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r>
                        <a:rPr lang="en-GB" sz="1000" kern="1200">
                          <a:solidFill>
                            <a:schemeClr val="tx1"/>
                          </a:solidFill>
                          <a:latin typeface="+mn-lt"/>
                          <a:ea typeface="+mn-ea"/>
                          <a:cs typeface="+mn-cs"/>
                        </a:rPr>
                        <a:t>SSE</a:t>
                      </a:r>
                    </a:p>
                  </a:txBody>
                  <a:tcPr marL="6350" marR="6350" marT="6350" marB="0" anchor="ctr"/>
                </a:tc>
                <a:tc>
                  <a:txBody>
                    <a:bodyPr/>
                    <a:lstStyle/>
                    <a:p>
                      <a:pPr algn="ctr">
                        <a:lnSpc>
                          <a:spcPct val="115000"/>
                        </a:lnSpc>
                        <a:spcAft>
                          <a:spcPts val="0"/>
                        </a:spcAft>
                      </a:pPr>
                      <a:r>
                        <a:rPr lang="en-GB" sz="1000" kern="1200">
                          <a:solidFill>
                            <a:schemeClr val="tx1"/>
                          </a:solidFill>
                          <a:latin typeface="+mn-lt"/>
                          <a:ea typeface="+mn-ea"/>
                          <a:cs typeface="+mn-cs"/>
                        </a:rPr>
                        <a:t>Approve</a:t>
                      </a:r>
                    </a:p>
                  </a:txBody>
                  <a:tcPr marL="59044" marR="59044" marT="0" marB="0" anchor="ctr"/>
                </a:tc>
                <a:tc>
                  <a:txBody>
                    <a:bodyPr/>
                    <a:lstStyle/>
                    <a:p>
                      <a:pPr>
                        <a:lnSpc>
                          <a:spcPct val="115000"/>
                        </a:lnSpc>
                        <a:spcAft>
                          <a:spcPts val="1000"/>
                        </a:spcAft>
                      </a:pPr>
                      <a:r>
                        <a:rPr lang="en-GB" sz="1000" kern="1200">
                          <a:solidFill>
                            <a:schemeClr val="tx1"/>
                          </a:solidFill>
                          <a:latin typeface="+mn-lt"/>
                          <a:ea typeface="+mn-ea"/>
                          <a:cs typeface="+mn-cs"/>
                        </a:rPr>
                        <a:t>No additional comments</a:t>
                      </a:r>
                    </a:p>
                  </a:txBody>
                  <a:tcPr marL="6350" marR="6350" marT="6350" marB="0" anchor="ctr"/>
                </a:tc>
                <a:extLst>
                  <a:ext uri="{0D108BD9-81ED-4DB2-BD59-A6C34878D82A}">
                    <a16:rowId xmlns:a16="http://schemas.microsoft.com/office/drawing/2014/main" val="941584291"/>
                  </a:ext>
                </a:extLst>
              </a:tr>
              <a:tr h="478222">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pPr>
                        <a:lnSpc>
                          <a:spcPct val="115000"/>
                        </a:lnSpc>
                        <a:spcAft>
                          <a:spcPts val="1000"/>
                        </a:spcAft>
                      </a:pP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endParaRPr lang="en-GB" sz="110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2277533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0"/>
            <a:ext cx="9028601" cy="813490"/>
          </a:xfrm>
        </p:spPr>
        <p:txBody>
          <a:bodyPr>
            <a:noAutofit/>
          </a:bodyPr>
          <a:lstStyle/>
          <a:p>
            <a:r>
              <a:rPr lang="en-GB" sz="1800"/>
              <a:t>Query Management Standards of Service reporting </a:t>
            </a:r>
            <a:endParaRPr lang="en-US" sz="1800"/>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805666629"/>
              </p:ext>
            </p:extLst>
          </p:nvPr>
        </p:nvGraphicFramePr>
        <p:xfrm>
          <a:off x="115398" y="1038912"/>
          <a:ext cx="8913199" cy="899796"/>
        </p:xfrm>
        <a:graphic>
          <a:graphicData uri="http://schemas.openxmlformats.org/drawingml/2006/table">
            <a:tbl>
              <a:tblPr firstRow="1" bandRow="1">
                <a:tableStyleId>{2D5ABB26-0587-4C30-8999-92F81FD0307C}</a:tableStyleId>
              </a:tblPr>
              <a:tblGrid>
                <a:gridCol w="1049523">
                  <a:extLst>
                    <a:ext uri="{9D8B030D-6E8A-4147-A177-3AD203B41FA5}">
                      <a16:colId xmlns:a16="http://schemas.microsoft.com/office/drawing/2014/main" val="1006639987"/>
                    </a:ext>
                  </a:extLst>
                </a:gridCol>
                <a:gridCol w="2154476">
                  <a:extLst>
                    <a:ext uri="{9D8B030D-6E8A-4147-A177-3AD203B41FA5}">
                      <a16:colId xmlns:a16="http://schemas.microsoft.com/office/drawing/2014/main" val="4080995352"/>
                    </a:ext>
                  </a:extLst>
                </a:gridCol>
                <a:gridCol w="1077239">
                  <a:extLst>
                    <a:ext uri="{9D8B030D-6E8A-4147-A177-3AD203B41FA5}">
                      <a16:colId xmlns:a16="http://schemas.microsoft.com/office/drawing/2014/main" val="965499758"/>
                    </a:ext>
                  </a:extLst>
                </a:gridCol>
                <a:gridCol w="1009393">
                  <a:extLst>
                    <a:ext uri="{9D8B030D-6E8A-4147-A177-3AD203B41FA5}">
                      <a16:colId xmlns:a16="http://schemas.microsoft.com/office/drawing/2014/main" val="2553637847"/>
                    </a:ext>
                  </a:extLst>
                </a:gridCol>
                <a:gridCol w="994534">
                  <a:extLst>
                    <a:ext uri="{9D8B030D-6E8A-4147-A177-3AD203B41FA5}">
                      <a16:colId xmlns:a16="http://schemas.microsoft.com/office/drawing/2014/main" val="201100273"/>
                    </a:ext>
                  </a:extLst>
                </a:gridCol>
                <a:gridCol w="904120">
                  <a:extLst>
                    <a:ext uri="{9D8B030D-6E8A-4147-A177-3AD203B41FA5}">
                      <a16:colId xmlns:a16="http://schemas.microsoft.com/office/drawing/2014/main" val="174316984"/>
                    </a:ext>
                  </a:extLst>
                </a:gridCol>
                <a:gridCol w="904120">
                  <a:extLst>
                    <a:ext uri="{9D8B030D-6E8A-4147-A177-3AD203B41FA5}">
                      <a16:colId xmlns:a16="http://schemas.microsoft.com/office/drawing/2014/main" val="614572945"/>
                    </a:ext>
                  </a:extLst>
                </a:gridCol>
                <a:gridCol w="819794">
                  <a:extLst>
                    <a:ext uri="{9D8B030D-6E8A-4147-A177-3AD203B41FA5}">
                      <a16:colId xmlns:a16="http://schemas.microsoft.com/office/drawing/2014/main" val="2798237816"/>
                    </a:ext>
                  </a:extLst>
                </a:gridCol>
              </a:tblGrid>
              <a:tr h="247111">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3"/>
                        </a:rPr>
                        <a:t>3098.5 - RT - PO</a:t>
                      </a:r>
                      <a:endParaRPr lang="en-GB" sz="1000" u="none"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CMS Investment funded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 DNO, IGT, 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Adhoc date tbc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accent4"/>
                          </a:solidFill>
                          <a:latin typeface="+mn-lt"/>
                          <a:ea typeface="+mn-ea"/>
                          <a:cs typeface="+mn-cs"/>
                          <a:hlinkClick r:id="rId4"/>
                        </a:rPr>
                        <a:t>Link to CP</a:t>
                      </a:r>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4077342210"/>
              </p:ext>
            </p:extLst>
          </p:nvPr>
        </p:nvGraphicFramePr>
        <p:xfrm>
          <a:off x="115399" y="2154795"/>
          <a:ext cx="8913200" cy="1908092"/>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r>
                        <a:rPr lang="en-GB" sz="1000" kern="1200">
                          <a:solidFill>
                            <a:schemeClr val="tx1"/>
                          </a:solidFill>
                          <a:latin typeface="+mn-lt"/>
                          <a:ea typeface="+mn-ea"/>
                          <a:cs typeface="+mn-cs"/>
                        </a:rPr>
                        <a:t>SSE</a:t>
                      </a:r>
                    </a:p>
                  </a:txBody>
                  <a:tcPr marL="6350" marR="6350" marT="6350" marB="0" anchor="ctr"/>
                </a:tc>
                <a:tc>
                  <a:txBody>
                    <a:bodyPr/>
                    <a:lstStyle/>
                    <a:p>
                      <a:pPr algn="ctr">
                        <a:lnSpc>
                          <a:spcPct val="115000"/>
                        </a:lnSpc>
                        <a:spcAft>
                          <a:spcPts val="0"/>
                        </a:spcAft>
                      </a:pPr>
                      <a:r>
                        <a:rPr lang="en-GB" sz="1000" kern="1200">
                          <a:solidFill>
                            <a:schemeClr val="tx1"/>
                          </a:solidFill>
                          <a:latin typeface="+mn-lt"/>
                          <a:ea typeface="+mn-ea"/>
                          <a:cs typeface="+mn-cs"/>
                        </a:rPr>
                        <a:t>Approve</a:t>
                      </a:r>
                    </a:p>
                  </a:txBody>
                  <a:tcPr marL="59044" marR="59044" marT="0" marB="0" anchor="ctr"/>
                </a:tc>
                <a:tc>
                  <a:txBody>
                    <a:bodyPr/>
                    <a:lstStyle/>
                    <a:p>
                      <a:pPr>
                        <a:lnSpc>
                          <a:spcPct val="115000"/>
                        </a:lnSpc>
                        <a:spcAft>
                          <a:spcPts val="1000"/>
                        </a:spcAft>
                      </a:pPr>
                      <a:r>
                        <a:rPr lang="en-GB" sz="1000" kern="1200">
                          <a:solidFill>
                            <a:schemeClr val="tx1"/>
                          </a:solidFill>
                          <a:latin typeface="+mn-lt"/>
                          <a:ea typeface="+mn-ea"/>
                          <a:cs typeface="+mn-cs"/>
                        </a:rPr>
                        <a:t>Support. We do not utilise the SoS QM reporting and so support not replicating this in the new CMS rebuild.</a:t>
                      </a:r>
                    </a:p>
                  </a:txBody>
                  <a:tcPr marL="6350" marR="6350" marT="6350" marB="0" anchor="ctr"/>
                </a:tc>
                <a:extLst>
                  <a:ext uri="{0D108BD9-81ED-4DB2-BD59-A6C34878D82A}">
                    <a16:rowId xmlns:a16="http://schemas.microsoft.com/office/drawing/2014/main" val="941584291"/>
                  </a:ext>
                </a:extLst>
              </a:tr>
              <a:tr h="478222">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pPr>
                        <a:lnSpc>
                          <a:spcPct val="115000"/>
                        </a:lnSpc>
                        <a:spcAft>
                          <a:spcPts val="1000"/>
                        </a:spcAft>
                      </a:pP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endParaRPr lang="en-GB" sz="110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2777687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0"/>
            <a:ext cx="9028601" cy="813490"/>
          </a:xfrm>
        </p:spPr>
        <p:txBody>
          <a:bodyPr>
            <a:noAutofit/>
          </a:bodyPr>
          <a:lstStyle/>
          <a:p>
            <a:r>
              <a:rPr lang="en-US" sz="1800"/>
              <a:t>XRN5379 Class 1 Read Service Procurement Exercise - MOD 0710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3346119725"/>
              </p:ext>
            </p:extLst>
          </p:nvPr>
        </p:nvGraphicFramePr>
        <p:xfrm>
          <a:off x="115398" y="1038912"/>
          <a:ext cx="8913199" cy="1052196"/>
        </p:xfrm>
        <a:graphic>
          <a:graphicData uri="http://schemas.openxmlformats.org/drawingml/2006/table">
            <a:tbl>
              <a:tblPr firstRow="1" bandRow="1">
                <a:tableStyleId>{2D5ABB26-0587-4C30-8999-92F81FD0307C}</a:tableStyleId>
              </a:tblPr>
              <a:tblGrid>
                <a:gridCol w="1049523">
                  <a:extLst>
                    <a:ext uri="{9D8B030D-6E8A-4147-A177-3AD203B41FA5}">
                      <a16:colId xmlns:a16="http://schemas.microsoft.com/office/drawing/2014/main" val="1006639987"/>
                    </a:ext>
                  </a:extLst>
                </a:gridCol>
                <a:gridCol w="2154476">
                  <a:extLst>
                    <a:ext uri="{9D8B030D-6E8A-4147-A177-3AD203B41FA5}">
                      <a16:colId xmlns:a16="http://schemas.microsoft.com/office/drawing/2014/main" val="4080995352"/>
                    </a:ext>
                  </a:extLst>
                </a:gridCol>
                <a:gridCol w="1077239">
                  <a:extLst>
                    <a:ext uri="{9D8B030D-6E8A-4147-A177-3AD203B41FA5}">
                      <a16:colId xmlns:a16="http://schemas.microsoft.com/office/drawing/2014/main" val="965499758"/>
                    </a:ext>
                  </a:extLst>
                </a:gridCol>
                <a:gridCol w="1009393">
                  <a:extLst>
                    <a:ext uri="{9D8B030D-6E8A-4147-A177-3AD203B41FA5}">
                      <a16:colId xmlns:a16="http://schemas.microsoft.com/office/drawing/2014/main" val="2553637847"/>
                    </a:ext>
                  </a:extLst>
                </a:gridCol>
                <a:gridCol w="994534">
                  <a:extLst>
                    <a:ext uri="{9D8B030D-6E8A-4147-A177-3AD203B41FA5}">
                      <a16:colId xmlns:a16="http://schemas.microsoft.com/office/drawing/2014/main" val="201100273"/>
                    </a:ext>
                  </a:extLst>
                </a:gridCol>
                <a:gridCol w="904120">
                  <a:extLst>
                    <a:ext uri="{9D8B030D-6E8A-4147-A177-3AD203B41FA5}">
                      <a16:colId xmlns:a16="http://schemas.microsoft.com/office/drawing/2014/main" val="174316984"/>
                    </a:ext>
                  </a:extLst>
                </a:gridCol>
                <a:gridCol w="904120">
                  <a:extLst>
                    <a:ext uri="{9D8B030D-6E8A-4147-A177-3AD203B41FA5}">
                      <a16:colId xmlns:a16="http://schemas.microsoft.com/office/drawing/2014/main" val="614572945"/>
                    </a:ext>
                  </a:extLst>
                </a:gridCol>
                <a:gridCol w="819794">
                  <a:extLst>
                    <a:ext uri="{9D8B030D-6E8A-4147-A177-3AD203B41FA5}">
                      <a16:colId xmlns:a16="http://schemas.microsoft.com/office/drawing/2014/main" val="2798237816"/>
                    </a:ext>
                  </a:extLst>
                </a:gridCol>
              </a:tblGrid>
              <a:tr h="247111">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3"/>
                        </a:rPr>
                        <a:t>3098.7 - RT - PO</a:t>
                      </a:r>
                      <a:endParaRPr lang="en-GB" sz="1000" u="none"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New service lines to be created – Multiple Service Areas impacted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 DNO, IGT, 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March 23 Adhoc 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accent4"/>
                          </a:solidFill>
                          <a:latin typeface="+mn-lt"/>
                          <a:ea typeface="+mn-ea"/>
                          <a:cs typeface="+mn-cs"/>
                          <a:hlinkClick r:id="rId4"/>
                        </a:rPr>
                        <a:t>Link to CP</a:t>
                      </a:r>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2323468047"/>
              </p:ext>
            </p:extLst>
          </p:nvPr>
        </p:nvGraphicFramePr>
        <p:xfrm>
          <a:off x="115399" y="2154795"/>
          <a:ext cx="8913200" cy="1908092"/>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r>
                        <a:rPr lang="en-GB" sz="900"/>
                        <a:t>W&amp;W</a:t>
                      </a:r>
                    </a:p>
                  </a:txBody>
                  <a:tcPr marL="6350" marR="6350" marT="6350" marB="0" anchor="ctr"/>
                </a:tc>
                <a:tc>
                  <a:txBody>
                    <a:bodyPr/>
                    <a:lstStyle/>
                    <a:p>
                      <a:pPr algn="ctr">
                        <a:lnSpc>
                          <a:spcPct val="115000"/>
                        </a:lnSpc>
                        <a:spcAft>
                          <a:spcPts val="0"/>
                        </a:spcAft>
                      </a:pPr>
                      <a:r>
                        <a:rPr lang="en-GB" sz="900" kern="1200">
                          <a:solidFill>
                            <a:schemeClr val="tx1"/>
                          </a:solidFill>
                          <a:effectLst/>
                          <a:latin typeface="+mn-lt"/>
                          <a:ea typeface="+mn-ea"/>
                          <a:cs typeface="+mn-cs"/>
                        </a:rPr>
                        <a:t>Approve</a:t>
                      </a:r>
                    </a:p>
                  </a:txBody>
                  <a:tcPr marL="59044" marR="59044" marT="0" marB="0" anchor="ctr"/>
                </a:tc>
                <a:tc>
                  <a:txBody>
                    <a:bodyPr/>
                    <a:lstStyle/>
                    <a:p>
                      <a:r>
                        <a:rPr lang="en-GB" sz="1000">
                          <a:solidFill>
                            <a:schemeClr val="tx1"/>
                          </a:solidFill>
                        </a:rPr>
                        <a:t>WWU supports this change.</a:t>
                      </a:r>
                    </a:p>
                  </a:txBody>
                  <a:tcPr marL="6350" marR="6350" marT="6350" marB="0" anchor="ctr"/>
                </a:tc>
                <a:extLst>
                  <a:ext uri="{0D108BD9-81ED-4DB2-BD59-A6C34878D82A}">
                    <a16:rowId xmlns:a16="http://schemas.microsoft.com/office/drawing/2014/main" val="941584291"/>
                  </a:ext>
                </a:extLst>
              </a:tr>
              <a:tr h="478222">
                <a:tc>
                  <a:txBody>
                    <a:bodyPr/>
                    <a:lstStyle/>
                    <a:p>
                      <a:pPr algn="ctr"/>
                      <a:r>
                        <a:rPr lang="en-GB" sz="1000" kern="1200">
                          <a:solidFill>
                            <a:schemeClr val="tx1"/>
                          </a:solidFill>
                          <a:latin typeface="+mn-lt"/>
                          <a:ea typeface="+mn-ea"/>
                          <a:cs typeface="+mn-cs"/>
                        </a:rPr>
                        <a:t>SSE</a:t>
                      </a:r>
                    </a:p>
                  </a:txBody>
                  <a:tcPr marL="6350" marR="6350" marT="6350" marB="0" anchor="ctr"/>
                </a:tc>
                <a:tc>
                  <a:txBody>
                    <a:bodyPr/>
                    <a:lstStyle/>
                    <a:p>
                      <a:pPr algn="ctr">
                        <a:lnSpc>
                          <a:spcPct val="115000"/>
                        </a:lnSpc>
                        <a:spcAft>
                          <a:spcPts val="0"/>
                        </a:spcAft>
                      </a:pPr>
                      <a:r>
                        <a:rPr lang="en-GB" sz="1000" kern="1200">
                          <a:solidFill>
                            <a:schemeClr val="tx1"/>
                          </a:solidFill>
                          <a:latin typeface="+mn-lt"/>
                          <a:ea typeface="+mn-ea"/>
                          <a:cs typeface="+mn-cs"/>
                        </a:rPr>
                        <a:t>Approve</a:t>
                      </a:r>
                    </a:p>
                  </a:txBody>
                  <a:tcPr marL="59044" marR="59044" marT="0" marB="0" anchor="ctr"/>
                </a:tc>
                <a:tc>
                  <a:txBody>
                    <a:bodyPr/>
                    <a:lstStyle/>
                    <a:p>
                      <a:pPr>
                        <a:lnSpc>
                          <a:spcPct val="115000"/>
                        </a:lnSpc>
                        <a:spcAft>
                          <a:spcPts val="1000"/>
                        </a:spcAft>
                      </a:pPr>
                      <a:r>
                        <a:rPr lang="en-GB" sz="1000" kern="1200">
                          <a:solidFill>
                            <a:schemeClr val="tx1"/>
                          </a:solidFill>
                          <a:latin typeface="+mn-lt"/>
                          <a:ea typeface="+mn-ea"/>
                          <a:cs typeface="+mn-cs"/>
                        </a:rPr>
                        <a:t>No additional comments</a:t>
                      </a: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endParaRPr lang="en-GB" sz="1100"/>
                    </a:p>
                  </a:txBody>
                  <a:tcPr marL="6350" marR="6350" marT="6350" marB="0" anchor="ctr"/>
                </a:tc>
                <a:extLst>
                  <a:ext uri="{0D108BD9-81ED-4DB2-BD59-A6C34878D82A}">
                    <a16:rowId xmlns:a16="http://schemas.microsoft.com/office/drawing/2014/main" val="3990851652"/>
                  </a:ext>
                </a:extLst>
              </a:tr>
            </a:tbl>
          </a:graphicData>
        </a:graphic>
      </p:graphicFrame>
      <p:sp>
        <p:nvSpPr>
          <p:cNvPr id="3" name="TextBox 2">
            <a:extLst>
              <a:ext uri="{FF2B5EF4-FFF2-40B4-BE49-F238E27FC236}">
                <a16:creationId xmlns:a16="http://schemas.microsoft.com/office/drawing/2014/main" id="{AB5E65E1-D118-41A9-889D-893FF9B90D23}"/>
              </a:ext>
            </a:extLst>
          </p:cNvPr>
          <p:cNvSpPr txBox="1"/>
          <p:nvPr/>
        </p:nvSpPr>
        <p:spPr>
          <a:xfrm>
            <a:off x="115398" y="4476052"/>
            <a:ext cx="8913199" cy="369332"/>
          </a:xfrm>
          <a:prstGeom prst="rect">
            <a:avLst/>
          </a:prstGeom>
          <a:noFill/>
        </p:spPr>
        <p:txBody>
          <a:bodyPr wrap="square" rtlCol="0">
            <a:spAutoFit/>
          </a:bodyPr>
          <a:lstStyle/>
          <a:p>
            <a:r>
              <a:rPr lang="en-GB"/>
              <a:t>This vote is for design only; funding to be determined under Section 4 BER approval</a:t>
            </a:r>
          </a:p>
        </p:txBody>
      </p:sp>
    </p:spTree>
    <p:extLst>
      <p:ext uri="{BB962C8B-B14F-4D97-AF65-F5344CB8AC3E}">
        <p14:creationId xmlns:p14="http://schemas.microsoft.com/office/powerpoint/2010/main" val="2298511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0"/>
            <a:ext cx="9028601" cy="813490"/>
          </a:xfrm>
        </p:spPr>
        <p:txBody>
          <a:bodyPr>
            <a:noAutofit/>
          </a:bodyPr>
          <a:lstStyle/>
          <a:p>
            <a:r>
              <a:rPr lang="en-US" sz="1800"/>
              <a:t>XRN5561 Reform of Gas Demand Side Response (DSR) Arrangements (Urgent Modification 0822)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1772460184"/>
              </p:ext>
            </p:extLst>
          </p:nvPr>
        </p:nvGraphicFramePr>
        <p:xfrm>
          <a:off x="115398" y="1038912"/>
          <a:ext cx="8913199" cy="1052196"/>
        </p:xfrm>
        <a:graphic>
          <a:graphicData uri="http://schemas.openxmlformats.org/drawingml/2006/table">
            <a:tbl>
              <a:tblPr firstRow="1" bandRow="1">
                <a:tableStyleId>{2D5ABB26-0587-4C30-8999-92F81FD0307C}</a:tableStyleId>
              </a:tblPr>
              <a:tblGrid>
                <a:gridCol w="1049523">
                  <a:extLst>
                    <a:ext uri="{9D8B030D-6E8A-4147-A177-3AD203B41FA5}">
                      <a16:colId xmlns:a16="http://schemas.microsoft.com/office/drawing/2014/main" val="1006639987"/>
                    </a:ext>
                  </a:extLst>
                </a:gridCol>
                <a:gridCol w="2370759">
                  <a:extLst>
                    <a:ext uri="{9D8B030D-6E8A-4147-A177-3AD203B41FA5}">
                      <a16:colId xmlns:a16="http://schemas.microsoft.com/office/drawing/2014/main" val="4080995352"/>
                    </a:ext>
                  </a:extLst>
                </a:gridCol>
                <a:gridCol w="1024128">
                  <a:extLst>
                    <a:ext uri="{9D8B030D-6E8A-4147-A177-3AD203B41FA5}">
                      <a16:colId xmlns:a16="http://schemas.microsoft.com/office/drawing/2014/main" val="965499758"/>
                    </a:ext>
                  </a:extLst>
                </a:gridCol>
                <a:gridCol w="963168">
                  <a:extLst>
                    <a:ext uri="{9D8B030D-6E8A-4147-A177-3AD203B41FA5}">
                      <a16:colId xmlns:a16="http://schemas.microsoft.com/office/drawing/2014/main" val="2553637847"/>
                    </a:ext>
                  </a:extLst>
                </a:gridCol>
                <a:gridCol w="877587">
                  <a:extLst>
                    <a:ext uri="{9D8B030D-6E8A-4147-A177-3AD203B41FA5}">
                      <a16:colId xmlns:a16="http://schemas.microsoft.com/office/drawing/2014/main" val="201100273"/>
                    </a:ext>
                  </a:extLst>
                </a:gridCol>
                <a:gridCol w="904120">
                  <a:extLst>
                    <a:ext uri="{9D8B030D-6E8A-4147-A177-3AD203B41FA5}">
                      <a16:colId xmlns:a16="http://schemas.microsoft.com/office/drawing/2014/main" val="174316984"/>
                    </a:ext>
                  </a:extLst>
                </a:gridCol>
                <a:gridCol w="904120">
                  <a:extLst>
                    <a:ext uri="{9D8B030D-6E8A-4147-A177-3AD203B41FA5}">
                      <a16:colId xmlns:a16="http://schemas.microsoft.com/office/drawing/2014/main" val="614572945"/>
                    </a:ext>
                  </a:extLst>
                </a:gridCol>
                <a:gridCol w="819794">
                  <a:extLst>
                    <a:ext uri="{9D8B030D-6E8A-4147-A177-3AD203B41FA5}">
                      <a16:colId xmlns:a16="http://schemas.microsoft.com/office/drawing/2014/main" val="2798237816"/>
                    </a:ext>
                  </a:extLst>
                </a:gridCol>
              </a:tblGrid>
              <a:tr h="247111">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3"/>
                        </a:rPr>
                        <a:t>3098.6 - RT - PO</a:t>
                      </a:r>
                      <a:endParaRPr lang="en-GB" sz="1000" u="none"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Service Area 8 Energy Balancing (Credit Risk Management)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Split:100% 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N/A – For Awareness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Adhoc 17/10/22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accent4"/>
                          </a:solidFill>
                          <a:latin typeface="+mn-lt"/>
                          <a:ea typeface="+mn-ea"/>
                          <a:cs typeface="+mn-cs"/>
                          <a:hlinkClick r:id="rId4"/>
                        </a:rPr>
                        <a:t>Link to CP</a:t>
                      </a:r>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a:solidFill>
                            <a:schemeClr val="tx1"/>
                          </a:solidFill>
                          <a:latin typeface="+mn-lt"/>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963738895"/>
              </p:ext>
            </p:extLst>
          </p:nvPr>
        </p:nvGraphicFramePr>
        <p:xfrm>
          <a:off x="115399" y="2154795"/>
          <a:ext cx="8913200" cy="1908092"/>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r>
                        <a:rPr lang="en-GB" sz="900"/>
                        <a:t>W&amp;W</a:t>
                      </a:r>
                    </a:p>
                  </a:txBody>
                  <a:tcPr marL="6350" marR="6350" marT="6350" marB="0" anchor="ctr"/>
                </a:tc>
                <a:tc>
                  <a:txBody>
                    <a:bodyPr/>
                    <a:lstStyle/>
                    <a:p>
                      <a:pPr algn="ctr">
                        <a:lnSpc>
                          <a:spcPct val="115000"/>
                        </a:lnSpc>
                        <a:spcAft>
                          <a:spcPts val="0"/>
                        </a:spcAft>
                      </a:pPr>
                      <a:r>
                        <a:rPr lang="en-GB" sz="900" kern="1200">
                          <a:solidFill>
                            <a:schemeClr val="tx1"/>
                          </a:solidFill>
                          <a:effectLst/>
                          <a:latin typeface="+mn-lt"/>
                          <a:ea typeface="+mn-ea"/>
                          <a:cs typeface="+mn-cs"/>
                        </a:rPr>
                        <a:t>Approve</a:t>
                      </a:r>
                    </a:p>
                  </a:txBody>
                  <a:tcPr marL="59044" marR="59044" marT="0" marB="0" anchor="ctr"/>
                </a:tc>
                <a:tc>
                  <a:txBody>
                    <a:bodyPr/>
                    <a:lstStyle/>
                    <a:p>
                      <a:r>
                        <a:rPr lang="en-GB" sz="1000">
                          <a:solidFill>
                            <a:schemeClr val="tx1"/>
                          </a:solidFill>
                        </a:rPr>
                        <a:t>WWU supports this change.</a:t>
                      </a:r>
                    </a:p>
                  </a:txBody>
                  <a:tcPr marL="6350" marR="6350" marT="6350" marB="0" anchor="ctr"/>
                </a:tc>
                <a:extLst>
                  <a:ext uri="{0D108BD9-81ED-4DB2-BD59-A6C34878D82A}">
                    <a16:rowId xmlns:a16="http://schemas.microsoft.com/office/drawing/2014/main" val="941584291"/>
                  </a:ext>
                </a:extLst>
              </a:tr>
              <a:tr h="478222">
                <a:tc>
                  <a:txBody>
                    <a:bodyPr/>
                    <a:lstStyle/>
                    <a:p>
                      <a:pPr algn="ctr"/>
                      <a:r>
                        <a:rPr lang="en-GB" sz="1000" kern="1200">
                          <a:solidFill>
                            <a:schemeClr val="tx1"/>
                          </a:solidFill>
                          <a:latin typeface="+mn-lt"/>
                          <a:ea typeface="+mn-ea"/>
                          <a:cs typeface="+mn-cs"/>
                        </a:rPr>
                        <a:t>SSE</a:t>
                      </a:r>
                    </a:p>
                  </a:txBody>
                  <a:tcPr marL="6350" marR="6350" marT="6350" marB="0" anchor="ctr"/>
                </a:tc>
                <a:tc>
                  <a:txBody>
                    <a:bodyPr/>
                    <a:lstStyle/>
                    <a:p>
                      <a:pPr algn="ctr">
                        <a:lnSpc>
                          <a:spcPct val="115000"/>
                        </a:lnSpc>
                        <a:spcAft>
                          <a:spcPts val="0"/>
                        </a:spcAft>
                      </a:pPr>
                      <a:r>
                        <a:rPr lang="en-GB" sz="1000" kern="1200">
                          <a:solidFill>
                            <a:schemeClr val="tx1"/>
                          </a:solidFill>
                          <a:latin typeface="+mn-lt"/>
                          <a:ea typeface="+mn-ea"/>
                          <a:cs typeface="+mn-cs"/>
                        </a:rPr>
                        <a:t>Approve</a:t>
                      </a:r>
                    </a:p>
                  </a:txBody>
                  <a:tcPr marL="59044" marR="59044" marT="0" marB="0" anchor="ctr"/>
                </a:tc>
                <a:tc>
                  <a:txBody>
                    <a:bodyPr/>
                    <a:lstStyle/>
                    <a:p>
                      <a:pPr>
                        <a:lnSpc>
                          <a:spcPct val="115000"/>
                        </a:lnSpc>
                        <a:spcAft>
                          <a:spcPts val="1000"/>
                        </a:spcAft>
                      </a:pPr>
                      <a:r>
                        <a:rPr lang="en-GB" sz="1000" kern="1200">
                          <a:solidFill>
                            <a:schemeClr val="tx1"/>
                          </a:solidFill>
                          <a:latin typeface="+mn-lt"/>
                          <a:ea typeface="+mn-ea"/>
                          <a:cs typeface="+mn-cs"/>
                        </a:rPr>
                        <a:t>No additional comments</a:t>
                      </a: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endParaRPr lang="en-GB" sz="110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2488359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GB"/>
              <a:t>Standalone Change Documents for Approval (BER, CCR, EQR)</a:t>
            </a:r>
          </a:p>
        </p:txBody>
      </p:sp>
    </p:spTree>
    <p:extLst>
      <p:ext uri="{BB962C8B-B14F-4D97-AF65-F5344CB8AC3E}">
        <p14:creationId xmlns:p14="http://schemas.microsoft.com/office/powerpoint/2010/main" val="3008955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p:txBody>
          <a:bodyPr>
            <a:noAutofit/>
          </a:bodyPr>
          <a:lstStyle/>
          <a:p>
            <a:r>
              <a:rPr lang="en-GB" sz="2000"/>
              <a:t>Standalone Change Documents for Approval (BER, CCR, EQR)</a:t>
            </a:r>
            <a:endParaRPr lang="en-GB" sz="1400">
              <a:latin typeface="Arial"/>
              <a:cs typeface="Arial"/>
            </a:endParaRPr>
          </a:p>
        </p:txBody>
      </p:sp>
      <p:sp>
        <p:nvSpPr>
          <p:cNvPr id="3" name="Content Placeholder 2">
            <a:extLst>
              <a:ext uri="{FF2B5EF4-FFF2-40B4-BE49-F238E27FC236}">
                <a16:creationId xmlns:a16="http://schemas.microsoft.com/office/drawing/2014/main" id="{46664FD0-4BE7-4B08-81D6-8FB1EF60F749}"/>
              </a:ext>
            </a:extLst>
          </p:cNvPr>
          <p:cNvSpPr>
            <a:spLocks noGrp="1"/>
          </p:cNvSpPr>
          <p:nvPr>
            <p:ph idx="1"/>
          </p:nvPr>
        </p:nvSpPr>
        <p:spPr>
          <a:xfrm>
            <a:off x="125506" y="609600"/>
            <a:ext cx="8440994" cy="4122390"/>
          </a:xfrm>
        </p:spPr>
        <p:txBody>
          <a:bodyPr>
            <a:normAutofit fontScale="77500" lnSpcReduction="20000"/>
          </a:bodyPr>
          <a:lstStyle/>
          <a:p>
            <a:pPr marL="0" indent="0">
              <a:buNone/>
            </a:pPr>
            <a:r>
              <a:rPr lang="en-GB" sz="1400">
                <a:solidFill>
                  <a:schemeClr val="accent4"/>
                </a:solidFill>
              </a:rPr>
              <a:t>	</a:t>
            </a:r>
          </a:p>
          <a:p>
            <a:endParaRPr lang="en-GB" sz="2000"/>
          </a:p>
          <a:p>
            <a:r>
              <a:rPr lang="en-GB" sz="2000"/>
              <a:t>BER for XRN5564 Gemini Sustain Plus Programme</a:t>
            </a:r>
          </a:p>
          <a:p>
            <a:pPr lvl="1"/>
            <a:r>
              <a:rPr lang="en-GB" sz="1600"/>
              <a:t>Voting NTS</a:t>
            </a:r>
          </a:p>
          <a:p>
            <a:pPr marL="457200" lvl="1" indent="0">
              <a:buNone/>
            </a:pPr>
            <a:endParaRPr lang="en-GB" sz="1600"/>
          </a:p>
          <a:p>
            <a:r>
              <a:rPr lang="en-GB" sz="2000"/>
              <a:t>BER for XRN5561 Reform of Gas Demand Side Response (DSR) Arrangements (Urgent Modification 0822)</a:t>
            </a:r>
          </a:p>
          <a:p>
            <a:pPr lvl="1"/>
            <a:r>
              <a:rPr lang="en-GB" sz="1600"/>
              <a:t>Voting NTS &amp; Shippers</a:t>
            </a:r>
          </a:p>
          <a:p>
            <a:pPr marL="457200" lvl="1" indent="0">
              <a:buNone/>
            </a:pPr>
            <a:endParaRPr lang="en-GB" sz="2000"/>
          </a:p>
          <a:p>
            <a:r>
              <a:rPr lang="en-GB" sz="2000"/>
              <a:t>CCR for XRN5561 Reform of Gas Demand Side Response (DSR) Arrangements (Urgent Modification 0822)</a:t>
            </a:r>
          </a:p>
          <a:p>
            <a:pPr lvl="1"/>
            <a:r>
              <a:rPr lang="en-GB" sz="1600"/>
              <a:t>Voting NTS &amp; Shippers</a:t>
            </a:r>
            <a:r>
              <a:rPr lang="en-GB" sz="1400">
                <a:solidFill>
                  <a:schemeClr val="accent4"/>
                </a:solidFill>
              </a:rPr>
              <a:t>			</a:t>
            </a:r>
          </a:p>
          <a:p>
            <a:endParaRPr lang="en-GB" sz="2000"/>
          </a:p>
          <a:p>
            <a:r>
              <a:rPr lang="en-GB" sz="2000"/>
              <a:t>CCR for XRN5463 Technical Debt reduction- Prime and Sub process enhancement</a:t>
            </a:r>
          </a:p>
          <a:p>
            <a:pPr lvl="1"/>
            <a:r>
              <a:rPr lang="en-GB" sz="1600"/>
              <a:t>Voting Shipper &amp; DNO</a:t>
            </a:r>
          </a:p>
          <a:p>
            <a:pPr marL="457200" lvl="1" indent="0">
              <a:buNone/>
            </a:pPr>
            <a:endParaRPr lang="en-GB" sz="1600"/>
          </a:p>
          <a:p>
            <a:r>
              <a:rPr lang="en-GB" sz="2000"/>
              <a:t>CCR for XRN5464 Technical Debt reduction- Enhancement to asset exchange process for Class 1 and 2 Meter Points</a:t>
            </a:r>
          </a:p>
          <a:p>
            <a:pPr lvl="1"/>
            <a:r>
              <a:rPr lang="en-GB" sz="1600"/>
              <a:t>Voting Shipper &amp; DNO</a:t>
            </a:r>
          </a:p>
          <a:p>
            <a:pPr marL="457200" lvl="1" indent="0">
              <a:buNone/>
            </a:pPr>
            <a:endParaRPr lang="en-GB" sz="1600"/>
          </a:p>
          <a:p>
            <a:pPr marL="457200" lvl="1" indent="0">
              <a:buNone/>
            </a:pPr>
            <a:endParaRPr lang="en-GB" sz="1600"/>
          </a:p>
        </p:txBody>
      </p:sp>
      <p:graphicFrame>
        <p:nvGraphicFramePr>
          <p:cNvPr id="4" name="Object 3">
            <a:extLst>
              <a:ext uri="{FF2B5EF4-FFF2-40B4-BE49-F238E27FC236}">
                <a16:creationId xmlns:a16="http://schemas.microsoft.com/office/drawing/2014/main" id="{2847FC0F-FB05-450C-A469-F4099D11124F}"/>
              </a:ext>
            </a:extLst>
          </p:cNvPr>
          <p:cNvGraphicFramePr>
            <a:graphicFrameLocks noChangeAspect="1"/>
          </p:cNvGraphicFramePr>
          <p:nvPr>
            <p:extLst>
              <p:ext uri="{D42A27DB-BD31-4B8C-83A1-F6EECF244321}">
                <p14:modId xmlns:p14="http://schemas.microsoft.com/office/powerpoint/2010/main" val="3642032874"/>
              </p:ext>
            </p:extLst>
          </p:nvPr>
        </p:nvGraphicFramePr>
        <p:xfrm>
          <a:off x="8104094" y="851098"/>
          <a:ext cx="914400" cy="792163"/>
        </p:xfrm>
        <a:graphic>
          <a:graphicData uri="http://schemas.openxmlformats.org/presentationml/2006/ole">
            <mc:AlternateContent xmlns:mc="http://schemas.openxmlformats.org/markup-compatibility/2006">
              <mc:Choice xmlns:v="urn:schemas-microsoft-com:vml" Requires="v">
                <p:oleObj name="Document" showAsIcon="1" r:id="rId3" imgW="914400" imgH="792360" progId="Word.Document.12">
                  <p:embed/>
                </p:oleObj>
              </mc:Choice>
              <mc:Fallback>
                <p:oleObj name="Document" showAsIcon="1" r:id="rId3" imgW="914400" imgH="792360" progId="Word.Document.12">
                  <p:embed/>
                  <p:pic>
                    <p:nvPicPr>
                      <p:cNvPr id="4" name="Object 3">
                        <a:extLst>
                          <a:ext uri="{FF2B5EF4-FFF2-40B4-BE49-F238E27FC236}">
                            <a16:creationId xmlns:a16="http://schemas.microsoft.com/office/drawing/2014/main" id="{2847FC0F-FB05-450C-A469-F4099D11124F}"/>
                          </a:ext>
                        </a:extLst>
                      </p:cNvPr>
                      <p:cNvPicPr/>
                      <p:nvPr/>
                    </p:nvPicPr>
                    <p:blipFill>
                      <a:blip r:embed="rId4"/>
                      <a:stretch>
                        <a:fillRect/>
                      </a:stretch>
                    </p:blipFill>
                    <p:spPr>
                      <a:xfrm>
                        <a:off x="8104094" y="851098"/>
                        <a:ext cx="914400" cy="79216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99496C89-0DAF-4DE7-81D8-FF3CADCCA7B2}"/>
              </a:ext>
            </a:extLst>
          </p:cNvPr>
          <p:cNvGraphicFramePr>
            <a:graphicFrameLocks noChangeAspect="1"/>
          </p:cNvGraphicFramePr>
          <p:nvPr>
            <p:extLst>
              <p:ext uri="{D42A27DB-BD31-4B8C-83A1-F6EECF244321}">
                <p14:modId xmlns:p14="http://schemas.microsoft.com/office/powerpoint/2010/main" val="92830387"/>
              </p:ext>
            </p:extLst>
          </p:nvPr>
        </p:nvGraphicFramePr>
        <p:xfrm>
          <a:off x="8104094" y="1641913"/>
          <a:ext cx="914400" cy="792163"/>
        </p:xfrm>
        <a:graphic>
          <a:graphicData uri="http://schemas.openxmlformats.org/presentationml/2006/ole">
            <mc:AlternateContent xmlns:mc="http://schemas.openxmlformats.org/markup-compatibility/2006">
              <mc:Choice xmlns:v="urn:schemas-microsoft-com:vml" Requires="v">
                <p:oleObj name="Document" showAsIcon="1" r:id="rId5" imgW="914400" imgH="792360" progId="Word.Document.12">
                  <p:embed/>
                </p:oleObj>
              </mc:Choice>
              <mc:Fallback>
                <p:oleObj name="Document" showAsIcon="1" r:id="rId5" imgW="914400" imgH="792360" progId="Word.Document.12">
                  <p:embed/>
                  <p:pic>
                    <p:nvPicPr>
                      <p:cNvPr id="5" name="Object 4">
                        <a:extLst>
                          <a:ext uri="{FF2B5EF4-FFF2-40B4-BE49-F238E27FC236}">
                            <a16:creationId xmlns:a16="http://schemas.microsoft.com/office/drawing/2014/main" id="{99496C89-0DAF-4DE7-81D8-FF3CADCCA7B2}"/>
                          </a:ext>
                        </a:extLst>
                      </p:cNvPr>
                      <p:cNvPicPr/>
                      <p:nvPr/>
                    </p:nvPicPr>
                    <p:blipFill>
                      <a:blip r:embed="rId6"/>
                      <a:stretch>
                        <a:fillRect/>
                      </a:stretch>
                    </p:blipFill>
                    <p:spPr>
                      <a:xfrm>
                        <a:off x="8104094" y="1641913"/>
                        <a:ext cx="914400" cy="79216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F2C935DA-F01D-468A-B73C-249AAAEF5420}"/>
              </a:ext>
            </a:extLst>
          </p:cNvPr>
          <p:cNvGraphicFramePr>
            <a:graphicFrameLocks noChangeAspect="1"/>
          </p:cNvGraphicFramePr>
          <p:nvPr>
            <p:extLst>
              <p:ext uri="{D42A27DB-BD31-4B8C-83A1-F6EECF244321}">
                <p14:modId xmlns:p14="http://schemas.microsoft.com/office/powerpoint/2010/main" val="3752532118"/>
              </p:ext>
            </p:extLst>
          </p:nvPr>
        </p:nvGraphicFramePr>
        <p:xfrm>
          <a:off x="8104094" y="2394788"/>
          <a:ext cx="914400" cy="792163"/>
        </p:xfrm>
        <a:graphic>
          <a:graphicData uri="http://schemas.openxmlformats.org/presentationml/2006/ole">
            <mc:AlternateContent xmlns:mc="http://schemas.openxmlformats.org/markup-compatibility/2006">
              <mc:Choice xmlns:v="urn:schemas-microsoft-com:vml" Requires="v">
                <p:oleObj name="Document" showAsIcon="1" r:id="rId7" imgW="914400" imgH="792360" progId="Word.Document.12">
                  <p:embed/>
                </p:oleObj>
              </mc:Choice>
              <mc:Fallback>
                <p:oleObj name="Document" showAsIcon="1" r:id="rId7" imgW="914400" imgH="792360" progId="Word.Document.12">
                  <p:embed/>
                  <p:pic>
                    <p:nvPicPr>
                      <p:cNvPr id="6" name="Object 5">
                        <a:extLst>
                          <a:ext uri="{FF2B5EF4-FFF2-40B4-BE49-F238E27FC236}">
                            <a16:creationId xmlns:a16="http://schemas.microsoft.com/office/drawing/2014/main" id="{F2C935DA-F01D-468A-B73C-249AAAEF5420}"/>
                          </a:ext>
                        </a:extLst>
                      </p:cNvPr>
                      <p:cNvPicPr/>
                      <p:nvPr/>
                    </p:nvPicPr>
                    <p:blipFill>
                      <a:blip r:embed="rId8"/>
                      <a:stretch>
                        <a:fillRect/>
                      </a:stretch>
                    </p:blipFill>
                    <p:spPr>
                      <a:xfrm>
                        <a:off x="8104094" y="2394788"/>
                        <a:ext cx="914400" cy="79216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069B8EC5-C2A8-4C28-898E-A882AFF797F8}"/>
              </a:ext>
            </a:extLst>
          </p:cNvPr>
          <p:cNvGraphicFramePr>
            <a:graphicFrameLocks noChangeAspect="1"/>
          </p:cNvGraphicFramePr>
          <p:nvPr>
            <p:extLst>
              <p:ext uri="{D42A27DB-BD31-4B8C-83A1-F6EECF244321}">
                <p14:modId xmlns:p14="http://schemas.microsoft.com/office/powerpoint/2010/main" val="340911166"/>
              </p:ext>
            </p:extLst>
          </p:nvPr>
        </p:nvGraphicFramePr>
        <p:xfrm>
          <a:off x="8104094" y="3185603"/>
          <a:ext cx="914400" cy="792163"/>
        </p:xfrm>
        <a:graphic>
          <a:graphicData uri="http://schemas.openxmlformats.org/presentationml/2006/ole">
            <mc:AlternateContent xmlns:mc="http://schemas.openxmlformats.org/markup-compatibility/2006">
              <mc:Choice xmlns:v="urn:schemas-microsoft-com:vml" Requires="v">
                <p:oleObj name="Document" showAsIcon="1" r:id="rId9" imgW="914400" imgH="792360" progId="Word.Document.12">
                  <p:embed/>
                </p:oleObj>
              </mc:Choice>
              <mc:Fallback>
                <p:oleObj name="Document" showAsIcon="1" r:id="rId9" imgW="914400" imgH="792360" progId="Word.Document.12">
                  <p:embed/>
                  <p:pic>
                    <p:nvPicPr>
                      <p:cNvPr id="7" name="Object 6">
                        <a:extLst>
                          <a:ext uri="{FF2B5EF4-FFF2-40B4-BE49-F238E27FC236}">
                            <a16:creationId xmlns:a16="http://schemas.microsoft.com/office/drawing/2014/main" id="{069B8EC5-C2A8-4C28-898E-A882AFF797F8}"/>
                          </a:ext>
                        </a:extLst>
                      </p:cNvPr>
                      <p:cNvPicPr/>
                      <p:nvPr/>
                    </p:nvPicPr>
                    <p:blipFill>
                      <a:blip r:embed="rId10"/>
                      <a:stretch>
                        <a:fillRect/>
                      </a:stretch>
                    </p:blipFill>
                    <p:spPr>
                      <a:xfrm>
                        <a:off x="8104094" y="3185603"/>
                        <a:ext cx="914400" cy="79216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A0211E4B-6C5D-464D-A302-499F97EE12CF}"/>
              </a:ext>
            </a:extLst>
          </p:cNvPr>
          <p:cNvGraphicFramePr>
            <a:graphicFrameLocks noChangeAspect="1"/>
          </p:cNvGraphicFramePr>
          <p:nvPr>
            <p:extLst>
              <p:ext uri="{D42A27DB-BD31-4B8C-83A1-F6EECF244321}">
                <p14:modId xmlns:p14="http://schemas.microsoft.com/office/powerpoint/2010/main" val="1943870863"/>
              </p:ext>
            </p:extLst>
          </p:nvPr>
        </p:nvGraphicFramePr>
        <p:xfrm>
          <a:off x="8104094" y="4029867"/>
          <a:ext cx="914400" cy="792163"/>
        </p:xfrm>
        <a:graphic>
          <a:graphicData uri="http://schemas.openxmlformats.org/presentationml/2006/ole">
            <mc:AlternateContent xmlns:mc="http://schemas.openxmlformats.org/markup-compatibility/2006">
              <mc:Choice xmlns:v="urn:schemas-microsoft-com:vml" Requires="v">
                <p:oleObj name="Document" showAsIcon="1" r:id="rId11" imgW="914400" imgH="792360" progId="Word.Document.12">
                  <p:embed/>
                </p:oleObj>
              </mc:Choice>
              <mc:Fallback>
                <p:oleObj name="Document" showAsIcon="1" r:id="rId11" imgW="914400" imgH="792360" progId="Word.Document.12">
                  <p:embed/>
                  <p:pic>
                    <p:nvPicPr>
                      <p:cNvPr id="8" name="Object 7">
                        <a:extLst>
                          <a:ext uri="{FF2B5EF4-FFF2-40B4-BE49-F238E27FC236}">
                            <a16:creationId xmlns:a16="http://schemas.microsoft.com/office/drawing/2014/main" id="{A0211E4B-6C5D-464D-A302-499F97EE12CF}"/>
                          </a:ext>
                        </a:extLst>
                      </p:cNvPr>
                      <p:cNvPicPr/>
                      <p:nvPr/>
                    </p:nvPicPr>
                    <p:blipFill>
                      <a:blip r:embed="rId12"/>
                      <a:stretch>
                        <a:fillRect/>
                      </a:stretch>
                    </p:blipFill>
                    <p:spPr>
                      <a:xfrm>
                        <a:off x="8104094" y="4029867"/>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6080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p:txBody>
          <a:bodyPr>
            <a:noAutofit/>
          </a:bodyPr>
          <a:lstStyle/>
          <a:p>
            <a:r>
              <a:rPr lang="en-GB" sz="2000"/>
              <a:t>Standalone Change Documents for Approval (BER, CCR, EQR)</a:t>
            </a:r>
            <a:endParaRPr lang="en-GB" sz="1400">
              <a:latin typeface="Arial"/>
              <a:cs typeface="Arial"/>
            </a:endParaRPr>
          </a:p>
        </p:txBody>
      </p:sp>
      <p:sp>
        <p:nvSpPr>
          <p:cNvPr id="3" name="Content Placeholder 2">
            <a:extLst>
              <a:ext uri="{FF2B5EF4-FFF2-40B4-BE49-F238E27FC236}">
                <a16:creationId xmlns:a16="http://schemas.microsoft.com/office/drawing/2014/main" id="{46664FD0-4BE7-4B08-81D6-8FB1EF60F749}"/>
              </a:ext>
            </a:extLst>
          </p:cNvPr>
          <p:cNvSpPr>
            <a:spLocks noGrp="1"/>
          </p:cNvSpPr>
          <p:nvPr>
            <p:ph idx="1"/>
          </p:nvPr>
        </p:nvSpPr>
        <p:spPr>
          <a:xfrm>
            <a:off x="125506" y="609600"/>
            <a:ext cx="8440994" cy="4122390"/>
          </a:xfrm>
        </p:spPr>
        <p:txBody>
          <a:bodyPr>
            <a:normAutofit/>
          </a:bodyPr>
          <a:lstStyle/>
          <a:p>
            <a:pPr marL="0" indent="0">
              <a:buNone/>
            </a:pPr>
            <a:r>
              <a:rPr lang="en-GB" sz="1400">
                <a:solidFill>
                  <a:schemeClr val="accent4"/>
                </a:solidFill>
              </a:rPr>
              <a:t>	</a:t>
            </a:r>
          </a:p>
          <a:p>
            <a:endParaRPr lang="en-GB" sz="2000"/>
          </a:p>
          <a:p>
            <a:r>
              <a:rPr lang="en-GB" sz="2000"/>
              <a:t>BER for XRN5575 March 23 Adhoc Release </a:t>
            </a:r>
          </a:p>
          <a:p>
            <a:pPr lvl="1"/>
            <a:r>
              <a:rPr lang="en-GB" sz="1600"/>
              <a:t>Voting Shipper &amp; DNO</a:t>
            </a:r>
          </a:p>
          <a:p>
            <a:pPr marL="457200" lvl="1" indent="0">
              <a:buNone/>
            </a:pPr>
            <a:endParaRPr lang="en-GB" sz="1600"/>
          </a:p>
          <a:p>
            <a:r>
              <a:rPr lang="en-GB" sz="2000"/>
              <a:t>BER for XRN5562 June 23 Major Release </a:t>
            </a:r>
          </a:p>
          <a:p>
            <a:pPr lvl="1"/>
            <a:r>
              <a:rPr lang="en-GB" sz="1600"/>
              <a:t>Voting Shipper &amp; DNO</a:t>
            </a:r>
          </a:p>
          <a:p>
            <a:pPr lvl="1"/>
            <a:endParaRPr lang="en-GB" sz="1400"/>
          </a:p>
          <a:p>
            <a:pPr marL="457200" lvl="1" indent="0">
              <a:buNone/>
            </a:pPr>
            <a:endParaRPr lang="en-GB" sz="2000"/>
          </a:p>
          <a:p>
            <a:pPr marL="457200" lvl="1" indent="0">
              <a:buNone/>
            </a:pPr>
            <a:endParaRPr lang="en-GB" sz="1600"/>
          </a:p>
          <a:p>
            <a:pPr marL="457200" lvl="1" indent="0">
              <a:buNone/>
            </a:pPr>
            <a:endParaRPr lang="en-GB" sz="1600"/>
          </a:p>
        </p:txBody>
      </p:sp>
      <p:graphicFrame>
        <p:nvGraphicFramePr>
          <p:cNvPr id="12" name="Object 11">
            <a:extLst>
              <a:ext uri="{FF2B5EF4-FFF2-40B4-BE49-F238E27FC236}">
                <a16:creationId xmlns:a16="http://schemas.microsoft.com/office/drawing/2014/main" id="{04797CC8-3381-4A45-83DB-E70B3BCF4BA8}"/>
              </a:ext>
            </a:extLst>
          </p:cNvPr>
          <p:cNvGraphicFramePr>
            <a:graphicFrameLocks noChangeAspect="1"/>
          </p:cNvGraphicFramePr>
          <p:nvPr>
            <p:extLst>
              <p:ext uri="{D42A27DB-BD31-4B8C-83A1-F6EECF244321}">
                <p14:modId xmlns:p14="http://schemas.microsoft.com/office/powerpoint/2010/main" val="2028068626"/>
              </p:ext>
            </p:extLst>
          </p:nvPr>
        </p:nvGraphicFramePr>
        <p:xfrm>
          <a:off x="7370064" y="2251123"/>
          <a:ext cx="914400" cy="792163"/>
        </p:xfrm>
        <a:graphic>
          <a:graphicData uri="http://schemas.openxmlformats.org/presentationml/2006/ole">
            <mc:AlternateContent xmlns:mc="http://schemas.openxmlformats.org/markup-compatibility/2006">
              <mc:Choice xmlns:v="urn:schemas-microsoft-com:vml" Requires="v">
                <p:oleObj name="Document" showAsIcon="1" r:id="rId3" imgW="914400" imgH="792360" progId="Word.Document.12">
                  <p:embed/>
                </p:oleObj>
              </mc:Choice>
              <mc:Fallback>
                <p:oleObj name="Document" showAsIcon="1" r:id="rId3" imgW="914400" imgH="792360" progId="Word.Document.12">
                  <p:embed/>
                  <p:pic>
                    <p:nvPicPr>
                      <p:cNvPr id="12" name="Object 11">
                        <a:extLst>
                          <a:ext uri="{FF2B5EF4-FFF2-40B4-BE49-F238E27FC236}">
                            <a16:creationId xmlns:a16="http://schemas.microsoft.com/office/drawing/2014/main" id="{04797CC8-3381-4A45-83DB-E70B3BCF4BA8}"/>
                          </a:ext>
                        </a:extLst>
                      </p:cNvPr>
                      <p:cNvPicPr/>
                      <p:nvPr/>
                    </p:nvPicPr>
                    <p:blipFill>
                      <a:blip r:embed="rId4"/>
                      <a:stretch>
                        <a:fillRect/>
                      </a:stretch>
                    </p:blipFill>
                    <p:spPr>
                      <a:xfrm>
                        <a:off x="7370064" y="2251123"/>
                        <a:ext cx="914400" cy="792163"/>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3F0DF437-66A7-4CEA-9025-F4191F110305}"/>
              </a:ext>
            </a:extLst>
          </p:cNvPr>
          <p:cNvGraphicFramePr>
            <a:graphicFrameLocks noChangeAspect="1"/>
          </p:cNvGraphicFramePr>
          <p:nvPr>
            <p:extLst>
              <p:ext uri="{D42A27DB-BD31-4B8C-83A1-F6EECF244321}">
                <p14:modId xmlns:p14="http://schemas.microsoft.com/office/powerpoint/2010/main" val="990557789"/>
              </p:ext>
            </p:extLst>
          </p:nvPr>
        </p:nvGraphicFramePr>
        <p:xfrm>
          <a:off x="7370064" y="1172051"/>
          <a:ext cx="914400" cy="806450"/>
        </p:xfrm>
        <a:graphic>
          <a:graphicData uri="http://schemas.openxmlformats.org/presentationml/2006/ole">
            <mc:AlternateContent xmlns:mc="http://schemas.openxmlformats.org/markup-compatibility/2006">
              <mc:Choice xmlns:v="urn:schemas-microsoft-com:vml" Requires="v">
                <p:oleObj name="Document" showAsIcon="1" r:id="rId5" imgW="914400" imgH="806400" progId="Word.Document.12">
                  <p:embed/>
                </p:oleObj>
              </mc:Choice>
              <mc:Fallback>
                <p:oleObj name="Document" showAsIcon="1" r:id="rId5" imgW="914400" imgH="806400" progId="Word.Document.12">
                  <p:embed/>
                  <p:pic>
                    <p:nvPicPr>
                      <p:cNvPr id="4" name="Object 3">
                        <a:extLst>
                          <a:ext uri="{FF2B5EF4-FFF2-40B4-BE49-F238E27FC236}">
                            <a16:creationId xmlns:a16="http://schemas.microsoft.com/office/drawing/2014/main" id="{3F0DF437-66A7-4CEA-9025-F4191F110305}"/>
                          </a:ext>
                        </a:extLst>
                      </p:cNvPr>
                      <p:cNvPicPr/>
                      <p:nvPr/>
                    </p:nvPicPr>
                    <p:blipFill>
                      <a:blip r:embed="rId6"/>
                      <a:stretch>
                        <a:fillRect/>
                      </a:stretch>
                    </p:blipFill>
                    <p:spPr>
                      <a:xfrm>
                        <a:off x="7370064" y="117205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887751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a:t>February 2023 Major Release</a:t>
            </a:r>
            <a:endParaRPr lang="en-GB"/>
          </a:p>
        </p:txBody>
      </p:sp>
    </p:spTree>
    <p:extLst>
      <p:ext uri="{BB962C8B-B14F-4D97-AF65-F5344CB8AC3E}">
        <p14:creationId xmlns:p14="http://schemas.microsoft.com/office/powerpoint/2010/main" val="1976727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a:latin typeface="Arial"/>
                <a:cs typeface="Arial"/>
              </a:rPr>
              <a:t>General Change Budget BP22 YTD</a:t>
            </a:r>
          </a:p>
        </p:txBody>
      </p:sp>
    </p:spTree>
    <p:extLst>
      <p:ext uri="{BB962C8B-B14F-4D97-AF65-F5344CB8AC3E}">
        <p14:creationId xmlns:p14="http://schemas.microsoft.com/office/powerpoint/2010/main" val="3439228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93884" y="505200"/>
          <a:ext cx="8756232" cy="4472429"/>
        </p:xfrm>
        <a:graphic>
          <a:graphicData uri="http://schemas.openxmlformats.org/drawingml/2006/table">
            <a:tbl>
              <a:tblPr firstRow="1" bandRow="1"/>
              <a:tblGrid>
                <a:gridCol w="1705070">
                  <a:extLst>
                    <a:ext uri="{9D8B030D-6E8A-4147-A177-3AD203B41FA5}">
                      <a16:colId xmlns:a16="http://schemas.microsoft.com/office/drawing/2014/main" val="20000"/>
                    </a:ext>
                  </a:extLst>
                </a:gridCol>
                <a:gridCol w="2273444">
                  <a:extLst>
                    <a:ext uri="{9D8B030D-6E8A-4147-A177-3AD203B41FA5}">
                      <a16:colId xmlns:a16="http://schemas.microsoft.com/office/drawing/2014/main" val="20001"/>
                    </a:ext>
                  </a:extLst>
                </a:gridCol>
                <a:gridCol w="183287">
                  <a:extLst>
                    <a:ext uri="{9D8B030D-6E8A-4147-A177-3AD203B41FA5}">
                      <a16:colId xmlns:a16="http://schemas.microsoft.com/office/drawing/2014/main" val="20002"/>
                    </a:ext>
                  </a:extLst>
                </a:gridCol>
                <a:gridCol w="2185309">
                  <a:extLst>
                    <a:ext uri="{9D8B030D-6E8A-4147-A177-3AD203B41FA5}">
                      <a16:colId xmlns:a16="http://schemas.microsoft.com/office/drawing/2014/main" val="2880710429"/>
                    </a:ext>
                  </a:extLst>
                </a:gridCol>
                <a:gridCol w="2409122">
                  <a:extLst>
                    <a:ext uri="{9D8B030D-6E8A-4147-A177-3AD203B41FA5}">
                      <a16:colId xmlns:a16="http://schemas.microsoft.com/office/drawing/2014/main" val="20003"/>
                    </a:ext>
                  </a:extLst>
                </a:gridCol>
              </a:tblGrid>
              <a:tr h="24057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a:solidFill>
                            <a:srgbClr val="FFFFFF"/>
                          </a:solidFill>
                          <a:latin typeface="+mn-lt"/>
                          <a:cs typeface="Arial"/>
                        </a:rPr>
                        <a:t>Overall</a:t>
                      </a:r>
                      <a:r>
                        <a:rPr lang="en-GB" sz="1050" b="1" i="0" baseline="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26134">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2613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186062">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Status</a:t>
                      </a:r>
                      <a:r>
                        <a:rPr lang="en-GB" sz="1050" b="1" baseline="0">
                          <a:solidFill>
                            <a:schemeClr val="bg1"/>
                          </a:solidFill>
                          <a:latin typeface="+mn-lt"/>
                          <a:cs typeface="Arial"/>
                        </a:rPr>
                        <a:t> Justification</a:t>
                      </a: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8710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indent="0" algn="l">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release is tracking on target; </a:t>
                      </a:r>
                      <a:r>
                        <a:rPr lang="en-GB" sz="700" b="1" i="0" u="none" strike="noStrike" kern="1200" cap="none" normalizeH="0" baseline="0">
                          <a:ln>
                            <a:noFill/>
                          </a:ln>
                          <a:solidFill>
                            <a:srgbClr val="00B050"/>
                          </a:solidFill>
                          <a:effectLst/>
                          <a:latin typeface="+mn-lt"/>
                          <a:ea typeface="+mn-ea"/>
                          <a:cs typeface="+mn-cs"/>
                        </a:rPr>
                        <a:t>Green</a:t>
                      </a:r>
                      <a:r>
                        <a:rPr lang="en-GB" sz="700" b="1" i="0" u="none" strike="noStrike" kern="1200" cap="none" normalizeH="0" baseline="0">
                          <a:ln>
                            <a:noFill/>
                          </a:ln>
                          <a:solidFill>
                            <a:schemeClr val="tx1"/>
                          </a:solidFill>
                          <a:effectLst/>
                          <a:latin typeface="+mn-lt"/>
                          <a:ea typeface="+mn-ea"/>
                          <a:cs typeface="+mn-cs"/>
                        </a:rPr>
                        <a:t>, </a:t>
                      </a:r>
                      <a:r>
                        <a:rPr lang="en-GB" sz="700" b="0" i="0" u="none" strike="noStrike" kern="1200" cap="none" normalizeH="0" baseline="0">
                          <a:ln>
                            <a:noFill/>
                          </a:ln>
                          <a:solidFill>
                            <a:schemeClr val="tx1"/>
                          </a:solidFill>
                          <a:effectLst/>
                          <a:latin typeface="+mn-lt"/>
                          <a:ea typeface="+mn-ea"/>
                          <a:cs typeface="+mn-cs"/>
                        </a:rPr>
                        <a:t>UK Link build phase completed on 30/09 as per plan. </a:t>
                      </a:r>
                      <a:r>
                        <a:rPr lang="en-GB" sz="700" b="0">
                          <a:solidFill>
                            <a:schemeClr val="tx1"/>
                          </a:solidFill>
                          <a:effectLst/>
                          <a:latin typeface="+mn-lt"/>
                          <a:ea typeface="+mn-ea"/>
                          <a:cs typeface="Poppins" panose="00000500000000000000" pitchFamily="2" charset="0"/>
                        </a:rPr>
                        <a:t>Currently on track to complete system testing phase 28/10, with UAT testing prep in progress and execution commencing on 02/11</a:t>
                      </a:r>
                      <a:endParaRPr lang="en-GB" sz="700" b="0" i="0" u="none" strike="noStrike" kern="1200" cap="none" normalizeH="0" baseline="0">
                        <a:ln>
                          <a:noFill/>
                        </a:ln>
                        <a:solidFill>
                          <a:schemeClr val="tx1"/>
                        </a:solidFill>
                        <a:effectLst/>
                        <a:latin typeface="+mn-lt"/>
                        <a:ea typeface="+mn-ea"/>
                        <a:cs typeface="+mn-cs"/>
                      </a:endParaRPr>
                    </a:p>
                    <a:p>
                      <a:pPr marL="0" indent="0" algn="l">
                        <a:buFont typeface="Arial" panose="020B0604020202020204" pitchFamily="34" charset="0"/>
                        <a:buNone/>
                      </a:pPr>
                      <a:endParaRPr lang="en-US" sz="700" b="1">
                        <a:latin typeface="+mn-lt"/>
                      </a:endParaRPr>
                    </a:p>
                    <a:p>
                      <a:pPr marL="0" indent="0" algn="l">
                        <a:buFont typeface="Arial" panose="020B0604020202020204" pitchFamily="34" charset="0"/>
                        <a:buNone/>
                      </a:pPr>
                      <a:r>
                        <a:rPr lang="en-US" sz="700" b="1">
                          <a:latin typeface="+mn-lt"/>
                        </a:rPr>
                        <a:t>Progress update:</a:t>
                      </a:r>
                    </a:p>
                    <a:p>
                      <a:pPr marL="171450" indent="-171450" algn="l">
                        <a:buFont typeface="Arial" panose="020B0604020202020204" pitchFamily="34" charset="0"/>
                        <a:buChar char="•"/>
                      </a:pPr>
                      <a:r>
                        <a:rPr lang="en-US" sz="700">
                          <a:latin typeface="+mn-lt"/>
                        </a:rPr>
                        <a:t>UK Link build completed on 30/09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a:latin typeface="+mn-lt"/>
                        </a:rPr>
                        <a:t>DDP build for XRN4990 in progress, delivery on track to complete by 20/01</a:t>
                      </a:r>
                    </a:p>
                    <a:p>
                      <a:pPr marL="171450" indent="-171450" algn="l">
                        <a:buFont typeface="Arial" panose="020B0604020202020204" pitchFamily="34" charset="0"/>
                        <a:buChar char="•"/>
                      </a:pPr>
                      <a:r>
                        <a:rPr lang="en-US" sz="700">
                          <a:latin typeface="+mn-lt"/>
                        </a:rPr>
                        <a:t>System Testing on track to complete 28/10</a:t>
                      </a:r>
                    </a:p>
                    <a:p>
                      <a:pPr marL="171450" indent="-171450" algn="l">
                        <a:buFont typeface="Arial" panose="020B0604020202020204" pitchFamily="34" charset="0"/>
                        <a:buChar char="•"/>
                      </a:pPr>
                      <a:r>
                        <a:rPr lang="en-US" sz="700">
                          <a:latin typeface="+mn-lt"/>
                        </a:rPr>
                        <a:t>User Acceptance Testing (UAT) preparation in progress, test case execution to commence on 02/11</a:t>
                      </a:r>
                    </a:p>
                    <a:p>
                      <a:pPr marL="0" indent="0" algn="l">
                        <a:buFont typeface="Arial" panose="020B0604020202020204" pitchFamily="34" charset="0"/>
                        <a:buNone/>
                      </a:pPr>
                      <a:endParaRPr lang="en-US" sz="700">
                        <a:latin typeface="+mn-lt"/>
                      </a:endParaRPr>
                    </a:p>
                    <a:p>
                      <a:pPr marL="0" indent="0" algn="l">
                        <a:buNone/>
                      </a:pPr>
                      <a:r>
                        <a:rPr lang="en-GB" sz="700" b="1" i="0" u="none" strike="noStrike" kern="1200" cap="none" normalizeH="0" baseline="0">
                          <a:ln>
                            <a:noFill/>
                          </a:ln>
                          <a:solidFill>
                            <a:schemeClr val="tx1"/>
                          </a:solidFill>
                          <a:effectLst/>
                          <a:latin typeface="+mn-lt"/>
                          <a:ea typeface="+mn-ea"/>
                          <a:cs typeface="+mn-cs"/>
                        </a:rPr>
                        <a:t>Decision in October </a:t>
                      </a:r>
                      <a:r>
                        <a:rPr lang="en-GB" sz="700" b="1" i="0" u="none" strike="noStrike" kern="1200" cap="none" normalizeH="0" baseline="0" err="1">
                          <a:ln>
                            <a:noFill/>
                          </a:ln>
                          <a:solidFill>
                            <a:schemeClr val="tx1"/>
                          </a:solidFill>
                          <a:effectLst/>
                          <a:latin typeface="+mn-lt"/>
                          <a:ea typeface="+mn-ea"/>
                          <a:cs typeface="+mn-cs"/>
                        </a:rPr>
                        <a:t>ChMC</a:t>
                      </a:r>
                      <a:r>
                        <a:rPr lang="en-GB" sz="700" b="0" i="0" u="none" strike="noStrike" kern="1200" cap="none" normalizeH="0" baseline="0">
                          <a:ln>
                            <a:noFill/>
                          </a:ln>
                          <a:solidFill>
                            <a:schemeClr val="tx1"/>
                          </a:solidFill>
                          <a:effectLst/>
                          <a:latin typeface="+mn-lt"/>
                          <a:ea typeface="+mn-ea"/>
                          <a:cs typeface="+mn-cs"/>
                        </a:rPr>
                        <a:t>: None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l">
                        <a:buFont typeface="Arial" panose="020B0604020202020204" pitchFamily="34" charset="0"/>
                        <a:buNone/>
                      </a:pPr>
                      <a:endParaRPr lang="en-US" sz="800"/>
                    </a:p>
                    <a:p>
                      <a:pPr marL="0" indent="0" algn="l">
                        <a:buNone/>
                      </a:pPr>
                      <a:r>
                        <a:rPr lang="en-US" sz="700"/>
                        <a:t>  </a:t>
                      </a:r>
                    </a:p>
                    <a:p>
                      <a:pPr marL="0" indent="0" algn="l">
                        <a:buNone/>
                      </a:pPr>
                      <a:endParaRPr lang="en-US" sz="700"/>
                    </a:p>
                    <a:p>
                      <a:pPr marL="0" indent="0" algn="l">
                        <a:buNone/>
                      </a:pPr>
                      <a:endParaRPr lang="en-US" sz="700"/>
                    </a:p>
                    <a:p>
                      <a:pPr marL="0" indent="0" algn="l">
                        <a:buNone/>
                      </a:pPr>
                      <a:endParaRPr lang="en-US" sz="700"/>
                    </a:p>
                    <a:p>
                      <a:pPr marL="0" indent="0" algn="l">
                        <a:buNone/>
                      </a:pPr>
                      <a:endParaRPr lang="en-US" sz="7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p>
                      <a:pPr marL="0" indent="0" algn="l">
                        <a:buFont typeface="Arial" panose="020B0604020202020204" pitchFamily="34" charset="0"/>
                        <a:buNone/>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1592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r>
                        <a:rPr lang="en-US" sz="700" b="0" i="0" kern="1200">
                          <a:solidFill>
                            <a:schemeClr val="tx1"/>
                          </a:solidFill>
                          <a:effectLst/>
                          <a:latin typeface="+mn-lt"/>
                          <a:ea typeface="+mn-ea"/>
                          <a:cs typeface="+mn-cs"/>
                        </a:rPr>
                        <a:t>XRN5298: There is a risk that UNC Modification 0799 will not be approved, leading to delays in build activities or a need to rework the proposed solution being delivered under XRN5298 in its entirety. While </a:t>
                      </a:r>
                      <a:r>
                        <a:rPr lang="en-US" sz="700" b="0" i="0" kern="1200" err="1">
                          <a:solidFill>
                            <a:schemeClr val="tx1"/>
                          </a:solidFill>
                          <a:effectLst/>
                          <a:latin typeface="+mn-lt"/>
                          <a:ea typeface="+mn-ea"/>
                          <a:cs typeface="+mn-cs"/>
                        </a:rPr>
                        <a:t>ChMC</a:t>
                      </a:r>
                      <a:r>
                        <a:rPr lang="en-US" sz="700" b="0" i="0" kern="1200">
                          <a:solidFill>
                            <a:schemeClr val="tx1"/>
                          </a:solidFill>
                          <a:effectLst/>
                          <a:latin typeface="+mn-lt"/>
                          <a:ea typeface="+mn-ea"/>
                          <a:cs typeface="+mn-cs"/>
                        </a:rPr>
                        <a:t> approved the move to deliver this change at risk under the assumption that the MOD will be approved, any potential regret spend associated with this change should this not be the case increases as build activities continue to progress.</a:t>
                      </a:r>
                    </a:p>
                    <a:p>
                      <a:endParaRPr lang="en-US" sz="700" b="0" i="0" kern="1200">
                        <a:solidFill>
                          <a:schemeClr val="tx1"/>
                        </a:solidFill>
                        <a:effectLst/>
                        <a:latin typeface="+mn-lt"/>
                        <a:ea typeface="+mn-ea"/>
                        <a:cs typeface="+mn-cs"/>
                      </a:endParaRPr>
                    </a:p>
                    <a:p>
                      <a:r>
                        <a:rPr lang="en-US" sz="700" b="0" i="0" kern="1200">
                          <a:solidFill>
                            <a:schemeClr val="tx1"/>
                          </a:solidFill>
                          <a:effectLst/>
                          <a:latin typeface="+mn-lt"/>
                          <a:ea typeface="+mn-ea"/>
                          <a:cs typeface="+mn-cs"/>
                        </a:rPr>
                        <a:t>Update - SGN confirmed that Ofgem are due to provide an update on the status of the Modification w/c 24/10/22.</a:t>
                      </a:r>
                    </a:p>
                    <a:p>
                      <a:pPr marL="0" marR="0" lvl="0" indent="0" algn="l" defTabSz="914400" rtl="0" eaLnBrk="1" fontAlgn="b" latinLnBrk="0" hangingPunct="1">
                        <a:lnSpc>
                          <a:spcPct val="100000"/>
                        </a:lnSpc>
                        <a:spcBef>
                          <a:spcPts val="0"/>
                        </a:spcBef>
                        <a:spcAft>
                          <a:spcPts val="0"/>
                        </a:spcAft>
                        <a:buClrTx/>
                        <a:buSzTx/>
                        <a:buFontTx/>
                        <a:buNone/>
                        <a:tabLst/>
                        <a:defRPr/>
                      </a:pPr>
                      <a:endParaRPr lang="en-US" sz="600" b="0" i="0" u="none" strike="noStrike" kern="1200">
                        <a:solidFill>
                          <a:schemeClr val="tx1"/>
                        </a:solidFill>
                        <a:effectLst/>
                        <a:latin typeface="Arial"/>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557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lvl="0" indent="0">
                        <a:buNone/>
                      </a:pPr>
                      <a:r>
                        <a:rPr lang="en-US" sz="700" b="0" i="0" u="none" strike="noStrike" kern="1200" noProof="0">
                          <a:solidFill>
                            <a:schemeClr val="tx1"/>
                          </a:solidFill>
                          <a:effectLst/>
                          <a:latin typeface="Arial"/>
                        </a:rPr>
                        <a:t>Forecast to complete delivery against approved BER </a:t>
                      </a:r>
                      <a:endParaRPr kumimoji="0" lang="en-US" sz="7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753309">
                <a:tc>
                  <a:txBody>
                    <a:bodyPr/>
                    <a:lstStyle/>
                    <a:p>
                      <a:pPr algn="ctr"/>
                      <a:r>
                        <a:rPr lang="en-GB" sz="105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600" b="1" i="0" u="none" strike="noStrike" kern="1200">
                          <a:solidFill>
                            <a:schemeClr val="tx1"/>
                          </a:solidFill>
                          <a:effectLst/>
                          <a:latin typeface="+mn-lt"/>
                          <a:ea typeface="+mn-ea"/>
                          <a:cs typeface="+mn-cs"/>
                        </a:rPr>
                        <a:t>XRN4900 </a:t>
                      </a:r>
                      <a:r>
                        <a:rPr lang="en-US" sz="600" b="0" i="0" u="none" strike="noStrike" kern="1200">
                          <a:solidFill>
                            <a:schemeClr val="tx1"/>
                          </a:solidFill>
                          <a:effectLst/>
                          <a:latin typeface="+mn-lt"/>
                          <a:ea typeface="+mn-ea"/>
                          <a:cs typeface="+mn-cs"/>
                        </a:rPr>
                        <a:t>-</a:t>
                      </a:r>
                      <a:r>
                        <a:rPr lang="en-US" sz="600" b="1" i="0" u="none" strike="noStrike" kern="1200">
                          <a:solidFill>
                            <a:schemeClr val="tx1"/>
                          </a:solidFill>
                          <a:effectLst/>
                          <a:latin typeface="+mn-lt"/>
                          <a:ea typeface="+mn-ea"/>
                          <a:cs typeface="+mn-cs"/>
                        </a:rPr>
                        <a:t> </a:t>
                      </a:r>
                      <a:r>
                        <a:rPr lang="en-US" sz="600" b="0" i="0" u="none" strike="noStrike" kern="1200">
                          <a:solidFill>
                            <a:schemeClr val="tx1"/>
                          </a:solidFill>
                          <a:effectLst/>
                          <a:latin typeface="+mn-lt"/>
                          <a:ea typeface="+mn-ea"/>
                          <a:cs typeface="+mn-cs"/>
                        </a:rPr>
                        <a:t>Biomethane/Propane Reduction</a:t>
                      </a:r>
                    </a:p>
                    <a:p>
                      <a:pPr rtl="0" fontAlgn="base"/>
                      <a:r>
                        <a:rPr lang="en-US" sz="600" b="1" i="0" u="none" strike="noStrike" kern="1200">
                          <a:solidFill>
                            <a:schemeClr val="tx1"/>
                          </a:solidFill>
                          <a:effectLst/>
                          <a:latin typeface="+mn-lt"/>
                          <a:ea typeface="+mn-ea"/>
                          <a:cs typeface="+mn-cs"/>
                        </a:rPr>
                        <a:t>XRN</a:t>
                      </a:r>
                      <a:r>
                        <a:rPr lang="en-GB" sz="600" b="1" i="0" u="none" strike="noStrike" kern="1200">
                          <a:solidFill>
                            <a:schemeClr val="tx1"/>
                          </a:solidFill>
                          <a:effectLst/>
                          <a:latin typeface="+mn-lt"/>
                          <a:ea typeface="+mn-ea"/>
                          <a:cs typeface="+mn-cs"/>
                        </a:rPr>
                        <a:t>4978</a:t>
                      </a:r>
                      <a:r>
                        <a:rPr lang="en-GB" sz="600" b="0" i="0" u="none" strike="noStrike" kern="1200">
                          <a:solidFill>
                            <a:schemeClr val="tx1"/>
                          </a:solidFill>
                          <a:effectLst/>
                          <a:latin typeface="+mn-lt"/>
                          <a:ea typeface="+mn-ea"/>
                          <a:cs typeface="+mn-cs"/>
                        </a:rPr>
                        <a:t> - Shipper - Notification of Rolling AQ Value</a:t>
                      </a:r>
                    </a:p>
                    <a:p>
                      <a:pPr rtl="0" fontAlgn="base"/>
                      <a:r>
                        <a:rPr lang="en-US" sz="600" b="1" i="0" u="none" strike="noStrike" kern="1200">
                          <a:solidFill>
                            <a:schemeClr val="tx1"/>
                          </a:solidFill>
                          <a:effectLst/>
                          <a:latin typeface="+mn-lt"/>
                          <a:ea typeface="+mn-ea"/>
                          <a:cs typeface="+mn-cs"/>
                        </a:rPr>
                        <a:t>XRN4989B </a:t>
                      </a:r>
                      <a:r>
                        <a:rPr lang="en-US" sz="600" b="0" i="0" u="none" strike="noStrike" kern="1200">
                          <a:solidFill>
                            <a:schemeClr val="tx1"/>
                          </a:solidFill>
                          <a:effectLst/>
                          <a:latin typeface="+mn-lt"/>
                          <a:ea typeface="+mn-ea"/>
                          <a:cs typeface="+mn-cs"/>
                        </a:rPr>
                        <a:t>- </a:t>
                      </a:r>
                      <a:r>
                        <a:rPr lang="en-GB" sz="600" b="0" i="0" u="none" strike="noStrike" kern="1200">
                          <a:solidFill>
                            <a:schemeClr val="tx1"/>
                          </a:solidFill>
                          <a:effectLst/>
                          <a:latin typeface="+mn-lt"/>
                          <a:ea typeface="+mn-ea"/>
                          <a:cs typeface="+mn-cs"/>
                        </a:rPr>
                        <a:t>Residual AMT activities </a:t>
                      </a:r>
                    </a:p>
                    <a:p>
                      <a:pPr rtl="0" fontAlgn="base"/>
                      <a:r>
                        <a:rPr lang="en-US" sz="600" b="1" i="0" u="none" strike="noStrike" kern="1200">
                          <a:solidFill>
                            <a:schemeClr val="tx1"/>
                          </a:solidFill>
                          <a:effectLst/>
                          <a:latin typeface="+mn-lt"/>
                          <a:ea typeface="+mn-ea"/>
                          <a:cs typeface="+mn-cs"/>
                        </a:rPr>
                        <a:t>XRN4990</a:t>
                      </a:r>
                      <a:r>
                        <a:rPr lang="en-US" sz="600" b="0" i="0" u="none" strike="noStrike" kern="1200">
                          <a:solidFill>
                            <a:schemeClr val="tx1"/>
                          </a:solidFill>
                          <a:effectLst/>
                          <a:latin typeface="+mn-lt"/>
                          <a:ea typeface="+mn-ea"/>
                          <a:cs typeface="+mn-cs"/>
                        </a:rPr>
                        <a:t> -</a:t>
                      </a:r>
                      <a:r>
                        <a:rPr lang="en-US" sz="600" b="1" i="0" u="none" strike="noStrike" kern="1200">
                          <a:solidFill>
                            <a:schemeClr val="tx1"/>
                          </a:solidFill>
                          <a:effectLst/>
                          <a:latin typeface="+mn-lt"/>
                          <a:ea typeface="+mn-ea"/>
                          <a:cs typeface="+mn-cs"/>
                        </a:rPr>
                        <a:t> </a:t>
                      </a:r>
                      <a:r>
                        <a:rPr lang="en-GB" sz="600" b="0" i="0" u="none" strike="noStrike" kern="1200">
                          <a:solidFill>
                            <a:schemeClr val="tx1"/>
                          </a:solidFill>
                          <a:effectLst/>
                          <a:latin typeface="+mn-lt"/>
                          <a:ea typeface="+mn-ea"/>
                          <a:cs typeface="+mn-cs"/>
                        </a:rPr>
                        <a:t>MOD0664 – Transfer of Sites with Low Read Submission Performance from Class 2 and 3 into Class 4</a:t>
                      </a:r>
                      <a:endParaRPr lang="en-US" sz="600" b="0" i="0" kern="1200">
                        <a:solidFill>
                          <a:schemeClr val="tx1"/>
                        </a:solidFill>
                        <a:effectLst/>
                        <a:latin typeface="+mn-lt"/>
                        <a:ea typeface="+mn-ea"/>
                        <a:cs typeface="+mn-cs"/>
                      </a:endParaRPr>
                    </a:p>
                    <a:p>
                      <a:pPr rtl="0" fontAlgn="base"/>
                      <a:r>
                        <a:rPr lang="en-US" sz="600" b="1" i="0" u="none" strike="noStrike" kern="1200">
                          <a:solidFill>
                            <a:schemeClr val="tx1"/>
                          </a:solidFill>
                          <a:effectLst/>
                          <a:latin typeface="+mn-lt"/>
                          <a:ea typeface="+mn-ea"/>
                          <a:cs typeface="+mn-cs"/>
                        </a:rPr>
                        <a:t>XRN4992B </a:t>
                      </a:r>
                      <a:r>
                        <a:rPr lang="en-US" sz="600" b="0" i="0" u="none" strike="noStrike" kern="1200">
                          <a:solidFill>
                            <a:schemeClr val="tx1"/>
                          </a:solidFill>
                          <a:effectLst/>
                          <a:latin typeface="+mn-lt"/>
                          <a:ea typeface="+mn-ea"/>
                          <a:cs typeface="+mn-cs"/>
                        </a:rPr>
                        <a:t>- </a:t>
                      </a:r>
                      <a:r>
                        <a:rPr lang="en-GB" sz="600" b="0" i="0" u="none" strike="noStrike" kern="1200">
                          <a:solidFill>
                            <a:schemeClr val="tx1"/>
                          </a:solidFill>
                          <a:effectLst/>
                          <a:latin typeface="+mn-lt"/>
                          <a:ea typeface="+mn-ea"/>
                          <a:cs typeface="+mn-cs"/>
                        </a:rPr>
                        <a:t>MOD0687 - Clarification of Supplier of Last Resort (</a:t>
                      </a:r>
                      <a:r>
                        <a:rPr lang="en-GB" sz="600" b="0" i="0" u="none" strike="noStrike" kern="1200" err="1">
                          <a:solidFill>
                            <a:schemeClr val="tx1"/>
                          </a:solidFill>
                          <a:effectLst/>
                          <a:latin typeface="+mn-lt"/>
                          <a:ea typeface="+mn-ea"/>
                          <a:cs typeface="+mn-cs"/>
                        </a:rPr>
                        <a:t>SoLR</a:t>
                      </a:r>
                      <a:r>
                        <a:rPr lang="en-GB" sz="600" b="0" i="0" u="none" strike="noStrike" kern="1200">
                          <a:solidFill>
                            <a:schemeClr val="tx1"/>
                          </a:solidFill>
                          <a:effectLst/>
                          <a:latin typeface="+mn-lt"/>
                          <a:ea typeface="+mn-ea"/>
                          <a:cs typeface="+mn-cs"/>
                        </a:rPr>
                        <a:t>) Cost Recovery Process</a:t>
                      </a:r>
                      <a:r>
                        <a:rPr lang="en-US" sz="600" b="0" i="0" u="none" strike="noStrike" kern="1200">
                          <a:solidFill>
                            <a:schemeClr val="tx1"/>
                          </a:solidFill>
                          <a:effectLst/>
                          <a:latin typeface="+mn-lt"/>
                          <a:ea typeface="+mn-ea"/>
                          <a:cs typeface="+mn-cs"/>
                        </a:rPr>
                        <a:t> </a:t>
                      </a:r>
                      <a:r>
                        <a:rPr lang="en-US" sz="600" b="1" i="0" u="none" strike="noStrike" kern="1200">
                          <a:solidFill>
                            <a:schemeClr val="tx1"/>
                          </a:solidFill>
                          <a:effectLst/>
                          <a:latin typeface="+mn-lt"/>
                          <a:ea typeface="+mn-ea"/>
                          <a:cs typeface="+mn-cs"/>
                        </a:rPr>
                        <a:t>- </a:t>
                      </a:r>
                      <a:r>
                        <a:rPr lang="en-US" sz="600" b="0" i="0" u="none" strike="noStrike" kern="1200">
                          <a:solidFill>
                            <a:schemeClr val="tx1"/>
                          </a:solidFill>
                          <a:effectLst/>
                          <a:latin typeface="+mn-lt"/>
                          <a:ea typeface="+mn-ea"/>
                          <a:cs typeface="+mn-cs"/>
                        </a:rPr>
                        <a:t>Inner for replacement reads and read insertions</a:t>
                      </a:r>
                      <a:r>
                        <a:rPr lang="en-US" sz="600" b="0" i="0" kern="1200">
                          <a:solidFill>
                            <a:schemeClr val="tx1"/>
                          </a:solidFill>
                          <a:effectLst/>
                          <a:latin typeface="+mn-lt"/>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600" b="1" i="0" kern="1200">
                          <a:solidFill>
                            <a:schemeClr val="tx1"/>
                          </a:solidFill>
                          <a:effectLst/>
                          <a:latin typeface="+mn-lt"/>
                          <a:ea typeface="+mn-ea"/>
                          <a:cs typeface="+mn-cs"/>
                        </a:rPr>
                        <a:t>XRN5298 </a:t>
                      </a:r>
                      <a:r>
                        <a:rPr lang="en-US" sz="600" b="0" i="0" kern="1200">
                          <a:solidFill>
                            <a:schemeClr val="tx1"/>
                          </a:solidFill>
                          <a:effectLst/>
                          <a:latin typeface="+mn-lt"/>
                          <a:ea typeface="+mn-ea"/>
                          <a:cs typeface="+mn-cs"/>
                        </a:rPr>
                        <a:t>-</a:t>
                      </a:r>
                      <a:r>
                        <a:rPr lang="en-US" sz="600" b="1" i="0" kern="1200">
                          <a:solidFill>
                            <a:schemeClr val="tx1"/>
                          </a:solidFill>
                          <a:effectLst/>
                          <a:latin typeface="+mn-lt"/>
                          <a:ea typeface="+mn-ea"/>
                          <a:cs typeface="+mn-cs"/>
                        </a:rPr>
                        <a:t> </a:t>
                      </a:r>
                      <a:r>
                        <a:rPr lang="en-GB" sz="600" b="0" i="0" kern="1200">
                          <a:solidFill>
                            <a:schemeClr val="tx1"/>
                          </a:solidFill>
                          <a:effectLst/>
                          <a:latin typeface="+mn-lt"/>
                          <a:ea typeface="+mn-ea"/>
                          <a:cs typeface="+mn-cs"/>
                        </a:rPr>
                        <a:t>H100 Fife Project – Hydrogen Network Trial</a:t>
                      </a:r>
                    </a:p>
                    <a:p>
                      <a:pPr rtl="0" fontAlgn="base"/>
                      <a:endParaRPr lang="en-US" sz="600" b="0" i="0" kern="120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XRN5533 – February 23 Major Release -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627369" cy="200055"/>
          </a:xfrm>
          <a:prstGeom prst="rect">
            <a:avLst/>
          </a:prstGeom>
          <a:noFill/>
        </p:spPr>
        <p:txBody>
          <a:bodyPr wrap="none" lIns="91440" tIns="45720" rIns="91440" bIns="45720" rtlCol="0" anchor="t">
            <a:spAutoFit/>
          </a:bodyPr>
          <a:lstStyle/>
          <a:p>
            <a:r>
              <a:rPr lang="en-GB" sz="700"/>
              <a:t>Slide updated on 27th October 2022</a:t>
            </a:r>
            <a:endParaRPr lang="en-GB"/>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4795522" y="2687639"/>
            <a:ext cx="2861652" cy="200055"/>
            <a:chOff x="4309575" y="3517379"/>
            <a:chExt cx="2861652"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r>
                  <a:rPr lang="en-GB" sz="70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92D050"/>
              </a:solidFill>
              <a:ln>
                <a:solidFill>
                  <a:srgbClr val="9CC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r>
                  <a:rPr lang="en-GB" sz="70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r>
                  <a:rPr lang="en-GB" sz="70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r>
                  <a:rPr lang="en-GB" sz="700"/>
                  <a:t>Overdue</a:t>
                </a:r>
              </a:p>
            </p:txBody>
          </p:sp>
        </p:grpSp>
      </p:grpSp>
      <p:pic>
        <p:nvPicPr>
          <p:cNvPr id="19" name="Picture 18">
            <a:extLst>
              <a:ext uri="{FF2B5EF4-FFF2-40B4-BE49-F238E27FC236}">
                <a16:creationId xmlns:a16="http://schemas.microsoft.com/office/drawing/2014/main" id="{8C583095-AD84-463A-A751-6E538D6CA6BF}"/>
              </a:ext>
            </a:extLst>
          </p:cNvPr>
          <p:cNvPicPr>
            <a:picLocks noChangeAspect="1"/>
          </p:cNvPicPr>
          <p:nvPr/>
        </p:nvPicPr>
        <p:blipFill>
          <a:blip r:embed="rId3"/>
          <a:stretch>
            <a:fillRect/>
          </a:stretch>
        </p:blipFill>
        <p:spPr>
          <a:xfrm>
            <a:off x="4456078" y="1658722"/>
            <a:ext cx="4411466" cy="959444"/>
          </a:xfrm>
          <a:prstGeom prst="rect">
            <a:avLst/>
          </a:prstGeom>
        </p:spPr>
      </p:pic>
    </p:spTree>
    <p:extLst>
      <p:ext uri="{BB962C8B-B14F-4D97-AF65-F5344CB8AC3E}">
        <p14:creationId xmlns:p14="http://schemas.microsoft.com/office/powerpoint/2010/main" val="416191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GB"/>
              <a:t>XRN5231 Provision of a FWACV Service </a:t>
            </a:r>
          </a:p>
        </p:txBody>
      </p:sp>
    </p:spTree>
    <p:extLst>
      <p:ext uri="{BB962C8B-B14F-4D97-AF65-F5344CB8AC3E}">
        <p14:creationId xmlns:p14="http://schemas.microsoft.com/office/powerpoint/2010/main" val="375337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632937" y="33558"/>
            <a:ext cx="8229600" cy="338554"/>
          </a:xfrm>
        </p:spPr>
        <p:txBody>
          <a:bodyPr>
            <a:normAutofit/>
          </a:bodyPr>
          <a:lstStyle/>
          <a:p>
            <a:r>
              <a:rPr lang="en-GB" sz="1000">
                <a:latin typeface="Arial"/>
                <a:cs typeface="Arial"/>
              </a:rPr>
              <a:t>XRN5231 Flow Weighted Average CV</a:t>
            </a:r>
          </a:p>
        </p:txBody>
      </p:sp>
      <p:graphicFrame>
        <p:nvGraphicFramePr>
          <p:cNvPr id="23" name="Content Placeholder 3">
            <a:extLst>
              <a:ext uri="{FF2B5EF4-FFF2-40B4-BE49-F238E27FC236}">
                <a16:creationId xmlns:a16="http://schemas.microsoft.com/office/drawing/2014/main" id="{E606C19D-1D53-4565-BE7B-DF0199607E94}"/>
              </a:ext>
            </a:extLst>
          </p:cNvPr>
          <p:cNvGraphicFramePr>
            <a:graphicFrameLocks/>
          </p:cNvGraphicFramePr>
          <p:nvPr/>
        </p:nvGraphicFramePr>
        <p:xfrm>
          <a:off x="71500" y="339502"/>
          <a:ext cx="9001000" cy="4173119"/>
        </p:xfrm>
        <a:graphic>
          <a:graphicData uri="http://schemas.openxmlformats.org/drawingml/2006/table">
            <a:tbl>
              <a:tblPr firstRow="1" bandRow="1"/>
              <a:tblGrid>
                <a:gridCol w="662764">
                  <a:extLst>
                    <a:ext uri="{9D8B030D-6E8A-4147-A177-3AD203B41FA5}">
                      <a16:colId xmlns:a16="http://schemas.microsoft.com/office/drawing/2014/main" val="20000"/>
                    </a:ext>
                  </a:extLst>
                </a:gridCol>
                <a:gridCol w="710364">
                  <a:extLst>
                    <a:ext uri="{9D8B030D-6E8A-4147-A177-3AD203B41FA5}">
                      <a16:colId xmlns:a16="http://schemas.microsoft.com/office/drawing/2014/main" val="989119420"/>
                    </a:ext>
                  </a:extLst>
                </a:gridCol>
                <a:gridCol w="2565075">
                  <a:extLst>
                    <a:ext uri="{9D8B030D-6E8A-4147-A177-3AD203B41FA5}">
                      <a16:colId xmlns:a16="http://schemas.microsoft.com/office/drawing/2014/main" val="20001"/>
                    </a:ext>
                  </a:extLst>
                </a:gridCol>
                <a:gridCol w="1030349">
                  <a:extLst>
                    <a:ext uri="{9D8B030D-6E8A-4147-A177-3AD203B41FA5}">
                      <a16:colId xmlns:a16="http://schemas.microsoft.com/office/drawing/2014/main" val="20002"/>
                    </a:ext>
                  </a:extLst>
                </a:gridCol>
                <a:gridCol w="1479578">
                  <a:extLst>
                    <a:ext uri="{9D8B030D-6E8A-4147-A177-3AD203B41FA5}">
                      <a16:colId xmlns:a16="http://schemas.microsoft.com/office/drawing/2014/main" val="2953417103"/>
                    </a:ext>
                  </a:extLst>
                </a:gridCol>
                <a:gridCol w="2552870">
                  <a:extLst>
                    <a:ext uri="{9D8B030D-6E8A-4147-A177-3AD203B41FA5}">
                      <a16:colId xmlns:a16="http://schemas.microsoft.com/office/drawing/2014/main" val="20003"/>
                    </a:ext>
                  </a:extLst>
                </a:gridCol>
              </a:tblGrid>
              <a:tr h="217848">
                <a:tc rowSpan="2"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800" kern="1200" baseline="0">
                          <a:solidFill>
                            <a:schemeClr val="bg1"/>
                          </a:solidFill>
                          <a:latin typeface="Arial"/>
                          <a:ea typeface="+mn-ea"/>
                          <a:cs typeface="Arial"/>
                        </a:rPr>
                        <a:t>November 2022</a:t>
                      </a:r>
                    </a:p>
                    <a:p>
                      <a:pPr algn="ctr"/>
                      <a:r>
                        <a:rPr lang="en-GB" sz="800" kern="1200" baseline="0">
                          <a:solidFill>
                            <a:schemeClr val="bg1"/>
                          </a:solidFill>
                          <a:latin typeface="Arial"/>
                          <a:ea typeface="+mn-ea"/>
                          <a:cs typeface="Arial"/>
                        </a:rPr>
                        <a:t>ChMC Dashboard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hMerge="1">
                  <a:txBody>
                    <a:bodyPr/>
                    <a:lstStyle/>
                    <a:p>
                      <a:pPr algn="ctr"/>
                      <a:endParaRPr lang="en-GB" sz="80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800" b="1" i="0">
                          <a:solidFill>
                            <a:srgbClr val="FFFFFF"/>
                          </a:solidFill>
                          <a:latin typeface="Arial"/>
                          <a:cs typeface="Arial"/>
                        </a:rPr>
                        <a:t>Overall</a:t>
                      </a:r>
                      <a:r>
                        <a:rPr lang="en-GB" sz="800" b="1" i="0" baseline="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00135">
                <a:tc gridSpan="2"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GB"/>
                    </a:p>
                  </a:txBody>
                  <a:tcPr/>
                </a:tc>
                <a:tc>
                  <a:txBody>
                    <a:bodyPr/>
                    <a:lstStyle/>
                    <a:p>
                      <a:pPr algn="ctr"/>
                      <a:r>
                        <a:rPr lang="en-GB" sz="800" b="1">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00135">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RAG</a:t>
                      </a:r>
                      <a:r>
                        <a:rPr lang="en-GB" sz="800" b="1" baseline="0">
                          <a:solidFill>
                            <a:schemeClr val="bg1"/>
                          </a:solidFill>
                          <a:latin typeface="Arial"/>
                          <a:cs typeface="Arial"/>
                        </a:rPr>
                        <a:t> Status</a:t>
                      </a:r>
                      <a:endParaRPr lang="en-GB" sz="80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80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80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16150">
                <a:tc gridSpan="6">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900" b="1">
                          <a:solidFill>
                            <a:schemeClr val="bg1"/>
                          </a:solidFill>
                          <a:latin typeface="+mn-lt"/>
                          <a:cs typeface="Arial"/>
                        </a:rPr>
                        <a:t>                                            </a:t>
                      </a:r>
                      <a:r>
                        <a:rPr lang="en-GB" sz="800" b="1">
                          <a:solidFill>
                            <a:schemeClr val="bg1"/>
                          </a:solidFill>
                          <a:latin typeface="+mn-lt"/>
                          <a:cs typeface="Arial"/>
                        </a:rPr>
                        <a:t> Status</a:t>
                      </a:r>
                      <a:r>
                        <a:rPr lang="en-GB" sz="800" b="1" baseline="0">
                          <a:solidFill>
                            <a:schemeClr val="bg1"/>
                          </a:solidFill>
                          <a:latin typeface="+mn-lt"/>
                          <a:cs typeface="Arial"/>
                        </a:rPr>
                        <a:t> Justification</a:t>
                      </a:r>
                      <a:endParaRPr lang="en-GB" sz="8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23306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baseline="0">
                          <a:solidFill>
                            <a:schemeClr val="bg1"/>
                          </a:solidFill>
                          <a:latin typeface="Arial"/>
                          <a:ea typeface="+mn-ea"/>
                          <a:cs typeface="Arial"/>
                        </a:rPr>
                        <a:t>Schedule</a:t>
                      </a:r>
                    </a:p>
                    <a:p>
                      <a:pPr algn="ctr"/>
                      <a:endParaRPr lang="en-GB" sz="90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a:lnSpc>
                          <a:spcPct val="100000"/>
                        </a:lnSpc>
                        <a:spcBef>
                          <a:spcPts val="0"/>
                        </a:spcBef>
                        <a:spcAft>
                          <a:spcPts val="0"/>
                        </a:spcAft>
                        <a:buClrTx/>
                        <a:buSzTx/>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RAG status is tracking at </a:t>
                      </a:r>
                      <a:r>
                        <a:rPr lang="en-GB" sz="700" b="1" i="0" u="none" strike="noStrike" kern="1200" cap="none" normalizeH="0" baseline="0">
                          <a:ln>
                            <a:noFill/>
                          </a:ln>
                          <a:solidFill>
                            <a:srgbClr val="00B050"/>
                          </a:solidFill>
                          <a:effectLst/>
                          <a:latin typeface="+mn-lt"/>
                          <a:ea typeface="+mn-ea"/>
                          <a:cs typeface="+mn-cs"/>
                        </a:rPr>
                        <a:t>Green</a:t>
                      </a:r>
                      <a:r>
                        <a:rPr lang="en-GB" sz="700" b="1" i="0" u="none" strike="noStrike" kern="1200" cap="none" normalizeH="0" baseline="0">
                          <a:ln>
                            <a:noFill/>
                          </a:ln>
                          <a:solidFill>
                            <a:srgbClr val="FFC000"/>
                          </a:solidFill>
                          <a:effectLst/>
                          <a:latin typeface="+mn-lt"/>
                          <a:ea typeface="+mn-ea"/>
                          <a:cs typeface="+mn-cs"/>
                        </a:rPr>
                        <a:t> </a:t>
                      </a:r>
                      <a:r>
                        <a:rPr lang="en-US" sz="700" b="0" i="0" u="none" strike="noStrike" kern="1200" cap="none" normalizeH="0" baseline="0">
                          <a:ln>
                            <a:noFill/>
                          </a:ln>
                          <a:solidFill>
                            <a:schemeClr val="tx1"/>
                          </a:solidFill>
                          <a:effectLst/>
                          <a:latin typeface="+mn-lt"/>
                          <a:ea typeface="+mn-ea"/>
                          <a:cs typeface="+mn-cs"/>
                        </a:rPr>
                        <a:t>as the FWACV service went live 1st September and monitoring and tracking of the service will continue for the remainder of PIS.</a:t>
                      </a:r>
                    </a:p>
                    <a:p>
                      <a:pPr marL="0" marR="0" lvl="0" indent="0" algn="l">
                        <a:lnSpc>
                          <a:spcPct val="100000"/>
                        </a:lnSpc>
                        <a:spcBef>
                          <a:spcPts val="0"/>
                        </a:spcBef>
                        <a:spcAft>
                          <a:spcPts val="0"/>
                        </a:spcAft>
                        <a:buClrTx/>
                        <a:buSzTx/>
                        <a:buFont typeface="Arial" panose="020B0604020202020204" pitchFamily="34" charset="0"/>
                        <a:buNone/>
                      </a:pPr>
                      <a:endParaRPr lang="en-US" sz="700" b="0" i="0" u="none" strike="noStrike" kern="1200" cap="none" normalizeH="0" baseline="0">
                        <a:ln>
                          <a:noFill/>
                        </a:ln>
                        <a:solidFill>
                          <a:schemeClr val="tx1"/>
                        </a:solidFill>
                        <a:effectLst/>
                        <a:latin typeface="+mn-lt"/>
                        <a:ea typeface="+mn-ea"/>
                        <a:cs typeface="+mn-cs"/>
                      </a:endParaRP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Cutover and Transition plan presented to Project Focus Group on 12th July</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BER was approved at Change Management Committee on 13th July, CCP was signed the 19th July</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Successfully delivered the awareness session to DN’s, positive feedback was obtained all round 27th July</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Dual Run/ Market Trials completed on 11th August</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Updated Design Change Pack Baselined and new version published to project stakeholders 17th August</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FWACV service went live on 1st September</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PIS commenced on the 1st September and till 28</a:t>
                      </a:r>
                      <a:r>
                        <a:rPr lang="en-US" sz="700" b="0" i="0" u="none" strike="noStrike" kern="1200" cap="none" normalizeH="0" baseline="30000">
                          <a:ln>
                            <a:noFill/>
                          </a:ln>
                          <a:solidFill>
                            <a:schemeClr val="tx1"/>
                          </a:solidFill>
                          <a:effectLst/>
                          <a:latin typeface="+mn-lt"/>
                          <a:ea typeface="+mn-ea"/>
                          <a:cs typeface="+mn-cs"/>
                        </a:rPr>
                        <a:t>th</a:t>
                      </a:r>
                      <a:r>
                        <a:rPr lang="en-US" sz="700" b="0" i="0" u="none" strike="noStrike" kern="1200" cap="none" normalizeH="0" baseline="0">
                          <a:ln>
                            <a:noFill/>
                          </a:ln>
                          <a:solidFill>
                            <a:schemeClr val="tx1"/>
                          </a:solidFill>
                          <a:effectLst/>
                          <a:latin typeface="+mn-lt"/>
                          <a:ea typeface="+mn-ea"/>
                          <a:cs typeface="+mn-cs"/>
                        </a:rPr>
                        <a:t> October</a:t>
                      </a:r>
                    </a:p>
                    <a:p>
                      <a:pPr marL="0" marR="0" lvl="0" indent="0" algn="l">
                        <a:lnSpc>
                          <a:spcPct val="100000"/>
                        </a:lnSpc>
                        <a:spcBef>
                          <a:spcPts val="0"/>
                        </a:spcBef>
                        <a:spcAft>
                          <a:spcPts val="0"/>
                        </a:spcAft>
                        <a:buClrTx/>
                        <a:buSzTx/>
                        <a:buFont typeface="Arial" panose="020B0604020202020204" pitchFamily="34" charset="0"/>
                        <a:buNone/>
                      </a:pPr>
                      <a:endParaRPr lang="en-GB" sz="700" b="0" i="0" u="none" strike="noStrike" kern="1200" cap="none" normalizeH="0" baseline="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700" b="1" i="0" u="none" strike="noStrike" kern="1200" cap="none" normalizeH="0" baseline="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Complete Handover to BAU 28</a:t>
                      </a:r>
                      <a:r>
                        <a:rPr lang="en-GB" sz="700" b="0" i="0" u="none" strike="noStrike" kern="1200" cap="none" normalizeH="0" baseline="30000">
                          <a:ln>
                            <a:noFill/>
                          </a:ln>
                          <a:solidFill>
                            <a:schemeClr val="tx1"/>
                          </a:solidFill>
                          <a:effectLst/>
                          <a:highlight>
                            <a:srgbClr val="FFFFFF"/>
                          </a:highlight>
                          <a:latin typeface="+mn-lt"/>
                          <a:ea typeface="+mn-ea"/>
                          <a:cs typeface="+mn-cs"/>
                        </a:rPr>
                        <a:t>th</a:t>
                      </a:r>
                      <a:r>
                        <a:rPr lang="en-GB" sz="700" b="0" i="0" u="none" strike="noStrike" kern="1200" cap="none" normalizeH="0" baseline="0">
                          <a:ln>
                            <a:noFill/>
                          </a:ln>
                          <a:solidFill>
                            <a:schemeClr val="tx1"/>
                          </a:solidFill>
                          <a:effectLst/>
                          <a:highlight>
                            <a:srgbClr val="FFFFFF"/>
                          </a:highlight>
                          <a:latin typeface="+mn-lt"/>
                          <a:ea typeface="+mn-ea"/>
                          <a:cs typeface="+mn-cs"/>
                        </a:rPr>
                        <a:t> October</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Commence Closedown activities and documentation</a:t>
                      </a: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a:lnSpc>
                          <a:spcPct val="100000"/>
                        </a:lnSpc>
                        <a:spcBef>
                          <a:spcPts val="0"/>
                        </a:spcBef>
                        <a:spcAft>
                          <a:spcPts val="0"/>
                        </a:spcAft>
                        <a:buClrTx/>
                        <a:buSzTx/>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RAG status is tracking at </a:t>
                      </a:r>
                      <a:r>
                        <a:rPr lang="en-GB" sz="700" b="1" i="0" u="none" strike="noStrike" kern="1200" cap="none" normalizeH="0" baseline="0">
                          <a:ln>
                            <a:noFill/>
                          </a:ln>
                          <a:solidFill>
                            <a:srgbClr val="7030A0"/>
                          </a:solidFill>
                          <a:effectLst/>
                          <a:latin typeface="+mn-lt"/>
                          <a:ea typeface="+mn-ea"/>
                          <a:cs typeface="+mn-cs"/>
                        </a:rPr>
                        <a:t>Purple</a:t>
                      </a:r>
                      <a:r>
                        <a:rPr lang="en-GB" sz="700" b="0" i="0" u="none" strike="noStrike" kern="1200" cap="none" normalizeH="0" baseline="0">
                          <a:ln>
                            <a:noFill/>
                          </a:ln>
                          <a:solidFill>
                            <a:schemeClr val="tx1"/>
                          </a:solidFill>
                          <a:effectLst/>
                          <a:latin typeface="+mn-lt"/>
                          <a:ea typeface="+mn-ea"/>
                          <a:cs typeface="+mn-cs"/>
                        </a:rPr>
                        <a:t> as project is now in re-planning phase due to the position that we will not be able to implement by 1</a:t>
                      </a:r>
                      <a:r>
                        <a:rPr lang="en-GB" sz="700" b="0" i="0" u="none" strike="noStrike" kern="1200" cap="none" normalizeH="0" baseline="30000">
                          <a:ln>
                            <a:noFill/>
                          </a:ln>
                          <a:solidFill>
                            <a:schemeClr val="tx1"/>
                          </a:solidFill>
                          <a:effectLst/>
                          <a:latin typeface="+mn-lt"/>
                          <a:ea typeface="+mn-ea"/>
                          <a:cs typeface="+mn-cs"/>
                        </a:rPr>
                        <a:t>st</a:t>
                      </a:r>
                      <a:r>
                        <a:rPr lang="en-GB" sz="700" b="0" i="0" u="none" strike="noStrike" kern="1200" cap="none" normalizeH="0" baseline="0">
                          <a:ln>
                            <a:noFill/>
                          </a:ln>
                          <a:solidFill>
                            <a:schemeClr val="tx1"/>
                          </a:solidFill>
                          <a:effectLst/>
                          <a:latin typeface="+mn-lt"/>
                          <a:ea typeface="+mn-ea"/>
                          <a:cs typeface="+mn-cs"/>
                        </a:rPr>
                        <a:t> April 22.  The project has continued with its planned activities alongside the replan.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latin typeface="+mn-lt"/>
                          <a:ea typeface="+mn-ea"/>
                          <a:cs typeface="+mn-cs"/>
                        </a:rPr>
                        <a:t>To support the re-plan activity the project is conducting a Gap Analysis exercise on the defined requirements to ensure we have a baselined position for Day 1 Implementation. An Impact Assessment will then be conducted against the change variations to support the re-plan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highlight>
                            <a:srgbClr val="FFFFFF"/>
                          </a:highlight>
                          <a:latin typeface="+mn-lt"/>
                          <a:ea typeface="+mn-ea"/>
                          <a:cs typeface="+mn-cs"/>
                        </a:rPr>
                        <a:t>UAT execution and assurance is in progress, revised completion date to be confirmed as part of re-plan</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Dual Run Preparation continues with Connectivity Testing and Master Data Readiness. Resolution of the Master Data Issue is a significant step forward to support Dual Run Testing and Data Migration approach for cutover</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Re-planning to be completed post completion of Gap Analysis activity with the intention to agree revised plan in March and present updated BER for approval at April ChMC</a:t>
                      </a:r>
                      <a:endParaRPr lang="en-GB" sz="700" b="0" i="0" u="none" strike="noStrike" kern="1200" cap="none" normalizeH="0" baseline="0">
                        <a:ln>
                          <a:noFill/>
                        </a:ln>
                        <a:solidFill>
                          <a:schemeClr val="tx1"/>
                        </a:solidFill>
                        <a:effectLst/>
                        <a:highlight>
                          <a:srgbClr val="FFFFFF"/>
                        </a:highligh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700" b="1" i="0" u="none" strike="noStrike" kern="1200" cap="none" normalizeH="0" baseline="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Finalise Gap Analysis exercise with DNs and National Grid to agree Day 1 Must Have requirements &amp; any decisions in order to meet a proposed Go Live date (Mid June 22)</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Define full re-plan based on Gap Analysis Impact Assessment and Business Readiness requirements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Target to issue revised BER from replan for approval at the April 22 ChMC</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Risk of FWACV Imp to CSSC is in assessment, this is deemed low risk as there is no code conflict</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50" b="1" i="0">
                        <a:solidFill>
                          <a:srgbClr val="FF0000"/>
                        </a:solidFill>
                      </a:endParaRPr>
                    </a:p>
                    <a:p>
                      <a:endParaRPr lang="en-GB" sz="1050" b="1" i="0">
                        <a:solidFill>
                          <a:srgbClr val="FF0000"/>
                        </a:solidFill>
                      </a:endParaRPr>
                    </a:p>
                    <a:p>
                      <a:endParaRPr lang="en-GB" sz="1050" b="1" i="0">
                        <a:solidFill>
                          <a:srgbClr val="FF0000"/>
                        </a:solidFill>
                      </a:endParaRPr>
                    </a:p>
                    <a:p>
                      <a:pPr lvl="0">
                        <a:buNone/>
                      </a:pPr>
                      <a:endParaRPr lang="en-GB" sz="1050" b="1" i="0">
                        <a:solidFill>
                          <a:srgbClr val="FF0000"/>
                        </a:solidFill>
                      </a:endParaRPr>
                    </a:p>
                    <a:p>
                      <a:endParaRPr lang="en-GB" sz="1050" b="1" i="0">
                        <a:solidFill>
                          <a:srgbClr val="FF0000"/>
                        </a:solidFill>
                      </a:endParaRPr>
                    </a:p>
                    <a:p>
                      <a:endParaRPr lang="en-GB" sz="800" b="1" i="0">
                        <a:solidFill>
                          <a:srgbClr val="FF0000"/>
                        </a:solidFill>
                      </a:endParaRPr>
                    </a:p>
                    <a:p>
                      <a:endParaRPr lang="en-GB" sz="800" b="1" i="0">
                        <a:solidFill>
                          <a:srgbClr val="FF0000"/>
                        </a:solidFil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5760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0" i="0" baseline="0">
                          <a:solidFill>
                            <a:schemeClr val="tx1"/>
                          </a:solidFill>
                          <a:effectLst/>
                          <a:highlight>
                            <a:srgbClr val="FFFFFF"/>
                          </a:highlight>
                          <a:latin typeface="+mn-lt"/>
                          <a:ea typeface="+mn-ea"/>
                          <a:cs typeface="Poppins"/>
                        </a:rPr>
                        <a:t>There was an issue on the 19</a:t>
                      </a:r>
                      <a:r>
                        <a:rPr lang="en-US" sz="700" b="0" i="0" baseline="30000">
                          <a:solidFill>
                            <a:schemeClr val="tx1"/>
                          </a:solidFill>
                          <a:effectLst/>
                          <a:highlight>
                            <a:srgbClr val="FFFFFF"/>
                          </a:highlight>
                          <a:latin typeface="+mn-lt"/>
                          <a:ea typeface="+mn-ea"/>
                          <a:cs typeface="Poppins"/>
                        </a:rPr>
                        <a:t>th</a:t>
                      </a:r>
                      <a:r>
                        <a:rPr lang="en-US" sz="700" b="0" i="0" baseline="0">
                          <a:solidFill>
                            <a:schemeClr val="tx1"/>
                          </a:solidFill>
                          <a:effectLst/>
                          <a:highlight>
                            <a:srgbClr val="FFFFFF"/>
                          </a:highlight>
                          <a:latin typeface="+mn-lt"/>
                          <a:ea typeface="+mn-ea"/>
                          <a:cs typeface="Poppins"/>
                        </a:rPr>
                        <a:t> October when an incorrect value was uploaded into </a:t>
                      </a:r>
                      <a:r>
                        <a:rPr lang="en-US" sz="700" b="0" i="0" baseline="0" err="1">
                          <a:solidFill>
                            <a:schemeClr val="tx1"/>
                          </a:solidFill>
                          <a:effectLst/>
                          <a:highlight>
                            <a:srgbClr val="FFFFFF"/>
                          </a:highlight>
                          <a:latin typeface="+mn-lt"/>
                          <a:ea typeface="+mn-ea"/>
                          <a:cs typeface="Poppins"/>
                        </a:rPr>
                        <a:t>UKLink</a:t>
                      </a:r>
                      <a:r>
                        <a:rPr lang="en-US" sz="700" b="0" i="0" baseline="0">
                          <a:solidFill>
                            <a:schemeClr val="tx1"/>
                          </a:solidFill>
                          <a:effectLst/>
                          <a:highlight>
                            <a:srgbClr val="FFFFFF"/>
                          </a:highlight>
                          <a:latin typeface="+mn-lt"/>
                          <a:ea typeface="+mn-ea"/>
                          <a:cs typeface="Poppins"/>
                        </a:rPr>
                        <a:t> impacting the CV for 100 sites.</a:t>
                      </a:r>
                    </a:p>
                    <a:p>
                      <a:pPr marL="0" marR="0" lvl="0" indent="0" defTabSz="914400" eaLnBrk="1" fontAlgn="auto" latinLnBrk="0" hangingPunct="1">
                        <a:lnSpc>
                          <a:spcPct val="100000"/>
                        </a:lnSpc>
                        <a:spcBef>
                          <a:spcPts val="0"/>
                        </a:spcBef>
                        <a:spcAft>
                          <a:spcPts val="0"/>
                        </a:spcAft>
                        <a:buClrTx/>
                        <a:buSzTx/>
                        <a:buFontTx/>
                        <a:buNone/>
                        <a:tabLst/>
                        <a:defRPr/>
                      </a:pPr>
                      <a:r>
                        <a:rPr lang="en-US" sz="700" b="0" i="0" baseline="0">
                          <a:solidFill>
                            <a:schemeClr val="tx1"/>
                          </a:solidFill>
                          <a:effectLst/>
                          <a:highlight>
                            <a:srgbClr val="FFFFFF"/>
                          </a:highlight>
                          <a:latin typeface="+mn-lt"/>
                          <a:ea typeface="+mn-ea"/>
                          <a:cs typeface="Poppins"/>
                        </a:rPr>
                        <a:t>After investigation this was found to be process issue in which a CV of 28.1 instead of 38 was uploaded into </a:t>
                      </a:r>
                      <a:r>
                        <a:rPr lang="en-US" sz="700" b="0" i="0" baseline="0" err="1">
                          <a:solidFill>
                            <a:schemeClr val="tx1"/>
                          </a:solidFill>
                          <a:effectLst/>
                          <a:highlight>
                            <a:srgbClr val="FFFFFF"/>
                          </a:highlight>
                          <a:latin typeface="+mn-lt"/>
                          <a:ea typeface="+mn-ea"/>
                          <a:cs typeface="Poppins"/>
                        </a:rPr>
                        <a:t>UKLink</a:t>
                      </a:r>
                      <a:r>
                        <a:rPr lang="en-US" sz="700" b="0" i="0" baseline="0">
                          <a:solidFill>
                            <a:schemeClr val="tx1"/>
                          </a:solidFill>
                          <a:effectLst/>
                          <a:highlight>
                            <a:srgbClr val="FFFFFF"/>
                          </a:highlight>
                          <a:latin typeface="+mn-lt"/>
                          <a:ea typeface="+mn-ea"/>
                          <a:cs typeface="Poppins"/>
                        </a:rPr>
                        <a:t> and used for the FWACV calculation impacting 100 sites. There have been actions taken by the DN to ensure that incorrect values are not sent via email templates in the future, a lesson learnt/future requirement to put restrictions on the values </a:t>
                      </a:r>
                      <a:r>
                        <a:rPr lang="en-US" sz="700" b="0" i="0" baseline="0" err="1">
                          <a:solidFill>
                            <a:schemeClr val="tx1"/>
                          </a:solidFill>
                          <a:effectLst/>
                          <a:highlight>
                            <a:srgbClr val="FFFFFF"/>
                          </a:highlight>
                          <a:latin typeface="+mn-lt"/>
                          <a:ea typeface="+mn-ea"/>
                          <a:cs typeface="Poppins"/>
                        </a:rPr>
                        <a:t>UKLink</a:t>
                      </a:r>
                      <a:r>
                        <a:rPr lang="en-US" sz="700" b="0" i="0" baseline="0">
                          <a:solidFill>
                            <a:schemeClr val="tx1"/>
                          </a:solidFill>
                          <a:effectLst/>
                          <a:highlight>
                            <a:srgbClr val="FFFFFF"/>
                          </a:highlight>
                          <a:latin typeface="+mn-lt"/>
                          <a:ea typeface="+mn-ea"/>
                          <a:cs typeface="Poppins"/>
                        </a:rPr>
                        <a:t> will accept for FWACV and offline adjustments will be made for the impacted sites. The communication XCE1984 was sent out by the customer experience team and can be referred to for further information.</a:t>
                      </a:r>
                      <a:endParaRPr lang="en-GB" sz="700" b="1" baseline="0">
                        <a:solidFill>
                          <a:schemeClr val="tx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a:rPr>
                        <a:t>The dependencies for NG to provide Master data and DNs connectivity details for Dual Run/MT have not been provided as per the plan defined in the approach leading to a delay to this phase of testing</a:t>
                      </a:r>
                      <a:r>
                        <a:rPr lang="en-US" sz="700" b="0" i="0" kern="1200">
                          <a:solidFill>
                            <a:schemeClr val="tx1"/>
                          </a:solidFill>
                          <a:effectLst/>
                          <a:highlight>
                            <a:srgbClr val="FFFFFF"/>
                          </a:highlight>
                          <a:latin typeface="+mj-lt"/>
                          <a:ea typeface="+mn-ea"/>
                          <a:cs typeface="+mn-cs"/>
                        </a:rPr>
                        <a:t> </a:t>
                      </a:r>
                      <a:r>
                        <a:rPr lang="en-US" sz="700" b="1" i="0">
                          <a:solidFill>
                            <a:schemeClr val="tx1"/>
                          </a:solidFill>
                          <a:effectLst/>
                          <a:highlight>
                            <a:srgbClr val="FFFFFF"/>
                          </a:highlight>
                          <a:latin typeface="+mj-lt"/>
                          <a:ea typeface="+mn-ea"/>
                          <a:cs typeface="Poppins"/>
                        </a:rPr>
                        <a:t>Update:</a:t>
                      </a:r>
                      <a:r>
                        <a:rPr lang="en-US" sz="700" b="0" i="0">
                          <a:solidFill>
                            <a:schemeClr val="tx1"/>
                          </a:solidFill>
                          <a:effectLst/>
                          <a:highlight>
                            <a:srgbClr val="FFFFFF"/>
                          </a:highlight>
                          <a:latin typeface="+mj-lt"/>
                          <a:ea typeface="+mn-ea"/>
                          <a:cs typeface="Poppins"/>
                        </a:rPr>
                        <a:t> A plan was defined to mitigate this issue through validating and cross-checking data with National Grid and Distribution Networks (DNs). Plan is nearing completion with final checks now being completed by DNs. Issue to be closed once Data loaded to testing environment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panose="020B0604020202020204" charset="0"/>
                        </a:rPr>
                        <a:t>The Project is not able to meet its planned Implementation Date of 1st April due to delays to the start of Dual Run, volume of parallel activity required prior to the planned implementation and identification of gaps in the As Is and To Be processes that could lead to further changes to approved solution </a:t>
                      </a:r>
                      <a:r>
                        <a:rPr lang="en-US" sz="700" b="1" i="0">
                          <a:solidFill>
                            <a:schemeClr val="tx1"/>
                          </a:solidFill>
                          <a:effectLst/>
                          <a:highlight>
                            <a:srgbClr val="FFFFFF"/>
                          </a:highlight>
                          <a:latin typeface="+mj-lt"/>
                          <a:ea typeface="+mn-ea"/>
                          <a:cs typeface="Poppins" panose="020B0604020202020204" charset="0"/>
                        </a:rPr>
                        <a:t>Update: </a:t>
                      </a:r>
                      <a:r>
                        <a:rPr lang="en-US" sz="700" b="0" i="0">
                          <a:solidFill>
                            <a:schemeClr val="tx1"/>
                          </a:solidFill>
                          <a:effectLst/>
                          <a:highlight>
                            <a:srgbClr val="FFFFFF"/>
                          </a:highlight>
                          <a:latin typeface="+mj-lt"/>
                          <a:ea typeface="+mn-ea"/>
                          <a:cs typeface="Poppins" panose="020B0604020202020204" charset="0"/>
                        </a:rPr>
                        <a:t>The project is carrying out a re-plan activity with the priority being to complete Analysis on approved scope/processes to confirm Day 1 must have requirements. The plan and activities has been agreed with Xoserve, NG and DNs on 22/02 and the activities are tracking to plan</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1602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algn="l"/>
                      <a:r>
                        <a:rPr kumimoji="0" lang="en-US" sz="650" b="0" i="0" u="none" strike="noStrike" kern="1200" cap="none" normalizeH="0" baseline="0">
                          <a:ln>
                            <a:noFill/>
                          </a:ln>
                          <a:solidFill>
                            <a:schemeClr val="tx1"/>
                          </a:solidFill>
                          <a:effectLst/>
                          <a:latin typeface="Arial"/>
                          <a:ea typeface="Verdana"/>
                          <a:cs typeface="Arial"/>
                        </a:rPr>
                        <a:t>Forecasting costs within approved spend </a:t>
                      </a:r>
                      <a:endParaRPr lang="en-GB" sz="650" b="1" baseline="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lvl="0" indent="-171450">
                        <a:buFont typeface="Arial" panose="020B0604020202020204" pitchFamily="34" charset="0"/>
                        <a:buChar char="•"/>
                      </a:pPr>
                      <a:r>
                        <a:rPr kumimoji="0" lang="en-US" sz="700" b="0" i="0" u="none" strike="noStrike" kern="1200" cap="none" normalizeH="0" baseline="0">
                          <a:ln>
                            <a:noFill/>
                          </a:ln>
                          <a:solidFill>
                            <a:schemeClr val="tx1"/>
                          </a:solidFill>
                          <a:effectLst/>
                          <a:latin typeface="Arial"/>
                          <a:ea typeface="Verdana"/>
                          <a:cs typeface="Arial"/>
                        </a:rPr>
                        <a:t>Forecast costs tracking to approved BER costs</a:t>
                      </a:r>
                      <a:r>
                        <a:rPr lang="en-US" sz="700" b="0" i="0" u="none" strike="noStrike" kern="1200" cap="none" normalizeH="0" baseline="0">
                          <a:ln>
                            <a:noFill/>
                          </a:ln>
                          <a:solidFill>
                            <a:schemeClr val="tx1"/>
                          </a:solidFill>
                          <a:effectLst/>
                          <a:latin typeface="Arial"/>
                          <a:ea typeface="Verdana"/>
                          <a:cs typeface="Arial"/>
                        </a:rPr>
                        <a:t> at present. Revised plan options will require a full cost assessment to be completed on the replan position for Day 1</a:t>
                      </a:r>
                      <a:endParaRPr kumimoji="0" lang="en-US" sz="700" b="0" i="0" u="none" strike="noStrike" kern="1200" cap="none" normalizeH="0" baseline="0">
                        <a:ln>
                          <a:noFill/>
                        </a:ln>
                        <a:solidFill>
                          <a:schemeClr val="tx1"/>
                        </a:solidFill>
                        <a:effectLst/>
                        <a:latin typeface="Arial"/>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313700">
                <a:tc>
                  <a:txBody>
                    <a:bodyPr/>
                    <a:lstStyle/>
                    <a:p>
                      <a:pPr algn="ctr"/>
                      <a:r>
                        <a:rPr lang="en-GB" sz="80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lvl="0"/>
                      <a:r>
                        <a:rPr lang="en-US" sz="650" b="1" i="0" u="none" strike="noStrike" kern="1200" cap="none" normalizeH="0" baseline="0">
                          <a:ln>
                            <a:noFill/>
                          </a:ln>
                          <a:solidFill>
                            <a:schemeClr val="tx1"/>
                          </a:solidFill>
                          <a:effectLst/>
                          <a:latin typeface="+mn-lt"/>
                          <a:ea typeface="Verdana"/>
                          <a:cs typeface="Arial"/>
                        </a:rPr>
                        <a:t>XRN5231 Flow Weighted Average (CV)</a:t>
                      </a:r>
                      <a:r>
                        <a:rPr lang="en-GB" sz="650" b="1" kern="1200">
                          <a:solidFill>
                            <a:schemeClr val="tx1"/>
                          </a:solidFill>
                          <a:effectLst/>
                          <a:latin typeface="+mn-lt"/>
                          <a:ea typeface="+mn-ea"/>
                          <a:cs typeface="+mn-cs"/>
                        </a:rPr>
                        <a:t> </a:t>
                      </a:r>
                    </a:p>
                    <a:p>
                      <a:pPr lvl="0"/>
                      <a:r>
                        <a:rPr lang="en-GB" sz="650" b="1" kern="1200">
                          <a:solidFill>
                            <a:schemeClr val="tx1"/>
                          </a:solidFill>
                          <a:effectLst/>
                          <a:latin typeface="+mn-lt"/>
                          <a:ea typeface="+mn-ea"/>
                          <a:cs typeface="+mn-cs"/>
                        </a:rPr>
                        <a:t>Gemini consequential change parts A &amp; B -  </a:t>
                      </a:r>
                      <a:r>
                        <a:rPr lang="en-GB" sz="650" b="0" kern="1200">
                          <a:solidFill>
                            <a:schemeClr val="tx1"/>
                          </a:solidFill>
                          <a:effectLst/>
                          <a:latin typeface="+mn-lt"/>
                          <a:ea typeface="+mn-ea"/>
                          <a:cs typeface="+mn-cs"/>
                        </a:rPr>
                        <a:t>A - PRCMS validation/processing &amp; Part B - LDZ Stock Change and Embedded LDZ Unique Sites</a:t>
                      </a:r>
                      <a:endParaRPr lang="en-GB" sz="650" b="0" baseline="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r>
                        <a:rPr lang="en-US" sz="700" b="1" i="0" u="none" strike="noStrike" kern="1200" cap="none" normalizeH="0" baseline="0">
                          <a:ln>
                            <a:noFill/>
                          </a:ln>
                          <a:solidFill>
                            <a:schemeClr val="tx1"/>
                          </a:solidFill>
                          <a:effectLst/>
                          <a:latin typeface="+mn-lt"/>
                          <a:ea typeface="Verdana"/>
                          <a:cs typeface="Arial"/>
                        </a:rPr>
                        <a:t>XRN5231 Flow Weighted Average (CV)</a:t>
                      </a:r>
                      <a:r>
                        <a:rPr lang="en-GB" sz="700" kern="1200">
                          <a:solidFill>
                            <a:schemeClr val="tx1"/>
                          </a:solidFill>
                          <a:effectLst/>
                          <a:latin typeface="+mn-lt"/>
                          <a:ea typeface="+mn-ea"/>
                          <a:cs typeface="+mn-cs"/>
                        </a:rPr>
                        <a:t> </a:t>
                      </a:r>
                    </a:p>
                    <a:p>
                      <a:pPr lvl="0"/>
                      <a:r>
                        <a:rPr lang="en-GB" sz="700" kern="1200">
                          <a:solidFill>
                            <a:schemeClr val="tx1"/>
                          </a:solidFill>
                          <a:effectLst/>
                          <a:latin typeface="+mn-lt"/>
                          <a:ea typeface="+mn-ea"/>
                          <a:cs typeface="+mn-cs"/>
                        </a:rPr>
                        <a:t>Gemini consequential change part A - PRCMS validation/processing</a:t>
                      </a:r>
                    </a:p>
                    <a:p>
                      <a:pPr lvl="0"/>
                      <a:r>
                        <a:rPr lang="en-GB" sz="700" kern="1200">
                          <a:solidFill>
                            <a:schemeClr val="tx1"/>
                          </a:solidFill>
                          <a:effectLst/>
                          <a:latin typeface="+mn-lt"/>
                          <a:ea typeface="+mn-ea"/>
                          <a:cs typeface="+mn-cs"/>
                        </a:rPr>
                        <a:t>Gemini consequential change part B - LDZ Stock Change and Embedded LDZ Unique Sites</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pic>
        <p:nvPicPr>
          <p:cNvPr id="3" name="Picture 4" descr="Timeline&#10;&#10;Description automatically generated">
            <a:extLst>
              <a:ext uri="{FF2B5EF4-FFF2-40B4-BE49-F238E27FC236}">
                <a16:creationId xmlns:a16="http://schemas.microsoft.com/office/drawing/2014/main" id="{9F99CDE9-1E5A-BFD2-F1BB-86C5B828226C}"/>
              </a:ext>
            </a:extLst>
          </p:cNvPr>
          <p:cNvPicPr>
            <a:picLocks noChangeAspect="1"/>
          </p:cNvPicPr>
          <p:nvPr/>
        </p:nvPicPr>
        <p:blipFill>
          <a:blip r:embed="rId3"/>
          <a:stretch>
            <a:fillRect/>
          </a:stretch>
        </p:blipFill>
        <p:spPr>
          <a:xfrm>
            <a:off x="5121464" y="1224700"/>
            <a:ext cx="3871160" cy="1888227"/>
          </a:xfrm>
          <a:prstGeom prst="rect">
            <a:avLst/>
          </a:prstGeom>
        </p:spPr>
      </p:pic>
    </p:spTree>
    <p:extLst>
      <p:ext uri="{BB962C8B-B14F-4D97-AF65-F5344CB8AC3E}">
        <p14:creationId xmlns:p14="http://schemas.microsoft.com/office/powerpoint/2010/main" val="684685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016EE-3284-44CA-B861-3F07E29FBBC7}"/>
              </a:ext>
            </a:extLst>
          </p:cNvPr>
          <p:cNvSpPr>
            <a:spLocks noGrp="1"/>
          </p:cNvSpPr>
          <p:nvPr>
            <p:ph type="title"/>
          </p:nvPr>
        </p:nvSpPr>
        <p:spPr/>
        <p:txBody>
          <a:bodyPr>
            <a:noAutofit/>
          </a:bodyPr>
          <a:lstStyle/>
          <a:p>
            <a:r>
              <a:rPr lang="en-GB" sz="2000"/>
              <a:t>XRN4914 (Modification 0651) Retrospective Data Update Provisions </a:t>
            </a:r>
          </a:p>
        </p:txBody>
      </p:sp>
      <p:sp>
        <p:nvSpPr>
          <p:cNvPr id="3" name="Content Placeholder 2">
            <a:extLst>
              <a:ext uri="{FF2B5EF4-FFF2-40B4-BE49-F238E27FC236}">
                <a16:creationId xmlns:a16="http://schemas.microsoft.com/office/drawing/2014/main" id="{964D8939-FE51-45DB-97CD-346AB7924740}"/>
              </a:ext>
            </a:extLst>
          </p:cNvPr>
          <p:cNvSpPr>
            <a:spLocks noGrp="1"/>
          </p:cNvSpPr>
          <p:nvPr>
            <p:ph idx="1"/>
          </p:nvPr>
        </p:nvSpPr>
        <p:spPr>
          <a:xfrm>
            <a:off x="109728" y="826618"/>
            <a:ext cx="8887968" cy="4089196"/>
          </a:xfrm>
        </p:spPr>
        <p:txBody>
          <a:bodyPr>
            <a:normAutofit/>
          </a:bodyPr>
          <a:lstStyle/>
          <a:p>
            <a:r>
              <a:rPr lang="en-GB" sz="1650"/>
              <a:t>It was agreed by UNCC members that it would be pragmatic to hold off on any further development for XRN4914 Retrospective Data Update Provisions until Modification 0825 (raised to remove the remaining RAASP elements) has gone through the development (Mod) process.</a:t>
            </a:r>
          </a:p>
          <a:p>
            <a:pPr marL="0" indent="0">
              <a:buNone/>
            </a:pPr>
            <a:r>
              <a:rPr lang="en-GB" sz="1650"/>
              <a:t> </a:t>
            </a:r>
          </a:p>
          <a:p>
            <a:r>
              <a:rPr lang="en-GB" sz="1650"/>
              <a:t>UNCC were very keen to not set a precedent that an Ofgem approved Modification would be delayed because another Modification was raised to remove it, but they were satisfied this was a unique situation and being pragmatic was the sensible approach. </a:t>
            </a:r>
          </a:p>
          <a:p>
            <a:pPr marL="0" indent="0">
              <a:buNone/>
            </a:pPr>
            <a:endParaRPr lang="en-GB" sz="1650"/>
          </a:p>
          <a:p>
            <a:r>
              <a:rPr lang="en-GB" sz="1650"/>
              <a:t>To ensure XRN4914 doesn’t ‘drop off the radar’, it was requested that it remains on the agenda for ChMC for the duration of Mod 0825 development.</a:t>
            </a:r>
          </a:p>
          <a:p>
            <a:pPr marL="0" indent="0">
              <a:buNone/>
            </a:pPr>
            <a:endParaRPr lang="en-GB" sz="1650"/>
          </a:p>
          <a:p>
            <a:r>
              <a:rPr lang="en-GB" sz="1650"/>
              <a:t>Xoserve to sign post that XRN4914 is on hold during Section 2 Change Pipeline</a:t>
            </a:r>
          </a:p>
        </p:txBody>
      </p:sp>
    </p:spTree>
    <p:extLst>
      <p:ext uri="{BB962C8B-B14F-4D97-AF65-F5344CB8AC3E}">
        <p14:creationId xmlns:p14="http://schemas.microsoft.com/office/powerpoint/2010/main" val="3299940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normAutofit/>
          </a:bodyPr>
          <a:lstStyle/>
          <a:p>
            <a:pPr>
              <a:lnSpc>
                <a:spcPct val="100000"/>
              </a:lnSpc>
            </a:pPr>
            <a:r>
              <a:rPr lang="en-US">
                <a:cs typeface="Poppins Black" panose="00000A00000000000000" pitchFamily="2" charset="0"/>
              </a:rPr>
              <a:t>NG TRANSMISSION CHANGE HORIZON PLAN</a:t>
            </a:r>
            <a:endParaRPr lang="en-GB" sz="2400"/>
          </a:p>
        </p:txBody>
      </p:sp>
    </p:spTree>
    <p:extLst>
      <p:ext uri="{BB962C8B-B14F-4D97-AF65-F5344CB8AC3E}">
        <p14:creationId xmlns:p14="http://schemas.microsoft.com/office/powerpoint/2010/main" val="1924799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40099D2-B496-4865-BD41-470137A28D8B}"/>
              </a:ext>
            </a:extLst>
          </p:cNvPr>
          <p:cNvGraphicFramePr>
            <a:graphicFrameLocks noGrp="1"/>
          </p:cNvGraphicFramePr>
          <p:nvPr/>
        </p:nvGraphicFramePr>
        <p:xfrm>
          <a:off x="46995" y="515143"/>
          <a:ext cx="9073001" cy="4477116"/>
        </p:xfrm>
        <a:graphic>
          <a:graphicData uri="http://schemas.openxmlformats.org/drawingml/2006/table">
            <a:tbl>
              <a:tblPr firstRow="1" bandRow="1">
                <a:tableStyleId>{5C22544A-7EE6-4342-B048-85BDC9FD1C3A}</a:tableStyleId>
              </a:tblPr>
              <a:tblGrid>
                <a:gridCol w="900847">
                  <a:extLst>
                    <a:ext uri="{9D8B030D-6E8A-4147-A177-3AD203B41FA5}">
                      <a16:colId xmlns:a16="http://schemas.microsoft.com/office/drawing/2014/main" val="542809358"/>
                    </a:ext>
                  </a:extLst>
                </a:gridCol>
                <a:gridCol w="720959">
                  <a:extLst>
                    <a:ext uri="{9D8B030D-6E8A-4147-A177-3AD203B41FA5}">
                      <a16:colId xmlns:a16="http://schemas.microsoft.com/office/drawing/2014/main" val="4028384899"/>
                    </a:ext>
                  </a:extLst>
                </a:gridCol>
                <a:gridCol w="587669">
                  <a:extLst>
                    <a:ext uri="{9D8B030D-6E8A-4147-A177-3AD203B41FA5}">
                      <a16:colId xmlns:a16="http://schemas.microsoft.com/office/drawing/2014/main" val="2539976336"/>
                    </a:ext>
                  </a:extLst>
                </a:gridCol>
                <a:gridCol w="389979">
                  <a:extLst>
                    <a:ext uri="{9D8B030D-6E8A-4147-A177-3AD203B41FA5}">
                      <a16:colId xmlns:a16="http://schemas.microsoft.com/office/drawing/2014/main" val="4205172266"/>
                    </a:ext>
                  </a:extLst>
                </a:gridCol>
                <a:gridCol w="389979">
                  <a:extLst>
                    <a:ext uri="{9D8B030D-6E8A-4147-A177-3AD203B41FA5}">
                      <a16:colId xmlns:a16="http://schemas.microsoft.com/office/drawing/2014/main" val="766761779"/>
                    </a:ext>
                  </a:extLst>
                </a:gridCol>
                <a:gridCol w="253482">
                  <a:extLst>
                    <a:ext uri="{9D8B030D-6E8A-4147-A177-3AD203B41FA5}">
                      <a16:colId xmlns:a16="http://schemas.microsoft.com/office/drawing/2014/main" val="133251688"/>
                    </a:ext>
                  </a:extLst>
                </a:gridCol>
                <a:gridCol w="253482">
                  <a:extLst>
                    <a:ext uri="{9D8B030D-6E8A-4147-A177-3AD203B41FA5}">
                      <a16:colId xmlns:a16="http://schemas.microsoft.com/office/drawing/2014/main" val="1682284650"/>
                    </a:ext>
                  </a:extLst>
                </a:gridCol>
                <a:gridCol w="253482">
                  <a:extLst>
                    <a:ext uri="{9D8B030D-6E8A-4147-A177-3AD203B41FA5}">
                      <a16:colId xmlns:a16="http://schemas.microsoft.com/office/drawing/2014/main" val="2792573684"/>
                    </a:ext>
                  </a:extLst>
                </a:gridCol>
                <a:gridCol w="253482">
                  <a:extLst>
                    <a:ext uri="{9D8B030D-6E8A-4147-A177-3AD203B41FA5}">
                      <a16:colId xmlns:a16="http://schemas.microsoft.com/office/drawing/2014/main" val="438433282"/>
                    </a:ext>
                  </a:extLst>
                </a:gridCol>
                <a:gridCol w="253482">
                  <a:extLst>
                    <a:ext uri="{9D8B030D-6E8A-4147-A177-3AD203B41FA5}">
                      <a16:colId xmlns:a16="http://schemas.microsoft.com/office/drawing/2014/main" val="3218376023"/>
                    </a:ext>
                  </a:extLst>
                </a:gridCol>
                <a:gridCol w="253482">
                  <a:extLst>
                    <a:ext uri="{9D8B030D-6E8A-4147-A177-3AD203B41FA5}">
                      <a16:colId xmlns:a16="http://schemas.microsoft.com/office/drawing/2014/main" val="1099884066"/>
                    </a:ext>
                  </a:extLst>
                </a:gridCol>
                <a:gridCol w="253482">
                  <a:extLst>
                    <a:ext uri="{9D8B030D-6E8A-4147-A177-3AD203B41FA5}">
                      <a16:colId xmlns:a16="http://schemas.microsoft.com/office/drawing/2014/main" val="101972404"/>
                    </a:ext>
                  </a:extLst>
                </a:gridCol>
                <a:gridCol w="253482">
                  <a:extLst>
                    <a:ext uri="{9D8B030D-6E8A-4147-A177-3AD203B41FA5}">
                      <a16:colId xmlns:a16="http://schemas.microsoft.com/office/drawing/2014/main" val="3116105998"/>
                    </a:ext>
                  </a:extLst>
                </a:gridCol>
                <a:gridCol w="253482">
                  <a:extLst>
                    <a:ext uri="{9D8B030D-6E8A-4147-A177-3AD203B41FA5}">
                      <a16:colId xmlns:a16="http://schemas.microsoft.com/office/drawing/2014/main" val="1298517402"/>
                    </a:ext>
                  </a:extLst>
                </a:gridCol>
                <a:gridCol w="253482">
                  <a:extLst>
                    <a:ext uri="{9D8B030D-6E8A-4147-A177-3AD203B41FA5}">
                      <a16:colId xmlns:a16="http://schemas.microsoft.com/office/drawing/2014/main" val="4197062541"/>
                    </a:ext>
                  </a:extLst>
                </a:gridCol>
                <a:gridCol w="253482">
                  <a:extLst>
                    <a:ext uri="{9D8B030D-6E8A-4147-A177-3AD203B41FA5}">
                      <a16:colId xmlns:a16="http://schemas.microsoft.com/office/drawing/2014/main" val="881839774"/>
                    </a:ext>
                  </a:extLst>
                </a:gridCol>
                <a:gridCol w="253482">
                  <a:extLst>
                    <a:ext uri="{9D8B030D-6E8A-4147-A177-3AD203B41FA5}">
                      <a16:colId xmlns:a16="http://schemas.microsoft.com/office/drawing/2014/main" val="3201992545"/>
                    </a:ext>
                  </a:extLst>
                </a:gridCol>
                <a:gridCol w="253482">
                  <a:extLst>
                    <a:ext uri="{9D8B030D-6E8A-4147-A177-3AD203B41FA5}">
                      <a16:colId xmlns:a16="http://schemas.microsoft.com/office/drawing/2014/main" val="772316818"/>
                    </a:ext>
                  </a:extLst>
                </a:gridCol>
                <a:gridCol w="253482">
                  <a:extLst>
                    <a:ext uri="{9D8B030D-6E8A-4147-A177-3AD203B41FA5}">
                      <a16:colId xmlns:a16="http://schemas.microsoft.com/office/drawing/2014/main" val="1510459985"/>
                    </a:ext>
                  </a:extLst>
                </a:gridCol>
                <a:gridCol w="253482">
                  <a:extLst>
                    <a:ext uri="{9D8B030D-6E8A-4147-A177-3AD203B41FA5}">
                      <a16:colId xmlns:a16="http://schemas.microsoft.com/office/drawing/2014/main" val="2788497068"/>
                    </a:ext>
                  </a:extLst>
                </a:gridCol>
                <a:gridCol w="253482">
                  <a:extLst>
                    <a:ext uri="{9D8B030D-6E8A-4147-A177-3AD203B41FA5}">
                      <a16:colId xmlns:a16="http://schemas.microsoft.com/office/drawing/2014/main" val="3337496382"/>
                    </a:ext>
                  </a:extLst>
                </a:gridCol>
                <a:gridCol w="253482">
                  <a:extLst>
                    <a:ext uri="{9D8B030D-6E8A-4147-A177-3AD203B41FA5}">
                      <a16:colId xmlns:a16="http://schemas.microsoft.com/office/drawing/2014/main" val="2966851419"/>
                    </a:ext>
                  </a:extLst>
                </a:gridCol>
                <a:gridCol w="253482">
                  <a:extLst>
                    <a:ext uri="{9D8B030D-6E8A-4147-A177-3AD203B41FA5}">
                      <a16:colId xmlns:a16="http://schemas.microsoft.com/office/drawing/2014/main" val="3827292974"/>
                    </a:ext>
                  </a:extLst>
                </a:gridCol>
                <a:gridCol w="253482">
                  <a:extLst>
                    <a:ext uri="{9D8B030D-6E8A-4147-A177-3AD203B41FA5}">
                      <a16:colId xmlns:a16="http://schemas.microsoft.com/office/drawing/2014/main" val="323130426"/>
                    </a:ext>
                  </a:extLst>
                </a:gridCol>
                <a:gridCol w="253482">
                  <a:extLst>
                    <a:ext uri="{9D8B030D-6E8A-4147-A177-3AD203B41FA5}">
                      <a16:colId xmlns:a16="http://schemas.microsoft.com/office/drawing/2014/main" val="125567043"/>
                    </a:ext>
                  </a:extLst>
                </a:gridCol>
                <a:gridCol w="253482">
                  <a:extLst>
                    <a:ext uri="{9D8B030D-6E8A-4147-A177-3AD203B41FA5}">
                      <a16:colId xmlns:a16="http://schemas.microsoft.com/office/drawing/2014/main" val="2083585492"/>
                    </a:ext>
                  </a:extLst>
                </a:gridCol>
                <a:gridCol w="253482">
                  <a:extLst>
                    <a:ext uri="{9D8B030D-6E8A-4147-A177-3AD203B41FA5}">
                      <a16:colId xmlns:a16="http://schemas.microsoft.com/office/drawing/2014/main" val="4205484910"/>
                    </a:ext>
                  </a:extLst>
                </a:gridCol>
                <a:gridCol w="253482">
                  <a:extLst>
                    <a:ext uri="{9D8B030D-6E8A-4147-A177-3AD203B41FA5}">
                      <a16:colId xmlns:a16="http://schemas.microsoft.com/office/drawing/2014/main" val="3137093587"/>
                    </a:ext>
                  </a:extLst>
                </a:gridCol>
                <a:gridCol w="253482">
                  <a:extLst>
                    <a:ext uri="{9D8B030D-6E8A-4147-A177-3AD203B41FA5}">
                      <a16:colId xmlns:a16="http://schemas.microsoft.com/office/drawing/2014/main" val="3377492555"/>
                    </a:ext>
                  </a:extLst>
                </a:gridCol>
              </a:tblGrid>
              <a:tr h="498492">
                <a:tc rowSpan="2" gridSpan="3">
                  <a:txBody>
                    <a:bodyPr/>
                    <a:lstStyle/>
                    <a:p>
                      <a:pPr algn="ctr"/>
                      <a:r>
                        <a:rPr lang="en-GB" sz="800">
                          <a:latin typeface="Arial" panose="020B0604020202020204" pitchFamily="34" charset="0"/>
                          <a:cs typeface="Arial" panose="020B0604020202020204" pitchFamily="34" charset="0"/>
                        </a:rPr>
                        <a:t>Programmes &amp; Projects </a:t>
                      </a:r>
                    </a:p>
                    <a:p>
                      <a:pPr algn="ctr"/>
                      <a:r>
                        <a:rPr lang="en-GB" sz="800">
                          <a:latin typeface="Arial" panose="020B0604020202020204" pitchFamily="34" charset="0"/>
                          <a:cs typeface="Arial" panose="020B0604020202020204" pitchFamily="34" charset="0"/>
                        </a:rPr>
                        <a:t>2022-2024</a:t>
                      </a:r>
                    </a:p>
                    <a:p>
                      <a:pPr algn="ctr"/>
                      <a:endParaRPr lang="en-GB" sz="800">
                        <a:latin typeface="+mn-lt"/>
                      </a:endParaRPr>
                    </a:p>
                  </a:txBody>
                  <a:tcPr marL="83127" marR="83127" anchor="ctr">
                    <a:solidFill>
                      <a:schemeClr val="accent1">
                        <a:lumMod val="75000"/>
                      </a:schemeClr>
                    </a:solidFill>
                  </a:tcPr>
                </a:tc>
                <a:tc rowSpan="2" hMerge="1">
                  <a:txBody>
                    <a:bodyPr/>
                    <a:lstStyle/>
                    <a:p>
                      <a:pPr algn="ctr"/>
                      <a:endParaRPr lang="en-GB" sz="800">
                        <a:latin typeface="+mn-lt"/>
                      </a:endParaRPr>
                    </a:p>
                  </a:txBody>
                  <a:tcPr marL="83127" marR="83127" anchor="ctr">
                    <a:solidFill>
                      <a:schemeClr val="accent1">
                        <a:lumMod val="75000"/>
                      </a:schemeClr>
                    </a:solidFill>
                  </a:tcPr>
                </a:tc>
                <a:tc rowSpan="2" hMerge="1">
                  <a:txBody>
                    <a:bodyPr/>
                    <a:lstStyle/>
                    <a:p>
                      <a:pPr algn="ctr"/>
                      <a:endParaRPr lang="en-GB" sz="800">
                        <a:latin typeface="+mn-lt"/>
                      </a:endParaRPr>
                    </a:p>
                  </a:txBody>
                  <a:tcPr marL="83127" marR="83127" anchor="ctr">
                    <a:solidFill>
                      <a:schemeClr val="accent1">
                        <a:lumMod val="75000"/>
                      </a:schemeClr>
                    </a:solidFill>
                  </a:tcPr>
                </a:tc>
                <a:tc gridSpan="2">
                  <a:txBody>
                    <a:bodyPr/>
                    <a:lstStyle/>
                    <a:p>
                      <a:pPr algn="ctr"/>
                      <a:r>
                        <a:rPr lang="en-GB" sz="600">
                          <a:latin typeface="+mj-lt"/>
                        </a:rPr>
                        <a:t>2022</a:t>
                      </a:r>
                    </a:p>
                  </a:txBody>
                  <a:tcPr anchor="ctr"/>
                </a:tc>
                <a:tc hMerge="1">
                  <a:txBody>
                    <a:bodyPr/>
                    <a:lstStyle/>
                    <a:p>
                      <a:endParaRPr lang="en-GB"/>
                    </a:p>
                  </a:txBody>
                  <a:tcPr/>
                </a:tc>
                <a:tc gridSpan="12">
                  <a:txBody>
                    <a:bodyPr/>
                    <a:lstStyle/>
                    <a:p>
                      <a:pPr algn="ctr"/>
                      <a:r>
                        <a:rPr lang="en-GB" sz="600">
                          <a:latin typeface="+mj-lt"/>
                        </a:rPr>
                        <a:t>2023</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600">
                        <a:latin typeface="+mj-lt"/>
                      </a:endParaRP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algn="ctr"/>
                      <a:r>
                        <a:rPr lang="en-GB" sz="600">
                          <a:latin typeface="+mj-lt"/>
                        </a:rPr>
                        <a:t>2024</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600">
                        <a:latin typeface="+mj-lt"/>
                      </a:endParaRP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10095581"/>
                  </a:ext>
                </a:extLst>
              </a:tr>
              <a:tr h="297996">
                <a:tc gridSpan="3" vMerge="1">
                  <a:txBody>
                    <a:bodyPr/>
                    <a:lstStyle/>
                    <a:p>
                      <a:pPr algn="ctr"/>
                      <a:endParaRPr lang="en-GB" sz="800">
                        <a:latin typeface="+mn-lt"/>
                      </a:endParaRPr>
                    </a:p>
                  </a:txBody>
                  <a:tcPr marL="83127" marR="83127" anchor="ctr">
                    <a:solidFill>
                      <a:schemeClr val="accent1">
                        <a:lumMod val="75000"/>
                      </a:schemeClr>
                    </a:solidFill>
                  </a:tcPr>
                </a:tc>
                <a:tc hMerge="1" vMerge="1">
                  <a:txBody>
                    <a:bodyPr/>
                    <a:lstStyle/>
                    <a:p>
                      <a:endParaRPr lang="en-GB"/>
                    </a:p>
                  </a:txBody>
                  <a:tcPr/>
                </a:tc>
                <a:tc hMerge="1" vMerge="1">
                  <a:txBody>
                    <a:bodyPr/>
                    <a:lstStyle/>
                    <a:p>
                      <a:endParaRPr lang="en-GB" sz="600">
                        <a:latin typeface="+mj-lt"/>
                      </a:endParaRPr>
                    </a:p>
                  </a:txBody>
                  <a:tcPr anchor="ctr"/>
                </a:tc>
                <a:tc>
                  <a:txBody>
                    <a:bodyPr/>
                    <a:lstStyle/>
                    <a:p>
                      <a:pPr algn="ctr"/>
                      <a:r>
                        <a:rPr lang="en-GB" sz="600" b="0">
                          <a:solidFill>
                            <a:schemeClr val="bg1"/>
                          </a:solidFill>
                          <a:latin typeface="+mn-lt"/>
                        </a:rPr>
                        <a:t>Nov</a:t>
                      </a:r>
                    </a:p>
                  </a:txBody>
                  <a:tcPr vert="vert270" anchor="ctr">
                    <a:solidFill>
                      <a:schemeClr val="bg1">
                        <a:lumMod val="50000"/>
                      </a:schemeClr>
                    </a:solidFill>
                  </a:tcPr>
                </a:tc>
                <a:tc>
                  <a:txBody>
                    <a:bodyPr/>
                    <a:lstStyle/>
                    <a:p>
                      <a:pPr algn="ctr"/>
                      <a:r>
                        <a:rPr lang="en-GB" sz="600" b="0">
                          <a:solidFill>
                            <a:schemeClr val="bg1"/>
                          </a:solidFill>
                          <a:latin typeface="+mn-lt"/>
                        </a:rPr>
                        <a:t>Dec</a:t>
                      </a:r>
                    </a:p>
                  </a:txBody>
                  <a:tcPr vert="vert270" anchor="ctr">
                    <a:solidFill>
                      <a:schemeClr val="bg1">
                        <a:lumMod val="50000"/>
                      </a:schemeClr>
                    </a:solidFill>
                  </a:tcPr>
                </a:tc>
                <a:tc>
                  <a:txBody>
                    <a:bodyPr/>
                    <a:lstStyle/>
                    <a:p>
                      <a:pPr algn="ctr"/>
                      <a:r>
                        <a:rPr lang="en-GB" sz="600" b="0">
                          <a:solidFill>
                            <a:schemeClr val="bg1"/>
                          </a:solidFill>
                          <a:latin typeface="+mn-lt"/>
                        </a:rPr>
                        <a:t>Jan </a:t>
                      </a:r>
                    </a:p>
                  </a:txBody>
                  <a:tcPr vert="vert270" anchor="ctr">
                    <a:solidFill>
                      <a:schemeClr val="bg1">
                        <a:lumMod val="65000"/>
                      </a:schemeClr>
                    </a:solidFill>
                  </a:tcPr>
                </a:tc>
                <a:tc>
                  <a:txBody>
                    <a:bodyPr/>
                    <a:lstStyle/>
                    <a:p>
                      <a:pPr algn="ctr"/>
                      <a:r>
                        <a:rPr lang="en-GB" sz="600" b="0">
                          <a:solidFill>
                            <a:schemeClr val="bg1"/>
                          </a:solidFill>
                          <a:latin typeface="+mn-lt"/>
                        </a:rPr>
                        <a:t>Feb</a:t>
                      </a:r>
                    </a:p>
                  </a:txBody>
                  <a:tcPr vert="vert270" anchor="ctr">
                    <a:solidFill>
                      <a:schemeClr val="bg1">
                        <a:lumMod val="65000"/>
                      </a:schemeClr>
                    </a:solidFill>
                  </a:tcPr>
                </a:tc>
                <a:tc>
                  <a:txBody>
                    <a:bodyPr/>
                    <a:lstStyle/>
                    <a:p>
                      <a:pPr algn="ctr"/>
                      <a:r>
                        <a:rPr lang="en-GB" sz="600" b="0">
                          <a:solidFill>
                            <a:schemeClr val="bg1"/>
                          </a:solidFill>
                          <a:latin typeface="+mn-lt"/>
                        </a:rPr>
                        <a:t>Mar</a:t>
                      </a:r>
                    </a:p>
                  </a:txBody>
                  <a:tcPr vert="vert270" anchor="ctr">
                    <a:solidFill>
                      <a:schemeClr val="bg1">
                        <a:lumMod val="65000"/>
                      </a:schemeClr>
                    </a:solidFill>
                  </a:tcPr>
                </a:tc>
                <a:tc>
                  <a:txBody>
                    <a:bodyPr/>
                    <a:lstStyle/>
                    <a:p>
                      <a:pPr algn="ctr"/>
                      <a:r>
                        <a:rPr lang="en-GB" sz="600" b="0">
                          <a:solidFill>
                            <a:schemeClr val="bg1"/>
                          </a:solidFill>
                          <a:latin typeface="+mn-lt"/>
                        </a:rPr>
                        <a:t>Apr</a:t>
                      </a:r>
                    </a:p>
                  </a:txBody>
                  <a:tcPr vert="vert270" anchor="ctr">
                    <a:solidFill>
                      <a:schemeClr val="bg1">
                        <a:lumMod val="65000"/>
                      </a:schemeClr>
                    </a:solidFill>
                  </a:tcPr>
                </a:tc>
                <a:tc>
                  <a:txBody>
                    <a:bodyPr/>
                    <a:lstStyle/>
                    <a:p>
                      <a:pPr algn="ctr"/>
                      <a:r>
                        <a:rPr lang="en-GB" sz="600" b="0">
                          <a:solidFill>
                            <a:schemeClr val="bg1"/>
                          </a:solidFill>
                          <a:latin typeface="+mn-lt"/>
                        </a:rPr>
                        <a:t>May</a:t>
                      </a:r>
                    </a:p>
                  </a:txBody>
                  <a:tcPr vert="vert270" anchor="ctr">
                    <a:solidFill>
                      <a:schemeClr val="bg1">
                        <a:lumMod val="65000"/>
                      </a:schemeClr>
                    </a:solidFill>
                  </a:tcPr>
                </a:tc>
                <a:tc>
                  <a:txBody>
                    <a:bodyPr/>
                    <a:lstStyle/>
                    <a:p>
                      <a:pPr algn="ctr"/>
                      <a:r>
                        <a:rPr lang="en-GB" sz="600" b="0">
                          <a:solidFill>
                            <a:schemeClr val="bg1"/>
                          </a:solidFill>
                          <a:latin typeface="+mn-lt"/>
                        </a:rPr>
                        <a:t>Jun</a:t>
                      </a:r>
                    </a:p>
                  </a:txBody>
                  <a:tcPr vert="vert270" anchor="ctr">
                    <a:solidFill>
                      <a:schemeClr val="bg1">
                        <a:lumMod val="65000"/>
                      </a:schemeClr>
                    </a:solidFill>
                  </a:tcPr>
                </a:tc>
                <a:tc>
                  <a:txBody>
                    <a:bodyPr/>
                    <a:lstStyle/>
                    <a:p>
                      <a:pPr algn="ctr"/>
                      <a:r>
                        <a:rPr lang="en-GB" sz="600" b="0">
                          <a:solidFill>
                            <a:schemeClr val="bg1"/>
                          </a:solidFill>
                          <a:latin typeface="+mn-lt"/>
                        </a:rPr>
                        <a:t>Jul</a:t>
                      </a:r>
                    </a:p>
                  </a:txBody>
                  <a:tcPr vert="vert270" anchor="ctr">
                    <a:solidFill>
                      <a:schemeClr val="bg1">
                        <a:lumMod val="65000"/>
                      </a:schemeClr>
                    </a:solidFill>
                  </a:tcPr>
                </a:tc>
                <a:tc>
                  <a:txBody>
                    <a:bodyPr/>
                    <a:lstStyle/>
                    <a:p>
                      <a:pPr algn="ctr"/>
                      <a:r>
                        <a:rPr lang="en-GB" sz="600" b="0">
                          <a:solidFill>
                            <a:schemeClr val="bg1"/>
                          </a:solidFill>
                          <a:latin typeface="+mn-lt"/>
                        </a:rPr>
                        <a:t>Aug</a:t>
                      </a:r>
                    </a:p>
                  </a:txBody>
                  <a:tcPr vert="vert270" anchor="ctr">
                    <a:solidFill>
                      <a:schemeClr val="bg1">
                        <a:lumMod val="65000"/>
                      </a:schemeClr>
                    </a:solidFill>
                  </a:tcPr>
                </a:tc>
                <a:tc>
                  <a:txBody>
                    <a:bodyPr/>
                    <a:lstStyle/>
                    <a:p>
                      <a:pPr algn="ctr"/>
                      <a:r>
                        <a:rPr lang="en-GB" sz="600" b="0">
                          <a:solidFill>
                            <a:schemeClr val="bg1"/>
                          </a:solidFill>
                          <a:latin typeface="+mn-lt"/>
                        </a:rPr>
                        <a:t>Sep</a:t>
                      </a:r>
                    </a:p>
                  </a:txBody>
                  <a:tcPr vert="vert270" anchor="ctr">
                    <a:solidFill>
                      <a:schemeClr val="bg1">
                        <a:lumMod val="65000"/>
                      </a:schemeClr>
                    </a:solidFill>
                  </a:tcPr>
                </a:tc>
                <a:tc>
                  <a:txBody>
                    <a:bodyPr/>
                    <a:lstStyle/>
                    <a:p>
                      <a:pPr algn="ctr"/>
                      <a:r>
                        <a:rPr lang="en-GB" sz="600" b="0">
                          <a:solidFill>
                            <a:schemeClr val="bg1"/>
                          </a:solidFill>
                          <a:latin typeface="+mn-lt"/>
                        </a:rPr>
                        <a:t>Oct</a:t>
                      </a:r>
                    </a:p>
                  </a:txBody>
                  <a:tcPr vert="vert270" anchor="ctr">
                    <a:solidFill>
                      <a:schemeClr val="bg1">
                        <a:lumMod val="65000"/>
                      </a:schemeClr>
                    </a:solidFill>
                  </a:tcPr>
                </a:tc>
                <a:tc>
                  <a:txBody>
                    <a:bodyPr/>
                    <a:lstStyle/>
                    <a:p>
                      <a:pPr algn="ctr"/>
                      <a:r>
                        <a:rPr lang="en-GB" sz="600" b="0">
                          <a:solidFill>
                            <a:schemeClr val="bg1"/>
                          </a:solidFill>
                          <a:latin typeface="+mn-lt"/>
                        </a:rPr>
                        <a:t>Nov</a:t>
                      </a:r>
                    </a:p>
                  </a:txBody>
                  <a:tcPr vert="vert270" anchor="ctr">
                    <a:solidFill>
                      <a:schemeClr val="bg1">
                        <a:lumMod val="65000"/>
                      </a:schemeClr>
                    </a:solidFill>
                  </a:tcPr>
                </a:tc>
                <a:tc>
                  <a:txBody>
                    <a:bodyPr/>
                    <a:lstStyle/>
                    <a:p>
                      <a:pPr algn="ctr"/>
                      <a:r>
                        <a:rPr lang="en-GB" sz="600" b="0">
                          <a:solidFill>
                            <a:schemeClr val="bg1"/>
                          </a:solidFill>
                          <a:latin typeface="+mn-lt"/>
                        </a:rPr>
                        <a:t>Dec</a:t>
                      </a:r>
                    </a:p>
                  </a:txBody>
                  <a:tcPr vert="vert270" anchor="ctr">
                    <a:solidFill>
                      <a:schemeClr val="bg1">
                        <a:lumMod val="65000"/>
                      </a:schemeClr>
                    </a:solidFill>
                  </a:tcPr>
                </a:tc>
                <a:tc>
                  <a:txBody>
                    <a:bodyPr/>
                    <a:lstStyle/>
                    <a:p>
                      <a:pPr algn="ctr"/>
                      <a:r>
                        <a:rPr lang="en-GB" sz="600" b="0">
                          <a:solidFill>
                            <a:schemeClr val="bg1"/>
                          </a:solidFill>
                          <a:latin typeface="+mn-lt"/>
                        </a:rPr>
                        <a:t>Jan </a:t>
                      </a:r>
                    </a:p>
                  </a:txBody>
                  <a:tcPr vert="vert270" anchor="ctr">
                    <a:solidFill>
                      <a:schemeClr val="bg1">
                        <a:lumMod val="65000"/>
                      </a:schemeClr>
                    </a:solidFill>
                  </a:tcPr>
                </a:tc>
                <a:tc>
                  <a:txBody>
                    <a:bodyPr/>
                    <a:lstStyle/>
                    <a:p>
                      <a:pPr algn="ctr"/>
                      <a:r>
                        <a:rPr lang="en-GB" sz="600" b="0">
                          <a:solidFill>
                            <a:schemeClr val="bg1"/>
                          </a:solidFill>
                          <a:latin typeface="+mn-lt"/>
                        </a:rPr>
                        <a:t>Feb</a:t>
                      </a:r>
                    </a:p>
                  </a:txBody>
                  <a:tcPr vert="vert270" anchor="ctr">
                    <a:solidFill>
                      <a:schemeClr val="bg1">
                        <a:lumMod val="65000"/>
                      </a:schemeClr>
                    </a:solidFill>
                  </a:tcPr>
                </a:tc>
                <a:tc>
                  <a:txBody>
                    <a:bodyPr/>
                    <a:lstStyle/>
                    <a:p>
                      <a:pPr algn="ctr"/>
                      <a:r>
                        <a:rPr lang="en-GB" sz="600" b="0">
                          <a:solidFill>
                            <a:schemeClr val="bg1"/>
                          </a:solidFill>
                          <a:latin typeface="+mn-lt"/>
                        </a:rPr>
                        <a:t>Mar</a:t>
                      </a:r>
                    </a:p>
                  </a:txBody>
                  <a:tcPr vert="vert270" anchor="ctr">
                    <a:solidFill>
                      <a:schemeClr val="bg1">
                        <a:lumMod val="65000"/>
                      </a:schemeClr>
                    </a:solidFill>
                  </a:tcPr>
                </a:tc>
                <a:tc>
                  <a:txBody>
                    <a:bodyPr/>
                    <a:lstStyle/>
                    <a:p>
                      <a:pPr algn="ctr"/>
                      <a:r>
                        <a:rPr lang="en-GB" sz="600" b="0">
                          <a:solidFill>
                            <a:schemeClr val="bg1"/>
                          </a:solidFill>
                          <a:latin typeface="+mn-lt"/>
                        </a:rPr>
                        <a:t>Apr</a:t>
                      </a:r>
                    </a:p>
                  </a:txBody>
                  <a:tcPr vert="vert270" anchor="ctr">
                    <a:solidFill>
                      <a:schemeClr val="bg1">
                        <a:lumMod val="65000"/>
                      </a:schemeClr>
                    </a:solidFill>
                  </a:tcPr>
                </a:tc>
                <a:tc>
                  <a:txBody>
                    <a:bodyPr/>
                    <a:lstStyle/>
                    <a:p>
                      <a:pPr algn="ctr"/>
                      <a:r>
                        <a:rPr lang="en-GB" sz="600" b="0">
                          <a:solidFill>
                            <a:schemeClr val="bg1"/>
                          </a:solidFill>
                          <a:latin typeface="+mn-lt"/>
                        </a:rPr>
                        <a:t>May</a:t>
                      </a:r>
                    </a:p>
                  </a:txBody>
                  <a:tcPr vert="vert270" anchor="ctr">
                    <a:solidFill>
                      <a:schemeClr val="bg1">
                        <a:lumMod val="65000"/>
                      </a:schemeClr>
                    </a:solidFill>
                  </a:tcPr>
                </a:tc>
                <a:tc>
                  <a:txBody>
                    <a:bodyPr/>
                    <a:lstStyle/>
                    <a:p>
                      <a:pPr algn="ctr"/>
                      <a:r>
                        <a:rPr lang="en-GB" sz="600" b="0">
                          <a:solidFill>
                            <a:schemeClr val="bg1"/>
                          </a:solidFill>
                          <a:latin typeface="+mn-lt"/>
                        </a:rPr>
                        <a:t>Jun</a:t>
                      </a:r>
                    </a:p>
                  </a:txBody>
                  <a:tcPr vert="vert270" anchor="ctr">
                    <a:solidFill>
                      <a:schemeClr val="bg1">
                        <a:lumMod val="65000"/>
                      </a:schemeClr>
                    </a:solidFill>
                  </a:tcPr>
                </a:tc>
                <a:tc>
                  <a:txBody>
                    <a:bodyPr/>
                    <a:lstStyle/>
                    <a:p>
                      <a:pPr algn="ctr"/>
                      <a:r>
                        <a:rPr lang="en-GB" sz="600" b="0">
                          <a:solidFill>
                            <a:schemeClr val="bg1"/>
                          </a:solidFill>
                          <a:latin typeface="+mn-lt"/>
                        </a:rPr>
                        <a:t>Jul</a:t>
                      </a:r>
                    </a:p>
                  </a:txBody>
                  <a:tcPr vert="vert270" anchor="ctr">
                    <a:solidFill>
                      <a:schemeClr val="bg1">
                        <a:lumMod val="65000"/>
                      </a:schemeClr>
                    </a:solidFill>
                  </a:tcPr>
                </a:tc>
                <a:tc>
                  <a:txBody>
                    <a:bodyPr/>
                    <a:lstStyle/>
                    <a:p>
                      <a:pPr algn="ctr"/>
                      <a:r>
                        <a:rPr lang="en-GB" sz="600" b="0">
                          <a:solidFill>
                            <a:schemeClr val="bg1"/>
                          </a:solidFill>
                          <a:latin typeface="+mn-lt"/>
                        </a:rPr>
                        <a:t>Aug</a:t>
                      </a:r>
                    </a:p>
                  </a:txBody>
                  <a:tcPr vert="vert270" anchor="ctr">
                    <a:solidFill>
                      <a:schemeClr val="bg1">
                        <a:lumMod val="65000"/>
                      </a:schemeClr>
                    </a:solidFill>
                  </a:tcPr>
                </a:tc>
                <a:tc>
                  <a:txBody>
                    <a:bodyPr/>
                    <a:lstStyle/>
                    <a:p>
                      <a:pPr algn="ctr"/>
                      <a:r>
                        <a:rPr lang="en-GB" sz="600" b="0">
                          <a:solidFill>
                            <a:schemeClr val="bg1"/>
                          </a:solidFill>
                          <a:latin typeface="+mn-lt"/>
                        </a:rPr>
                        <a:t>Sep</a:t>
                      </a:r>
                    </a:p>
                  </a:txBody>
                  <a:tcPr vert="vert270" anchor="ctr">
                    <a:solidFill>
                      <a:schemeClr val="bg1">
                        <a:lumMod val="65000"/>
                      </a:schemeClr>
                    </a:solidFill>
                  </a:tcPr>
                </a:tc>
                <a:tc>
                  <a:txBody>
                    <a:bodyPr/>
                    <a:lstStyle/>
                    <a:p>
                      <a:pPr algn="ctr"/>
                      <a:r>
                        <a:rPr lang="en-GB" sz="600">
                          <a:solidFill>
                            <a:schemeClr val="bg1"/>
                          </a:solidFill>
                          <a:latin typeface="+mn-lt"/>
                        </a:rPr>
                        <a:t>Oct</a:t>
                      </a:r>
                    </a:p>
                  </a:txBody>
                  <a:tcPr vert="vert270" anchor="ctr">
                    <a:solidFill>
                      <a:schemeClr val="bg1">
                        <a:lumMod val="65000"/>
                      </a:schemeClr>
                    </a:solidFill>
                  </a:tcPr>
                </a:tc>
                <a:tc>
                  <a:txBody>
                    <a:bodyPr/>
                    <a:lstStyle/>
                    <a:p>
                      <a:pPr algn="ctr"/>
                      <a:r>
                        <a:rPr lang="en-GB" sz="600">
                          <a:solidFill>
                            <a:schemeClr val="bg1"/>
                          </a:solidFill>
                          <a:latin typeface="+mn-lt"/>
                        </a:rPr>
                        <a:t>Nov</a:t>
                      </a:r>
                    </a:p>
                  </a:txBody>
                  <a:tcPr vert="vert270" anchor="ctr">
                    <a:solidFill>
                      <a:schemeClr val="bg1">
                        <a:lumMod val="65000"/>
                      </a:schemeClr>
                    </a:solidFill>
                  </a:tcPr>
                </a:tc>
                <a:tc>
                  <a:txBody>
                    <a:bodyPr/>
                    <a:lstStyle/>
                    <a:p>
                      <a:pPr algn="ctr"/>
                      <a:r>
                        <a:rPr lang="en-GB" sz="600">
                          <a:solidFill>
                            <a:schemeClr val="bg1"/>
                          </a:solidFill>
                          <a:latin typeface="+mn-lt"/>
                        </a:rPr>
                        <a:t>Dec</a:t>
                      </a:r>
                    </a:p>
                  </a:txBody>
                  <a:tcPr vert="vert270" anchor="ctr">
                    <a:solidFill>
                      <a:schemeClr val="bg1">
                        <a:lumMod val="65000"/>
                      </a:schemeClr>
                    </a:solidFill>
                  </a:tcPr>
                </a:tc>
                <a:extLst>
                  <a:ext uri="{0D108BD9-81ED-4DB2-BD59-A6C34878D82A}">
                    <a16:rowId xmlns:a16="http://schemas.microsoft.com/office/drawing/2014/main" val="1160549859"/>
                  </a:ext>
                </a:extLst>
              </a:tr>
              <a:tr h="925320">
                <a:tc rowSpan="4">
                  <a:txBody>
                    <a:bodyPr/>
                    <a:lstStyle/>
                    <a:p>
                      <a:pPr algn="ctr"/>
                      <a:endParaRPr lang="en-GB" sz="1100" b="1">
                        <a:solidFill>
                          <a:schemeClr val="bg1"/>
                        </a:solidFill>
                        <a:latin typeface="+mj-lt"/>
                      </a:endParaRPr>
                    </a:p>
                    <a:p>
                      <a:pPr algn="ctr"/>
                      <a:r>
                        <a:rPr lang="en-GB" sz="1100" b="1">
                          <a:solidFill>
                            <a:schemeClr val="bg1"/>
                          </a:solidFill>
                          <a:latin typeface="+mj-lt"/>
                        </a:rPr>
                        <a:t>MAJOR RELEASES</a:t>
                      </a:r>
                    </a:p>
                  </a:txBody>
                  <a:tcPr marL="83127" marR="83127" vert="vert270">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a:solidFill>
                            <a:schemeClr val="bg1"/>
                          </a:solidFill>
                          <a:latin typeface="Arial" panose="020B0604020202020204" pitchFamily="34" charset="0"/>
                          <a:cs typeface="Arial" panose="020B0604020202020204" pitchFamily="34" charset="0"/>
                        </a:rPr>
                        <a:t>Regulatory / Customer Requested Change </a:t>
                      </a:r>
                    </a:p>
                  </a:txBody>
                  <a:tcPr marL="83127" marR="83127" vert="vert270" anchor="ctr">
                    <a:solidFill>
                      <a:schemeClr val="tx2">
                        <a:lumMod val="75000"/>
                      </a:schemeClr>
                    </a:solidFill>
                  </a:tcPr>
                </a:tc>
                <a:tc>
                  <a:txBody>
                    <a:bodyPr/>
                    <a:lstStyle/>
                    <a:p>
                      <a:pPr algn="ctr"/>
                      <a:r>
                        <a:rPr lang="en-GB" sz="500" b="0">
                          <a:solidFill>
                            <a:schemeClr val="bg1"/>
                          </a:solidFill>
                          <a:latin typeface="Arial" panose="020B0604020202020204" pitchFamily="34" charset="0"/>
                          <a:cs typeface="Arial" panose="020B0604020202020204" pitchFamily="34" charset="0"/>
                        </a:rPr>
                        <a:t>XRN5455 </a:t>
                      </a:r>
                    </a:p>
                    <a:p>
                      <a:pPr algn="ctr"/>
                      <a:r>
                        <a:rPr lang="en-GB" sz="500" b="0">
                          <a:solidFill>
                            <a:schemeClr val="bg1"/>
                          </a:solidFill>
                          <a:latin typeface="Arial" panose="020B0604020202020204" pitchFamily="34" charset="0"/>
                          <a:cs typeface="Arial" panose="020B0604020202020204" pitchFamily="34" charset="0"/>
                        </a:rPr>
                        <a:t>Autumn Release</a:t>
                      </a:r>
                    </a:p>
                  </a:txBody>
                  <a:tcPr vert="vert270" anchor="ctr">
                    <a:solidFill>
                      <a:schemeClr val="tx2">
                        <a:lumMod val="75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extLst>
                  <a:ext uri="{0D108BD9-81ED-4DB2-BD59-A6C34878D82A}">
                    <a16:rowId xmlns:a16="http://schemas.microsoft.com/office/drawing/2014/main" val="630139041"/>
                  </a:ext>
                </a:extLst>
              </a:tr>
              <a:tr h="909945">
                <a:tc vMerge="1">
                  <a:txBody>
                    <a:bodyPr/>
                    <a:lstStyle/>
                    <a:p>
                      <a:endParaRPr lang="en-GB"/>
                    </a:p>
                  </a:txBody>
                  <a:tcPr/>
                </a:tc>
                <a:tc>
                  <a:txBody>
                    <a:bodyPr/>
                    <a:lstStyle/>
                    <a:p>
                      <a:pPr algn="ctr"/>
                      <a:r>
                        <a:rPr lang="en-GB" sz="600" b="0" i="0" u="none" strike="noStrike" baseline="0">
                          <a:solidFill>
                            <a:schemeClr val="bg1"/>
                          </a:solidFill>
                          <a:latin typeface="Arial" panose="020B0604020202020204" pitchFamily="34" charset="0"/>
                          <a:ea typeface="+mn-ea"/>
                          <a:cs typeface="Arial" panose="020B0604020202020204" pitchFamily="34" charset="0"/>
                        </a:rPr>
                        <a:t>UK Link Consequential Changes</a:t>
                      </a:r>
                      <a:endParaRPr lang="en-GB" sz="600" b="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algn="ctr"/>
                      <a:r>
                        <a:rPr lang="en-GB" sz="500" b="1">
                          <a:solidFill>
                            <a:schemeClr val="bg1"/>
                          </a:solidFill>
                          <a:latin typeface="Arial" panose="020B0604020202020204" pitchFamily="34" charset="0"/>
                          <a:cs typeface="Arial" panose="020B0604020202020204" pitchFamily="34" charset="0"/>
                        </a:rPr>
                        <a:t>XRN5231</a:t>
                      </a:r>
                    </a:p>
                    <a:p>
                      <a:pPr algn="ctr"/>
                      <a:r>
                        <a:rPr lang="en-GB" sz="500" b="0">
                          <a:solidFill>
                            <a:schemeClr val="bg1"/>
                          </a:solidFill>
                          <a:latin typeface="Arial" panose="020B0604020202020204" pitchFamily="34" charset="0"/>
                          <a:cs typeface="Arial" panose="020B0604020202020204" pitchFamily="34" charset="0"/>
                        </a:rPr>
                        <a:t>Flow Weighted Average CV</a:t>
                      </a:r>
                    </a:p>
                    <a:p>
                      <a:pPr algn="ctr"/>
                      <a:r>
                        <a:rPr lang="en-GB" sz="500" b="0">
                          <a:solidFill>
                            <a:schemeClr val="bg1"/>
                          </a:solidFill>
                          <a:latin typeface="Arial" panose="020B0604020202020204" pitchFamily="34" charset="0"/>
                          <a:cs typeface="Arial" panose="020B0604020202020204" pitchFamily="34" charset="0"/>
                        </a:rPr>
                        <a:t>FWACV</a:t>
                      </a:r>
                    </a:p>
                  </a:txBody>
                  <a:tcPr vert="vert270" anchor="ctr">
                    <a:solidFill>
                      <a:schemeClr val="tx2">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extLst>
                  <a:ext uri="{0D108BD9-81ED-4DB2-BD59-A6C34878D82A}">
                    <a16:rowId xmlns:a16="http://schemas.microsoft.com/office/drawing/2014/main" val="4289301108"/>
                  </a:ext>
                </a:extLst>
              </a:tr>
              <a:tr h="910726">
                <a:tc vMerge="1">
                  <a:txBody>
                    <a:bodyPr/>
                    <a:lstStyle/>
                    <a:p>
                      <a:endParaRPr lang="en-GB" sz="600">
                        <a:latin typeface="+mj-lt"/>
                      </a:endParaRPr>
                    </a:p>
                  </a:txBody>
                  <a:tcPr/>
                </a:tc>
                <a:tc>
                  <a:txBody>
                    <a:bodyPr/>
                    <a:lstStyle/>
                    <a:p>
                      <a:pPr algn="ctr"/>
                      <a:r>
                        <a:rPr lang="en-GB" sz="600" b="0">
                          <a:solidFill>
                            <a:schemeClr val="bg1"/>
                          </a:solidFill>
                          <a:latin typeface="Arial" panose="020B0604020202020204" pitchFamily="34" charset="0"/>
                          <a:cs typeface="Arial" panose="020B0604020202020204" pitchFamily="34" charset="0"/>
                        </a:rPr>
                        <a:t>Gemini Sustain Yr 1</a:t>
                      </a:r>
                    </a:p>
                  </a:txBody>
                  <a:tcPr marL="83127" marR="83127" vert="vert270" anchor="ctr">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1">
                          <a:solidFill>
                            <a:schemeClr val="bg1"/>
                          </a:solidFill>
                          <a:latin typeface="Arial" panose="020B0604020202020204" pitchFamily="34" charset="0"/>
                          <a:cs typeface="Arial" panose="020B0604020202020204" pitchFamily="34" charset="0"/>
                        </a:rPr>
                        <a:t>XRN5368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0">
                          <a:solidFill>
                            <a:schemeClr val="bg1"/>
                          </a:solidFill>
                          <a:latin typeface="Arial" panose="020B0604020202020204" pitchFamily="34" charset="0"/>
                          <a:cs typeface="Arial" panose="020B0604020202020204" pitchFamily="34" charset="0"/>
                        </a:rPr>
                        <a:t>Gemini Change Programme Sustain Yr1</a:t>
                      </a:r>
                    </a:p>
                  </a:txBody>
                  <a:tcPr vert="vert270" anchor="ctr">
                    <a:solidFill>
                      <a:schemeClr val="tx2">
                        <a:lumMod val="75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extLst>
                  <a:ext uri="{0D108BD9-81ED-4DB2-BD59-A6C34878D82A}">
                    <a16:rowId xmlns:a16="http://schemas.microsoft.com/office/drawing/2014/main" val="1860452353"/>
                  </a:ext>
                </a:extLst>
              </a:tr>
              <a:tr h="934637">
                <a:tc vMerge="1">
                  <a:txBody>
                    <a:bodyPr/>
                    <a:lstStyle/>
                    <a:p>
                      <a:endParaRPr lang="en-GB" sz="600">
                        <a:latin typeface="+mj-lt"/>
                      </a:endParaRPr>
                    </a:p>
                  </a:txBody>
                  <a:tcPr/>
                </a:tc>
                <a:tc>
                  <a:txBody>
                    <a:bodyPr/>
                    <a:lstStyle/>
                    <a:p>
                      <a:pPr algn="ctr"/>
                      <a:r>
                        <a:rPr lang="en-GB" sz="600" b="0">
                          <a:solidFill>
                            <a:schemeClr val="bg1"/>
                          </a:solidFill>
                          <a:latin typeface="Arial" panose="020B0604020202020204" pitchFamily="34" charset="0"/>
                          <a:cs typeface="Arial" panose="020B0604020202020204" pitchFamily="34" charset="0"/>
                        </a:rPr>
                        <a:t>Gemini Sustain +</a:t>
                      </a:r>
                    </a:p>
                  </a:txBody>
                  <a:tcPr marL="83127" marR="83127" vert="vert270" anchor="ctr">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1">
                          <a:solidFill>
                            <a:schemeClr val="bg1"/>
                          </a:solidFill>
                          <a:latin typeface="Arial" panose="020B0604020202020204" pitchFamily="34" charset="0"/>
                          <a:cs typeface="Arial" panose="020B0604020202020204" pitchFamily="34" charset="0"/>
                        </a:rPr>
                        <a:t>CP5564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0">
                          <a:solidFill>
                            <a:schemeClr val="bg1"/>
                          </a:solidFill>
                          <a:latin typeface="Arial" panose="020B0604020202020204" pitchFamily="34" charset="0"/>
                          <a:cs typeface="Arial" panose="020B0604020202020204" pitchFamily="34" charset="0"/>
                        </a:rPr>
                        <a:t>Gemini Change Programme Sustain +</a:t>
                      </a:r>
                    </a:p>
                    <a:p>
                      <a:pPr algn="ctr"/>
                      <a:endParaRPr lang="en-GB" sz="500" b="1">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extLst>
                  <a:ext uri="{0D108BD9-81ED-4DB2-BD59-A6C34878D82A}">
                    <a16:rowId xmlns:a16="http://schemas.microsoft.com/office/drawing/2014/main" val="2311386642"/>
                  </a:ext>
                </a:extLst>
              </a:tr>
            </a:tbl>
          </a:graphicData>
        </a:graphic>
      </p:graphicFrame>
      <p:sp>
        <p:nvSpPr>
          <p:cNvPr id="5" name="Rectangle 4">
            <a:extLst>
              <a:ext uri="{FF2B5EF4-FFF2-40B4-BE49-F238E27FC236}">
                <a16:creationId xmlns:a16="http://schemas.microsoft.com/office/drawing/2014/main" id="{A474353F-EDC7-4969-87B1-C6D685F1162F}"/>
              </a:ext>
            </a:extLst>
          </p:cNvPr>
          <p:cNvSpPr/>
          <p:nvPr/>
        </p:nvSpPr>
        <p:spPr>
          <a:xfrm>
            <a:off x="24007" y="151241"/>
            <a:ext cx="9095985" cy="313183"/>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latin typeface="+mj-lt"/>
              </a:rPr>
              <a:t>NG TRANSMISSION CHANGE HORIZON PLAN 0-2 YEARS  2022 – 2024</a:t>
            </a:r>
          </a:p>
        </p:txBody>
      </p:sp>
      <p:sp>
        <p:nvSpPr>
          <p:cNvPr id="37" name="Rectangle 36">
            <a:extLst>
              <a:ext uri="{FF2B5EF4-FFF2-40B4-BE49-F238E27FC236}">
                <a16:creationId xmlns:a16="http://schemas.microsoft.com/office/drawing/2014/main" id="{C39F9791-B8C4-4BF7-99A0-BAEFDB72DF6F}"/>
              </a:ext>
            </a:extLst>
          </p:cNvPr>
          <p:cNvSpPr/>
          <p:nvPr/>
        </p:nvSpPr>
        <p:spPr>
          <a:xfrm>
            <a:off x="2261920" y="2452985"/>
            <a:ext cx="922442" cy="429658"/>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Closedown</a:t>
            </a:r>
          </a:p>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 in Progress</a:t>
            </a:r>
          </a:p>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Oct 22 to Jan 23</a:t>
            </a:r>
          </a:p>
          <a:p>
            <a:pPr algn="ctr"/>
            <a:endParaRPr lang="en-US" sz="500" b="1" u="sng">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5913C12C-BD99-4820-B518-98F80904FD0F}"/>
              </a:ext>
            </a:extLst>
          </p:cNvPr>
          <p:cNvSpPr/>
          <p:nvPr/>
        </p:nvSpPr>
        <p:spPr>
          <a:xfrm>
            <a:off x="2268775" y="1526140"/>
            <a:ext cx="378026" cy="440758"/>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Design to PIS </a:t>
            </a:r>
          </a:p>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Apr 22 </a:t>
            </a:r>
          </a:p>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to </a:t>
            </a:r>
          </a:p>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Nov 22 </a:t>
            </a:r>
            <a:endParaRPr lang="en-US" sz="500" b="1" u="sng">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06DA920E-430C-4CF2-8593-278CAE5BA40F}"/>
              </a:ext>
            </a:extLst>
          </p:cNvPr>
          <p:cNvSpPr/>
          <p:nvPr/>
        </p:nvSpPr>
        <p:spPr>
          <a:xfrm>
            <a:off x="3036422" y="1525399"/>
            <a:ext cx="758351" cy="452045"/>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GB" sz="550" b="1">
                <a:solidFill>
                  <a:schemeClr val="bg1"/>
                </a:solidFill>
                <a:latin typeface="Arial" panose="020B0604020202020204" pitchFamily="34" charset="0"/>
                <a:ea typeface="Verdana" panose="020B0604030504040204" pitchFamily="34" charset="0"/>
                <a:cs typeface="Arial" panose="020B0604020202020204" pitchFamily="34" charset="0"/>
              </a:rPr>
              <a:t>Functionality Parameterised</a:t>
            </a:r>
            <a:endParaRPr lang="en-US" sz="550" b="1">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8" name="Flowchart: Connector 37">
            <a:extLst>
              <a:ext uri="{FF2B5EF4-FFF2-40B4-BE49-F238E27FC236}">
                <a16:creationId xmlns:a16="http://schemas.microsoft.com/office/drawing/2014/main" id="{3C7B89F9-940D-4D8A-9586-C1D9397835E8}"/>
              </a:ext>
            </a:extLst>
          </p:cNvPr>
          <p:cNvSpPr/>
          <p:nvPr/>
        </p:nvSpPr>
        <p:spPr>
          <a:xfrm>
            <a:off x="2719551" y="1317951"/>
            <a:ext cx="415089" cy="323165"/>
          </a:xfrm>
          <a:prstGeom prst="flowChartConnector">
            <a:avLst/>
          </a:prstGeom>
          <a:solidFill>
            <a:schemeClr val="accent1">
              <a:lumMod val="50000"/>
            </a:schemeClr>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50" b="1">
                <a:solidFill>
                  <a:schemeClr val="bg1"/>
                </a:solidFill>
              </a:rPr>
              <a:t>Ofgem Decision </a:t>
            </a:r>
          </a:p>
          <a:p>
            <a:pPr algn="ctr"/>
            <a:r>
              <a:rPr lang="en-GB" sz="350" b="1">
                <a:solidFill>
                  <a:schemeClr val="bg1"/>
                </a:solidFill>
              </a:rPr>
              <a:t>23</a:t>
            </a:r>
            <a:r>
              <a:rPr lang="en-GB" sz="350" b="1" baseline="30000">
                <a:solidFill>
                  <a:schemeClr val="bg1"/>
                </a:solidFill>
              </a:rPr>
              <a:t>rd</a:t>
            </a:r>
            <a:r>
              <a:rPr lang="en-GB" sz="350" b="1">
                <a:solidFill>
                  <a:schemeClr val="bg1"/>
                </a:solidFill>
              </a:rPr>
              <a:t> Dec</a:t>
            </a:r>
          </a:p>
        </p:txBody>
      </p:sp>
      <p:cxnSp>
        <p:nvCxnSpPr>
          <p:cNvPr id="11" name="Straight Connector 10">
            <a:extLst>
              <a:ext uri="{FF2B5EF4-FFF2-40B4-BE49-F238E27FC236}">
                <a16:creationId xmlns:a16="http://schemas.microsoft.com/office/drawing/2014/main" id="{E0ED1AE4-AC18-4F0D-AB91-48C8063FB699}"/>
              </a:ext>
            </a:extLst>
          </p:cNvPr>
          <p:cNvCxnSpPr>
            <a:cxnSpLocks/>
          </p:cNvCxnSpPr>
          <p:nvPr/>
        </p:nvCxnSpPr>
        <p:spPr>
          <a:xfrm>
            <a:off x="3036421" y="1966898"/>
            <a:ext cx="0" cy="493102"/>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1B80F05-215A-4BF2-BE1E-43EEB1390E66}"/>
              </a:ext>
            </a:extLst>
          </p:cNvPr>
          <p:cNvCxnSpPr>
            <a:cxnSpLocks/>
          </p:cNvCxnSpPr>
          <p:nvPr/>
        </p:nvCxnSpPr>
        <p:spPr>
          <a:xfrm>
            <a:off x="6078094" y="1296540"/>
            <a:ext cx="5383" cy="3092032"/>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82ECCCC6-6F36-4A2A-8659-2CBDBA200535}"/>
              </a:ext>
            </a:extLst>
          </p:cNvPr>
          <p:cNvSpPr/>
          <p:nvPr/>
        </p:nvSpPr>
        <p:spPr>
          <a:xfrm>
            <a:off x="2267743" y="4293647"/>
            <a:ext cx="6336704" cy="412339"/>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550" b="1">
                <a:solidFill>
                  <a:schemeClr val="bg1"/>
                </a:solidFill>
                <a:latin typeface="Arial" panose="020B0604020202020204" pitchFamily="34" charset="0"/>
                <a:ea typeface="Verdana" panose="020B0604030504040204" pitchFamily="34" charset="0"/>
                <a:cs typeface="Arial" panose="020B0604020202020204" pitchFamily="34" charset="0"/>
              </a:rPr>
              <a:t> Design to PIS </a:t>
            </a:r>
          </a:p>
          <a:p>
            <a:pPr algn="ctr"/>
            <a:r>
              <a:rPr lang="en-US" sz="550" b="1">
                <a:solidFill>
                  <a:schemeClr val="bg1"/>
                </a:solidFill>
                <a:latin typeface="Arial" panose="020B0604020202020204" pitchFamily="34" charset="0"/>
                <a:ea typeface="Verdana" panose="020B0604030504040204" pitchFamily="34" charset="0"/>
                <a:cs typeface="Arial" panose="020B0604020202020204" pitchFamily="34" charset="0"/>
              </a:rPr>
              <a:t>Oct 22 to Oct 24 </a:t>
            </a:r>
            <a:endParaRPr lang="en-US" sz="550" b="1" u="sng">
              <a:solidFill>
                <a:schemeClr val="bg1"/>
              </a:solidFill>
              <a:latin typeface="Arial" panose="020B0604020202020204" pitchFamily="34" charset="0"/>
              <a:ea typeface="Verdana" panose="020B0604030504040204" pitchFamily="34" charset="0"/>
              <a:cs typeface="Arial" panose="020B0604020202020204" pitchFamily="34" charset="0"/>
            </a:endParaRPr>
          </a:p>
        </p:txBody>
      </p:sp>
      <p:cxnSp>
        <p:nvCxnSpPr>
          <p:cNvPr id="56" name="Straight Connector 55">
            <a:extLst>
              <a:ext uri="{FF2B5EF4-FFF2-40B4-BE49-F238E27FC236}">
                <a16:creationId xmlns:a16="http://schemas.microsoft.com/office/drawing/2014/main" id="{AD0FEEC1-9848-4F35-8E51-31A8FBAD3CEA}"/>
              </a:ext>
            </a:extLst>
          </p:cNvPr>
          <p:cNvCxnSpPr>
            <a:cxnSpLocks/>
          </p:cNvCxnSpPr>
          <p:nvPr/>
        </p:nvCxnSpPr>
        <p:spPr>
          <a:xfrm>
            <a:off x="3036421" y="4705986"/>
            <a:ext cx="0" cy="286273"/>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A9224A3-698F-456A-90EB-49BB8CAF2D7E}"/>
              </a:ext>
            </a:extLst>
          </p:cNvPr>
          <p:cNvCxnSpPr>
            <a:cxnSpLocks/>
          </p:cNvCxnSpPr>
          <p:nvPr/>
        </p:nvCxnSpPr>
        <p:spPr>
          <a:xfrm>
            <a:off x="6078094" y="4705986"/>
            <a:ext cx="0" cy="281164"/>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33E7E1B-5BAF-4A9F-8596-E8FFB651973D}"/>
              </a:ext>
            </a:extLst>
          </p:cNvPr>
          <p:cNvCxnSpPr>
            <a:cxnSpLocks/>
          </p:cNvCxnSpPr>
          <p:nvPr/>
        </p:nvCxnSpPr>
        <p:spPr>
          <a:xfrm flipH="1">
            <a:off x="3036421" y="3798237"/>
            <a:ext cx="1" cy="495410"/>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BC993E6-69A8-41BC-8C86-C77855CEBF30}"/>
              </a:ext>
            </a:extLst>
          </p:cNvPr>
          <p:cNvCxnSpPr>
            <a:cxnSpLocks/>
          </p:cNvCxnSpPr>
          <p:nvPr/>
        </p:nvCxnSpPr>
        <p:spPr>
          <a:xfrm>
            <a:off x="3036421" y="2889658"/>
            <a:ext cx="0" cy="493102"/>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6CEDFF05-5E2D-4E1C-B074-4F2BBC804C92}"/>
              </a:ext>
            </a:extLst>
          </p:cNvPr>
          <p:cNvSpPr/>
          <p:nvPr/>
        </p:nvSpPr>
        <p:spPr>
          <a:xfrm>
            <a:off x="2254070" y="3389775"/>
            <a:ext cx="1021785" cy="429658"/>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Closedown</a:t>
            </a:r>
          </a:p>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 in Progress</a:t>
            </a:r>
          </a:p>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Oct 22 to Jan 23</a:t>
            </a:r>
          </a:p>
          <a:p>
            <a:pPr algn="ctr"/>
            <a:endParaRPr lang="en-US" sz="500" b="1" u="sng">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505855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lstStyle/>
          <a:p>
            <a:r>
              <a:rPr lang="en-US">
                <a:latin typeface="Arial"/>
                <a:cs typeface="Arial"/>
              </a:rPr>
              <a:t>DDP November CHMC update</a:t>
            </a:r>
            <a:endParaRPr lang="en-US"/>
          </a:p>
        </p:txBody>
      </p:sp>
    </p:spTree>
    <p:extLst>
      <p:ext uri="{BB962C8B-B14F-4D97-AF65-F5344CB8AC3E}">
        <p14:creationId xmlns:p14="http://schemas.microsoft.com/office/powerpoint/2010/main" val="882292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31EC-92AE-4AA5-8AE6-2BAC881D1734}"/>
              </a:ext>
            </a:extLst>
          </p:cNvPr>
          <p:cNvSpPr>
            <a:spLocks noGrp="1"/>
          </p:cNvSpPr>
          <p:nvPr>
            <p:ph type="title"/>
          </p:nvPr>
        </p:nvSpPr>
        <p:spPr/>
        <p:txBody>
          <a:bodyPr/>
          <a:lstStyle/>
          <a:p>
            <a:r>
              <a:rPr lang="en-GB"/>
              <a:t>Agenda</a:t>
            </a:r>
          </a:p>
        </p:txBody>
      </p:sp>
      <p:sp>
        <p:nvSpPr>
          <p:cNvPr id="3" name="Content Placeholder 2">
            <a:extLst>
              <a:ext uri="{FF2B5EF4-FFF2-40B4-BE49-F238E27FC236}">
                <a16:creationId xmlns:a16="http://schemas.microsoft.com/office/drawing/2014/main" id="{A509A700-A6A4-4B32-8D51-DDE489F5F7DB}"/>
              </a:ext>
            </a:extLst>
          </p:cNvPr>
          <p:cNvSpPr>
            <a:spLocks noGrp="1"/>
          </p:cNvSpPr>
          <p:nvPr>
            <p:ph idx="1"/>
          </p:nvPr>
        </p:nvSpPr>
        <p:spPr>
          <a:xfrm>
            <a:off x="457200" y="1059582"/>
            <a:ext cx="8229600" cy="2520280"/>
          </a:xfrm>
        </p:spPr>
        <p:txBody>
          <a:bodyPr>
            <a:normAutofit/>
          </a:bodyPr>
          <a:lstStyle/>
          <a:p>
            <a:pPr marL="514350" indent="-514350">
              <a:lnSpc>
                <a:spcPct val="150000"/>
              </a:lnSpc>
              <a:buAutoNum type="arabicPeriod"/>
            </a:pPr>
            <a:r>
              <a:rPr lang="en-GB" sz="1800">
                <a:latin typeface="Poppins" panose="00000500000000000000" pitchFamily="2" charset="0"/>
                <a:cs typeface="Poppins" panose="00000500000000000000" pitchFamily="2" charset="0"/>
              </a:rPr>
              <a:t>Roadmap update</a:t>
            </a:r>
          </a:p>
          <a:p>
            <a:pPr marL="514350" indent="-514350">
              <a:lnSpc>
                <a:spcPct val="150000"/>
              </a:lnSpc>
              <a:buAutoNum type="arabicPeriod"/>
            </a:pPr>
            <a:r>
              <a:rPr lang="en-GB" sz="1800">
                <a:latin typeface="Poppins" panose="00000500000000000000" pitchFamily="2" charset="0"/>
                <a:cs typeface="Poppins" panose="00000500000000000000" pitchFamily="2" charset="0"/>
              </a:rPr>
              <a:t>Latest Sprint update </a:t>
            </a:r>
          </a:p>
          <a:p>
            <a:pPr marL="514350" indent="-514350">
              <a:lnSpc>
                <a:spcPct val="150000"/>
              </a:lnSpc>
              <a:buAutoNum type="arabicPeriod"/>
            </a:pPr>
            <a:r>
              <a:rPr lang="en-GB" sz="1800">
                <a:latin typeface="Poppins" panose="00000500000000000000" pitchFamily="2" charset="0"/>
                <a:cs typeface="Poppins" panose="00000500000000000000" pitchFamily="2" charset="0"/>
              </a:rPr>
              <a:t>Appendix</a:t>
            </a:r>
          </a:p>
          <a:p>
            <a:pPr marL="0" indent="0">
              <a:lnSpc>
                <a:spcPct val="150000"/>
              </a:lnSpc>
              <a:buNone/>
            </a:pPr>
            <a:r>
              <a:rPr lang="en-GB" sz="1800">
                <a:latin typeface="Poppins" panose="00000500000000000000" pitchFamily="2" charset="0"/>
                <a:cs typeface="Poppins" panose="00000500000000000000" pitchFamily="2" charset="0"/>
              </a:rPr>
              <a:t>3.A   Customer priorities </a:t>
            </a:r>
          </a:p>
          <a:p>
            <a:pPr marL="0" indent="0">
              <a:lnSpc>
                <a:spcPct val="150000"/>
              </a:lnSpc>
              <a:buNone/>
            </a:pPr>
            <a:r>
              <a:rPr lang="en-GB" sz="1800">
                <a:latin typeface="Poppins" panose="00000500000000000000" pitchFamily="2" charset="0"/>
                <a:cs typeface="Poppins" panose="00000500000000000000" pitchFamily="2" charset="0"/>
              </a:rPr>
              <a:t>3.B    Previous release updates</a:t>
            </a:r>
          </a:p>
        </p:txBody>
      </p:sp>
    </p:spTree>
    <p:extLst>
      <p:ext uri="{BB962C8B-B14F-4D97-AF65-F5344CB8AC3E}">
        <p14:creationId xmlns:p14="http://schemas.microsoft.com/office/powerpoint/2010/main" val="2656491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ircle">
            <a:extLst>
              <a:ext uri="{FF2B5EF4-FFF2-40B4-BE49-F238E27FC236}">
                <a16:creationId xmlns:a16="http://schemas.microsoft.com/office/drawing/2014/main" id="{CEEB2682-08B6-4DF0-A4D6-0801E01154F1}"/>
              </a:ext>
            </a:extLst>
          </p:cNvPr>
          <p:cNvSpPr/>
          <p:nvPr/>
        </p:nvSpPr>
        <p:spPr>
          <a:xfrm>
            <a:off x="7223980" y="1426398"/>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587" name="Rounded Rectangle"/>
          <p:cNvSpPr/>
          <p:nvPr/>
        </p:nvSpPr>
        <p:spPr>
          <a:xfrm>
            <a:off x="306236" y="1062113"/>
            <a:ext cx="8566183" cy="2677497"/>
          </a:xfrm>
          <a:prstGeom prst="roundRect">
            <a:avLst>
              <a:gd name="adj" fmla="val 3839"/>
            </a:avLst>
          </a:prstGeom>
          <a:solidFill>
            <a:srgbClr val="E0E1E5">
              <a:alpha val="42767"/>
            </a:srgbClr>
          </a:solidFill>
          <a:ln w="12700">
            <a:miter lim="400000"/>
          </a:ln>
          <a:effectLst>
            <a:outerShdw blurRad="266700" dist="79619" dir="5400000" rotWithShape="0">
              <a:srgbClr val="D5D5D5">
                <a:alpha val="0"/>
              </a:srgbClr>
            </a:outerShdw>
          </a:effectLst>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grpSp>
        <p:nvGrpSpPr>
          <p:cNvPr id="614" name="Group"/>
          <p:cNvGrpSpPr/>
          <p:nvPr/>
        </p:nvGrpSpPr>
        <p:grpSpPr>
          <a:xfrm>
            <a:off x="2092325" y="1748400"/>
            <a:ext cx="6745439" cy="1967728"/>
            <a:chOff x="0" y="0"/>
            <a:chExt cx="17987835" cy="5247272"/>
          </a:xfrm>
        </p:grpSpPr>
        <p:sp>
          <p:nvSpPr>
            <p:cNvPr id="588" name="Line"/>
            <p:cNvSpPr/>
            <p:nvPr/>
          </p:nvSpPr>
          <p:spPr>
            <a:xfrm flipV="1">
              <a:off x="-1" y="0"/>
              <a:ext cx="2"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89" name="Line"/>
            <p:cNvSpPr/>
            <p:nvPr/>
          </p:nvSpPr>
          <p:spPr>
            <a:xfrm flipV="1">
              <a:off x="71120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0" name="Line"/>
            <p:cNvSpPr/>
            <p:nvPr/>
          </p:nvSpPr>
          <p:spPr>
            <a:xfrm flipV="1">
              <a:off x="143278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1" name="Line"/>
            <p:cNvSpPr/>
            <p:nvPr/>
          </p:nvSpPr>
          <p:spPr>
            <a:xfrm flipV="1">
              <a:off x="215668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2" name="Line"/>
            <p:cNvSpPr/>
            <p:nvPr/>
          </p:nvSpPr>
          <p:spPr>
            <a:xfrm flipV="1">
              <a:off x="2891365"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3" name="Line"/>
            <p:cNvSpPr/>
            <p:nvPr/>
          </p:nvSpPr>
          <p:spPr>
            <a:xfrm flipV="1">
              <a:off x="3602565"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4" name="Line"/>
            <p:cNvSpPr/>
            <p:nvPr/>
          </p:nvSpPr>
          <p:spPr>
            <a:xfrm flipV="1">
              <a:off x="4324146"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5" name="Line"/>
            <p:cNvSpPr/>
            <p:nvPr/>
          </p:nvSpPr>
          <p:spPr>
            <a:xfrm flipV="1">
              <a:off x="5048046"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6" name="Line"/>
            <p:cNvSpPr/>
            <p:nvPr/>
          </p:nvSpPr>
          <p:spPr>
            <a:xfrm flipV="1">
              <a:off x="575214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7" name="Line"/>
            <p:cNvSpPr/>
            <p:nvPr/>
          </p:nvSpPr>
          <p:spPr>
            <a:xfrm flipV="1">
              <a:off x="646334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8" name="Line"/>
            <p:cNvSpPr/>
            <p:nvPr/>
          </p:nvSpPr>
          <p:spPr>
            <a:xfrm flipV="1">
              <a:off x="718492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9" name="Line"/>
            <p:cNvSpPr/>
            <p:nvPr/>
          </p:nvSpPr>
          <p:spPr>
            <a:xfrm flipV="1">
              <a:off x="790882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0" name="Line"/>
            <p:cNvSpPr/>
            <p:nvPr/>
          </p:nvSpPr>
          <p:spPr>
            <a:xfrm flipV="1">
              <a:off x="8643507"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1" name="Line"/>
            <p:cNvSpPr/>
            <p:nvPr/>
          </p:nvSpPr>
          <p:spPr>
            <a:xfrm flipV="1">
              <a:off x="9354707"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2" name="Line"/>
            <p:cNvSpPr/>
            <p:nvPr/>
          </p:nvSpPr>
          <p:spPr>
            <a:xfrm flipV="1">
              <a:off x="10076288"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3" name="Line"/>
            <p:cNvSpPr/>
            <p:nvPr/>
          </p:nvSpPr>
          <p:spPr>
            <a:xfrm flipV="1">
              <a:off x="10800188"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4" name="Line"/>
            <p:cNvSpPr/>
            <p:nvPr/>
          </p:nvSpPr>
          <p:spPr>
            <a:xfrm flipV="1">
              <a:off x="11527364"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5" name="Line"/>
            <p:cNvSpPr/>
            <p:nvPr/>
          </p:nvSpPr>
          <p:spPr>
            <a:xfrm flipV="1">
              <a:off x="12238564"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6" name="Line"/>
            <p:cNvSpPr/>
            <p:nvPr/>
          </p:nvSpPr>
          <p:spPr>
            <a:xfrm flipV="1">
              <a:off x="1296014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7" name="Line"/>
            <p:cNvSpPr/>
            <p:nvPr/>
          </p:nvSpPr>
          <p:spPr>
            <a:xfrm flipV="1">
              <a:off x="1368404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8" name="Line"/>
            <p:cNvSpPr/>
            <p:nvPr/>
          </p:nvSpPr>
          <p:spPr>
            <a:xfrm flipV="1">
              <a:off x="1441873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9" name="Line"/>
            <p:cNvSpPr/>
            <p:nvPr/>
          </p:nvSpPr>
          <p:spPr>
            <a:xfrm flipV="1">
              <a:off x="1512993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0" name="Line"/>
            <p:cNvSpPr/>
            <p:nvPr/>
          </p:nvSpPr>
          <p:spPr>
            <a:xfrm flipV="1">
              <a:off x="1581805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1" name="Line"/>
            <p:cNvSpPr/>
            <p:nvPr/>
          </p:nvSpPr>
          <p:spPr>
            <a:xfrm flipV="1">
              <a:off x="1654195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2" name="Line"/>
            <p:cNvSpPr/>
            <p:nvPr/>
          </p:nvSpPr>
          <p:spPr>
            <a:xfrm flipV="1">
              <a:off x="1727663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3" name="Line"/>
            <p:cNvSpPr/>
            <p:nvPr/>
          </p:nvSpPr>
          <p:spPr>
            <a:xfrm flipV="1">
              <a:off x="1798783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grpSp>
      <p:sp>
        <p:nvSpPr>
          <p:cNvPr id="615" name="Future plans"/>
          <p:cNvSpPr txBox="1"/>
          <p:nvPr/>
        </p:nvSpPr>
        <p:spPr>
          <a:xfrm>
            <a:off x="355624" y="-107835"/>
            <a:ext cx="2557613" cy="80432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9050" tIns="19050" rIns="19050" bIns="19050" anchor="ctr">
            <a:spAutoFit/>
          </a:bodyPr>
          <a:lstStyle>
            <a:lvl1pPr algn="l">
              <a:lnSpc>
                <a:spcPts val="7500"/>
              </a:lnSpc>
              <a:defRPr sz="3300">
                <a:solidFill>
                  <a:srgbClr val="1D1143"/>
                </a:solidFill>
                <a:latin typeface="Poppins SemiBold"/>
                <a:ea typeface="Poppins SemiBold"/>
                <a:cs typeface="Poppins SemiBold"/>
                <a:sym typeface="Poppins SemiBold"/>
              </a:defRPr>
            </a:lvl1pPr>
          </a:lstStyle>
          <a:p>
            <a:r>
              <a:rPr lang="en-GB" sz="1238"/>
              <a:t>Roadmap</a:t>
            </a:r>
            <a:endParaRPr sz="1238"/>
          </a:p>
        </p:txBody>
      </p:sp>
      <p:sp>
        <p:nvSpPr>
          <p:cNvPr id="616" name="PRODUCT DEVELOPMENT AND ROLLOUT"/>
          <p:cNvSpPr txBox="1"/>
          <p:nvPr/>
        </p:nvSpPr>
        <p:spPr>
          <a:xfrm>
            <a:off x="359816" y="277175"/>
            <a:ext cx="2598714" cy="78406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9050" tIns="19050" rIns="19050" bIns="19050">
            <a:spAutoFit/>
          </a:bodyPr>
          <a:lstStyle>
            <a:lvl1pPr algn="l">
              <a:lnSpc>
                <a:spcPts val="7500"/>
              </a:lnSpc>
              <a:defRPr sz="1800" spc="90">
                <a:solidFill>
                  <a:srgbClr val="4385F7"/>
                </a:solidFill>
                <a:latin typeface="Poppins Medium"/>
                <a:ea typeface="Poppins Medium"/>
                <a:cs typeface="Poppins Medium"/>
                <a:sym typeface="Poppins Medium"/>
              </a:defRPr>
            </a:lvl1pPr>
          </a:lstStyle>
          <a:p>
            <a:r>
              <a:rPr sz="675"/>
              <a:t>PRODUCT DEVELOPMENT AND ROLLOUT</a:t>
            </a:r>
          </a:p>
        </p:txBody>
      </p:sp>
      <p:sp>
        <p:nvSpPr>
          <p:cNvPr id="618" name="2021"/>
          <p:cNvSpPr txBox="1"/>
          <p:nvPr/>
        </p:nvSpPr>
        <p:spPr>
          <a:xfrm>
            <a:off x="1821533" y="1181456"/>
            <a:ext cx="243656"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r>
              <a:rPr sz="675"/>
              <a:t>202</a:t>
            </a:r>
            <a:r>
              <a:rPr lang="en-GB" sz="675"/>
              <a:t>2</a:t>
            </a:r>
            <a:endParaRPr sz="675"/>
          </a:p>
        </p:txBody>
      </p:sp>
      <p:sp>
        <p:nvSpPr>
          <p:cNvPr id="619" name="Circle"/>
          <p:cNvSpPr/>
          <p:nvPr/>
        </p:nvSpPr>
        <p:spPr>
          <a:xfrm>
            <a:off x="1837748"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0" name="05"/>
          <p:cNvSpPr txBox="1"/>
          <p:nvPr/>
        </p:nvSpPr>
        <p:spPr>
          <a:xfrm>
            <a:off x="1873831"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sz="675"/>
              <a:t>0</a:t>
            </a:r>
            <a:r>
              <a:rPr lang="en-GB" sz="675"/>
              <a:t>4</a:t>
            </a:r>
            <a:endParaRPr sz="675"/>
          </a:p>
        </p:txBody>
      </p:sp>
      <p:sp>
        <p:nvSpPr>
          <p:cNvPr id="621" name="Circle"/>
          <p:cNvSpPr/>
          <p:nvPr/>
        </p:nvSpPr>
        <p:spPr>
          <a:xfrm>
            <a:off x="2107623"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2" name="06"/>
          <p:cNvSpPr txBox="1"/>
          <p:nvPr/>
        </p:nvSpPr>
        <p:spPr>
          <a:xfrm>
            <a:off x="2143706"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sz="675"/>
              <a:t>0</a:t>
            </a:r>
            <a:r>
              <a:rPr lang="en-GB" sz="675"/>
              <a:t>5</a:t>
            </a:r>
            <a:endParaRPr sz="675"/>
          </a:p>
        </p:txBody>
      </p:sp>
      <p:sp>
        <p:nvSpPr>
          <p:cNvPr id="623" name="Circle"/>
          <p:cNvSpPr/>
          <p:nvPr/>
        </p:nvSpPr>
        <p:spPr>
          <a:xfrm>
            <a:off x="2377497"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4" name="07"/>
          <p:cNvSpPr txBox="1"/>
          <p:nvPr/>
        </p:nvSpPr>
        <p:spPr>
          <a:xfrm>
            <a:off x="2413580"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sz="675"/>
              <a:t>0</a:t>
            </a:r>
            <a:r>
              <a:rPr lang="en-GB" sz="675"/>
              <a:t>6</a:t>
            </a:r>
            <a:endParaRPr sz="675"/>
          </a:p>
        </p:txBody>
      </p:sp>
      <p:sp>
        <p:nvSpPr>
          <p:cNvPr id="625" name="Circle"/>
          <p:cNvSpPr/>
          <p:nvPr/>
        </p:nvSpPr>
        <p:spPr>
          <a:xfrm>
            <a:off x="2647373"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6" name="08"/>
          <p:cNvSpPr txBox="1"/>
          <p:nvPr/>
        </p:nvSpPr>
        <p:spPr>
          <a:xfrm>
            <a:off x="2683456"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sz="675"/>
              <a:t>0</a:t>
            </a:r>
            <a:r>
              <a:rPr lang="en-GB" sz="675"/>
              <a:t>7</a:t>
            </a:r>
            <a:endParaRPr sz="675"/>
          </a:p>
        </p:txBody>
      </p:sp>
      <p:sp>
        <p:nvSpPr>
          <p:cNvPr id="627" name="Circle"/>
          <p:cNvSpPr/>
          <p:nvPr/>
        </p:nvSpPr>
        <p:spPr>
          <a:xfrm>
            <a:off x="2917247"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8" name="09"/>
          <p:cNvSpPr txBox="1"/>
          <p:nvPr/>
        </p:nvSpPr>
        <p:spPr>
          <a:xfrm>
            <a:off x="2953330"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sz="675"/>
              <a:t>0</a:t>
            </a:r>
            <a:r>
              <a:rPr lang="en-GB" sz="675"/>
              <a:t>8</a:t>
            </a:r>
            <a:endParaRPr sz="675"/>
          </a:p>
        </p:txBody>
      </p:sp>
      <p:sp>
        <p:nvSpPr>
          <p:cNvPr id="629" name="Circle"/>
          <p:cNvSpPr/>
          <p:nvPr/>
        </p:nvSpPr>
        <p:spPr>
          <a:xfrm>
            <a:off x="3187122"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30" name="10"/>
          <p:cNvSpPr txBox="1"/>
          <p:nvPr/>
        </p:nvSpPr>
        <p:spPr>
          <a:xfrm>
            <a:off x="3223205"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lang="en-GB" sz="675"/>
              <a:t>09</a:t>
            </a:r>
            <a:endParaRPr sz="675"/>
          </a:p>
        </p:txBody>
      </p:sp>
      <p:sp>
        <p:nvSpPr>
          <p:cNvPr id="631" name="Circle"/>
          <p:cNvSpPr/>
          <p:nvPr/>
        </p:nvSpPr>
        <p:spPr>
          <a:xfrm>
            <a:off x="3456997"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32" name="11"/>
          <p:cNvSpPr txBox="1"/>
          <p:nvPr/>
        </p:nvSpPr>
        <p:spPr>
          <a:xfrm>
            <a:off x="3493081"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sz="675"/>
              <a:t>1</a:t>
            </a:r>
            <a:r>
              <a:rPr lang="en-GB" sz="675"/>
              <a:t>0</a:t>
            </a:r>
            <a:endParaRPr sz="675"/>
          </a:p>
        </p:txBody>
      </p:sp>
      <p:sp>
        <p:nvSpPr>
          <p:cNvPr id="633" name="Circle"/>
          <p:cNvSpPr/>
          <p:nvPr/>
        </p:nvSpPr>
        <p:spPr>
          <a:xfrm>
            <a:off x="3726872"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34" name="12"/>
          <p:cNvSpPr txBox="1"/>
          <p:nvPr/>
        </p:nvSpPr>
        <p:spPr>
          <a:xfrm>
            <a:off x="3762955"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lang="en-GB" sz="675"/>
              <a:t>11</a:t>
            </a:r>
            <a:endParaRPr sz="675"/>
          </a:p>
        </p:txBody>
      </p:sp>
      <p:sp>
        <p:nvSpPr>
          <p:cNvPr id="635" name="Circle"/>
          <p:cNvSpPr/>
          <p:nvPr/>
        </p:nvSpPr>
        <p:spPr>
          <a:xfrm>
            <a:off x="399674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36" name="01"/>
          <p:cNvSpPr txBox="1"/>
          <p:nvPr/>
        </p:nvSpPr>
        <p:spPr>
          <a:xfrm>
            <a:off x="4032830"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lang="en-GB" sz="675"/>
              <a:t>12</a:t>
            </a:r>
            <a:endParaRPr sz="675"/>
          </a:p>
        </p:txBody>
      </p:sp>
      <p:sp>
        <p:nvSpPr>
          <p:cNvPr id="637" name="Circle"/>
          <p:cNvSpPr/>
          <p:nvPr/>
        </p:nvSpPr>
        <p:spPr>
          <a:xfrm>
            <a:off x="426662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38" name="02"/>
          <p:cNvSpPr txBox="1"/>
          <p:nvPr/>
        </p:nvSpPr>
        <p:spPr>
          <a:xfrm>
            <a:off x="4302706"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sz="675"/>
              <a:t>0</a:t>
            </a:r>
            <a:r>
              <a:rPr lang="en-GB" sz="675"/>
              <a:t>1</a:t>
            </a:r>
            <a:endParaRPr sz="675"/>
          </a:p>
        </p:txBody>
      </p:sp>
      <p:sp>
        <p:nvSpPr>
          <p:cNvPr id="639" name="Circle"/>
          <p:cNvSpPr/>
          <p:nvPr/>
        </p:nvSpPr>
        <p:spPr>
          <a:xfrm>
            <a:off x="453649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0" name="03"/>
          <p:cNvSpPr txBox="1"/>
          <p:nvPr/>
        </p:nvSpPr>
        <p:spPr>
          <a:xfrm>
            <a:off x="4572580"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sz="675"/>
              <a:t>0</a:t>
            </a:r>
            <a:r>
              <a:rPr lang="en-GB" sz="675"/>
              <a:t>2</a:t>
            </a:r>
            <a:endParaRPr sz="675"/>
          </a:p>
        </p:txBody>
      </p:sp>
      <p:sp>
        <p:nvSpPr>
          <p:cNvPr id="641" name="Circle"/>
          <p:cNvSpPr/>
          <p:nvPr/>
        </p:nvSpPr>
        <p:spPr>
          <a:xfrm>
            <a:off x="480637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2" name="04"/>
          <p:cNvSpPr txBox="1"/>
          <p:nvPr/>
        </p:nvSpPr>
        <p:spPr>
          <a:xfrm>
            <a:off x="4842455"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sz="675"/>
              <a:t>0</a:t>
            </a:r>
            <a:r>
              <a:rPr lang="en-GB" sz="675"/>
              <a:t>3</a:t>
            </a:r>
            <a:endParaRPr sz="675"/>
          </a:p>
        </p:txBody>
      </p:sp>
      <p:sp>
        <p:nvSpPr>
          <p:cNvPr id="643" name="Circle"/>
          <p:cNvSpPr/>
          <p:nvPr/>
        </p:nvSpPr>
        <p:spPr>
          <a:xfrm>
            <a:off x="507624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4" name="05"/>
          <p:cNvSpPr txBox="1"/>
          <p:nvPr/>
        </p:nvSpPr>
        <p:spPr>
          <a:xfrm>
            <a:off x="5112330"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sz="675"/>
              <a:t>0</a:t>
            </a:r>
            <a:r>
              <a:rPr lang="en-GB" sz="675"/>
              <a:t>4</a:t>
            </a:r>
            <a:endParaRPr sz="675"/>
          </a:p>
        </p:txBody>
      </p:sp>
      <p:sp>
        <p:nvSpPr>
          <p:cNvPr id="645" name="Circle"/>
          <p:cNvSpPr/>
          <p:nvPr/>
        </p:nvSpPr>
        <p:spPr>
          <a:xfrm>
            <a:off x="534612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6" name="06"/>
          <p:cNvSpPr txBox="1"/>
          <p:nvPr/>
        </p:nvSpPr>
        <p:spPr>
          <a:xfrm>
            <a:off x="5382205"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sz="675"/>
              <a:t>0</a:t>
            </a:r>
            <a:r>
              <a:rPr lang="en-GB" sz="675"/>
              <a:t>5</a:t>
            </a:r>
            <a:endParaRPr sz="675"/>
          </a:p>
        </p:txBody>
      </p:sp>
      <p:sp>
        <p:nvSpPr>
          <p:cNvPr id="647" name="Circle"/>
          <p:cNvSpPr/>
          <p:nvPr/>
        </p:nvSpPr>
        <p:spPr>
          <a:xfrm>
            <a:off x="561599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8" name="07"/>
          <p:cNvSpPr txBox="1"/>
          <p:nvPr/>
        </p:nvSpPr>
        <p:spPr>
          <a:xfrm>
            <a:off x="5652080"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sz="675"/>
              <a:t>0</a:t>
            </a:r>
            <a:r>
              <a:rPr lang="en-GB" sz="675"/>
              <a:t>6</a:t>
            </a:r>
            <a:endParaRPr sz="675"/>
          </a:p>
        </p:txBody>
      </p:sp>
      <p:sp>
        <p:nvSpPr>
          <p:cNvPr id="649" name="Circle"/>
          <p:cNvSpPr/>
          <p:nvPr/>
        </p:nvSpPr>
        <p:spPr>
          <a:xfrm>
            <a:off x="5885871"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0" name="08"/>
          <p:cNvSpPr txBox="1"/>
          <p:nvPr/>
        </p:nvSpPr>
        <p:spPr>
          <a:xfrm>
            <a:off x="5921954"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sz="675"/>
              <a:t>0</a:t>
            </a:r>
            <a:r>
              <a:rPr lang="en-GB" sz="675"/>
              <a:t>7</a:t>
            </a:r>
            <a:endParaRPr sz="675"/>
          </a:p>
        </p:txBody>
      </p:sp>
      <p:sp>
        <p:nvSpPr>
          <p:cNvPr id="651" name="Circle"/>
          <p:cNvSpPr/>
          <p:nvPr/>
        </p:nvSpPr>
        <p:spPr>
          <a:xfrm>
            <a:off x="615574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2" name="09"/>
          <p:cNvSpPr txBox="1"/>
          <p:nvPr/>
        </p:nvSpPr>
        <p:spPr>
          <a:xfrm>
            <a:off x="6191830"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sz="675"/>
              <a:t>0</a:t>
            </a:r>
            <a:r>
              <a:rPr lang="en-GB" sz="675"/>
              <a:t>8</a:t>
            </a:r>
            <a:endParaRPr sz="675"/>
          </a:p>
        </p:txBody>
      </p:sp>
      <p:sp>
        <p:nvSpPr>
          <p:cNvPr id="653" name="Circle"/>
          <p:cNvSpPr/>
          <p:nvPr/>
        </p:nvSpPr>
        <p:spPr>
          <a:xfrm>
            <a:off x="642562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4" name="10"/>
          <p:cNvSpPr txBox="1"/>
          <p:nvPr/>
        </p:nvSpPr>
        <p:spPr>
          <a:xfrm>
            <a:off x="6461705"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lang="en-GB" sz="675"/>
              <a:t>09</a:t>
            </a:r>
            <a:endParaRPr sz="675"/>
          </a:p>
        </p:txBody>
      </p:sp>
      <p:sp>
        <p:nvSpPr>
          <p:cNvPr id="655" name="Circle"/>
          <p:cNvSpPr/>
          <p:nvPr/>
        </p:nvSpPr>
        <p:spPr>
          <a:xfrm>
            <a:off x="669549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6" name="11"/>
          <p:cNvSpPr txBox="1"/>
          <p:nvPr/>
        </p:nvSpPr>
        <p:spPr>
          <a:xfrm>
            <a:off x="6731580"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lang="en-GB" sz="675"/>
              <a:t>10</a:t>
            </a:r>
            <a:endParaRPr sz="675"/>
          </a:p>
        </p:txBody>
      </p:sp>
      <p:sp>
        <p:nvSpPr>
          <p:cNvPr id="657" name="Circle"/>
          <p:cNvSpPr/>
          <p:nvPr/>
        </p:nvSpPr>
        <p:spPr>
          <a:xfrm>
            <a:off x="696537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8" name="12"/>
          <p:cNvSpPr txBox="1"/>
          <p:nvPr/>
        </p:nvSpPr>
        <p:spPr>
          <a:xfrm>
            <a:off x="7001455"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lang="en-GB" sz="675"/>
              <a:t>11</a:t>
            </a:r>
            <a:endParaRPr sz="675"/>
          </a:p>
        </p:txBody>
      </p:sp>
      <p:sp>
        <p:nvSpPr>
          <p:cNvPr id="660" name="01"/>
          <p:cNvSpPr txBox="1"/>
          <p:nvPr/>
        </p:nvSpPr>
        <p:spPr>
          <a:xfrm>
            <a:off x="7271330" y="1479759"/>
            <a:ext cx="134652" cy="142347"/>
          </a:xfrm>
          <a:prstGeom prst="rect">
            <a:avLst/>
          </a:prstGeom>
          <a:ln w="12700">
            <a:solidFill>
              <a:schemeClr val="accent1"/>
            </a:solidFill>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lang="en-GB" sz="675"/>
              <a:t>12</a:t>
            </a:r>
            <a:endParaRPr sz="675"/>
          </a:p>
        </p:txBody>
      </p:sp>
      <p:sp>
        <p:nvSpPr>
          <p:cNvPr id="661" name="Circle"/>
          <p:cNvSpPr/>
          <p:nvPr/>
        </p:nvSpPr>
        <p:spPr>
          <a:xfrm>
            <a:off x="7505121" y="1431293"/>
            <a:ext cx="239280" cy="239280"/>
          </a:xfrm>
          <a:prstGeom prst="ellipse">
            <a:avLst/>
          </a:prstGeom>
          <a:solidFill>
            <a:srgbClr val="E0E1E5"/>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62" name="02"/>
          <p:cNvSpPr txBox="1"/>
          <p:nvPr/>
        </p:nvSpPr>
        <p:spPr>
          <a:xfrm>
            <a:off x="7541204"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sz="675"/>
              <a:t>0</a:t>
            </a:r>
            <a:r>
              <a:rPr lang="en-GB" sz="675"/>
              <a:t>1</a:t>
            </a:r>
            <a:endParaRPr sz="675"/>
          </a:p>
        </p:txBody>
      </p:sp>
      <p:sp>
        <p:nvSpPr>
          <p:cNvPr id="663" name="Circle"/>
          <p:cNvSpPr/>
          <p:nvPr/>
        </p:nvSpPr>
        <p:spPr>
          <a:xfrm>
            <a:off x="7774996" y="1431293"/>
            <a:ext cx="239280" cy="239280"/>
          </a:xfrm>
          <a:prstGeom prst="ellipse">
            <a:avLst/>
          </a:prstGeom>
          <a:solidFill>
            <a:srgbClr val="E0E1E5"/>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64" name="03"/>
          <p:cNvSpPr txBox="1"/>
          <p:nvPr/>
        </p:nvSpPr>
        <p:spPr>
          <a:xfrm>
            <a:off x="7811079"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sz="675"/>
              <a:t>0</a:t>
            </a:r>
            <a:r>
              <a:rPr lang="en-GB" sz="675"/>
              <a:t>2</a:t>
            </a:r>
            <a:endParaRPr sz="675"/>
          </a:p>
        </p:txBody>
      </p:sp>
      <p:sp>
        <p:nvSpPr>
          <p:cNvPr id="665" name="2022"/>
          <p:cNvSpPr txBox="1"/>
          <p:nvPr/>
        </p:nvSpPr>
        <p:spPr>
          <a:xfrm>
            <a:off x="3980533" y="1181456"/>
            <a:ext cx="245260"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r>
              <a:rPr sz="675"/>
              <a:t>202</a:t>
            </a:r>
            <a:r>
              <a:rPr lang="en-GB" sz="675"/>
              <a:t>3</a:t>
            </a:r>
            <a:endParaRPr sz="675"/>
          </a:p>
        </p:txBody>
      </p:sp>
      <p:sp>
        <p:nvSpPr>
          <p:cNvPr id="666" name="2023"/>
          <p:cNvSpPr txBox="1"/>
          <p:nvPr/>
        </p:nvSpPr>
        <p:spPr>
          <a:xfrm>
            <a:off x="7219032" y="1181456"/>
            <a:ext cx="25167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r>
              <a:rPr sz="675"/>
              <a:t>202</a:t>
            </a:r>
            <a:r>
              <a:rPr lang="en-GB" sz="675"/>
              <a:t>4</a:t>
            </a:r>
            <a:endParaRPr sz="675"/>
          </a:p>
        </p:txBody>
      </p:sp>
      <p:sp>
        <p:nvSpPr>
          <p:cNvPr id="667" name="Rounded Rectangle"/>
          <p:cNvSpPr/>
          <p:nvPr/>
        </p:nvSpPr>
        <p:spPr>
          <a:xfrm>
            <a:off x="1798556" y="1797139"/>
            <a:ext cx="501507" cy="102416"/>
          </a:xfrm>
          <a:prstGeom prst="roundRect">
            <a:avLst>
              <a:gd name="adj" fmla="val 50000"/>
            </a:avLst>
          </a:prstGeom>
          <a:solidFill>
            <a:srgbClr val="00000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70" name="MOBILISATION"/>
          <p:cNvSpPr txBox="1"/>
          <p:nvPr/>
        </p:nvSpPr>
        <p:spPr>
          <a:xfrm>
            <a:off x="466860" y="1766502"/>
            <a:ext cx="1146004" cy="1361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1 – Shipper Pack </a:t>
            </a:r>
            <a:endParaRPr sz="600">
              <a:solidFill>
                <a:schemeClr val="bg2">
                  <a:lumMod val="10000"/>
                </a:schemeClr>
              </a:solidFill>
            </a:endParaRPr>
          </a:p>
        </p:txBody>
      </p:sp>
      <p:sp>
        <p:nvSpPr>
          <p:cNvPr id="673" name="Location Pin"/>
          <p:cNvSpPr/>
          <p:nvPr/>
        </p:nvSpPr>
        <p:spPr>
          <a:xfrm>
            <a:off x="2305913" y="1710073"/>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000000"/>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75" name="Location Pin"/>
          <p:cNvSpPr/>
          <p:nvPr/>
        </p:nvSpPr>
        <p:spPr>
          <a:xfrm>
            <a:off x="2897875" y="1829042"/>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000000"/>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82" name="Circle"/>
          <p:cNvSpPr/>
          <p:nvPr/>
        </p:nvSpPr>
        <p:spPr>
          <a:xfrm>
            <a:off x="8044872" y="1431293"/>
            <a:ext cx="239280" cy="239280"/>
          </a:xfrm>
          <a:prstGeom prst="ellipse">
            <a:avLst/>
          </a:prstGeom>
          <a:solidFill>
            <a:srgbClr val="E0E1E5"/>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83" name="04"/>
          <p:cNvSpPr txBox="1"/>
          <p:nvPr/>
        </p:nvSpPr>
        <p:spPr>
          <a:xfrm>
            <a:off x="8080955"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sz="675"/>
              <a:t>0</a:t>
            </a:r>
            <a:r>
              <a:rPr lang="en-GB" sz="675"/>
              <a:t>3</a:t>
            </a:r>
            <a:endParaRPr sz="675"/>
          </a:p>
        </p:txBody>
      </p:sp>
      <p:sp>
        <p:nvSpPr>
          <p:cNvPr id="688" name="ACTIVITY"/>
          <p:cNvSpPr txBox="1"/>
          <p:nvPr/>
        </p:nvSpPr>
        <p:spPr>
          <a:xfrm>
            <a:off x="459444" y="1514510"/>
            <a:ext cx="1521151" cy="14843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9050" tIns="19050" rIns="19050" bIns="19050">
            <a:spAutoFit/>
          </a:bodyPr>
          <a:lstStyle>
            <a:lvl1pPr algn="l">
              <a:lnSpc>
                <a:spcPct val="110000"/>
              </a:lnSpc>
              <a:defRPr sz="1800" spc="36">
                <a:latin typeface="Poppins SemiBold"/>
                <a:ea typeface="Poppins SemiBold"/>
                <a:cs typeface="Poppins SemiBold"/>
                <a:sym typeface="Poppins SemiBold"/>
              </a:defRPr>
            </a:lvl1pPr>
          </a:lstStyle>
          <a:p>
            <a:r>
              <a:rPr sz="675"/>
              <a:t>ACTIVITY</a:t>
            </a:r>
          </a:p>
        </p:txBody>
      </p:sp>
      <p:sp>
        <p:nvSpPr>
          <p:cNvPr id="702" name="Onboarding 4 per Q"/>
          <p:cNvSpPr txBox="1"/>
          <p:nvPr/>
        </p:nvSpPr>
        <p:spPr>
          <a:xfrm>
            <a:off x="3924155" y="1843789"/>
            <a:ext cx="498534" cy="113557"/>
          </a:xfrm>
          <a:prstGeom prst="rect">
            <a:avLst/>
          </a:prstGeom>
          <a:solidFill>
            <a:srgbClr val="FFFFFF"/>
          </a:solidFill>
          <a:ln w="12700">
            <a:solidFill>
              <a:srgbClr val="E0512C"/>
            </a:solidFill>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lgn="l">
              <a:defRPr sz="1300">
                <a:solidFill>
                  <a:srgbClr val="E0512C"/>
                </a:solidFill>
                <a:latin typeface="Poppins SemiBold"/>
                <a:ea typeface="Poppins SemiBold"/>
                <a:cs typeface="Poppins SemiBold"/>
                <a:sym typeface="Poppins SemiBold"/>
              </a:defRPr>
            </a:lvl1pPr>
          </a:lstStyle>
          <a:p>
            <a:r>
              <a:rPr lang="en-GB" sz="488"/>
              <a:t>Change freeze</a:t>
            </a:r>
            <a:endParaRPr sz="488"/>
          </a:p>
        </p:txBody>
      </p:sp>
      <p:sp>
        <p:nvSpPr>
          <p:cNvPr id="707" name="Circle"/>
          <p:cNvSpPr/>
          <p:nvPr/>
        </p:nvSpPr>
        <p:spPr>
          <a:xfrm>
            <a:off x="466557" y="4235099"/>
            <a:ext cx="51312" cy="51312"/>
          </a:xfrm>
          <a:prstGeom prst="ellipse">
            <a:avLst/>
          </a:prstGeom>
          <a:solidFill>
            <a:srgbClr val="FF000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708" name="Circle"/>
          <p:cNvSpPr/>
          <p:nvPr/>
        </p:nvSpPr>
        <p:spPr>
          <a:xfrm>
            <a:off x="466557" y="4354838"/>
            <a:ext cx="51312" cy="51312"/>
          </a:xfrm>
          <a:prstGeom prst="ellipse">
            <a:avLst/>
          </a:prstGeom>
          <a:solidFill>
            <a:srgbClr val="F5BE4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09" name="Suppliers - Supplier portfolio"/>
          <p:cNvSpPr txBox="1"/>
          <p:nvPr/>
        </p:nvSpPr>
        <p:spPr>
          <a:xfrm>
            <a:off x="532179" y="4206894"/>
            <a:ext cx="1122102" cy="10772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Issue – (Requires escalation/support)</a:t>
            </a:r>
            <a:endParaRPr sz="450"/>
          </a:p>
        </p:txBody>
      </p:sp>
      <p:sp>
        <p:nvSpPr>
          <p:cNvPr id="710" name="MAPS - MAP portfolio"/>
          <p:cNvSpPr txBox="1"/>
          <p:nvPr/>
        </p:nvSpPr>
        <p:spPr>
          <a:xfrm>
            <a:off x="532179" y="4323644"/>
            <a:ext cx="977832" cy="10772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At risk - (Risk is being managed)</a:t>
            </a:r>
            <a:endParaRPr sz="450"/>
          </a:p>
        </p:txBody>
      </p:sp>
      <p:sp>
        <p:nvSpPr>
          <p:cNvPr id="711" name="Circle"/>
          <p:cNvSpPr/>
          <p:nvPr/>
        </p:nvSpPr>
        <p:spPr>
          <a:xfrm>
            <a:off x="466557" y="4113587"/>
            <a:ext cx="51312" cy="51312"/>
          </a:xfrm>
          <a:prstGeom prst="ellipse">
            <a:avLst/>
          </a:prstGeom>
          <a:solidFill>
            <a:srgbClr val="5AB278"/>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12" name="Local Authorities - Decarbonisation dashboard"/>
          <p:cNvSpPr txBox="1"/>
          <p:nvPr/>
        </p:nvSpPr>
        <p:spPr>
          <a:xfrm>
            <a:off x="532179" y="4085382"/>
            <a:ext cx="282129" cy="10772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On track</a:t>
            </a:r>
            <a:endParaRPr sz="450"/>
          </a:p>
        </p:txBody>
      </p:sp>
      <p:sp>
        <p:nvSpPr>
          <p:cNvPr id="713" name="Rounded Rectangle"/>
          <p:cNvSpPr/>
          <p:nvPr/>
        </p:nvSpPr>
        <p:spPr>
          <a:xfrm>
            <a:off x="365109" y="3900882"/>
            <a:ext cx="1709822" cy="980659"/>
          </a:xfrm>
          <a:custGeom>
            <a:avLst/>
            <a:gdLst/>
            <a:ahLst/>
            <a:cxnLst>
              <a:cxn ang="0">
                <a:pos x="wd2" y="hd2"/>
              </a:cxn>
              <a:cxn ang="5400000">
                <a:pos x="wd2" y="hd2"/>
              </a:cxn>
              <a:cxn ang="10800000">
                <a:pos x="wd2" y="hd2"/>
              </a:cxn>
              <a:cxn ang="16200000">
                <a:pos x="wd2" y="hd2"/>
              </a:cxn>
            </a:cxnLst>
            <a:rect l="0" t="0" r="r" b="b"/>
            <a:pathLst>
              <a:path w="21600" h="21600" extrusionOk="0">
                <a:moveTo>
                  <a:pt x="1970" y="21600"/>
                </a:moveTo>
                <a:lnTo>
                  <a:pt x="19630" y="21600"/>
                </a:lnTo>
                <a:cubicBezTo>
                  <a:pt x="20208" y="21600"/>
                  <a:pt x="20555" y="21600"/>
                  <a:pt x="20786" y="21407"/>
                </a:cubicBezTo>
                <a:cubicBezTo>
                  <a:pt x="21120" y="21165"/>
                  <a:pt x="21382" y="20641"/>
                  <a:pt x="21503" y="19976"/>
                </a:cubicBezTo>
                <a:cubicBezTo>
                  <a:pt x="21600" y="19515"/>
                  <a:pt x="21600" y="18823"/>
                  <a:pt x="21600" y="17670"/>
                </a:cubicBezTo>
                <a:lnTo>
                  <a:pt x="21600" y="3930"/>
                </a:lnTo>
                <a:cubicBezTo>
                  <a:pt x="21600" y="2777"/>
                  <a:pt x="21600" y="2085"/>
                  <a:pt x="21503" y="1624"/>
                </a:cubicBezTo>
                <a:cubicBezTo>
                  <a:pt x="21382" y="959"/>
                  <a:pt x="21120" y="435"/>
                  <a:pt x="20786" y="193"/>
                </a:cubicBezTo>
                <a:cubicBezTo>
                  <a:pt x="20555" y="0"/>
                  <a:pt x="20208" y="0"/>
                  <a:pt x="19630" y="0"/>
                </a:cubicBezTo>
                <a:lnTo>
                  <a:pt x="1970" y="0"/>
                </a:lnTo>
                <a:cubicBezTo>
                  <a:pt x="1392" y="0"/>
                  <a:pt x="1045" y="0"/>
                  <a:pt x="814" y="193"/>
                </a:cubicBezTo>
                <a:cubicBezTo>
                  <a:pt x="480" y="435"/>
                  <a:pt x="218" y="959"/>
                  <a:pt x="97" y="1624"/>
                </a:cubicBezTo>
                <a:cubicBezTo>
                  <a:pt x="0" y="2085"/>
                  <a:pt x="0" y="2777"/>
                  <a:pt x="0" y="3930"/>
                </a:cubicBezTo>
                <a:lnTo>
                  <a:pt x="0" y="17670"/>
                </a:lnTo>
                <a:cubicBezTo>
                  <a:pt x="0" y="18823"/>
                  <a:pt x="0" y="19515"/>
                  <a:pt x="97" y="19976"/>
                </a:cubicBezTo>
                <a:cubicBezTo>
                  <a:pt x="218" y="20641"/>
                  <a:pt x="480" y="21165"/>
                  <a:pt x="814" y="21407"/>
                </a:cubicBezTo>
                <a:cubicBezTo>
                  <a:pt x="1045" y="21600"/>
                  <a:pt x="1392" y="21600"/>
                  <a:pt x="1970" y="21600"/>
                </a:cubicBezTo>
                <a:close/>
              </a:path>
            </a:pathLst>
          </a:custGeom>
          <a:ln w="12700">
            <a:solidFill>
              <a:srgbClr val="5E5E5E">
                <a:alpha val="42767"/>
              </a:srgbClr>
            </a:solidFill>
            <a:miter lim="400000"/>
          </a:ln>
          <a:effectLst>
            <a:outerShdw blurRad="266700" dist="79619" dir="5400000" rotWithShape="0">
              <a:srgbClr val="D5D5D5">
                <a:alpha val="0"/>
              </a:srgbClr>
            </a:outerShdw>
          </a:effectLst>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14" name="KEY"/>
          <p:cNvSpPr txBox="1"/>
          <p:nvPr/>
        </p:nvSpPr>
        <p:spPr>
          <a:xfrm>
            <a:off x="466271" y="3930533"/>
            <a:ext cx="147476" cy="10772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sz="1200">
                <a:latin typeface="Poppins Bold"/>
                <a:ea typeface="Poppins Bold"/>
                <a:cs typeface="Poppins Bold"/>
                <a:sym typeface="Poppins Bold"/>
              </a:defRPr>
            </a:lvl1pPr>
          </a:lstStyle>
          <a:p>
            <a:r>
              <a:rPr sz="450" b="1"/>
              <a:t>KEY</a:t>
            </a:r>
          </a:p>
        </p:txBody>
      </p:sp>
      <p:sp>
        <p:nvSpPr>
          <p:cNvPr id="715" name="Circle"/>
          <p:cNvSpPr/>
          <p:nvPr/>
        </p:nvSpPr>
        <p:spPr>
          <a:xfrm>
            <a:off x="466557" y="4466751"/>
            <a:ext cx="51312" cy="51312"/>
          </a:xfrm>
          <a:prstGeom prst="ellipse">
            <a:avLst/>
          </a:prstGeom>
          <a:solidFill>
            <a:schemeClr val="bg2">
              <a:lumMod val="10000"/>
            </a:schemeClr>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716" name="Business activity"/>
          <p:cNvSpPr txBox="1"/>
          <p:nvPr/>
        </p:nvSpPr>
        <p:spPr>
          <a:xfrm>
            <a:off x="532179" y="4435558"/>
            <a:ext cx="323807" cy="10772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Complete</a:t>
            </a:r>
            <a:endParaRPr sz="450"/>
          </a:p>
        </p:txBody>
      </p:sp>
      <p:sp>
        <p:nvSpPr>
          <p:cNvPr id="717" name="Location Pin"/>
          <p:cNvSpPr/>
          <p:nvPr/>
        </p:nvSpPr>
        <p:spPr>
          <a:xfrm>
            <a:off x="466557" y="4587034"/>
            <a:ext cx="51312" cy="8269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E0512C"/>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18" name="Milestone"/>
          <p:cNvSpPr txBox="1"/>
          <p:nvPr/>
        </p:nvSpPr>
        <p:spPr>
          <a:xfrm>
            <a:off x="532179" y="4564896"/>
            <a:ext cx="312586" cy="10772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sz="450"/>
              <a:t>Milestone</a:t>
            </a:r>
          </a:p>
        </p:txBody>
      </p:sp>
      <p:sp>
        <p:nvSpPr>
          <p:cNvPr id="134" name="MOBILISATION">
            <a:extLst>
              <a:ext uri="{FF2B5EF4-FFF2-40B4-BE49-F238E27FC236}">
                <a16:creationId xmlns:a16="http://schemas.microsoft.com/office/drawing/2014/main" id="{54D18EA2-A4A2-4A4B-A156-7CAFE81873C9}"/>
              </a:ext>
            </a:extLst>
          </p:cNvPr>
          <p:cNvSpPr txBox="1"/>
          <p:nvPr/>
        </p:nvSpPr>
        <p:spPr>
          <a:xfrm>
            <a:off x="456784" y="1932464"/>
            <a:ext cx="1600885" cy="23775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2 –  Golden Bullet forecast &amp; IGT MDD data analysis </a:t>
            </a:r>
          </a:p>
        </p:txBody>
      </p:sp>
      <p:sp>
        <p:nvSpPr>
          <p:cNvPr id="135" name="Rounded Rectangle">
            <a:extLst>
              <a:ext uri="{FF2B5EF4-FFF2-40B4-BE49-F238E27FC236}">
                <a16:creationId xmlns:a16="http://schemas.microsoft.com/office/drawing/2014/main" id="{4BDBFBEF-9E05-4816-87A8-D88EBB6429EB}"/>
              </a:ext>
            </a:extLst>
          </p:cNvPr>
          <p:cNvSpPr/>
          <p:nvPr/>
        </p:nvSpPr>
        <p:spPr>
          <a:xfrm>
            <a:off x="2351854" y="1934495"/>
            <a:ext cx="540213" cy="109029"/>
          </a:xfrm>
          <a:prstGeom prst="roundRect">
            <a:avLst>
              <a:gd name="adj" fmla="val 50000"/>
            </a:avLst>
          </a:prstGeom>
          <a:solidFill>
            <a:srgbClr val="00000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36" name="MOBILISATION">
            <a:extLst>
              <a:ext uri="{FF2B5EF4-FFF2-40B4-BE49-F238E27FC236}">
                <a16:creationId xmlns:a16="http://schemas.microsoft.com/office/drawing/2014/main" id="{771A0BA8-47B0-4180-AF0A-93D451001CE7}"/>
              </a:ext>
            </a:extLst>
          </p:cNvPr>
          <p:cNvSpPr txBox="1"/>
          <p:nvPr/>
        </p:nvSpPr>
        <p:spPr>
          <a:xfrm>
            <a:off x="449209" y="2153413"/>
            <a:ext cx="1701352" cy="1361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3 – </a:t>
            </a:r>
            <a:r>
              <a:rPr lang="en-GB" sz="525">
                <a:solidFill>
                  <a:schemeClr val="bg2">
                    <a:lumMod val="10000"/>
                  </a:schemeClr>
                </a:solidFill>
              </a:rPr>
              <a:t>Golden Bullet invoice</a:t>
            </a:r>
            <a:endParaRPr sz="600">
              <a:solidFill>
                <a:schemeClr val="bg2">
                  <a:lumMod val="10000"/>
                </a:schemeClr>
              </a:solidFill>
            </a:endParaRPr>
          </a:p>
        </p:txBody>
      </p:sp>
      <p:sp>
        <p:nvSpPr>
          <p:cNvPr id="137" name="Rounded Rectangle">
            <a:extLst>
              <a:ext uri="{FF2B5EF4-FFF2-40B4-BE49-F238E27FC236}">
                <a16:creationId xmlns:a16="http://schemas.microsoft.com/office/drawing/2014/main" id="{65620BDE-435E-4501-BD8F-59A796A5DA2F}"/>
              </a:ext>
            </a:extLst>
          </p:cNvPr>
          <p:cNvSpPr/>
          <p:nvPr/>
        </p:nvSpPr>
        <p:spPr>
          <a:xfrm>
            <a:off x="2906240" y="2108763"/>
            <a:ext cx="552497" cy="105210"/>
          </a:xfrm>
          <a:prstGeom prst="roundRect">
            <a:avLst>
              <a:gd name="adj" fmla="val 50000"/>
            </a:avLst>
          </a:prstGeom>
          <a:solidFill>
            <a:schemeClr val="tx1"/>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138" name="Location Pin">
            <a:extLst>
              <a:ext uri="{FF2B5EF4-FFF2-40B4-BE49-F238E27FC236}">
                <a16:creationId xmlns:a16="http://schemas.microsoft.com/office/drawing/2014/main" id="{A77188BA-376D-447D-9748-9BAFCB4F1DE3}"/>
              </a:ext>
            </a:extLst>
          </p:cNvPr>
          <p:cNvSpPr/>
          <p:nvPr/>
        </p:nvSpPr>
        <p:spPr>
          <a:xfrm>
            <a:off x="3483993" y="2019860"/>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chemeClr val="tx1"/>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139" name="MOBILISATION">
            <a:extLst>
              <a:ext uri="{FF2B5EF4-FFF2-40B4-BE49-F238E27FC236}">
                <a16:creationId xmlns:a16="http://schemas.microsoft.com/office/drawing/2014/main" id="{A07069C9-4CC8-4D5B-AB3D-2D4F7692FE17}"/>
              </a:ext>
            </a:extLst>
          </p:cNvPr>
          <p:cNvSpPr txBox="1"/>
          <p:nvPr/>
        </p:nvSpPr>
        <p:spPr>
          <a:xfrm>
            <a:off x="450988" y="2279160"/>
            <a:ext cx="1504481" cy="1361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4 – XRN4990</a:t>
            </a:r>
            <a:endParaRPr sz="600">
              <a:solidFill>
                <a:schemeClr val="bg2">
                  <a:lumMod val="10000"/>
                </a:schemeClr>
              </a:solidFill>
            </a:endParaRPr>
          </a:p>
        </p:txBody>
      </p:sp>
      <p:sp>
        <p:nvSpPr>
          <p:cNvPr id="140" name="Rounded Rectangle">
            <a:extLst>
              <a:ext uri="{FF2B5EF4-FFF2-40B4-BE49-F238E27FC236}">
                <a16:creationId xmlns:a16="http://schemas.microsoft.com/office/drawing/2014/main" id="{C5B1BA05-CBA2-4EFC-B1C8-17926B0D5DF5}"/>
              </a:ext>
            </a:extLst>
          </p:cNvPr>
          <p:cNvSpPr/>
          <p:nvPr/>
        </p:nvSpPr>
        <p:spPr>
          <a:xfrm>
            <a:off x="3458737" y="2263881"/>
            <a:ext cx="491951" cy="129729"/>
          </a:xfrm>
          <a:prstGeom prst="roundRect">
            <a:avLst>
              <a:gd name="adj" fmla="val 50000"/>
            </a:avLst>
          </a:pr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41" name="Location Pin">
            <a:extLst>
              <a:ext uri="{FF2B5EF4-FFF2-40B4-BE49-F238E27FC236}">
                <a16:creationId xmlns:a16="http://schemas.microsoft.com/office/drawing/2014/main" id="{ACEB2535-5AC0-4BD5-AE91-B7AB5F841F29}"/>
              </a:ext>
            </a:extLst>
          </p:cNvPr>
          <p:cNvSpPr/>
          <p:nvPr/>
        </p:nvSpPr>
        <p:spPr>
          <a:xfrm>
            <a:off x="3923950" y="2191962"/>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42" name="MOBILISATION">
            <a:extLst>
              <a:ext uri="{FF2B5EF4-FFF2-40B4-BE49-F238E27FC236}">
                <a16:creationId xmlns:a16="http://schemas.microsoft.com/office/drawing/2014/main" id="{9AA70ECF-1D6A-493E-A0AB-9F99D01D3F49}"/>
              </a:ext>
            </a:extLst>
          </p:cNvPr>
          <p:cNvSpPr txBox="1"/>
          <p:nvPr/>
        </p:nvSpPr>
        <p:spPr>
          <a:xfrm>
            <a:off x="451851" y="2435301"/>
            <a:ext cx="1581963" cy="1361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5 – XRN4990</a:t>
            </a:r>
            <a:endParaRPr sz="600">
              <a:solidFill>
                <a:schemeClr val="bg2">
                  <a:lumMod val="10000"/>
                </a:schemeClr>
              </a:solidFill>
            </a:endParaRPr>
          </a:p>
        </p:txBody>
      </p:sp>
      <p:sp>
        <p:nvSpPr>
          <p:cNvPr id="143" name="Rounded Rectangle">
            <a:extLst>
              <a:ext uri="{FF2B5EF4-FFF2-40B4-BE49-F238E27FC236}">
                <a16:creationId xmlns:a16="http://schemas.microsoft.com/office/drawing/2014/main" id="{341BE7A7-88F7-4247-85DB-C3AB15629F1A}"/>
              </a:ext>
            </a:extLst>
          </p:cNvPr>
          <p:cNvSpPr/>
          <p:nvPr/>
        </p:nvSpPr>
        <p:spPr>
          <a:xfrm>
            <a:off x="3963310" y="2401424"/>
            <a:ext cx="555365" cy="113493"/>
          </a:xfrm>
          <a:prstGeom prst="roundRect">
            <a:avLst>
              <a:gd name="adj" fmla="val 50000"/>
            </a:avLst>
          </a:prstGeom>
          <a:solidFill>
            <a:srgbClr val="92D050"/>
          </a:solidFill>
          <a:ln w="12700">
            <a:miter lim="400000"/>
          </a:ln>
        </p:spPr>
        <p:txBody>
          <a:bodyPr lIns="19050" tIns="19050" rIns="19050" bIns="19050" anchor="ctr"/>
          <a:lstStyle/>
          <a:p>
            <a:pPr defTabSz="309563"/>
            <a:endParaRPr sz="1200">
              <a:solidFill>
                <a:srgbClr val="FFFFFF"/>
              </a:solidFill>
              <a:highlight>
                <a:srgbClr val="FFFF00"/>
              </a:highlight>
              <a:latin typeface="Helvetica Neue Medium"/>
            </a:endParaRPr>
          </a:p>
        </p:txBody>
      </p:sp>
      <p:sp>
        <p:nvSpPr>
          <p:cNvPr id="2" name="Right Brace 1">
            <a:extLst>
              <a:ext uri="{FF2B5EF4-FFF2-40B4-BE49-F238E27FC236}">
                <a16:creationId xmlns:a16="http://schemas.microsoft.com/office/drawing/2014/main" id="{AB15E77C-35E6-4C86-8067-A2EE963F512E}"/>
              </a:ext>
            </a:extLst>
          </p:cNvPr>
          <p:cNvSpPr/>
          <p:nvPr/>
        </p:nvSpPr>
        <p:spPr>
          <a:xfrm rot="5400000">
            <a:off x="4091179" y="1643612"/>
            <a:ext cx="68105" cy="238950"/>
          </a:xfrm>
          <a:prstGeom prst="rightBrac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90" tIns="17145" rIns="34290" bIns="17145" numCol="1" spcCol="38100" rtlCol="0" anchor="t">
            <a:noAutofit/>
          </a:bodyPr>
          <a:lstStyle/>
          <a:p>
            <a:pPr defTabSz="342900" latinLnBrk="1" hangingPunct="0"/>
            <a:endParaRPr lang="en-GB" sz="675">
              <a:solidFill>
                <a:srgbClr val="000000"/>
              </a:solidFill>
            </a:endParaRPr>
          </a:p>
        </p:txBody>
      </p:sp>
      <p:sp>
        <p:nvSpPr>
          <p:cNvPr id="146" name="MOBILISATION">
            <a:extLst>
              <a:ext uri="{FF2B5EF4-FFF2-40B4-BE49-F238E27FC236}">
                <a16:creationId xmlns:a16="http://schemas.microsoft.com/office/drawing/2014/main" id="{9161EE47-187B-4009-B55D-341E7BE4CDEB}"/>
              </a:ext>
            </a:extLst>
          </p:cNvPr>
          <p:cNvSpPr txBox="1"/>
          <p:nvPr/>
        </p:nvSpPr>
        <p:spPr>
          <a:xfrm>
            <a:off x="477952" y="2604311"/>
            <a:ext cx="1187278" cy="1361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6 – tbc </a:t>
            </a:r>
          </a:p>
        </p:txBody>
      </p:sp>
      <p:sp>
        <p:nvSpPr>
          <p:cNvPr id="147" name="Rounded Rectangle">
            <a:extLst>
              <a:ext uri="{FF2B5EF4-FFF2-40B4-BE49-F238E27FC236}">
                <a16:creationId xmlns:a16="http://schemas.microsoft.com/office/drawing/2014/main" id="{FE54CB8E-10BC-4AD2-B2B7-DA538D2C7511}"/>
              </a:ext>
            </a:extLst>
          </p:cNvPr>
          <p:cNvSpPr/>
          <p:nvPr/>
        </p:nvSpPr>
        <p:spPr>
          <a:xfrm>
            <a:off x="4476846" y="2571750"/>
            <a:ext cx="525695" cy="98460"/>
          </a:xfrm>
          <a:prstGeom prst="roundRect">
            <a:avLst>
              <a:gd name="adj" fmla="val 50000"/>
            </a:avLst>
          </a:pr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48" name="Location Pin">
            <a:extLst>
              <a:ext uri="{FF2B5EF4-FFF2-40B4-BE49-F238E27FC236}">
                <a16:creationId xmlns:a16="http://schemas.microsoft.com/office/drawing/2014/main" id="{E766AFF6-414B-4A50-B27F-A8766617414B}"/>
              </a:ext>
            </a:extLst>
          </p:cNvPr>
          <p:cNvSpPr/>
          <p:nvPr/>
        </p:nvSpPr>
        <p:spPr>
          <a:xfrm>
            <a:off x="5008212" y="2470926"/>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31" name="Location Pin">
            <a:extLst>
              <a:ext uri="{FF2B5EF4-FFF2-40B4-BE49-F238E27FC236}">
                <a16:creationId xmlns:a16="http://schemas.microsoft.com/office/drawing/2014/main" id="{942E5D4B-8630-4907-9429-40DD5263666F}"/>
              </a:ext>
            </a:extLst>
          </p:cNvPr>
          <p:cNvSpPr/>
          <p:nvPr/>
        </p:nvSpPr>
        <p:spPr>
          <a:xfrm>
            <a:off x="4500334" y="2313269"/>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3" name="TextBox 2">
            <a:extLst>
              <a:ext uri="{FF2B5EF4-FFF2-40B4-BE49-F238E27FC236}">
                <a16:creationId xmlns:a16="http://schemas.microsoft.com/office/drawing/2014/main" id="{96C2ADFE-12F9-45A7-9B0C-0B6FD2721082}"/>
              </a:ext>
            </a:extLst>
          </p:cNvPr>
          <p:cNvSpPr txBox="1"/>
          <p:nvPr/>
        </p:nvSpPr>
        <p:spPr>
          <a:xfrm>
            <a:off x="2470439" y="4197174"/>
            <a:ext cx="4621259" cy="1769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377" hangingPunct="0"/>
            <a:r>
              <a:rPr lang="en-GB" sz="900" err="1">
                <a:solidFill>
                  <a:srgbClr val="5E5E5E"/>
                </a:solidFill>
                <a:sym typeface="Helvetica Neue"/>
              </a:rPr>
              <a:t>Ti</a:t>
            </a:r>
            <a:endParaRPr lang="en-GB" sz="900">
              <a:solidFill>
                <a:srgbClr val="5E5E5E"/>
              </a:solidFill>
              <a:sym typeface="Helvetica Neue"/>
            </a:endParaRPr>
          </a:p>
        </p:txBody>
      </p:sp>
    </p:spTree>
    <p:extLst>
      <p:ext uri="{BB962C8B-B14F-4D97-AF65-F5344CB8AC3E}">
        <p14:creationId xmlns:p14="http://schemas.microsoft.com/office/powerpoint/2010/main" val="211169707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270878B1-F807-492B-B54B-15A58D1232B1}"/>
              </a:ext>
            </a:extLst>
          </p:cNvPr>
          <p:cNvGraphicFramePr>
            <a:graphicFrameLocks noGrp="1"/>
          </p:cNvGraphicFramePr>
          <p:nvPr/>
        </p:nvGraphicFramePr>
        <p:xfrm>
          <a:off x="251520" y="555526"/>
          <a:ext cx="8568952" cy="3246296"/>
        </p:xfrm>
        <a:graphic>
          <a:graphicData uri="http://schemas.openxmlformats.org/drawingml/2006/table">
            <a:tbl>
              <a:tblPr firstRow="1" bandRow="1">
                <a:tableStyleId>{5940675A-B579-460E-94D1-54222C63F5DA}</a:tableStyleId>
              </a:tblPr>
              <a:tblGrid>
                <a:gridCol w="4176464">
                  <a:extLst>
                    <a:ext uri="{9D8B030D-6E8A-4147-A177-3AD203B41FA5}">
                      <a16:colId xmlns:a16="http://schemas.microsoft.com/office/drawing/2014/main" val="421334891"/>
                    </a:ext>
                  </a:extLst>
                </a:gridCol>
                <a:gridCol w="4392488">
                  <a:extLst>
                    <a:ext uri="{9D8B030D-6E8A-4147-A177-3AD203B41FA5}">
                      <a16:colId xmlns:a16="http://schemas.microsoft.com/office/drawing/2014/main" val="2119268424"/>
                    </a:ext>
                  </a:extLst>
                </a:gridCol>
              </a:tblGrid>
              <a:tr h="219614">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tx1"/>
                          </a:solidFill>
                          <a:latin typeface="Poppins Medium" panose="00000600000000000000" pitchFamily="2" charset="0"/>
                          <a:cs typeface="Poppins Medium" panose="00000600000000000000" pitchFamily="2" charset="0"/>
                        </a:rPr>
                        <a:t>Inflight Sprint (part of release 4)</a:t>
                      </a:r>
                    </a:p>
                  </a:txBody>
                  <a:tcPr marL="34290" marR="34290" marT="17145" marB="17145" anchor="ctr">
                    <a:solidFill>
                      <a:srgbClr val="92D050"/>
                    </a:solidFill>
                  </a:tcPr>
                </a:tc>
                <a:extLst>
                  <a:ext uri="{0D108BD9-81ED-4DB2-BD59-A6C34878D82A}">
                    <a16:rowId xmlns:a16="http://schemas.microsoft.com/office/drawing/2014/main" val="577186565"/>
                  </a:ext>
                </a:extLst>
              </a:tr>
              <a:tr h="949408">
                <a:tc gridSpan="2">
                  <a:txBody>
                    <a:bodyPr/>
                    <a:lstStyle/>
                    <a:p>
                      <a:pPr algn="l"/>
                      <a:r>
                        <a:rPr lang="en-GB" sz="1050" b="1">
                          <a:solidFill>
                            <a:srgbClr val="000000"/>
                          </a:solidFill>
                          <a:latin typeface="Poppins Medium" panose="00000600000000000000" pitchFamily="2" charset="0"/>
                          <a:cs typeface="Poppins Medium" panose="00000600000000000000" pitchFamily="2" charset="0"/>
                        </a:rPr>
                        <a:t>Goals:</a:t>
                      </a:r>
                    </a:p>
                    <a:p>
                      <a:pPr algn="l"/>
                      <a:endParaRPr lang="en-GB" sz="900">
                        <a:solidFill>
                          <a:srgbClr val="000000"/>
                        </a:solidFill>
                        <a:latin typeface="Poppins Medium" panose="00000600000000000000" pitchFamily="2" charset="0"/>
                        <a:cs typeface="Poppins Medium" panose="00000600000000000000" pitchFamily="2" charset="0"/>
                      </a:endParaRP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Complete detailed design </a:t>
                      </a: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Complete source to target </a:t>
                      </a: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Build 50% data model </a:t>
                      </a: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Enable additional Shipper Pack reports to be self served via DDP</a:t>
                      </a: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Facilitate MDD vs </a:t>
                      </a:r>
                      <a:r>
                        <a:rPr lang="en-GB" sz="800" kern="1200" err="1">
                          <a:solidFill>
                            <a:srgbClr val="000000"/>
                          </a:solidFill>
                          <a:latin typeface="Poppins Medium" panose="00000600000000000000" pitchFamily="2" charset="0"/>
                          <a:ea typeface="+mn-ea"/>
                          <a:cs typeface="Poppins Medium" panose="00000600000000000000" pitchFamily="2" charset="0"/>
                        </a:rPr>
                        <a:t>UKLink</a:t>
                      </a:r>
                      <a:r>
                        <a:rPr lang="en-GB" sz="800" kern="1200">
                          <a:solidFill>
                            <a:srgbClr val="000000"/>
                          </a:solidFill>
                          <a:latin typeface="Poppins Medium" panose="00000600000000000000" pitchFamily="2" charset="0"/>
                          <a:ea typeface="+mn-ea"/>
                          <a:cs typeface="Poppins Medium" panose="00000600000000000000" pitchFamily="2" charset="0"/>
                        </a:rPr>
                        <a:t> analysis for IGTs – Stretch</a:t>
                      </a:r>
                    </a:p>
                    <a:p>
                      <a:pPr marL="571500" indent="-571500" algn="l">
                        <a:buFont typeface="Arial" panose="020B0604020202020204" pitchFamily="34" charset="0"/>
                        <a:buChar char="•"/>
                      </a:pPr>
                      <a:endParaRPr lang="en-GB" sz="800">
                        <a:solidFill>
                          <a:srgbClr val="000000"/>
                        </a:solidFill>
                        <a:latin typeface="Poppins Medium" panose="00000600000000000000" pitchFamily="2" charset="0"/>
                        <a:cs typeface="Poppins Medium" panose="00000600000000000000" pitchFamily="2" charset="0"/>
                      </a:endParaRP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1935656">
                <a:tc gridSpan="2">
                  <a:txBody>
                    <a:bodyPr/>
                    <a:lstStyle/>
                    <a:p>
                      <a:pPr algn="l"/>
                      <a:r>
                        <a:rPr lang="en-GB" sz="1000" b="1">
                          <a:solidFill>
                            <a:srgbClr val="000000"/>
                          </a:solidFill>
                          <a:latin typeface="Poppins Medium" panose="00000600000000000000" pitchFamily="2" charset="0"/>
                          <a:cs typeface="Poppins Medium" panose="00000600000000000000" pitchFamily="2" charset="0"/>
                        </a:rPr>
                        <a:t>Outcomes:</a:t>
                      </a:r>
                    </a:p>
                    <a:p>
                      <a:pPr algn="l"/>
                      <a:endParaRPr lang="en-GB" sz="800">
                        <a:solidFill>
                          <a:srgbClr val="000000"/>
                        </a:solidFill>
                        <a:latin typeface="Poppins Medium" panose="00000600000000000000" pitchFamily="2" charset="0"/>
                        <a:cs typeface="Poppins Medium" panose="00000600000000000000" pitchFamily="2" charset="0"/>
                      </a:endParaRP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Detailed Design for the XRN4990 Solution pertaining to DDP</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Source to target completed for XRN4990</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50% of XRN4990 data model built</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Additional Shipper pack delivery enabling Incorrect read factor and units to be self served via DDP</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Additional shipper pack delivery Shipper read frequency giving shipper portfolio count by MRF and a view of the average industry % by MRF code</a:t>
                      </a:r>
                    </a:p>
                    <a:p>
                      <a:pPr algn="l"/>
                      <a:endParaRPr lang="en-GB" sz="800">
                        <a:solidFill>
                          <a:srgbClr val="000000"/>
                        </a:solidFill>
                        <a:latin typeface="Poppins Medium" panose="00000600000000000000" pitchFamily="2" charset="0"/>
                        <a:cs typeface="Poppins Medium" panose="00000600000000000000" pitchFamily="2" charset="0"/>
                      </a:endParaRPr>
                    </a:p>
                    <a:p>
                      <a:pPr algn="l"/>
                      <a:endParaRPr lang="en-GB" sz="800">
                        <a:solidFill>
                          <a:srgbClr val="000000"/>
                        </a:solidFill>
                        <a:latin typeface="Poppins Medium" panose="00000600000000000000" pitchFamily="2" charset="0"/>
                        <a:cs typeface="Poppins Medium" panose="00000600000000000000" pitchFamily="2" charset="0"/>
                      </a:endParaRPr>
                    </a:p>
                    <a:p>
                      <a:pPr algn="l"/>
                      <a:r>
                        <a:rPr lang="en-GB" sz="1000" b="1" kern="1200">
                          <a:solidFill>
                            <a:srgbClr val="000000"/>
                          </a:solidFill>
                          <a:latin typeface="Poppins Medium" panose="00000600000000000000" pitchFamily="2" charset="0"/>
                          <a:ea typeface="+mn-ea"/>
                          <a:cs typeface="Poppins Medium" panose="00000600000000000000" pitchFamily="2" charset="0"/>
                        </a:rPr>
                        <a:t>Stretch Targets: </a:t>
                      </a:r>
                    </a:p>
                    <a:p>
                      <a:pPr algn="l"/>
                      <a:endParaRPr lang="en-GB" sz="800">
                        <a:solidFill>
                          <a:srgbClr val="000000"/>
                        </a:solidFill>
                        <a:latin typeface="Poppins Medium" panose="00000600000000000000" pitchFamily="2" charset="0"/>
                        <a:cs typeface="Poppins Medium" panose="000006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a:solidFill>
                            <a:srgbClr val="000000"/>
                          </a:solidFill>
                          <a:latin typeface="Poppins Medium" panose="00000600000000000000" pitchFamily="2" charset="0"/>
                          <a:cs typeface="Poppins Medium" panose="00000600000000000000" pitchFamily="2" charset="0"/>
                        </a:rPr>
                        <a:t>Additional analysis of </a:t>
                      </a:r>
                      <a:r>
                        <a:rPr lang="en-GB" sz="800" err="1">
                          <a:solidFill>
                            <a:srgbClr val="000000"/>
                          </a:solidFill>
                          <a:latin typeface="Poppins Medium" panose="00000600000000000000" pitchFamily="2" charset="0"/>
                          <a:cs typeface="Poppins Medium" panose="00000600000000000000" pitchFamily="2" charset="0"/>
                        </a:rPr>
                        <a:t>UKLink</a:t>
                      </a:r>
                      <a:r>
                        <a:rPr lang="en-GB" sz="800">
                          <a:solidFill>
                            <a:srgbClr val="000000"/>
                          </a:solidFill>
                          <a:latin typeface="Poppins Medium" panose="00000600000000000000" pitchFamily="2" charset="0"/>
                          <a:cs typeface="Poppins Medium" panose="00000600000000000000" pitchFamily="2" charset="0"/>
                        </a:rPr>
                        <a:t> / MDD data quality </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Industry view of read rejections by reasons code to compare company performance against industry average</a:t>
                      </a: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224655194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35" y="114056"/>
            <a:ext cx="8820472" cy="416011"/>
          </a:xfrm>
        </p:spPr>
        <p:txBody>
          <a:bodyPr>
            <a:noAutofit/>
          </a:bodyPr>
          <a:lstStyle/>
          <a:p>
            <a:r>
              <a:rPr lang="en-GB" sz="2000">
                <a:latin typeface="Arial"/>
                <a:cs typeface="Arial"/>
              </a:rPr>
              <a:t>Forecasted Year End Spend (BP22)</a:t>
            </a:r>
          </a:p>
        </p:txBody>
      </p:sp>
      <p:sp>
        <p:nvSpPr>
          <p:cNvPr id="3" name="TextBox 2">
            <a:extLst>
              <a:ext uri="{FF2B5EF4-FFF2-40B4-BE49-F238E27FC236}">
                <a16:creationId xmlns:a16="http://schemas.microsoft.com/office/drawing/2014/main" id="{F06A1C64-9763-42CC-940B-75928C320920}"/>
              </a:ext>
            </a:extLst>
          </p:cNvPr>
          <p:cNvSpPr txBox="1"/>
          <p:nvPr/>
        </p:nvSpPr>
        <p:spPr>
          <a:xfrm>
            <a:off x="539552" y="645186"/>
            <a:ext cx="8064895" cy="769441"/>
          </a:xfrm>
          <a:prstGeom prst="rect">
            <a:avLst/>
          </a:prstGeom>
          <a:noFill/>
        </p:spPr>
        <p:txBody>
          <a:bodyPr wrap="square" rtlCol="0">
            <a:spAutoFit/>
          </a:bodyPr>
          <a:lstStyle/>
          <a:p>
            <a:pPr marL="285750" indent="-285750">
              <a:buFont typeface="Arial" panose="020B0604020202020204" pitchFamily="34" charset="0"/>
              <a:buChar char="•"/>
            </a:pPr>
            <a:r>
              <a:rPr lang="en-GB" sz="1100"/>
              <a:t>The graph below illustrates the current forecast for financial year-end utilisation of the General Change investment budget (BP22) –  this is subject to change should ChMC approve further change delivery</a:t>
            </a:r>
          </a:p>
          <a:p>
            <a:pPr marL="285750" indent="-285750">
              <a:buFont typeface="Arial" panose="020B0604020202020204" pitchFamily="34" charset="0"/>
              <a:buChar char="•"/>
            </a:pPr>
            <a:r>
              <a:rPr lang="en-GB" sz="1100"/>
              <a:t>Committed spend has increased since last month by £67k (shipper £37.5k, DNs £29.5k) </a:t>
            </a:r>
          </a:p>
          <a:p>
            <a:pPr marL="285750" indent="-285750">
              <a:buFont typeface="Arial" panose="020B0604020202020204" pitchFamily="34" charset="0"/>
              <a:buChar char="•"/>
            </a:pPr>
            <a:r>
              <a:rPr lang="en-GB" sz="1100"/>
              <a:t>Link to </a:t>
            </a:r>
            <a:r>
              <a:rPr lang="en-GB" sz="1100">
                <a:hlinkClick r:id="rId2"/>
              </a:rPr>
              <a:t>Change Budget</a:t>
            </a:r>
            <a:endParaRPr lang="en-GB" sz="1100"/>
          </a:p>
        </p:txBody>
      </p:sp>
      <p:graphicFrame>
        <p:nvGraphicFramePr>
          <p:cNvPr id="5" name="Chart 4">
            <a:extLst>
              <a:ext uri="{FF2B5EF4-FFF2-40B4-BE49-F238E27FC236}">
                <a16:creationId xmlns:a16="http://schemas.microsoft.com/office/drawing/2014/main" id="{4E294E9E-E8CA-5B85-70B7-E942435DC4AB}"/>
              </a:ext>
              <a:ext uri="{147F2762-F138-4A5C-976F-8EAC2B608ADB}">
                <a16:predDERef xmlns:a16="http://schemas.microsoft.com/office/drawing/2014/main" pred="{4EEB6BFD-EC0F-4777-AF79-D78AC53CDC81}"/>
              </a:ext>
            </a:extLst>
          </p:cNvPr>
          <p:cNvGraphicFramePr>
            <a:graphicFrameLocks/>
          </p:cNvGraphicFramePr>
          <p:nvPr/>
        </p:nvGraphicFramePr>
        <p:xfrm>
          <a:off x="269201" y="1419622"/>
          <a:ext cx="8605595" cy="35210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2492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1E561D-CE76-4E28-B44C-5D7A0AD322EC}"/>
              </a:ext>
            </a:extLst>
          </p:cNvPr>
          <p:cNvSpPr>
            <a:spLocks noGrp="1"/>
          </p:cNvSpPr>
          <p:nvPr>
            <p:ph type="title"/>
          </p:nvPr>
        </p:nvSpPr>
        <p:spPr/>
        <p:txBody>
          <a:bodyPr/>
          <a:lstStyle/>
          <a:p>
            <a:r>
              <a:rPr lang="en-GB"/>
              <a:t>DDP Appendix</a:t>
            </a:r>
          </a:p>
        </p:txBody>
      </p:sp>
    </p:spTree>
    <p:extLst>
      <p:ext uri="{BB962C8B-B14F-4D97-AF65-F5344CB8AC3E}">
        <p14:creationId xmlns:p14="http://schemas.microsoft.com/office/powerpoint/2010/main" val="2342963081"/>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D674F7-7E6A-45A6-9465-D9AAE9CC2BCF}"/>
              </a:ext>
            </a:extLst>
          </p:cNvPr>
          <p:cNvSpPr>
            <a:spLocks noGrp="1"/>
          </p:cNvSpPr>
          <p:nvPr>
            <p:ph type="title"/>
          </p:nvPr>
        </p:nvSpPr>
        <p:spPr>
          <a:xfrm>
            <a:off x="216030" y="123478"/>
            <a:ext cx="8470770" cy="360040"/>
          </a:xfrm>
        </p:spPr>
        <p:txBody>
          <a:bodyPr>
            <a:normAutofit fontScale="90000"/>
          </a:bodyPr>
          <a:lstStyle/>
          <a:p>
            <a:pPr algn="l"/>
            <a:r>
              <a:rPr lang="en-GB" sz="1800"/>
              <a:t>DDP Roadmap</a:t>
            </a:r>
          </a:p>
        </p:txBody>
      </p:sp>
      <p:pic>
        <p:nvPicPr>
          <p:cNvPr id="8" name="Picture 7">
            <a:extLst>
              <a:ext uri="{FF2B5EF4-FFF2-40B4-BE49-F238E27FC236}">
                <a16:creationId xmlns:a16="http://schemas.microsoft.com/office/drawing/2014/main" id="{EAFD83A5-8DB0-40B0-99F2-D9DBB30FDF63}"/>
              </a:ext>
            </a:extLst>
          </p:cNvPr>
          <p:cNvPicPr>
            <a:picLocks noChangeAspect="1"/>
          </p:cNvPicPr>
          <p:nvPr/>
        </p:nvPicPr>
        <p:blipFill>
          <a:blip r:embed="rId2"/>
          <a:stretch>
            <a:fillRect/>
          </a:stretch>
        </p:blipFill>
        <p:spPr>
          <a:xfrm>
            <a:off x="216030" y="505094"/>
            <a:ext cx="8711939" cy="3926164"/>
          </a:xfrm>
          <a:prstGeom prst="rect">
            <a:avLst/>
          </a:prstGeom>
        </p:spPr>
      </p:pic>
      <p:sp>
        <p:nvSpPr>
          <p:cNvPr id="9" name="TextBox 8">
            <a:extLst>
              <a:ext uri="{FF2B5EF4-FFF2-40B4-BE49-F238E27FC236}">
                <a16:creationId xmlns:a16="http://schemas.microsoft.com/office/drawing/2014/main" id="{F318376D-F30D-42E2-BAAB-A1DD97201929}"/>
              </a:ext>
            </a:extLst>
          </p:cNvPr>
          <p:cNvSpPr txBox="1"/>
          <p:nvPr/>
        </p:nvSpPr>
        <p:spPr>
          <a:xfrm>
            <a:off x="190210" y="4475316"/>
            <a:ext cx="792088" cy="369332"/>
          </a:xfrm>
          <a:prstGeom prst="rect">
            <a:avLst/>
          </a:prstGeom>
          <a:noFill/>
        </p:spPr>
        <p:txBody>
          <a:bodyPr wrap="square" rtlCol="0">
            <a:spAutoFit/>
          </a:bodyPr>
          <a:lstStyle/>
          <a:p>
            <a:r>
              <a:rPr lang="en-GB" sz="1200">
                <a:solidFill>
                  <a:srgbClr val="000000"/>
                </a:solidFill>
                <a:latin typeface="Poppins Medium" panose="00000600000000000000" pitchFamily="2" charset="0"/>
                <a:cs typeface="Poppins Medium" panose="00000600000000000000" pitchFamily="2" charset="0"/>
              </a:rPr>
              <a:t>Key</a:t>
            </a:r>
            <a:r>
              <a:rPr lang="en-GB" sz="1200"/>
              <a:t>:</a:t>
            </a:r>
            <a:r>
              <a:rPr lang="en-GB"/>
              <a:t> </a:t>
            </a:r>
          </a:p>
        </p:txBody>
      </p:sp>
      <p:sp>
        <p:nvSpPr>
          <p:cNvPr id="10" name="Rectangle: Rounded Corners 9">
            <a:extLst>
              <a:ext uri="{FF2B5EF4-FFF2-40B4-BE49-F238E27FC236}">
                <a16:creationId xmlns:a16="http://schemas.microsoft.com/office/drawing/2014/main" id="{365702A1-DEAA-46FA-B57D-2B4C71C0877A}"/>
              </a:ext>
            </a:extLst>
          </p:cNvPr>
          <p:cNvSpPr/>
          <p:nvPr/>
        </p:nvSpPr>
        <p:spPr>
          <a:xfrm>
            <a:off x="802533" y="4523364"/>
            <a:ext cx="792088" cy="288032"/>
          </a:xfrm>
          <a:prstGeom prst="round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chemeClr val="tx1"/>
                </a:solidFill>
              </a:rPr>
              <a:t>Themes</a:t>
            </a:r>
            <a:endParaRPr lang="en-GB" sz="1000">
              <a:solidFill>
                <a:schemeClr val="tx1"/>
              </a:solidFill>
            </a:endParaRPr>
          </a:p>
        </p:txBody>
      </p:sp>
      <p:sp>
        <p:nvSpPr>
          <p:cNvPr id="11" name="Rectangle: Rounded Corners 10">
            <a:extLst>
              <a:ext uri="{FF2B5EF4-FFF2-40B4-BE49-F238E27FC236}">
                <a16:creationId xmlns:a16="http://schemas.microsoft.com/office/drawing/2014/main" id="{10E75F8A-A90E-47E1-BCE8-20ADD3EA2C42}"/>
              </a:ext>
            </a:extLst>
          </p:cNvPr>
          <p:cNvSpPr/>
          <p:nvPr/>
        </p:nvSpPr>
        <p:spPr>
          <a:xfrm>
            <a:off x="1882653" y="4523364"/>
            <a:ext cx="792088" cy="288032"/>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chemeClr val="tx1"/>
                </a:solidFill>
              </a:rPr>
              <a:t>Deliverable</a:t>
            </a:r>
            <a:endParaRPr lang="en-GB" sz="1100">
              <a:solidFill>
                <a:schemeClr val="tx1"/>
              </a:solidFill>
            </a:endParaRPr>
          </a:p>
        </p:txBody>
      </p:sp>
    </p:spTree>
    <p:extLst>
      <p:ext uri="{BB962C8B-B14F-4D97-AF65-F5344CB8AC3E}">
        <p14:creationId xmlns:p14="http://schemas.microsoft.com/office/powerpoint/2010/main" val="3776259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CA4638FF-EE41-4161-91EB-02772D2449A8}"/>
              </a:ext>
            </a:extLst>
          </p:cNvPr>
          <p:cNvGraphicFramePr>
            <a:graphicFrameLocks noGrp="1"/>
          </p:cNvGraphicFramePr>
          <p:nvPr/>
        </p:nvGraphicFramePr>
        <p:xfrm>
          <a:off x="585439" y="283553"/>
          <a:ext cx="8171056" cy="4616533"/>
        </p:xfrm>
        <a:graphic>
          <a:graphicData uri="http://schemas.openxmlformats.org/drawingml/2006/table">
            <a:tbl>
              <a:tblPr firstRow="1" bandRow="1">
                <a:tableStyleId>{5940675A-B579-460E-94D1-54222C63F5DA}</a:tableStyleId>
              </a:tblPr>
              <a:tblGrid>
                <a:gridCol w="4085528">
                  <a:extLst>
                    <a:ext uri="{9D8B030D-6E8A-4147-A177-3AD203B41FA5}">
                      <a16:colId xmlns:a16="http://schemas.microsoft.com/office/drawing/2014/main" val="421334891"/>
                    </a:ext>
                  </a:extLst>
                </a:gridCol>
                <a:gridCol w="4085528">
                  <a:extLst>
                    <a:ext uri="{9D8B030D-6E8A-4147-A177-3AD203B41FA5}">
                      <a16:colId xmlns:a16="http://schemas.microsoft.com/office/drawing/2014/main" val="2119268424"/>
                    </a:ext>
                  </a:extLst>
                </a:gridCol>
              </a:tblGrid>
              <a:tr h="448393">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bg1"/>
                          </a:solidFill>
                          <a:latin typeface="Poppins Medium" panose="00000600000000000000" pitchFamily="2" charset="0"/>
                          <a:cs typeface="Poppins Medium" panose="00000600000000000000" pitchFamily="2" charset="0"/>
                        </a:rPr>
                        <a:t>Release 2 </a:t>
                      </a:r>
                    </a:p>
                  </a:txBody>
                  <a:tcPr marL="34290" marR="34290" marT="17145" marB="17145" anchor="ctr">
                    <a:solidFill>
                      <a:srgbClr val="000000"/>
                    </a:solidFill>
                  </a:tcPr>
                </a:tc>
                <a:extLst>
                  <a:ext uri="{0D108BD9-81ED-4DB2-BD59-A6C34878D82A}">
                    <a16:rowId xmlns:a16="http://schemas.microsoft.com/office/drawing/2014/main" val="577186565"/>
                  </a:ext>
                </a:extLst>
              </a:tr>
              <a:tr h="560070">
                <a:tc gridSpan="2">
                  <a:txBody>
                    <a:bodyPr/>
                    <a:lstStyle/>
                    <a:p>
                      <a:pPr algn="l"/>
                      <a:r>
                        <a:rPr lang="en-GB" sz="1400">
                          <a:solidFill>
                            <a:srgbClr val="000000"/>
                          </a:solidFill>
                          <a:latin typeface="Poppins Medium" panose="00000600000000000000" pitchFamily="2" charset="0"/>
                          <a:cs typeface="Poppins Medium" panose="00000600000000000000" pitchFamily="2" charset="0"/>
                        </a:rPr>
                        <a:t>Goal: </a:t>
                      </a:r>
                    </a:p>
                    <a:p>
                      <a:pPr algn="l"/>
                      <a:r>
                        <a:rPr lang="en-GB" sz="1100">
                          <a:solidFill>
                            <a:srgbClr val="000000"/>
                          </a:solidFill>
                          <a:latin typeface="Poppins Medium" panose="00000600000000000000" pitchFamily="2" charset="0"/>
                          <a:cs typeface="Poppins Medium" panose="00000600000000000000" pitchFamily="2" charset="0"/>
                        </a:rPr>
                        <a:t>Enable Distribution Network Users to access a financial forecasting report (part of the golden bullet), to understand variances between formula year AQ / SOQ and rolling AQ / SOQ to understand the impact this has on revenue.</a:t>
                      </a:r>
                      <a:endParaRPr lang="en-GB" sz="1200">
                        <a:solidFill>
                          <a:srgbClr val="000000"/>
                        </a:solidFill>
                        <a:latin typeface="Poppins Medium" panose="00000600000000000000" pitchFamily="2" charset="0"/>
                        <a:cs typeface="Poppins Medium" panose="00000600000000000000" pitchFamily="2" charset="0"/>
                      </a:endParaRP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3567931">
                <a:tc gridSpan="2">
                  <a:txBody>
                    <a:bodyPr/>
                    <a:lstStyle/>
                    <a:p>
                      <a:pPr algn="l"/>
                      <a:r>
                        <a:rPr lang="en-GB" sz="1400">
                          <a:solidFill>
                            <a:srgbClr val="000000"/>
                          </a:solidFill>
                          <a:latin typeface="Poppins Medium" panose="00000600000000000000" pitchFamily="2" charset="0"/>
                          <a:cs typeface="Poppins Medium" panose="00000600000000000000" pitchFamily="2" charset="0"/>
                        </a:rPr>
                        <a:t>User Stories:</a:t>
                      </a:r>
                    </a:p>
                    <a:p>
                      <a:pPr algn="l"/>
                      <a:endParaRPr lang="en-GB" sz="900">
                        <a:solidFill>
                          <a:srgbClr val="000000"/>
                        </a:solidFill>
                        <a:latin typeface="Poppins Medium" panose="00000600000000000000" pitchFamily="2" charset="0"/>
                        <a:cs typeface="Poppins Medium" panose="00000600000000000000" pitchFamily="2" charset="0"/>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a:t>
                      </a: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 a DN I want a view of my Formula year AQ/ SOQ and Rolling AQ / SOQ simulation data grouped by: LDZ, Exit Zone, Shipper Short, EUC, Code, Charge Type, Charge Rate, Asset Type, AQ Band and Class</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total FY AQ / SOQ and Rolling AQ / SOQ displayed in kwh and as a percentage, and the difference between the two</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total charges by Rolling and Formula Year AQ / SOQ totals and difference</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charge type between Formula year AQ / SOQ and Rolling AQ /SOQ (by kwh and percentage difference) so I can see how many MPRNs fall into each group and the difference between FY and Rolling for each charge type in both kwh and percent age and split by LDZ, Exit Zone, Class, AQ band, Shipper Short Code and Asset Type Charge types: ZCA, 891, CCA, CFI, ECN, C04</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a trend view between Formula Year and Rolling AQ and SOQ with the total charge position for both</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Stretch element:</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 difference between FY AQ and rolling AQ and between FY SOQ and Rolling SOQ</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kwh difference between FY AQ and Rolling AQ and FY SOQ and rolling SOQ so I can see how many MPRNs fall into each group</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to see the total number of MPRNs that have had a rate change within the last month, and have these split by reason for the rate change (Shipper change, Class change, other) so I can understand how rate changes are affecting my revenues</a:t>
                      </a: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1263673470"/>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D02DE176-DA83-4F05-AD68-0EA63DA29CF5}"/>
              </a:ext>
            </a:extLst>
          </p:cNvPr>
          <p:cNvGraphicFramePr>
            <a:graphicFrameLocks noGrp="1"/>
          </p:cNvGraphicFramePr>
          <p:nvPr/>
        </p:nvGraphicFramePr>
        <p:xfrm>
          <a:off x="365202" y="118680"/>
          <a:ext cx="8413595" cy="4908328"/>
        </p:xfrm>
        <a:graphic>
          <a:graphicData uri="http://schemas.openxmlformats.org/drawingml/2006/table">
            <a:tbl>
              <a:tblPr firstRow="1" bandRow="1">
                <a:tableStyleId>{5940675A-B579-460E-94D1-54222C63F5DA}</a:tableStyleId>
              </a:tblPr>
              <a:tblGrid>
                <a:gridCol w="3871422">
                  <a:extLst>
                    <a:ext uri="{9D8B030D-6E8A-4147-A177-3AD203B41FA5}">
                      <a16:colId xmlns:a16="http://schemas.microsoft.com/office/drawing/2014/main" val="421334891"/>
                    </a:ext>
                  </a:extLst>
                </a:gridCol>
                <a:gridCol w="4542173">
                  <a:extLst>
                    <a:ext uri="{9D8B030D-6E8A-4147-A177-3AD203B41FA5}">
                      <a16:colId xmlns:a16="http://schemas.microsoft.com/office/drawing/2014/main" val="2119268424"/>
                    </a:ext>
                  </a:extLst>
                </a:gridCol>
              </a:tblGrid>
              <a:tr h="404908">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bg1"/>
                          </a:solidFill>
                          <a:latin typeface="Poppins Medium" panose="00000600000000000000" pitchFamily="2" charset="0"/>
                          <a:cs typeface="Poppins Medium" panose="00000600000000000000" pitchFamily="2" charset="0"/>
                        </a:rPr>
                        <a:t>Release 3</a:t>
                      </a:r>
                    </a:p>
                  </a:txBody>
                  <a:tcPr marL="34290" marR="34290" marT="17145" marB="17145" anchor="ctr">
                    <a:solidFill>
                      <a:schemeClr val="tx1"/>
                    </a:solidFill>
                  </a:tcPr>
                </a:tc>
                <a:extLst>
                  <a:ext uri="{0D108BD9-81ED-4DB2-BD59-A6C34878D82A}">
                    <a16:rowId xmlns:a16="http://schemas.microsoft.com/office/drawing/2014/main" val="577186565"/>
                  </a:ext>
                </a:extLst>
              </a:tr>
              <a:tr h="428076">
                <a:tc gridSpan="2">
                  <a:txBody>
                    <a:bodyPr/>
                    <a:lstStyle/>
                    <a:p>
                      <a:pPr algn="l"/>
                      <a:r>
                        <a:rPr lang="en-GB" sz="1100">
                          <a:solidFill>
                            <a:srgbClr val="000000"/>
                          </a:solidFill>
                          <a:latin typeface="Poppins Medium" panose="00000600000000000000" pitchFamily="2" charset="0"/>
                          <a:cs typeface="Poppins Medium" panose="00000600000000000000" pitchFamily="2" charset="0"/>
                        </a:rPr>
                        <a:t>Goals:</a:t>
                      </a:r>
                      <a:endParaRPr lang="en-GB" sz="900">
                        <a:solidFill>
                          <a:srgbClr val="000000"/>
                        </a:solidFill>
                        <a:latin typeface="Poppins Medium" panose="00000600000000000000" pitchFamily="2" charset="0"/>
                        <a:cs typeface="Poppins Medium" panose="00000600000000000000" pitchFamily="2" charset="0"/>
                      </a:endParaRPr>
                    </a:p>
                    <a:p>
                      <a:pPr marL="571500" indent="-57150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Complete model to enable the aggregated invoice element of the Golden Bullet Report </a:t>
                      </a:r>
                    </a:p>
                    <a:p>
                      <a:pPr marL="571500" indent="-57150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Enable more elements of the Shipper pack to be self served </a:t>
                      </a: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3896593">
                <a:tc gridSpan="2">
                  <a:txBody>
                    <a:bodyPr/>
                    <a:lstStyle/>
                    <a:p>
                      <a:pPr algn="l"/>
                      <a:r>
                        <a:rPr lang="en-GB" sz="800" b="1">
                          <a:solidFill>
                            <a:srgbClr val="000000"/>
                          </a:solidFill>
                          <a:latin typeface="Poppins Medium" panose="00000600000000000000" pitchFamily="2" charset="0"/>
                          <a:cs typeface="Poppins Medium" panose="00000600000000000000" pitchFamily="2" charset="0"/>
                        </a:rPr>
                        <a:t>User Stories:</a:t>
                      </a:r>
                    </a:p>
                    <a:p>
                      <a:pPr algn="l"/>
                      <a:endParaRPr lang="en-GB" sz="800">
                        <a:solidFill>
                          <a:srgbClr val="000000"/>
                        </a:solidFill>
                        <a:latin typeface="Poppins Medium" panose="00000600000000000000" pitchFamily="2" charset="0"/>
                        <a:cs typeface="Poppins Medium" panose="00000600000000000000" pitchFamily="2" charset="0"/>
                      </a:endParaRP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Build the data model to enable the DN aggregated  invoice element of the golden bullet to be delivered via DDP  including A new monthly report that consolidates all the detail information shown in : </a:t>
                      </a:r>
                    </a:p>
                    <a:p>
                      <a:pPr algn="l"/>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BOPRI</a:t>
                      </a:r>
                      <a:b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SCH606</a:t>
                      </a:r>
                      <a:b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Geninf</a:t>
                      </a: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shows the cash invoices values on </a:t>
                      </a: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aswell</a:t>
                      </a: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 that we have received </a:t>
                      </a:r>
                    </a:p>
                    <a:p>
                      <a:pPr marL="342900" indent="-342900" algn="l">
                        <a:buFont typeface="Arial" panose="020B0604020202020204" pitchFamily="34" charset="0"/>
                        <a:buChar char="•"/>
                      </a:pP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Summarises</a:t>
                      </a: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 it separately by EUC and also by Load Band </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It is also to be used to generate the December ""snapshot"" position and a forward forecast of new charging years monthly invoices so we would like to know in December what the new invoice values will be the following April - so forward forecast what the new capacity values will be inclusive of the new load factors and latest snapshot AQ use this report to populate the results</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Note: December snapshot:</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Capacity charges are established based on the December AQ / SOQ for the following financial year</a:t>
                      </a:r>
                    </a:p>
                    <a:p>
                      <a:pPr algn="l"/>
                      <a:endParaRPr lang="en-GB" sz="800">
                        <a:solidFill>
                          <a:srgbClr val="000000"/>
                        </a:solidFill>
                        <a:latin typeface="Poppins Medium" panose="00000600000000000000" pitchFamily="2" charset="0"/>
                        <a:cs typeface="Poppins Medium" panose="00000600000000000000" pitchFamily="2" charset="0"/>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to be able to report on Dead meters via a monthly snapshot and see a trend over 12 months, so that the dead report in the Shipper pack can be retired</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my read performance for class 3 sites to be displayed as 'MET' when I have achieved 90% of reads accepted so that I can monitor my read performance</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Analysis of the below user story; As a Shipper I want an industry view of read rejection reasons so that I can compare my performance with industry Read rejections by reason code (numbers). Existing report need enhancing to give;</a:t>
                      </a:r>
                    </a:p>
                    <a:p>
                      <a:pPr marL="457200" lvl="2" indent="-457200" algn="l">
                        <a:buFont typeface="+mj-lt"/>
                        <a:buAutoNum type="arabicPeriod"/>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Read rejections by reason code percentage value for a Shipper needs to be added to current dashboard</a:t>
                      </a:r>
                    </a:p>
                    <a:p>
                      <a:pPr marL="457200" lvl="2" indent="-457200" algn="l">
                        <a:buFont typeface="+mj-lt"/>
                        <a:buAutoNum type="arabicPeriod"/>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Industry average number of read rejections (number and percentage) needs adding</a:t>
                      </a:r>
                    </a:p>
                    <a:p>
                      <a:pPr marL="457200" lvl="2" indent="-457200" algn="l">
                        <a:buFont typeface="+mj-lt"/>
                        <a:buAutoNum type="arabicPeriod"/>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Performance enhancement to give a greater user experience of the large volumes</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Stretch targets:</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285750" marR="0" lvl="0" indent="-28575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to see a list of sites in my portfolio containing plot addresses so that I can assess and update the address details correctly &amp; in a timely manner.</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the WAR Bands dashboard to be moved out of UIG area of DDP and added to the Reads area of DDP so that it sits more logically from a business process perspective</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3591036775"/>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D02DE176-DA83-4F05-AD68-0EA63DA29CF5}"/>
              </a:ext>
            </a:extLst>
          </p:cNvPr>
          <p:cNvGraphicFramePr>
            <a:graphicFrameLocks noGrp="1"/>
          </p:cNvGraphicFramePr>
          <p:nvPr/>
        </p:nvGraphicFramePr>
        <p:xfrm>
          <a:off x="365202" y="118680"/>
          <a:ext cx="8413595" cy="4747271"/>
        </p:xfrm>
        <a:graphic>
          <a:graphicData uri="http://schemas.openxmlformats.org/drawingml/2006/table">
            <a:tbl>
              <a:tblPr firstRow="1" bandRow="1">
                <a:tableStyleId>{5940675A-B579-460E-94D1-54222C63F5DA}</a:tableStyleId>
              </a:tblPr>
              <a:tblGrid>
                <a:gridCol w="3871422">
                  <a:extLst>
                    <a:ext uri="{9D8B030D-6E8A-4147-A177-3AD203B41FA5}">
                      <a16:colId xmlns:a16="http://schemas.microsoft.com/office/drawing/2014/main" val="421334891"/>
                    </a:ext>
                  </a:extLst>
                </a:gridCol>
                <a:gridCol w="4542173">
                  <a:extLst>
                    <a:ext uri="{9D8B030D-6E8A-4147-A177-3AD203B41FA5}">
                      <a16:colId xmlns:a16="http://schemas.microsoft.com/office/drawing/2014/main" val="2119268424"/>
                    </a:ext>
                  </a:extLst>
                </a:gridCol>
              </a:tblGrid>
              <a:tr h="404908">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bg1"/>
                          </a:solidFill>
                          <a:latin typeface="Poppins Medium" panose="00000600000000000000" pitchFamily="2" charset="0"/>
                          <a:cs typeface="Poppins Medium" panose="00000600000000000000" pitchFamily="2" charset="0"/>
                        </a:rPr>
                        <a:t>Inflight Sprint (part of release 3)</a:t>
                      </a:r>
                    </a:p>
                  </a:txBody>
                  <a:tcPr marL="34290" marR="34290" marT="17145" marB="17145" anchor="ctr">
                    <a:solidFill>
                      <a:schemeClr val="tx1"/>
                    </a:solidFill>
                  </a:tcPr>
                </a:tc>
                <a:extLst>
                  <a:ext uri="{0D108BD9-81ED-4DB2-BD59-A6C34878D82A}">
                    <a16:rowId xmlns:a16="http://schemas.microsoft.com/office/drawing/2014/main" val="577186565"/>
                  </a:ext>
                </a:extLst>
              </a:tr>
              <a:tr h="428076">
                <a:tc gridSpan="2">
                  <a:txBody>
                    <a:bodyPr/>
                    <a:lstStyle/>
                    <a:p>
                      <a:pPr algn="l"/>
                      <a:r>
                        <a:rPr lang="en-GB" sz="1100">
                          <a:solidFill>
                            <a:srgbClr val="000000"/>
                          </a:solidFill>
                          <a:latin typeface="Poppins Medium" panose="00000600000000000000" pitchFamily="2" charset="0"/>
                          <a:cs typeface="Poppins Medium" panose="00000600000000000000" pitchFamily="2" charset="0"/>
                        </a:rPr>
                        <a:t>Goals:</a:t>
                      </a:r>
                      <a:endParaRPr lang="en-GB" sz="900">
                        <a:solidFill>
                          <a:srgbClr val="000000"/>
                        </a:solidFill>
                        <a:latin typeface="Poppins Medium" panose="00000600000000000000" pitchFamily="2" charset="0"/>
                        <a:cs typeface="Poppins Medium" panose="00000600000000000000" pitchFamily="2" charset="0"/>
                      </a:endParaRPr>
                    </a:p>
                    <a:p>
                      <a:pPr marL="571500" indent="-57150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Build the golden bullet invoice report </a:t>
                      </a:r>
                    </a:p>
                    <a:p>
                      <a:pPr marL="571500" indent="-57150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Build the detailed design for the XRN4990 solution</a:t>
                      </a: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3896593">
                <a:tc gridSpan="2">
                  <a:txBody>
                    <a:bodyPr/>
                    <a:lstStyle/>
                    <a:p>
                      <a:pPr algn="l"/>
                      <a:r>
                        <a:rPr lang="en-GB" sz="800" b="1">
                          <a:solidFill>
                            <a:srgbClr val="000000"/>
                          </a:solidFill>
                          <a:latin typeface="Poppins Medium" panose="00000600000000000000" pitchFamily="2" charset="0"/>
                          <a:cs typeface="Poppins Medium" panose="00000600000000000000" pitchFamily="2" charset="0"/>
                        </a:rPr>
                        <a:t>User Stories:</a:t>
                      </a:r>
                    </a:p>
                    <a:p>
                      <a:pPr algn="l"/>
                      <a:endParaRPr lang="en-GB" sz="800">
                        <a:solidFill>
                          <a:srgbClr val="000000"/>
                        </a:solidFill>
                        <a:latin typeface="Poppins Medium" panose="00000600000000000000" pitchFamily="2" charset="0"/>
                        <a:cs typeface="Poppins Medium" panose="00000600000000000000" pitchFamily="2" charset="0"/>
                      </a:endParaRP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Build the dashboards to enable the DN aggregated  invoice element of the golden bullet to be delivered via DDP  including A new monthly report that consolidates all the detail information shown in : </a:t>
                      </a:r>
                    </a:p>
                    <a:p>
                      <a:pPr algn="l"/>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BOPRI</a:t>
                      </a:r>
                      <a:b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SCH606</a:t>
                      </a:r>
                      <a:b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Geninf</a:t>
                      </a: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shows the cash invoices values on as well that we have received </a:t>
                      </a:r>
                    </a:p>
                    <a:p>
                      <a:pPr marL="342900" indent="-342900" algn="l">
                        <a:buFont typeface="Arial" panose="020B0604020202020204" pitchFamily="34" charset="0"/>
                        <a:buChar char="•"/>
                      </a:pP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Summarises</a:t>
                      </a: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 it separately by EUC and also by Load Band </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It is also to be used to generate the December ""snapshot"" position and a forward forecast of new charging years monthly invoices so we would like to know in December what the new invoice values will be the following April - so forward forecast what the new capacity values will be inclusive of the new load factors and latest snapshot AQ use this report to populate the results</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Note: December snapshot:</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Capacity charges are established based on the December AQ / SOQ for the following financial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a:solidFill>
                            <a:srgbClr val="000000"/>
                          </a:solidFill>
                          <a:latin typeface="Poppins Medium" panose="00000600000000000000" pitchFamily="2" charset="0"/>
                          <a:cs typeface="Poppins Medium" panose="00000600000000000000" pitchFamily="2" charset="0"/>
                        </a:rPr>
                        <a:t>      Performance optimisation for read dashboards</a:t>
                      </a:r>
                    </a:p>
                    <a:p>
                      <a:pPr algn="l"/>
                      <a:endParaRPr lang="en-GB" sz="800">
                        <a:solidFill>
                          <a:srgbClr val="000000"/>
                        </a:solidFill>
                        <a:latin typeface="Poppins Medium" panose="00000600000000000000" pitchFamily="2" charset="0"/>
                        <a:cs typeface="Poppins Medium" panose="00000600000000000000" pitchFamily="2" charset="0"/>
                      </a:endParaRP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Detailed Design for the XRN4990 Solution pertaining to DDP</a:t>
                      </a:r>
                    </a:p>
                    <a:p>
                      <a:pPr algn="l"/>
                      <a:endParaRPr lang="en-GB" sz="800">
                        <a:solidFill>
                          <a:srgbClr val="000000"/>
                        </a:solidFill>
                        <a:latin typeface="Poppins Medium" panose="00000600000000000000" pitchFamily="2" charset="0"/>
                        <a:cs typeface="Poppins Medium" panose="00000600000000000000" pitchFamily="2" charset="0"/>
                      </a:endParaRPr>
                    </a:p>
                    <a:p>
                      <a:pPr algn="l"/>
                      <a:endParaRPr lang="en-GB" sz="800">
                        <a:solidFill>
                          <a:srgbClr val="000000"/>
                        </a:solidFill>
                        <a:latin typeface="Poppins Medium" panose="00000600000000000000" pitchFamily="2" charset="0"/>
                        <a:cs typeface="Poppins Medium" panose="00000600000000000000" pitchFamily="2" charset="0"/>
                      </a:endParaRPr>
                    </a:p>
                    <a:p>
                      <a:pPr algn="l"/>
                      <a:r>
                        <a:rPr lang="en-GB" sz="800">
                          <a:solidFill>
                            <a:srgbClr val="000000"/>
                          </a:solidFill>
                          <a:latin typeface="Poppins Medium" panose="00000600000000000000" pitchFamily="2" charset="0"/>
                          <a:cs typeface="Poppins Medium" panose="00000600000000000000" pitchFamily="2" charset="0"/>
                        </a:rPr>
                        <a:t>Stretch Target: </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Must read enhancement to align BAU enhancement to DDP</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Industry view of number of MPRN associated to MRF (part of Shipper Pack XRN 5200)</a:t>
                      </a:r>
                    </a:p>
                    <a:p>
                      <a:pPr marL="171450" indent="-171450" algn="l">
                        <a:buFont typeface="Arial" panose="020B0604020202020204" pitchFamily="34" charset="0"/>
                        <a:buChar char="•"/>
                      </a:pPr>
                      <a:endParaRPr lang="en-GB" sz="800">
                        <a:solidFill>
                          <a:srgbClr val="000000"/>
                        </a:solidFill>
                        <a:latin typeface="Poppins Medium" panose="00000600000000000000" pitchFamily="2" charset="0"/>
                        <a:cs typeface="Poppins Medium" panose="00000600000000000000" pitchFamily="2" charset="0"/>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2642911669"/>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Section 5: Non-DSC Change Budget Impacting Programmes </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33294381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a:t>CMS Rebuild Update </a:t>
            </a:r>
          </a:p>
        </p:txBody>
      </p:sp>
    </p:spTree>
    <p:extLst>
      <p:ext uri="{BB962C8B-B14F-4D97-AF65-F5344CB8AC3E}">
        <p14:creationId xmlns:p14="http://schemas.microsoft.com/office/powerpoint/2010/main" val="18795077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C39CB-0BEC-574D-AB42-02DEDD509EA9}"/>
              </a:ext>
            </a:extLst>
          </p:cNvPr>
          <p:cNvSpPr>
            <a:spLocks noGrp="1"/>
          </p:cNvSpPr>
          <p:nvPr>
            <p:ph type="title"/>
          </p:nvPr>
        </p:nvSpPr>
        <p:spPr>
          <a:xfrm>
            <a:off x="457200" y="123478"/>
            <a:ext cx="8229600" cy="420157"/>
          </a:xfrm>
        </p:spPr>
        <p:txBody>
          <a:bodyPr>
            <a:normAutofit fontScale="90000"/>
          </a:bodyPr>
          <a:lstStyle/>
          <a:p>
            <a:r>
              <a:rPr lang="en-US"/>
              <a:t>Progress to Date</a:t>
            </a:r>
          </a:p>
        </p:txBody>
      </p:sp>
      <p:sp>
        <p:nvSpPr>
          <p:cNvPr id="3" name="Content Placeholder 2">
            <a:extLst>
              <a:ext uri="{FF2B5EF4-FFF2-40B4-BE49-F238E27FC236}">
                <a16:creationId xmlns:a16="http://schemas.microsoft.com/office/drawing/2014/main" id="{F6455E3C-0B4E-FD48-BAAC-73087A795611}"/>
              </a:ext>
            </a:extLst>
          </p:cNvPr>
          <p:cNvSpPr>
            <a:spLocks noGrp="1"/>
          </p:cNvSpPr>
          <p:nvPr>
            <p:ph idx="1"/>
          </p:nvPr>
        </p:nvSpPr>
        <p:spPr>
          <a:xfrm>
            <a:off x="270875" y="380528"/>
            <a:ext cx="8602250" cy="4639493"/>
          </a:xfrm>
        </p:spPr>
        <p:txBody>
          <a:bodyPr vert="horz" lIns="68580" tIns="34290" rIns="68580" bIns="34290" rtlCol="0" anchor="t">
            <a:noAutofit/>
          </a:bodyPr>
          <a:lstStyle/>
          <a:p>
            <a:pPr marL="342424" indent="-342424"/>
            <a:endParaRPr lang="en-US" sz="1100">
              <a:latin typeface="Arial"/>
              <a:cs typeface="Arial"/>
            </a:endParaRPr>
          </a:p>
          <a:p>
            <a:r>
              <a:rPr lang="en-GB" sz="1100">
                <a:latin typeface="Arial"/>
                <a:cs typeface="Arial"/>
              </a:rPr>
              <a:t>The New CMS was successfully launched on 24 and 26 October 2022. There were no issues or incidents relating to to the launch of the new system. There were five Customer Support bridges set up throughout the week where users were advised to dial in should they have any issues with only one user dialling in.</a:t>
            </a:r>
          </a:p>
          <a:p>
            <a:endParaRPr lang="en-GB" sz="1100">
              <a:latin typeface="Arial"/>
              <a:cs typeface="Arial"/>
            </a:endParaRPr>
          </a:p>
          <a:p>
            <a:r>
              <a:rPr lang="en-GB" sz="1100">
                <a:latin typeface="Arial"/>
                <a:cs typeface="Arial"/>
              </a:rPr>
              <a:t>There have been a few issues where incorrect email addresses had been provided which has caused some rework to disable the accounts and create new accounts with the correct details.</a:t>
            </a:r>
          </a:p>
          <a:p>
            <a:endParaRPr lang="en-GB" sz="1100">
              <a:latin typeface="Arial"/>
              <a:cs typeface="Arial"/>
            </a:endParaRPr>
          </a:p>
          <a:p>
            <a:r>
              <a:rPr lang="en-GB" sz="1100">
                <a:latin typeface="Arial"/>
                <a:cs typeface="Arial"/>
              </a:rPr>
              <a:t>The new Shipper Raised Meter Number Creation (MNC) is now live in the system.  Please be advised if any users submit MNC requests via the previous email process, they will not be accepted and they will be notified and redirected to use the new system.</a:t>
            </a:r>
          </a:p>
          <a:p>
            <a:endParaRPr lang="en-GB" sz="1100">
              <a:latin typeface="Arial"/>
              <a:cs typeface="Arial"/>
            </a:endParaRPr>
          </a:p>
          <a:p>
            <a:r>
              <a:rPr lang="en-GB" sz="1100">
                <a:latin typeface="Arial"/>
                <a:cs typeface="Arial"/>
              </a:rPr>
              <a:t>We are now planning the activities for Version 1.1 and we are targeting a launch date of 12 December, this date will be confirmed in the next two weeks. </a:t>
            </a:r>
          </a:p>
          <a:p>
            <a:endParaRPr lang="en-GB" sz="1100">
              <a:latin typeface="Arial"/>
              <a:cs typeface="Arial"/>
            </a:endParaRPr>
          </a:p>
          <a:p>
            <a:r>
              <a:rPr lang="en-GB" sz="1100">
                <a:latin typeface="Arial"/>
                <a:cs typeface="Arial"/>
              </a:rPr>
              <a:t>We will provide an update as soon as we know when the relevant REC change is due to be implemented to ensure you have as much notice as possible of the SUT / Modification 0734 process commencing (and the cessation of the current Shipper "TOG" process). </a:t>
            </a:r>
          </a:p>
          <a:p>
            <a:pPr marL="0" indent="0">
              <a:buNone/>
            </a:pPr>
            <a:endParaRPr lang="en-US" sz="1100">
              <a:latin typeface="Arial"/>
              <a:cs typeface="Arial"/>
            </a:endParaRPr>
          </a:p>
          <a:p>
            <a:pPr marL="342424" indent="-342424"/>
            <a:r>
              <a:rPr lang="en-US" sz="1100">
                <a:latin typeface="Arial"/>
                <a:cs typeface="Arial"/>
              </a:rPr>
              <a:t>The </a:t>
            </a:r>
            <a:r>
              <a:rPr lang="en-US" sz="1100">
                <a:latin typeface="Arial"/>
                <a:cs typeface="Arial"/>
                <a:hlinkClick r:id="rId3"/>
              </a:rPr>
              <a:t>CMS Rebuild </a:t>
            </a:r>
            <a:r>
              <a:rPr lang="en-US" sz="1100">
                <a:latin typeface="Arial"/>
                <a:cs typeface="Arial"/>
              </a:rPr>
              <a:t>webpages and </a:t>
            </a:r>
            <a:r>
              <a:rPr lang="en-US" sz="1100">
                <a:latin typeface="Arial"/>
                <a:cs typeface="Arial"/>
                <a:hlinkClick r:id="rId4"/>
              </a:rPr>
              <a:t>CMS page </a:t>
            </a:r>
            <a:r>
              <a:rPr lang="en-US" sz="1100">
                <a:latin typeface="Arial"/>
                <a:cs typeface="Arial"/>
              </a:rPr>
              <a:t>have both been updated to reflect the Launch activities, FAQs and training materials. The Link to the training material is on both pages, however for reference it can be accessed using this</a:t>
            </a:r>
            <a:r>
              <a:rPr lang="en-US" sz="1100">
                <a:latin typeface="Arial"/>
                <a:cs typeface="Arial"/>
                <a:hlinkClick r:id="rId5"/>
              </a:rPr>
              <a:t> link</a:t>
            </a:r>
            <a:r>
              <a:rPr lang="en-US" sz="1100">
                <a:latin typeface="Arial"/>
                <a:cs typeface="Arial"/>
              </a:rPr>
              <a:t>.</a:t>
            </a:r>
          </a:p>
          <a:p>
            <a:pPr marL="0" indent="0">
              <a:buNone/>
            </a:pPr>
            <a:endParaRPr lang="en-US" sz="1100">
              <a:latin typeface="Arial"/>
              <a:cs typeface="Arial"/>
            </a:endParaRPr>
          </a:p>
          <a:p>
            <a:pPr marL="342424" indent="-342424"/>
            <a:r>
              <a:rPr lang="en-GB" sz="1100">
                <a:latin typeface="Arial"/>
                <a:cs typeface="Arial"/>
              </a:rPr>
              <a:t>The CMS Rebuild webpage (</a:t>
            </a:r>
            <a:r>
              <a:rPr lang="en-GB" sz="1100">
                <a:latin typeface="Arial"/>
                <a:cs typeface="Arial"/>
                <a:hlinkClick r:id="rId6"/>
              </a:rPr>
              <a:t>https://www.xoserve.com/products-services/data-products/contact-management-service-cms/cms-rebuild-product/</a:t>
            </a:r>
            <a:r>
              <a:rPr lang="en-GB" sz="1100">
                <a:latin typeface="Arial"/>
                <a:cs typeface="Arial"/>
              </a:rPr>
              <a:t> ) contains the link to register for future Customer Focus Groups which are captured below, please note the agenda for the Focus Groups will be issued 7 days prior to the session.</a:t>
            </a:r>
            <a:endParaRPr lang="en-US" sz="1100">
              <a:latin typeface="Arial"/>
              <a:cs typeface="Arial"/>
            </a:endParaRPr>
          </a:p>
          <a:p>
            <a:pPr marL="0" indent="0">
              <a:buNone/>
            </a:pPr>
            <a:endParaRPr lang="en-US" sz="1100"/>
          </a:p>
        </p:txBody>
      </p:sp>
    </p:spTree>
    <p:extLst>
      <p:ext uri="{BB962C8B-B14F-4D97-AF65-F5344CB8AC3E}">
        <p14:creationId xmlns:p14="http://schemas.microsoft.com/office/powerpoint/2010/main" val="14407040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329" y="1812131"/>
            <a:ext cx="7772400" cy="1102519"/>
          </a:xfrm>
        </p:spPr>
        <p:txBody>
          <a:bodyPr>
            <a:normAutofit/>
          </a:bodyPr>
          <a:lstStyle/>
          <a:p>
            <a:r>
              <a:rPr lang="en-GB"/>
              <a:t>REC Change   </a:t>
            </a:r>
          </a:p>
        </p:txBody>
      </p:sp>
      <p:sp>
        <p:nvSpPr>
          <p:cNvPr id="3" name="Subtitle 2"/>
          <p:cNvSpPr>
            <a:spLocks noGrp="1"/>
          </p:cNvSpPr>
          <p:nvPr>
            <p:ph type="subTitle" idx="1"/>
          </p:nvPr>
        </p:nvSpPr>
        <p:spPr>
          <a:xfrm>
            <a:off x="1237129" y="2926612"/>
            <a:ext cx="6400800" cy="1314450"/>
          </a:xfrm>
        </p:spPr>
        <p:txBody>
          <a:bodyPr vert="horz" lIns="91440" tIns="45720" rIns="91440" bIns="45720" rtlCol="0" anchor="t">
            <a:normAutofit/>
          </a:bodyPr>
          <a:lstStyle/>
          <a:p>
            <a:r>
              <a:rPr lang="en-GB">
                <a:latin typeface="Arial"/>
                <a:cs typeface="Arial"/>
              </a:rPr>
              <a:t> 9</a:t>
            </a:r>
            <a:r>
              <a:rPr lang="en-GB" baseline="30000">
                <a:latin typeface="Arial"/>
                <a:cs typeface="Arial"/>
              </a:rPr>
              <a:t>th</a:t>
            </a:r>
            <a:r>
              <a:rPr lang="en-GB">
                <a:latin typeface="Arial"/>
                <a:cs typeface="Arial"/>
              </a:rPr>
              <a:t> November 2022</a:t>
            </a:r>
            <a:endParaRPr lang="en-GB"/>
          </a:p>
        </p:txBody>
      </p:sp>
    </p:spTree>
    <p:extLst>
      <p:ext uri="{BB962C8B-B14F-4D97-AF65-F5344CB8AC3E}">
        <p14:creationId xmlns:p14="http://schemas.microsoft.com/office/powerpoint/2010/main" val="23983157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4F50-C3A8-447A-86DD-194FD7E20010}"/>
              </a:ext>
            </a:extLst>
          </p:cNvPr>
          <p:cNvSpPr>
            <a:spLocks noGrp="1"/>
          </p:cNvSpPr>
          <p:nvPr>
            <p:ph type="title"/>
          </p:nvPr>
        </p:nvSpPr>
        <p:spPr/>
        <p:txBody>
          <a:bodyPr/>
          <a:lstStyle/>
          <a:p>
            <a:r>
              <a:rPr lang="en-GB"/>
              <a:t>Introduction</a:t>
            </a:r>
          </a:p>
        </p:txBody>
      </p:sp>
      <p:sp>
        <p:nvSpPr>
          <p:cNvPr id="3" name="Content Placeholder 2">
            <a:extLst>
              <a:ext uri="{FF2B5EF4-FFF2-40B4-BE49-F238E27FC236}">
                <a16:creationId xmlns:a16="http://schemas.microsoft.com/office/drawing/2014/main" id="{0B85589B-786C-4948-887F-E4E01ED20321}"/>
              </a:ext>
            </a:extLst>
          </p:cNvPr>
          <p:cNvSpPr>
            <a:spLocks noGrp="1"/>
          </p:cNvSpPr>
          <p:nvPr>
            <p:ph idx="1"/>
          </p:nvPr>
        </p:nvSpPr>
        <p:spPr>
          <a:xfrm>
            <a:off x="457200" y="891348"/>
            <a:ext cx="8229600" cy="3840642"/>
          </a:xfrm>
        </p:spPr>
        <p:txBody>
          <a:bodyPr>
            <a:normAutofit/>
          </a:bodyPr>
          <a:lstStyle/>
          <a:p>
            <a:pPr marL="0" indent="0">
              <a:buNone/>
            </a:pPr>
            <a:r>
              <a:rPr lang="en-GB" sz="2000" b="1"/>
              <a:t>The following 6 slides have been included in this months ChMC pack to give you an overview of the ongoing REC Changes, we have broken these down into the following sections:</a:t>
            </a:r>
          </a:p>
          <a:p>
            <a:pPr marL="0" indent="0">
              <a:buNone/>
            </a:pPr>
            <a:endParaRPr lang="en-GB" sz="2000" b="1"/>
          </a:p>
          <a:p>
            <a:r>
              <a:rPr lang="en-GB" sz="2000"/>
              <a:t>In progress – we are currently progressing through the Change journey</a:t>
            </a:r>
          </a:p>
          <a:p>
            <a:r>
              <a:rPr lang="en-GB" sz="2000"/>
              <a:t>Under Prioritisation Review with Code Managers – due to workload/prioritisation</a:t>
            </a:r>
          </a:p>
          <a:p>
            <a:r>
              <a:rPr lang="en-GB" sz="2000"/>
              <a:t>Electricity related Changes which we are monitoring for visibility</a:t>
            </a:r>
          </a:p>
          <a:p>
            <a:endParaRPr lang="en-GB" sz="2000"/>
          </a:p>
          <a:p>
            <a:pPr marL="0" indent="0">
              <a:buNone/>
            </a:pPr>
            <a:r>
              <a:rPr lang="en-GB" sz="2000"/>
              <a:t>Further information on the Changes can be found on the </a:t>
            </a:r>
            <a:r>
              <a:rPr lang="en-GB" sz="2000">
                <a:hlinkClick r:id="rId2"/>
              </a:rPr>
              <a:t>REC Portal</a:t>
            </a:r>
            <a:endParaRPr lang="en-GB" sz="2000"/>
          </a:p>
          <a:p>
            <a:endParaRPr lang="en-GB" sz="2000"/>
          </a:p>
        </p:txBody>
      </p:sp>
    </p:spTree>
    <p:extLst>
      <p:ext uri="{BB962C8B-B14F-4D97-AF65-F5344CB8AC3E}">
        <p14:creationId xmlns:p14="http://schemas.microsoft.com/office/powerpoint/2010/main" val="2931624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a:t>Change Pipeline</a:t>
            </a:r>
            <a:endParaRPr lang="en-GB" sz="3600">
              <a:latin typeface="Arial"/>
              <a:cs typeface="Arial"/>
            </a:endParaRPr>
          </a:p>
        </p:txBody>
      </p:sp>
    </p:spTree>
    <p:extLst>
      <p:ext uri="{BB962C8B-B14F-4D97-AF65-F5344CB8AC3E}">
        <p14:creationId xmlns:p14="http://schemas.microsoft.com/office/powerpoint/2010/main" val="37831641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3162-1D16-42B2-9678-78E75C5422DF}"/>
              </a:ext>
            </a:extLst>
          </p:cNvPr>
          <p:cNvSpPr>
            <a:spLocks noGrp="1"/>
          </p:cNvSpPr>
          <p:nvPr>
            <p:ph type="title"/>
          </p:nvPr>
        </p:nvSpPr>
        <p:spPr/>
        <p:txBody>
          <a:bodyPr/>
          <a:lstStyle/>
          <a:p>
            <a:r>
              <a:rPr lang="en-GB"/>
              <a:t>Overview of REC Changes (high level)</a:t>
            </a:r>
          </a:p>
        </p:txBody>
      </p:sp>
      <p:graphicFrame>
        <p:nvGraphicFramePr>
          <p:cNvPr id="8" name="Content Placeholder 7">
            <a:extLst>
              <a:ext uri="{FF2B5EF4-FFF2-40B4-BE49-F238E27FC236}">
                <a16:creationId xmlns:a16="http://schemas.microsoft.com/office/drawing/2014/main" id="{CB53EB93-5627-42D3-AA38-975E11E1553B}"/>
              </a:ext>
            </a:extLst>
          </p:cNvPr>
          <p:cNvGraphicFramePr>
            <a:graphicFrameLocks noGrp="1"/>
          </p:cNvGraphicFramePr>
          <p:nvPr>
            <p:ph idx="1"/>
          </p:nvPr>
        </p:nvGraphicFramePr>
        <p:xfrm>
          <a:off x="1168738" y="761058"/>
          <a:ext cx="6806524" cy="37804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67901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3162-1D16-42B2-9678-78E75C5422DF}"/>
              </a:ext>
            </a:extLst>
          </p:cNvPr>
          <p:cNvSpPr>
            <a:spLocks noGrp="1"/>
          </p:cNvSpPr>
          <p:nvPr>
            <p:ph type="title"/>
          </p:nvPr>
        </p:nvSpPr>
        <p:spPr/>
        <p:txBody>
          <a:bodyPr>
            <a:normAutofit fontScale="90000"/>
          </a:bodyPr>
          <a:lstStyle/>
          <a:p>
            <a:r>
              <a:rPr lang="en-GB"/>
              <a:t>Overview of In progress REC Changes (high level)</a:t>
            </a:r>
          </a:p>
        </p:txBody>
      </p:sp>
      <p:graphicFrame>
        <p:nvGraphicFramePr>
          <p:cNvPr id="7" name="Content Placeholder 6">
            <a:extLst>
              <a:ext uri="{FF2B5EF4-FFF2-40B4-BE49-F238E27FC236}">
                <a16:creationId xmlns:a16="http://schemas.microsoft.com/office/drawing/2014/main" id="{8B24F045-44C9-49AF-8EDA-7F69CEF0770E}"/>
              </a:ext>
            </a:extLst>
          </p:cNvPr>
          <p:cNvGraphicFramePr>
            <a:graphicFrameLocks noGrp="1"/>
          </p:cNvGraphicFramePr>
          <p:nvPr>
            <p:ph idx="1"/>
          </p:nvPr>
        </p:nvGraphicFramePr>
        <p:xfrm>
          <a:off x="79513" y="652007"/>
          <a:ext cx="9000877" cy="41982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72055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314075" y="87464"/>
            <a:ext cx="8515847" cy="637580"/>
          </a:xfrm>
        </p:spPr>
        <p:txBody>
          <a:bodyPr>
            <a:normAutofit fontScale="90000"/>
          </a:bodyPr>
          <a:lstStyle/>
          <a:p>
            <a:r>
              <a:rPr lang="en-GB" sz="2000"/>
              <a:t>REC Change Pipeline – In progress (Require CDSP Assessment/Action)</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nvGraphicFramePr>
        <p:xfrm>
          <a:off x="161351" y="665939"/>
          <a:ext cx="8821294" cy="4205329"/>
        </p:xfrm>
        <a:graphic>
          <a:graphicData uri="http://schemas.openxmlformats.org/drawingml/2006/table">
            <a:tbl>
              <a:tblPr firstRow="1" bandRow="1">
                <a:tableStyleId>{5C22544A-7EE6-4342-B048-85BDC9FD1C3A}</a:tableStyleId>
              </a:tblPr>
              <a:tblGrid>
                <a:gridCol w="955948">
                  <a:extLst>
                    <a:ext uri="{9D8B030D-6E8A-4147-A177-3AD203B41FA5}">
                      <a16:colId xmlns:a16="http://schemas.microsoft.com/office/drawing/2014/main" val="2718274602"/>
                    </a:ext>
                  </a:extLst>
                </a:gridCol>
                <a:gridCol w="3332422">
                  <a:extLst>
                    <a:ext uri="{9D8B030D-6E8A-4147-A177-3AD203B41FA5}">
                      <a16:colId xmlns:a16="http://schemas.microsoft.com/office/drawing/2014/main" val="2896332416"/>
                    </a:ext>
                  </a:extLst>
                </a:gridCol>
                <a:gridCol w="813852">
                  <a:extLst>
                    <a:ext uri="{9D8B030D-6E8A-4147-A177-3AD203B41FA5}">
                      <a16:colId xmlns:a16="http://schemas.microsoft.com/office/drawing/2014/main" val="173532686"/>
                    </a:ext>
                  </a:extLst>
                </a:gridCol>
                <a:gridCol w="1775012">
                  <a:extLst>
                    <a:ext uri="{9D8B030D-6E8A-4147-A177-3AD203B41FA5}">
                      <a16:colId xmlns:a16="http://schemas.microsoft.com/office/drawing/2014/main" val="2937892801"/>
                    </a:ext>
                  </a:extLst>
                </a:gridCol>
                <a:gridCol w="1944060">
                  <a:extLst>
                    <a:ext uri="{9D8B030D-6E8A-4147-A177-3AD203B41FA5}">
                      <a16:colId xmlns:a16="http://schemas.microsoft.com/office/drawing/2014/main" val="3443725556"/>
                    </a:ext>
                  </a:extLst>
                </a:gridCol>
              </a:tblGrid>
              <a:tr h="233857">
                <a:tc>
                  <a:txBody>
                    <a:bodyPr/>
                    <a:lstStyle/>
                    <a:p>
                      <a:pPr algn="ctr"/>
                      <a:r>
                        <a:rPr lang="en-GB" sz="1100"/>
                        <a:t>Title </a:t>
                      </a:r>
                    </a:p>
                  </a:txBody>
                  <a:tcPr/>
                </a:tc>
                <a:tc>
                  <a:txBody>
                    <a:bodyPr/>
                    <a:lstStyle/>
                    <a:p>
                      <a:pPr algn="ctr"/>
                      <a:r>
                        <a:rPr lang="en-GB" sz="1100"/>
                        <a:t>Description</a:t>
                      </a:r>
                    </a:p>
                  </a:txBody>
                  <a:tcPr/>
                </a:tc>
                <a:tc>
                  <a:txBody>
                    <a:bodyPr/>
                    <a:lstStyle/>
                    <a:p>
                      <a:pPr algn="ctr"/>
                      <a:r>
                        <a:rPr lang="en-GB" sz="1100"/>
                        <a:t>XRN</a:t>
                      </a:r>
                    </a:p>
                  </a:txBody>
                  <a:tcPr/>
                </a:tc>
                <a:tc>
                  <a:txBody>
                    <a:bodyPr/>
                    <a:lstStyle/>
                    <a:p>
                      <a:pPr algn="ctr"/>
                      <a:r>
                        <a:rPr lang="en-GB" sz="1100"/>
                        <a:t>Status</a:t>
                      </a:r>
                    </a:p>
                  </a:txBody>
                  <a:tcPr/>
                </a:tc>
                <a:tc>
                  <a:txBody>
                    <a:bodyPr/>
                    <a:lstStyle/>
                    <a:p>
                      <a:pPr marL="0" algn="ctr" defTabSz="914400" rtl="0" eaLnBrk="1" latinLnBrk="0" hangingPunct="1"/>
                      <a:r>
                        <a:rPr lang="en-GB" sz="1100" b="1" kern="1200">
                          <a:solidFill>
                            <a:schemeClr val="lt1"/>
                          </a:solidFill>
                          <a:latin typeface="+mn-lt"/>
                          <a:ea typeface="+mn-ea"/>
                          <a:cs typeface="+mn-cs"/>
                        </a:rPr>
                        <a:t>Next Action date</a:t>
                      </a:r>
                    </a:p>
                  </a:txBody>
                  <a:tcPr/>
                </a:tc>
                <a:extLst>
                  <a:ext uri="{0D108BD9-81ED-4DB2-BD59-A6C34878D82A}">
                    <a16:rowId xmlns:a16="http://schemas.microsoft.com/office/drawing/2014/main" val="118947466"/>
                  </a:ext>
                </a:extLst>
              </a:tr>
              <a:tr h="380089">
                <a:tc>
                  <a:txBody>
                    <a:bodyPr/>
                    <a:lstStyle/>
                    <a:p>
                      <a:r>
                        <a:rPr lang="en-GB" sz="1000" kern="1200">
                          <a:solidFill>
                            <a:schemeClr val="dk1"/>
                          </a:solidFill>
                          <a:latin typeface="+mn-lt"/>
                          <a:ea typeface="+mn-ea"/>
                          <a:cs typeface="+mn-cs"/>
                          <a:hlinkClick r:id="rId3"/>
                        </a:rPr>
                        <a:t>R0016</a:t>
                      </a:r>
                      <a:endParaRPr lang="en-GB" sz="1000" kern="1200">
                        <a:solidFill>
                          <a:schemeClr val="dk1"/>
                        </a:solidFill>
                        <a:latin typeface="+mn-lt"/>
                        <a:ea typeface="+mn-ea"/>
                        <a:cs typeface="+mn-cs"/>
                      </a:endParaRPr>
                    </a:p>
                  </a:txBody>
                  <a:tcPr/>
                </a:tc>
                <a:tc>
                  <a:txBody>
                    <a:bodyPr/>
                    <a:lstStyle/>
                    <a:p>
                      <a:r>
                        <a:rPr lang="en-US" sz="1000" b="0" i="0">
                          <a:solidFill>
                            <a:srgbClr val="272833"/>
                          </a:solidFill>
                          <a:effectLst/>
                          <a:latin typeface="+mn-lt"/>
                        </a:rPr>
                        <a:t>Resolution of Bilateral Erroneous Transfers</a:t>
                      </a:r>
                      <a:endParaRPr lang="en-GB" sz="1000" b="0" kern="1200">
                        <a:solidFill>
                          <a:schemeClr val="dk1"/>
                        </a:solidFill>
                        <a:latin typeface="+mn-lt"/>
                        <a:ea typeface="+mn-ea"/>
                        <a:cs typeface="+mn-cs"/>
                      </a:endParaRPr>
                    </a:p>
                  </a:txBody>
                  <a:tcPr/>
                </a:tc>
                <a:tc>
                  <a:txBody>
                    <a:bodyPr/>
                    <a:lstStyle/>
                    <a:p>
                      <a:r>
                        <a:rPr lang="en-GB" sz="1000" kern="1200">
                          <a:solidFill>
                            <a:schemeClr val="dk1"/>
                          </a:solidFill>
                          <a:latin typeface="+mn-lt"/>
                          <a:ea typeface="+mn-ea"/>
                          <a:cs typeface="+mn-cs"/>
                        </a:rPr>
                        <a:t>N/A</a:t>
                      </a:r>
                    </a:p>
                  </a:txBody>
                  <a:tcPr/>
                </a:tc>
                <a:tc>
                  <a:txBody>
                    <a:bodyPr/>
                    <a:lstStyle/>
                    <a:p>
                      <a:r>
                        <a:rPr lang="en-GB" sz="1000" kern="1200">
                          <a:solidFill>
                            <a:schemeClr val="dk1"/>
                          </a:solidFill>
                          <a:latin typeface="+mn-lt"/>
                          <a:ea typeface="+mn-ea"/>
                          <a:cs typeface="+mn-cs"/>
                        </a:rPr>
                        <a:t>Solution development</a:t>
                      </a:r>
                    </a:p>
                  </a:txBody>
                  <a:tcPr/>
                </a:tc>
                <a:tc>
                  <a:txBody>
                    <a:bodyPr/>
                    <a:lstStyle/>
                    <a:p>
                      <a:r>
                        <a:rPr lang="en-GB" sz="1000" kern="1200">
                          <a:solidFill>
                            <a:schemeClr val="dk1"/>
                          </a:solidFill>
                          <a:latin typeface="+mn-lt"/>
                          <a:ea typeface="+mn-ea"/>
                          <a:cs typeface="+mn-cs"/>
                        </a:rPr>
                        <a:t>21/12/2022 – Review at Change panel</a:t>
                      </a:r>
                    </a:p>
                  </a:txBody>
                  <a:tcPr/>
                </a:tc>
                <a:extLst>
                  <a:ext uri="{0D108BD9-81ED-4DB2-BD59-A6C34878D82A}">
                    <a16:rowId xmlns:a16="http://schemas.microsoft.com/office/drawing/2014/main" val="2813766753"/>
                  </a:ext>
                </a:extLst>
              </a:tr>
              <a:tr h="380089">
                <a:tc>
                  <a:txBody>
                    <a:bodyPr/>
                    <a:lstStyle/>
                    <a:p>
                      <a:r>
                        <a:rPr lang="en-GB" sz="1000" kern="1200">
                          <a:solidFill>
                            <a:schemeClr val="dk1"/>
                          </a:solidFill>
                          <a:latin typeface="+mn-lt"/>
                          <a:ea typeface="+mn-ea"/>
                          <a:cs typeface="+mn-cs"/>
                          <a:hlinkClick r:id="rId4"/>
                        </a:rPr>
                        <a:t>R0021</a:t>
                      </a:r>
                      <a:endParaRPr lang="en-GB" sz="1000" kern="1200">
                        <a:solidFill>
                          <a:schemeClr val="dk1"/>
                        </a:solidFill>
                        <a:latin typeface="+mn-lt"/>
                        <a:ea typeface="+mn-ea"/>
                        <a:cs typeface="+mn-cs"/>
                      </a:endParaRPr>
                    </a:p>
                  </a:txBody>
                  <a:tcPr/>
                </a:tc>
                <a:tc>
                  <a:txBody>
                    <a:bodyPr/>
                    <a:lstStyle/>
                    <a:p>
                      <a:r>
                        <a:rPr lang="en-US" sz="1000" b="0" i="0" kern="1200">
                          <a:solidFill>
                            <a:srgbClr val="272833"/>
                          </a:solidFill>
                          <a:effectLst/>
                          <a:latin typeface="+mn-lt"/>
                          <a:ea typeface="+mn-ea"/>
                          <a:cs typeface="+mn-cs"/>
                        </a:rPr>
                        <a:t>Allowing REC accredited MEMs to de-energise and re-energise supply points independent of the Supplier</a:t>
                      </a:r>
                      <a:endParaRPr lang="en-GB" sz="1000" b="0" i="0" kern="1200">
                        <a:solidFill>
                          <a:srgbClr val="272833"/>
                        </a:solidFill>
                        <a:effectLst/>
                        <a:latin typeface="+mn-lt"/>
                        <a:ea typeface="+mn-ea"/>
                        <a:cs typeface="+mn-cs"/>
                      </a:endParaRPr>
                    </a:p>
                  </a:txBody>
                  <a:tcPr/>
                </a:tc>
                <a:tc>
                  <a:txBody>
                    <a:bodyPr/>
                    <a:lstStyle/>
                    <a:p>
                      <a:r>
                        <a:rPr lang="en-GB" sz="1000" kern="1200">
                          <a:solidFill>
                            <a:schemeClr val="dk1"/>
                          </a:solidFill>
                          <a:latin typeface="+mn-lt"/>
                          <a:ea typeface="+mn-ea"/>
                          <a:cs typeface="+mn-cs"/>
                        </a:rPr>
                        <a:t>N/A</a:t>
                      </a:r>
                    </a:p>
                  </a:txBody>
                  <a:tcPr/>
                </a:tc>
                <a:tc>
                  <a:txBody>
                    <a:bodyPr/>
                    <a:lstStyle/>
                    <a:p>
                      <a:pPr marL="0" algn="l" defTabSz="914400" rtl="0" eaLnBrk="1" latinLnBrk="0" hangingPunct="1"/>
                      <a:r>
                        <a:rPr lang="en-GB" sz="1000" kern="1200">
                          <a:solidFill>
                            <a:schemeClr val="dk1"/>
                          </a:solidFill>
                          <a:latin typeface="+mn-lt"/>
                          <a:ea typeface="+mn-ea"/>
                          <a:cs typeface="+mn-cs"/>
                        </a:rPr>
                        <a:t>Awaiting Authority Decision</a:t>
                      </a:r>
                    </a:p>
                  </a:txBody>
                  <a:tcPr/>
                </a:tc>
                <a:tc>
                  <a:txBody>
                    <a:bodyPr/>
                    <a:lstStyle/>
                    <a:p>
                      <a:r>
                        <a:rPr lang="en-GB" sz="1000" kern="1200">
                          <a:solidFill>
                            <a:schemeClr val="dk1"/>
                          </a:solidFill>
                          <a:latin typeface="+mn-lt"/>
                          <a:ea typeface="+mn-ea"/>
                          <a:cs typeface="+mn-cs"/>
                        </a:rPr>
                        <a:t>31/10/2022 – The Authority approve/reject the Change</a:t>
                      </a:r>
                    </a:p>
                  </a:txBody>
                  <a:tcPr/>
                </a:tc>
                <a:extLst>
                  <a:ext uri="{0D108BD9-81ED-4DB2-BD59-A6C34878D82A}">
                    <a16:rowId xmlns:a16="http://schemas.microsoft.com/office/drawing/2014/main" val="3766193239"/>
                  </a:ext>
                </a:extLst>
              </a:tr>
              <a:tr h="380089">
                <a:tc>
                  <a:txBody>
                    <a:bodyPr/>
                    <a:lstStyle/>
                    <a:p>
                      <a:r>
                        <a:rPr lang="en-GB" sz="1000" kern="1200">
                          <a:solidFill>
                            <a:schemeClr val="dk1"/>
                          </a:solidFill>
                          <a:latin typeface="+mn-lt"/>
                          <a:ea typeface="+mn-ea"/>
                          <a:cs typeface="+mn-cs"/>
                          <a:hlinkClick r:id="rId5"/>
                        </a:rPr>
                        <a:t>R0025</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mn-lt"/>
                        </a:rPr>
                        <a:t>Service Provider Performance Charges (DCC)</a:t>
                      </a:r>
                      <a:endParaRPr lang="en-GB" sz="1000" b="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mn-ea"/>
                          <a:cs typeface="+mn-cs"/>
                        </a:rPr>
                        <a:t>N/A</a:t>
                      </a:r>
                    </a:p>
                  </a:txBody>
                  <a:tcPr/>
                </a:tc>
                <a:tc>
                  <a:txBody>
                    <a:bodyPr/>
                    <a:lstStyle/>
                    <a:p>
                      <a:r>
                        <a:rPr lang="en-GB" sz="1000" kern="1200">
                          <a:solidFill>
                            <a:schemeClr val="dk1"/>
                          </a:solidFill>
                          <a:latin typeface="+mn-lt"/>
                          <a:ea typeface="+mn-ea"/>
                          <a:cs typeface="+mn-cs"/>
                        </a:rPr>
                        <a:t>Initial Assessment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prstClr val="black"/>
                          </a:solidFill>
                          <a:effectLst/>
                          <a:uLnTx/>
                          <a:uFillTx/>
                          <a:latin typeface="+mn-lt"/>
                          <a:ea typeface="+mn-ea"/>
                          <a:cs typeface="+mn-cs"/>
                        </a:rPr>
                        <a:t>01/11/2022 - Deadline to provide comments</a:t>
                      </a:r>
                    </a:p>
                  </a:txBody>
                  <a:tcPr/>
                </a:tc>
                <a:extLst>
                  <a:ext uri="{0D108BD9-81ED-4DB2-BD59-A6C34878D82A}">
                    <a16:rowId xmlns:a16="http://schemas.microsoft.com/office/drawing/2014/main" val="2718757512"/>
                  </a:ext>
                </a:extLst>
              </a:tr>
              <a:tr h="380089">
                <a:tc>
                  <a:txBody>
                    <a:bodyPr/>
                    <a:lstStyle/>
                    <a:p>
                      <a:r>
                        <a:rPr lang="en-GB" sz="1000" kern="1200">
                          <a:solidFill>
                            <a:schemeClr val="dk1"/>
                          </a:solidFill>
                          <a:latin typeface="+mn-lt"/>
                          <a:ea typeface="+mn-ea"/>
                          <a:cs typeface="+mn-cs"/>
                          <a:hlinkClick r:id="rId6"/>
                        </a:rPr>
                        <a:t>R0030</a:t>
                      </a:r>
                      <a:endParaRPr lang="en-GB" sz="1000" kern="1200">
                        <a:solidFill>
                          <a:schemeClr val="dk1"/>
                        </a:solidFill>
                        <a:latin typeface="+mn-lt"/>
                        <a:ea typeface="+mn-ea"/>
                        <a:cs typeface="+mn-cs"/>
                      </a:endParaRPr>
                    </a:p>
                  </a:txBody>
                  <a:tcPr/>
                </a:tc>
                <a:tc>
                  <a:txBody>
                    <a:bodyPr/>
                    <a:lstStyle/>
                    <a:p>
                      <a:pPr marL="0" algn="l" defTabSz="914400" rtl="0" eaLnBrk="1" latinLnBrk="0" hangingPunct="1"/>
                      <a:r>
                        <a:rPr lang="en-GB" sz="1000" b="0" i="0" kern="1200">
                          <a:solidFill>
                            <a:srgbClr val="272833"/>
                          </a:solidFill>
                          <a:effectLst/>
                          <a:latin typeface="+mn-lt"/>
                          <a:ea typeface="+mn-ea"/>
                          <a:cs typeface="+mn-cs"/>
                        </a:rPr>
                        <a:t>Erroneous Transfer Cancellations</a:t>
                      </a:r>
                    </a:p>
                  </a:txBody>
                  <a:tcPr/>
                </a:tc>
                <a:tc>
                  <a:txBody>
                    <a:bodyPr/>
                    <a:lstStyle/>
                    <a:p>
                      <a:r>
                        <a:rPr lang="en-GB" sz="1000" kern="1200">
                          <a:solidFill>
                            <a:schemeClr val="dk1"/>
                          </a:solidFill>
                          <a:latin typeface="+mn-lt"/>
                          <a:ea typeface="+mn-ea"/>
                          <a:cs typeface="+mn-cs"/>
                        </a:rPr>
                        <a:t>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dk1"/>
                          </a:solidFill>
                          <a:latin typeface="+mn-lt"/>
                          <a:ea typeface="+mn-ea"/>
                          <a:cs typeface="+mn-cs"/>
                        </a:rPr>
                        <a:t>Final Assessment</a:t>
                      </a:r>
                    </a:p>
                  </a:txBody>
                  <a:tcPr/>
                </a:tc>
                <a:tc>
                  <a:txBody>
                    <a:bodyPr/>
                    <a:lstStyle/>
                    <a:p>
                      <a:r>
                        <a:rPr lang="en-GB" sz="1000" kern="1200">
                          <a:solidFill>
                            <a:schemeClr val="dk1"/>
                          </a:solidFill>
                          <a:latin typeface="+mn-lt"/>
                          <a:ea typeface="+mn-ea"/>
                          <a:cs typeface="+mn-cs"/>
                        </a:rPr>
                        <a:t>14/11/2022 – Review </a:t>
                      </a:r>
                    </a:p>
                  </a:txBody>
                  <a:tcPr/>
                </a:tc>
                <a:extLst>
                  <a:ext uri="{0D108BD9-81ED-4DB2-BD59-A6C34878D82A}">
                    <a16:rowId xmlns:a16="http://schemas.microsoft.com/office/drawing/2014/main" val="1922997412"/>
                  </a:ext>
                </a:extLst>
              </a:tr>
              <a:tr h="380089">
                <a:tc>
                  <a:txBody>
                    <a:bodyPr/>
                    <a:lstStyle/>
                    <a:p>
                      <a:r>
                        <a:rPr lang="en-GB" sz="1000" kern="1200">
                          <a:solidFill>
                            <a:schemeClr val="dk1"/>
                          </a:solidFill>
                          <a:latin typeface="+mn-lt"/>
                          <a:ea typeface="+mn-ea"/>
                          <a:cs typeface="+mn-cs"/>
                          <a:hlinkClick r:id="rId7"/>
                        </a:rPr>
                        <a:t>R0033</a:t>
                      </a:r>
                      <a:endParaRPr lang="en-GB" sz="1000" kern="1200">
                        <a:solidFill>
                          <a:schemeClr val="dk1"/>
                        </a:solidFill>
                        <a:latin typeface="+mn-lt"/>
                        <a:ea typeface="+mn-ea"/>
                        <a:cs typeface="+mn-cs"/>
                      </a:endParaRPr>
                    </a:p>
                  </a:txBody>
                  <a:tcPr/>
                </a:tc>
                <a:tc>
                  <a:txBody>
                    <a:bodyPr/>
                    <a:lstStyle/>
                    <a:p>
                      <a:pPr marL="0" algn="l" defTabSz="914400" rtl="0" eaLnBrk="1" latinLnBrk="0" hangingPunct="1"/>
                      <a:r>
                        <a:rPr lang="en-GB" sz="1000" b="0" i="0" kern="1200">
                          <a:solidFill>
                            <a:srgbClr val="272833"/>
                          </a:solidFill>
                          <a:effectLst/>
                          <a:latin typeface="+mn-lt"/>
                          <a:ea typeface="+mn-ea"/>
                          <a:cs typeface="+mn-cs"/>
                        </a:rPr>
                        <a:t>Micro-business Smart Meter Installation Reports</a:t>
                      </a:r>
                    </a:p>
                  </a:txBody>
                  <a:tcPr/>
                </a:tc>
                <a:tc>
                  <a:txBody>
                    <a:bodyPr/>
                    <a:lstStyle/>
                    <a:p>
                      <a:r>
                        <a:rPr lang="en-GB" sz="1000" kern="1200">
                          <a:solidFill>
                            <a:schemeClr val="dk1"/>
                          </a:solidFill>
                          <a:latin typeface="+mn-lt"/>
                          <a:ea typeface="+mn-ea"/>
                          <a:cs typeface="+mn-cs"/>
                        </a:rPr>
                        <a:t>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dk1"/>
                          </a:solidFill>
                          <a:latin typeface="+mn-lt"/>
                          <a:ea typeface="+mn-ea"/>
                          <a:cs typeface="+mn-cs"/>
                        </a:rPr>
                        <a:t>Approved - awaiting implementation</a:t>
                      </a:r>
                    </a:p>
                  </a:txBody>
                  <a:tcPr/>
                </a:tc>
                <a:tc>
                  <a:txBody>
                    <a:bodyPr/>
                    <a:lstStyle/>
                    <a:p>
                      <a:r>
                        <a:rPr lang="en-GB" sz="1000" kern="1200">
                          <a:solidFill>
                            <a:schemeClr val="dk1"/>
                          </a:solidFill>
                          <a:latin typeface="+mn-lt"/>
                          <a:ea typeface="+mn-ea"/>
                          <a:cs typeface="+mn-cs"/>
                        </a:rPr>
                        <a:t>04/11/2022 – Proposed Implementation date</a:t>
                      </a:r>
                    </a:p>
                  </a:txBody>
                  <a:tcPr/>
                </a:tc>
                <a:extLst>
                  <a:ext uri="{0D108BD9-81ED-4DB2-BD59-A6C34878D82A}">
                    <a16:rowId xmlns:a16="http://schemas.microsoft.com/office/drawing/2014/main" val="3353394906"/>
                  </a:ext>
                </a:extLst>
              </a:tr>
              <a:tr h="380089">
                <a:tc>
                  <a:txBody>
                    <a:bodyPr/>
                    <a:lstStyle/>
                    <a:p>
                      <a:r>
                        <a:rPr lang="en-GB" sz="1000" kern="1200">
                          <a:solidFill>
                            <a:schemeClr val="dk1"/>
                          </a:solidFill>
                          <a:latin typeface="+mn-lt"/>
                          <a:ea typeface="+mn-ea"/>
                          <a:cs typeface="+mn-cs"/>
                          <a:hlinkClick r:id="rId8"/>
                        </a:rPr>
                        <a:t>R0036</a:t>
                      </a:r>
                      <a:endParaRPr lang="en-GB" sz="1000" kern="1200">
                        <a:solidFill>
                          <a:schemeClr val="dk1"/>
                        </a:solidFill>
                        <a:latin typeface="+mn-lt"/>
                        <a:ea typeface="+mn-ea"/>
                        <a:cs typeface="+mn-cs"/>
                      </a:endParaRPr>
                    </a:p>
                  </a:txBody>
                  <a:tcPr/>
                </a:tc>
                <a:tc>
                  <a:txBody>
                    <a:bodyPr/>
                    <a:lstStyle/>
                    <a:p>
                      <a:r>
                        <a:rPr lang="en-GB" sz="1000" kern="1200">
                          <a:solidFill>
                            <a:schemeClr val="dk1"/>
                          </a:solidFill>
                          <a:latin typeface="+mn-lt"/>
                          <a:ea typeface="+mn-ea"/>
                          <a:cs typeface="+mn-cs"/>
                        </a:rPr>
                        <a:t>Extensive Housekeeping Amendments</a:t>
                      </a:r>
                    </a:p>
                  </a:txBody>
                  <a:tcPr/>
                </a:tc>
                <a:tc>
                  <a:txBody>
                    <a:bodyPr/>
                    <a:lstStyle/>
                    <a:p>
                      <a:r>
                        <a:rPr lang="en-GB" sz="1000" kern="1200">
                          <a:solidFill>
                            <a:schemeClr val="dk1"/>
                          </a:solidFill>
                          <a:latin typeface="+mn-lt"/>
                          <a:ea typeface="+mn-ea"/>
                          <a:cs typeface="+mn-cs"/>
                        </a:rPr>
                        <a:t>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dk1"/>
                          </a:solidFill>
                          <a:latin typeface="+mn-lt"/>
                          <a:ea typeface="+mn-ea"/>
                          <a:cs typeface="+mn-cs"/>
                        </a:rPr>
                        <a:t>Approved - awaiting implementation</a:t>
                      </a:r>
                    </a:p>
                  </a:txBody>
                  <a:tcPr/>
                </a:tc>
                <a:tc>
                  <a:txBody>
                    <a:bodyPr/>
                    <a:lstStyle/>
                    <a:p>
                      <a:r>
                        <a:rPr lang="en-GB" sz="1000" kern="1200">
                          <a:solidFill>
                            <a:schemeClr val="dk1"/>
                          </a:solidFill>
                          <a:latin typeface="+mn-lt"/>
                          <a:ea typeface="+mn-ea"/>
                          <a:cs typeface="+mn-cs"/>
                        </a:rPr>
                        <a:t>01/11/2022 – Appeal window closes</a:t>
                      </a:r>
                    </a:p>
                  </a:txBody>
                  <a:tcPr/>
                </a:tc>
                <a:extLst>
                  <a:ext uri="{0D108BD9-81ED-4DB2-BD59-A6C34878D82A}">
                    <a16:rowId xmlns:a16="http://schemas.microsoft.com/office/drawing/2014/main" val="3573929751"/>
                  </a:ext>
                </a:extLst>
              </a:tr>
              <a:tr h="380089">
                <a:tc>
                  <a:txBody>
                    <a:bodyPr/>
                    <a:lstStyle/>
                    <a:p>
                      <a:r>
                        <a:rPr lang="en-GB" sz="1000" kern="1200">
                          <a:solidFill>
                            <a:schemeClr val="dk1"/>
                          </a:solidFill>
                          <a:latin typeface="+mn-lt"/>
                          <a:ea typeface="+mn-ea"/>
                          <a:cs typeface="+mn-cs"/>
                          <a:hlinkClick r:id="rId9"/>
                        </a:rPr>
                        <a:t>R0037</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mn-lt"/>
                        </a:rPr>
                        <a:t>Prepayment Credit Balance &amp; Debt Transfer Processes</a:t>
                      </a:r>
                      <a:endParaRPr lang="en-GB" sz="1000" b="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mn-ea"/>
                          <a:cs typeface="+mn-cs"/>
                        </a:rPr>
                        <a:t>N/A</a:t>
                      </a:r>
                    </a:p>
                  </a:txBody>
                  <a:tcPr/>
                </a:tc>
                <a:tc>
                  <a:txBody>
                    <a:bodyPr/>
                    <a:lstStyle/>
                    <a:p>
                      <a:r>
                        <a:rPr lang="en-GB" sz="1000" kern="1200">
                          <a:solidFill>
                            <a:schemeClr val="dk1"/>
                          </a:solidFill>
                          <a:latin typeface="+mn-lt"/>
                          <a:ea typeface="+mn-ea"/>
                          <a:cs typeface="+mn-cs"/>
                        </a:rPr>
                        <a:t>Solution development</a:t>
                      </a:r>
                    </a:p>
                  </a:txBody>
                  <a:tcPr/>
                </a:tc>
                <a:tc>
                  <a:txBody>
                    <a:bodyPr/>
                    <a:lstStyle/>
                    <a:p>
                      <a:r>
                        <a:rPr lang="en-GB" sz="1000" kern="1200">
                          <a:solidFill>
                            <a:schemeClr val="dk1"/>
                          </a:solidFill>
                          <a:latin typeface="+mn-lt"/>
                          <a:ea typeface="+mn-ea"/>
                          <a:cs typeface="+mn-cs"/>
                        </a:rPr>
                        <a:t>08/11/2022 – Change proposal plan to be updated</a:t>
                      </a:r>
                    </a:p>
                  </a:txBody>
                  <a:tcPr/>
                </a:tc>
                <a:extLst>
                  <a:ext uri="{0D108BD9-81ED-4DB2-BD59-A6C34878D82A}">
                    <a16:rowId xmlns:a16="http://schemas.microsoft.com/office/drawing/2014/main" val="816830471"/>
                  </a:ext>
                </a:extLst>
              </a:tr>
              <a:tr h="380089">
                <a:tc>
                  <a:txBody>
                    <a:bodyPr/>
                    <a:lstStyle/>
                    <a:p>
                      <a:r>
                        <a:rPr lang="en-GB" sz="1000" kern="1200">
                          <a:solidFill>
                            <a:schemeClr val="dk1"/>
                          </a:solidFill>
                          <a:latin typeface="+mn-lt"/>
                          <a:ea typeface="+mn-ea"/>
                          <a:cs typeface="+mn-cs"/>
                          <a:hlinkClick r:id="rId10"/>
                        </a:rPr>
                        <a:t>R0047</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mn-lt"/>
                        </a:rPr>
                        <a:t>Metering Code of Practice Consolidation Review</a:t>
                      </a:r>
                      <a:endParaRPr lang="en-GB" sz="1000" b="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mn-ea"/>
                          <a:cs typeface="+mn-cs"/>
                        </a:rPr>
                        <a:t>N/A</a:t>
                      </a:r>
                    </a:p>
                  </a:txBody>
                  <a:tcPr/>
                </a:tc>
                <a:tc>
                  <a:txBody>
                    <a:bodyPr/>
                    <a:lstStyle/>
                    <a:p>
                      <a:r>
                        <a:rPr lang="en-GB" sz="1000" kern="1200">
                          <a:solidFill>
                            <a:schemeClr val="dk1"/>
                          </a:solidFill>
                          <a:latin typeface="+mn-lt"/>
                          <a:ea typeface="+mn-ea"/>
                          <a:cs typeface="+mn-cs"/>
                        </a:rPr>
                        <a:t>Consultation</a:t>
                      </a:r>
                    </a:p>
                  </a:txBody>
                  <a:tcPr/>
                </a:tc>
                <a:tc>
                  <a:txBody>
                    <a:bodyPr/>
                    <a:lstStyle/>
                    <a:p>
                      <a:r>
                        <a:rPr lang="en-GB" sz="1000" kern="1200">
                          <a:solidFill>
                            <a:schemeClr val="dk1"/>
                          </a:solidFill>
                          <a:latin typeface="+mn-lt"/>
                          <a:ea typeface="+mn-ea"/>
                          <a:cs typeface="+mn-cs"/>
                        </a:rPr>
                        <a:t>04/11/2022 – Awaiting results from consultation</a:t>
                      </a:r>
                    </a:p>
                  </a:txBody>
                  <a:tcPr/>
                </a:tc>
                <a:extLst>
                  <a:ext uri="{0D108BD9-81ED-4DB2-BD59-A6C34878D82A}">
                    <a16:rowId xmlns:a16="http://schemas.microsoft.com/office/drawing/2014/main" val="4233032629"/>
                  </a:ext>
                </a:extLst>
              </a:tr>
              <a:tr h="380089">
                <a:tc>
                  <a:txBody>
                    <a:bodyPr/>
                    <a:lstStyle/>
                    <a:p>
                      <a:r>
                        <a:rPr lang="en-GB" sz="1000" kern="1200">
                          <a:solidFill>
                            <a:schemeClr val="dk1"/>
                          </a:solidFill>
                          <a:latin typeface="+mn-lt"/>
                          <a:ea typeface="+mn-ea"/>
                          <a:cs typeface="+mn-cs"/>
                          <a:hlinkClick r:id="rId11"/>
                        </a:rPr>
                        <a:t>R0052</a:t>
                      </a:r>
                      <a:endParaRPr lang="en-GB" sz="100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1000" kern="1200">
                          <a:solidFill>
                            <a:schemeClr val="dk1"/>
                          </a:solidFill>
                          <a:latin typeface="+mn-lt"/>
                          <a:ea typeface="+mn-ea"/>
                          <a:cs typeface="+mn-cs"/>
                        </a:rPr>
                        <a:t>GES Service Definition Document</a:t>
                      </a:r>
                    </a:p>
                  </a:txBody>
                  <a:tcPr>
                    <a:solidFill>
                      <a:schemeClr val="accent3">
                        <a:lumMod val="20000"/>
                        <a:lumOff val="80000"/>
                      </a:schemeClr>
                    </a:solidFill>
                  </a:tcPr>
                </a:tc>
                <a:tc>
                  <a:txBody>
                    <a:bodyPr/>
                    <a:lstStyle/>
                    <a:p>
                      <a:r>
                        <a:rPr lang="en-GB" sz="1000" kern="1200">
                          <a:solidFill>
                            <a:schemeClr val="dk1"/>
                          </a:solidFill>
                          <a:latin typeface="+mn-lt"/>
                          <a:ea typeface="+mn-ea"/>
                          <a:cs typeface="+mn-cs"/>
                        </a:rPr>
                        <a:t>N/A</a:t>
                      </a:r>
                    </a:p>
                  </a:txBody>
                  <a:tcPr>
                    <a:solidFill>
                      <a:schemeClr val="accent3">
                        <a:lumMod val="20000"/>
                        <a:lumOff val="80000"/>
                      </a:schemeClr>
                    </a:solidFill>
                  </a:tcPr>
                </a:tc>
                <a:tc>
                  <a:txBody>
                    <a:bodyPr/>
                    <a:lstStyle/>
                    <a:p>
                      <a:r>
                        <a:rPr lang="en-GB" sz="1000" kern="1200">
                          <a:solidFill>
                            <a:schemeClr val="dk1"/>
                          </a:solidFill>
                          <a:latin typeface="+mn-lt"/>
                          <a:ea typeface="+mn-ea"/>
                          <a:cs typeface="+mn-cs"/>
                        </a:rPr>
                        <a:t>Consultation</a:t>
                      </a:r>
                    </a:p>
                  </a:txBody>
                  <a:tcPr>
                    <a:solidFill>
                      <a:schemeClr val="accent3">
                        <a:lumMod val="20000"/>
                        <a:lumOff val="80000"/>
                      </a:schemeClr>
                    </a:solidFill>
                  </a:tcPr>
                </a:tc>
                <a:tc>
                  <a:txBody>
                    <a:bodyPr/>
                    <a:lstStyle/>
                    <a:p>
                      <a:r>
                        <a:rPr lang="en-GB" sz="1000" kern="1200">
                          <a:solidFill>
                            <a:schemeClr val="dk1"/>
                          </a:solidFill>
                          <a:latin typeface="+mn-lt"/>
                          <a:ea typeface="+mn-ea"/>
                          <a:cs typeface="+mn-cs"/>
                        </a:rPr>
                        <a:t>05/11/2022 – Consultation response due date</a:t>
                      </a:r>
                    </a:p>
                  </a:txBody>
                  <a:tcPr>
                    <a:solidFill>
                      <a:schemeClr val="accent3">
                        <a:lumMod val="20000"/>
                        <a:lumOff val="80000"/>
                      </a:schemeClr>
                    </a:solidFill>
                  </a:tcPr>
                </a:tc>
                <a:extLst>
                  <a:ext uri="{0D108BD9-81ED-4DB2-BD59-A6C34878D82A}">
                    <a16:rowId xmlns:a16="http://schemas.microsoft.com/office/drawing/2014/main" val="1847951920"/>
                  </a:ext>
                </a:extLst>
              </a:tr>
              <a:tr h="380089">
                <a:tc>
                  <a:txBody>
                    <a:bodyPr/>
                    <a:lstStyle/>
                    <a:p>
                      <a:r>
                        <a:rPr lang="en-GB" sz="1000" kern="1200">
                          <a:solidFill>
                            <a:schemeClr val="dk1"/>
                          </a:solidFill>
                          <a:latin typeface="+mn-lt"/>
                          <a:ea typeface="+mn-ea"/>
                          <a:cs typeface="+mn-cs"/>
                          <a:hlinkClick r:id="rId12"/>
                        </a:rPr>
                        <a:t>R0055</a:t>
                      </a:r>
                      <a:endParaRPr lang="en-GB" sz="100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1000" kern="1200">
                          <a:solidFill>
                            <a:schemeClr val="dk1"/>
                          </a:solidFill>
                          <a:latin typeface="+mn-lt"/>
                          <a:ea typeface="+mn-ea"/>
                          <a:cs typeface="+mn-cs"/>
                        </a:rPr>
                        <a:t>Switching Operator Outage Notification Lead Time</a:t>
                      </a:r>
                    </a:p>
                  </a:txBody>
                  <a:tcPr>
                    <a:solidFill>
                      <a:schemeClr val="accent3">
                        <a:lumMod val="20000"/>
                        <a:lumOff val="80000"/>
                      </a:schemeClr>
                    </a:solidFill>
                  </a:tcPr>
                </a:tc>
                <a:tc>
                  <a:txBody>
                    <a:bodyPr/>
                    <a:lstStyle/>
                    <a:p>
                      <a:r>
                        <a:rPr lang="en-GB" sz="1000" kern="1200">
                          <a:solidFill>
                            <a:schemeClr val="dk1"/>
                          </a:solidFill>
                          <a:latin typeface="+mn-lt"/>
                          <a:ea typeface="+mn-ea"/>
                          <a:cs typeface="+mn-cs"/>
                        </a:rPr>
                        <a:t>N/A</a:t>
                      </a:r>
                    </a:p>
                  </a:txBody>
                  <a:tcPr>
                    <a:solidFill>
                      <a:schemeClr val="accent3">
                        <a:lumMod val="20000"/>
                        <a:lumOff val="80000"/>
                      </a:schemeClr>
                    </a:solidFill>
                  </a:tcPr>
                </a:tc>
                <a:tc>
                  <a:txBody>
                    <a:bodyPr/>
                    <a:lstStyle/>
                    <a:p>
                      <a:r>
                        <a:rPr lang="en-GB" sz="1000" kern="1200">
                          <a:solidFill>
                            <a:schemeClr val="dk1"/>
                          </a:solidFill>
                          <a:latin typeface="+mn-lt"/>
                          <a:ea typeface="+mn-ea"/>
                          <a:cs typeface="+mn-cs"/>
                        </a:rPr>
                        <a:t>Consultation</a:t>
                      </a:r>
                    </a:p>
                  </a:txBody>
                  <a:tcPr>
                    <a:solidFill>
                      <a:schemeClr val="accent3">
                        <a:lumMod val="20000"/>
                        <a:lumOff val="80000"/>
                      </a:schemeClr>
                    </a:solidFill>
                  </a:tcPr>
                </a:tc>
                <a:tc>
                  <a:txBody>
                    <a:bodyPr/>
                    <a:lstStyle/>
                    <a:p>
                      <a:r>
                        <a:rPr lang="en-GB" sz="1000" kern="1200">
                          <a:solidFill>
                            <a:schemeClr val="dk1"/>
                          </a:solidFill>
                          <a:latin typeface="+mn-lt"/>
                          <a:ea typeface="+mn-ea"/>
                          <a:cs typeface="+mn-cs"/>
                        </a:rPr>
                        <a:t>28/10/2022 - Consultation response due date</a:t>
                      </a:r>
                    </a:p>
                  </a:txBody>
                  <a:tcPr>
                    <a:solidFill>
                      <a:schemeClr val="accent3">
                        <a:lumMod val="20000"/>
                        <a:lumOff val="80000"/>
                      </a:schemeClr>
                    </a:solidFill>
                  </a:tcPr>
                </a:tc>
                <a:extLst>
                  <a:ext uri="{0D108BD9-81ED-4DB2-BD59-A6C34878D82A}">
                    <a16:rowId xmlns:a16="http://schemas.microsoft.com/office/drawing/2014/main" val="962945653"/>
                  </a:ext>
                </a:extLst>
              </a:tr>
            </a:tbl>
          </a:graphicData>
        </a:graphic>
      </p:graphicFrame>
    </p:spTree>
    <p:extLst>
      <p:ext uri="{BB962C8B-B14F-4D97-AF65-F5344CB8AC3E}">
        <p14:creationId xmlns:p14="http://schemas.microsoft.com/office/powerpoint/2010/main" val="21669747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421419" y="55659"/>
            <a:ext cx="8301161" cy="637580"/>
          </a:xfrm>
        </p:spPr>
        <p:txBody>
          <a:bodyPr>
            <a:normAutofit fontScale="90000"/>
          </a:bodyPr>
          <a:lstStyle/>
          <a:p>
            <a:r>
              <a:rPr lang="en-GB" sz="2000"/>
              <a:t>REC Change Pipeline – In progress (Require CDSP Assessment/Action)</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nvGraphicFramePr>
        <p:xfrm>
          <a:off x="161353" y="693239"/>
          <a:ext cx="8821294" cy="1447800"/>
        </p:xfrm>
        <a:graphic>
          <a:graphicData uri="http://schemas.openxmlformats.org/drawingml/2006/table">
            <a:tbl>
              <a:tblPr firstRow="1" bandRow="1">
                <a:tableStyleId>{5C22544A-7EE6-4342-B048-85BDC9FD1C3A}</a:tableStyleId>
              </a:tblPr>
              <a:tblGrid>
                <a:gridCol w="955948">
                  <a:extLst>
                    <a:ext uri="{9D8B030D-6E8A-4147-A177-3AD203B41FA5}">
                      <a16:colId xmlns:a16="http://schemas.microsoft.com/office/drawing/2014/main" val="2718274602"/>
                    </a:ext>
                  </a:extLst>
                </a:gridCol>
                <a:gridCol w="3240214">
                  <a:extLst>
                    <a:ext uri="{9D8B030D-6E8A-4147-A177-3AD203B41FA5}">
                      <a16:colId xmlns:a16="http://schemas.microsoft.com/office/drawing/2014/main" val="2896332416"/>
                    </a:ext>
                  </a:extLst>
                </a:gridCol>
                <a:gridCol w="906060">
                  <a:extLst>
                    <a:ext uri="{9D8B030D-6E8A-4147-A177-3AD203B41FA5}">
                      <a16:colId xmlns:a16="http://schemas.microsoft.com/office/drawing/2014/main" val="173532686"/>
                    </a:ext>
                  </a:extLst>
                </a:gridCol>
                <a:gridCol w="1775012">
                  <a:extLst>
                    <a:ext uri="{9D8B030D-6E8A-4147-A177-3AD203B41FA5}">
                      <a16:colId xmlns:a16="http://schemas.microsoft.com/office/drawing/2014/main" val="2937892801"/>
                    </a:ext>
                  </a:extLst>
                </a:gridCol>
                <a:gridCol w="1944060">
                  <a:extLst>
                    <a:ext uri="{9D8B030D-6E8A-4147-A177-3AD203B41FA5}">
                      <a16:colId xmlns:a16="http://schemas.microsoft.com/office/drawing/2014/main" val="3443725556"/>
                    </a:ext>
                  </a:extLst>
                </a:gridCol>
              </a:tblGrid>
              <a:tr h="233857">
                <a:tc>
                  <a:txBody>
                    <a:bodyPr/>
                    <a:lstStyle/>
                    <a:p>
                      <a:pPr algn="ctr"/>
                      <a:r>
                        <a:rPr lang="en-GB" sz="1100"/>
                        <a:t>Title </a:t>
                      </a:r>
                    </a:p>
                  </a:txBody>
                  <a:tcPr/>
                </a:tc>
                <a:tc>
                  <a:txBody>
                    <a:bodyPr/>
                    <a:lstStyle/>
                    <a:p>
                      <a:pPr algn="ctr"/>
                      <a:r>
                        <a:rPr lang="en-GB" sz="1100"/>
                        <a:t>Description</a:t>
                      </a:r>
                    </a:p>
                  </a:txBody>
                  <a:tcPr/>
                </a:tc>
                <a:tc>
                  <a:txBody>
                    <a:bodyPr/>
                    <a:lstStyle/>
                    <a:p>
                      <a:pPr algn="ctr"/>
                      <a:r>
                        <a:rPr lang="en-GB" sz="1100"/>
                        <a:t>XRN</a:t>
                      </a:r>
                    </a:p>
                  </a:txBody>
                  <a:tcPr/>
                </a:tc>
                <a:tc>
                  <a:txBody>
                    <a:bodyPr/>
                    <a:lstStyle/>
                    <a:p>
                      <a:pPr algn="ctr"/>
                      <a:r>
                        <a:rPr lang="en-GB" sz="1100"/>
                        <a:t>Status</a:t>
                      </a:r>
                    </a:p>
                  </a:txBody>
                  <a:tcPr/>
                </a:tc>
                <a:tc>
                  <a:txBody>
                    <a:bodyPr/>
                    <a:lstStyle/>
                    <a:p>
                      <a:pPr marL="0" algn="ctr" defTabSz="914400" rtl="0" eaLnBrk="1" latinLnBrk="0" hangingPunct="1"/>
                      <a:r>
                        <a:rPr lang="en-GB" sz="1100" b="1" kern="1200">
                          <a:solidFill>
                            <a:schemeClr val="lt1"/>
                          </a:solidFill>
                          <a:latin typeface="+mn-lt"/>
                          <a:ea typeface="+mn-ea"/>
                          <a:cs typeface="+mn-cs"/>
                        </a:rPr>
                        <a:t>Next Action date</a:t>
                      </a:r>
                    </a:p>
                  </a:txBody>
                  <a:tcPr/>
                </a:tc>
                <a:extLst>
                  <a:ext uri="{0D108BD9-81ED-4DB2-BD59-A6C34878D82A}">
                    <a16:rowId xmlns:a16="http://schemas.microsoft.com/office/drawing/2014/main" val="118947466"/>
                  </a:ext>
                </a:extLst>
              </a:tr>
              <a:tr h="380089">
                <a:tc>
                  <a:txBody>
                    <a:bodyPr/>
                    <a:lstStyle/>
                    <a:p>
                      <a:r>
                        <a:rPr lang="en-GB" sz="1000" kern="1200">
                          <a:solidFill>
                            <a:schemeClr val="dk1"/>
                          </a:solidFill>
                          <a:latin typeface="+mn-lt"/>
                          <a:ea typeface="+mn-ea"/>
                          <a:cs typeface="+mn-cs"/>
                          <a:hlinkClick r:id="rId3"/>
                        </a:rPr>
                        <a:t>R0067</a:t>
                      </a:r>
                      <a:endParaRPr lang="en-GB" sz="100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1000" kern="1200">
                          <a:solidFill>
                            <a:schemeClr val="dk1"/>
                          </a:solidFill>
                          <a:latin typeface="+mn-lt"/>
                          <a:ea typeface="+mn-ea"/>
                          <a:cs typeface="+mn-cs"/>
                        </a:rPr>
                        <a:t>Introduction of CSS refresh functionality</a:t>
                      </a:r>
                    </a:p>
                  </a:txBody>
                  <a:tcPr>
                    <a:solidFill>
                      <a:schemeClr val="accent3">
                        <a:lumMod val="20000"/>
                        <a:lumOff val="80000"/>
                      </a:schemeClr>
                    </a:solidFill>
                  </a:tcPr>
                </a:tc>
                <a:tc>
                  <a:txBody>
                    <a:bodyPr/>
                    <a:lstStyle/>
                    <a:p>
                      <a:r>
                        <a:rPr lang="en-GB" sz="1000" kern="1200">
                          <a:solidFill>
                            <a:schemeClr val="dk1"/>
                          </a:solidFill>
                          <a:latin typeface="+mn-lt"/>
                          <a:ea typeface="+mn-ea"/>
                          <a:cs typeface="+mn-cs"/>
                          <a:hlinkClick r:id="rId4"/>
                        </a:rPr>
                        <a:t>XRN 5567</a:t>
                      </a:r>
                      <a:endParaRPr lang="en-GB" sz="100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1000" kern="1200">
                          <a:solidFill>
                            <a:schemeClr val="dk1"/>
                          </a:solidFill>
                          <a:latin typeface="+mn-lt"/>
                          <a:ea typeface="+mn-ea"/>
                          <a:cs typeface="+mn-cs"/>
                        </a:rPr>
                        <a:t>Scoping Test requirements </a:t>
                      </a:r>
                    </a:p>
                  </a:txBody>
                  <a:tcPr>
                    <a:solidFill>
                      <a:schemeClr val="accent3">
                        <a:lumMod val="20000"/>
                        <a:lumOff val="80000"/>
                      </a:schemeClr>
                    </a:solidFill>
                  </a:tcPr>
                </a:tc>
                <a:tc>
                  <a:txBody>
                    <a:bodyPr/>
                    <a:lstStyle/>
                    <a:p>
                      <a:r>
                        <a:rPr lang="en-GB" sz="1000" kern="1200">
                          <a:solidFill>
                            <a:schemeClr val="dk1"/>
                          </a:solidFill>
                          <a:latin typeface="+mn-lt"/>
                          <a:ea typeface="+mn-ea"/>
                          <a:cs typeface="+mn-cs"/>
                        </a:rPr>
                        <a:t>02/11/2022 – Weekly Review Meeting</a:t>
                      </a:r>
                    </a:p>
                  </a:txBody>
                  <a:tcPr>
                    <a:solidFill>
                      <a:schemeClr val="accent3">
                        <a:lumMod val="20000"/>
                        <a:lumOff val="80000"/>
                      </a:schemeClr>
                    </a:solidFill>
                  </a:tcPr>
                </a:tc>
                <a:extLst>
                  <a:ext uri="{0D108BD9-81ED-4DB2-BD59-A6C34878D82A}">
                    <a16:rowId xmlns:a16="http://schemas.microsoft.com/office/drawing/2014/main" val="2902579734"/>
                  </a:ext>
                </a:extLst>
              </a:tr>
              <a:tr h="380089">
                <a:tc>
                  <a:txBody>
                    <a:bodyPr/>
                    <a:lstStyle/>
                    <a:p>
                      <a:r>
                        <a:rPr lang="en-GB" sz="1000" kern="1200">
                          <a:solidFill>
                            <a:schemeClr val="dk1"/>
                          </a:solidFill>
                          <a:latin typeface="+mn-lt"/>
                          <a:ea typeface="+mn-ea"/>
                          <a:cs typeface="+mn-cs"/>
                          <a:hlinkClick r:id="rId5"/>
                        </a:rPr>
                        <a:t>R0070</a:t>
                      </a:r>
                      <a:endParaRPr lang="en-GB" sz="100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1000" kern="1200">
                          <a:solidFill>
                            <a:schemeClr val="dk1"/>
                          </a:solidFill>
                          <a:latin typeface="+mn-lt"/>
                          <a:ea typeface="+mn-ea"/>
                          <a:cs typeface="+mn-cs"/>
                        </a:rPr>
                        <a:t>Provision of Enduring Test Environments </a:t>
                      </a:r>
                    </a:p>
                  </a:txBody>
                  <a:tcPr>
                    <a:solidFill>
                      <a:schemeClr val="accent3">
                        <a:lumMod val="20000"/>
                        <a:lumOff val="80000"/>
                      </a:schemeClr>
                    </a:solidFill>
                  </a:tcPr>
                </a:tc>
                <a:tc>
                  <a:txBody>
                    <a:bodyPr/>
                    <a:lstStyle/>
                    <a:p>
                      <a:r>
                        <a:rPr lang="en-GB" sz="1000" kern="1200">
                          <a:solidFill>
                            <a:schemeClr val="dk1"/>
                          </a:solidFill>
                          <a:latin typeface="+mn-lt"/>
                          <a:ea typeface="+mn-ea"/>
                          <a:cs typeface="+mn-cs"/>
                        </a:rPr>
                        <a:t>N/A</a:t>
                      </a:r>
                    </a:p>
                  </a:txBody>
                  <a:tcPr>
                    <a:solidFill>
                      <a:schemeClr val="accent3">
                        <a:lumMod val="20000"/>
                        <a:lumOff val="80000"/>
                      </a:schemeClr>
                    </a:solidFill>
                  </a:tcPr>
                </a:tc>
                <a:tc>
                  <a:txBody>
                    <a:bodyPr/>
                    <a:lstStyle/>
                    <a:p>
                      <a:r>
                        <a:rPr lang="en-GB" sz="1000" kern="1200">
                          <a:solidFill>
                            <a:schemeClr val="dk1"/>
                          </a:solidFill>
                          <a:latin typeface="+mn-lt"/>
                          <a:ea typeface="+mn-ea"/>
                          <a:cs typeface="+mn-cs"/>
                        </a:rPr>
                        <a:t>Detailed IA awaiting approval </a:t>
                      </a:r>
                    </a:p>
                  </a:txBody>
                  <a:tcPr>
                    <a:solidFill>
                      <a:schemeClr val="accent3">
                        <a:lumMod val="20000"/>
                        <a:lumOff val="80000"/>
                      </a:schemeClr>
                    </a:solidFill>
                  </a:tcPr>
                </a:tc>
                <a:tc>
                  <a:txBody>
                    <a:bodyPr/>
                    <a:lstStyle/>
                    <a:p>
                      <a:r>
                        <a:rPr lang="en-GB" sz="1000" kern="1200">
                          <a:solidFill>
                            <a:schemeClr val="dk1"/>
                          </a:solidFill>
                          <a:latin typeface="+mn-lt"/>
                          <a:ea typeface="+mn-ea"/>
                          <a:cs typeface="+mn-cs"/>
                        </a:rPr>
                        <a:t>01/11/2022 – REC Change Panel</a:t>
                      </a:r>
                    </a:p>
                  </a:txBody>
                  <a:tcPr>
                    <a:solidFill>
                      <a:schemeClr val="accent3">
                        <a:lumMod val="20000"/>
                        <a:lumOff val="80000"/>
                      </a:schemeClr>
                    </a:solidFill>
                  </a:tcPr>
                </a:tc>
                <a:extLst>
                  <a:ext uri="{0D108BD9-81ED-4DB2-BD59-A6C34878D82A}">
                    <a16:rowId xmlns:a16="http://schemas.microsoft.com/office/drawing/2014/main" val="816830471"/>
                  </a:ext>
                </a:extLst>
              </a:tr>
              <a:tr h="324537">
                <a:tc>
                  <a:txBody>
                    <a:bodyPr/>
                    <a:lstStyle/>
                    <a:p>
                      <a:r>
                        <a:rPr lang="en-GB" sz="1000" kern="1200">
                          <a:solidFill>
                            <a:schemeClr val="dk1"/>
                          </a:solidFill>
                          <a:latin typeface="+mn-lt"/>
                          <a:ea typeface="+mn-ea"/>
                          <a:cs typeface="+mn-cs"/>
                          <a:hlinkClick r:id="rId6"/>
                        </a:rPr>
                        <a:t>R0074</a:t>
                      </a:r>
                      <a:endParaRPr lang="en-GB" sz="100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1000" kern="1200">
                          <a:solidFill>
                            <a:schemeClr val="dk1"/>
                          </a:solidFill>
                          <a:latin typeface="+mn-lt"/>
                          <a:ea typeface="+mn-ea"/>
                          <a:cs typeface="+mn-cs"/>
                        </a:rPr>
                        <a:t>Release of Community View Data Items to MEMs in GES</a:t>
                      </a:r>
                    </a:p>
                  </a:txBody>
                  <a:tcPr>
                    <a:solidFill>
                      <a:schemeClr val="accent3">
                        <a:lumMod val="20000"/>
                        <a:lumOff val="80000"/>
                      </a:schemeClr>
                    </a:solidFill>
                  </a:tcPr>
                </a:tc>
                <a:tc>
                  <a:txBody>
                    <a:bodyPr/>
                    <a:lstStyle/>
                    <a:p>
                      <a:r>
                        <a:rPr lang="en-GB" sz="1000" kern="1200">
                          <a:solidFill>
                            <a:schemeClr val="dk1"/>
                          </a:solidFill>
                          <a:latin typeface="+mn-lt"/>
                          <a:ea typeface="+mn-ea"/>
                          <a:cs typeface="+mn-cs"/>
                        </a:rPr>
                        <a:t>N/A</a:t>
                      </a:r>
                    </a:p>
                  </a:txBody>
                  <a:tcPr>
                    <a:solidFill>
                      <a:schemeClr val="accent3">
                        <a:lumMod val="20000"/>
                        <a:lumOff val="80000"/>
                      </a:schemeClr>
                    </a:solidFill>
                  </a:tcPr>
                </a:tc>
                <a:tc>
                  <a:txBody>
                    <a:bodyPr/>
                    <a:lstStyle/>
                    <a:p>
                      <a:r>
                        <a:rPr lang="en-GB" sz="1000" kern="1200">
                          <a:solidFill>
                            <a:schemeClr val="dk1"/>
                          </a:solidFill>
                          <a:latin typeface="+mn-lt"/>
                          <a:ea typeface="+mn-ea"/>
                          <a:cs typeface="+mn-cs"/>
                        </a:rPr>
                        <a:t>Awaiting detailed IA</a:t>
                      </a:r>
                    </a:p>
                  </a:txBody>
                  <a:tcPr>
                    <a:solidFill>
                      <a:schemeClr val="accent3">
                        <a:lumMod val="20000"/>
                        <a:lumOff val="80000"/>
                      </a:schemeClr>
                    </a:solidFill>
                  </a:tcPr>
                </a:tc>
                <a:tc>
                  <a:txBody>
                    <a:bodyPr/>
                    <a:lstStyle/>
                    <a:p>
                      <a:r>
                        <a:rPr lang="en-GB" sz="1000" kern="1200">
                          <a:solidFill>
                            <a:schemeClr val="dk1"/>
                          </a:solidFill>
                          <a:latin typeface="+mn-lt"/>
                          <a:ea typeface="+mn-ea"/>
                          <a:cs typeface="+mn-cs"/>
                        </a:rPr>
                        <a:t>19/11/2022 – Detailed IA triggered</a:t>
                      </a:r>
                    </a:p>
                  </a:txBody>
                  <a:tcPr>
                    <a:solidFill>
                      <a:schemeClr val="accent3">
                        <a:lumMod val="20000"/>
                        <a:lumOff val="80000"/>
                      </a:schemeClr>
                    </a:solidFill>
                  </a:tcPr>
                </a:tc>
                <a:extLst>
                  <a:ext uri="{0D108BD9-81ED-4DB2-BD59-A6C34878D82A}">
                    <a16:rowId xmlns:a16="http://schemas.microsoft.com/office/drawing/2014/main" val="549377029"/>
                  </a:ext>
                </a:extLst>
              </a:tr>
            </a:tbl>
          </a:graphicData>
        </a:graphic>
      </p:graphicFrame>
      <p:sp>
        <p:nvSpPr>
          <p:cNvPr id="4" name="TextBox 3">
            <a:extLst>
              <a:ext uri="{FF2B5EF4-FFF2-40B4-BE49-F238E27FC236}">
                <a16:creationId xmlns:a16="http://schemas.microsoft.com/office/drawing/2014/main" id="{C74ACF44-15AB-4E36-A382-B816903E852D}"/>
              </a:ext>
            </a:extLst>
          </p:cNvPr>
          <p:cNvSpPr txBox="1"/>
          <p:nvPr/>
        </p:nvSpPr>
        <p:spPr>
          <a:xfrm>
            <a:off x="161352" y="4450261"/>
            <a:ext cx="8821294" cy="461665"/>
          </a:xfrm>
          <a:prstGeom prst="rect">
            <a:avLst/>
          </a:prstGeom>
          <a:noFill/>
        </p:spPr>
        <p:txBody>
          <a:bodyPr wrap="square" rtlCol="0">
            <a:spAutoFit/>
          </a:bodyPr>
          <a:lstStyle/>
          <a:p>
            <a:pPr algn="ctr"/>
            <a:r>
              <a:rPr lang="en-GB" sz="1200"/>
              <a:t>Please note: This is a working document and therefore some of the dates and actions may have progressed since the slides were created</a:t>
            </a:r>
          </a:p>
        </p:txBody>
      </p:sp>
    </p:spTree>
    <p:extLst>
      <p:ext uri="{BB962C8B-B14F-4D97-AF65-F5344CB8AC3E}">
        <p14:creationId xmlns:p14="http://schemas.microsoft.com/office/powerpoint/2010/main" val="36605032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978011" y="0"/>
            <a:ext cx="7187978" cy="616355"/>
          </a:xfrm>
        </p:spPr>
        <p:txBody>
          <a:bodyPr>
            <a:normAutofit/>
          </a:bodyPr>
          <a:lstStyle/>
          <a:p>
            <a:r>
              <a:rPr lang="en-GB" sz="2000"/>
              <a:t>REC Change Pipeline – Under Prioritisation Review</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nvGraphicFramePr>
        <p:xfrm>
          <a:off x="238205" y="514811"/>
          <a:ext cx="8644539" cy="4216750"/>
        </p:xfrm>
        <a:graphic>
          <a:graphicData uri="http://schemas.openxmlformats.org/drawingml/2006/table">
            <a:tbl>
              <a:tblPr firstRow="1" bandRow="1">
                <a:tableStyleId>{5C22544A-7EE6-4342-B048-85BDC9FD1C3A}</a:tableStyleId>
              </a:tblPr>
              <a:tblGrid>
                <a:gridCol w="747757">
                  <a:extLst>
                    <a:ext uri="{9D8B030D-6E8A-4147-A177-3AD203B41FA5}">
                      <a16:colId xmlns:a16="http://schemas.microsoft.com/office/drawing/2014/main" val="2718274602"/>
                    </a:ext>
                  </a:extLst>
                </a:gridCol>
                <a:gridCol w="4683318">
                  <a:extLst>
                    <a:ext uri="{9D8B030D-6E8A-4147-A177-3AD203B41FA5}">
                      <a16:colId xmlns:a16="http://schemas.microsoft.com/office/drawing/2014/main" val="2896332416"/>
                    </a:ext>
                  </a:extLst>
                </a:gridCol>
                <a:gridCol w="1455089">
                  <a:extLst>
                    <a:ext uri="{9D8B030D-6E8A-4147-A177-3AD203B41FA5}">
                      <a16:colId xmlns:a16="http://schemas.microsoft.com/office/drawing/2014/main" val="2937892801"/>
                    </a:ext>
                  </a:extLst>
                </a:gridCol>
                <a:gridCol w="1758375">
                  <a:extLst>
                    <a:ext uri="{9D8B030D-6E8A-4147-A177-3AD203B41FA5}">
                      <a16:colId xmlns:a16="http://schemas.microsoft.com/office/drawing/2014/main" val="3443725556"/>
                    </a:ext>
                  </a:extLst>
                </a:gridCol>
              </a:tblGrid>
              <a:tr h="342051">
                <a:tc>
                  <a:txBody>
                    <a:bodyPr/>
                    <a:lstStyle/>
                    <a:p>
                      <a:pPr algn="ctr"/>
                      <a:r>
                        <a:rPr lang="en-GB" sz="1100"/>
                        <a:t>Title </a:t>
                      </a:r>
                    </a:p>
                  </a:txBody>
                  <a:tcPr/>
                </a:tc>
                <a:tc>
                  <a:txBody>
                    <a:bodyPr/>
                    <a:lstStyle/>
                    <a:p>
                      <a:pPr algn="ctr"/>
                      <a:r>
                        <a:rPr lang="en-GB" sz="1100"/>
                        <a:t>Description</a:t>
                      </a:r>
                    </a:p>
                  </a:txBody>
                  <a:tcPr/>
                </a:tc>
                <a:tc>
                  <a:txBody>
                    <a:bodyPr/>
                    <a:lstStyle/>
                    <a:p>
                      <a:pPr algn="ctr"/>
                      <a:r>
                        <a:rPr lang="en-GB" sz="1100"/>
                        <a:t>Status</a:t>
                      </a:r>
                    </a:p>
                  </a:txBody>
                  <a:tcPr/>
                </a:tc>
                <a:tc>
                  <a:txBody>
                    <a:bodyPr/>
                    <a:lstStyle/>
                    <a:p>
                      <a:pPr marL="0" algn="ctr" defTabSz="914400" rtl="0" eaLnBrk="1" latinLnBrk="0" hangingPunct="1"/>
                      <a:r>
                        <a:rPr lang="en-GB" sz="1100" b="1" kern="1200">
                          <a:solidFill>
                            <a:schemeClr val="lt1"/>
                          </a:solidFill>
                          <a:latin typeface="+mn-lt"/>
                          <a:ea typeface="+mn-ea"/>
                          <a:cs typeface="+mn-cs"/>
                        </a:rPr>
                        <a:t>Next Action date</a:t>
                      </a:r>
                    </a:p>
                  </a:txBody>
                  <a:tcPr/>
                </a:tc>
                <a:extLst>
                  <a:ext uri="{0D108BD9-81ED-4DB2-BD59-A6C34878D82A}">
                    <a16:rowId xmlns:a16="http://schemas.microsoft.com/office/drawing/2014/main" val="118947466"/>
                  </a:ext>
                </a:extLst>
              </a:tr>
              <a:tr h="249639">
                <a:tc>
                  <a:txBody>
                    <a:bodyPr/>
                    <a:lstStyle/>
                    <a:p>
                      <a:r>
                        <a:rPr lang="en-GB" sz="1000" kern="1200">
                          <a:solidFill>
                            <a:schemeClr val="dk1"/>
                          </a:solidFill>
                          <a:latin typeface="+mn-lt"/>
                          <a:ea typeface="+mn-ea"/>
                          <a:cs typeface="+mn-cs"/>
                          <a:hlinkClick r:id="rId2"/>
                        </a:rPr>
                        <a:t>R0006</a:t>
                      </a:r>
                      <a:endParaRPr lang="en-GB" sz="10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rgbClr val="272833"/>
                          </a:solidFill>
                          <a:effectLst/>
                          <a:latin typeface="Roboto-regular"/>
                          <a:ea typeface="+mn-ea"/>
                          <a:cs typeface="+mn-cs"/>
                        </a:rPr>
                        <a:t>M</a:t>
                      </a:r>
                      <a:r>
                        <a:rPr lang="en-GB" sz="1000" b="0" i="0">
                          <a:solidFill>
                            <a:srgbClr val="272833"/>
                          </a:solidFill>
                          <a:effectLst/>
                          <a:latin typeface="Roboto-regular"/>
                        </a:rPr>
                        <a:t>issing Meter Technical Details</a:t>
                      </a:r>
                      <a:endParaRPr lang="en-GB" sz="1000" b="0"/>
                    </a:p>
                  </a:txBody>
                  <a:tcPr/>
                </a:tc>
                <a:tc>
                  <a:txBody>
                    <a:bodyPr/>
                    <a:lstStyle/>
                    <a:p>
                      <a:r>
                        <a:rPr lang="en-GB" sz="1000">
                          <a:latin typeface="+mn-lt"/>
                        </a:rPr>
                        <a:t>Initial Assessment</a:t>
                      </a:r>
                    </a:p>
                  </a:txBody>
                  <a:tcPr/>
                </a:tc>
                <a:tc rowSpan="13">
                  <a:txBody>
                    <a:bodyPr/>
                    <a:lstStyle/>
                    <a:p>
                      <a:pPr algn="ctr"/>
                      <a:r>
                        <a:rPr lang="en-GB" sz="1000">
                          <a:latin typeface="+mn-lt"/>
                        </a:rPr>
                        <a:t>Reviewed weekly – Awaiting instruction from REC Code Manager to progress</a:t>
                      </a:r>
                    </a:p>
                  </a:txBody>
                  <a:tcPr anchor="ctr"/>
                </a:tc>
                <a:extLst>
                  <a:ext uri="{0D108BD9-81ED-4DB2-BD59-A6C34878D82A}">
                    <a16:rowId xmlns:a16="http://schemas.microsoft.com/office/drawing/2014/main" val="2119290012"/>
                  </a:ext>
                </a:extLst>
              </a:tr>
              <a:tr h="261257">
                <a:tc>
                  <a:txBody>
                    <a:bodyPr/>
                    <a:lstStyle/>
                    <a:p>
                      <a:r>
                        <a:rPr lang="en-GB" sz="1000" kern="1200">
                          <a:solidFill>
                            <a:schemeClr val="dk1"/>
                          </a:solidFill>
                          <a:latin typeface="+mn-lt"/>
                          <a:ea typeface="+mn-ea"/>
                          <a:cs typeface="+mn-cs"/>
                          <a:hlinkClick r:id="rId3"/>
                        </a:rPr>
                        <a:t>R0049</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Roboto-regular"/>
                        </a:rPr>
                        <a:t>Intellectual Property Rights and Services Data Main Body changes</a:t>
                      </a:r>
                      <a:endParaRPr lang="en-GB" sz="1000" b="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2813766753"/>
                  </a:ext>
                </a:extLst>
              </a:tr>
              <a:tr h="286358">
                <a:tc>
                  <a:txBody>
                    <a:bodyPr/>
                    <a:lstStyle/>
                    <a:p>
                      <a:r>
                        <a:rPr lang="en-GB" sz="1000" kern="1200">
                          <a:solidFill>
                            <a:schemeClr val="dk1"/>
                          </a:solidFill>
                          <a:latin typeface="+mn-lt"/>
                          <a:ea typeface="+mn-ea"/>
                          <a:cs typeface="+mn-cs"/>
                          <a:hlinkClick r:id="rId4"/>
                        </a:rPr>
                        <a:t>R0050</a:t>
                      </a:r>
                      <a:endParaRPr lang="en-GB" sz="1000" kern="1200">
                        <a:solidFill>
                          <a:schemeClr val="dk1"/>
                        </a:solidFill>
                        <a:latin typeface="+mn-lt"/>
                        <a:ea typeface="+mn-ea"/>
                        <a:cs typeface="+mn-cs"/>
                      </a:endParaRPr>
                    </a:p>
                  </a:txBody>
                  <a:tcPr/>
                </a:tc>
                <a:tc>
                  <a:txBody>
                    <a:bodyPr/>
                    <a:lstStyle/>
                    <a:p>
                      <a:pPr marL="0" algn="l" defTabSz="914400" rtl="0" eaLnBrk="1" latinLnBrk="0" hangingPunct="1"/>
                      <a:r>
                        <a:rPr lang="en-GB" sz="1000" b="0" i="0">
                          <a:solidFill>
                            <a:srgbClr val="272833"/>
                          </a:solidFill>
                          <a:effectLst/>
                          <a:latin typeface="Roboto-regular"/>
                        </a:rPr>
                        <a:t>Clarification of REC Maintenance of Qualification Schedule</a:t>
                      </a:r>
                      <a:endParaRPr lang="en-GB" sz="1000" b="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3766193239"/>
                  </a:ext>
                </a:extLst>
              </a:tr>
              <a:tr h="290456">
                <a:tc>
                  <a:txBody>
                    <a:bodyPr/>
                    <a:lstStyle/>
                    <a:p>
                      <a:r>
                        <a:rPr lang="en-GB" sz="1000" kern="1200">
                          <a:solidFill>
                            <a:schemeClr val="dk1"/>
                          </a:solidFill>
                          <a:latin typeface="+mn-lt"/>
                          <a:ea typeface="+mn-ea"/>
                          <a:cs typeface="+mn-cs"/>
                          <a:hlinkClick r:id="rId5"/>
                        </a:rPr>
                        <a:t>R0051</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Roboto-regular"/>
                        </a:rPr>
                        <a:t>Switch Request Objections (Change of Occupier)</a:t>
                      </a:r>
                      <a:endParaRPr lang="en-GB" sz="1000" b="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2718757512"/>
                  </a:ext>
                </a:extLst>
              </a:tr>
              <a:tr h="265355">
                <a:tc>
                  <a:txBody>
                    <a:bodyPr/>
                    <a:lstStyle/>
                    <a:p>
                      <a:r>
                        <a:rPr lang="en-GB" sz="1000" kern="1200">
                          <a:solidFill>
                            <a:schemeClr val="dk1"/>
                          </a:solidFill>
                          <a:latin typeface="+mn-lt"/>
                          <a:ea typeface="+mn-ea"/>
                          <a:cs typeface="+mn-cs"/>
                          <a:hlinkClick r:id="rId6"/>
                        </a:rPr>
                        <a:t>R0056</a:t>
                      </a:r>
                      <a:endParaRPr lang="en-GB" sz="10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mn-lt"/>
                        </a:rPr>
                        <a:t>EES/GES additional service request for Housing Ass to be added to the Matrix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399371416"/>
                  </a:ext>
                </a:extLst>
              </a:tr>
              <a:tr h="284566">
                <a:tc>
                  <a:txBody>
                    <a:bodyPr/>
                    <a:lstStyle/>
                    <a:p>
                      <a:r>
                        <a:rPr lang="en-GB" sz="1000">
                          <a:latin typeface="+mn-lt"/>
                          <a:hlinkClick r:id="rId7"/>
                        </a:rPr>
                        <a:t>R0059</a:t>
                      </a:r>
                      <a:endParaRPr lang="en-GB" sz="1000">
                        <a:latin typeface="+mn-lt"/>
                      </a:endParaRPr>
                    </a:p>
                  </a:txBody>
                  <a:tcPr/>
                </a:tc>
                <a:tc>
                  <a:txBody>
                    <a:bodyPr/>
                    <a:lstStyle/>
                    <a:p>
                      <a:r>
                        <a:rPr lang="en-GB" sz="1000" b="0" i="0">
                          <a:solidFill>
                            <a:srgbClr val="272833"/>
                          </a:solidFill>
                          <a:effectLst/>
                          <a:latin typeface="+mn-lt"/>
                        </a:rPr>
                        <a:t>Maintenance of Qualification Schedule Change</a:t>
                      </a:r>
                      <a:endParaRPr lang="en-GB" sz="10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1922997412"/>
                  </a:ext>
                </a:extLst>
              </a:tr>
              <a:tr h="313252">
                <a:tc>
                  <a:txBody>
                    <a:bodyPr/>
                    <a:lstStyle/>
                    <a:p>
                      <a:r>
                        <a:rPr lang="en-GB" sz="1000" kern="1200">
                          <a:solidFill>
                            <a:schemeClr val="dk1"/>
                          </a:solidFill>
                          <a:latin typeface="+mn-lt"/>
                          <a:ea typeface="+mn-ea"/>
                          <a:cs typeface="+mn-cs"/>
                          <a:hlinkClick r:id="rId8"/>
                        </a:rPr>
                        <a:t>R0061</a:t>
                      </a:r>
                      <a:endParaRPr lang="en-GB" sz="1000" kern="1200">
                        <a:solidFill>
                          <a:schemeClr val="dk1"/>
                        </a:solidFill>
                        <a:latin typeface="+mn-lt"/>
                        <a:ea typeface="+mn-ea"/>
                        <a:cs typeface="+mn-cs"/>
                      </a:endParaRPr>
                    </a:p>
                  </a:txBody>
                  <a:tcPr/>
                </a:tc>
                <a:tc>
                  <a:txBody>
                    <a:bodyPr/>
                    <a:lstStyle/>
                    <a:p>
                      <a:r>
                        <a:rPr lang="en-US" sz="1000">
                          <a:latin typeface="+mn-lt"/>
                        </a:rPr>
                        <a:t>Resolution of invalid CSS data by Data Owners</a:t>
                      </a:r>
                      <a:endParaRPr lang="en-GB" sz="100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3573929751"/>
                  </a:ext>
                </a:extLst>
              </a:tr>
              <a:tr h="331182">
                <a:tc>
                  <a:txBody>
                    <a:bodyPr/>
                    <a:lstStyle/>
                    <a:p>
                      <a:r>
                        <a:rPr lang="en-GB" sz="1000" kern="1200">
                          <a:solidFill>
                            <a:schemeClr val="dk1"/>
                          </a:solidFill>
                          <a:latin typeface="+mn-lt"/>
                          <a:ea typeface="+mn-ea"/>
                          <a:cs typeface="+mn-cs"/>
                          <a:hlinkClick r:id="rId9"/>
                        </a:rPr>
                        <a:t>R0063</a:t>
                      </a:r>
                      <a:endParaRPr lang="en-GB" sz="1000" kern="1200">
                        <a:solidFill>
                          <a:schemeClr val="dk1"/>
                        </a:solidFill>
                        <a:latin typeface="+mn-lt"/>
                        <a:ea typeface="+mn-ea"/>
                        <a:cs typeface="+mn-cs"/>
                      </a:endParaRPr>
                    </a:p>
                  </a:txBody>
                  <a:tcPr/>
                </a:tc>
                <a:tc>
                  <a:txBody>
                    <a:bodyPr/>
                    <a:lstStyle/>
                    <a:p>
                      <a:pPr marL="0" algn="l" defTabSz="914400" rtl="0" eaLnBrk="1" latinLnBrk="0" hangingPunct="1"/>
                      <a:r>
                        <a:rPr lang="en-US" sz="1000" kern="1200">
                          <a:solidFill>
                            <a:schemeClr val="dk1"/>
                          </a:solidFill>
                          <a:latin typeface="+mn-lt"/>
                          <a:ea typeface="+mn-ea"/>
                          <a:cs typeface="+mn-cs"/>
                        </a:rPr>
                        <a:t>Addition of key information to all Service Now tickets</a:t>
                      </a:r>
                      <a:endParaRPr lang="en-GB" sz="10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816830471"/>
                  </a:ext>
                </a:extLst>
              </a:tr>
              <a:tr h="323498">
                <a:tc>
                  <a:txBody>
                    <a:bodyPr/>
                    <a:lstStyle/>
                    <a:p>
                      <a:r>
                        <a:rPr lang="en-GB" sz="1000">
                          <a:latin typeface="+mn-lt"/>
                          <a:hlinkClick r:id="rId10"/>
                        </a:rPr>
                        <a:t>R0068</a:t>
                      </a:r>
                      <a:endParaRPr lang="en-GB" sz="1000">
                        <a:latin typeface="+mn-lt"/>
                      </a:endParaRPr>
                    </a:p>
                  </a:txBody>
                  <a:tcPr/>
                </a:tc>
                <a:tc>
                  <a:txBody>
                    <a:bodyPr/>
                    <a:lstStyle/>
                    <a:p>
                      <a:r>
                        <a:rPr lang="en-GB" sz="1000" b="0" i="0">
                          <a:solidFill>
                            <a:srgbClr val="272833"/>
                          </a:solidFill>
                          <a:effectLst/>
                          <a:latin typeface="+mn-lt"/>
                        </a:rPr>
                        <a:t>REC Data Protection Changes</a:t>
                      </a:r>
                      <a:endParaRPr lang="en-GB" sz="10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549377029"/>
                  </a:ext>
                </a:extLst>
              </a:tr>
              <a:tr h="308130">
                <a:tc>
                  <a:txBody>
                    <a:bodyPr/>
                    <a:lstStyle/>
                    <a:p>
                      <a:r>
                        <a:rPr lang="en-GB" sz="1000">
                          <a:latin typeface="+mn-lt"/>
                          <a:hlinkClick r:id="rId11" tooltip="R0069"/>
                        </a:rPr>
                        <a:t>R0069</a:t>
                      </a:r>
                      <a:endParaRPr lang="en-GB" sz="1000">
                        <a:latin typeface="+mn-lt"/>
                      </a:endParaRPr>
                    </a:p>
                  </a:txBody>
                  <a:tcPr/>
                </a:tc>
                <a:tc>
                  <a:txBody>
                    <a:bodyPr/>
                    <a:lstStyle/>
                    <a:p>
                      <a:r>
                        <a:rPr lang="en-GB" sz="1000" b="0" i="0" kern="1200">
                          <a:solidFill>
                            <a:schemeClr val="dk1"/>
                          </a:solidFill>
                          <a:effectLst/>
                          <a:latin typeface="+mn-lt"/>
                          <a:ea typeface="+mn-ea"/>
                          <a:cs typeface="+mn-cs"/>
                        </a:rPr>
                        <a:t>Amendments to Sample Access Agreement</a:t>
                      </a:r>
                      <a:endParaRPr lang="en-GB" sz="10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3673555656"/>
                  </a:ext>
                </a:extLst>
              </a:tr>
              <a:tr h="255622">
                <a:tc>
                  <a:txBody>
                    <a:bodyPr/>
                    <a:lstStyle/>
                    <a:p>
                      <a:r>
                        <a:rPr lang="en-GB" sz="1000" kern="1200">
                          <a:solidFill>
                            <a:schemeClr val="dk1"/>
                          </a:solidFill>
                          <a:latin typeface="+mn-lt"/>
                          <a:ea typeface="+mn-ea"/>
                          <a:cs typeface="+mn-cs"/>
                          <a:hlinkClick r:id="rId12"/>
                        </a:rPr>
                        <a:t>R0071</a:t>
                      </a:r>
                      <a:endParaRPr lang="en-GB" sz="1000" kern="1200">
                        <a:solidFill>
                          <a:schemeClr val="dk1"/>
                        </a:solidFill>
                        <a:latin typeface="+mn-lt"/>
                        <a:ea typeface="+mn-ea"/>
                        <a:cs typeface="+mn-cs"/>
                      </a:endParaRPr>
                    </a:p>
                  </a:txBody>
                  <a:tcPr/>
                </a:tc>
                <a:tc>
                  <a:txBody>
                    <a:bodyPr/>
                    <a:lstStyle/>
                    <a:p>
                      <a:r>
                        <a:rPr lang="en-GB" sz="1000">
                          <a:latin typeface="+mn-lt"/>
                        </a:rPr>
                        <a:t>DCC access to EES and 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Initial Assessment</a:t>
                      </a:r>
                    </a:p>
                  </a:txBody>
                  <a:tcPr/>
                </a:tc>
                <a:tc vMerge="1">
                  <a:txBody>
                    <a:bodyPr/>
                    <a:lstStyle/>
                    <a:p>
                      <a:pPr algn="ctr"/>
                      <a:endParaRPr lang="en-GB" sz="1000">
                        <a:latin typeface="+mn-lt"/>
                      </a:endParaRPr>
                    </a:p>
                  </a:txBody>
                  <a:tcPr anchor="ctr"/>
                </a:tc>
                <a:extLst>
                  <a:ext uri="{0D108BD9-81ED-4DB2-BD59-A6C34878D82A}">
                    <a16:rowId xmlns:a16="http://schemas.microsoft.com/office/drawing/2014/main" val="2237897611"/>
                  </a:ext>
                </a:extLst>
              </a:tr>
              <a:tr h="352692">
                <a:tc>
                  <a:txBody>
                    <a:bodyPr/>
                    <a:lstStyle/>
                    <a:p>
                      <a:r>
                        <a:rPr lang="en-GB" sz="1000">
                          <a:latin typeface="+mn-lt"/>
                          <a:hlinkClick r:id="rId13"/>
                        </a:rPr>
                        <a:t>R0073</a:t>
                      </a:r>
                      <a:endParaRPr lang="en-GB" sz="1000">
                        <a:latin typeface="+mn-lt"/>
                      </a:endParaRPr>
                    </a:p>
                  </a:txBody>
                  <a:tcPr/>
                </a:tc>
                <a:tc>
                  <a:txBody>
                    <a:bodyPr/>
                    <a:lstStyle/>
                    <a:p>
                      <a:r>
                        <a:rPr lang="en-GB" sz="1000" b="0" i="0" kern="1200">
                          <a:solidFill>
                            <a:schemeClr val="dk1"/>
                          </a:solidFill>
                          <a:effectLst/>
                          <a:latin typeface="+mn-lt"/>
                          <a:ea typeface="+mn-ea"/>
                          <a:cs typeface="+mn-cs"/>
                        </a:rPr>
                        <a:t>Introduction of a Housekeeping Change Proposal Process</a:t>
                      </a:r>
                      <a:endParaRPr lang="en-GB" sz="10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Initial Assessment</a:t>
                      </a:r>
                    </a:p>
                  </a:txBody>
                  <a:tcPr/>
                </a:tc>
                <a:tc vMerge="1">
                  <a:txBody>
                    <a:bodyPr/>
                    <a:lstStyle/>
                    <a:p>
                      <a:pPr algn="ctr"/>
                      <a:endParaRPr lang="en-GB" sz="1000">
                        <a:latin typeface="+mn-lt"/>
                      </a:endParaRPr>
                    </a:p>
                  </a:txBody>
                  <a:tcPr anchor="ctr"/>
                </a:tc>
                <a:extLst>
                  <a:ext uri="{0D108BD9-81ED-4DB2-BD59-A6C34878D82A}">
                    <a16:rowId xmlns:a16="http://schemas.microsoft.com/office/drawing/2014/main" val="1396945176"/>
                  </a:ext>
                </a:extLst>
              </a:tr>
              <a:tr h="352692">
                <a:tc>
                  <a:txBody>
                    <a:bodyPr/>
                    <a:lstStyle/>
                    <a:p>
                      <a:r>
                        <a:rPr lang="en-GB" sz="1000">
                          <a:latin typeface="+mn-lt"/>
                          <a:hlinkClick r:id="rId14"/>
                        </a:rPr>
                        <a:t>R0075</a:t>
                      </a:r>
                      <a:endParaRPr lang="en-GB" sz="1000">
                        <a:latin typeface="+mn-lt"/>
                      </a:endParaRPr>
                    </a:p>
                  </a:txBody>
                  <a:tcPr/>
                </a:tc>
                <a:tc>
                  <a:txBody>
                    <a:bodyPr/>
                    <a:lstStyle/>
                    <a:p>
                      <a:r>
                        <a:rPr lang="en-GB" sz="1000" kern="1200">
                          <a:solidFill>
                            <a:schemeClr val="dk1"/>
                          </a:solidFill>
                          <a:latin typeface="+mn-lt"/>
                          <a:ea typeface="+mn-ea"/>
                          <a:cs typeface="+mn-cs"/>
                        </a:rPr>
                        <a:t>Enabling Software Product Qualification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Initial Assessment</a:t>
                      </a:r>
                    </a:p>
                  </a:txBody>
                  <a:tcPr/>
                </a:tc>
                <a:tc vMerge="1">
                  <a:txBody>
                    <a:bodyPr/>
                    <a:lstStyle/>
                    <a:p>
                      <a:pPr algn="ctr"/>
                      <a:endParaRPr lang="en-GB" sz="1000">
                        <a:latin typeface="+mn-lt"/>
                      </a:endParaRPr>
                    </a:p>
                  </a:txBody>
                  <a:tcPr anchor="ctr"/>
                </a:tc>
                <a:extLst>
                  <a:ext uri="{0D108BD9-81ED-4DB2-BD59-A6C34878D82A}">
                    <a16:rowId xmlns:a16="http://schemas.microsoft.com/office/drawing/2014/main" val="24708934"/>
                  </a:ext>
                </a:extLst>
              </a:tr>
            </a:tbl>
          </a:graphicData>
        </a:graphic>
      </p:graphicFrame>
    </p:spTree>
    <p:extLst>
      <p:ext uri="{BB962C8B-B14F-4D97-AF65-F5344CB8AC3E}">
        <p14:creationId xmlns:p14="http://schemas.microsoft.com/office/powerpoint/2010/main" val="4363373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1834341" y="0"/>
            <a:ext cx="5672960" cy="637580"/>
          </a:xfrm>
        </p:spPr>
        <p:txBody>
          <a:bodyPr>
            <a:normAutofit fontScale="90000"/>
          </a:bodyPr>
          <a:lstStyle/>
          <a:p>
            <a:r>
              <a:rPr lang="en-GB" sz="2000"/>
              <a:t>REC Change Pipeline Electric only - Monitoring</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nvGraphicFramePr>
        <p:xfrm>
          <a:off x="176719" y="516617"/>
          <a:ext cx="8790561" cy="4417694"/>
        </p:xfrm>
        <a:graphic>
          <a:graphicData uri="http://schemas.openxmlformats.org/drawingml/2006/table">
            <a:tbl>
              <a:tblPr firstRow="1" bandRow="1">
                <a:tableStyleId>{5C22544A-7EE6-4342-B048-85BDC9FD1C3A}</a:tableStyleId>
              </a:tblPr>
              <a:tblGrid>
                <a:gridCol w="872985">
                  <a:extLst>
                    <a:ext uri="{9D8B030D-6E8A-4147-A177-3AD203B41FA5}">
                      <a16:colId xmlns:a16="http://schemas.microsoft.com/office/drawing/2014/main" val="2718274602"/>
                    </a:ext>
                  </a:extLst>
                </a:gridCol>
                <a:gridCol w="6443314">
                  <a:extLst>
                    <a:ext uri="{9D8B030D-6E8A-4147-A177-3AD203B41FA5}">
                      <a16:colId xmlns:a16="http://schemas.microsoft.com/office/drawing/2014/main" val="2896332416"/>
                    </a:ext>
                  </a:extLst>
                </a:gridCol>
                <a:gridCol w="1474262">
                  <a:extLst>
                    <a:ext uri="{9D8B030D-6E8A-4147-A177-3AD203B41FA5}">
                      <a16:colId xmlns:a16="http://schemas.microsoft.com/office/drawing/2014/main" val="2937892801"/>
                    </a:ext>
                  </a:extLst>
                </a:gridCol>
              </a:tblGrid>
              <a:tr h="318460">
                <a:tc>
                  <a:txBody>
                    <a:bodyPr/>
                    <a:lstStyle/>
                    <a:p>
                      <a:pPr algn="ctr"/>
                      <a:r>
                        <a:rPr lang="en-GB" sz="1100"/>
                        <a:t>Title </a:t>
                      </a:r>
                    </a:p>
                  </a:txBody>
                  <a:tcPr/>
                </a:tc>
                <a:tc>
                  <a:txBody>
                    <a:bodyPr/>
                    <a:lstStyle/>
                    <a:p>
                      <a:pPr algn="ctr"/>
                      <a:r>
                        <a:rPr lang="en-GB" sz="1100"/>
                        <a:t>Description</a:t>
                      </a:r>
                    </a:p>
                  </a:txBody>
                  <a:tcPr/>
                </a:tc>
                <a:tc>
                  <a:txBody>
                    <a:bodyPr/>
                    <a:lstStyle/>
                    <a:p>
                      <a:pPr algn="ctr"/>
                      <a:r>
                        <a:rPr lang="en-GB" sz="1100"/>
                        <a:t>Status</a:t>
                      </a:r>
                    </a:p>
                  </a:txBody>
                  <a:tcPr/>
                </a:tc>
                <a:extLst>
                  <a:ext uri="{0D108BD9-81ED-4DB2-BD59-A6C34878D82A}">
                    <a16:rowId xmlns:a16="http://schemas.microsoft.com/office/drawing/2014/main" val="118947466"/>
                  </a:ext>
                </a:extLst>
              </a:tr>
              <a:tr h="320834">
                <a:tc>
                  <a:txBody>
                    <a:bodyPr/>
                    <a:lstStyle/>
                    <a:p>
                      <a:r>
                        <a:rPr lang="en-GB" sz="1000" kern="1200">
                          <a:solidFill>
                            <a:schemeClr val="dk1"/>
                          </a:solidFill>
                          <a:latin typeface="+mn-lt"/>
                          <a:ea typeface="+mn-ea"/>
                          <a:cs typeface="+mn-cs"/>
                          <a:hlinkClick r:id="rId2"/>
                        </a:rPr>
                        <a:t>R0009</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mn-lt"/>
                        </a:rPr>
                        <a:t>Introduction of SDEP and EES User Maintenance API</a:t>
                      </a:r>
                      <a:endParaRPr lang="en-GB" sz="1000" b="0" kern="1200">
                        <a:solidFill>
                          <a:schemeClr val="dk1"/>
                        </a:solidFill>
                        <a:latin typeface="+mn-lt"/>
                        <a:ea typeface="+mn-ea"/>
                        <a:cs typeface="+mn-cs"/>
                      </a:endParaRPr>
                    </a:p>
                  </a:txBody>
                  <a:tcPr/>
                </a:tc>
                <a:tc rowSpan="13">
                  <a:txBody>
                    <a:bodyPr/>
                    <a:lstStyle/>
                    <a:p>
                      <a:pPr algn="ctr"/>
                      <a:r>
                        <a:rPr lang="en-GB" sz="1000" kern="1200">
                          <a:solidFill>
                            <a:schemeClr val="dk1"/>
                          </a:solidFill>
                          <a:latin typeface="+mn-lt"/>
                          <a:ea typeface="+mn-ea"/>
                          <a:cs typeface="+mn-cs"/>
                        </a:rPr>
                        <a:t>These changes are specific for Electric only. We will continue to monitor should any of the Changes have a knock on impact to GES or the CDSP.</a:t>
                      </a:r>
                    </a:p>
                  </a:txBody>
                  <a:tcPr anchor="ctr"/>
                </a:tc>
                <a:extLst>
                  <a:ext uri="{0D108BD9-81ED-4DB2-BD59-A6C34878D82A}">
                    <a16:rowId xmlns:a16="http://schemas.microsoft.com/office/drawing/2014/main" val="4058986325"/>
                  </a:ext>
                </a:extLst>
              </a:tr>
              <a:tr h="320834">
                <a:tc>
                  <a:txBody>
                    <a:bodyPr/>
                    <a:lstStyle/>
                    <a:p>
                      <a:r>
                        <a:rPr lang="en-GB" sz="1000" kern="1200">
                          <a:solidFill>
                            <a:schemeClr val="dk1"/>
                          </a:solidFill>
                          <a:latin typeface="+mn-lt"/>
                          <a:ea typeface="+mn-ea"/>
                          <a:cs typeface="+mn-cs"/>
                          <a:hlinkClick r:id="rId3"/>
                        </a:rPr>
                        <a:t>R0010</a:t>
                      </a:r>
                      <a:endParaRPr lang="en-GB" sz="1000" kern="1200">
                        <a:solidFill>
                          <a:schemeClr val="dk1"/>
                        </a:solidFill>
                        <a:latin typeface="+mn-lt"/>
                        <a:ea typeface="+mn-ea"/>
                        <a:cs typeface="+mn-cs"/>
                      </a:endParaRPr>
                    </a:p>
                  </a:txBody>
                  <a:tcPr/>
                </a:tc>
                <a:tc>
                  <a:txBody>
                    <a:bodyPr/>
                    <a:lstStyle/>
                    <a:p>
                      <a:pPr marL="0" algn="l" defTabSz="914400" rtl="0" eaLnBrk="1" latinLnBrk="0" hangingPunct="1"/>
                      <a:r>
                        <a:rPr lang="en-US" sz="1000" b="0" i="0" kern="1200">
                          <a:solidFill>
                            <a:srgbClr val="272833"/>
                          </a:solidFill>
                          <a:effectLst/>
                          <a:latin typeface="+mn-lt"/>
                          <a:ea typeface="+mn-ea"/>
                          <a:cs typeface="+mn-cs"/>
                        </a:rPr>
                        <a:t>New Meter Types for Auxiliary Proportional Controllers (APCs)</a:t>
                      </a:r>
                      <a:endParaRPr lang="en-GB" sz="1000" b="0" i="0" kern="1200">
                        <a:solidFill>
                          <a:srgbClr val="272833"/>
                        </a:solidFill>
                        <a:effectLst/>
                        <a:latin typeface="+mn-lt"/>
                        <a:ea typeface="+mn-ea"/>
                        <a:cs typeface="+mn-cs"/>
                      </a:endParaRPr>
                    </a:p>
                  </a:txBody>
                  <a:tcPr/>
                </a:tc>
                <a:tc vMerge="1">
                  <a:txBody>
                    <a:bodyPr/>
                    <a:lstStyle/>
                    <a:p>
                      <a:pPr algn="ctr"/>
                      <a:r>
                        <a:rPr lang="en-GB" sz="1000" kern="1200">
                          <a:solidFill>
                            <a:schemeClr val="dk1"/>
                          </a:solidFill>
                          <a:latin typeface="+mn-lt"/>
                          <a:ea typeface="+mn-ea"/>
                          <a:cs typeface="+mn-cs"/>
                        </a:rPr>
                        <a:t>These changes are specific for Electric only. We will continue to monitor should any of the Changes have a knock on impact to GES.</a:t>
                      </a:r>
                    </a:p>
                  </a:txBody>
                  <a:tcPr anchor="ctr"/>
                </a:tc>
                <a:extLst>
                  <a:ext uri="{0D108BD9-81ED-4DB2-BD59-A6C34878D82A}">
                    <a16:rowId xmlns:a16="http://schemas.microsoft.com/office/drawing/2014/main" val="151651175"/>
                  </a:ext>
                </a:extLst>
              </a:tr>
              <a:tr h="320834">
                <a:tc>
                  <a:txBody>
                    <a:bodyPr/>
                    <a:lstStyle/>
                    <a:p>
                      <a:r>
                        <a:rPr lang="en-GB" sz="1000" kern="1200">
                          <a:solidFill>
                            <a:schemeClr val="dk1"/>
                          </a:solidFill>
                          <a:latin typeface="+mn-lt"/>
                          <a:ea typeface="+mn-ea"/>
                          <a:cs typeface="+mn-cs"/>
                          <a:hlinkClick r:id="rId4"/>
                        </a:rPr>
                        <a:t>R0011</a:t>
                      </a:r>
                      <a:endParaRPr lang="en-GB" sz="1000" kern="1200">
                        <a:solidFill>
                          <a:schemeClr val="dk1"/>
                        </a:solidFill>
                        <a:latin typeface="+mn-lt"/>
                        <a:ea typeface="+mn-ea"/>
                        <a:cs typeface="+mn-cs"/>
                      </a:endParaRPr>
                    </a:p>
                  </a:txBody>
                  <a:tcPr/>
                </a:tc>
                <a:tc>
                  <a:txBody>
                    <a:bodyPr/>
                    <a:lstStyle/>
                    <a:p>
                      <a:pPr marL="0" algn="l" defTabSz="914400" rtl="0" eaLnBrk="1" latinLnBrk="0" hangingPunct="1"/>
                      <a:r>
                        <a:rPr lang="en-US" sz="1000" b="0" i="0" kern="1200">
                          <a:solidFill>
                            <a:srgbClr val="272833"/>
                          </a:solidFill>
                          <a:effectLst/>
                          <a:latin typeface="+mn-lt"/>
                          <a:ea typeface="+mn-ea"/>
                          <a:cs typeface="+mn-cs"/>
                        </a:rPr>
                        <a:t>Reporting of Additional EMR Backing Data to Suppliers</a:t>
                      </a:r>
                      <a:endParaRPr lang="en-GB" sz="1000" b="0" i="0" kern="1200">
                        <a:solidFill>
                          <a:srgbClr val="272833"/>
                        </a:solidFill>
                        <a:effectLst/>
                        <a:latin typeface="+mn-lt"/>
                        <a:ea typeface="+mn-ea"/>
                        <a:cs typeface="+mn-cs"/>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a:solidFill>
                          <a:schemeClr val="dk1"/>
                        </a:solidFill>
                        <a:latin typeface="+mn-lt"/>
                        <a:ea typeface="+mn-ea"/>
                        <a:cs typeface="+mn-cs"/>
                      </a:endParaRPr>
                    </a:p>
                  </a:txBody>
                  <a:tcPr/>
                </a:tc>
                <a:extLst>
                  <a:ext uri="{0D108BD9-81ED-4DB2-BD59-A6C34878D82A}">
                    <a16:rowId xmlns:a16="http://schemas.microsoft.com/office/drawing/2014/main" val="489709097"/>
                  </a:ext>
                </a:extLst>
              </a:tr>
              <a:tr h="320834">
                <a:tc>
                  <a:txBody>
                    <a:bodyPr/>
                    <a:lstStyle/>
                    <a:p>
                      <a:r>
                        <a:rPr lang="en-GB" sz="1000" kern="1200">
                          <a:solidFill>
                            <a:schemeClr val="dk1"/>
                          </a:solidFill>
                          <a:latin typeface="+mn-lt"/>
                          <a:ea typeface="+mn-ea"/>
                          <a:cs typeface="+mn-cs"/>
                          <a:hlinkClick r:id="rId5"/>
                        </a:rPr>
                        <a:t>R0017</a:t>
                      </a:r>
                      <a:endParaRPr lang="en-GB" sz="1000" kern="1200">
                        <a:solidFill>
                          <a:schemeClr val="dk1"/>
                        </a:solidFill>
                        <a:latin typeface="+mn-lt"/>
                        <a:ea typeface="+mn-ea"/>
                        <a:cs typeface="+mn-cs"/>
                      </a:endParaRPr>
                    </a:p>
                  </a:txBody>
                  <a:tcPr/>
                </a:tc>
                <a:tc>
                  <a:txBody>
                    <a:bodyPr/>
                    <a:lstStyle/>
                    <a:p>
                      <a:pPr marL="0" algn="l" defTabSz="914400" rtl="0" eaLnBrk="1" latinLnBrk="0" hangingPunct="1"/>
                      <a:r>
                        <a:rPr lang="en-US" sz="1000" b="0" i="0" kern="1200">
                          <a:solidFill>
                            <a:srgbClr val="272833"/>
                          </a:solidFill>
                          <a:effectLst/>
                          <a:latin typeface="+mn-lt"/>
                          <a:ea typeface="+mn-ea"/>
                          <a:cs typeface="+mn-cs"/>
                        </a:rPr>
                        <a:t>Invalid Requests for Site Technical Details</a:t>
                      </a:r>
                      <a:endParaRPr lang="en-GB" sz="1000" b="0" i="0" kern="1200">
                        <a:solidFill>
                          <a:srgbClr val="272833"/>
                        </a:solidFill>
                        <a:effectLst/>
                        <a:latin typeface="+mn-lt"/>
                        <a:ea typeface="+mn-ea"/>
                        <a:cs typeface="+mn-cs"/>
                      </a:endParaRPr>
                    </a:p>
                  </a:txBody>
                  <a:tcPr/>
                </a:tc>
                <a:tc vMerge="1">
                  <a:txBody>
                    <a:bodyPr/>
                    <a:lstStyle/>
                    <a:p>
                      <a:pPr algn="ctr"/>
                      <a:r>
                        <a:rPr lang="en-GB" sz="1000" kern="1200">
                          <a:solidFill>
                            <a:schemeClr val="dk1"/>
                          </a:solidFill>
                          <a:latin typeface="+mn-lt"/>
                          <a:ea typeface="+mn-ea"/>
                          <a:cs typeface="+mn-cs"/>
                        </a:rPr>
                        <a:t>These changes are specific for Electric only. We will continue to monitor should any of the changes have a knock on impact to GES.</a:t>
                      </a:r>
                    </a:p>
                  </a:txBody>
                  <a:tcPr anchor="ctr"/>
                </a:tc>
                <a:extLst>
                  <a:ext uri="{0D108BD9-81ED-4DB2-BD59-A6C34878D82A}">
                    <a16:rowId xmlns:a16="http://schemas.microsoft.com/office/drawing/2014/main" val="2119290012"/>
                  </a:ext>
                </a:extLst>
              </a:tr>
              <a:tr h="320834">
                <a:tc>
                  <a:txBody>
                    <a:bodyPr/>
                    <a:lstStyle/>
                    <a:p>
                      <a:r>
                        <a:rPr lang="en-GB" sz="1000" kern="1200">
                          <a:solidFill>
                            <a:schemeClr val="dk1"/>
                          </a:solidFill>
                          <a:latin typeface="+mn-lt"/>
                          <a:ea typeface="+mn-ea"/>
                          <a:cs typeface="+mn-cs"/>
                          <a:hlinkClick r:id="rId6"/>
                        </a:rPr>
                        <a:t>R0018</a:t>
                      </a:r>
                      <a:endParaRPr lang="en-GB" sz="1000" kern="1200">
                        <a:solidFill>
                          <a:schemeClr val="dk1"/>
                        </a:solidFill>
                        <a:latin typeface="+mn-lt"/>
                        <a:ea typeface="+mn-ea"/>
                        <a:cs typeface="+mn-cs"/>
                      </a:endParaRPr>
                    </a:p>
                  </a:txBody>
                  <a:tcPr/>
                </a:tc>
                <a:tc>
                  <a:txBody>
                    <a:bodyPr/>
                    <a:lstStyle/>
                    <a:p>
                      <a:pPr marL="0" algn="l" defTabSz="914400" rtl="0" eaLnBrk="1" latinLnBrk="0" hangingPunct="1"/>
                      <a:r>
                        <a:rPr lang="en-GB" sz="1000" b="0" i="0" kern="1200">
                          <a:solidFill>
                            <a:srgbClr val="272833"/>
                          </a:solidFill>
                          <a:effectLst/>
                          <a:latin typeface="+mn-lt"/>
                          <a:ea typeface="+mn-ea"/>
                          <a:cs typeface="+mn-cs"/>
                        </a:rPr>
                        <a:t>Complex Sites process improvements</a:t>
                      </a: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2813766753"/>
                  </a:ext>
                </a:extLst>
              </a:tr>
              <a:tr h="2399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dk1"/>
                          </a:solidFill>
                          <a:latin typeface="+mn-lt"/>
                          <a:ea typeface="+mn-ea"/>
                          <a:cs typeface="+mn-cs"/>
                          <a:hlinkClick r:id="rId7"/>
                        </a:rPr>
                        <a:t>R0022</a:t>
                      </a:r>
                      <a:endParaRPr lang="en-GB" sz="1000" kern="1200">
                        <a:solidFill>
                          <a:schemeClr val="dk1"/>
                        </a:solidFill>
                        <a:latin typeface="+mn-lt"/>
                        <a:ea typeface="+mn-ea"/>
                        <a:cs typeface="+mn-cs"/>
                      </a:endParaRPr>
                    </a:p>
                  </a:txBody>
                  <a:tcPr/>
                </a:tc>
                <a:tc>
                  <a:txBody>
                    <a:bodyPr/>
                    <a:lstStyle/>
                    <a:p>
                      <a:pPr marL="0" algn="l" defTabSz="914400" rtl="0" eaLnBrk="1" latinLnBrk="0" hangingPunct="1"/>
                      <a:r>
                        <a:rPr lang="en-US" sz="1000" b="0" i="0" kern="1200">
                          <a:solidFill>
                            <a:srgbClr val="272833"/>
                          </a:solidFill>
                          <a:effectLst/>
                          <a:latin typeface="+mn-lt"/>
                          <a:ea typeface="+mn-ea"/>
                          <a:cs typeface="+mn-cs"/>
                        </a:rPr>
                        <a:t>Amendment to REC Data Access Matrix</a:t>
                      </a:r>
                      <a:endParaRPr lang="en-GB" sz="1000" b="0" i="0" kern="1200">
                        <a:solidFill>
                          <a:srgbClr val="272833"/>
                        </a:solidFill>
                        <a:effectLst/>
                        <a:latin typeface="+mn-lt"/>
                        <a:ea typeface="+mn-ea"/>
                        <a:cs typeface="+mn-cs"/>
                      </a:endParaRP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3766193239"/>
                  </a:ext>
                </a:extLst>
              </a:tr>
              <a:tr h="245998">
                <a:tc>
                  <a:txBody>
                    <a:bodyPr/>
                    <a:lstStyle/>
                    <a:p>
                      <a:r>
                        <a:rPr lang="en-GB" sz="1000" kern="1200">
                          <a:solidFill>
                            <a:schemeClr val="dk1"/>
                          </a:solidFill>
                          <a:latin typeface="+mn-lt"/>
                          <a:ea typeface="+mn-ea"/>
                          <a:cs typeface="+mn-cs"/>
                          <a:hlinkClick r:id="rId8"/>
                        </a:rPr>
                        <a:t>R0026</a:t>
                      </a:r>
                      <a:endParaRPr lang="en-GB" sz="1000" kern="1200">
                        <a:solidFill>
                          <a:schemeClr val="dk1"/>
                        </a:solidFill>
                        <a:latin typeface="+mn-lt"/>
                        <a:ea typeface="+mn-ea"/>
                        <a:cs typeface="+mn-cs"/>
                      </a:endParaRPr>
                    </a:p>
                  </a:txBody>
                  <a:tcPr/>
                </a:tc>
                <a:tc>
                  <a:txBody>
                    <a:bodyPr/>
                    <a:lstStyle/>
                    <a:p>
                      <a:pPr marL="0" algn="l" defTabSz="914400" rtl="0" eaLnBrk="1" latinLnBrk="0" hangingPunct="1"/>
                      <a:r>
                        <a:rPr lang="en-GB" sz="1000" b="0" i="0" kern="1200">
                          <a:solidFill>
                            <a:srgbClr val="272833"/>
                          </a:solidFill>
                          <a:effectLst/>
                          <a:latin typeface="+mn-lt"/>
                          <a:ea typeface="+mn-ea"/>
                          <a:cs typeface="+mn-cs"/>
                        </a:rPr>
                        <a:t>Whole current (WC)/Current Transformer (CT) certificates</a:t>
                      </a: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2718757512"/>
                  </a:ext>
                </a:extLst>
              </a:tr>
              <a:tr h="320834">
                <a:tc>
                  <a:txBody>
                    <a:bodyPr/>
                    <a:lstStyle/>
                    <a:p>
                      <a:r>
                        <a:rPr lang="en-GB" sz="1000" kern="1200">
                          <a:solidFill>
                            <a:schemeClr val="dk1"/>
                          </a:solidFill>
                          <a:latin typeface="+mn-lt"/>
                          <a:ea typeface="+mn-ea"/>
                          <a:cs typeface="+mn-cs"/>
                          <a:hlinkClick r:id="rId9"/>
                        </a:rPr>
                        <a:t>R0027</a:t>
                      </a:r>
                      <a:endParaRPr lang="en-GB" sz="1000" kern="1200">
                        <a:solidFill>
                          <a:schemeClr val="dk1"/>
                        </a:solidFill>
                        <a:latin typeface="+mn-lt"/>
                        <a:ea typeface="+mn-ea"/>
                        <a:cs typeface="+mn-cs"/>
                      </a:endParaRPr>
                    </a:p>
                  </a:txBody>
                  <a:tcPr/>
                </a:tc>
                <a:tc>
                  <a:txBody>
                    <a:bodyPr/>
                    <a:lstStyle/>
                    <a:p>
                      <a:r>
                        <a:rPr lang="en-US" sz="1000" b="0" i="0" kern="1200">
                          <a:solidFill>
                            <a:srgbClr val="272833"/>
                          </a:solidFill>
                          <a:effectLst/>
                          <a:latin typeface="+mn-lt"/>
                          <a:ea typeface="+mn-ea"/>
                          <a:cs typeface="+mn-cs"/>
                        </a:rPr>
                        <a:t>Minimum identification requirements in the Meter Operation Code of Practice</a:t>
                      </a:r>
                      <a:endParaRPr lang="en-GB" sz="1000" b="0" i="0" kern="1200">
                        <a:solidFill>
                          <a:srgbClr val="272833"/>
                        </a:solidFill>
                        <a:effectLst/>
                        <a:latin typeface="+mn-lt"/>
                        <a:ea typeface="+mn-ea"/>
                        <a:cs typeface="+mn-cs"/>
                      </a:endParaRP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399371416"/>
                  </a:ext>
                </a:extLst>
              </a:tr>
              <a:tr h="320834">
                <a:tc>
                  <a:txBody>
                    <a:bodyPr/>
                    <a:lstStyle/>
                    <a:p>
                      <a:r>
                        <a:rPr lang="en-GB" sz="1000" kern="1200">
                          <a:solidFill>
                            <a:schemeClr val="dk1"/>
                          </a:solidFill>
                          <a:latin typeface="+mn-lt"/>
                          <a:ea typeface="+mn-ea"/>
                          <a:cs typeface="+mn-cs"/>
                          <a:hlinkClick r:id="rId10"/>
                        </a:rPr>
                        <a:t>R0031</a:t>
                      </a:r>
                      <a:endParaRPr lang="en-GB" sz="1000" kern="1200">
                        <a:solidFill>
                          <a:schemeClr val="dk1"/>
                        </a:solidFill>
                        <a:latin typeface="+mn-lt"/>
                        <a:ea typeface="+mn-ea"/>
                        <a:cs typeface="+mn-cs"/>
                      </a:endParaRPr>
                    </a:p>
                  </a:txBody>
                  <a:tcPr/>
                </a:tc>
                <a:tc>
                  <a:txBody>
                    <a:bodyPr/>
                    <a:lstStyle/>
                    <a:p>
                      <a:r>
                        <a:rPr lang="en-US" sz="1000" b="0" i="0" kern="1200">
                          <a:solidFill>
                            <a:srgbClr val="272833"/>
                          </a:solidFill>
                          <a:effectLst/>
                          <a:latin typeface="+mn-lt"/>
                          <a:ea typeface="+mn-ea"/>
                          <a:cs typeface="+mn-cs"/>
                        </a:rPr>
                        <a:t>Altering the Trigger Points for CT Commissioning</a:t>
                      </a:r>
                      <a:endParaRPr lang="en-GB" sz="1000" b="0" i="0" kern="1200">
                        <a:solidFill>
                          <a:srgbClr val="272833"/>
                        </a:solidFill>
                        <a:effectLst/>
                        <a:latin typeface="+mn-lt"/>
                        <a:ea typeface="+mn-ea"/>
                        <a:cs typeface="+mn-cs"/>
                      </a:endParaRPr>
                    </a:p>
                  </a:txBody>
                  <a:tcPr/>
                </a:tc>
                <a:tc vMerge="1">
                  <a:txBody>
                    <a:bodyPr/>
                    <a:lstStyle/>
                    <a:p>
                      <a:endParaRPr lang="en-GB"/>
                    </a:p>
                  </a:txBody>
                  <a:tcPr/>
                </a:tc>
                <a:extLst>
                  <a:ext uri="{0D108BD9-81ED-4DB2-BD59-A6C34878D82A}">
                    <a16:rowId xmlns:a16="http://schemas.microsoft.com/office/drawing/2014/main" val="1765553160"/>
                  </a:ext>
                </a:extLst>
              </a:tr>
              <a:tr h="320834">
                <a:tc>
                  <a:txBody>
                    <a:bodyPr/>
                    <a:lstStyle/>
                    <a:p>
                      <a:r>
                        <a:rPr lang="en-GB" sz="1000" kern="1200">
                          <a:solidFill>
                            <a:schemeClr val="dk1"/>
                          </a:solidFill>
                          <a:latin typeface="+mn-lt"/>
                          <a:ea typeface="+mn-ea"/>
                          <a:cs typeface="+mn-cs"/>
                          <a:hlinkClick r:id="rId11"/>
                        </a:rPr>
                        <a:t>R0032</a:t>
                      </a:r>
                      <a:endParaRPr lang="en-GB" sz="1000" kern="1200">
                        <a:solidFill>
                          <a:schemeClr val="dk1"/>
                        </a:solidFill>
                        <a:latin typeface="+mn-lt"/>
                        <a:ea typeface="+mn-ea"/>
                        <a:cs typeface="+mn-cs"/>
                      </a:endParaRPr>
                    </a:p>
                  </a:txBody>
                  <a:tcPr/>
                </a:tc>
                <a:tc>
                  <a:txBody>
                    <a:bodyPr/>
                    <a:lstStyle/>
                    <a:p>
                      <a:r>
                        <a:rPr lang="en-US" sz="1000" b="0" i="0" kern="1200">
                          <a:solidFill>
                            <a:srgbClr val="272833"/>
                          </a:solidFill>
                          <a:effectLst/>
                          <a:latin typeface="+mn-lt"/>
                          <a:ea typeface="+mn-ea"/>
                          <a:cs typeface="+mn-cs"/>
                        </a:rPr>
                        <a:t>New Registration data items and processes to support the transition to Market-wide Half-Hourly Settlement (MHHS)</a:t>
                      </a:r>
                      <a:endParaRPr lang="en-GB" sz="1000" b="0" i="0" kern="1200">
                        <a:solidFill>
                          <a:srgbClr val="272833"/>
                        </a:solidFill>
                        <a:effectLst/>
                        <a:latin typeface="+mn-lt"/>
                        <a:ea typeface="+mn-ea"/>
                        <a:cs typeface="+mn-cs"/>
                      </a:endParaRPr>
                    </a:p>
                  </a:txBody>
                  <a:tcPr/>
                </a:tc>
                <a:tc vMerge="1">
                  <a:txBody>
                    <a:bodyPr/>
                    <a:lstStyle/>
                    <a:p>
                      <a:endParaRPr lang="en-GB"/>
                    </a:p>
                  </a:txBody>
                  <a:tcPr/>
                </a:tc>
                <a:extLst>
                  <a:ext uri="{0D108BD9-81ED-4DB2-BD59-A6C34878D82A}">
                    <a16:rowId xmlns:a16="http://schemas.microsoft.com/office/drawing/2014/main" val="266887334"/>
                  </a:ext>
                </a:extLst>
              </a:tr>
              <a:tr h="320834">
                <a:tc>
                  <a:txBody>
                    <a:bodyPr/>
                    <a:lstStyle/>
                    <a:p>
                      <a:r>
                        <a:rPr lang="en-GB" sz="1000" kern="1200">
                          <a:solidFill>
                            <a:schemeClr val="dk1"/>
                          </a:solidFill>
                          <a:latin typeface="+mn-lt"/>
                          <a:ea typeface="+mn-ea"/>
                          <a:cs typeface="+mn-cs"/>
                          <a:hlinkClick r:id="rId12"/>
                        </a:rPr>
                        <a:t>R0040</a:t>
                      </a:r>
                      <a:endParaRPr lang="en-GB" sz="1000" kern="1200">
                        <a:solidFill>
                          <a:schemeClr val="dk1"/>
                        </a:solidFill>
                        <a:latin typeface="+mn-lt"/>
                        <a:ea typeface="+mn-ea"/>
                        <a:cs typeface="+mn-cs"/>
                      </a:endParaRPr>
                    </a:p>
                  </a:txBody>
                  <a:tcPr/>
                </a:tc>
                <a:tc>
                  <a:txBody>
                    <a:bodyPr/>
                    <a:lstStyle/>
                    <a:p>
                      <a:r>
                        <a:rPr lang="en-GB" sz="1000" b="0" i="0" kern="1200">
                          <a:solidFill>
                            <a:schemeClr val="dk1"/>
                          </a:solidFill>
                          <a:effectLst/>
                          <a:latin typeface="+mn-lt"/>
                          <a:ea typeface="+mn-ea"/>
                          <a:cs typeface="+mn-cs"/>
                        </a:rPr>
                        <a:t>CSS Switch Synchronisation to ERDA at SecuredActive</a:t>
                      </a: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1922997412"/>
                  </a:ext>
                </a:extLst>
              </a:tr>
              <a:tr h="389920">
                <a:tc>
                  <a:txBody>
                    <a:bodyPr/>
                    <a:lstStyle/>
                    <a:p>
                      <a:r>
                        <a:rPr lang="en-GB" sz="1000" kern="1200">
                          <a:solidFill>
                            <a:schemeClr val="dk1"/>
                          </a:solidFill>
                          <a:latin typeface="+mn-lt"/>
                          <a:ea typeface="+mn-ea"/>
                          <a:cs typeface="+mn-cs"/>
                          <a:hlinkClick r:id="rId13"/>
                        </a:rPr>
                        <a:t>R0043</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mn-lt"/>
                        </a:rPr>
                        <a:t>Commissioning of Works by the Crowded Meter Room Coordinator (CMRC) to Resolve Issues In Crowded Meter Rooms</a:t>
                      </a:r>
                      <a:endParaRPr lang="en-GB" sz="1000" b="0" kern="1200">
                        <a:solidFill>
                          <a:schemeClr val="dk1"/>
                        </a:solidFill>
                        <a:latin typeface="+mn-lt"/>
                        <a:ea typeface="+mn-ea"/>
                        <a:cs typeface="+mn-cs"/>
                      </a:endParaRP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816830471"/>
                  </a:ext>
                </a:extLst>
              </a:tr>
              <a:tr h="250244">
                <a:tc>
                  <a:txBody>
                    <a:bodyPr/>
                    <a:lstStyle/>
                    <a:p>
                      <a:r>
                        <a:rPr lang="en-GB" sz="1000" kern="1200">
                          <a:solidFill>
                            <a:schemeClr val="dk1"/>
                          </a:solidFill>
                          <a:latin typeface="+mn-lt"/>
                          <a:ea typeface="+mn-ea"/>
                          <a:cs typeface="+mn-cs"/>
                          <a:hlinkClick r:id="rId14"/>
                        </a:rPr>
                        <a:t>R0044</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mn-lt"/>
                        </a:rPr>
                        <a:t>MHHS Programme Changes required to Central Switching Service</a:t>
                      </a:r>
                      <a:endParaRPr lang="en-GB" sz="1000" b="0" kern="1200">
                        <a:solidFill>
                          <a:schemeClr val="dk1"/>
                        </a:solidFill>
                        <a:latin typeface="+mn-lt"/>
                        <a:ea typeface="+mn-ea"/>
                        <a:cs typeface="+mn-cs"/>
                      </a:endParaRP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549377029"/>
                  </a:ext>
                </a:extLst>
              </a:tr>
            </a:tbl>
          </a:graphicData>
        </a:graphic>
      </p:graphicFrame>
    </p:spTree>
    <p:extLst>
      <p:ext uri="{BB962C8B-B14F-4D97-AF65-F5344CB8AC3E}">
        <p14:creationId xmlns:p14="http://schemas.microsoft.com/office/powerpoint/2010/main" val="11755442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1834341" y="0"/>
            <a:ext cx="5672960" cy="637580"/>
          </a:xfrm>
        </p:spPr>
        <p:txBody>
          <a:bodyPr>
            <a:normAutofit fontScale="90000"/>
          </a:bodyPr>
          <a:lstStyle/>
          <a:p>
            <a:r>
              <a:rPr lang="en-GB" sz="2000"/>
              <a:t>REC Change Pipeline Electric only - Monitoring</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nvGraphicFramePr>
        <p:xfrm>
          <a:off x="158939" y="520622"/>
          <a:ext cx="8826121" cy="4434583"/>
        </p:xfrm>
        <a:graphic>
          <a:graphicData uri="http://schemas.openxmlformats.org/drawingml/2006/table">
            <a:tbl>
              <a:tblPr firstRow="1" bandRow="1">
                <a:tableStyleId>{5C22544A-7EE6-4342-B048-85BDC9FD1C3A}</a:tableStyleId>
              </a:tblPr>
              <a:tblGrid>
                <a:gridCol w="860638">
                  <a:extLst>
                    <a:ext uri="{9D8B030D-6E8A-4147-A177-3AD203B41FA5}">
                      <a16:colId xmlns:a16="http://schemas.microsoft.com/office/drawing/2014/main" val="2718274602"/>
                    </a:ext>
                  </a:extLst>
                </a:gridCol>
                <a:gridCol w="6494406">
                  <a:extLst>
                    <a:ext uri="{9D8B030D-6E8A-4147-A177-3AD203B41FA5}">
                      <a16:colId xmlns:a16="http://schemas.microsoft.com/office/drawing/2014/main" val="2896332416"/>
                    </a:ext>
                  </a:extLst>
                </a:gridCol>
                <a:gridCol w="1471077">
                  <a:extLst>
                    <a:ext uri="{9D8B030D-6E8A-4147-A177-3AD203B41FA5}">
                      <a16:colId xmlns:a16="http://schemas.microsoft.com/office/drawing/2014/main" val="2937892801"/>
                    </a:ext>
                  </a:extLst>
                </a:gridCol>
              </a:tblGrid>
              <a:tr h="434763">
                <a:tc>
                  <a:txBody>
                    <a:bodyPr/>
                    <a:lstStyle/>
                    <a:p>
                      <a:pPr algn="ctr"/>
                      <a:r>
                        <a:rPr lang="en-GB" sz="1100"/>
                        <a:t>Title </a:t>
                      </a:r>
                    </a:p>
                  </a:txBody>
                  <a:tcPr/>
                </a:tc>
                <a:tc>
                  <a:txBody>
                    <a:bodyPr/>
                    <a:lstStyle/>
                    <a:p>
                      <a:pPr algn="ctr"/>
                      <a:r>
                        <a:rPr lang="en-GB" sz="1100"/>
                        <a:t>Description</a:t>
                      </a:r>
                    </a:p>
                  </a:txBody>
                  <a:tcPr/>
                </a:tc>
                <a:tc>
                  <a:txBody>
                    <a:bodyPr/>
                    <a:lstStyle/>
                    <a:p>
                      <a:pPr algn="ctr"/>
                      <a:r>
                        <a:rPr lang="en-GB" sz="1100"/>
                        <a:t>Status</a:t>
                      </a:r>
                    </a:p>
                  </a:txBody>
                  <a:tcPr anchor="ctr"/>
                </a:tc>
                <a:extLst>
                  <a:ext uri="{0D108BD9-81ED-4DB2-BD59-A6C34878D82A}">
                    <a16:rowId xmlns:a16="http://schemas.microsoft.com/office/drawing/2014/main" val="118947466"/>
                  </a:ext>
                </a:extLst>
              </a:tr>
              <a:tr h="335343">
                <a:tc>
                  <a:txBody>
                    <a:bodyPr/>
                    <a:lstStyle/>
                    <a:p>
                      <a:r>
                        <a:rPr lang="en-GB" sz="1000" kern="1200">
                          <a:solidFill>
                            <a:schemeClr val="dk1"/>
                          </a:solidFill>
                          <a:latin typeface="+mn-lt"/>
                          <a:ea typeface="+mn-ea"/>
                          <a:cs typeface="+mn-cs"/>
                          <a:hlinkClick r:id="rId2"/>
                        </a:rPr>
                        <a:t>R0053</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mn-lt"/>
                        </a:rPr>
                        <a:t>24/7 Emergency Metering Service</a:t>
                      </a:r>
                      <a:endParaRPr lang="en-GB" sz="1000" b="0" kern="1200">
                        <a:solidFill>
                          <a:schemeClr val="dk1"/>
                        </a:solidFill>
                        <a:latin typeface="+mn-lt"/>
                        <a:ea typeface="+mn-ea"/>
                        <a:cs typeface="+mn-cs"/>
                      </a:endParaRPr>
                    </a:p>
                  </a:txBody>
                  <a:tcPr/>
                </a:tc>
                <a:tc rowSpan="12">
                  <a:txBody>
                    <a:bodyPr/>
                    <a:lstStyle/>
                    <a:p>
                      <a:pPr algn="ctr"/>
                      <a:r>
                        <a:rPr lang="en-GB" sz="1000" kern="1200">
                          <a:solidFill>
                            <a:schemeClr val="dk1"/>
                          </a:solidFill>
                          <a:latin typeface="+mn-lt"/>
                          <a:ea typeface="+mn-ea"/>
                          <a:cs typeface="+mn-cs"/>
                        </a:rPr>
                        <a:t>These changes are specific for Electric only. We will continue to monitor should any of the changes have a knock on impact to GES or the CDSP.</a:t>
                      </a:r>
                    </a:p>
                  </a:txBody>
                  <a:tcPr anchor="ctr"/>
                </a:tc>
                <a:extLst>
                  <a:ext uri="{0D108BD9-81ED-4DB2-BD59-A6C34878D82A}">
                    <a16:rowId xmlns:a16="http://schemas.microsoft.com/office/drawing/2014/main" val="970041275"/>
                  </a:ext>
                </a:extLst>
              </a:tr>
              <a:tr h="335343">
                <a:tc>
                  <a:txBody>
                    <a:bodyPr/>
                    <a:lstStyle/>
                    <a:p>
                      <a:r>
                        <a:rPr lang="en-GB" sz="1000" kern="1200">
                          <a:solidFill>
                            <a:schemeClr val="dk1"/>
                          </a:solidFill>
                          <a:latin typeface="+mn-lt"/>
                          <a:ea typeface="+mn-ea"/>
                          <a:cs typeface="+mn-cs"/>
                          <a:hlinkClick r:id="rId3"/>
                        </a:rPr>
                        <a:t>R0054</a:t>
                      </a:r>
                      <a:endParaRPr lang="en-GB" sz="1000" kern="1200">
                        <a:solidFill>
                          <a:schemeClr val="dk1"/>
                        </a:solidFill>
                        <a:latin typeface="+mn-lt"/>
                        <a:ea typeface="+mn-ea"/>
                        <a:cs typeface="+mn-cs"/>
                      </a:endParaRPr>
                    </a:p>
                  </a:txBody>
                  <a:tcPr/>
                </a:tc>
                <a:tc>
                  <a:txBody>
                    <a:bodyPr/>
                    <a:lstStyle/>
                    <a:p>
                      <a:r>
                        <a:rPr lang="en-GB" sz="1000" kern="1200">
                          <a:solidFill>
                            <a:schemeClr val="dk1"/>
                          </a:solidFill>
                          <a:latin typeface="+mn-lt"/>
                          <a:ea typeface="+mn-ea"/>
                          <a:cs typeface="+mn-cs"/>
                        </a:rPr>
                        <a:t>EES Access for Virtual Lead Parties</a:t>
                      </a:r>
                    </a:p>
                  </a:txBody>
                  <a:tcPr/>
                </a:tc>
                <a:tc vMerge="1">
                  <a:txBody>
                    <a:bodyPr/>
                    <a:lstStyle/>
                    <a:p>
                      <a:pPr algn="ctr"/>
                      <a:endParaRPr lang="en-GB" sz="1000" kern="1200">
                        <a:solidFill>
                          <a:schemeClr val="dk1"/>
                        </a:solidFill>
                        <a:latin typeface="+mn-lt"/>
                        <a:ea typeface="+mn-ea"/>
                        <a:cs typeface="+mn-cs"/>
                      </a:endParaRPr>
                    </a:p>
                  </a:txBody>
                  <a:tcPr anchor="ctr"/>
                </a:tc>
                <a:extLst>
                  <a:ext uri="{0D108BD9-81ED-4DB2-BD59-A6C34878D82A}">
                    <a16:rowId xmlns:a16="http://schemas.microsoft.com/office/drawing/2014/main" val="2074998467"/>
                  </a:ext>
                </a:extLst>
              </a:tr>
              <a:tr h="335343">
                <a:tc>
                  <a:txBody>
                    <a:bodyPr/>
                    <a:lstStyle/>
                    <a:p>
                      <a:r>
                        <a:rPr lang="en-GB" sz="1000" kern="1200">
                          <a:solidFill>
                            <a:schemeClr val="dk1"/>
                          </a:solidFill>
                          <a:latin typeface="+mn-lt"/>
                          <a:ea typeface="+mn-ea"/>
                          <a:cs typeface="+mn-cs"/>
                          <a:hlinkClick r:id="rId4"/>
                        </a:rPr>
                        <a:t>R0060</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Roboto-regular"/>
                        </a:rPr>
                        <a:t>ERDS Service Definition timezone correction</a:t>
                      </a:r>
                      <a:endParaRPr lang="en-GB" sz="1000" b="0" kern="1200">
                        <a:solidFill>
                          <a:schemeClr val="dk1"/>
                        </a:solidFill>
                        <a:latin typeface="+mn-lt"/>
                        <a:ea typeface="+mn-ea"/>
                        <a:cs typeface="+mn-cs"/>
                      </a:endParaRPr>
                    </a:p>
                  </a:txBody>
                  <a:tcPr/>
                </a:tc>
                <a:tc vMerge="1">
                  <a:txBody>
                    <a:bodyPr/>
                    <a:lstStyle/>
                    <a:p>
                      <a:pPr algn="ctr"/>
                      <a:r>
                        <a:rPr lang="en-GB" sz="1000" kern="1200">
                          <a:solidFill>
                            <a:schemeClr val="dk1"/>
                          </a:solidFill>
                          <a:latin typeface="+mn-lt"/>
                          <a:ea typeface="+mn-ea"/>
                          <a:cs typeface="+mn-cs"/>
                        </a:rPr>
                        <a:t>These changes are specific for Electric only. We will continue to monitor should any of the changes have a knock on impact to GES.</a:t>
                      </a:r>
                    </a:p>
                  </a:txBody>
                  <a:tcPr anchor="ctr"/>
                </a:tc>
                <a:extLst>
                  <a:ext uri="{0D108BD9-81ED-4DB2-BD59-A6C34878D82A}">
                    <a16:rowId xmlns:a16="http://schemas.microsoft.com/office/drawing/2014/main" val="2119290012"/>
                  </a:ext>
                </a:extLst>
              </a:tr>
              <a:tr h="335343">
                <a:tc>
                  <a:txBody>
                    <a:bodyPr/>
                    <a:lstStyle/>
                    <a:p>
                      <a:r>
                        <a:rPr lang="en-GB" sz="1000" kern="1200">
                          <a:solidFill>
                            <a:schemeClr val="dk1"/>
                          </a:solidFill>
                          <a:latin typeface="+mn-lt"/>
                          <a:ea typeface="+mn-ea"/>
                          <a:cs typeface="+mn-cs"/>
                          <a:hlinkClick r:id="rId5"/>
                        </a:rPr>
                        <a:t>R0062</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Roboto-regular"/>
                        </a:rPr>
                        <a:t>Removal of ERDA meteringPointEnergyFlow change restriction</a:t>
                      </a:r>
                      <a:endParaRPr lang="en-GB" sz="1000" b="0" kern="1200">
                        <a:solidFill>
                          <a:schemeClr val="dk1"/>
                        </a:solidFill>
                        <a:latin typeface="+mn-lt"/>
                        <a:ea typeface="+mn-ea"/>
                        <a:cs typeface="+mn-cs"/>
                      </a:endParaRPr>
                    </a:p>
                  </a:txBody>
                  <a:tcPr/>
                </a:tc>
                <a:tc vMerge="1">
                  <a:txBody>
                    <a:bodyPr/>
                    <a:lstStyle/>
                    <a:p>
                      <a:endParaRPr lang="en-GB"/>
                    </a:p>
                  </a:txBody>
                  <a:tcPr/>
                </a:tc>
                <a:extLst>
                  <a:ext uri="{0D108BD9-81ED-4DB2-BD59-A6C34878D82A}">
                    <a16:rowId xmlns:a16="http://schemas.microsoft.com/office/drawing/2014/main" val="768992901"/>
                  </a:ext>
                </a:extLst>
              </a:tr>
              <a:tr h="335343">
                <a:tc>
                  <a:txBody>
                    <a:bodyPr/>
                    <a:lstStyle/>
                    <a:p>
                      <a:r>
                        <a:rPr lang="en-GB" sz="1000" kern="1200">
                          <a:solidFill>
                            <a:schemeClr val="dk1"/>
                          </a:solidFill>
                          <a:latin typeface="+mn-lt"/>
                          <a:ea typeface="+mn-ea"/>
                          <a:cs typeface="+mn-cs"/>
                          <a:hlinkClick r:id="rId6"/>
                        </a:rPr>
                        <a:t>R0064</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Roboto-regular"/>
                        </a:rPr>
                        <a:t>Creating a Meter Operator Agent and MOCoP Installer</a:t>
                      </a:r>
                      <a:endParaRPr lang="en-GB" sz="1000" b="0" kern="1200">
                        <a:solidFill>
                          <a:schemeClr val="dk1"/>
                        </a:solidFill>
                        <a:latin typeface="+mn-lt"/>
                        <a:ea typeface="+mn-ea"/>
                        <a:cs typeface="+mn-cs"/>
                      </a:endParaRPr>
                    </a:p>
                  </a:txBody>
                  <a:tcPr/>
                </a:tc>
                <a:tc vMerge="1">
                  <a:txBody>
                    <a:bodyPr/>
                    <a:lstStyle/>
                    <a:p>
                      <a:endParaRPr lang="en-GB"/>
                    </a:p>
                  </a:txBody>
                  <a:tcPr/>
                </a:tc>
                <a:extLst>
                  <a:ext uri="{0D108BD9-81ED-4DB2-BD59-A6C34878D82A}">
                    <a16:rowId xmlns:a16="http://schemas.microsoft.com/office/drawing/2014/main" val="2931380469"/>
                  </a:ext>
                </a:extLst>
              </a:tr>
              <a:tr h="335343">
                <a:tc>
                  <a:txBody>
                    <a:bodyPr/>
                    <a:lstStyle/>
                    <a:p>
                      <a:r>
                        <a:rPr lang="en-GB" sz="1000" kern="1200">
                          <a:solidFill>
                            <a:schemeClr val="dk1"/>
                          </a:solidFill>
                          <a:latin typeface="+mn-lt"/>
                          <a:ea typeface="+mn-ea"/>
                          <a:cs typeface="+mn-cs"/>
                          <a:hlinkClick r:id="rId7"/>
                        </a:rPr>
                        <a:t>R0065</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Roboto-regular"/>
                        </a:rPr>
                        <a:t>Registration of Smart Export Guarantee (SEG) Sites</a:t>
                      </a:r>
                      <a:endParaRPr lang="en-GB" sz="1000" b="0" kern="1200">
                        <a:solidFill>
                          <a:schemeClr val="dk1"/>
                        </a:solidFill>
                        <a:latin typeface="+mn-lt"/>
                        <a:ea typeface="+mn-ea"/>
                        <a:cs typeface="+mn-cs"/>
                      </a:endParaRP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2813766753"/>
                  </a:ext>
                </a:extLst>
              </a:tr>
              <a:tr h="352992">
                <a:tc>
                  <a:txBody>
                    <a:bodyPr/>
                    <a:lstStyle/>
                    <a:p>
                      <a:r>
                        <a:rPr lang="en-GB" sz="1000" kern="1200">
                          <a:solidFill>
                            <a:schemeClr val="dk1"/>
                          </a:solidFill>
                          <a:latin typeface="+mn-lt"/>
                          <a:ea typeface="+mn-ea"/>
                          <a:cs typeface="+mn-cs"/>
                          <a:hlinkClick r:id="rId8"/>
                        </a:rPr>
                        <a:t>R0066</a:t>
                      </a:r>
                      <a:endParaRPr lang="en-GB" sz="1000" kern="1200">
                        <a:solidFill>
                          <a:schemeClr val="dk1"/>
                        </a:solidFill>
                        <a:latin typeface="+mn-lt"/>
                        <a:ea typeface="+mn-ea"/>
                        <a:cs typeface="+mn-cs"/>
                      </a:endParaRPr>
                    </a:p>
                  </a:txBody>
                  <a:tcPr/>
                </a:tc>
                <a:tc>
                  <a:txBody>
                    <a:bodyPr/>
                    <a:lstStyle/>
                    <a:p>
                      <a:r>
                        <a:rPr lang="en-GB" sz="1000" kern="1200">
                          <a:solidFill>
                            <a:schemeClr val="dk1"/>
                          </a:solidFill>
                          <a:latin typeface="+mn-lt"/>
                          <a:ea typeface="+mn-ea"/>
                          <a:cs typeface="+mn-cs"/>
                        </a:rPr>
                        <a:t>Inclusion of SMRS Data Items In EES (BSC CP 1568 Consequential change)</a:t>
                      </a: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3766193239"/>
                  </a:ext>
                </a:extLst>
              </a:tr>
              <a:tr h="301547">
                <a:tc>
                  <a:txBody>
                    <a:bodyPr/>
                    <a:lstStyle/>
                    <a:p>
                      <a:r>
                        <a:rPr lang="en-GB" sz="1000" kern="1200">
                          <a:solidFill>
                            <a:schemeClr val="dk1"/>
                          </a:solidFill>
                          <a:latin typeface="+mn-lt"/>
                          <a:ea typeface="+mn-ea"/>
                          <a:cs typeface="+mn-cs"/>
                          <a:hlinkClick r:id="rId9"/>
                        </a:rPr>
                        <a:t>R0072</a:t>
                      </a:r>
                      <a:endParaRPr lang="en-GB" sz="1000" kern="1200">
                        <a:solidFill>
                          <a:schemeClr val="dk1"/>
                        </a:solidFill>
                        <a:latin typeface="+mn-lt"/>
                        <a:ea typeface="+mn-ea"/>
                        <a:cs typeface="+mn-cs"/>
                      </a:endParaRPr>
                    </a:p>
                  </a:txBody>
                  <a:tcPr/>
                </a:tc>
                <a:tc>
                  <a:txBody>
                    <a:bodyPr/>
                    <a:lstStyle/>
                    <a:p>
                      <a:r>
                        <a:rPr lang="en-GB" sz="1000" b="0" i="0" kern="1200">
                          <a:solidFill>
                            <a:schemeClr val="dk1"/>
                          </a:solidFill>
                          <a:effectLst/>
                          <a:latin typeface="+mn-lt"/>
                          <a:ea typeface="+mn-ea"/>
                          <a:cs typeface="+mn-cs"/>
                        </a:rPr>
                        <a:t>Introduction of a new Meter Asset Condition Code</a:t>
                      </a:r>
                      <a:endParaRPr lang="en-GB" sz="1000" b="0" kern="1200">
                        <a:solidFill>
                          <a:schemeClr val="dk1"/>
                        </a:solidFill>
                        <a:latin typeface="+mn-lt"/>
                        <a:ea typeface="+mn-ea"/>
                        <a:cs typeface="+mn-cs"/>
                      </a:endParaRP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2718757512"/>
                  </a:ext>
                </a:extLst>
              </a:tr>
              <a:tr h="335343">
                <a:tc>
                  <a:txBody>
                    <a:bodyPr/>
                    <a:lstStyle/>
                    <a:p>
                      <a:r>
                        <a:rPr lang="en-GB" sz="1000" kern="1200">
                          <a:solidFill>
                            <a:schemeClr val="dk1"/>
                          </a:solidFill>
                          <a:latin typeface="+mn-lt"/>
                          <a:ea typeface="+mn-ea"/>
                          <a:cs typeface="+mn-cs"/>
                          <a:hlinkClick r:id="rId10"/>
                        </a:rPr>
                        <a:t>R0076</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Roboto-regular"/>
                        </a:rPr>
                        <a:t>DNOs notifying Suppliers about Crossed Meters</a:t>
                      </a:r>
                      <a:endParaRPr lang="en-GB" sz="1000" b="0" kern="1200">
                        <a:solidFill>
                          <a:schemeClr val="dk1"/>
                        </a:solidFill>
                        <a:latin typeface="+mn-lt"/>
                        <a:ea typeface="+mn-ea"/>
                        <a:cs typeface="+mn-cs"/>
                      </a:endParaRP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1922997412"/>
                  </a:ext>
                </a:extLst>
              </a:tr>
              <a:tr h="335343">
                <a:tc>
                  <a:txBody>
                    <a:bodyPr/>
                    <a:lstStyle/>
                    <a:p>
                      <a:r>
                        <a:rPr lang="en-GB" sz="1000" kern="1200">
                          <a:solidFill>
                            <a:schemeClr val="dk1"/>
                          </a:solidFill>
                          <a:latin typeface="+mn-lt"/>
                          <a:ea typeface="+mn-ea"/>
                          <a:cs typeface="+mn-cs"/>
                          <a:hlinkClick r:id="rId11"/>
                        </a:rPr>
                        <a:t>R0077</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Roboto-regular"/>
                        </a:rPr>
                        <a:t>Resolution of EES API Search Address method discrepancies</a:t>
                      </a:r>
                      <a:endParaRPr lang="en-GB" sz="1000" b="0" kern="1200">
                        <a:solidFill>
                          <a:schemeClr val="dk1"/>
                        </a:solidFill>
                        <a:latin typeface="+mn-lt"/>
                        <a:ea typeface="+mn-ea"/>
                        <a:cs typeface="+mn-cs"/>
                      </a:endParaRP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3573929751"/>
                  </a:ext>
                </a:extLst>
              </a:tr>
              <a:tr h="335343">
                <a:tc>
                  <a:txBody>
                    <a:bodyPr/>
                    <a:lstStyle/>
                    <a:p>
                      <a:r>
                        <a:rPr lang="en-GB" sz="1000" kern="1200">
                          <a:solidFill>
                            <a:schemeClr val="dk1"/>
                          </a:solidFill>
                          <a:latin typeface="+mn-lt"/>
                          <a:ea typeface="+mn-ea"/>
                          <a:cs typeface="+mn-cs"/>
                          <a:hlinkClick r:id="rId12"/>
                        </a:rPr>
                        <a:t>R0078</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Roboto-regular"/>
                        </a:rPr>
                        <a:t>EMR Settlement Limited - additional access to ECOES</a:t>
                      </a:r>
                      <a:endParaRPr lang="en-GB" sz="1000" b="0" kern="1200">
                        <a:solidFill>
                          <a:schemeClr val="dk1"/>
                        </a:solidFill>
                        <a:latin typeface="+mn-lt"/>
                        <a:ea typeface="+mn-ea"/>
                        <a:cs typeface="+mn-cs"/>
                      </a:endParaRP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816830471"/>
                  </a:ext>
                </a:extLst>
              </a:tr>
              <a:tr h="327194">
                <a:tc>
                  <a:txBody>
                    <a:bodyPr/>
                    <a:lstStyle/>
                    <a:p>
                      <a:r>
                        <a:rPr lang="en-GB" sz="1000" kern="1200">
                          <a:solidFill>
                            <a:schemeClr val="dk1"/>
                          </a:solidFill>
                          <a:latin typeface="+mn-lt"/>
                          <a:ea typeface="+mn-ea"/>
                          <a:cs typeface="+mn-cs"/>
                        </a:rPr>
                        <a:t>N/A</a:t>
                      </a:r>
                    </a:p>
                  </a:txBody>
                  <a:tcPr/>
                </a:tc>
                <a:tc>
                  <a:txBody>
                    <a:bodyPr/>
                    <a:lstStyle/>
                    <a:p>
                      <a:r>
                        <a:rPr lang="en-GB" sz="1000" kern="1200">
                          <a:solidFill>
                            <a:schemeClr val="dk1"/>
                          </a:solidFill>
                          <a:latin typeface="+mn-lt"/>
                          <a:ea typeface="+mn-ea"/>
                          <a:cs typeface="+mn-cs"/>
                        </a:rPr>
                        <a:t>MHHS Supply Number Consultation</a:t>
                      </a: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549377029"/>
                  </a:ext>
                </a:extLst>
              </a:tr>
            </a:tbl>
          </a:graphicData>
        </a:graphic>
      </p:graphicFrame>
    </p:spTree>
    <p:extLst>
      <p:ext uri="{BB962C8B-B14F-4D97-AF65-F5344CB8AC3E}">
        <p14:creationId xmlns:p14="http://schemas.microsoft.com/office/powerpoint/2010/main" val="25236043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Section 6: </a:t>
            </a:r>
            <a:r>
              <a:rPr lang="en-GB" sz="3100" err="1">
                <a:latin typeface="Arial"/>
                <a:cs typeface="Arial"/>
              </a:rPr>
              <a:t>AnY</a:t>
            </a:r>
            <a:r>
              <a:rPr lang="en-GB" sz="3100">
                <a:latin typeface="Arial"/>
                <a:cs typeface="Arial"/>
              </a:rPr>
              <a:t> Other Business</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15816679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123478"/>
            <a:ext cx="8229600" cy="344695"/>
          </a:xfrm>
        </p:spPr>
        <p:txBody>
          <a:bodyPr>
            <a:noAutofit/>
          </a:bodyPr>
          <a:lstStyle/>
          <a:p>
            <a:r>
              <a:rPr lang="en-GB" sz="2000"/>
              <a:t>January ChMC Paper Submission &amp; Change Pack close out date</a:t>
            </a:r>
            <a:endParaRPr lang="en-GB" sz="1400">
              <a:latin typeface="Arial"/>
              <a:cs typeface="Arial"/>
            </a:endParaRPr>
          </a:p>
        </p:txBody>
      </p:sp>
      <p:sp>
        <p:nvSpPr>
          <p:cNvPr id="3" name="Content Placeholder 2">
            <a:extLst>
              <a:ext uri="{FF2B5EF4-FFF2-40B4-BE49-F238E27FC236}">
                <a16:creationId xmlns:a16="http://schemas.microsoft.com/office/drawing/2014/main" id="{46664FD0-4BE7-4B08-81D6-8FB1EF60F749}"/>
              </a:ext>
            </a:extLst>
          </p:cNvPr>
          <p:cNvSpPr>
            <a:spLocks noGrp="1"/>
          </p:cNvSpPr>
          <p:nvPr>
            <p:ph idx="1"/>
          </p:nvPr>
        </p:nvSpPr>
        <p:spPr>
          <a:xfrm>
            <a:off x="457200" y="638892"/>
            <a:ext cx="8229600" cy="4381130"/>
          </a:xfrm>
        </p:spPr>
        <p:txBody>
          <a:bodyPr>
            <a:normAutofit/>
          </a:bodyPr>
          <a:lstStyle/>
          <a:p>
            <a:r>
              <a:rPr lang="en-GB" sz="1600"/>
              <a:t>Papers for the January ChMC are due to be sent to the JO by 12:00 on Tuesday 3</a:t>
            </a:r>
            <a:r>
              <a:rPr lang="en-GB" sz="1600" baseline="30000"/>
              <a:t>rd</a:t>
            </a:r>
            <a:r>
              <a:rPr lang="en-GB" sz="1600"/>
              <a:t> January so they can publish by COP to give customers a full 5 day review period</a:t>
            </a:r>
          </a:p>
          <a:p>
            <a:pPr marL="0" indent="0">
              <a:buNone/>
            </a:pPr>
            <a:endParaRPr lang="en-GB" sz="1600"/>
          </a:p>
          <a:p>
            <a:r>
              <a:rPr lang="en-GB" sz="1600"/>
              <a:t>This may result in out of date material being published due to the holiday season</a:t>
            </a:r>
          </a:p>
          <a:p>
            <a:pPr marL="0" indent="0">
              <a:buNone/>
            </a:pPr>
            <a:endParaRPr lang="en-GB" sz="1600"/>
          </a:p>
          <a:p>
            <a:r>
              <a:rPr lang="en-GB" sz="1600"/>
              <a:t>Xoserve would like to propose that we send papers over to the JO by 12:00 Wednesday 4</a:t>
            </a:r>
            <a:r>
              <a:rPr lang="en-GB" sz="1600" baseline="30000"/>
              <a:t>th</a:t>
            </a:r>
            <a:r>
              <a:rPr lang="en-GB" sz="1600"/>
              <a:t> reducing the review period by 1 day</a:t>
            </a:r>
          </a:p>
          <a:p>
            <a:pPr marL="0" indent="0">
              <a:buNone/>
            </a:pPr>
            <a:endParaRPr lang="en-GB" sz="1600"/>
          </a:p>
          <a:p>
            <a:r>
              <a:rPr lang="en-GB" sz="1600"/>
              <a:t>Change packs are due to close out on 28</a:t>
            </a:r>
            <a:r>
              <a:rPr lang="en-GB" sz="1600" baseline="30000"/>
              <a:t>th</a:t>
            </a:r>
            <a:r>
              <a:rPr lang="en-GB" sz="1600"/>
              <a:t> December.  This will give 9 working days prior to the Christmas holidays  (12</a:t>
            </a:r>
            <a:r>
              <a:rPr lang="en-GB" sz="1600" baseline="30000"/>
              <a:t>th</a:t>
            </a:r>
            <a:r>
              <a:rPr lang="en-GB" sz="1600"/>
              <a:t> – 23</a:t>
            </a:r>
            <a:r>
              <a:rPr lang="en-GB" sz="1600" baseline="30000"/>
              <a:t>rd</a:t>
            </a:r>
            <a:r>
              <a:rPr lang="en-GB" sz="1600"/>
              <a:t>) and 1 day during the holiday season.</a:t>
            </a:r>
          </a:p>
          <a:p>
            <a:pPr marL="0" indent="0">
              <a:buNone/>
            </a:pPr>
            <a:endParaRPr lang="en-GB" sz="1600"/>
          </a:p>
          <a:p>
            <a:r>
              <a:rPr lang="en-GB" sz="1600" b="1"/>
              <a:t>We are asking if the committee would agree to the shortened timescale for ChMC paper review and do they want the Change Pack consultation period extending.</a:t>
            </a:r>
          </a:p>
          <a:p>
            <a:pPr marL="457200" lvl="1" indent="0">
              <a:buNone/>
            </a:pPr>
            <a:endParaRPr lang="en-GB" sz="1600"/>
          </a:p>
        </p:txBody>
      </p:sp>
    </p:spTree>
    <p:extLst>
      <p:ext uri="{BB962C8B-B14F-4D97-AF65-F5344CB8AC3E}">
        <p14:creationId xmlns:p14="http://schemas.microsoft.com/office/powerpoint/2010/main" val="24368765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pPr algn="ctr"/>
            <a:r>
              <a:rPr lang="en-GB" sz="3100">
                <a:latin typeface="Arial"/>
                <a:cs typeface="Arial"/>
              </a:rPr>
              <a:t>Appendix</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1934164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18465" y="142977"/>
            <a:ext cx="9144000" cy="637580"/>
          </a:xfrm>
        </p:spPr>
        <p:txBody>
          <a:bodyPr>
            <a:normAutofit fontScale="90000"/>
          </a:bodyPr>
          <a:lstStyle/>
          <a:p>
            <a:r>
              <a:rPr lang="en-GB">
                <a:solidFill>
                  <a:schemeClr val="accent1"/>
                </a:solidFill>
              </a:rPr>
              <a:t>Change Delivery Pipeline</a:t>
            </a:r>
            <a:br>
              <a:rPr lang="en-GB">
                <a:solidFill>
                  <a:schemeClr val="accent1"/>
                </a:solidFill>
              </a:rPr>
            </a:br>
            <a:r>
              <a:rPr lang="en-GB" sz="1800">
                <a:solidFill>
                  <a:schemeClr val="accent1"/>
                </a:solidFill>
              </a:rPr>
              <a:t>August 22 – December 23 </a:t>
            </a:r>
          </a:p>
        </p:txBody>
      </p:sp>
      <p:grpSp>
        <p:nvGrpSpPr>
          <p:cNvPr id="6" name="Group 5">
            <a:extLst>
              <a:ext uri="{FF2B5EF4-FFF2-40B4-BE49-F238E27FC236}">
                <a16:creationId xmlns:a16="http://schemas.microsoft.com/office/drawing/2014/main" id="{9C3B95EE-A6E7-49AF-9FEF-CF37768AB3FD}"/>
              </a:ext>
            </a:extLst>
          </p:cNvPr>
          <p:cNvGrpSpPr/>
          <p:nvPr/>
        </p:nvGrpSpPr>
        <p:grpSpPr>
          <a:xfrm>
            <a:off x="2742" y="780557"/>
            <a:ext cx="9122793" cy="3457691"/>
            <a:chOff x="21207" y="950958"/>
            <a:chExt cx="9122793" cy="3417074"/>
          </a:xfrm>
        </p:grpSpPr>
        <p:sp>
          <p:nvSpPr>
            <p:cNvPr id="19" name="Rectangle 18"/>
            <p:cNvSpPr/>
            <p:nvPr/>
          </p:nvSpPr>
          <p:spPr>
            <a:xfrm>
              <a:off x="70574" y="1260797"/>
              <a:ext cx="9057203" cy="31072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sp>
          <p:nvSpPr>
            <p:cNvPr id="3" name="Rectangle 2"/>
            <p:cNvSpPr/>
            <p:nvPr/>
          </p:nvSpPr>
          <p:spPr>
            <a:xfrm>
              <a:off x="156069" y="1309243"/>
              <a:ext cx="1660935" cy="583925"/>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CSSC Go-Live</a:t>
              </a:r>
            </a:p>
          </p:txBody>
        </p:sp>
        <p:sp>
          <p:nvSpPr>
            <p:cNvPr id="7" name="Rectangle 6"/>
            <p:cNvSpPr/>
            <p:nvPr/>
          </p:nvSpPr>
          <p:spPr>
            <a:xfrm>
              <a:off x="144969" y="1971141"/>
              <a:ext cx="5654261" cy="41234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February 23 - Major Release (</a:t>
              </a:r>
              <a:r>
                <a:rPr lang="en-GB" sz="1100" b="1">
                  <a:solidFill>
                    <a:schemeClr val="tx1"/>
                  </a:solidFill>
                </a:rPr>
                <a:t>XRN5533</a:t>
              </a:r>
              <a:r>
                <a:rPr lang="en-GB" sz="1200" b="1">
                  <a:solidFill>
                    <a:schemeClr val="tx1"/>
                  </a:solidFill>
                </a:rPr>
                <a:t>)  </a:t>
              </a:r>
            </a:p>
            <a:p>
              <a:pPr algn="ctr"/>
              <a:r>
                <a:rPr lang="en-GB" sz="1050" b="1">
                  <a:solidFill>
                    <a:schemeClr val="tx1"/>
                  </a:solidFill>
                </a:rPr>
                <a:t>XRN4900, XRN4978, XRN4990, XRN4989, XRN4992b, XRN5298</a:t>
              </a:r>
            </a:p>
          </p:txBody>
        </p:sp>
        <p:cxnSp>
          <p:nvCxnSpPr>
            <p:cNvPr id="10" name="Straight Connector 9"/>
            <p:cNvCxnSpPr>
              <a:cxnSpLocks/>
            </p:cNvCxnSpPr>
            <p:nvPr/>
          </p:nvCxnSpPr>
          <p:spPr>
            <a:xfrm>
              <a:off x="107504" y="1249184"/>
              <a:ext cx="9036496" cy="116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207" y="966875"/>
              <a:ext cx="662361" cy="261610"/>
            </a:xfrm>
            <a:prstGeom prst="rect">
              <a:avLst/>
            </a:prstGeom>
            <a:noFill/>
          </p:spPr>
          <p:txBody>
            <a:bodyPr wrap="none" rtlCol="0">
              <a:spAutoFit/>
            </a:bodyPr>
            <a:lstStyle/>
            <a:p>
              <a:r>
                <a:rPr lang="en-GB" sz="1100" b="1">
                  <a:solidFill>
                    <a:schemeClr val="tx2"/>
                  </a:solidFill>
                </a:rPr>
                <a:t>July 22</a:t>
              </a:r>
            </a:p>
          </p:txBody>
        </p:sp>
        <p:sp>
          <p:nvSpPr>
            <p:cNvPr id="12" name="TextBox 11"/>
            <p:cNvSpPr txBox="1"/>
            <p:nvPr/>
          </p:nvSpPr>
          <p:spPr>
            <a:xfrm>
              <a:off x="4146766" y="958975"/>
              <a:ext cx="984565" cy="261610"/>
            </a:xfrm>
            <a:prstGeom prst="rect">
              <a:avLst/>
            </a:prstGeom>
            <a:noFill/>
          </p:spPr>
          <p:txBody>
            <a:bodyPr wrap="none" rtlCol="0">
              <a:spAutoFit/>
            </a:bodyPr>
            <a:lstStyle/>
            <a:p>
              <a:r>
                <a:rPr lang="en-GB" sz="1100" b="1">
                  <a:solidFill>
                    <a:schemeClr val="tx2"/>
                  </a:solidFill>
                </a:rPr>
                <a:t>February 23</a:t>
              </a:r>
            </a:p>
          </p:txBody>
        </p:sp>
        <p:sp>
          <p:nvSpPr>
            <p:cNvPr id="13" name="Rectangle 12"/>
            <p:cNvSpPr/>
            <p:nvPr/>
          </p:nvSpPr>
          <p:spPr>
            <a:xfrm>
              <a:off x="2739464" y="2917558"/>
              <a:ext cx="5038319" cy="405269"/>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June 23 - Major Release (</a:t>
              </a:r>
              <a:r>
                <a:rPr lang="en-GB" sz="1100" b="1">
                  <a:solidFill>
                    <a:schemeClr val="tx1"/>
                  </a:solidFill>
                </a:rPr>
                <a:t>XRN5562</a:t>
              </a:r>
              <a:r>
                <a:rPr lang="en-GB" sz="1200" b="1">
                  <a:solidFill>
                    <a:schemeClr val="tx1"/>
                  </a:solidFill>
                </a:rPr>
                <a:t>)</a:t>
              </a:r>
            </a:p>
            <a:p>
              <a:pPr algn="ctr"/>
              <a:r>
                <a:rPr lang="en-GB" sz="1050" b="1">
                  <a:solidFill>
                    <a:schemeClr val="tx1"/>
                  </a:solidFill>
                </a:rPr>
                <a:t>XRN5091, XRN5186, </a:t>
              </a:r>
              <a:r>
                <a:rPr lang="en-GB" sz="1050" b="1" i="1" u="sng">
                  <a:solidFill>
                    <a:schemeClr val="tx1"/>
                  </a:solidFill>
                </a:rPr>
                <a:t>XRN5482 (tbc)</a:t>
              </a:r>
            </a:p>
          </p:txBody>
        </p:sp>
        <p:sp>
          <p:nvSpPr>
            <p:cNvPr id="22" name="TextBox 21"/>
            <p:cNvSpPr txBox="1"/>
            <p:nvPr/>
          </p:nvSpPr>
          <p:spPr>
            <a:xfrm>
              <a:off x="1878438" y="970202"/>
              <a:ext cx="1071127" cy="261610"/>
            </a:xfrm>
            <a:prstGeom prst="rect">
              <a:avLst/>
            </a:prstGeom>
            <a:noFill/>
          </p:spPr>
          <p:txBody>
            <a:bodyPr wrap="none" rtlCol="0">
              <a:spAutoFit/>
            </a:bodyPr>
            <a:lstStyle/>
            <a:p>
              <a:r>
                <a:rPr lang="en-GB" sz="1100" b="1">
                  <a:solidFill>
                    <a:schemeClr val="tx2"/>
                  </a:solidFill>
                </a:rPr>
                <a:t>November 22</a:t>
              </a:r>
            </a:p>
          </p:txBody>
        </p:sp>
        <p:sp>
          <p:nvSpPr>
            <p:cNvPr id="23" name="TextBox 22"/>
            <p:cNvSpPr txBox="1"/>
            <p:nvPr/>
          </p:nvSpPr>
          <p:spPr>
            <a:xfrm>
              <a:off x="6326254" y="950958"/>
              <a:ext cx="710451" cy="261610"/>
            </a:xfrm>
            <a:prstGeom prst="rect">
              <a:avLst/>
            </a:prstGeom>
            <a:noFill/>
          </p:spPr>
          <p:txBody>
            <a:bodyPr wrap="none" rtlCol="0">
              <a:spAutoFit/>
            </a:bodyPr>
            <a:lstStyle/>
            <a:p>
              <a:r>
                <a:rPr lang="en-GB" sz="1100" b="1">
                  <a:solidFill>
                    <a:schemeClr val="tx2"/>
                  </a:solidFill>
                </a:rPr>
                <a:t>June 23</a:t>
              </a:r>
            </a:p>
          </p:txBody>
        </p:sp>
        <p:sp>
          <p:nvSpPr>
            <p:cNvPr id="26" name="TextBox 25">
              <a:extLst>
                <a:ext uri="{FF2B5EF4-FFF2-40B4-BE49-F238E27FC236}">
                  <a16:creationId xmlns:a16="http://schemas.microsoft.com/office/drawing/2014/main" id="{C7A0A5D6-667D-460C-BCF1-EB2CE7D08F82}"/>
                </a:ext>
              </a:extLst>
            </p:cNvPr>
            <p:cNvSpPr txBox="1"/>
            <p:nvPr/>
          </p:nvSpPr>
          <p:spPr>
            <a:xfrm>
              <a:off x="8072873" y="962894"/>
              <a:ext cx="1071127" cy="261610"/>
            </a:xfrm>
            <a:prstGeom prst="rect">
              <a:avLst/>
            </a:prstGeom>
            <a:noFill/>
          </p:spPr>
          <p:txBody>
            <a:bodyPr wrap="none" rtlCol="0">
              <a:spAutoFit/>
            </a:bodyPr>
            <a:lstStyle/>
            <a:p>
              <a:r>
                <a:rPr lang="en-GB" sz="1100" b="1">
                  <a:solidFill>
                    <a:schemeClr val="tx2"/>
                  </a:solidFill>
                </a:rPr>
                <a:t>November 23</a:t>
              </a:r>
            </a:p>
          </p:txBody>
        </p:sp>
        <p:sp>
          <p:nvSpPr>
            <p:cNvPr id="27" name="Rectangle 26">
              <a:extLst>
                <a:ext uri="{FF2B5EF4-FFF2-40B4-BE49-F238E27FC236}">
                  <a16:creationId xmlns:a16="http://schemas.microsoft.com/office/drawing/2014/main" id="{F6001821-F700-42DD-973D-87D5D2CBD121}"/>
                </a:ext>
              </a:extLst>
            </p:cNvPr>
            <p:cNvSpPr/>
            <p:nvPr/>
          </p:nvSpPr>
          <p:spPr>
            <a:xfrm>
              <a:off x="95566" y="3628534"/>
              <a:ext cx="675257" cy="289687"/>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XRN5515</a:t>
              </a:r>
            </a:p>
          </p:txBody>
        </p:sp>
        <p:sp>
          <p:nvSpPr>
            <p:cNvPr id="29" name="Rectangle 28">
              <a:extLst>
                <a:ext uri="{FF2B5EF4-FFF2-40B4-BE49-F238E27FC236}">
                  <a16:creationId xmlns:a16="http://schemas.microsoft.com/office/drawing/2014/main" id="{15BC15D2-D52D-48A2-838C-4127EDAEADCF}"/>
                </a:ext>
              </a:extLst>
            </p:cNvPr>
            <p:cNvSpPr/>
            <p:nvPr/>
          </p:nvSpPr>
          <p:spPr>
            <a:xfrm>
              <a:off x="986536" y="2870599"/>
              <a:ext cx="1247926" cy="351161"/>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XRN5231</a:t>
              </a:r>
            </a:p>
          </p:txBody>
        </p:sp>
        <p:sp>
          <p:nvSpPr>
            <p:cNvPr id="30" name="Rectangle 29">
              <a:extLst>
                <a:ext uri="{FF2B5EF4-FFF2-40B4-BE49-F238E27FC236}">
                  <a16:creationId xmlns:a16="http://schemas.microsoft.com/office/drawing/2014/main" id="{05A1C9E8-8C8A-46F4-B57B-BD6180523A23}"/>
                </a:ext>
              </a:extLst>
            </p:cNvPr>
            <p:cNvSpPr/>
            <p:nvPr/>
          </p:nvSpPr>
          <p:spPr>
            <a:xfrm>
              <a:off x="1031686" y="3992197"/>
              <a:ext cx="636835" cy="291923"/>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XRN5469</a:t>
              </a:r>
            </a:p>
          </p:txBody>
        </p:sp>
        <p:sp>
          <p:nvSpPr>
            <p:cNvPr id="33" name="Rectangle 32">
              <a:extLst>
                <a:ext uri="{FF2B5EF4-FFF2-40B4-BE49-F238E27FC236}">
                  <a16:creationId xmlns:a16="http://schemas.microsoft.com/office/drawing/2014/main" id="{83274BE7-61E1-4568-968F-979C6072B760}"/>
                </a:ext>
              </a:extLst>
            </p:cNvPr>
            <p:cNvSpPr/>
            <p:nvPr/>
          </p:nvSpPr>
          <p:spPr>
            <a:xfrm>
              <a:off x="5131332" y="3387999"/>
              <a:ext cx="3996445" cy="393655"/>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November 23 – Major Release</a:t>
              </a:r>
            </a:p>
          </p:txBody>
        </p:sp>
        <p:sp>
          <p:nvSpPr>
            <p:cNvPr id="36" name="Rectangle 35">
              <a:extLst>
                <a:ext uri="{FF2B5EF4-FFF2-40B4-BE49-F238E27FC236}">
                  <a16:creationId xmlns:a16="http://schemas.microsoft.com/office/drawing/2014/main" id="{5481A8D3-7AA6-4B78-88B7-10DC0EA4E06F}"/>
                </a:ext>
              </a:extLst>
            </p:cNvPr>
            <p:cNvSpPr/>
            <p:nvPr/>
          </p:nvSpPr>
          <p:spPr>
            <a:xfrm>
              <a:off x="1956443" y="1315435"/>
              <a:ext cx="887365" cy="577734"/>
            </a:xfrm>
            <a:prstGeom prst="rect">
              <a:avLst/>
            </a:prstGeom>
            <a:solidFill>
              <a:schemeClr val="bg1">
                <a:lumMod val="75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No Major Release</a:t>
              </a:r>
            </a:p>
          </p:txBody>
        </p:sp>
        <p:sp>
          <p:nvSpPr>
            <p:cNvPr id="37" name="Rectangle 36">
              <a:extLst>
                <a:ext uri="{FF2B5EF4-FFF2-40B4-BE49-F238E27FC236}">
                  <a16:creationId xmlns:a16="http://schemas.microsoft.com/office/drawing/2014/main" id="{8D7BF648-C6EF-4057-B696-D2A8C691D910}"/>
                </a:ext>
              </a:extLst>
            </p:cNvPr>
            <p:cNvSpPr/>
            <p:nvPr/>
          </p:nvSpPr>
          <p:spPr>
            <a:xfrm>
              <a:off x="1530667" y="3628534"/>
              <a:ext cx="784235" cy="303429"/>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XRN5236</a:t>
              </a:r>
            </a:p>
          </p:txBody>
        </p:sp>
        <p:sp>
          <p:nvSpPr>
            <p:cNvPr id="32" name="Rectangle 31">
              <a:extLst>
                <a:ext uri="{FF2B5EF4-FFF2-40B4-BE49-F238E27FC236}">
                  <a16:creationId xmlns:a16="http://schemas.microsoft.com/office/drawing/2014/main" id="{AF99C081-C3C8-4349-BB55-E666651D5B6A}"/>
                </a:ext>
              </a:extLst>
            </p:cNvPr>
            <p:cNvSpPr/>
            <p:nvPr/>
          </p:nvSpPr>
          <p:spPr>
            <a:xfrm>
              <a:off x="2389677" y="3990242"/>
              <a:ext cx="675257" cy="289687"/>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XRN4713</a:t>
              </a:r>
            </a:p>
          </p:txBody>
        </p:sp>
      </p:grpSp>
      <p:grpSp>
        <p:nvGrpSpPr>
          <p:cNvPr id="8" name="Group 7">
            <a:extLst>
              <a:ext uri="{FF2B5EF4-FFF2-40B4-BE49-F238E27FC236}">
                <a16:creationId xmlns:a16="http://schemas.microsoft.com/office/drawing/2014/main" id="{920E6F46-7EF3-41C5-A90C-CA05722EC5B9}"/>
              </a:ext>
            </a:extLst>
          </p:cNvPr>
          <p:cNvGrpSpPr/>
          <p:nvPr/>
        </p:nvGrpSpPr>
        <p:grpSpPr>
          <a:xfrm>
            <a:off x="0" y="4230233"/>
            <a:ext cx="6804247" cy="780226"/>
            <a:chOff x="39751" y="4317697"/>
            <a:chExt cx="6804247" cy="687937"/>
          </a:xfrm>
        </p:grpSpPr>
        <p:sp>
          <p:nvSpPr>
            <p:cNvPr id="18" name="Rechteck 4"/>
            <p:cNvSpPr/>
            <p:nvPr/>
          </p:nvSpPr>
          <p:spPr bwMode="gray">
            <a:xfrm>
              <a:off x="95971" y="4350297"/>
              <a:ext cx="6604012" cy="654882"/>
            </a:xfrm>
            <a:prstGeom prst="rect">
              <a:avLst/>
            </a:prstGeom>
            <a:noFill/>
            <a:ln w="28575" cap="flat"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buClr>
                  <a:srgbClr val="3C3732"/>
                </a:buClr>
              </a:pPr>
              <a:endParaRPr lang="en-GB" sz="900" err="1">
                <a:solidFill>
                  <a:prstClr val="black"/>
                </a:solidFill>
              </a:endParaRPr>
            </a:p>
          </p:txBody>
        </p:sp>
        <p:sp>
          <p:nvSpPr>
            <p:cNvPr id="4" name="TextBox 3"/>
            <p:cNvSpPr txBox="1"/>
            <p:nvPr/>
          </p:nvSpPr>
          <p:spPr>
            <a:xfrm>
              <a:off x="139553" y="4354343"/>
              <a:ext cx="6704445" cy="651291"/>
            </a:xfrm>
            <a:prstGeom prst="rect">
              <a:avLst/>
            </a:prstGeom>
            <a:noFill/>
          </p:spPr>
          <p:txBody>
            <a:bodyPr wrap="square" rtlCol="0">
              <a:spAutoFit/>
            </a:bodyPr>
            <a:lstStyle/>
            <a:p>
              <a:endParaRPr lang="en-GB" sz="700" i="1">
                <a:solidFill>
                  <a:schemeClr val="tx2"/>
                </a:solidFill>
              </a:endParaRPr>
            </a:p>
            <a:p>
              <a:r>
                <a:rPr lang="en-GB" sz="700" i="1">
                  <a:solidFill>
                    <a:schemeClr val="tx2"/>
                  </a:solidFill>
                </a:rPr>
                <a:t>             =  Firm Implementation Date – Funding Approved by ChMC and / or Non-Negotiable Industry Implementation Date in place              </a:t>
              </a:r>
            </a:p>
            <a:p>
              <a:r>
                <a:rPr lang="en-GB" sz="700" i="1">
                  <a:solidFill>
                    <a:schemeClr val="tx2"/>
                  </a:solidFill>
                </a:rPr>
                <a:t>             </a:t>
              </a:r>
            </a:p>
            <a:p>
              <a:r>
                <a:rPr lang="en-GB" sz="700" i="1">
                  <a:solidFill>
                    <a:schemeClr val="tx2"/>
                  </a:solidFill>
                </a:rPr>
                <a:t>             =  Indicative Implementation Date – Changes are scoped for delivery – Funding and Implementation Date not yet approved by </a:t>
              </a:r>
              <a:r>
                <a:rPr lang="en-GB" sz="700" i="1" err="1">
                  <a:solidFill>
                    <a:schemeClr val="tx2"/>
                  </a:solidFill>
                </a:rPr>
                <a:t>ChMC</a:t>
              </a:r>
              <a:endParaRPr lang="en-GB" sz="700" i="1">
                <a:solidFill>
                  <a:schemeClr val="tx2"/>
                </a:solidFill>
              </a:endParaRPr>
            </a:p>
            <a:p>
              <a:endParaRPr lang="en-GB" sz="700" i="1">
                <a:solidFill>
                  <a:schemeClr val="tx2"/>
                </a:solidFill>
              </a:endParaRPr>
            </a:p>
            <a:p>
              <a:r>
                <a:rPr lang="en-GB" sz="700" i="1">
                  <a:solidFill>
                    <a:schemeClr val="tx2"/>
                  </a:solidFill>
                </a:rPr>
                <a:t>             =  Delivered on Target Implementation Date  </a:t>
              </a:r>
            </a:p>
          </p:txBody>
        </p:sp>
        <p:sp>
          <p:nvSpPr>
            <p:cNvPr id="38" name="Rectangle 37">
              <a:extLst>
                <a:ext uri="{FF2B5EF4-FFF2-40B4-BE49-F238E27FC236}">
                  <a16:creationId xmlns:a16="http://schemas.microsoft.com/office/drawing/2014/main" id="{CC1537F1-BD3A-463C-9E1A-F5AE2835A0B4}"/>
                </a:ext>
              </a:extLst>
            </p:cNvPr>
            <p:cNvSpPr/>
            <p:nvPr/>
          </p:nvSpPr>
          <p:spPr>
            <a:xfrm>
              <a:off x="241415" y="4670641"/>
              <a:ext cx="264516" cy="84701"/>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tx1"/>
                </a:solidFill>
              </a:endParaRPr>
            </a:p>
          </p:txBody>
        </p:sp>
        <p:sp>
          <p:nvSpPr>
            <p:cNvPr id="39" name="Rectangle 38">
              <a:extLst>
                <a:ext uri="{FF2B5EF4-FFF2-40B4-BE49-F238E27FC236}">
                  <a16:creationId xmlns:a16="http://schemas.microsoft.com/office/drawing/2014/main" id="{FFB2F77C-DBB2-4E1B-8CBB-8E76E585AC92}"/>
                </a:ext>
              </a:extLst>
            </p:cNvPr>
            <p:cNvSpPr/>
            <p:nvPr/>
          </p:nvSpPr>
          <p:spPr>
            <a:xfrm>
              <a:off x="250221" y="4485134"/>
              <a:ext cx="264516" cy="84702"/>
            </a:xfrm>
            <a:prstGeom prst="rect">
              <a:avLst/>
            </a:prstGeom>
            <a:solidFill>
              <a:schemeClr val="tx2">
                <a:lumMod val="40000"/>
                <a:lumOff val="60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tx1"/>
                </a:solidFill>
              </a:endParaRPr>
            </a:p>
          </p:txBody>
        </p:sp>
        <p:sp>
          <p:nvSpPr>
            <p:cNvPr id="5" name="TextBox 4">
              <a:extLst>
                <a:ext uri="{FF2B5EF4-FFF2-40B4-BE49-F238E27FC236}">
                  <a16:creationId xmlns:a16="http://schemas.microsoft.com/office/drawing/2014/main" id="{51B8C1C9-68D5-4122-BBBF-2CF9BB5E367C}"/>
                </a:ext>
              </a:extLst>
            </p:cNvPr>
            <p:cNvSpPr txBox="1"/>
            <p:nvPr/>
          </p:nvSpPr>
          <p:spPr>
            <a:xfrm>
              <a:off x="39751" y="4317697"/>
              <a:ext cx="1944411" cy="230832"/>
            </a:xfrm>
            <a:prstGeom prst="rect">
              <a:avLst/>
            </a:prstGeom>
            <a:noFill/>
          </p:spPr>
          <p:txBody>
            <a:bodyPr wrap="square" rtlCol="0">
              <a:spAutoFit/>
            </a:bodyPr>
            <a:lstStyle/>
            <a:p>
              <a:r>
                <a:rPr lang="en-GB" sz="900" b="1">
                  <a:solidFill>
                    <a:schemeClr val="tx2"/>
                  </a:solidFill>
                </a:rPr>
                <a:t>Delivery Key</a:t>
              </a:r>
            </a:p>
          </p:txBody>
        </p:sp>
      </p:grpSp>
      <p:sp>
        <p:nvSpPr>
          <p:cNvPr id="40" name="TextBox 39">
            <a:extLst>
              <a:ext uri="{FF2B5EF4-FFF2-40B4-BE49-F238E27FC236}">
                <a16:creationId xmlns:a16="http://schemas.microsoft.com/office/drawing/2014/main" id="{2CF2454D-4CAC-425A-9B7C-46154DF707B6}"/>
              </a:ext>
            </a:extLst>
          </p:cNvPr>
          <p:cNvSpPr txBox="1"/>
          <p:nvPr/>
        </p:nvSpPr>
        <p:spPr>
          <a:xfrm>
            <a:off x="0" y="4977629"/>
            <a:ext cx="1476686" cy="200055"/>
          </a:xfrm>
          <a:prstGeom prst="rect">
            <a:avLst/>
          </a:prstGeom>
          <a:noFill/>
        </p:spPr>
        <p:txBody>
          <a:bodyPr wrap="none" lIns="91440" tIns="45720" rIns="91440" bIns="45720" rtlCol="0" anchor="t">
            <a:spAutoFit/>
          </a:bodyPr>
          <a:lstStyle/>
          <a:p>
            <a:r>
              <a:rPr lang="en-GB" sz="700"/>
              <a:t>Slide produced 28 October 2022</a:t>
            </a:r>
            <a:endParaRPr lang="en-GB"/>
          </a:p>
        </p:txBody>
      </p:sp>
      <p:sp>
        <p:nvSpPr>
          <p:cNvPr id="41" name="Rectangle 40">
            <a:extLst>
              <a:ext uri="{FF2B5EF4-FFF2-40B4-BE49-F238E27FC236}">
                <a16:creationId xmlns:a16="http://schemas.microsoft.com/office/drawing/2014/main" id="{3288E32C-F68B-4297-98B3-F7FA3E7B52C2}"/>
              </a:ext>
            </a:extLst>
          </p:cNvPr>
          <p:cNvSpPr/>
          <p:nvPr/>
        </p:nvSpPr>
        <p:spPr>
          <a:xfrm>
            <a:off x="1330853" y="2316698"/>
            <a:ext cx="1296145" cy="370511"/>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XRN5565</a:t>
            </a:r>
          </a:p>
        </p:txBody>
      </p:sp>
      <p:sp>
        <p:nvSpPr>
          <p:cNvPr id="42" name="Rectangle 41">
            <a:extLst>
              <a:ext uri="{FF2B5EF4-FFF2-40B4-BE49-F238E27FC236}">
                <a16:creationId xmlns:a16="http://schemas.microsoft.com/office/drawing/2014/main" id="{E64DF006-D198-4084-8AAD-5D0B901296DA}"/>
              </a:ext>
            </a:extLst>
          </p:cNvPr>
          <p:cNvSpPr/>
          <p:nvPr/>
        </p:nvSpPr>
        <p:spPr>
          <a:xfrm>
            <a:off x="1207817" y="3141717"/>
            <a:ext cx="675257" cy="300826"/>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XRN5529</a:t>
            </a:r>
          </a:p>
        </p:txBody>
      </p:sp>
      <p:sp>
        <p:nvSpPr>
          <p:cNvPr id="43" name="Rectangle 42">
            <a:extLst>
              <a:ext uri="{FF2B5EF4-FFF2-40B4-BE49-F238E27FC236}">
                <a16:creationId xmlns:a16="http://schemas.microsoft.com/office/drawing/2014/main" id="{434BA52F-8A4C-4671-AA42-A893F7C4A217}"/>
              </a:ext>
            </a:extLst>
          </p:cNvPr>
          <p:cNvSpPr/>
          <p:nvPr/>
        </p:nvSpPr>
        <p:spPr>
          <a:xfrm>
            <a:off x="1933673" y="3141717"/>
            <a:ext cx="675257" cy="300826"/>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XRN5561</a:t>
            </a:r>
          </a:p>
        </p:txBody>
      </p:sp>
      <p:sp>
        <p:nvSpPr>
          <p:cNvPr id="44" name="Rectangle 43">
            <a:extLst>
              <a:ext uri="{FF2B5EF4-FFF2-40B4-BE49-F238E27FC236}">
                <a16:creationId xmlns:a16="http://schemas.microsoft.com/office/drawing/2014/main" id="{DAFEE9CF-B4A0-4BE0-9DED-B3B680B0ED80}"/>
              </a:ext>
            </a:extLst>
          </p:cNvPr>
          <p:cNvSpPr/>
          <p:nvPr/>
        </p:nvSpPr>
        <p:spPr>
          <a:xfrm>
            <a:off x="201664" y="4846175"/>
            <a:ext cx="264516" cy="112519"/>
          </a:xfrm>
          <a:prstGeom prst="rect">
            <a:avLst/>
          </a:prstGeom>
          <a:solidFill>
            <a:srgbClr val="92D050"/>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tx1"/>
              </a:solidFill>
            </a:endParaRPr>
          </a:p>
        </p:txBody>
      </p:sp>
      <p:sp>
        <p:nvSpPr>
          <p:cNvPr id="45" name="Rectangle 44">
            <a:extLst>
              <a:ext uri="{FF2B5EF4-FFF2-40B4-BE49-F238E27FC236}">
                <a16:creationId xmlns:a16="http://schemas.microsoft.com/office/drawing/2014/main" id="{55E863BC-2BBF-41B0-9ED0-99032399DDFB}"/>
              </a:ext>
            </a:extLst>
          </p:cNvPr>
          <p:cNvSpPr/>
          <p:nvPr/>
        </p:nvSpPr>
        <p:spPr>
          <a:xfrm>
            <a:off x="3275856" y="2323911"/>
            <a:ext cx="3384376" cy="393655"/>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March 23 - AdHoc Release (</a:t>
            </a:r>
            <a:r>
              <a:rPr lang="en-GB" sz="1100" b="1">
                <a:solidFill>
                  <a:schemeClr val="tx1"/>
                </a:solidFill>
              </a:rPr>
              <a:t>XRN5575</a:t>
            </a:r>
            <a:r>
              <a:rPr lang="en-GB" sz="1200" b="1">
                <a:solidFill>
                  <a:schemeClr val="tx1"/>
                </a:solidFill>
              </a:rPr>
              <a:t>)</a:t>
            </a:r>
          </a:p>
          <a:p>
            <a:pPr algn="ctr"/>
            <a:r>
              <a:rPr lang="en-GB" sz="1050" b="1">
                <a:solidFill>
                  <a:schemeClr val="tx1"/>
                </a:solidFill>
              </a:rPr>
              <a:t>XRN5370, XRN5143, XRN5472</a:t>
            </a:r>
          </a:p>
        </p:txBody>
      </p:sp>
    </p:spTree>
    <p:extLst>
      <p:ext uri="{BB962C8B-B14F-4D97-AF65-F5344CB8AC3E}">
        <p14:creationId xmlns:p14="http://schemas.microsoft.com/office/powerpoint/2010/main" val="24879475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143FB-6480-44CD-B167-066756F778DE}"/>
              </a:ext>
            </a:extLst>
          </p:cNvPr>
          <p:cNvSpPr>
            <a:spLocks noGrp="1"/>
          </p:cNvSpPr>
          <p:nvPr>
            <p:ph type="title"/>
          </p:nvPr>
        </p:nvSpPr>
        <p:spPr/>
        <p:txBody>
          <a:bodyPr/>
          <a:lstStyle/>
          <a:p>
            <a:r>
              <a:rPr lang="en-GB"/>
              <a:t>Portfolio POAP</a:t>
            </a:r>
          </a:p>
        </p:txBody>
      </p:sp>
      <p:graphicFrame>
        <p:nvGraphicFramePr>
          <p:cNvPr id="6" name="Content Placeholder 5">
            <a:extLst>
              <a:ext uri="{FF2B5EF4-FFF2-40B4-BE49-F238E27FC236}">
                <a16:creationId xmlns:a16="http://schemas.microsoft.com/office/drawing/2014/main" id="{F7264794-DD20-44AE-8759-7544B533C69B}"/>
              </a:ext>
            </a:extLst>
          </p:cNvPr>
          <p:cNvGraphicFramePr>
            <a:graphicFrameLocks noGrp="1" noChangeAspect="1"/>
          </p:cNvGraphicFramePr>
          <p:nvPr>
            <p:ph idx="1"/>
            <p:extLst>
              <p:ext uri="{D42A27DB-BD31-4B8C-83A1-F6EECF244321}">
                <p14:modId xmlns:p14="http://schemas.microsoft.com/office/powerpoint/2010/main" val="2988949685"/>
              </p:ext>
            </p:extLst>
          </p:nvPr>
        </p:nvGraphicFramePr>
        <p:xfrm>
          <a:off x="3705899" y="2144487"/>
          <a:ext cx="1617215" cy="1401026"/>
        </p:xfrm>
        <a:graphic>
          <a:graphicData uri="http://schemas.openxmlformats.org/presentationml/2006/ole">
            <mc:AlternateContent xmlns:mc="http://schemas.openxmlformats.org/markup-compatibility/2006">
              <mc:Choice xmlns:v="urn:schemas-microsoft-com:vml" Requires="v">
                <p:oleObj name="Acrobat Document" showAsIcon="1" r:id="rId3" imgW="914400" imgH="792360" progId="AcroExch.Document.DC">
                  <p:embed/>
                </p:oleObj>
              </mc:Choice>
              <mc:Fallback>
                <p:oleObj name="Acrobat Document" showAsIcon="1" r:id="rId3" imgW="914400" imgH="792360" progId="AcroExch.Document.DC">
                  <p:embed/>
                  <p:pic>
                    <p:nvPicPr>
                      <p:cNvPr id="6" name="Content Placeholder 5">
                        <a:extLst>
                          <a:ext uri="{FF2B5EF4-FFF2-40B4-BE49-F238E27FC236}">
                            <a16:creationId xmlns:a16="http://schemas.microsoft.com/office/drawing/2014/main" id="{F7264794-DD20-44AE-8759-7544B533C69B}"/>
                          </a:ext>
                        </a:extLst>
                      </p:cNvPr>
                      <p:cNvPicPr/>
                      <p:nvPr/>
                    </p:nvPicPr>
                    <p:blipFill>
                      <a:blip r:embed="rId4"/>
                      <a:stretch>
                        <a:fillRect/>
                      </a:stretch>
                    </p:blipFill>
                    <p:spPr>
                      <a:xfrm>
                        <a:off x="3705899" y="2144487"/>
                        <a:ext cx="1617215" cy="1401026"/>
                      </a:xfrm>
                      <a:prstGeom prst="rect">
                        <a:avLst/>
                      </a:prstGeom>
                    </p:spPr>
                  </p:pic>
                </p:oleObj>
              </mc:Fallback>
            </mc:AlternateContent>
          </a:graphicData>
        </a:graphic>
      </p:graphicFrame>
    </p:spTree>
    <p:extLst>
      <p:ext uri="{BB962C8B-B14F-4D97-AF65-F5344CB8AC3E}">
        <p14:creationId xmlns:p14="http://schemas.microsoft.com/office/powerpoint/2010/main" val="2930291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179512" y="111177"/>
            <a:ext cx="8229600" cy="444349"/>
          </a:xfrm>
        </p:spPr>
        <p:txBody>
          <a:bodyPr>
            <a:noAutofit/>
          </a:bodyPr>
          <a:lstStyle/>
          <a:p>
            <a:r>
              <a:rPr lang="en-GB" sz="1500">
                <a:latin typeface="Arial"/>
                <a:cs typeface="Arial"/>
              </a:rPr>
              <a:t>Change Pipeline </a:t>
            </a:r>
            <a:br>
              <a:rPr lang="en-GB" sz="1500">
                <a:latin typeface="Arial"/>
                <a:cs typeface="Arial"/>
              </a:rPr>
            </a:br>
            <a:r>
              <a:rPr lang="en-GB" sz="1500">
                <a:latin typeface="Arial"/>
                <a:cs typeface="Arial"/>
              </a:rPr>
              <a:t>Delivery Plan - July 2022 - February 2023</a:t>
            </a:r>
            <a:endParaRPr lang="en-GB" sz="1500"/>
          </a:p>
        </p:txBody>
      </p:sp>
      <p:graphicFrame>
        <p:nvGraphicFramePr>
          <p:cNvPr id="8" name="Table 8">
            <a:extLst>
              <a:ext uri="{FF2B5EF4-FFF2-40B4-BE49-F238E27FC236}">
                <a16:creationId xmlns:a16="http://schemas.microsoft.com/office/drawing/2014/main" id="{8C46C2EE-3DF3-DBC1-A6D5-D53AF4791702}"/>
              </a:ext>
            </a:extLst>
          </p:cNvPr>
          <p:cNvGraphicFramePr>
            <a:graphicFrameLocks noGrp="1"/>
          </p:cNvGraphicFramePr>
          <p:nvPr/>
        </p:nvGraphicFramePr>
        <p:xfrm>
          <a:off x="29231" y="627534"/>
          <a:ext cx="9082366" cy="4364258"/>
        </p:xfrm>
        <a:graphic>
          <a:graphicData uri="http://schemas.openxmlformats.org/drawingml/2006/table">
            <a:tbl>
              <a:tblPr firstRow="1" bandRow="1">
                <a:tableStyleId>{5C22544A-7EE6-4342-B048-85BDC9FD1C3A}</a:tableStyleId>
              </a:tblPr>
              <a:tblGrid>
                <a:gridCol w="476496">
                  <a:extLst>
                    <a:ext uri="{9D8B030D-6E8A-4147-A177-3AD203B41FA5}">
                      <a16:colId xmlns:a16="http://schemas.microsoft.com/office/drawing/2014/main" val="186566423"/>
                    </a:ext>
                  </a:extLst>
                </a:gridCol>
                <a:gridCol w="2583336">
                  <a:extLst>
                    <a:ext uri="{9D8B030D-6E8A-4147-A177-3AD203B41FA5}">
                      <a16:colId xmlns:a16="http://schemas.microsoft.com/office/drawing/2014/main" val="1927111934"/>
                    </a:ext>
                  </a:extLst>
                </a:gridCol>
                <a:gridCol w="710766">
                  <a:extLst>
                    <a:ext uri="{9D8B030D-6E8A-4147-A177-3AD203B41FA5}">
                      <a16:colId xmlns:a16="http://schemas.microsoft.com/office/drawing/2014/main" val="1986943791"/>
                    </a:ext>
                  </a:extLst>
                </a:gridCol>
                <a:gridCol w="775083">
                  <a:extLst>
                    <a:ext uri="{9D8B030D-6E8A-4147-A177-3AD203B41FA5}">
                      <a16:colId xmlns:a16="http://schemas.microsoft.com/office/drawing/2014/main" val="2201688494"/>
                    </a:ext>
                  </a:extLst>
                </a:gridCol>
                <a:gridCol w="669614">
                  <a:extLst>
                    <a:ext uri="{9D8B030D-6E8A-4147-A177-3AD203B41FA5}">
                      <a16:colId xmlns:a16="http://schemas.microsoft.com/office/drawing/2014/main" val="2703510560"/>
                    </a:ext>
                  </a:extLst>
                </a:gridCol>
                <a:gridCol w="834064">
                  <a:extLst>
                    <a:ext uri="{9D8B030D-6E8A-4147-A177-3AD203B41FA5}">
                      <a16:colId xmlns:a16="http://schemas.microsoft.com/office/drawing/2014/main" val="1331005079"/>
                    </a:ext>
                  </a:extLst>
                </a:gridCol>
                <a:gridCol w="1155431">
                  <a:extLst>
                    <a:ext uri="{9D8B030D-6E8A-4147-A177-3AD203B41FA5}">
                      <a16:colId xmlns:a16="http://schemas.microsoft.com/office/drawing/2014/main" val="2490762818"/>
                    </a:ext>
                  </a:extLst>
                </a:gridCol>
                <a:gridCol w="938788">
                  <a:extLst>
                    <a:ext uri="{9D8B030D-6E8A-4147-A177-3AD203B41FA5}">
                      <a16:colId xmlns:a16="http://schemas.microsoft.com/office/drawing/2014/main" val="3781804961"/>
                    </a:ext>
                  </a:extLst>
                </a:gridCol>
                <a:gridCol w="938788">
                  <a:extLst>
                    <a:ext uri="{9D8B030D-6E8A-4147-A177-3AD203B41FA5}">
                      <a16:colId xmlns:a16="http://schemas.microsoft.com/office/drawing/2014/main" val="1069945648"/>
                    </a:ext>
                  </a:extLst>
                </a:gridCol>
              </a:tblGrid>
              <a:tr h="0">
                <a:tc>
                  <a:txBody>
                    <a:bodyPr/>
                    <a:lstStyle/>
                    <a:p>
                      <a:r>
                        <a:rPr lang="en-GB" sz="900"/>
                        <a:t>XRN</a:t>
                      </a:r>
                    </a:p>
                  </a:txBody>
                  <a:tcPr anchor="ctr"/>
                </a:tc>
                <a:tc>
                  <a:txBody>
                    <a:bodyPr/>
                    <a:lstStyle/>
                    <a:p>
                      <a:r>
                        <a:rPr lang="en-GB" sz="900"/>
                        <a:t>Change Title</a:t>
                      </a:r>
                    </a:p>
                  </a:txBody>
                  <a:tcPr anchor="ctr"/>
                </a:tc>
                <a:tc>
                  <a:txBody>
                    <a:bodyPr/>
                    <a:lstStyle/>
                    <a:p>
                      <a:r>
                        <a:rPr lang="en-GB" sz="900"/>
                        <a:t>Proposer</a:t>
                      </a:r>
                    </a:p>
                  </a:txBody>
                  <a:tcPr anchor="ctr"/>
                </a:tc>
                <a:tc>
                  <a:txBody>
                    <a:bodyPr/>
                    <a:lstStyle/>
                    <a:p>
                      <a:r>
                        <a:rPr lang="en-GB" sz="900"/>
                        <a:t>Benefit / Impact</a:t>
                      </a:r>
                    </a:p>
                  </a:txBody>
                  <a:tcPr anchor="ctr"/>
                </a:tc>
                <a:tc>
                  <a:txBody>
                    <a:bodyPr/>
                    <a:lstStyle/>
                    <a:p>
                      <a:r>
                        <a:rPr lang="en-GB" sz="900"/>
                        <a:t>Funding </a:t>
                      </a:r>
                    </a:p>
                  </a:txBody>
                  <a:tcPr anchor="ctr"/>
                </a:tc>
                <a:tc>
                  <a:txBody>
                    <a:bodyPr/>
                    <a:lstStyle/>
                    <a:p>
                      <a:r>
                        <a:rPr lang="en-GB" sz="900"/>
                        <a:t>HLSO</a:t>
                      </a:r>
                    </a:p>
                    <a:p>
                      <a:r>
                        <a:rPr lang="en-GB" sz="900"/>
                        <a:t>Max Cost </a:t>
                      </a:r>
                    </a:p>
                  </a:txBody>
                  <a:tcPr anchor="ctr"/>
                </a:tc>
                <a:tc>
                  <a:txBody>
                    <a:bodyPr/>
                    <a:lstStyle/>
                    <a:p>
                      <a:r>
                        <a:rPr lang="en-GB" sz="900"/>
                        <a:t>Target Implementation   Date</a:t>
                      </a:r>
                    </a:p>
                  </a:txBody>
                  <a:tcPr anchor="ctr"/>
                </a:tc>
                <a:tc>
                  <a:txBody>
                    <a:bodyPr/>
                    <a:lstStyle/>
                    <a:p>
                      <a:r>
                        <a:rPr lang="en-GB" sz="900"/>
                        <a:t>Release Type</a:t>
                      </a:r>
                    </a:p>
                  </a:txBody>
                  <a:tcPr anchor="ctr"/>
                </a:tc>
                <a:tc>
                  <a:txBody>
                    <a:bodyPr/>
                    <a:lstStyle/>
                    <a:p>
                      <a:r>
                        <a:rPr lang="en-GB" sz="900"/>
                        <a:t>Delivered / </a:t>
                      </a:r>
                    </a:p>
                    <a:p>
                      <a:r>
                        <a:rPr lang="en-GB" sz="900"/>
                        <a:t>Firm / Indicative</a:t>
                      </a:r>
                    </a:p>
                  </a:txBody>
                  <a:tcPr anchor="ctr"/>
                </a:tc>
                <a:extLst>
                  <a:ext uri="{0D108BD9-81ED-4DB2-BD59-A6C34878D82A}">
                    <a16:rowId xmlns:a16="http://schemas.microsoft.com/office/drawing/2014/main" val="270239555"/>
                  </a:ext>
                </a:extLst>
              </a:tr>
              <a:tr h="298717">
                <a:tc>
                  <a:txBody>
                    <a:bodyPr/>
                    <a:lstStyle/>
                    <a:p>
                      <a:pPr algn="ctr">
                        <a:spcAft>
                          <a:spcPts val="0"/>
                        </a:spcAft>
                      </a:pPr>
                      <a:r>
                        <a:rPr lang="en-GB" sz="800" b="1" u="none">
                          <a:hlinkClick r:id="rId3"/>
                        </a:rPr>
                        <a:t>5515</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a:t>HyDeploy Close Down </a:t>
                      </a:r>
                    </a:p>
                  </a:txBody>
                  <a:tcPr marL="72000" marR="72000" marT="36000" marB="36000" anchor="ctr">
                    <a:solidFill>
                      <a:schemeClr val="accent1">
                        <a:lumMod val="20000"/>
                        <a:lumOff val="80000"/>
                      </a:schemeClr>
                    </a:solidFill>
                  </a:tcPr>
                </a:tc>
                <a:tc>
                  <a:txBody>
                    <a:bodyPr/>
                    <a:lstStyle/>
                    <a:p>
                      <a:pPr>
                        <a:spcAft>
                          <a:spcPts val="0"/>
                        </a:spcAft>
                      </a:pPr>
                      <a:r>
                        <a:rPr lang="en-GB" sz="700" b="1"/>
                        <a:t>NGN</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p>
                      <a:pPr>
                        <a:spcAft>
                          <a:spcPts val="0"/>
                        </a:spcAft>
                      </a:pPr>
                      <a:r>
                        <a:rPr lang="en-GB" sz="700" b="1"/>
                        <a:t>DN</a:t>
                      </a:r>
                    </a:p>
                  </a:txBody>
                  <a:tcPr marL="72000" marR="72000" marT="36000" marB="36000" anchor="ctr">
                    <a:solidFill>
                      <a:schemeClr val="accent1">
                        <a:lumMod val="20000"/>
                        <a:lumOff val="80000"/>
                      </a:schemeClr>
                    </a:solidFill>
                  </a:tcPr>
                </a:tc>
                <a:tc>
                  <a:txBody>
                    <a:bodyPr/>
                    <a:lstStyle/>
                    <a:p>
                      <a:pPr>
                        <a:spcAft>
                          <a:spcPts val="0"/>
                        </a:spcAft>
                      </a:pPr>
                      <a:r>
                        <a:rPr lang="en-GB" sz="700" b="1"/>
                        <a:t>DN</a:t>
                      </a:r>
                    </a:p>
                    <a:p>
                      <a:pPr>
                        <a:spcAft>
                          <a:spcPts val="0"/>
                        </a:spcAft>
                      </a:pPr>
                      <a:r>
                        <a:rPr lang="en-GB" sz="700" b="1"/>
                        <a:t>DeCarb</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N/A</a:t>
                      </a:r>
                    </a:p>
                  </a:txBody>
                  <a:tcPr marL="72000" marR="72000" marT="36000" marB="36000" anchor="ctr">
                    <a:solidFill>
                      <a:schemeClr val="accent1">
                        <a:lumMod val="20000"/>
                        <a:lumOff val="80000"/>
                      </a:schemeClr>
                    </a:solidFill>
                  </a:tcPr>
                </a:tc>
                <a:tc>
                  <a:txBody>
                    <a:bodyPr/>
                    <a:lstStyle/>
                    <a:p>
                      <a:r>
                        <a:rPr lang="en-GB" sz="700" b="1"/>
                        <a:t>18</a:t>
                      </a:r>
                      <a:r>
                        <a:rPr lang="en-GB" sz="700" b="1" baseline="30000"/>
                        <a:t>th</a:t>
                      </a:r>
                      <a:r>
                        <a:rPr lang="en-GB" sz="700" b="1"/>
                        <a:t> July 2022</a:t>
                      </a:r>
                    </a:p>
                  </a:txBody>
                  <a:tcPr anchor="ctr">
                    <a:solidFill>
                      <a:schemeClr val="accent1">
                        <a:lumMod val="20000"/>
                        <a:lumOff val="80000"/>
                      </a:schemeClr>
                    </a:solidFill>
                  </a:tcPr>
                </a:tc>
                <a:tc>
                  <a:txBody>
                    <a:bodyPr/>
                    <a:lstStyle/>
                    <a:p>
                      <a:r>
                        <a:rPr lang="en-GB" sz="700" b="1"/>
                        <a:t>AdHoc</a:t>
                      </a:r>
                    </a:p>
                  </a:txBody>
                  <a:tcPr anchor="ctr">
                    <a:solidFill>
                      <a:schemeClr val="accent1">
                        <a:lumMod val="20000"/>
                        <a:lumOff val="80000"/>
                      </a:schemeClr>
                    </a:solidFill>
                  </a:tcPr>
                </a:tc>
                <a:tc>
                  <a:txBody>
                    <a:bodyPr/>
                    <a:lstStyle/>
                    <a:p>
                      <a:r>
                        <a:rPr lang="en-GB" sz="700" b="1"/>
                        <a:t>Delivered</a:t>
                      </a:r>
                    </a:p>
                  </a:txBody>
                  <a:tcPr anchor="ctr">
                    <a:solidFill>
                      <a:schemeClr val="accent1">
                        <a:lumMod val="20000"/>
                        <a:lumOff val="80000"/>
                      </a:schemeClr>
                    </a:solidFill>
                  </a:tcPr>
                </a:tc>
                <a:extLst>
                  <a:ext uri="{0D108BD9-81ED-4DB2-BD59-A6C34878D82A}">
                    <a16:rowId xmlns:a16="http://schemas.microsoft.com/office/drawing/2014/main" val="1763012861"/>
                  </a:ext>
                </a:extLst>
              </a:tr>
              <a:tr h="282117">
                <a:tc>
                  <a:txBody>
                    <a:bodyPr/>
                    <a:lstStyle/>
                    <a:p>
                      <a:pPr algn="ctr">
                        <a:spcAft>
                          <a:spcPts val="0"/>
                        </a:spcAft>
                      </a:pPr>
                      <a:r>
                        <a:rPr lang="en-GB" sz="800" b="1" u="none">
                          <a:hlinkClick r:id="rId4"/>
                        </a:rPr>
                        <a:t>5231</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a:t>FWACV Service – MOD 0793S</a:t>
                      </a:r>
                    </a:p>
                  </a:txBody>
                  <a:tcPr marL="72000" marR="72000" marT="36000" marB="36000" anchor="ctr">
                    <a:solidFill>
                      <a:schemeClr val="accent1">
                        <a:lumMod val="20000"/>
                        <a:lumOff val="80000"/>
                      </a:schemeClr>
                    </a:solidFill>
                  </a:tcPr>
                </a:tc>
                <a:tc>
                  <a:txBody>
                    <a:bodyPr/>
                    <a:lstStyle/>
                    <a:p>
                      <a:pPr>
                        <a:spcAft>
                          <a:spcPts val="0"/>
                        </a:spcAft>
                      </a:pPr>
                      <a:r>
                        <a:rPr lang="en-GB" sz="700" b="1"/>
                        <a:t>SGN</a:t>
                      </a:r>
                    </a:p>
                  </a:txBody>
                  <a:tcPr marL="72000" marR="72000" marT="36000" marB="36000" anchor="ctr">
                    <a:solidFill>
                      <a:schemeClr val="accent1">
                        <a:lumMod val="20000"/>
                        <a:lumOff val="80000"/>
                      </a:schemeClr>
                    </a:solidFill>
                  </a:tcPr>
                </a:tc>
                <a:tc>
                  <a:txBody>
                    <a:bodyPr/>
                    <a:lstStyle/>
                    <a:p>
                      <a:pPr>
                        <a:spcAft>
                          <a:spcPts val="0"/>
                        </a:spcAft>
                      </a:pPr>
                      <a:r>
                        <a:rPr lang="en-GB" sz="700" b="1"/>
                        <a:t>DN</a:t>
                      </a:r>
                    </a:p>
                    <a:p>
                      <a:pPr>
                        <a:spcAft>
                          <a:spcPts val="0"/>
                        </a:spcAft>
                      </a:pPr>
                      <a:r>
                        <a:rPr lang="en-GB" sz="700" b="1"/>
                        <a:t>NG</a:t>
                      </a:r>
                    </a:p>
                  </a:txBody>
                  <a:tcPr marL="72000" marR="72000" marT="36000" marB="36000" anchor="ctr">
                    <a:solidFill>
                      <a:schemeClr val="accent1">
                        <a:lumMod val="20000"/>
                        <a:lumOff val="80000"/>
                      </a:schemeClr>
                    </a:solidFill>
                  </a:tcPr>
                </a:tc>
                <a:tc>
                  <a:txBody>
                    <a:bodyPr/>
                    <a:lstStyle/>
                    <a:p>
                      <a:pPr>
                        <a:spcAft>
                          <a:spcPts val="0"/>
                        </a:spcAft>
                      </a:pPr>
                      <a:r>
                        <a:rPr lang="en-GB" sz="700" b="1"/>
                        <a:t>DN</a:t>
                      </a:r>
                    </a:p>
                    <a:p>
                      <a:pPr>
                        <a:spcAft>
                          <a:spcPts val="0"/>
                        </a:spcAft>
                      </a:pPr>
                      <a:r>
                        <a:rPr lang="en-GB" sz="700" b="1"/>
                        <a:t>NG</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£1.198m</a:t>
                      </a:r>
                    </a:p>
                  </a:txBody>
                  <a:tcPr marL="72000" marR="72000" marT="36000" marB="36000" anchor="ctr">
                    <a:solidFill>
                      <a:schemeClr val="accent1">
                        <a:lumMod val="20000"/>
                        <a:lumOff val="80000"/>
                      </a:schemeClr>
                    </a:solidFill>
                  </a:tcPr>
                </a:tc>
                <a:tc>
                  <a:txBody>
                    <a:bodyPr/>
                    <a:lstStyle/>
                    <a:p>
                      <a:r>
                        <a:rPr lang="en-GB" sz="700" b="1"/>
                        <a:t>1</a:t>
                      </a:r>
                      <a:r>
                        <a:rPr lang="en-GB" sz="700" b="1" baseline="30000"/>
                        <a:t>st</a:t>
                      </a:r>
                      <a:r>
                        <a:rPr lang="en-GB" sz="700" b="1"/>
                        <a:t> September 22</a:t>
                      </a:r>
                    </a:p>
                  </a:txBody>
                  <a:tcPr anchor="ctr">
                    <a:solidFill>
                      <a:schemeClr val="accent1">
                        <a:lumMod val="20000"/>
                        <a:lumOff val="80000"/>
                      </a:schemeClr>
                    </a:solidFill>
                  </a:tcPr>
                </a:tc>
                <a:tc>
                  <a:txBody>
                    <a:bodyPr/>
                    <a:lstStyle/>
                    <a:p>
                      <a:r>
                        <a:rPr lang="en-GB" sz="700" b="1"/>
                        <a:t>AdHoc</a:t>
                      </a:r>
                    </a:p>
                  </a:txBody>
                  <a:tcPr anchor="ctr">
                    <a:solidFill>
                      <a:schemeClr val="accent1">
                        <a:lumMod val="20000"/>
                        <a:lumOff val="80000"/>
                      </a:schemeClr>
                    </a:solidFill>
                  </a:tcPr>
                </a:tc>
                <a:tc>
                  <a:txBody>
                    <a:bodyPr/>
                    <a:lstStyle/>
                    <a:p>
                      <a:r>
                        <a:rPr lang="en-GB" sz="700" b="1"/>
                        <a:t>Delivered</a:t>
                      </a:r>
                    </a:p>
                  </a:txBody>
                  <a:tcPr anchor="ctr">
                    <a:solidFill>
                      <a:schemeClr val="accent1">
                        <a:lumMod val="20000"/>
                        <a:lumOff val="80000"/>
                      </a:schemeClr>
                    </a:solidFill>
                  </a:tcPr>
                </a:tc>
                <a:extLst>
                  <a:ext uri="{0D108BD9-81ED-4DB2-BD59-A6C34878D82A}">
                    <a16:rowId xmlns:a16="http://schemas.microsoft.com/office/drawing/2014/main" val="1052757701"/>
                  </a:ext>
                </a:extLst>
              </a:tr>
              <a:tr h="212781">
                <a:tc>
                  <a:txBody>
                    <a:bodyPr/>
                    <a:lstStyle/>
                    <a:p>
                      <a:pPr algn="ctr">
                        <a:spcAft>
                          <a:spcPts val="0"/>
                        </a:spcAft>
                      </a:pPr>
                      <a:r>
                        <a:rPr lang="en-GB" sz="800" b="1">
                          <a:hlinkClick r:id="rId5"/>
                        </a:rPr>
                        <a:t>5529</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a:t>UNC Derogation process – MOD 0800</a:t>
                      </a:r>
                    </a:p>
                  </a:txBody>
                  <a:tcPr marL="72000" marR="72000" marT="36000" marB="36000" anchor="ctr">
                    <a:solidFill>
                      <a:schemeClr val="accent1">
                        <a:lumMod val="20000"/>
                        <a:lumOff val="80000"/>
                      </a:schemeClr>
                    </a:solidFill>
                  </a:tcPr>
                </a:tc>
                <a:tc>
                  <a:txBody>
                    <a:bodyPr/>
                    <a:lstStyle/>
                    <a:p>
                      <a:pPr>
                        <a:spcAft>
                          <a:spcPts val="0"/>
                        </a:spcAft>
                      </a:pPr>
                      <a:r>
                        <a:rPr lang="en-GB" sz="700" b="1"/>
                        <a:t>NGN</a:t>
                      </a:r>
                    </a:p>
                  </a:txBody>
                  <a:tcPr marL="72000" marR="72000" marT="36000" marB="36000" anchor="ctr">
                    <a:solidFill>
                      <a:schemeClr val="accent1">
                        <a:lumMod val="20000"/>
                        <a:lumOff val="80000"/>
                      </a:schemeClr>
                    </a:solidFill>
                  </a:tcPr>
                </a:tc>
                <a:tc>
                  <a:txBody>
                    <a:bodyPr/>
                    <a:lstStyle/>
                    <a:p>
                      <a:pPr>
                        <a:spcAft>
                          <a:spcPts val="0"/>
                        </a:spcAft>
                      </a:pPr>
                      <a:r>
                        <a:rPr lang="en-GB" sz="700" b="1"/>
                        <a:t>N/A</a:t>
                      </a:r>
                    </a:p>
                  </a:txBody>
                  <a:tcPr marL="72000" marR="72000" marT="36000" marB="36000" anchor="ctr">
                    <a:solidFill>
                      <a:schemeClr val="accent1">
                        <a:lumMod val="20000"/>
                        <a:lumOff val="80000"/>
                      </a:schemeClr>
                    </a:solidFill>
                  </a:tcPr>
                </a:tc>
                <a:tc>
                  <a:txBody>
                    <a:bodyPr/>
                    <a:lstStyle/>
                    <a:p>
                      <a:pPr>
                        <a:spcAft>
                          <a:spcPts val="0"/>
                        </a:spcAft>
                      </a:pPr>
                      <a:r>
                        <a:rPr lang="en-GB" sz="700" b="1"/>
                        <a:t>N/A</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N/A</a:t>
                      </a:r>
                    </a:p>
                  </a:txBody>
                  <a:tcPr marL="72000" marR="72000" marT="36000" marB="36000" anchor="ctr">
                    <a:solidFill>
                      <a:schemeClr val="accent1">
                        <a:lumMod val="20000"/>
                        <a:lumOff val="80000"/>
                      </a:schemeClr>
                    </a:solidFill>
                  </a:tcPr>
                </a:tc>
                <a:tc>
                  <a:txBody>
                    <a:bodyPr/>
                    <a:lstStyle/>
                    <a:p>
                      <a:r>
                        <a:rPr lang="en-GB" sz="700" b="1"/>
                        <a:t>1</a:t>
                      </a:r>
                      <a:r>
                        <a:rPr lang="en-GB" sz="700" b="1" baseline="30000"/>
                        <a:t>st</a:t>
                      </a:r>
                      <a:r>
                        <a:rPr lang="en-GB" sz="700" b="1"/>
                        <a:t> October 22</a:t>
                      </a:r>
                    </a:p>
                  </a:txBody>
                  <a:tcPr anchor="ctr">
                    <a:solidFill>
                      <a:schemeClr val="accent1">
                        <a:lumMod val="20000"/>
                        <a:lumOff val="80000"/>
                      </a:schemeClr>
                    </a:solidFill>
                  </a:tcPr>
                </a:tc>
                <a:tc>
                  <a:txBody>
                    <a:bodyPr/>
                    <a:lstStyle/>
                    <a:p>
                      <a:r>
                        <a:rPr lang="en-GB" sz="700" b="1"/>
                        <a:t>N/A</a:t>
                      </a:r>
                    </a:p>
                  </a:txBody>
                  <a:tcPr anchor="ctr">
                    <a:solidFill>
                      <a:schemeClr val="accent1">
                        <a:lumMod val="20000"/>
                        <a:lumOff val="80000"/>
                      </a:schemeClr>
                    </a:solidFill>
                  </a:tcPr>
                </a:tc>
                <a:tc>
                  <a:txBody>
                    <a:bodyPr/>
                    <a:lstStyle/>
                    <a:p>
                      <a:r>
                        <a:rPr lang="en-GB" sz="700" b="1"/>
                        <a:t>Delivered</a:t>
                      </a:r>
                    </a:p>
                  </a:txBody>
                  <a:tcPr anchor="ctr">
                    <a:solidFill>
                      <a:schemeClr val="accent1">
                        <a:lumMod val="20000"/>
                        <a:lumOff val="80000"/>
                      </a:schemeClr>
                    </a:solidFill>
                  </a:tcPr>
                </a:tc>
                <a:extLst>
                  <a:ext uri="{0D108BD9-81ED-4DB2-BD59-A6C34878D82A}">
                    <a16:rowId xmlns:a16="http://schemas.microsoft.com/office/drawing/2014/main" val="1492239295"/>
                  </a:ext>
                </a:extLst>
              </a:tr>
              <a:tr h="309504">
                <a:tc>
                  <a:txBody>
                    <a:bodyPr/>
                    <a:lstStyle/>
                    <a:p>
                      <a:pPr algn="ctr">
                        <a:spcAft>
                          <a:spcPts val="0"/>
                        </a:spcAft>
                      </a:pPr>
                      <a:r>
                        <a:rPr lang="en-GB" sz="800" b="1">
                          <a:hlinkClick r:id="rId6"/>
                        </a:rPr>
                        <a:t>5565</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US" sz="700" b="1"/>
                        <a:t>CDSP as the Scheme Administrator for the Energy Price Guarantee for Domestic Gas Consumers – MOD 0824</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NGN</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£1m – 1.5m</a:t>
                      </a:r>
                    </a:p>
                  </a:txBody>
                  <a:tcPr marL="72000" marR="72000" marT="36000" marB="36000" anchor="ctr">
                    <a:solidFill>
                      <a:schemeClr val="accent1">
                        <a:lumMod val="20000"/>
                        <a:lumOff val="80000"/>
                      </a:schemeClr>
                    </a:solidFill>
                  </a:tcPr>
                </a:tc>
                <a:tc>
                  <a:txBody>
                    <a:bodyPr/>
                    <a:lstStyle/>
                    <a:p>
                      <a:r>
                        <a:rPr lang="en-GB" sz="700" b="1"/>
                        <a:t>1</a:t>
                      </a:r>
                      <a:r>
                        <a:rPr lang="en-GB" sz="700" b="1" baseline="30000"/>
                        <a:t>st</a:t>
                      </a:r>
                      <a:r>
                        <a:rPr lang="en-GB" sz="700" b="1"/>
                        <a:t> October 22</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AdHoc</a:t>
                      </a:r>
                    </a:p>
                  </a:txBody>
                  <a:tcPr anchor="ctr">
                    <a:solidFill>
                      <a:schemeClr val="accent1">
                        <a:lumMod val="20000"/>
                        <a:lumOff val="80000"/>
                      </a:schemeClr>
                    </a:solidFill>
                  </a:tcPr>
                </a:tc>
                <a:tc>
                  <a:txBody>
                    <a:bodyPr/>
                    <a:lstStyle/>
                    <a:p>
                      <a:r>
                        <a:rPr lang="en-GB" sz="700" b="1"/>
                        <a:t>Delivered</a:t>
                      </a:r>
                    </a:p>
                  </a:txBody>
                  <a:tcPr anchor="ctr">
                    <a:solidFill>
                      <a:schemeClr val="accent1">
                        <a:lumMod val="20000"/>
                        <a:lumOff val="80000"/>
                      </a:schemeClr>
                    </a:solidFill>
                  </a:tcPr>
                </a:tc>
                <a:extLst>
                  <a:ext uri="{0D108BD9-81ED-4DB2-BD59-A6C34878D82A}">
                    <a16:rowId xmlns:a16="http://schemas.microsoft.com/office/drawing/2014/main" val="1377365690"/>
                  </a:ext>
                </a:extLst>
              </a:tr>
              <a:tr h="190984">
                <a:tc>
                  <a:txBody>
                    <a:bodyPr/>
                    <a:lstStyle/>
                    <a:p>
                      <a:pPr algn="ctr">
                        <a:spcAft>
                          <a:spcPts val="0"/>
                        </a:spcAft>
                      </a:pPr>
                      <a:r>
                        <a:rPr lang="en-GB" sz="800" b="1" u="none">
                          <a:hlinkClick r:id="rId7"/>
                        </a:rPr>
                        <a:t>5469</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a:t>Increase Frequency of FSG Payments</a:t>
                      </a:r>
                    </a:p>
                  </a:txBody>
                  <a:tcPr marL="72000" marR="72000" marT="36000" marB="36000" anchor="ctr">
                    <a:solidFill>
                      <a:schemeClr val="accent1">
                        <a:lumMod val="20000"/>
                        <a:lumOff val="80000"/>
                      </a:schemeClr>
                    </a:solidFill>
                  </a:tcPr>
                </a:tc>
                <a:tc>
                  <a:txBody>
                    <a:bodyPr/>
                    <a:lstStyle/>
                    <a:p>
                      <a:pPr>
                        <a:spcAft>
                          <a:spcPts val="0"/>
                        </a:spcAft>
                      </a:pPr>
                      <a:r>
                        <a:rPr lang="en-GB" sz="700" b="1"/>
                        <a:t>Cadent </a:t>
                      </a:r>
                    </a:p>
                  </a:txBody>
                  <a:tcPr marL="72000" marR="72000" marT="36000" marB="36000" anchor="ctr">
                    <a:solidFill>
                      <a:schemeClr val="accent1">
                        <a:lumMod val="20000"/>
                        <a:lumOff val="80000"/>
                      </a:schemeClr>
                    </a:solidFill>
                  </a:tcPr>
                </a:tc>
                <a:tc>
                  <a:txBody>
                    <a:bodyPr/>
                    <a:lstStyle/>
                    <a:p>
                      <a:pPr>
                        <a:spcAft>
                          <a:spcPts val="0"/>
                        </a:spcAft>
                      </a:pPr>
                      <a:r>
                        <a:rPr lang="en-GB" sz="700" b="1"/>
                        <a:t>DN</a:t>
                      </a:r>
                    </a:p>
                  </a:txBody>
                  <a:tcPr marL="72000" marR="72000" marT="36000" marB="36000" anchor="ctr">
                    <a:solidFill>
                      <a:schemeClr val="accent1">
                        <a:lumMod val="20000"/>
                        <a:lumOff val="80000"/>
                      </a:schemeClr>
                    </a:solidFill>
                  </a:tcPr>
                </a:tc>
                <a:tc>
                  <a:txBody>
                    <a:bodyPr/>
                    <a:lstStyle/>
                    <a:p>
                      <a:pPr>
                        <a:spcAft>
                          <a:spcPts val="0"/>
                        </a:spcAft>
                      </a:pPr>
                      <a:r>
                        <a:rPr lang="en-GB" sz="700" b="1"/>
                        <a:t>DN</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£63.3k</a:t>
                      </a:r>
                    </a:p>
                  </a:txBody>
                  <a:tcPr marL="72000" marR="72000" marT="36000" marB="36000" anchor="ctr">
                    <a:solidFill>
                      <a:schemeClr val="accent1">
                        <a:lumMod val="20000"/>
                        <a:lumOff val="80000"/>
                      </a:schemeClr>
                    </a:solidFill>
                  </a:tcPr>
                </a:tc>
                <a:tc>
                  <a:txBody>
                    <a:bodyPr/>
                    <a:lstStyle/>
                    <a:p>
                      <a:r>
                        <a:rPr lang="en-GB" sz="700" b="1"/>
                        <a:t>3</a:t>
                      </a:r>
                      <a:r>
                        <a:rPr lang="en-GB" sz="700" b="1" baseline="30000"/>
                        <a:t>rd</a:t>
                      </a:r>
                      <a:r>
                        <a:rPr lang="en-GB" sz="700" b="1"/>
                        <a:t> October 22</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AdHoc</a:t>
                      </a:r>
                    </a:p>
                  </a:txBody>
                  <a:tcPr anchor="ctr">
                    <a:solidFill>
                      <a:schemeClr val="accent1">
                        <a:lumMod val="20000"/>
                        <a:lumOff val="80000"/>
                      </a:schemeClr>
                    </a:solidFill>
                  </a:tcPr>
                </a:tc>
                <a:tc>
                  <a:txBody>
                    <a:bodyPr/>
                    <a:lstStyle/>
                    <a:p>
                      <a:r>
                        <a:rPr lang="en-GB" sz="700" b="1"/>
                        <a:t>Delivered</a:t>
                      </a:r>
                    </a:p>
                  </a:txBody>
                  <a:tcPr anchor="ctr">
                    <a:solidFill>
                      <a:schemeClr val="accent1">
                        <a:lumMod val="20000"/>
                        <a:lumOff val="80000"/>
                      </a:schemeClr>
                    </a:solidFill>
                  </a:tcPr>
                </a:tc>
                <a:extLst>
                  <a:ext uri="{0D108BD9-81ED-4DB2-BD59-A6C34878D82A}">
                    <a16:rowId xmlns:a16="http://schemas.microsoft.com/office/drawing/2014/main" val="1621005514"/>
                  </a:ext>
                </a:extLst>
              </a:tr>
              <a:tr h="284464">
                <a:tc>
                  <a:txBody>
                    <a:bodyPr/>
                    <a:lstStyle/>
                    <a:p>
                      <a:pPr algn="ctr"/>
                      <a:r>
                        <a:rPr lang="en-GB" sz="800" b="1">
                          <a:hlinkClick r:id="rId8"/>
                        </a:rPr>
                        <a:t>5561</a:t>
                      </a:r>
                      <a:endParaRPr lang="en-GB" sz="800" b="1"/>
                    </a:p>
                  </a:txBody>
                  <a:tcPr anchor="ctr">
                    <a:solidFill>
                      <a:schemeClr val="accent1">
                        <a:lumMod val="20000"/>
                        <a:lumOff val="80000"/>
                      </a:schemeClr>
                    </a:solidFill>
                  </a:tcPr>
                </a:tc>
                <a:tc>
                  <a:txBody>
                    <a:bodyPr/>
                    <a:lstStyle/>
                    <a:p>
                      <a:r>
                        <a:rPr lang="en-GB" sz="700" b="1"/>
                        <a:t>Reform of Gas Demand Side Response (DSR) Arrangements – MOD 0822U</a:t>
                      </a:r>
                    </a:p>
                  </a:txBody>
                  <a:tcPr anchor="ctr">
                    <a:solidFill>
                      <a:schemeClr val="accent1">
                        <a:lumMod val="20000"/>
                        <a:lumOff val="80000"/>
                      </a:schemeClr>
                    </a:solidFill>
                  </a:tcPr>
                </a:tc>
                <a:tc>
                  <a:txBody>
                    <a:bodyPr/>
                    <a:lstStyle/>
                    <a:p>
                      <a:r>
                        <a:rPr lang="en-GB" sz="700" b="1"/>
                        <a:t>National Grid</a:t>
                      </a:r>
                    </a:p>
                  </a:txBody>
                  <a:tcPr anchor="ctr">
                    <a:solidFill>
                      <a:schemeClr val="accent1">
                        <a:lumMod val="20000"/>
                        <a:lumOff val="80000"/>
                      </a:schemeClr>
                    </a:solidFill>
                  </a:tcPr>
                </a:tc>
                <a:tc>
                  <a:txBody>
                    <a:bodyPr/>
                    <a:lstStyle/>
                    <a:p>
                      <a:r>
                        <a:rPr lang="en-GB" sz="700" b="1"/>
                        <a:t>NGT</a:t>
                      </a:r>
                    </a:p>
                    <a:p>
                      <a:r>
                        <a:rPr lang="en-GB" sz="700" b="1"/>
                        <a:t>Shipper</a:t>
                      </a:r>
                    </a:p>
                  </a:txBody>
                  <a:tcPr anchor="ctr">
                    <a:solidFill>
                      <a:schemeClr val="accent1">
                        <a:lumMod val="20000"/>
                        <a:lumOff val="80000"/>
                      </a:schemeClr>
                    </a:solidFill>
                  </a:tcPr>
                </a:tc>
                <a:tc>
                  <a:txBody>
                    <a:bodyPr/>
                    <a:lstStyle/>
                    <a:p>
                      <a:r>
                        <a:rPr lang="en-GB" sz="700" b="1"/>
                        <a:t>NGT</a:t>
                      </a:r>
                    </a:p>
                  </a:txBody>
                  <a:tcPr anchor="ctr">
                    <a:solidFill>
                      <a:schemeClr val="accent1">
                        <a:lumMod val="20000"/>
                        <a:lumOff val="80000"/>
                      </a:schemeClr>
                    </a:solidFill>
                  </a:tcPr>
                </a:tc>
                <a:tc>
                  <a:txBody>
                    <a:bodyPr/>
                    <a:lstStyle/>
                    <a:p>
                      <a:pPr algn="ctr"/>
                      <a:r>
                        <a:rPr lang="en-GB" sz="700" b="1"/>
                        <a:t>N/A</a:t>
                      </a:r>
                    </a:p>
                  </a:txBody>
                  <a:tcPr anchor="ctr">
                    <a:solidFill>
                      <a:schemeClr val="accent1">
                        <a:lumMod val="20000"/>
                        <a:lumOff val="80000"/>
                      </a:schemeClr>
                    </a:solidFill>
                  </a:tcPr>
                </a:tc>
                <a:tc>
                  <a:txBody>
                    <a:bodyPr/>
                    <a:lstStyle/>
                    <a:p>
                      <a:r>
                        <a:rPr lang="en-GB" sz="700" b="1"/>
                        <a:t>17</a:t>
                      </a:r>
                      <a:r>
                        <a:rPr lang="en-GB" sz="700" b="1" baseline="30000"/>
                        <a:t>th</a:t>
                      </a:r>
                      <a:r>
                        <a:rPr lang="en-GB" sz="700" b="1"/>
                        <a:t> October 22</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AdHoc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Delivered</a:t>
                      </a:r>
                    </a:p>
                  </a:txBody>
                  <a:tcPr anchor="ctr">
                    <a:solidFill>
                      <a:schemeClr val="accent1">
                        <a:lumMod val="20000"/>
                        <a:lumOff val="80000"/>
                      </a:schemeClr>
                    </a:solidFill>
                  </a:tcPr>
                </a:tc>
                <a:extLst>
                  <a:ext uri="{0D108BD9-81ED-4DB2-BD59-A6C34878D82A}">
                    <a16:rowId xmlns:a16="http://schemas.microsoft.com/office/drawing/2014/main" val="730680026"/>
                  </a:ext>
                </a:extLst>
              </a:tr>
              <a:tr h="123680">
                <a:tc>
                  <a:txBody>
                    <a:bodyPr/>
                    <a:lstStyle/>
                    <a:p>
                      <a:pPr algn="ctr"/>
                      <a:r>
                        <a:rPr lang="en-GB" sz="800" b="1">
                          <a:hlinkClick r:id="rId9"/>
                        </a:rPr>
                        <a:t>4713</a:t>
                      </a:r>
                      <a:endParaRPr lang="en-GB" sz="800" b="1"/>
                    </a:p>
                  </a:txBody>
                  <a:tcPr anchor="ctr">
                    <a:solidFill>
                      <a:schemeClr val="accent1">
                        <a:lumMod val="20000"/>
                        <a:lumOff val="80000"/>
                      </a:schemeClr>
                    </a:solidFill>
                  </a:tcPr>
                </a:tc>
                <a:tc>
                  <a:txBody>
                    <a:bodyPr/>
                    <a:lstStyle/>
                    <a:p>
                      <a:r>
                        <a:rPr lang="en-US" sz="700" b="1"/>
                        <a:t>Actual read following estimated transfer read calculating AQ of 1</a:t>
                      </a:r>
                      <a:endParaRPr lang="en-GB" sz="700" b="1"/>
                    </a:p>
                  </a:txBody>
                  <a:tcPr anchor="ctr">
                    <a:solidFill>
                      <a:schemeClr val="accent1">
                        <a:lumMod val="20000"/>
                        <a:lumOff val="80000"/>
                      </a:schemeClr>
                    </a:solidFill>
                  </a:tcPr>
                </a:tc>
                <a:tc>
                  <a:txBody>
                    <a:bodyPr/>
                    <a:lstStyle/>
                    <a:p>
                      <a:r>
                        <a:rPr lang="en-GB" sz="700" b="1"/>
                        <a:t>Npower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pPr algn="ctr"/>
                      <a:r>
                        <a:rPr lang="en-GB" sz="700" b="1"/>
                        <a:t>£7k</a:t>
                      </a:r>
                    </a:p>
                  </a:txBody>
                  <a:tcPr anchor="ctr">
                    <a:solidFill>
                      <a:schemeClr val="accent1">
                        <a:lumMod val="20000"/>
                        <a:lumOff val="80000"/>
                      </a:schemeClr>
                    </a:solidFill>
                  </a:tcPr>
                </a:tc>
                <a:tc>
                  <a:txBody>
                    <a:bodyPr/>
                    <a:lstStyle/>
                    <a:p>
                      <a:r>
                        <a:rPr lang="en-GB" sz="700" b="1"/>
                        <a:t>November 22</a:t>
                      </a:r>
                    </a:p>
                  </a:txBody>
                  <a:tcPr anchor="ctr">
                    <a:solidFill>
                      <a:schemeClr val="accent1">
                        <a:lumMod val="20000"/>
                        <a:lumOff val="80000"/>
                      </a:schemeClr>
                    </a:solidFill>
                  </a:tcPr>
                </a:tc>
                <a:tc>
                  <a:txBody>
                    <a:bodyPr/>
                    <a:lstStyle/>
                    <a:p>
                      <a:r>
                        <a:rPr lang="en-GB" sz="700" b="1"/>
                        <a:t>AdHoc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Indicative </a:t>
                      </a:r>
                    </a:p>
                  </a:txBody>
                  <a:tcPr anchor="ctr">
                    <a:solidFill>
                      <a:schemeClr val="accent1">
                        <a:lumMod val="20000"/>
                        <a:lumOff val="80000"/>
                      </a:schemeClr>
                    </a:solidFill>
                  </a:tcPr>
                </a:tc>
                <a:extLst>
                  <a:ext uri="{0D108BD9-81ED-4DB2-BD59-A6C34878D82A}">
                    <a16:rowId xmlns:a16="http://schemas.microsoft.com/office/drawing/2014/main" val="1069980626"/>
                  </a:ext>
                </a:extLst>
              </a:tr>
              <a:tr h="250928">
                <a:tc>
                  <a:txBody>
                    <a:bodyPr/>
                    <a:lstStyle/>
                    <a:p>
                      <a:pPr algn="ctr">
                        <a:spcAft>
                          <a:spcPts val="0"/>
                        </a:spcAft>
                      </a:pPr>
                      <a:r>
                        <a:rPr lang="en-GB" sz="800" b="1" u="none">
                          <a:hlinkClick r:id="rId10"/>
                        </a:rPr>
                        <a:t>5236</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a:t>Reporting Valid Confirmed Theft of Gas in central systems – MOD 0734</a:t>
                      </a:r>
                    </a:p>
                  </a:txBody>
                  <a:tcPr marL="72000" marR="72000" marT="36000" marB="36000" anchor="ctr">
                    <a:solidFill>
                      <a:schemeClr val="accent1">
                        <a:lumMod val="20000"/>
                        <a:lumOff val="80000"/>
                      </a:schemeClr>
                    </a:solidFill>
                  </a:tcPr>
                </a:tc>
                <a:tc>
                  <a:txBody>
                    <a:bodyPr/>
                    <a:lstStyle/>
                    <a:p>
                      <a:pPr>
                        <a:spcAft>
                          <a:spcPts val="0"/>
                        </a:spcAft>
                      </a:pPr>
                      <a:r>
                        <a:rPr lang="en-GB" sz="700" b="1"/>
                        <a:t>Gazprom</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£74k</a:t>
                      </a:r>
                    </a:p>
                  </a:txBody>
                  <a:tcPr marL="72000" marR="72000" marT="36000" marB="36000" anchor="ctr">
                    <a:solidFill>
                      <a:schemeClr val="accent1">
                        <a:lumMod val="20000"/>
                        <a:lumOff val="80000"/>
                      </a:schemeClr>
                    </a:solidFill>
                  </a:tcPr>
                </a:tc>
                <a:tc>
                  <a:txBody>
                    <a:bodyPr/>
                    <a:lstStyle/>
                    <a:p>
                      <a:r>
                        <a:rPr lang="en-GB" sz="700" b="1"/>
                        <a:t>Oct / Nov 22</a:t>
                      </a:r>
                    </a:p>
                  </a:txBody>
                  <a:tcPr anchor="ctr">
                    <a:solidFill>
                      <a:schemeClr val="accent1">
                        <a:lumMod val="20000"/>
                        <a:lumOff val="80000"/>
                      </a:schemeClr>
                    </a:solidFill>
                  </a:tcPr>
                </a:tc>
                <a:tc>
                  <a:txBody>
                    <a:bodyPr/>
                    <a:lstStyle/>
                    <a:p>
                      <a:r>
                        <a:rPr lang="en-GB" sz="700" b="1"/>
                        <a:t>CMS Rebuild Release 1</a:t>
                      </a:r>
                    </a:p>
                  </a:txBody>
                  <a:tcPr anchor="ctr">
                    <a:solidFill>
                      <a:schemeClr val="accent1">
                        <a:lumMod val="20000"/>
                        <a:lumOff val="80000"/>
                      </a:schemeClr>
                    </a:solidFill>
                  </a:tcPr>
                </a:tc>
                <a:tc>
                  <a:txBody>
                    <a:bodyPr/>
                    <a:lstStyle/>
                    <a:p>
                      <a:r>
                        <a:rPr lang="en-GB" sz="700" b="1"/>
                        <a:t>Delivered (Not Live)</a:t>
                      </a:r>
                    </a:p>
                  </a:txBody>
                  <a:tcPr anchor="ctr">
                    <a:solidFill>
                      <a:schemeClr val="accent1">
                        <a:lumMod val="20000"/>
                        <a:lumOff val="80000"/>
                      </a:schemeClr>
                    </a:solidFill>
                  </a:tcPr>
                </a:tc>
                <a:extLst>
                  <a:ext uri="{0D108BD9-81ED-4DB2-BD59-A6C34878D82A}">
                    <a16:rowId xmlns:a16="http://schemas.microsoft.com/office/drawing/2014/main" val="3145731795"/>
                  </a:ext>
                </a:extLst>
              </a:tr>
              <a:tr h="0">
                <a:tc>
                  <a:txBody>
                    <a:bodyPr/>
                    <a:lstStyle/>
                    <a:p>
                      <a:pPr algn="ctr">
                        <a:spcAft>
                          <a:spcPts val="0"/>
                        </a:spcAft>
                      </a:pPr>
                      <a:r>
                        <a:rPr lang="en-GB" sz="800" b="1" u="none">
                          <a:hlinkClick r:id="rId11"/>
                        </a:rPr>
                        <a:t>4900</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Biomethane/Propane Reduction</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SGN</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p>
                      <a:pPr>
                        <a:spcAft>
                          <a:spcPts val="0"/>
                        </a:spcAft>
                      </a:pPr>
                      <a:r>
                        <a:rPr lang="en-GB" sz="700" b="1"/>
                        <a:t>DNO</a:t>
                      </a:r>
                    </a:p>
                  </a:txBody>
                  <a:tcPr marL="72000" marR="72000" marT="36000" marB="36000" anchor="ctr">
                    <a:solidFill>
                      <a:schemeClr val="accent1">
                        <a:lumMod val="20000"/>
                        <a:lumOff val="80000"/>
                      </a:schemeClr>
                    </a:solidFill>
                  </a:tcPr>
                </a:tc>
                <a:tc>
                  <a:txBody>
                    <a:bodyPr/>
                    <a:lstStyle/>
                    <a:p>
                      <a:pPr>
                        <a:spcAft>
                          <a:spcPts val="0"/>
                        </a:spcAft>
                      </a:pPr>
                      <a:r>
                        <a:rPr lang="en-GB" sz="700" b="1"/>
                        <a:t>DN</a:t>
                      </a:r>
                    </a:p>
                    <a:p>
                      <a:pPr>
                        <a:spcAft>
                          <a:spcPts val="0"/>
                        </a:spcAft>
                      </a:pPr>
                      <a:r>
                        <a:rPr lang="en-GB" sz="700" b="1"/>
                        <a:t>Decarb</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N/A</a:t>
                      </a:r>
                    </a:p>
                  </a:txBody>
                  <a:tcPr marL="72000" marR="72000" marT="36000" marB="36000" anchor="ctr">
                    <a:solidFill>
                      <a:schemeClr val="accent1">
                        <a:lumMod val="20000"/>
                        <a:lumOff val="80000"/>
                      </a:schemeClr>
                    </a:solidFill>
                  </a:tcPr>
                </a:tc>
                <a:tc>
                  <a:txBody>
                    <a:bodyPr/>
                    <a:lstStyle/>
                    <a:p>
                      <a:r>
                        <a:rPr lang="en-GB" sz="700" b="1"/>
                        <a:t>25</a:t>
                      </a:r>
                      <a:r>
                        <a:rPr lang="en-GB" sz="700" b="1" baseline="30000"/>
                        <a:t>th</a:t>
                      </a:r>
                      <a:r>
                        <a:rPr lang="en-GB" sz="700" b="1"/>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r>
                        <a:rPr lang="en-GB" sz="700" b="1"/>
                        <a:t>Firm </a:t>
                      </a:r>
                    </a:p>
                  </a:txBody>
                  <a:tcPr anchor="ctr">
                    <a:solidFill>
                      <a:schemeClr val="accent1">
                        <a:lumMod val="20000"/>
                        <a:lumOff val="80000"/>
                      </a:schemeClr>
                    </a:solidFill>
                  </a:tcPr>
                </a:tc>
                <a:extLst>
                  <a:ext uri="{0D108BD9-81ED-4DB2-BD59-A6C34878D82A}">
                    <a16:rowId xmlns:a16="http://schemas.microsoft.com/office/drawing/2014/main" val="1364636698"/>
                  </a:ext>
                </a:extLst>
              </a:tr>
              <a:tr h="0">
                <a:tc>
                  <a:txBody>
                    <a:bodyPr/>
                    <a:lstStyle/>
                    <a:p>
                      <a:pPr algn="ctr">
                        <a:spcAft>
                          <a:spcPts val="0"/>
                        </a:spcAft>
                      </a:pPr>
                      <a:r>
                        <a:rPr lang="en-GB" sz="800" b="1" u="none">
                          <a:hlinkClick r:id="rId12"/>
                        </a:rPr>
                        <a:t>4978</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Notification of Rolling AQ Value (following Transfer of Ownership between M-5 and M) </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British</a:t>
                      </a:r>
                    </a:p>
                    <a:p>
                      <a:pPr>
                        <a:spcAft>
                          <a:spcPts val="0"/>
                        </a:spcAft>
                      </a:pPr>
                      <a:r>
                        <a:rPr lang="en-GB" sz="700" b="1"/>
                        <a:t>Gas</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£90.6k</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Firm </a:t>
                      </a:r>
                    </a:p>
                  </a:txBody>
                  <a:tcPr anchor="ctr">
                    <a:solidFill>
                      <a:schemeClr val="accent1">
                        <a:lumMod val="20000"/>
                        <a:lumOff val="80000"/>
                      </a:schemeClr>
                    </a:solidFill>
                  </a:tcPr>
                </a:tc>
                <a:extLst>
                  <a:ext uri="{0D108BD9-81ED-4DB2-BD59-A6C34878D82A}">
                    <a16:rowId xmlns:a16="http://schemas.microsoft.com/office/drawing/2014/main" val="863332575"/>
                  </a:ext>
                </a:extLst>
              </a:tr>
              <a:tr h="239504">
                <a:tc>
                  <a:txBody>
                    <a:bodyPr/>
                    <a:lstStyle/>
                    <a:p>
                      <a:pPr algn="ctr">
                        <a:spcAft>
                          <a:spcPts val="0"/>
                        </a:spcAft>
                      </a:pPr>
                      <a:r>
                        <a:rPr lang="en-GB" sz="800" b="1" u="none">
                          <a:hlinkClick r:id="rId13"/>
                        </a:rPr>
                        <a:t>4990</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Transfer of Sites with Low Read Submission Performance from Class 2 and 3 into Class 4 – MOD 0664 </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SSE</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£232k</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700" b="1" i="0" u="none" strike="noStrike" kern="1200" cap="none" spc="0" normalizeH="0" baseline="0" noProof="0">
                          <a:ln>
                            <a:noFill/>
                          </a:ln>
                          <a:effectLst/>
                          <a:uLnTx/>
                          <a:uFillTx/>
                          <a:latin typeface="Arial"/>
                          <a:ea typeface="+mn-ea"/>
                          <a:cs typeface="+mn-cs"/>
                        </a:rPr>
                        <a:t>Firm</a:t>
                      </a:r>
                      <a:r>
                        <a:rPr lang="en-GB" sz="700" b="1" i="0" u="none" strike="noStrike" kern="1200" cap="none" spc="0" normalizeH="0" baseline="0" noProof="0">
                          <a:ln>
                            <a:noFill/>
                          </a:ln>
                          <a:effectLst/>
                          <a:uLnTx/>
                          <a:uFillTx/>
                          <a:latin typeface="Arial"/>
                          <a:ea typeface="+mn-ea"/>
                          <a:cs typeface="+mn-cs"/>
                        </a:rPr>
                        <a:t> </a:t>
                      </a:r>
                      <a:endParaRPr kumimoji="0" lang="en-GB" sz="700" b="1" i="0" u="none" strike="noStrike" kern="1200" cap="none" spc="0" normalizeH="0" baseline="0" noProof="0">
                        <a:ln>
                          <a:noFill/>
                        </a:ln>
                        <a:solidFill>
                          <a:prstClr val="black"/>
                        </a:solidFill>
                        <a:effectLst/>
                        <a:uLnTx/>
                        <a:uFillTx/>
                        <a:latin typeface="Arial"/>
                        <a:ea typeface="+mn-ea"/>
                        <a:cs typeface="+mn-cs"/>
                      </a:endParaRPr>
                    </a:p>
                  </a:txBody>
                  <a:tcPr anchor="ctr">
                    <a:solidFill>
                      <a:schemeClr val="accent1">
                        <a:lumMod val="20000"/>
                        <a:lumOff val="80000"/>
                      </a:schemeClr>
                    </a:solidFill>
                  </a:tcPr>
                </a:tc>
                <a:extLst>
                  <a:ext uri="{0D108BD9-81ED-4DB2-BD59-A6C34878D82A}">
                    <a16:rowId xmlns:a16="http://schemas.microsoft.com/office/drawing/2014/main" val="1738539054"/>
                  </a:ext>
                </a:extLst>
              </a:tr>
              <a:tr h="210312">
                <a:tc>
                  <a:txBody>
                    <a:bodyPr/>
                    <a:lstStyle/>
                    <a:p>
                      <a:pPr algn="ctr">
                        <a:spcAft>
                          <a:spcPts val="0"/>
                        </a:spcAft>
                      </a:pPr>
                      <a:r>
                        <a:rPr lang="en-GB" sz="800" b="1" u="none">
                          <a:hlinkClick r:id="rId14"/>
                        </a:rPr>
                        <a:t>4989</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Residual AMT activities</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CDSP</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N/A</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700" b="1" i="0" u="none" strike="noStrike" kern="1200" cap="none" spc="0" normalizeH="0" baseline="0" noProof="0">
                          <a:ln>
                            <a:noFill/>
                          </a:ln>
                          <a:effectLst/>
                          <a:uLnTx/>
                          <a:uFillTx/>
                          <a:latin typeface="Arial"/>
                          <a:ea typeface="+mn-ea"/>
                          <a:cs typeface="+mn-cs"/>
                        </a:rPr>
                        <a:t>Firm</a:t>
                      </a:r>
                      <a:r>
                        <a:rPr lang="en-GB" sz="700" b="1" i="0" u="none" strike="noStrike" kern="1200" cap="none" spc="0" normalizeH="0" baseline="0" noProof="0">
                          <a:ln>
                            <a:noFill/>
                          </a:ln>
                          <a:effectLst/>
                          <a:uLnTx/>
                          <a:uFillTx/>
                          <a:latin typeface="Arial"/>
                          <a:ea typeface="+mn-ea"/>
                          <a:cs typeface="+mn-cs"/>
                        </a:rPr>
                        <a:t> </a:t>
                      </a:r>
                      <a:endParaRPr kumimoji="0" lang="en-GB" sz="700" b="1" i="0" u="none" strike="noStrike" kern="1200" cap="none" spc="0" normalizeH="0" baseline="0" noProof="0">
                        <a:ln>
                          <a:noFill/>
                        </a:ln>
                        <a:solidFill>
                          <a:prstClr val="black"/>
                        </a:solidFill>
                        <a:effectLst/>
                        <a:uLnTx/>
                        <a:uFillTx/>
                        <a:latin typeface="Arial"/>
                        <a:ea typeface="+mn-ea"/>
                        <a:cs typeface="+mn-cs"/>
                      </a:endParaRPr>
                    </a:p>
                  </a:txBody>
                  <a:tcPr anchor="ctr">
                    <a:solidFill>
                      <a:schemeClr val="accent1">
                        <a:lumMod val="20000"/>
                        <a:lumOff val="80000"/>
                      </a:schemeClr>
                    </a:solidFill>
                  </a:tcPr>
                </a:tc>
                <a:extLst>
                  <a:ext uri="{0D108BD9-81ED-4DB2-BD59-A6C34878D82A}">
                    <a16:rowId xmlns:a16="http://schemas.microsoft.com/office/drawing/2014/main" val="37208038"/>
                  </a:ext>
                </a:extLst>
              </a:tr>
              <a:tr h="288032">
                <a:tc>
                  <a:txBody>
                    <a:bodyPr/>
                    <a:lstStyle/>
                    <a:p>
                      <a:pPr algn="ctr">
                        <a:spcAft>
                          <a:spcPts val="0"/>
                        </a:spcAft>
                      </a:pPr>
                      <a:r>
                        <a:rPr lang="en-GB" sz="800" b="1" u="none">
                          <a:hlinkClick r:id="rId15"/>
                        </a:rPr>
                        <a:t>4992</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XRN4992 - Modification 0687 Clarification of Supplier of Last Resort (SoLR) Cost Recovery Process </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Total</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p>
                      <a:pPr>
                        <a:spcAft>
                          <a:spcPts val="0"/>
                        </a:spcAft>
                      </a:pPr>
                      <a:r>
                        <a:rPr lang="en-GB" sz="700" b="1"/>
                        <a:t>DNO</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p>
                      <a:pPr>
                        <a:spcAft>
                          <a:spcPts val="0"/>
                        </a:spcAft>
                      </a:pPr>
                      <a:r>
                        <a:rPr lang="en-GB" sz="700" b="1"/>
                        <a:t>DNO</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£108.7k</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700" b="1" i="0" u="none" strike="noStrike" kern="1200" cap="none" spc="0" normalizeH="0" baseline="0" noProof="0">
                          <a:ln>
                            <a:noFill/>
                          </a:ln>
                          <a:effectLst/>
                          <a:uLnTx/>
                          <a:uFillTx/>
                          <a:latin typeface="Arial"/>
                          <a:ea typeface="+mn-ea"/>
                          <a:cs typeface="+mn-cs"/>
                        </a:rPr>
                        <a:t>Firm</a:t>
                      </a:r>
                      <a:r>
                        <a:rPr lang="en-GB" sz="700" b="1" i="0" u="none" strike="noStrike" kern="1200" cap="none" spc="0" normalizeH="0" baseline="0" noProof="0">
                          <a:ln>
                            <a:noFill/>
                          </a:ln>
                          <a:effectLst/>
                          <a:uLnTx/>
                          <a:uFillTx/>
                          <a:latin typeface="Arial"/>
                          <a:ea typeface="+mn-ea"/>
                          <a:cs typeface="+mn-cs"/>
                        </a:rPr>
                        <a:t> </a:t>
                      </a:r>
                      <a:endParaRPr kumimoji="0" lang="en-GB" sz="700" b="1" i="0" u="none" strike="noStrike" kern="1200" cap="none" spc="0" normalizeH="0" baseline="0" noProof="0">
                        <a:ln>
                          <a:noFill/>
                        </a:ln>
                        <a:solidFill>
                          <a:prstClr val="black"/>
                        </a:solidFill>
                        <a:effectLst/>
                        <a:uLnTx/>
                        <a:uFillTx/>
                        <a:latin typeface="Arial"/>
                        <a:ea typeface="+mn-ea"/>
                        <a:cs typeface="+mn-cs"/>
                      </a:endParaRPr>
                    </a:p>
                  </a:txBody>
                  <a:tcPr anchor="ctr">
                    <a:solidFill>
                      <a:schemeClr val="accent1">
                        <a:lumMod val="20000"/>
                        <a:lumOff val="80000"/>
                      </a:schemeClr>
                    </a:solidFill>
                  </a:tcPr>
                </a:tc>
                <a:extLst>
                  <a:ext uri="{0D108BD9-81ED-4DB2-BD59-A6C34878D82A}">
                    <a16:rowId xmlns:a16="http://schemas.microsoft.com/office/drawing/2014/main" val="4179349519"/>
                  </a:ext>
                </a:extLst>
              </a:tr>
              <a:tr h="288032">
                <a:tc>
                  <a:txBody>
                    <a:bodyPr/>
                    <a:lstStyle/>
                    <a:p>
                      <a:pPr algn="ctr">
                        <a:spcAft>
                          <a:spcPts val="0"/>
                        </a:spcAft>
                      </a:pPr>
                      <a:r>
                        <a:rPr lang="en-GB" sz="800" b="1" u="none">
                          <a:hlinkClick r:id="rId16"/>
                        </a:rPr>
                        <a:t>5298</a:t>
                      </a:r>
                      <a:endParaRPr lang="en-GB" sz="800" b="1" u="none"/>
                    </a:p>
                  </a:txBody>
                  <a:tcPr marL="72000" marR="72000" marT="36000" marB="36000" anchor="ctr">
                    <a:solidFill>
                      <a:schemeClr val="accent1">
                        <a:lumMod val="20000"/>
                        <a:lumOff val="80000"/>
                      </a:schemeClr>
                    </a:solidFill>
                  </a:tcPr>
                </a:tc>
                <a:tc>
                  <a:txBody>
                    <a:bodyPr/>
                    <a:lstStyle/>
                    <a:p>
                      <a:pPr fontAlgn="auto">
                        <a:spcAft>
                          <a:spcPts val="0"/>
                        </a:spcAft>
                      </a:pPr>
                      <a:r>
                        <a:rPr lang="en-GB" sz="700" b="1" kern="1200">
                          <a:solidFill>
                            <a:schemeClr val="dk1"/>
                          </a:solidFill>
                          <a:effectLst/>
                          <a:latin typeface="+mn-lt"/>
                          <a:ea typeface="+mn-ea"/>
                          <a:cs typeface="+mn-cs"/>
                        </a:rPr>
                        <a:t>H100 Fife Project – Hydrogen Network Trial </a:t>
                      </a:r>
                      <a:endParaRPr lang="en-GB" sz="700" b="1">
                        <a:effectLst/>
                        <a:latin typeface="+mn-lt"/>
                        <a:ea typeface="Calibri" panose="020F0502020204030204" pitchFamily="34" charset="0"/>
                        <a:cs typeface="Times New Roman" panose="02020603050405020304" pitchFamily="18" charset="0"/>
                      </a:endParaRPr>
                    </a:p>
                  </a:txBody>
                  <a:tcPr marL="72000" marR="72000" marT="36000" marB="36000" anchor="ctr">
                    <a:solidFill>
                      <a:schemeClr val="accent1">
                        <a:lumMod val="20000"/>
                        <a:lumOff val="80000"/>
                      </a:schemeClr>
                    </a:solidFill>
                  </a:tcPr>
                </a:tc>
                <a:tc>
                  <a:txBody>
                    <a:bodyPr/>
                    <a:lstStyle/>
                    <a:p>
                      <a:pPr fontAlgn="auto">
                        <a:spcAft>
                          <a:spcPts val="0"/>
                        </a:spcAft>
                      </a:pPr>
                      <a:r>
                        <a:rPr lang="en-GB" sz="700" b="1">
                          <a:effectLst/>
                          <a:latin typeface="+mn-lt"/>
                          <a:ea typeface="Calibri" panose="020F0502020204030204" pitchFamily="34" charset="0"/>
                          <a:cs typeface="Times New Roman" panose="02020603050405020304" pitchFamily="18" charset="0"/>
                        </a:rPr>
                        <a:t>SGN</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p>
                      <a:pPr>
                        <a:spcAft>
                          <a:spcPts val="0"/>
                        </a:spcAft>
                      </a:pPr>
                      <a:r>
                        <a:rPr lang="en-GB" sz="700" b="1"/>
                        <a:t>DN</a:t>
                      </a:r>
                    </a:p>
                  </a:txBody>
                  <a:tcPr marL="72000" marR="72000" marT="36000" marB="36000" anchor="ctr">
                    <a:solidFill>
                      <a:schemeClr val="accent1">
                        <a:lumMod val="20000"/>
                        <a:lumOff val="80000"/>
                      </a:schemeClr>
                    </a:solidFill>
                  </a:tcPr>
                </a:tc>
                <a:tc>
                  <a:txBody>
                    <a:bodyPr/>
                    <a:lstStyle/>
                    <a:p>
                      <a:pPr fontAlgn="auto">
                        <a:spcAft>
                          <a:spcPts val="0"/>
                        </a:spcAft>
                      </a:pPr>
                      <a:r>
                        <a:rPr lang="en-GB" sz="700" b="1">
                          <a:effectLst/>
                          <a:latin typeface="+mn-lt"/>
                          <a:ea typeface="Calibri" panose="020F0502020204030204" pitchFamily="34" charset="0"/>
                          <a:cs typeface="Times New Roman" panose="02020603050405020304" pitchFamily="18" charset="0"/>
                        </a:rPr>
                        <a:t>DN</a:t>
                      </a:r>
                    </a:p>
                    <a:p>
                      <a:pPr fontAlgn="auto">
                        <a:spcAft>
                          <a:spcPts val="0"/>
                        </a:spcAft>
                      </a:pPr>
                      <a:r>
                        <a:rPr lang="en-GB" sz="700" b="1">
                          <a:effectLst/>
                          <a:latin typeface="+mn-lt"/>
                          <a:ea typeface="Calibri" panose="020F0502020204030204" pitchFamily="34" charset="0"/>
                          <a:cs typeface="Times New Roman" panose="02020603050405020304" pitchFamily="18" charset="0"/>
                        </a:rPr>
                        <a:t>Decarb</a:t>
                      </a:r>
                    </a:p>
                  </a:txBody>
                  <a:tcPr marL="72000" marR="72000" marT="36000" marB="36000" anchor="ctr">
                    <a:solidFill>
                      <a:schemeClr val="accent1">
                        <a:lumMod val="20000"/>
                        <a:lumOff val="80000"/>
                      </a:schemeClr>
                    </a:solidFill>
                  </a:tcPr>
                </a:tc>
                <a:tc>
                  <a:txBody>
                    <a:bodyPr/>
                    <a:lstStyle/>
                    <a:p>
                      <a:pPr algn="ctr" fontAlgn="auto">
                        <a:spcAft>
                          <a:spcPts val="0"/>
                        </a:spcAft>
                      </a:pPr>
                      <a:r>
                        <a:rPr lang="en-GB" sz="700" b="1">
                          <a:effectLst/>
                          <a:latin typeface="+mn-lt"/>
                          <a:ea typeface="Calibri" panose="020F0502020204030204" pitchFamily="34" charset="0"/>
                          <a:cs typeface="Times New Roman" panose="02020603050405020304" pitchFamily="18" charset="0"/>
                        </a:rPr>
                        <a:t>N/A</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Firm </a:t>
                      </a:r>
                    </a:p>
                  </a:txBody>
                  <a:tcPr anchor="ctr">
                    <a:solidFill>
                      <a:schemeClr val="accent1">
                        <a:lumMod val="20000"/>
                        <a:lumOff val="80000"/>
                      </a:schemeClr>
                    </a:solidFill>
                  </a:tcPr>
                </a:tc>
                <a:extLst>
                  <a:ext uri="{0D108BD9-81ED-4DB2-BD59-A6C34878D82A}">
                    <a16:rowId xmlns:a16="http://schemas.microsoft.com/office/drawing/2014/main" val="634149763"/>
                  </a:ext>
                </a:extLst>
              </a:tr>
            </a:tbl>
          </a:graphicData>
        </a:graphic>
      </p:graphicFrame>
    </p:spTree>
    <p:extLst>
      <p:ext uri="{BB962C8B-B14F-4D97-AF65-F5344CB8AC3E}">
        <p14:creationId xmlns:p14="http://schemas.microsoft.com/office/powerpoint/2010/main" val="2203838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457200" y="123478"/>
            <a:ext cx="8229600" cy="434083"/>
          </a:xfrm>
        </p:spPr>
        <p:txBody>
          <a:bodyPr>
            <a:normAutofit fontScale="90000"/>
          </a:bodyPr>
          <a:lstStyle/>
          <a:p>
            <a:r>
              <a:rPr lang="en-GB" sz="2000">
                <a:latin typeface="Arial"/>
                <a:cs typeface="Arial"/>
              </a:rPr>
              <a:t>Change Pipeline </a:t>
            </a:r>
            <a:br>
              <a:rPr lang="en-GB" sz="2000">
                <a:latin typeface="Arial"/>
                <a:cs typeface="Arial"/>
              </a:rPr>
            </a:br>
            <a:r>
              <a:rPr lang="en-GB" sz="2000">
                <a:latin typeface="Arial"/>
                <a:cs typeface="Arial"/>
              </a:rPr>
              <a:t>March 2023 – June 2023</a:t>
            </a:r>
            <a:endParaRPr lang="en-GB" sz="2000"/>
          </a:p>
        </p:txBody>
      </p:sp>
      <p:graphicFrame>
        <p:nvGraphicFramePr>
          <p:cNvPr id="8" name="Table 8">
            <a:extLst>
              <a:ext uri="{FF2B5EF4-FFF2-40B4-BE49-F238E27FC236}">
                <a16:creationId xmlns:a16="http://schemas.microsoft.com/office/drawing/2014/main" id="{8C46C2EE-3DF3-DBC1-A6D5-D53AF4791702}"/>
              </a:ext>
            </a:extLst>
          </p:cNvPr>
          <p:cNvGraphicFramePr>
            <a:graphicFrameLocks noGrp="1"/>
          </p:cNvGraphicFramePr>
          <p:nvPr/>
        </p:nvGraphicFramePr>
        <p:xfrm>
          <a:off x="107504" y="627534"/>
          <a:ext cx="8928993" cy="2951429"/>
        </p:xfrm>
        <a:graphic>
          <a:graphicData uri="http://schemas.openxmlformats.org/drawingml/2006/table">
            <a:tbl>
              <a:tblPr firstRow="1" bandRow="1">
                <a:tableStyleId>{5C22544A-7EE6-4342-B048-85BDC9FD1C3A}</a:tableStyleId>
              </a:tblPr>
              <a:tblGrid>
                <a:gridCol w="468448">
                  <a:extLst>
                    <a:ext uri="{9D8B030D-6E8A-4147-A177-3AD203B41FA5}">
                      <a16:colId xmlns:a16="http://schemas.microsoft.com/office/drawing/2014/main" val="186566423"/>
                    </a:ext>
                  </a:extLst>
                </a:gridCol>
                <a:gridCol w="2476481">
                  <a:extLst>
                    <a:ext uri="{9D8B030D-6E8A-4147-A177-3AD203B41FA5}">
                      <a16:colId xmlns:a16="http://schemas.microsoft.com/office/drawing/2014/main" val="1927111934"/>
                    </a:ext>
                  </a:extLst>
                </a:gridCol>
                <a:gridCol w="761994">
                  <a:extLst>
                    <a:ext uri="{9D8B030D-6E8A-4147-A177-3AD203B41FA5}">
                      <a16:colId xmlns:a16="http://schemas.microsoft.com/office/drawing/2014/main" val="1986943791"/>
                    </a:ext>
                  </a:extLst>
                </a:gridCol>
                <a:gridCol w="761994">
                  <a:extLst>
                    <a:ext uri="{9D8B030D-6E8A-4147-A177-3AD203B41FA5}">
                      <a16:colId xmlns:a16="http://schemas.microsoft.com/office/drawing/2014/main" val="2201688494"/>
                    </a:ext>
                  </a:extLst>
                </a:gridCol>
                <a:gridCol w="739142">
                  <a:extLst>
                    <a:ext uri="{9D8B030D-6E8A-4147-A177-3AD203B41FA5}">
                      <a16:colId xmlns:a16="http://schemas.microsoft.com/office/drawing/2014/main" val="2703510560"/>
                    </a:ext>
                  </a:extLst>
                </a:gridCol>
                <a:gridCol w="739142">
                  <a:extLst>
                    <a:ext uri="{9D8B030D-6E8A-4147-A177-3AD203B41FA5}">
                      <a16:colId xmlns:a16="http://schemas.microsoft.com/office/drawing/2014/main" val="1331005079"/>
                    </a:ext>
                  </a:extLst>
                </a:gridCol>
                <a:gridCol w="1135920">
                  <a:extLst>
                    <a:ext uri="{9D8B030D-6E8A-4147-A177-3AD203B41FA5}">
                      <a16:colId xmlns:a16="http://schemas.microsoft.com/office/drawing/2014/main" val="2490762818"/>
                    </a:ext>
                  </a:extLst>
                </a:gridCol>
                <a:gridCol w="922936">
                  <a:extLst>
                    <a:ext uri="{9D8B030D-6E8A-4147-A177-3AD203B41FA5}">
                      <a16:colId xmlns:a16="http://schemas.microsoft.com/office/drawing/2014/main" val="3781804961"/>
                    </a:ext>
                  </a:extLst>
                </a:gridCol>
                <a:gridCol w="922936">
                  <a:extLst>
                    <a:ext uri="{9D8B030D-6E8A-4147-A177-3AD203B41FA5}">
                      <a16:colId xmlns:a16="http://schemas.microsoft.com/office/drawing/2014/main" val="1069945648"/>
                    </a:ext>
                  </a:extLst>
                </a:gridCol>
              </a:tblGrid>
              <a:tr h="563344">
                <a:tc>
                  <a:txBody>
                    <a:bodyPr/>
                    <a:lstStyle/>
                    <a:p>
                      <a:r>
                        <a:rPr lang="en-GB" sz="900"/>
                        <a:t>XRN</a:t>
                      </a:r>
                    </a:p>
                  </a:txBody>
                  <a:tcPr anchor="ctr"/>
                </a:tc>
                <a:tc>
                  <a:txBody>
                    <a:bodyPr/>
                    <a:lstStyle/>
                    <a:p>
                      <a:r>
                        <a:rPr lang="en-GB" sz="900"/>
                        <a:t>Change Title</a:t>
                      </a:r>
                    </a:p>
                  </a:txBody>
                  <a:tcPr anchor="ctr"/>
                </a:tc>
                <a:tc>
                  <a:txBody>
                    <a:bodyPr/>
                    <a:lstStyle/>
                    <a:p>
                      <a:r>
                        <a:rPr lang="en-GB" sz="900"/>
                        <a:t>Proposer</a:t>
                      </a:r>
                    </a:p>
                  </a:txBody>
                  <a:tcPr anchor="ctr"/>
                </a:tc>
                <a:tc>
                  <a:txBody>
                    <a:bodyPr/>
                    <a:lstStyle/>
                    <a:p>
                      <a:r>
                        <a:rPr lang="en-GB" sz="900"/>
                        <a:t>Benefit / Impact</a:t>
                      </a:r>
                    </a:p>
                  </a:txBody>
                  <a:tcPr anchor="ctr"/>
                </a:tc>
                <a:tc>
                  <a:txBody>
                    <a:bodyPr/>
                    <a:lstStyle/>
                    <a:p>
                      <a:r>
                        <a:rPr lang="en-GB" sz="900"/>
                        <a:t>Funding </a:t>
                      </a:r>
                    </a:p>
                  </a:txBody>
                  <a:tcPr anchor="ctr"/>
                </a:tc>
                <a:tc>
                  <a:txBody>
                    <a:bodyPr/>
                    <a:lstStyle/>
                    <a:p>
                      <a:r>
                        <a:rPr lang="en-GB" sz="900"/>
                        <a:t>HLSO</a:t>
                      </a:r>
                    </a:p>
                    <a:p>
                      <a:r>
                        <a:rPr lang="en-GB" sz="900"/>
                        <a:t>Max Cost</a:t>
                      </a:r>
                    </a:p>
                  </a:txBody>
                  <a:tcPr anchor="ctr"/>
                </a:tc>
                <a:tc>
                  <a:txBody>
                    <a:bodyPr/>
                    <a:lstStyle/>
                    <a:p>
                      <a:r>
                        <a:rPr lang="en-GB" sz="900"/>
                        <a:t>Target Implementation   Date</a:t>
                      </a:r>
                    </a:p>
                  </a:txBody>
                  <a:tcPr anchor="ctr"/>
                </a:tc>
                <a:tc>
                  <a:txBody>
                    <a:bodyPr/>
                    <a:lstStyle/>
                    <a:p>
                      <a:r>
                        <a:rPr lang="en-GB" sz="900"/>
                        <a:t>Release Type</a:t>
                      </a:r>
                    </a:p>
                  </a:txBody>
                  <a:tcPr anchor="ctr"/>
                </a:tc>
                <a:tc>
                  <a:txBody>
                    <a:bodyPr/>
                    <a:lstStyle/>
                    <a:p>
                      <a:r>
                        <a:rPr lang="en-GB" sz="900"/>
                        <a:t>Firm / Indicative</a:t>
                      </a:r>
                    </a:p>
                  </a:txBody>
                  <a:tcPr anchor="ctr"/>
                </a:tc>
                <a:extLst>
                  <a:ext uri="{0D108BD9-81ED-4DB2-BD59-A6C34878D82A}">
                    <a16:rowId xmlns:a16="http://schemas.microsoft.com/office/drawing/2014/main" val="270239555"/>
                  </a:ext>
                </a:extLst>
              </a:tr>
              <a:tr h="370725">
                <a:tc>
                  <a:txBody>
                    <a:bodyPr/>
                    <a:lstStyle/>
                    <a:p>
                      <a:r>
                        <a:rPr lang="en-GB" sz="800" b="1">
                          <a:hlinkClick r:id="rId3"/>
                        </a:rPr>
                        <a:t>5379</a:t>
                      </a:r>
                      <a:endParaRPr lang="en-GB" sz="800" b="1"/>
                    </a:p>
                  </a:txBody>
                  <a:tcPr anchor="ctr">
                    <a:solidFill>
                      <a:schemeClr val="accent1">
                        <a:lumMod val="20000"/>
                        <a:lumOff val="80000"/>
                      </a:schemeClr>
                    </a:solidFill>
                  </a:tcPr>
                </a:tc>
                <a:tc>
                  <a:txBody>
                    <a:bodyPr/>
                    <a:lstStyle/>
                    <a:p>
                      <a:r>
                        <a:rPr lang="en-GB" sz="700" b="1"/>
                        <a:t>Class 1 Read Service Procurement Exercise - MOD0710 (DM Sampling)</a:t>
                      </a:r>
                    </a:p>
                  </a:txBody>
                  <a:tcPr anchor="ctr">
                    <a:solidFill>
                      <a:schemeClr val="accent1">
                        <a:lumMod val="20000"/>
                        <a:lumOff val="80000"/>
                      </a:schemeClr>
                    </a:solidFill>
                  </a:tcPr>
                </a:tc>
                <a:tc>
                  <a:txBody>
                    <a:bodyPr/>
                    <a:lstStyle/>
                    <a:p>
                      <a:r>
                        <a:rPr lang="en-GB" sz="700" b="1"/>
                        <a:t>Xoserve</a:t>
                      </a:r>
                    </a:p>
                  </a:txBody>
                  <a:tcPr anchor="ctr">
                    <a:solidFill>
                      <a:schemeClr val="accent1">
                        <a:lumMod val="20000"/>
                        <a:lumOff val="80000"/>
                      </a:schemeClr>
                    </a:solidFill>
                  </a:tcPr>
                </a:tc>
                <a:tc>
                  <a:txBody>
                    <a:bodyPr/>
                    <a:lstStyle/>
                    <a:p>
                      <a:r>
                        <a:rPr lang="en-GB" sz="700" b="1"/>
                        <a:t>Shipper DN</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£150k</a:t>
                      </a:r>
                    </a:p>
                  </a:txBody>
                  <a:tcPr anchor="ctr">
                    <a:solidFill>
                      <a:schemeClr val="accent1">
                        <a:lumMod val="20000"/>
                        <a:lumOff val="80000"/>
                      </a:schemeClr>
                    </a:solidFill>
                  </a:tcPr>
                </a:tc>
                <a:tc>
                  <a:txBody>
                    <a:bodyPr/>
                    <a:lstStyle/>
                    <a:p>
                      <a:r>
                        <a:rPr lang="en-GB" sz="700" b="1"/>
                        <a:t>March 23</a:t>
                      </a:r>
                    </a:p>
                  </a:txBody>
                  <a:tcPr anchor="ctr">
                    <a:solidFill>
                      <a:schemeClr val="accent1">
                        <a:lumMod val="20000"/>
                        <a:lumOff val="80000"/>
                      </a:schemeClr>
                    </a:solidFill>
                  </a:tcPr>
                </a:tc>
                <a:tc>
                  <a:txBody>
                    <a:bodyPr/>
                    <a:lstStyle/>
                    <a:p>
                      <a:r>
                        <a:rPr lang="en-GB" sz="700" b="1"/>
                        <a:t>AdHoc</a:t>
                      </a:r>
                    </a:p>
                  </a:txBody>
                  <a:tcPr anchor="ctr">
                    <a:solidFill>
                      <a:schemeClr val="accent1">
                        <a:lumMod val="20000"/>
                        <a:lumOff val="80000"/>
                      </a:schemeClr>
                    </a:solidFill>
                  </a:tcPr>
                </a:tc>
                <a:tc>
                  <a:txBody>
                    <a:bodyPr/>
                    <a:lstStyle/>
                    <a:p>
                      <a:r>
                        <a:rPr lang="en-GB" sz="700" b="1"/>
                        <a:t>Firm</a:t>
                      </a:r>
                    </a:p>
                  </a:txBody>
                  <a:tcPr anchor="ctr">
                    <a:solidFill>
                      <a:schemeClr val="accent1">
                        <a:lumMod val="20000"/>
                        <a:lumOff val="80000"/>
                      </a:schemeClr>
                    </a:solidFill>
                  </a:tcPr>
                </a:tc>
                <a:extLst>
                  <a:ext uri="{0D108BD9-81ED-4DB2-BD59-A6C34878D82A}">
                    <a16:rowId xmlns:a16="http://schemas.microsoft.com/office/drawing/2014/main" val="1763012861"/>
                  </a:ext>
                </a:extLst>
              </a:tr>
              <a:tr h="262880">
                <a:tc>
                  <a:txBody>
                    <a:bodyPr/>
                    <a:lstStyle/>
                    <a:p>
                      <a:r>
                        <a:rPr lang="en-GB" sz="800" b="1">
                          <a:hlinkClick r:id="rId4"/>
                        </a:rPr>
                        <a:t>5143</a:t>
                      </a:r>
                      <a:endParaRPr lang="en-GB" sz="800" b="1"/>
                    </a:p>
                  </a:txBody>
                  <a:tcPr anchor="ctr">
                    <a:solidFill>
                      <a:schemeClr val="accent1">
                        <a:lumMod val="20000"/>
                        <a:lumOff val="80000"/>
                      </a:schemeClr>
                    </a:solidFill>
                  </a:tcPr>
                </a:tc>
                <a:tc>
                  <a:txBody>
                    <a:bodyPr/>
                    <a:lstStyle/>
                    <a:p>
                      <a:r>
                        <a:rPr lang="en-GB" sz="700" b="1"/>
                        <a:t>Transfer of NDM sampling obligations from Cadent, WWU, and NGN to the CDSP</a:t>
                      </a:r>
                    </a:p>
                  </a:txBody>
                  <a:tcPr anchor="ctr">
                    <a:solidFill>
                      <a:schemeClr val="accent1">
                        <a:lumMod val="20000"/>
                        <a:lumOff val="80000"/>
                      </a:schemeClr>
                    </a:solidFill>
                  </a:tcPr>
                </a:tc>
                <a:tc>
                  <a:txBody>
                    <a:bodyPr/>
                    <a:lstStyle/>
                    <a:p>
                      <a:r>
                        <a:rPr lang="en-GB" sz="700" b="1"/>
                        <a:t>Cadent</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pPr lvl="0">
                        <a:buNone/>
                      </a:pPr>
                      <a:r>
                        <a:rPr lang="en-GB" sz="700" b="1"/>
                        <a:t>WWU, Cadent, NGN only</a:t>
                      </a:r>
                    </a:p>
                  </a:txBody>
                  <a:tcPr anchor="ctr">
                    <a:solidFill>
                      <a:schemeClr val="accent1">
                        <a:lumMod val="20000"/>
                        <a:lumOff val="80000"/>
                      </a:schemeClr>
                    </a:solidFill>
                  </a:tcPr>
                </a:tc>
                <a:tc>
                  <a:txBody>
                    <a:bodyPr/>
                    <a:lstStyle/>
                    <a:p>
                      <a:r>
                        <a:rPr lang="en-GB" sz="700" b="1"/>
                        <a:t>£75k</a:t>
                      </a:r>
                    </a:p>
                  </a:txBody>
                  <a:tcPr anchor="ctr">
                    <a:solidFill>
                      <a:schemeClr val="accent1">
                        <a:lumMod val="20000"/>
                        <a:lumOff val="80000"/>
                      </a:schemeClr>
                    </a:solidFill>
                  </a:tcPr>
                </a:tc>
                <a:tc>
                  <a:txBody>
                    <a:bodyPr/>
                    <a:lstStyle/>
                    <a:p>
                      <a:r>
                        <a:rPr lang="en-GB" sz="700" b="1"/>
                        <a:t>March 23</a:t>
                      </a:r>
                    </a:p>
                  </a:txBody>
                  <a:tcPr anchor="ctr">
                    <a:solidFill>
                      <a:schemeClr val="accent1">
                        <a:lumMod val="20000"/>
                        <a:lumOff val="80000"/>
                      </a:schemeClr>
                    </a:solidFill>
                  </a:tcPr>
                </a:tc>
                <a:tc>
                  <a:txBody>
                    <a:bodyPr/>
                    <a:lstStyle/>
                    <a:p>
                      <a:r>
                        <a:rPr lang="en-GB" sz="700" b="1"/>
                        <a:t>AdHoc</a:t>
                      </a:r>
                    </a:p>
                  </a:txBody>
                  <a:tcPr anchor="ctr">
                    <a:solidFill>
                      <a:schemeClr val="accent1">
                        <a:lumMod val="20000"/>
                        <a:lumOff val="80000"/>
                      </a:schemeClr>
                    </a:solidFill>
                  </a:tcPr>
                </a:tc>
                <a:tc>
                  <a:txBody>
                    <a:bodyPr/>
                    <a:lstStyle/>
                    <a:p>
                      <a:r>
                        <a:rPr lang="en-GB" sz="700" b="1"/>
                        <a:t>Firm </a:t>
                      </a:r>
                    </a:p>
                  </a:txBody>
                  <a:tcPr anchor="ctr">
                    <a:solidFill>
                      <a:schemeClr val="accent1">
                        <a:lumMod val="20000"/>
                        <a:lumOff val="80000"/>
                      </a:schemeClr>
                    </a:solidFill>
                  </a:tcPr>
                </a:tc>
                <a:extLst>
                  <a:ext uri="{0D108BD9-81ED-4DB2-BD59-A6C34878D82A}">
                    <a16:rowId xmlns:a16="http://schemas.microsoft.com/office/drawing/2014/main" val="2635867440"/>
                  </a:ext>
                </a:extLst>
              </a:tr>
              <a:tr h="406896">
                <a:tc>
                  <a:txBody>
                    <a:bodyPr/>
                    <a:lstStyle/>
                    <a:p>
                      <a:r>
                        <a:rPr lang="en-GB" sz="800" b="1">
                          <a:hlinkClick r:id="rId5"/>
                        </a:rPr>
                        <a:t>5472</a:t>
                      </a:r>
                      <a:endParaRPr lang="en-GB" sz="800" b="1"/>
                    </a:p>
                  </a:txBody>
                  <a:tcPr anchor="ctr">
                    <a:solidFill>
                      <a:schemeClr val="accent1">
                        <a:lumMod val="20000"/>
                        <a:lumOff val="80000"/>
                      </a:schemeClr>
                    </a:solidFill>
                  </a:tcPr>
                </a:tc>
                <a:tc>
                  <a:txBody>
                    <a:bodyPr/>
                    <a:lstStyle/>
                    <a:p>
                      <a:r>
                        <a:rPr lang="en-GB" sz="700" b="1"/>
                        <a:t>Creation of a UK Link API to consume daily weather data for Demand Estimation</a:t>
                      </a:r>
                    </a:p>
                  </a:txBody>
                  <a:tcPr anchor="ctr">
                    <a:solidFill>
                      <a:schemeClr val="accent1">
                        <a:lumMod val="20000"/>
                        <a:lumOff val="80000"/>
                      </a:schemeClr>
                    </a:solidFill>
                  </a:tcPr>
                </a:tc>
                <a:tc>
                  <a:txBody>
                    <a:bodyPr/>
                    <a:lstStyle/>
                    <a:p>
                      <a:r>
                        <a:rPr lang="en-GB" sz="700" b="1"/>
                        <a:t>CDSP</a:t>
                      </a:r>
                    </a:p>
                  </a:txBody>
                  <a:tcPr anchor="ctr">
                    <a:solidFill>
                      <a:schemeClr val="accent1">
                        <a:lumMod val="20000"/>
                        <a:lumOff val="80000"/>
                      </a:schemeClr>
                    </a:solidFill>
                  </a:tcPr>
                </a:tc>
                <a:tc>
                  <a:txBody>
                    <a:bodyPr/>
                    <a:lstStyle/>
                    <a:p>
                      <a:r>
                        <a:rPr lang="en-GB" sz="700" b="1"/>
                        <a:t>Shipper </a:t>
                      </a:r>
                    </a:p>
                    <a:p>
                      <a:r>
                        <a:rPr lang="en-GB" sz="700" b="1"/>
                        <a:t>DN</a:t>
                      </a:r>
                    </a:p>
                  </a:txBody>
                  <a:tcPr anchor="ctr">
                    <a:solidFill>
                      <a:schemeClr val="accent1">
                        <a:lumMod val="20000"/>
                        <a:lumOff val="80000"/>
                      </a:schemeClr>
                    </a:solidFill>
                  </a:tcPr>
                </a:tc>
                <a:tc>
                  <a:txBody>
                    <a:bodyPr/>
                    <a:lstStyle/>
                    <a:p>
                      <a:r>
                        <a:rPr lang="en-GB" sz="700" b="1"/>
                        <a:t>Shipper</a:t>
                      </a:r>
                    </a:p>
                    <a:p>
                      <a:r>
                        <a:rPr lang="en-GB" sz="700" b="1"/>
                        <a:t>DN</a:t>
                      </a:r>
                    </a:p>
                  </a:txBody>
                  <a:tcPr anchor="ctr">
                    <a:solidFill>
                      <a:schemeClr val="accent1">
                        <a:lumMod val="20000"/>
                        <a:lumOff val="80000"/>
                      </a:schemeClr>
                    </a:solidFill>
                  </a:tcPr>
                </a:tc>
                <a:tc>
                  <a:txBody>
                    <a:bodyPr/>
                    <a:lstStyle/>
                    <a:p>
                      <a:r>
                        <a:rPr lang="en-GB" sz="700" b="1"/>
                        <a:t>£75k</a:t>
                      </a:r>
                    </a:p>
                  </a:txBody>
                  <a:tcPr anchor="ctr">
                    <a:solidFill>
                      <a:schemeClr val="accent1">
                        <a:lumMod val="20000"/>
                        <a:lumOff val="80000"/>
                      </a:schemeClr>
                    </a:solidFill>
                  </a:tcPr>
                </a:tc>
                <a:tc>
                  <a:txBody>
                    <a:bodyPr/>
                    <a:lstStyle/>
                    <a:p>
                      <a:r>
                        <a:rPr lang="en-GB" sz="700" b="1"/>
                        <a:t>March 23</a:t>
                      </a:r>
                    </a:p>
                  </a:txBody>
                  <a:tcPr anchor="ctr">
                    <a:solidFill>
                      <a:schemeClr val="accent1">
                        <a:lumMod val="20000"/>
                        <a:lumOff val="80000"/>
                      </a:schemeClr>
                    </a:solidFill>
                  </a:tcPr>
                </a:tc>
                <a:tc>
                  <a:txBody>
                    <a:bodyPr/>
                    <a:lstStyle/>
                    <a:p>
                      <a:r>
                        <a:rPr lang="en-GB" sz="700" b="1"/>
                        <a:t>AdHoc</a:t>
                      </a:r>
                    </a:p>
                  </a:txBody>
                  <a:tcPr anchor="ctr">
                    <a:solidFill>
                      <a:schemeClr val="accent1">
                        <a:lumMod val="20000"/>
                        <a:lumOff val="80000"/>
                      </a:schemeClr>
                    </a:solidFill>
                  </a:tcPr>
                </a:tc>
                <a:tc>
                  <a:txBody>
                    <a:bodyPr/>
                    <a:lstStyle/>
                    <a:p>
                      <a:r>
                        <a:rPr lang="en-GB" sz="700" b="1"/>
                        <a:t>Firm</a:t>
                      </a:r>
                    </a:p>
                  </a:txBody>
                  <a:tcPr anchor="ctr">
                    <a:solidFill>
                      <a:schemeClr val="accent1">
                        <a:lumMod val="20000"/>
                        <a:lumOff val="80000"/>
                      </a:schemeClr>
                    </a:solidFill>
                  </a:tcPr>
                </a:tc>
                <a:extLst>
                  <a:ext uri="{0D108BD9-81ED-4DB2-BD59-A6C34878D82A}">
                    <a16:rowId xmlns:a16="http://schemas.microsoft.com/office/drawing/2014/main" val="1621005514"/>
                  </a:ext>
                </a:extLst>
              </a:tr>
              <a:tr h="360040">
                <a:tc>
                  <a:txBody>
                    <a:bodyPr/>
                    <a:lstStyle/>
                    <a:p>
                      <a:r>
                        <a:rPr lang="en-GB" sz="800" b="1">
                          <a:hlinkClick r:id="rId6"/>
                        </a:rPr>
                        <a:t>5091</a:t>
                      </a:r>
                      <a:endParaRPr lang="en-GB" sz="800" b="1"/>
                    </a:p>
                  </a:txBody>
                  <a:tcPr anchor="ctr">
                    <a:solidFill>
                      <a:schemeClr val="accent1">
                        <a:lumMod val="20000"/>
                        <a:lumOff val="80000"/>
                      </a:schemeClr>
                    </a:solidFill>
                  </a:tcPr>
                </a:tc>
                <a:tc>
                  <a:txBody>
                    <a:bodyPr/>
                    <a:lstStyle/>
                    <a:p>
                      <a:r>
                        <a:rPr lang="en-GB" sz="700" b="1"/>
                        <a:t>Deferral of creation of Class change reads at transfer of ownership </a:t>
                      </a:r>
                    </a:p>
                  </a:txBody>
                  <a:tcPr anchor="ctr">
                    <a:solidFill>
                      <a:schemeClr val="accent1">
                        <a:lumMod val="20000"/>
                        <a:lumOff val="80000"/>
                      </a:schemeClr>
                    </a:solidFill>
                  </a:tcPr>
                </a:tc>
                <a:tc>
                  <a:txBody>
                    <a:bodyPr/>
                    <a:lstStyle/>
                    <a:p>
                      <a:r>
                        <a:rPr lang="en-GB" sz="700" b="1"/>
                        <a:t>EDF</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£200k</a:t>
                      </a:r>
                    </a:p>
                  </a:txBody>
                  <a:tcPr anchor="ctr">
                    <a:solidFill>
                      <a:schemeClr val="accent1">
                        <a:lumMod val="20000"/>
                        <a:lumOff val="80000"/>
                      </a:schemeClr>
                    </a:solidFill>
                  </a:tcPr>
                </a:tc>
                <a:tc>
                  <a:txBody>
                    <a:bodyPr/>
                    <a:lstStyle/>
                    <a:p>
                      <a:r>
                        <a:rPr lang="en-GB" sz="700" b="1"/>
                        <a:t>June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r>
                        <a:rPr lang="en-GB" sz="700" b="1"/>
                        <a:t>Indicative </a:t>
                      </a:r>
                    </a:p>
                  </a:txBody>
                  <a:tcPr anchor="ctr">
                    <a:solidFill>
                      <a:schemeClr val="accent1">
                        <a:lumMod val="20000"/>
                        <a:lumOff val="80000"/>
                      </a:schemeClr>
                    </a:solidFill>
                  </a:tcPr>
                </a:tc>
                <a:extLst>
                  <a:ext uri="{0D108BD9-81ED-4DB2-BD59-A6C34878D82A}">
                    <a16:rowId xmlns:a16="http://schemas.microsoft.com/office/drawing/2014/main" val="1364636698"/>
                  </a:ext>
                </a:extLst>
              </a:tr>
              <a:tr h="432048">
                <a:tc>
                  <a:txBody>
                    <a:bodyPr/>
                    <a:lstStyle/>
                    <a:p>
                      <a:r>
                        <a:rPr lang="en-GB" sz="800" b="1">
                          <a:hlinkClick r:id="rId7"/>
                        </a:rPr>
                        <a:t>5186</a:t>
                      </a:r>
                      <a:endParaRPr lang="en-GB" sz="800" b="1"/>
                    </a:p>
                  </a:txBody>
                  <a:tcPr anchor="ctr">
                    <a:solidFill>
                      <a:schemeClr val="accent1">
                        <a:lumMod val="20000"/>
                        <a:lumOff val="80000"/>
                      </a:schemeClr>
                    </a:solidFill>
                  </a:tcPr>
                </a:tc>
                <a:tc>
                  <a:txBody>
                    <a:bodyPr/>
                    <a:lstStyle/>
                    <a:p>
                      <a:r>
                        <a:rPr lang="en-GB" sz="700" b="1"/>
                        <a:t>MOD0701 - Aligning Capacity booking under the UNC and arrangements set out in relevant NEXAs</a:t>
                      </a:r>
                    </a:p>
                  </a:txBody>
                  <a:tcPr anchor="ctr">
                    <a:solidFill>
                      <a:schemeClr val="accent1">
                        <a:lumMod val="20000"/>
                        <a:lumOff val="80000"/>
                      </a:schemeClr>
                    </a:solidFill>
                  </a:tcPr>
                </a:tc>
                <a:tc>
                  <a:txBody>
                    <a:bodyPr/>
                    <a:lstStyle/>
                    <a:p>
                      <a:r>
                        <a:rPr lang="en-GB" sz="700" b="1"/>
                        <a:t>NGN</a:t>
                      </a:r>
                    </a:p>
                  </a:txBody>
                  <a:tcPr anchor="ctr">
                    <a:solidFill>
                      <a:schemeClr val="accent1">
                        <a:lumMod val="20000"/>
                        <a:lumOff val="80000"/>
                      </a:schemeClr>
                    </a:solidFill>
                  </a:tcPr>
                </a:tc>
                <a:tc>
                  <a:txBody>
                    <a:bodyPr/>
                    <a:lstStyle/>
                    <a:p>
                      <a:r>
                        <a:rPr lang="en-GB" sz="700" b="1"/>
                        <a:t>Shipper </a:t>
                      </a:r>
                    </a:p>
                    <a:p>
                      <a:r>
                        <a:rPr lang="en-GB" sz="700" b="1"/>
                        <a:t>DN</a:t>
                      </a:r>
                    </a:p>
                  </a:txBody>
                  <a:tcPr anchor="ctr">
                    <a:solidFill>
                      <a:schemeClr val="accent1">
                        <a:lumMod val="20000"/>
                        <a:lumOff val="80000"/>
                      </a:schemeClr>
                    </a:solidFill>
                  </a:tcPr>
                </a:tc>
                <a:tc>
                  <a:txBody>
                    <a:bodyPr/>
                    <a:lstStyle/>
                    <a:p>
                      <a:r>
                        <a:rPr lang="en-GB" sz="700" b="1"/>
                        <a:t>Shipper</a:t>
                      </a:r>
                    </a:p>
                    <a:p>
                      <a:r>
                        <a:rPr lang="en-GB" sz="700" b="1"/>
                        <a:t>DN</a:t>
                      </a:r>
                    </a:p>
                  </a:txBody>
                  <a:tcPr anchor="ctr">
                    <a:solidFill>
                      <a:schemeClr val="accent1">
                        <a:lumMod val="20000"/>
                        <a:lumOff val="80000"/>
                      </a:schemeClr>
                    </a:solidFill>
                  </a:tcPr>
                </a:tc>
                <a:tc>
                  <a:txBody>
                    <a:bodyPr/>
                    <a:lstStyle/>
                    <a:p>
                      <a:r>
                        <a:rPr lang="en-GB" sz="700" b="1"/>
                        <a:t>£200k</a:t>
                      </a:r>
                    </a:p>
                  </a:txBody>
                  <a:tcPr anchor="ctr">
                    <a:solidFill>
                      <a:schemeClr val="accent1">
                        <a:lumMod val="20000"/>
                        <a:lumOff val="80000"/>
                      </a:schemeClr>
                    </a:solidFill>
                  </a:tcPr>
                </a:tc>
                <a:tc>
                  <a:txBody>
                    <a:bodyPr/>
                    <a:lstStyle/>
                    <a:p>
                      <a:r>
                        <a:rPr lang="en-GB" sz="700" b="1"/>
                        <a:t>June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r>
                        <a:rPr lang="en-GB" sz="700" b="1"/>
                        <a:t>Indicative </a:t>
                      </a:r>
                    </a:p>
                  </a:txBody>
                  <a:tcPr anchor="ctr">
                    <a:solidFill>
                      <a:schemeClr val="accent1">
                        <a:lumMod val="20000"/>
                        <a:lumOff val="80000"/>
                      </a:schemeClr>
                    </a:solidFill>
                  </a:tcPr>
                </a:tc>
                <a:extLst>
                  <a:ext uri="{0D108BD9-81ED-4DB2-BD59-A6C34878D82A}">
                    <a16:rowId xmlns:a16="http://schemas.microsoft.com/office/drawing/2014/main" val="863332575"/>
                  </a:ext>
                </a:extLst>
              </a:tr>
              <a:tr h="406896">
                <a:tc>
                  <a:txBody>
                    <a:bodyPr/>
                    <a:lstStyle/>
                    <a:p>
                      <a:r>
                        <a:rPr lang="en-GB" sz="800" b="1">
                          <a:hlinkClick r:id="rId8"/>
                        </a:rPr>
                        <a:t>5482</a:t>
                      </a:r>
                      <a:endParaRPr lang="en-GB" sz="800" b="1"/>
                    </a:p>
                  </a:txBody>
                  <a:tcPr anchor="ctr">
                    <a:solidFill>
                      <a:schemeClr val="accent1">
                        <a:lumMod val="20000"/>
                        <a:lumOff val="80000"/>
                      </a:schemeClr>
                    </a:solidFill>
                  </a:tcPr>
                </a:tc>
                <a:tc>
                  <a:txBody>
                    <a:bodyPr/>
                    <a:lstStyle/>
                    <a:p>
                      <a:r>
                        <a:rPr lang="en-GB" sz="700" b="1"/>
                        <a:t>Replacement of reads associated to a meter asset technical details change or update (RGMA)</a:t>
                      </a:r>
                    </a:p>
                  </a:txBody>
                  <a:tcPr anchor="ctr">
                    <a:solidFill>
                      <a:schemeClr val="accent1">
                        <a:lumMod val="20000"/>
                        <a:lumOff val="80000"/>
                      </a:schemeClr>
                    </a:solidFill>
                  </a:tcPr>
                </a:tc>
                <a:tc>
                  <a:txBody>
                    <a:bodyPr/>
                    <a:lstStyle/>
                    <a:p>
                      <a:r>
                        <a:rPr lang="en-GB" sz="700" b="1"/>
                        <a:t>Scottish Power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 </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r>
                        <a:rPr lang="en-GB" sz="700" b="1"/>
                        <a:t>June 23 (tbc)</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r>
                        <a:rPr lang="en-GB" sz="700" b="1"/>
                        <a:t>Indicative </a:t>
                      </a:r>
                    </a:p>
                  </a:txBody>
                  <a:tcPr anchor="ctr">
                    <a:solidFill>
                      <a:schemeClr val="accent1">
                        <a:lumMod val="20000"/>
                        <a:lumOff val="80000"/>
                      </a:schemeClr>
                    </a:solidFill>
                  </a:tcPr>
                </a:tc>
                <a:extLst>
                  <a:ext uri="{0D108BD9-81ED-4DB2-BD59-A6C34878D82A}">
                    <a16:rowId xmlns:a16="http://schemas.microsoft.com/office/drawing/2014/main" val="1738539054"/>
                  </a:ext>
                </a:extLst>
              </a:tr>
            </a:tbl>
          </a:graphicData>
        </a:graphic>
      </p:graphicFrame>
    </p:spTree>
    <p:extLst>
      <p:ext uri="{BB962C8B-B14F-4D97-AF65-F5344CB8AC3E}">
        <p14:creationId xmlns:p14="http://schemas.microsoft.com/office/powerpoint/2010/main" val="3894273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B738D59-151C-45B1-B664-B9E1132CA4D9}"/>
              </a:ext>
            </a:extLst>
          </p:cNvPr>
          <p:cNvGraphicFramePr>
            <a:graphicFrameLocks noGrp="1"/>
          </p:cNvGraphicFramePr>
          <p:nvPr>
            <p:ph idx="1"/>
          </p:nvPr>
        </p:nvGraphicFramePr>
        <p:xfrm>
          <a:off x="63612" y="433891"/>
          <a:ext cx="9016776" cy="3950176"/>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2275419473"/>
                    </a:ext>
                  </a:extLst>
                </a:gridCol>
                <a:gridCol w="2500828">
                  <a:extLst>
                    <a:ext uri="{9D8B030D-6E8A-4147-A177-3AD203B41FA5}">
                      <a16:colId xmlns:a16="http://schemas.microsoft.com/office/drawing/2014/main" val="1591318838"/>
                    </a:ext>
                  </a:extLst>
                </a:gridCol>
                <a:gridCol w="769485">
                  <a:extLst>
                    <a:ext uri="{9D8B030D-6E8A-4147-A177-3AD203B41FA5}">
                      <a16:colId xmlns:a16="http://schemas.microsoft.com/office/drawing/2014/main" val="1195572633"/>
                    </a:ext>
                  </a:extLst>
                </a:gridCol>
                <a:gridCol w="769485">
                  <a:extLst>
                    <a:ext uri="{9D8B030D-6E8A-4147-A177-3AD203B41FA5}">
                      <a16:colId xmlns:a16="http://schemas.microsoft.com/office/drawing/2014/main" val="3980059432"/>
                    </a:ext>
                  </a:extLst>
                </a:gridCol>
                <a:gridCol w="746409">
                  <a:extLst>
                    <a:ext uri="{9D8B030D-6E8A-4147-A177-3AD203B41FA5}">
                      <a16:colId xmlns:a16="http://schemas.microsoft.com/office/drawing/2014/main" val="3979732778"/>
                    </a:ext>
                  </a:extLst>
                </a:gridCol>
                <a:gridCol w="746409">
                  <a:extLst>
                    <a:ext uri="{9D8B030D-6E8A-4147-A177-3AD203B41FA5}">
                      <a16:colId xmlns:a16="http://schemas.microsoft.com/office/drawing/2014/main" val="3134480581"/>
                    </a:ext>
                  </a:extLst>
                </a:gridCol>
                <a:gridCol w="1147088">
                  <a:extLst>
                    <a:ext uri="{9D8B030D-6E8A-4147-A177-3AD203B41FA5}">
                      <a16:colId xmlns:a16="http://schemas.microsoft.com/office/drawing/2014/main" val="4044127467"/>
                    </a:ext>
                  </a:extLst>
                </a:gridCol>
                <a:gridCol w="932009">
                  <a:extLst>
                    <a:ext uri="{9D8B030D-6E8A-4147-A177-3AD203B41FA5}">
                      <a16:colId xmlns:a16="http://schemas.microsoft.com/office/drawing/2014/main" val="3927855727"/>
                    </a:ext>
                  </a:extLst>
                </a:gridCol>
                <a:gridCol w="932009">
                  <a:extLst>
                    <a:ext uri="{9D8B030D-6E8A-4147-A177-3AD203B41FA5}">
                      <a16:colId xmlns:a16="http://schemas.microsoft.com/office/drawing/2014/main" val="4173446937"/>
                    </a:ext>
                  </a:extLst>
                </a:gridCol>
              </a:tblGrid>
              <a:tr h="430013">
                <a:tc>
                  <a:txBody>
                    <a:bodyPr/>
                    <a:lstStyle/>
                    <a:p>
                      <a:r>
                        <a:rPr lang="en-GB" sz="900"/>
                        <a:t>XRN</a:t>
                      </a:r>
                    </a:p>
                  </a:txBody>
                  <a:tcPr anchor="ctr"/>
                </a:tc>
                <a:tc>
                  <a:txBody>
                    <a:bodyPr/>
                    <a:lstStyle/>
                    <a:p>
                      <a:r>
                        <a:rPr lang="en-GB" sz="900"/>
                        <a:t>Change Title </a:t>
                      </a:r>
                    </a:p>
                  </a:txBody>
                  <a:tcPr anchor="ctr"/>
                </a:tc>
                <a:tc>
                  <a:txBody>
                    <a:bodyPr/>
                    <a:lstStyle/>
                    <a:p>
                      <a:r>
                        <a:rPr lang="en-GB" sz="900"/>
                        <a:t>Proposer</a:t>
                      </a:r>
                    </a:p>
                  </a:txBody>
                  <a:tcPr anchor="ctr"/>
                </a:tc>
                <a:tc>
                  <a:txBody>
                    <a:bodyPr/>
                    <a:lstStyle/>
                    <a:p>
                      <a:r>
                        <a:rPr lang="en-GB" sz="900"/>
                        <a:t>Benefit / Impact</a:t>
                      </a:r>
                    </a:p>
                  </a:txBody>
                  <a:tcPr anchor="ctr"/>
                </a:tc>
                <a:tc>
                  <a:txBody>
                    <a:bodyPr/>
                    <a:lstStyle/>
                    <a:p>
                      <a:r>
                        <a:rPr lang="en-GB" sz="900"/>
                        <a:t>Funding </a:t>
                      </a:r>
                    </a:p>
                  </a:txBody>
                  <a:tcPr anchor="ctr"/>
                </a:tc>
                <a:tc>
                  <a:txBody>
                    <a:bodyPr/>
                    <a:lstStyle/>
                    <a:p>
                      <a:r>
                        <a:rPr lang="en-GB" sz="900"/>
                        <a:t>HLSO</a:t>
                      </a:r>
                    </a:p>
                    <a:p>
                      <a:r>
                        <a:rPr lang="en-GB" sz="900"/>
                        <a:t>Max Cost</a:t>
                      </a:r>
                    </a:p>
                  </a:txBody>
                  <a:tcPr anchor="ctr"/>
                </a:tc>
                <a:tc>
                  <a:txBody>
                    <a:bodyPr/>
                    <a:lstStyle/>
                    <a:p>
                      <a:r>
                        <a:rPr lang="en-GB" sz="900"/>
                        <a:t>Target Implementation   Date</a:t>
                      </a:r>
                    </a:p>
                  </a:txBody>
                  <a:tcPr anchor="ctr"/>
                </a:tc>
                <a:tc>
                  <a:txBody>
                    <a:bodyPr/>
                    <a:lstStyle/>
                    <a:p>
                      <a:r>
                        <a:rPr lang="en-GB" sz="900"/>
                        <a:t>Release Type</a:t>
                      </a:r>
                    </a:p>
                  </a:txBody>
                  <a:tcPr anchor="ctr"/>
                </a:tc>
                <a:tc>
                  <a:txBody>
                    <a:bodyPr/>
                    <a:lstStyle/>
                    <a:p>
                      <a:r>
                        <a:rPr lang="en-GB" sz="900"/>
                        <a:t>Firm / Indicative</a:t>
                      </a:r>
                    </a:p>
                  </a:txBody>
                  <a:tcPr anchor="ctr"/>
                </a:tc>
                <a:extLst>
                  <a:ext uri="{0D108BD9-81ED-4DB2-BD59-A6C34878D82A}">
                    <a16:rowId xmlns:a16="http://schemas.microsoft.com/office/drawing/2014/main" val="2775786245"/>
                  </a:ext>
                </a:extLst>
              </a:tr>
              <a:tr h="288032">
                <a:tc>
                  <a:txBody>
                    <a:bodyPr/>
                    <a:lstStyle/>
                    <a:p>
                      <a:pPr algn="ctr"/>
                      <a:r>
                        <a:rPr lang="en-GB" sz="800" b="1">
                          <a:hlinkClick r:id="rId2"/>
                        </a:rPr>
                        <a:t>4914</a:t>
                      </a:r>
                      <a:endParaRPr lang="en-GB" sz="800" b="1"/>
                    </a:p>
                  </a:txBody>
                  <a:tcPr anchor="ctr">
                    <a:solidFill>
                      <a:schemeClr val="bg2">
                        <a:lumMod val="75000"/>
                      </a:schemeClr>
                    </a:solidFill>
                  </a:tcPr>
                </a:tc>
                <a:tc>
                  <a:txBody>
                    <a:bodyPr/>
                    <a:lstStyle/>
                    <a:p>
                      <a:r>
                        <a:rPr lang="en-GB" sz="900" b="1"/>
                        <a:t>*</a:t>
                      </a:r>
                      <a:r>
                        <a:rPr lang="en-GB" sz="750" b="1"/>
                        <a:t>Mod0651 – Retrospective Data Update Provisions*</a:t>
                      </a:r>
                    </a:p>
                  </a:txBody>
                  <a:tcPr anchor="ctr">
                    <a:solidFill>
                      <a:schemeClr val="bg2">
                        <a:lumMod val="75000"/>
                      </a:schemeClr>
                    </a:solidFill>
                  </a:tcPr>
                </a:tc>
                <a:tc>
                  <a:txBody>
                    <a:bodyPr/>
                    <a:lstStyle/>
                    <a:p>
                      <a:r>
                        <a:rPr lang="en-GB" sz="700" b="1"/>
                        <a:t>Cadent</a:t>
                      </a:r>
                    </a:p>
                  </a:txBody>
                  <a:tcPr anchor="ctr">
                    <a:solidFill>
                      <a:schemeClr val="bg2">
                        <a:lumMod val="75000"/>
                      </a:schemeClr>
                    </a:solidFill>
                  </a:tcPr>
                </a:tc>
                <a:tc>
                  <a:txBody>
                    <a:bodyPr/>
                    <a:lstStyle/>
                    <a:p>
                      <a:r>
                        <a:rPr lang="en-GB" sz="700" b="1"/>
                        <a:t>Shipper</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£1.8m – £2.4m</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Major</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2219710757"/>
                  </a:ext>
                </a:extLst>
              </a:tr>
              <a:tr h="285997">
                <a:tc>
                  <a:txBody>
                    <a:bodyPr/>
                    <a:lstStyle/>
                    <a:p>
                      <a:pPr algn="ctr"/>
                      <a:r>
                        <a:rPr lang="en-GB" sz="800" b="1">
                          <a:hlinkClick r:id="rId3"/>
                        </a:rPr>
                        <a:t>5144</a:t>
                      </a:r>
                      <a:endParaRPr lang="en-GB" sz="800" b="1"/>
                    </a:p>
                  </a:txBody>
                  <a:tcPr anchor="ctr">
                    <a:solidFill>
                      <a:schemeClr val="bg2">
                        <a:lumMod val="75000"/>
                      </a:schemeClr>
                    </a:solidFill>
                  </a:tcPr>
                </a:tc>
                <a:tc>
                  <a:txBody>
                    <a:bodyPr/>
                    <a:lstStyle/>
                    <a:p>
                      <a:r>
                        <a:rPr lang="en-US" sz="700" b="1"/>
                        <a:t>Enabling Re-assignment of Supplier Short Codes to Implement Supplier of Last Resort Directions</a:t>
                      </a:r>
                      <a:endParaRPr lang="en-GB" sz="700" b="1"/>
                    </a:p>
                  </a:txBody>
                  <a:tcPr anchor="ctr">
                    <a:solidFill>
                      <a:schemeClr val="bg2">
                        <a:lumMod val="75000"/>
                      </a:schemeClr>
                    </a:solidFill>
                  </a:tcPr>
                </a:tc>
                <a:tc>
                  <a:txBody>
                    <a:bodyPr/>
                    <a:lstStyle/>
                    <a:p>
                      <a:r>
                        <a:rPr lang="en-GB" sz="700" b="1"/>
                        <a:t>Xoserve</a:t>
                      </a:r>
                    </a:p>
                  </a:txBody>
                  <a:tcPr anchor="ctr">
                    <a:solidFill>
                      <a:schemeClr val="bg2">
                        <a:lumMod val="75000"/>
                      </a:schemeClr>
                    </a:solidFill>
                  </a:tcPr>
                </a:tc>
                <a:tc>
                  <a:txBody>
                    <a:bodyPr/>
                    <a:lstStyle/>
                    <a:p>
                      <a:r>
                        <a:rPr lang="en-GB" sz="700" b="1"/>
                        <a:t>Shipper</a:t>
                      </a:r>
                    </a:p>
                    <a:p>
                      <a:r>
                        <a:rPr lang="en-GB" sz="700" b="1"/>
                        <a:t>DN</a:t>
                      </a:r>
                    </a:p>
                    <a:p>
                      <a:r>
                        <a:rPr lang="en-GB" sz="700" b="1"/>
                        <a:t>IGT</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N/A</a:t>
                      </a:r>
                    </a:p>
                  </a:txBody>
                  <a:tcPr anchor="ctr">
                    <a:solidFill>
                      <a:schemeClr val="bg2">
                        <a:lumMod val="75000"/>
                      </a:schemeClr>
                    </a:solidFill>
                  </a:tcPr>
                </a:tc>
                <a:extLst>
                  <a:ext uri="{0D108BD9-81ED-4DB2-BD59-A6C34878D82A}">
                    <a16:rowId xmlns:a16="http://schemas.microsoft.com/office/drawing/2014/main" val="1188139813"/>
                  </a:ext>
                </a:extLst>
              </a:tr>
              <a:tr h="285997">
                <a:tc>
                  <a:txBody>
                    <a:bodyPr/>
                    <a:lstStyle/>
                    <a:p>
                      <a:pPr algn="ctr"/>
                      <a:r>
                        <a:rPr lang="en-GB" sz="800" b="1">
                          <a:hlinkClick r:id="rId4"/>
                        </a:rPr>
                        <a:t>5187</a:t>
                      </a:r>
                      <a:endParaRPr lang="en-GB" sz="800" b="1"/>
                    </a:p>
                  </a:txBody>
                  <a:tcPr anchor="ctr">
                    <a:solidFill>
                      <a:schemeClr val="bg2">
                        <a:lumMod val="75000"/>
                      </a:schemeClr>
                    </a:solidFill>
                  </a:tcPr>
                </a:tc>
                <a:tc>
                  <a:txBody>
                    <a:bodyPr/>
                    <a:lstStyle/>
                    <a:p>
                      <a:r>
                        <a:rPr lang="en-GB" sz="700" b="1"/>
                        <a:t>MOD0696 - Addressing inequities between Capacity booking under the UNC and arrangements set out in relevant NExAs</a:t>
                      </a:r>
                    </a:p>
                  </a:txBody>
                  <a:tcPr anchor="ctr">
                    <a:solidFill>
                      <a:schemeClr val="bg2">
                        <a:lumMod val="75000"/>
                      </a:schemeClr>
                    </a:solidFill>
                  </a:tcPr>
                </a:tc>
                <a:tc>
                  <a:txBody>
                    <a:bodyPr/>
                    <a:lstStyle/>
                    <a:p>
                      <a:r>
                        <a:rPr lang="en-GB" sz="700" b="1"/>
                        <a:t>Gazprom</a:t>
                      </a:r>
                    </a:p>
                  </a:txBody>
                  <a:tcPr anchor="ctr">
                    <a:solidFill>
                      <a:schemeClr val="bg2">
                        <a:lumMod val="75000"/>
                      </a:schemeClr>
                    </a:solidFill>
                  </a:tcPr>
                </a:tc>
                <a:tc>
                  <a:txBody>
                    <a:bodyPr/>
                    <a:lstStyle/>
                    <a:p>
                      <a:r>
                        <a:rPr lang="en-GB" sz="700" b="1"/>
                        <a:t>Shipper</a:t>
                      </a:r>
                    </a:p>
                    <a:p>
                      <a:r>
                        <a:rPr lang="en-GB" sz="700" b="1"/>
                        <a:t>DN</a:t>
                      </a:r>
                    </a:p>
                  </a:txBody>
                  <a:tcPr anchor="ctr">
                    <a:solidFill>
                      <a:schemeClr val="bg2">
                        <a:lumMod val="75000"/>
                      </a:schemeClr>
                    </a:solidFill>
                  </a:tcPr>
                </a:tc>
                <a:tc>
                  <a:txBody>
                    <a:bodyPr/>
                    <a:lstStyle/>
                    <a:p>
                      <a:r>
                        <a:rPr lang="en-GB" sz="700" b="1"/>
                        <a:t>Shipper</a:t>
                      </a:r>
                    </a:p>
                    <a:p>
                      <a:r>
                        <a:rPr lang="en-GB" sz="700" b="1"/>
                        <a:t>DN</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 </a:t>
                      </a:r>
                    </a:p>
                  </a:txBody>
                  <a:tcPr anchor="ctr">
                    <a:solidFill>
                      <a:schemeClr val="bg2">
                        <a:lumMod val="75000"/>
                      </a:schemeClr>
                    </a:solidFill>
                  </a:tcPr>
                </a:tc>
                <a:tc>
                  <a:txBody>
                    <a:bodyPr/>
                    <a:lstStyle/>
                    <a:p>
                      <a:r>
                        <a:rPr lang="en-GB" sz="700" b="1"/>
                        <a:t>N/A</a:t>
                      </a:r>
                    </a:p>
                  </a:txBody>
                  <a:tcPr anchor="ctr">
                    <a:solidFill>
                      <a:schemeClr val="bg2">
                        <a:lumMod val="75000"/>
                      </a:schemeClr>
                    </a:solidFill>
                  </a:tcPr>
                </a:tc>
                <a:extLst>
                  <a:ext uri="{0D108BD9-81ED-4DB2-BD59-A6C34878D82A}">
                    <a16:rowId xmlns:a16="http://schemas.microsoft.com/office/drawing/2014/main" val="171027236"/>
                  </a:ext>
                </a:extLst>
              </a:tr>
              <a:tr h="334888">
                <a:tc>
                  <a:txBody>
                    <a:bodyPr/>
                    <a:lstStyle/>
                    <a:p>
                      <a:pPr algn="ctr">
                        <a:spcAft>
                          <a:spcPts val="0"/>
                        </a:spcAft>
                      </a:pPr>
                      <a:r>
                        <a:rPr lang="en-GB" sz="800" b="1" u="none">
                          <a:hlinkClick r:id="rId5"/>
                        </a:rPr>
                        <a:t>5316</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a:t>Rejecting Pre LIS Replacement Reads</a:t>
                      </a:r>
                    </a:p>
                  </a:txBody>
                  <a:tcPr marL="72000" marR="72000" marT="36000" marB="36000" anchor="ctr">
                    <a:solidFill>
                      <a:schemeClr val="accent1">
                        <a:lumMod val="20000"/>
                        <a:lumOff val="80000"/>
                      </a:schemeClr>
                    </a:solidFill>
                  </a:tcPr>
                </a:tc>
                <a:tc>
                  <a:txBody>
                    <a:bodyPr/>
                    <a:lstStyle/>
                    <a:p>
                      <a:pPr>
                        <a:spcAft>
                          <a:spcPts val="0"/>
                        </a:spcAft>
                      </a:pPr>
                      <a:r>
                        <a:rPr lang="en-GB" sz="700" b="1"/>
                        <a:t>Xoserve</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N/A</a:t>
                      </a:r>
                    </a:p>
                  </a:txBody>
                  <a:tcPr marL="72000" marR="72000" marT="36000" marB="36000" anchor="ctr">
                    <a:solidFill>
                      <a:schemeClr val="accent1">
                        <a:lumMod val="20000"/>
                        <a:lumOff val="80000"/>
                      </a:schemeClr>
                    </a:solidFill>
                  </a:tcPr>
                </a:tc>
                <a:tc>
                  <a:txBody>
                    <a:bodyPr/>
                    <a:lstStyle/>
                    <a:p>
                      <a:pPr algn="l">
                        <a:spcAft>
                          <a:spcPts val="0"/>
                        </a:spcAft>
                      </a:pPr>
                      <a:r>
                        <a:rPr lang="en-GB" sz="700" b="1"/>
                        <a:t>N/A</a:t>
                      </a:r>
                    </a:p>
                  </a:txBody>
                  <a:tcPr marL="72000" marR="72000" marT="36000" marB="36000"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r>
                        <a:rPr lang="en-GB" sz="700" b="1"/>
                        <a:t>N/A</a:t>
                      </a:r>
                    </a:p>
                  </a:txBody>
                  <a:tcPr anchor="ctr">
                    <a:solidFill>
                      <a:schemeClr val="accent1">
                        <a:lumMod val="20000"/>
                        <a:lumOff val="80000"/>
                      </a:schemeClr>
                    </a:solidFill>
                  </a:tcPr>
                </a:tc>
                <a:extLst>
                  <a:ext uri="{0D108BD9-81ED-4DB2-BD59-A6C34878D82A}">
                    <a16:rowId xmlns:a16="http://schemas.microsoft.com/office/drawing/2014/main" val="422386693"/>
                  </a:ext>
                </a:extLst>
              </a:tr>
              <a:tr h="334888">
                <a:tc>
                  <a:txBody>
                    <a:bodyPr/>
                    <a:lstStyle/>
                    <a:p>
                      <a:pPr algn="ctr"/>
                      <a:r>
                        <a:rPr lang="en-GB" sz="800" b="1">
                          <a:hlinkClick r:id="rId6"/>
                        </a:rPr>
                        <a:t>5345</a:t>
                      </a:r>
                      <a:endParaRPr lang="en-GB" sz="800" b="1"/>
                    </a:p>
                  </a:txBody>
                  <a:tcPr anchor="ctr">
                    <a:solidFill>
                      <a:schemeClr val="bg2">
                        <a:lumMod val="75000"/>
                      </a:schemeClr>
                    </a:solidFill>
                  </a:tcPr>
                </a:tc>
                <a:tc>
                  <a:txBody>
                    <a:bodyPr/>
                    <a:lstStyle/>
                    <a:p>
                      <a:r>
                        <a:rPr lang="en-US" sz="700" b="1"/>
                        <a:t>Deferral of creation of Class change reads for DM to NDM and NDM to DM sites at Transfer </a:t>
                      </a:r>
                      <a:endParaRPr lang="en-GB" sz="700" b="1"/>
                    </a:p>
                  </a:txBody>
                  <a:tcPr anchor="ctr">
                    <a:solidFill>
                      <a:schemeClr val="bg2">
                        <a:lumMod val="75000"/>
                      </a:schemeClr>
                    </a:solidFill>
                  </a:tcPr>
                </a:tc>
                <a:tc>
                  <a:txBody>
                    <a:bodyPr/>
                    <a:lstStyle/>
                    <a:p>
                      <a:r>
                        <a:rPr lang="en-GB" sz="700" b="1"/>
                        <a:t>CDSP</a:t>
                      </a:r>
                    </a:p>
                  </a:txBody>
                  <a:tcPr anchor="ctr">
                    <a:solidFill>
                      <a:schemeClr val="bg2">
                        <a:lumMod val="75000"/>
                      </a:schemeClr>
                    </a:solidFill>
                  </a:tcPr>
                </a:tc>
                <a:tc>
                  <a:txBody>
                    <a:bodyPr/>
                    <a:lstStyle/>
                    <a:p>
                      <a:r>
                        <a:rPr lang="en-GB" sz="700" b="1"/>
                        <a:t>Xoserve</a:t>
                      </a:r>
                    </a:p>
                  </a:txBody>
                  <a:tcPr anchor="ctr">
                    <a:solidFill>
                      <a:schemeClr val="bg2">
                        <a:lumMod val="75000"/>
                      </a:schemeClr>
                    </a:solidFill>
                  </a:tcPr>
                </a:tc>
                <a:tc>
                  <a:txBody>
                    <a:bodyPr/>
                    <a:lstStyle/>
                    <a:p>
                      <a:r>
                        <a:rPr lang="en-GB" sz="700" b="1"/>
                        <a:t>Shipper</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1210505939"/>
                  </a:ext>
                </a:extLst>
              </a:tr>
              <a:tr h="272216">
                <a:tc>
                  <a:txBody>
                    <a:bodyPr/>
                    <a:lstStyle/>
                    <a:p>
                      <a:pPr algn="ctr"/>
                      <a:r>
                        <a:rPr lang="en-GB" sz="800" b="1">
                          <a:hlinkClick r:id="rId7"/>
                        </a:rPr>
                        <a:t>5453</a:t>
                      </a:r>
                      <a:endParaRPr lang="en-GB" sz="800" b="1"/>
                    </a:p>
                  </a:txBody>
                  <a:tcPr anchor="ctr">
                    <a:solidFill>
                      <a:schemeClr val="bg2">
                        <a:lumMod val="75000"/>
                      </a:schemeClr>
                    </a:solidFill>
                  </a:tcPr>
                </a:tc>
                <a:tc>
                  <a:txBody>
                    <a:bodyPr/>
                    <a:lstStyle/>
                    <a:p>
                      <a:r>
                        <a:rPr lang="en-GB" sz="700" b="1"/>
                        <a:t>GSOS 2, 3 &amp; 13 Payment Automation</a:t>
                      </a:r>
                    </a:p>
                  </a:txBody>
                  <a:tcPr anchor="ctr">
                    <a:solidFill>
                      <a:schemeClr val="bg2">
                        <a:lumMod val="75000"/>
                      </a:schemeClr>
                    </a:solidFill>
                  </a:tcPr>
                </a:tc>
                <a:tc>
                  <a:txBody>
                    <a:bodyPr/>
                    <a:lstStyle/>
                    <a:p>
                      <a:r>
                        <a:rPr lang="en-GB" sz="700" b="1"/>
                        <a:t>SGN</a:t>
                      </a:r>
                    </a:p>
                  </a:txBody>
                  <a:tcPr anchor="ctr">
                    <a:solidFill>
                      <a:schemeClr val="bg2">
                        <a:lumMod val="75000"/>
                      </a:schemeClr>
                    </a:solidFill>
                  </a:tcPr>
                </a:tc>
                <a:tc>
                  <a:txBody>
                    <a:bodyPr/>
                    <a:lstStyle/>
                    <a:p>
                      <a:r>
                        <a:rPr lang="en-GB" sz="700" b="1"/>
                        <a:t>Shipper </a:t>
                      </a:r>
                    </a:p>
                    <a:p>
                      <a:r>
                        <a:rPr lang="en-GB" sz="700" b="1"/>
                        <a:t>DN</a:t>
                      </a:r>
                    </a:p>
                  </a:txBody>
                  <a:tcPr anchor="ctr">
                    <a:solidFill>
                      <a:schemeClr val="bg2">
                        <a:lumMod val="75000"/>
                      </a:schemeClr>
                    </a:solidFill>
                  </a:tcPr>
                </a:tc>
                <a:tc>
                  <a:txBody>
                    <a:bodyPr/>
                    <a:lstStyle/>
                    <a:p>
                      <a:r>
                        <a:rPr lang="en-GB" sz="700" b="1"/>
                        <a:t>DN</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1756185737"/>
                  </a:ext>
                </a:extLst>
              </a:tr>
              <a:tr h="153352">
                <a:tc>
                  <a:txBody>
                    <a:bodyPr/>
                    <a:lstStyle/>
                    <a:p>
                      <a:pPr algn="ctr"/>
                      <a:r>
                        <a:rPr lang="en-GB" sz="800" b="1">
                          <a:hlinkClick r:id="rId8"/>
                        </a:rPr>
                        <a:t>5454</a:t>
                      </a:r>
                      <a:endParaRPr lang="en-GB" sz="800" b="1"/>
                    </a:p>
                  </a:txBody>
                  <a:tcPr anchor="ctr">
                    <a:solidFill>
                      <a:schemeClr val="accent1">
                        <a:lumMod val="20000"/>
                        <a:lumOff val="80000"/>
                      </a:schemeClr>
                    </a:solidFill>
                  </a:tcPr>
                </a:tc>
                <a:tc>
                  <a:txBody>
                    <a:bodyPr/>
                    <a:lstStyle/>
                    <a:p>
                      <a:r>
                        <a:rPr lang="en-GB" sz="700" b="1" err="1"/>
                        <a:t>SoLR</a:t>
                      </a:r>
                      <a:r>
                        <a:rPr lang="en-GB" sz="700" b="1"/>
                        <a:t> Reporting Suite</a:t>
                      </a:r>
                    </a:p>
                  </a:txBody>
                  <a:tcPr anchor="ctr">
                    <a:solidFill>
                      <a:schemeClr val="accent1">
                        <a:lumMod val="20000"/>
                        <a:lumOff val="80000"/>
                      </a:schemeClr>
                    </a:solidFill>
                  </a:tcPr>
                </a:tc>
                <a:tc>
                  <a:txBody>
                    <a:bodyPr/>
                    <a:lstStyle/>
                    <a:p>
                      <a:r>
                        <a:rPr lang="en-GB" sz="700" b="1"/>
                        <a:t>EDF</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2133221215"/>
                  </a:ext>
                </a:extLst>
              </a:tr>
              <a:tr h="274880">
                <a:tc>
                  <a:txBody>
                    <a:bodyPr/>
                    <a:lstStyle/>
                    <a:p>
                      <a:pPr algn="ctr"/>
                      <a:r>
                        <a:rPr lang="en-GB" sz="800" b="1">
                          <a:hlinkClick r:id="rId9"/>
                        </a:rPr>
                        <a:t>5471</a:t>
                      </a:r>
                      <a:endParaRPr lang="en-GB" sz="800" b="1"/>
                    </a:p>
                  </a:txBody>
                  <a:tcPr anchor="ctr">
                    <a:solidFill>
                      <a:schemeClr val="bg2">
                        <a:lumMod val="75000"/>
                      </a:schemeClr>
                    </a:solidFill>
                  </a:tcPr>
                </a:tc>
                <a:tc>
                  <a:txBody>
                    <a:bodyPr/>
                    <a:lstStyle/>
                    <a:p>
                      <a:r>
                        <a:rPr lang="en-GB" sz="700" b="1"/>
                        <a:t>DSC Core Customer Access to Data</a:t>
                      </a:r>
                    </a:p>
                  </a:txBody>
                  <a:tcPr anchor="ctr">
                    <a:solidFill>
                      <a:schemeClr val="bg2">
                        <a:lumMod val="75000"/>
                      </a:schemeClr>
                    </a:solidFill>
                  </a:tcPr>
                </a:tc>
                <a:tc>
                  <a:txBody>
                    <a:bodyPr/>
                    <a:lstStyle/>
                    <a:p>
                      <a:r>
                        <a:rPr lang="en-GB" sz="700" b="1"/>
                        <a:t>CDSP</a:t>
                      </a:r>
                    </a:p>
                  </a:txBody>
                  <a:tcPr anchor="ctr">
                    <a:solidFill>
                      <a:schemeClr val="bg2">
                        <a:lumMod val="75000"/>
                      </a:schemeClr>
                    </a:solidFill>
                  </a:tcPr>
                </a:tc>
                <a:tc>
                  <a:txBody>
                    <a:bodyPr/>
                    <a:lstStyle/>
                    <a:p>
                      <a:r>
                        <a:rPr lang="en-GB" sz="700" b="1"/>
                        <a:t>Shipper</a:t>
                      </a:r>
                    </a:p>
                    <a:p>
                      <a:r>
                        <a:rPr lang="en-GB" sz="700" b="1"/>
                        <a:t>DN</a:t>
                      </a:r>
                    </a:p>
                    <a:p>
                      <a:r>
                        <a:rPr lang="en-GB" sz="700" b="1"/>
                        <a:t>IGT</a:t>
                      </a:r>
                    </a:p>
                  </a:txBody>
                  <a:tcPr anchor="ctr">
                    <a:solidFill>
                      <a:schemeClr val="bg2">
                        <a:lumMod val="75000"/>
                      </a:schemeClr>
                    </a:solidFill>
                  </a:tcPr>
                </a:tc>
                <a:tc>
                  <a:txBody>
                    <a:bodyPr/>
                    <a:lstStyle/>
                    <a:p>
                      <a:r>
                        <a:rPr lang="en-GB" sz="700" b="1"/>
                        <a:t>IGT</a:t>
                      </a:r>
                    </a:p>
                    <a:p>
                      <a:r>
                        <a:rPr lang="en-GB" sz="700" b="1"/>
                        <a:t>Shipper</a:t>
                      </a:r>
                    </a:p>
                    <a:p>
                      <a:r>
                        <a:rPr lang="en-GB" sz="700" b="1"/>
                        <a:t>DN</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728929541"/>
                  </a:ext>
                </a:extLst>
              </a:tr>
              <a:tr h="360040">
                <a:tc>
                  <a:txBody>
                    <a:bodyPr/>
                    <a:lstStyle/>
                    <a:p>
                      <a:pPr algn="ctr"/>
                      <a:r>
                        <a:rPr lang="en-GB" sz="800" b="1">
                          <a:hlinkClick r:id="rId10"/>
                        </a:rPr>
                        <a:t>5473</a:t>
                      </a:r>
                      <a:endParaRPr lang="en-GB" sz="800" b="1"/>
                    </a:p>
                  </a:txBody>
                  <a:tcPr anchor="ctr">
                    <a:solidFill>
                      <a:schemeClr val="bg2">
                        <a:lumMod val="75000"/>
                      </a:schemeClr>
                    </a:solidFill>
                  </a:tcPr>
                </a:tc>
                <a:tc>
                  <a:txBody>
                    <a:bodyPr/>
                    <a:lstStyle/>
                    <a:p>
                      <a:r>
                        <a:rPr lang="en-GB" sz="700" b="1"/>
                        <a:t>Meter Asset Details Proactive Management Service </a:t>
                      </a:r>
                    </a:p>
                  </a:txBody>
                  <a:tcPr anchor="ctr">
                    <a:solidFill>
                      <a:schemeClr val="bg2">
                        <a:lumMod val="75000"/>
                      </a:schemeClr>
                    </a:solidFill>
                  </a:tcPr>
                </a:tc>
                <a:tc>
                  <a:txBody>
                    <a:bodyPr/>
                    <a:lstStyle/>
                    <a:p>
                      <a:r>
                        <a:rPr lang="en-GB" sz="700" b="1"/>
                        <a:t>CDSP</a:t>
                      </a:r>
                    </a:p>
                  </a:txBody>
                  <a:tcPr anchor="ctr">
                    <a:solidFill>
                      <a:schemeClr val="bg2">
                        <a:lumMod val="75000"/>
                      </a:schemeClr>
                    </a:solidFill>
                  </a:tcPr>
                </a:tc>
                <a:tc>
                  <a:txBody>
                    <a:bodyPr/>
                    <a:lstStyle/>
                    <a:p>
                      <a:r>
                        <a:rPr lang="en-GB" sz="700" b="1"/>
                        <a:t>Shipper</a:t>
                      </a:r>
                    </a:p>
                  </a:txBody>
                  <a:tcPr anchor="ctr">
                    <a:solidFill>
                      <a:schemeClr val="bg2">
                        <a:lumMod val="75000"/>
                      </a:schemeClr>
                    </a:solidFill>
                  </a:tcPr>
                </a:tc>
                <a:tc>
                  <a:txBody>
                    <a:bodyPr/>
                    <a:lstStyle/>
                    <a:p>
                      <a:r>
                        <a:rPr lang="en-GB" sz="700" b="1"/>
                        <a:t>Shipper</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2909369830"/>
                  </a:ext>
                </a:extLst>
              </a:tr>
              <a:tr h="360040">
                <a:tc>
                  <a:txBody>
                    <a:bodyPr/>
                    <a:lstStyle/>
                    <a:p>
                      <a:pPr algn="ctr"/>
                      <a:r>
                        <a:rPr lang="en-GB" sz="800" b="1">
                          <a:hlinkClick r:id="rId11"/>
                        </a:rPr>
                        <a:t>5517</a:t>
                      </a:r>
                      <a:endParaRPr lang="en-GB" sz="800" b="1"/>
                    </a:p>
                  </a:txBody>
                  <a:tcPr anchor="ctr">
                    <a:solidFill>
                      <a:schemeClr val="accent1">
                        <a:lumMod val="20000"/>
                        <a:lumOff val="80000"/>
                      </a:schemeClr>
                    </a:solidFill>
                  </a:tcPr>
                </a:tc>
                <a:tc>
                  <a:txBody>
                    <a:bodyPr/>
                    <a:lstStyle/>
                    <a:p>
                      <a:r>
                        <a:rPr lang="en-GB" sz="700" b="1"/>
                        <a:t>Hydrogen Checker Website</a:t>
                      </a:r>
                    </a:p>
                  </a:txBody>
                  <a:tcPr anchor="ctr">
                    <a:solidFill>
                      <a:schemeClr val="accent1">
                        <a:lumMod val="20000"/>
                        <a:lumOff val="80000"/>
                      </a:schemeClr>
                    </a:solidFill>
                  </a:tcPr>
                </a:tc>
                <a:tc>
                  <a:txBody>
                    <a:bodyPr/>
                    <a:lstStyle/>
                    <a:p>
                      <a:r>
                        <a:rPr lang="en-GB" sz="700" b="1"/>
                        <a:t>Cadent</a:t>
                      </a:r>
                    </a:p>
                  </a:txBody>
                  <a:tcPr anchor="ctr">
                    <a:solidFill>
                      <a:schemeClr val="accent1">
                        <a:lumMod val="20000"/>
                        <a:lumOff val="80000"/>
                      </a:schemeClr>
                    </a:solidFill>
                  </a:tcPr>
                </a:tc>
                <a:tc>
                  <a:txBody>
                    <a:bodyPr/>
                    <a:lstStyle/>
                    <a:p>
                      <a:r>
                        <a:rPr lang="en-GB" sz="700" b="1"/>
                        <a:t>Shipper </a:t>
                      </a:r>
                    </a:p>
                    <a:p>
                      <a:r>
                        <a:rPr lang="en-GB" sz="700" b="1"/>
                        <a:t>DN</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3492947802"/>
                  </a:ext>
                </a:extLst>
              </a:tr>
            </a:tbl>
          </a:graphicData>
        </a:graphic>
      </p:graphicFrame>
      <p:sp>
        <p:nvSpPr>
          <p:cNvPr id="5" name="Title 1">
            <a:extLst>
              <a:ext uri="{FF2B5EF4-FFF2-40B4-BE49-F238E27FC236}">
                <a16:creationId xmlns:a16="http://schemas.microsoft.com/office/drawing/2014/main" id="{313471BF-15C9-4F69-80B8-9D297D4C536E}"/>
              </a:ext>
            </a:extLst>
          </p:cNvPr>
          <p:cNvSpPr>
            <a:spLocks noGrp="1"/>
          </p:cNvSpPr>
          <p:nvPr>
            <p:ph type="title"/>
          </p:nvPr>
        </p:nvSpPr>
        <p:spPr>
          <a:xfrm>
            <a:off x="611560" y="20426"/>
            <a:ext cx="8229600" cy="434083"/>
          </a:xfrm>
        </p:spPr>
        <p:txBody>
          <a:bodyPr>
            <a:normAutofit/>
          </a:bodyPr>
          <a:lstStyle/>
          <a:p>
            <a:r>
              <a:rPr lang="en-GB" sz="2000">
                <a:latin typeface="Arial"/>
                <a:cs typeface="Arial"/>
              </a:rPr>
              <a:t>Change Backlog Details</a:t>
            </a:r>
            <a:endParaRPr lang="en-GB" sz="2000"/>
          </a:p>
        </p:txBody>
      </p:sp>
      <p:sp>
        <p:nvSpPr>
          <p:cNvPr id="2" name="TextBox 1">
            <a:extLst>
              <a:ext uri="{FF2B5EF4-FFF2-40B4-BE49-F238E27FC236}">
                <a16:creationId xmlns:a16="http://schemas.microsoft.com/office/drawing/2014/main" id="{432E60B2-DC49-4D3E-8514-A558F65B570A}"/>
              </a:ext>
            </a:extLst>
          </p:cNvPr>
          <p:cNvSpPr txBox="1"/>
          <p:nvPr/>
        </p:nvSpPr>
        <p:spPr>
          <a:xfrm>
            <a:off x="83963" y="4689810"/>
            <a:ext cx="8396820" cy="230832"/>
          </a:xfrm>
          <a:prstGeom prst="rect">
            <a:avLst/>
          </a:prstGeom>
          <a:noFill/>
        </p:spPr>
        <p:txBody>
          <a:bodyPr wrap="square" rtlCol="0">
            <a:spAutoFit/>
          </a:bodyPr>
          <a:lstStyle/>
          <a:p>
            <a:r>
              <a:rPr lang="en-GB" sz="900" b="1"/>
              <a:t>*</a:t>
            </a:r>
            <a:r>
              <a:rPr lang="en-GB" sz="800" b="1"/>
              <a:t>Mod0651 : Change Status currently on hold and will be reviewed on a monthly basis with </a:t>
            </a:r>
            <a:r>
              <a:rPr lang="en-GB" sz="800" b="1" err="1"/>
              <a:t>ChMC</a:t>
            </a:r>
            <a:r>
              <a:rPr lang="en-GB" sz="800" b="1"/>
              <a:t> – in line with request from UNCC </a:t>
            </a:r>
          </a:p>
        </p:txBody>
      </p:sp>
    </p:spTree>
    <p:extLst>
      <p:ext uri="{BB962C8B-B14F-4D97-AF65-F5344CB8AC3E}">
        <p14:creationId xmlns:p14="http://schemas.microsoft.com/office/powerpoint/2010/main" val="3464951408"/>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cf76f155ced4ddcb4097134ff3c332f xmlns="efb0c983-77a3-4edc-9303-e1cb655c76c7">
      <Terms xmlns="http://schemas.microsoft.com/office/infopath/2007/PartnerControls"/>
    </lcf76f155ced4ddcb4097134ff3c332f>
    <TaxCatchAll xmlns="3ee84ff3-1fa2-4b0e-bbc1-9d3729ac2ba9" xsi:nil="true"/>
    <_Flow_SignoffStatus xmlns="efb0c983-77a3-4edc-9303-e1cb655c76c7" xsi:nil="true"/>
    <Sign_x002d_offBy xmlns="efb0c983-77a3-4edc-9303-e1cb655c76c7">
      <UserInfo>
        <DisplayName/>
        <AccountId xsi:nil="true"/>
        <AccountType/>
      </UserInfo>
    </Sign_x002d_offB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FB9CDCC5328344A3162B2D7C8A4CE2" ma:contentTypeVersion="16" ma:contentTypeDescription="Create a new document." ma:contentTypeScope="" ma:versionID="ede32156e104b9db28a12065827d15ac">
  <xsd:schema xmlns:xsd="http://www.w3.org/2001/XMLSchema" xmlns:xs="http://www.w3.org/2001/XMLSchema" xmlns:p="http://schemas.microsoft.com/office/2006/metadata/properties" xmlns:ns2="efb0c983-77a3-4edc-9303-e1cb655c76c7" xmlns:ns3="3ee84ff3-1fa2-4b0e-bbc1-9d3729ac2ba9" targetNamespace="http://schemas.microsoft.com/office/2006/metadata/properties" ma:root="true" ma:fieldsID="a8c1c2972ccccfaf548a4caf8c530352" ns2:_="" ns3:_="">
    <xsd:import namespace="efb0c983-77a3-4edc-9303-e1cb655c76c7"/>
    <xsd:import namespace="3ee84ff3-1fa2-4b0e-bbc1-9d3729ac2ba9"/>
    <xsd:element name="properties">
      <xsd:complexType>
        <xsd:sequence>
          <xsd:element name="documentManagement">
            <xsd:complexType>
              <xsd:all>
                <xsd:element ref="ns2:_Flow_SignoffStatus" minOccurs="0"/>
                <xsd:element ref="ns2:Sign_x002d_offB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c983-77a3-4edc-9303-e1cb655c76c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Sign_x002d_offBy" ma:index="9" nillable="true" ma:displayName="Sign-off By" ma:format="Dropdown" ma:list="UserInfo" ma:SharePointGroup="0" ma:internalName="Sign_x002d_off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b18e80-c0a1-4e4c-a24b-611b5f62a90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edf0d92-15e2-4a18-8841-dbc4ae997dea}" ma:internalName="TaxCatchAll" ma:showField="CatchAllData" ma:web="3ee84ff3-1fa2-4b0e-bbc1-9d3729ac2b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966AA5-3D01-4B81-BAE0-8020A2E16EFF}">
  <ds:schemaRefs>
    <ds:schemaRef ds:uri="5844fa40-a696-4ac9-bd38-c0330d295109"/>
    <ds:schemaRef ds:uri="c78a4dae-5fc0-4ed3-ad80-da51122ab11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E453934-54D8-4DD8-8871-4D3D9D6841F3}"/>
</file>

<file path=customXml/itemProps3.xml><?xml version="1.0" encoding="utf-8"?>
<ds:datastoreItem xmlns:ds="http://schemas.openxmlformats.org/officeDocument/2006/customXml" ds:itemID="{2A513DF9-3E74-488E-B239-1C5C999E5C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6639</Words>
  <Application>Microsoft Office PowerPoint</Application>
  <PresentationFormat>On-screen Show (16:9)</PresentationFormat>
  <Paragraphs>1432</Paragraphs>
  <Slides>60</Slides>
  <Notes>26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60</vt:i4>
      </vt:variant>
    </vt:vector>
  </HeadingPairs>
  <TitlesOfParts>
    <vt:vector size="73" baseType="lpstr">
      <vt:lpstr>Arial</vt:lpstr>
      <vt:lpstr>Calibri</vt:lpstr>
      <vt:lpstr>Helvetica Neue Medium</vt:lpstr>
      <vt:lpstr>Poppins</vt:lpstr>
      <vt:lpstr>Poppins Bold</vt:lpstr>
      <vt:lpstr>Poppins Medium</vt:lpstr>
      <vt:lpstr>Poppins Regular</vt:lpstr>
      <vt:lpstr>Poppins SemiBold</vt:lpstr>
      <vt:lpstr>Roboto-regular</vt:lpstr>
      <vt:lpstr>Office Theme</vt:lpstr>
      <vt:lpstr>Document</vt:lpstr>
      <vt:lpstr>Microsoft Word Document</vt:lpstr>
      <vt:lpstr>Acrobat Document</vt:lpstr>
      <vt:lpstr>Change Management Committee  </vt:lpstr>
      <vt:lpstr>Section 2: DSC Change Budget &amp; Horizon Planning</vt:lpstr>
      <vt:lpstr>General Change Budget BP22 YTD</vt:lpstr>
      <vt:lpstr>Forecasted Year End Spend (BP22)</vt:lpstr>
      <vt:lpstr>Change Pipeline</vt:lpstr>
      <vt:lpstr>Change Delivery Pipeline August 22 – December 23 </vt:lpstr>
      <vt:lpstr>Change Pipeline  Delivery Plan - July 2022 - February 2023</vt:lpstr>
      <vt:lpstr>Change Pipeline  March 2023 – June 2023</vt:lpstr>
      <vt:lpstr>Change Backlog Details</vt:lpstr>
      <vt:lpstr>PowerPoint Presentation</vt:lpstr>
      <vt:lpstr>Section 3: Capture</vt:lpstr>
      <vt:lpstr>New Change Proposals</vt:lpstr>
      <vt:lpstr>XRN5584 Procurement of a Climate Change Methodology for Demand Estimation Purposes </vt:lpstr>
      <vt:lpstr>XRN5585 Flow Weighted Calorific Value - Phase 2 Service Improvements </vt:lpstr>
      <vt:lpstr>XRN5575 March 23 Adhoc Release </vt:lpstr>
      <vt:lpstr>XRN5581 Amendments to v26 of the Service Description Table </vt:lpstr>
      <vt:lpstr> section 4. Design &amp; Delivery  </vt:lpstr>
      <vt:lpstr>Design Change Pack </vt:lpstr>
      <vt:lpstr>XRN4900 Biomethane Sites with Reduced Propane Injection </vt:lpstr>
      <vt:lpstr>XRN5541 Amendment to the UIG Additional National Data Reporting </vt:lpstr>
      <vt:lpstr>XRN5556B Contact Management Service (CMS) Rebuild Version 1.1 </vt:lpstr>
      <vt:lpstr>XRN5556C Contact Management Service (CMS) Rebuild Version 1.2</vt:lpstr>
      <vt:lpstr>Query Management Standards of Service reporting </vt:lpstr>
      <vt:lpstr>XRN5379 Class 1 Read Service Procurement Exercise - MOD 0710 </vt:lpstr>
      <vt:lpstr>XRN5561 Reform of Gas Demand Side Response (DSR) Arrangements (Urgent Modification 0822) </vt:lpstr>
      <vt:lpstr>Standalone Change Documents for Approval (BER, CCR, EQR)</vt:lpstr>
      <vt:lpstr>Standalone Change Documents for Approval (BER, CCR, EQR)</vt:lpstr>
      <vt:lpstr>Standalone Change Documents for Approval (BER, CCR, EQR)</vt:lpstr>
      <vt:lpstr>February 2023 Major Release</vt:lpstr>
      <vt:lpstr>XRN5533 – February 23 Major Release - Status Update</vt:lpstr>
      <vt:lpstr>XRN5231 Provision of a FWACV Service </vt:lpstr>
      <vt:lpstr>XRN5231 Flow Weighted Average CV</vt:lpstr>
      <vt:lpstr>XRN4914 (Modification 0651) Retrospective Data Update Provisions </vt:lpstr>
      <vt:lpstr>NG TRANSMISSION CHANGE HORIZON PLAN</vt:lpstr>
      <vt:lpstr>PowerPoint Presentation</vt:lpstr>
      <vt:lpstr>DDP November CHMC update</vt:lpstr>
      <vt:lpstr>Agenda</vt:lpstr>
      <vt:lpstr>PowerPoint Presentation</vt:lpstr>
      <vt:lpstr>PowerPoint Presentation</vt:lpstr>
      <vt:lpstr>DDP Appendix</vt:lpstr>
      <vt:lpstr>DDP Roadmap</vt:lpstr>
      <vt:lpstr>PowerPoint Presentation</vt:lpstr>
      <vt:lpstr>PowerPoint Presentation</vt:lpstr>
      <vt:lpstr>PowerPoint Presentation</vt:lpstr>
      <vt:lpstr>Section 5: Non-DSC Change Budget Impacting Programmes    </vt:lpstr>
      <vt:lpstr>CMS Rebuild Update </vt:lpstr>
      <vt:lpstr>Progress to Date</vt:lpstr>
      <vt:lpstr>REC Change   </vt:lpstr>
      <vt:lpstr>Introduction</vt:lpstr>
      <vt:lpstr>Overview of REC Changes (high level)</vt:lpstr>
      <vt:lpstr>Overview of In progress REC Changes (high level)</vt:lpstr>
      <vt:lpstr>REC Change Pipeline – In progress (Require CDSP Assessment/Action)</vt:lpstr>
      <vt:lpstr>REC Change Pipeline – In progress (Require CDSP Assessment/Action)</vt:lpstr>
      <vt:lpstr>REC Change Pipeline – Under Prioritisation Review</vt:lpstr>
      <vt:lpstr>REC Change Pipeline Electric only - Monitoring</vt:lpstr>
      <vt:lpstr>REC Change Pipeline Electric only - Monitoring</vt:lpstr>
      <vt:lpstr>Section 6: AnY Other Business   </vt:lpstr>
      <vt:lpstr>January ChMC Paper Submission &amp; Change Pack close out date</vt:lpstr>
      <vt:lpstr>Appendix   </vt:lpstr>
      <vt:lpstr>Portfolio POAP</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Kate Lancaster</cp:lastModifiedBy>
  <cp:revision>1</cp:revision>
  <dcterms:created xsi:type="dcterms:W3CDTF">2018-09-02T17:12:15Z</dcterms:created>
  <dcterms:modified xsi:type="dcterms:W3CDTF">2022-11-10T16:46:39Z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0x01010050FB9CDCC5328344A3162B2D7C8A4CE2</vt:lpwstr>
  </property>
  <property fmtid="{D5CDD505-2E9C-101B-9397-08002B2CF9AE}" pid="4" name="MediaServiceImageTags">
    <vt:lpwstr/>
  </property>
</Properties>
</file>