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1541" r:id="rId5"/>
    <p:sldId id="1542" r:id="rId6"/>
    <p:sldId id="207613772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4"/>
  </p:normalViewPr>
  <p:slideViewPr>
    <p:cSldViewPr snapToGrid="0">
      <p:cViewPr varScale="1">
        <p:scale>
          <a:sx n="102" d="100"/>
          <a:sy n="102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1738A-A61B-0C45-87EF-2CB547C0F135}" type="datetimeFigureOut">
              <a:rPr lang="en-US" smtClean="0"/>
              <a:t>1/9/23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67E1F-74AE-7A48-950B-43290777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67E1F-74AE-7A48-950B-43290777A5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09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15C3A-2F39-4EA3-BA98-F5F2450E31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8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2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4049" y="347325"/>
            <a:ext cx="6254751" cy="6102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3462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 panose="00000400000000000000" pitchFamily="2" charset="0"/>
                <a:ea typeface="+mj-ea"/>
                <a:cs typeface="Poppins Light" panose="00000400000000000000" pitchFamily="2" charset="0"/>
              </a:defRPr>
            </a:lvl1pPr>
          </a:lstStyle>
          <a:p>
            <a:pPr marL="16913" marR="6765" lvl="0" indent="0" algn="l" defTabSz="1217706" rtl="0" eaLnBrk="1" fontAlgn="auto" latinLnBrk="0" hangingPunct="1">
              <a:lnSpc>
                <a:spcPts val="3995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62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196556"/>
            <a:ext cx="11074400" cy="5175211"/>
          </a:xfrm>
          <a:prstGeom prst="rect">
            <a:avLst/>
          </a:prstGeom>
        </p:spPr>
        <p:txBody>
          <a:bodyPr/>
          <a:lstStyle>
            <a:lvl1pPr>
              <a:defRPr sz="1199">
                <a:solidFill>
                  <a:schemeClr val="accent1"/>
                </a:solidFill>
              </a:defRPr>
            </a:lvl1pPr>
            <a:lvl2pPr>
              <a:defRPr sz="1199">
                <a:solidFill>
                  <a:schemeClr val="accent1"/>
                </a:solidFill>
              </a:defRPr>
            </a:lvl2pPr>
            <a:lvl3pPr>
              <a:defRPr sz="1199">
                <a:solidFill>
                  <a:schemeClr val="accent1"/>
                </a:solidFill>
              </a:defRPr>
            </a:lvl3pPr>
            <a:lvl4pPr>
              <a:defRPr sz="1199">
                <a:solidFill>
                  <a:schemeClr val="accent1"/>
                </a:solidFill>
              </a:defRPr>
            </a:lvl4pPr>
            <a:lvl5pPr>
              <a:defRPr sz="11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33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2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31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5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75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89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01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018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7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2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products-services/data-products/contact-management-service-cms/cms-rebuil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xoserve.com/products-services/data-products/contact-management-service-cm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3E9A5C-F313-7347-A4CE-5A39AEB36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January CoMC</a:t>
            </a:r>
            <a:br>
              <a:rPr lang="en-US" dirty="0"/>
            </a:br>
            <a:r>
              <a:rPr lang="en-US" dirty="0"/>
              <a:t>CMS Rebuild Update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1B5CF-7FA9-3EEF-C2C2-45E5E64EB9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1005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39CB-0BEC-574D-AB42-02DEDD50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5E3C-0B4E-FD48-BAAC-73087A795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167" y="724846"/>
            <a:ext cx="11469666" cy="58432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6565" indent="-456565"/>
            <a:endParaRPr lang="en-US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I am pleased to confirm that the Duplicates (DUP) and Set to Extinct Process (STE) was  successfully launched on </a:t>
            </a:r>
            <a:r>
              <a:rPr lang="en-GB" sz="1200" b="1" dirty="0">
                <a:latin typeface="Arial"/>
                <a:cs typeface="Arial"/>
              </a:rPr>
              <a:t>12 December 2022</a:t>
            </a:r>
            <a:r>
              <a:rPr lang="en-GB" sz="1200" dirty="0">
                <a:latin typeface="Arial"/>
                <a:cs typeface="Arial"/>
              </a:rPr>
              <a:t>, with an immediate uptake on users raising the new contact codes. In the first 24 hours 73 DUPs and STEs were raised.</a:t>
            </a:r>
            <a:endParaRPr lang="en-GB" sz="1200" b="1" dirty="0">
              <a:latin typeface="Arial"/>
              <a:cs typeface="Arial"/>
            </a:endParaRP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Multiple training and walk through sessions have been facilitated and positive feedback has been received from users, mostly commenting on the ease of the system and simplified process.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Our next version will be under the XRN of 5556.D and it will contain the Isolations (ISO) and Dead to Lives (DTL) ISOs and DTLs, we are targeting a launch date of Late Feb / Early March, this will be firmed up over the next month. The Change Pack for these processes will be issued in time for Feb ChMC.</a:t>
            </a:r>
          </a:p>
          <a:p>
            <a:endParaRPr lang="en-GB" sz="1200" dirty="0">
              <a:latin typeface="Arial"/>
              <a:cs typeface="Arial"/>
            </a:endParaRPr>
          </a:p>
          <a:p>
            <a:pPr marL="456565" indent="-456565"/>
            <a:r>
              <a:rPr lang="en-US" sz="1200" dirty="0">
                <a:latin typeface="Arial"/>
                <a:cs typeface="Arial"/>
              </a:rPr>
              <a:t>The CMS Rebuild webpages and CMS page continue to be updated to reflect the Launch activities, FAQs and training materials:</a:t>
            </a:r>
          </a:p>
          <a:p>
            <a:pPr marL="456565" indent="-456565"/>
            <a:endParaRPr lang="en-US" sz="1200" dirty="0">
              <a:latin typeface="Arial"/>
              <a:cs typeface="Arial"/>
            </a:endParaRPr>
          </a:p>
          <a:p>
            <a:pPr marL="989951" lvl="1" indent="-456565"/>
            <a:r>
              <a:rPr lang="en-US" sz="1200" dirty="0">
                <a:latin typeface="Arial"/>
                <a:cs typeface="Arial"/>
                <a:hlinkClick r:id="rId3"/>
              </a:rPr>
              <a:t>https://www.xoserve.com/products-services/data-products/contact-management-service-cms/cms-rebuild/</a:t>
            </a:r>
            <a:r>
              <a:rPr lang="en-US" sz="1200" dirty="0">
                <a:latin typeface="Arial"/>
                <a:cs typeface="Arial"/>
              </a:rPr>
              <a:t> </a:t>
            </a:r>
          </a:p>
          <a:p>
            <a:pPr marL="989951" lvl="1" indent="-456565"/>
            <a:r>
              <a:rPr lang="en-US" sz="1200" dirty="0">
                <a:latin typeface="Arial"/>
                <a:cs typeface="Arial"/>
                <a:hlinkClick r:id="rId4"/>
              </a:rPr>
              <a:t>https://www.xoserve.com/products-services/data-products/contact-management-service-cms/</a:t>
            </a:r>
            <a:r>
              <a:rPr lang="en-US" sz="1200" dirty="0">
                <a:latin typeface="Arial"/>
                <a:cs typeface="Arial"/>
              </a:rPr>
              <a:t> </a:t>
            </a:r>
          </a:p>
          <a:p>
            <a:pPr marL="456565" indent="-456565"/>
            <a:endParaRPr lang="en-US" sz="1200" dirty="0">
              <a:latin typeface="Arial"/>
              <a:cs typeface="Arial"/>
            </a:endParaRPr>
          </a:p>
          <a:p>
            <a:pPr marL="456565" indent="-456565"/>
            <a:r>
              <a:rPr lang="en-GB" sz="1200" dirty="0">
                <a:latin typeface="Arial"/>
                <a:cs typeface="Arial"/>
              </a:rPr>
              <a:t>The CMS Rebuild webpage (</a:t>
            </a:r>
            <a:r>
              <a:rPr lang="en-US" sz="1200" dirty="0">
                <a:latin typeface="Arial"/>
                <a:cs typeface="Arial"/>
                <a:hlinkClick r:id="rId3"/>
              </a:rPr>
              <a:t>https://www.xoserve.com/products-services/data-products/contact-management-service-cms/cms-rebuild/</a:t>
            </a:r>
            <a:r>
              <a:rPr lang="en-GB" sz="1200" dirty="0">
                <a:latin typeface="Arial"/>
                <a:cs typeface="Arial"/>
              </a:rPr>
              <a:t>) contains the link to register for future Customer Focus Groups which are captured below, please note the agenda for the Focus Groups will be </a:t>
            </a:r>
            <a:r>
              <a:rPr lang="en-GB" sz="1200">
                <a:latin typeface="Arial"/>
                <a:cs typeface="Arial"/>
              </a:rPr>
              <a:t>issued 3 - 7 </a:t>
            </a:r>
            <a:r>
              <a:rPr lang="en-GB" sz="1200" dirty="0">
                <a:latin typeface="Arial"/>
                <a:cs typeface="Arial"/>
              </a:rPr>
              <a:t>days prior to the session.</a:t>
            </a:r>
            <a:endParaRPr lang="en-US" sz="1200" dirty="0"/>
          </a:p>
          <a:p>
            <a:pPr marL="456565" indent="-456565"/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070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A96F5F94-18A9-1DC1-6388-6D1720CFC9AE}"/>
              </a:ext>
            </a:extLst>
          </p:cNvPr>
          <p:cNvSpPr/>
          <p:nvPr/>
        </p:nvSpPr>
        <p:spPr>
          <a:xfrm>
            <a:off x="1846243" y="2414824"/>
            <a:ext cx="1968058" cy="1240487"/>
          </a:xfrm>
          <a:prstGeom prst="rect">
            <a:avLst/>
          </a:prstGeom>
          <a:noFill/>
          <a:ln w="1905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r>
              <a:rPr lang="en-US" sz="1598" dirty="0">
                <a:solidFill>
                  <a:schemeClr val="accent1"/>
                </a:solidFill>
              </a:rPr>
              <a:t>XRN 5556.b </a:t>
            </a: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80B7E0E9-E6EE-FF5F-8F67-6E0E1F7613F1}"/>
              </a:ext>
            </a:extLst>
          </p:cNvPr>
          <p:cNvSpPr/>
          <p:nvPr/>
        </p:nvSpPr>
        <p:spPr>
          <a:xfrm>
            <a:off x="9287297" y="5978644"/>
            <a:ext cx="2784116" cy="674402"/>
          </a:xfrm>
          <a:prstGeom prst="roundRect">
            <a:avLst/>
          </a:prstGeom>
          <a:solidFill>
            <a:srgbClr val="BAABE9"/>
          </a:solidFill>
        </p:spPr>
        <p:txBody>
          <a:bodyPr wrap="square" lIns="0" tIns="0" rIns="0" bIns="0" rtlCol="0" anchor="ctr"/>
          <a:lstStyle/>
          <a:p>
            <a:pPr algn="l"/>
            <a:endParaRPr lang="en-US" sz="2397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BEC74D85-66CF-4A1E-60F4-A85C11DD4094}"/>
              </a:ext>
            </a:extLst>
          </p:cNvPr>
          <p:cNvSpPr/>
          <p:nvPr/>
        </p:nvSpPr>
        <p:spPr>
          <a:xfrm>
            <a:off x="6457098" y="5978644"/>
            <a:ext cx="2784116" cy="674402"/>
          </a:xfrm>
          <a:prstGeom prst="roundRect">
            <a:avLst/>
          </a:prstGeom>
          <a:solidFill>
            <a:srgbClr val="FFE3A3"/>
          </a:solidFill>
        </p:spPr>
        <p:txBody>
          <a:bodyPr wrap="square" lIns="0" tIns="0" rIns="0" bIns="0" rtlCol="0" anchor="ctr"/>
          <a:lstStyle/>
          <a:p>
            <a:pPr algn="l"/>
            <a:endParaRPr lang="en-US" sz="2397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91E18BD7-67BC-7D49-6B22-153852D8E444}"/>
              </a:ext>
            </a:extLst>
          </p:cNvPr>
          <p:cNvSpPr/>
          <p:nvPr/>
        </p:nvSpPr>
        <p:spPr>
          <a:xfrm>
            <a:off x="3626898" y="5978644"/>
            <a:ext cx="2784116" cy="674402"/>
          </a:xfrm>
          <a:prstGeom prst="roundRect">
            <a:avLst/>
          </a:prstGeom>
          <a:solidFill>
            <a:srgbClr val="A3E9C7"/>
          </a:solidFill>
        </p:spPr>
        <p:txBody>
          <a:bodyPr wrap="square" lIns="0" tIns="0" rIns="0" bIns="0" rtlCol="0" anchor="ctr"/>
          <a:lstStyle/>
          <a:p>
            <a:pPr algn="l"/>
            <a:endParaRPr lang="en-US" sz="2397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BCF459A-378B-4819-4745-9C589A0963B6}"/>
              </a:ext>
            </a:extLst>
          </p:cNvPr>
          <p:cNvSpPr/>
          <p:nvPr/>
        </p:nvSpPr>
        <p:spPr>
          <a:xfrm>
            <a:off x="796699" y="5978644"/>
            <a:ext cx="2784116" cy="674402"/>
          </a:xfrm>
          <a:prstGeom prst="roundRect">
            <a:avLst/>
          </a:prstGeom>
          <a:solidFill>
            <a:srgbClr val="A1D3F1"/>
          </a:solidFill>
        </p:spPr>
        <p:txBody>
          <a:bodyPr wrap="square" lIns="0" tIns="0" rIns="0" bIns="0" rtlCol="0" anchor="ctr"/>
          <a:lstStyle/>
          <a:p>
            <a:pPr algn="l"/>
            <a:endParaRPr lang="en-US" sz="2397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FE82B89-08C1-CB11-2E13-8D37ECE200B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94835" y="293538"/>
            <a:ext cx="6247038" cy="115788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304A90"/>
                </a:solidFill>
              </a:rPr>
              <a:t>CMS Rebuild Delivery Roadmap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586845-2A2E-1340-1DC6-1B2E9CAA2CA7}"/>
              </a:ext>
            </a:extLst>
          </p:cNvPr>
          <p:cNvSpPr txBox="1"/>
          <p:nvPr/>
        </p:nvSpPr>
        <p:spPr>
          <a:xfrm rot="16200000">
            <a:off x="-2008443" y="3263995"/>
            <a:ext cx="5037025" cy="303951"/>
          </a:xfrm>
          <a:prstGeom prst="rect">
            <a:avLst/>
          </a:prstGeom>
        </p:spPr>
        <p:txBody>
          <a:bodyPr vert="horz" wrap="square" lIns="0" tIns="16912" rIns="0" bIns="0" rtlCol="0">
            <a:spAutoFit/>
          </a:bodyPr>
          <a:lstStyle/>
          <a:p>
            <a:pPr marL="16067" algn="ctr">
              <a:spcBef>
                <a:spcPts val="133"/>
              </a:spcBef>
              <a:tabLst>
                <a:tab pos="216481" algn="l"/>
              </a:tabLst>
            </a:pPr>
            <a:r>
              <a:rPr lang="en-US" sz="1864" dirty="0">
                <a:solidFill>
                  <a:srgbClr val="304A90"/>
                </a:solidFill>
                <a:latin typeface="Poppins Medium"/>
                <a:cs typeface="Poppins Medium"/>
              </a:rPr>
              <a:t>Release Content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E4FBD8-AA64-A9D9-006F-5F1CF319D24B}"/>
              </a:ext>
            </a:extLst>
          </p:cNvPr>
          <p:cNvSpPr txBox="1"/>
          <p:nvPr/>
        </p:nvSpPr>
        <p:spPr>
          <a:xfrm>
            <a:off x="1927423" y="6189959"/>
            <a:ext cx="516167" cy="262978"/>
          </a:xfrm>
          <a:prstGeom prst="rect">
            <a:avLst/>
          </a:prstGeom>
        </p:spPr>
        <p:txBody>
          <a:bodyPr vert="horz" wrap="none" lIns="0" tIns="16912" rIns="0" bIns="0" rtlCol="0">
            <a:spAutoFit/>
          </a:bodyPr>
          <a:lstStyle/>
          <a:p>
            <a:pPr marL="16067">
              <a:spcBef>
                <a:spcPts val="133"/>
              </a:spcBef>
              <a:tabLst>
                <a:tab pos="216481" algn="l"/>
              </a:tabLst>
            </a:pPr>
            <a:r>
              <a:rPr lang="en-US" sz="1598">
                <a:solidFill>
                  <a:schemeClr val="accent1"/>
                </a:solidFill>
                <a:latin typeface="Poppins Medium"/>
                <a:cs typeface="Poppins Medium"/>
              </a:rPr>
              <a:t>Now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A0594E-633A-77B0-096A-6689634D0DB4}"/>
              </a:ext>
            </a:extLst>
          </p:cNvPr>
          <p:cNvSpPr txBox="1"/>
          <p:nvPr/>
        </p:nvSpPr>
        <p:spPr>
          <a:xfrm>
            <a:off x="4727266" y="6211443"/>
            <a:ext cx="469680" cy="262978"/>
          </a:xfrm>
          <a:prstGeom prst="rect">
            <a:avLst/>
          </a:prstGeom>
        </p:spPr>
        <p:txBody>
          <a:bodyPr vert="horz" wrap="none" lIns="0" tIns="16912" rIns="0" bIns="0" rtlCol="0">
            <a:spAutoFit/>
          </a:bodyPr>
          <a:lstStyle/>
          <a:p>
            <a:pPr marL="16067">
              <a:spcBef>
                <a:spcPts val="133"/>
              </a:spcBef>
              <a:tabLst>
                <a:tab pos="216481" algn="l"/>
              </a:tabLst>
            </a:pPr>
            <a:r>
              <a:rPr lang="en-US" sz="1598">
                <a:solidFill>
                  <a:schemeClr val="accent1"/>
                </a:solidFill>
                <a:latin typeface="Poppins Medium"/>
                <a:cs typeface="Poppins Medium"/>
              </a:rPr>
              <a:t>Next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2A366-2B6A-3E49-D612-811E3FA4199A}"/>
              </a:ext>
            </a:extLst>
          </p:cNvPr>
          <p:cNvSpPr txBox="1"/>
          <p:nvPr/>
        </p:nvSpPr>
        <p:spPr>
          <a:xfrm>
            <a:off x="7415172" y="6189959"/>
            <a:ext cx="528991" cy="262978"/>
          </a:xfrm>
          <a:prstGeom prst="rect">
            <a:avLst/>
          </a:prstGeom>
        </p:spPr>
        <p:txBody>
          <a:bodyPr vert="horz" wrap="none" lIns="0" tIns="16912" rIns="0" bIns="0" rtlCol="0">
            <a:spAutoFit/>
          </a:bodyPr>
          <a:lstStyle/>
          <a:p>
            <a:pPr marL="16067">
              <a:spcBef>
                <a:spcPts val="133"/>
              </a:spcBef>
              <a:tabLst>
                <a:tab pos="216481" algn="l"/>
              </a:tabLst>
            </a:pPr>
            <a:r>
              <a:rPr lang="en-US" sz="1598">
                <a:solidFill>
                  <a:schemeClr val="accent1"/>
                </a:solidFill>
                <a:latin typeface="Poppins Medium"/>
                <a:cs typeface="Poppins Medium"/>
              </a:rPr>
              <a:t>Later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CDE1EA-8C78-358C-7324-5BE902109265}"/>
              </a:ext>
            </a:extLst>
          </p:cNvPr>
          <p:cNvSpPr txBox="1"/>
          <p:nvPr/>
        </p:nvSpPr>
        <p:spPr>
          <a:xfrm>
            <a:off x="9952040" y="6189959"/>
            <a:ext cx="1221488" cy="262978"/>
          </a:xfrm>
          <a:prstGeom prst="rect">
            <a:avLst/>
          </a:prstGeom>
        </p:spPr>
        <p:txBody>
          <a:bodyPr vert="horz" wrap="none" lIns="0" tIns="16912" rIns="0" bIns="0" rtlCol="0">
            <a:spAutoFit/>
          </a:bodyPr>
          <a:lstStyle/>
          <a:p>
            <a:pPr marL="16067">
              <a:spcBef>
                <a:spcPts val="133"/>
              </a:spcBef>
              <a:tabLst>
                <a:tab pos="216481" algn="l"/>
              </a:tabLst>
            </a:pPr>
            <a:r>
              <a:rPr lang="en-US" sz="1598">
                <a:solidFill>
                  <a:schemeClr val="accent1"/>
                </a:solidFill>
                <a:latin typeface="Poppins Medium"/>
                <a:cs typeface="Poppins Medium"/>
              </a:rPr>
              <a:t>A little Later</a:t>
            </a: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A1F798BE-815E-106A-EA9B-7A997675AA7A}"/>
              </a:ext>
            </a:extLst>
          </p:cNvPr>
          <p:cNvSpPr/>
          <p:nvPr/>
        </p:nvSpPr>
        <p:spPr>
          <a:xfrm>
            <a:off x="1286392" y="1393577"/>
            <a:ext cx="1674800" cy="9988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Supplier Theft of Gas (SUT)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Meter Number Creation (MNC)</a:t>
            </a:r>
            <a:endParaRPr lang="en-GB" sz="1065">
              <a:solidFill>
                <a:sysClr val="windowText" lastClr="000000"/>
              </a:solidFill>
            </a:endParaRP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78BB2EDC-88DD-259B-D035-ED156BA93DA8}"/>
              </a:ext>
            </a:extLst>
          </p:cNvPr>
          <p:cNvSpPr/>
          <p:nvPr/>
        </p:nvSpPr>
        <p:spPr>
          <a:xfrm>
            <a:off x="2045004" y="2699934"/>
            <a:ext cx="1674799" cy="7205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Duplicate MPRNs (DUP)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Set to Extinct</a:t>
            </a:r>
          </a:p>
        </p:txBody>
      </p:sp>
      <p:sp>
        <p:nvSpPr>
          <p:cNvPr id="12" name="Rectangle: Rounded Corners 6">
            <a:extLst>
              <a:ext uri="{FF2B5EF4-FFF2-40B4-BE49-F238E27FC236}">
                <a16:creationId xmlns:a16="http://schemas.microsoft.com/office/drawing/2014/main" id="{755BDA16-1DBB-5907-81A1-F7BC0C6BD851}"/>
              </a:ext>
            </a:extLst>
          </p:cNvPr>
          <p:cNvSpPr/>
          <p:nvPr/>
        </p:nvSpPr>
        <p:spPr>
          <a:xfrm>
            <a:off x="3485824" y="1383746"/>
            <a:ext cx="1241442" cy="7205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Isolations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 (ISO)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Dead to Live 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(DTL)</a:t>
            </a:r>
          </a:p>
        </p:txBody>
      </p:sp>
      <p:sp>
        <p:nvSpPr>
          <p:cNvPr id="13" name="Rectangle: Rounded Corners 6">
            <a:extLst>
              <a:ext uri="{FF2B5EF4-FFF2-40B4-BE49-F238E27FC236}">
                <a16:creationId xmlns:a16="http://schemas.microsoft.com/office/drawing/2014/main" id="{6FBB5F2F-F270-7E43-6CAC-C1685E180B50}"/>
              </a:ext>
            </a:extLst>
          </p:cNvPr>
          <p:cNvSpPr/>
          <p:nvPr/>
        </p:nvSpPr>
        <p:spPr>
          <a:xfrm>
            <a:off x="3577214" y="4011811"/>
            <a:ext cx="1180365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DUP Enhancements</a:t>
            </a:r>
          </a:p>
        </p:txBody>
      </p: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6403D819-B072-083C-5781-895766C8804B}"/>
              </a:ext>
            </a:extLst>
          </p:cNvPr>
          <p:cNvSpPr/>
          <p:nvPr/>
        </p:nvSpPr>
        <p:spPr>
          <a:xfrm>
            <a:off x="3577214" y="4992424"/>
            <a:ext cx="1241442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Generic to desk workflows – AGG, PSI, PSR</a:t>
            </a:r>
            <a:endParaRPr lang="en-GB" sz="1065">
              <a:solidFill>
                <a:sysClr val="windowText" lastClr="000000"/>
              </a:solidFill>
            </a:endParaRPr>
          </a:p>
        </p:txBody>
      </p:sp>
      <p:sp>
        <p:nvSpPr>
          <p:cNvPr id="15" name="Rectangle: Rounded Corners 6">
            <a:extLst>
              <a:ext uri="{FF2B5EF4-FFF2-40B4-BE49-F238E27FC236}">
                <a16:creationId xmlns:a16="http://schemas.microsoft.com/office/drawing/2014/main" id="{E9AD0A79-C370-1EA8-1B5D-C04A36675253}"/>
              </a:ext>
            </a:extLst>
          </p:cNvPr>
          <p:cNvSpPr/>
          <p:nvPr/>
        </p:nvSpPr>
        <p:spPr>
          <a:xfrm>
            <a:off x="5039098" y="1375955"/>
            <a:ext cx="1674799" cy="11505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Address Amendments (ADD/ UNC)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New MPRN Creation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 (FOM)</a:t>
            </a:r>
          </a:p>
        </p:txBody>
      </p:sp>
      <p:sp>
        <p:nvSpPr>
          <p:cNvPr id="16" name="Rectangle: Rounded Corners 6">
            <a:extLst>
              <a:ext uri="{FF2B5EF4-FFF2-40B4-BE49-F238E27FC236}">
                <a16:creationId xmlns:a16="http://schemas.microsoft.com/office/drawing/2014/main" id="{B5F6C26F-53F6-5D9E-9198-89DF28223690}"/>
              </a:ext>
            </a:extLst>
          </p:cNvPr>
          <p:cNvSpPr/>
          <p:nvPr/>
        </p:nvSpPr>
        <p:spPr>
          <a:xfrm>
            <a:off x="4987186" y="4016573"/>
            <a:ext cx="1674799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Enhancements to MNC Process including Network</a:t>
            </a:r>
          </a:p>
        </p:txBody>
      </p:sp>
      <p:sp>
        <p:nvSpPr>
          <p:cNvPr id="17" name="Rectangle: Rounded Corners 6">
            <a:extLst>
              <a:ext uri="{FF2B5EF4-FFF2-40B4-BE49-F238E27FC236}">
                <a16:creationId xmlns:a16="http://schemas.microsoft.com/office/drawing/2014/main" id="{31E96A15-61BD-76E7-7EBB-33004D49ACFD}"/>
              </a:ext>
            </a:extLst>
          </p:cNvPr>
          <p:cNvSpPr/>
          <p:nvPr/>
        </p:nvSpPr>
        <p:spPr>
          <a:xfrm>
            <a:off x="4987186" y="4984153"/>
            <a:ext cx="1674799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Generic to desk 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workflows – GIC</a:t>
            </a:r>
            <a:endParaRPr lang="en-GB" sz="1065" dirty="0">
              <a:solidFill>
                <a:sysClr val="windowText" lastClr="0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2E6CFC-8B60-2534-1809-9C4DBAE10D6C}"/>
              </a:ext>
            </a:extLst>
          </p:cNvPr>
          <p:cNvSpPr txBox="1"/>
          <p:nvPr/>
        </p:nvSpPr>
        <p:spPr>
          <a:xfrm rot="16200000">
            <a:off x="-81995" y="2027826"/>
            <a:ext cx="1908160" cy="303951"/>
          </a:xfrm>
          <a:prstGeom prst="rect">
            <a:avLst/>
          </a:prstGeom>
        </p:spPr>
        <p:txBody>
          <a:bodyPr vert="horz" wrap="square" lIns="0" tIns="16912" rIns="0" bIns="0" rtlCol="0">
            <a:spAutoFit/>
          </a:bodyPr>
          <a:lstStyle/>
          <a:p>
            <a:pPr marL="16067" algn="ctr">
              <a:spcBef>
                <a:spcPts val="133"/>
              </a:spcBef>
              <a:tabLst>
                <a:tab pos="216481" algn="l"/>
              </a:tabLst>
            </a:pPr>
            <a:r>
              <a:rPr lang="en-US" sz="1864" dirty="0">
                <a:solidFill>
                  <a:srgbClr val="304A90"/>
                </a:solidFill>
                <a:latin typeface="Poppins Medium"/>
                <a:cs typeface="Poppins Medium"/>
              </a:rPr>
              <a:t>Main  Release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175A3B-05E7-98CF-F645-144828B3F0AA}"/>
              </a:ext>
            </a:extLst>
          </p:cNvPr>
          <p:cNvSpPr txBox="1"/>
          <p:nvPr/>
        </p:nvSpPr>
        <p:spPr>
          <a:xfrm rot="16200000">
            <a:off x="-234051" y="4362023"/>
            <a:ext cx="2592168" cy="590824"/>
          </a:xfrm>
          <a:prstGeom prst="rect">
            <a:avLst/>
          </a:prstGeom>
        </p:spPr>
        <p:txBody>
          <a:bodyPr vert="horz" wrap="square" lIns="0" tIns="16912" rIns="0" bIns="0" rtlCol="0">
            <a:spAutoFit/>
          </a:bodyPr>
          <a:lstStyle/>
          <a:p>
            <a:pPr marL="16067" algn="ctr">
              <a:spcBef>
                <a:spcPts val="133"/>
              </a:spcBef>
              <a:tabLst>
                <a:tab pos="216481" algn="l"/>
              </a:tabLst>
            </a:pPr>
            <a:r>
              <a:rPr lang="en-US" sz="1864" dirty="0">
                <a:solidFill>
                  <a:srgbClr val="304A90"/>
                </a:solidFill>
                <a:latin typeface="Poppins Medium"/>
                <a:cs typeface="Poppins Medium"/>
              </a:rPr>
              <a:t>Additional Stretch Enhancements</a:t>
            </a:r>
          </a:p>
        </p:txBody>
      </p:sp>
      <p:sp>
        <p:nvSpPr>
          <p:cNvPr id="20" name="Rectangle: Rounded Corners 6">
            <a:extLst>
              <a:ext uri="{FF2B5EF4-FFF2-40B4-BE49-F238E27FC236}">
                <a16:creationId xmlns:a16="http://schemas.microsoft.com/office/drawing/2014/main" id="{B9BEDB03-4126-5E27-50D4-16B1558B873D}"/>
              </a:ext>
            </a:extLst>
          </p:cNvPr>
          <p:cNvSpPr/>
          <p:nvPr/>
        </p:nvSpPr>
        <p:spPr>
          <a:xfrm>
            <a:off x="6803841" y="1374159"/>
            <a:ext cx="2021321" cy="16678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Request for Adjustment (RFA)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Daily Metered Query (DMQ)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Consumption Dispute Query (CDQ)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Theft of Gas 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 (TOG)– 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Network Raised</a:t>
            </a:r>
          </a:p>
        </p:txBody>
      </p:sp>
      <p:sp>
        <p:nvSpPr>
          <p:cNvPr id="21" name="Rectangle: Rounded Corners 6">
            <a:extLst>
              <a:ext uri="{FF2B5EF4-FFF2-40B4-BE49-F238E27FC236}">
                <a16:creationId xmlns:a16="http://schemas.microsoft.com/office/drawing/2014/main" id="{C0177AEF-85EB-4757-BA00-FBC36A03000B}"/>
              </a:ext>
            </a:extLst>
          </p:cNvPr>
          <p:cNvSpPr/>
          <p:nvPr/>
        </p:nvSpPr>
        <p:spPr>
          <a:xfrm>
            <a:off x="6841872" y="4984152"/>
            <a:ext cx="2021321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Generic to desk 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workflows – FLE</a:t>
            </a:r>
            <a:endParaRPr lang="en-GB" sz="1065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: Rounded Corners 6">
            <a:extLst>
              <a:ext uri="{FF2B5EF4-FFF2-40B4-BE49-F238E27FC236}">
                <a16:creationId xmlns:a16="http://schemas.microsoft.com/office/drawing/2014/main" id="{BB4706D0-C19D-997A-4124-5D3556776D76}"/>
              </a:ext>
            </a:extLst>
          </p:cNvPr>
          <p:cNvSpPr/>
          <p:nvPr/>
        </p:nvSpPr>
        <p:spPr>
          <a:xfrm>
            <a:off x="8915106" y="1384697"/>
            <a:ext cx="1130468" cy="8549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Must Reads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 (MUR)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6D05B43F-166E-8F17-13D8-21177C0AF265}"/>
              </a:ext>
            </a:extLst>
          </p:cNvPr>
          <p:cNvSpPr/>
          <p:nvPr/>
        </p:nvSpPr>
        <p:spPr>
          <a:xfrm>
            <a:off x="10187193" y="1374158"/>
            <a:ext cx="1258596" cy="14601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Manage Unregistered Sites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(MUS)</a:t>
            </a:r>
          </a:p>
          <a:p>
            <a:pPr algn="ctr"/>
            <a:endParaRPr lang="en-GB" sz="1065">
              <a:solidFill>
                <a:sysClr val="windowText" lastClr="000000"/>
              </a:solidFill>
              <a:cs typeface="Poppins Medium"/>
            </a:endParaRP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Gas Safety Regulation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(GSR)</a:t>
            </a:r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2151A7A9-8B78-BBC5-B6B0-76005580BAC0}"/>
              </a:ext>
            </a:extLst>
          </p:cNvPr>
          <p:cNvSpPr/>
          <p:nvPr/>
        </p:nvSpPr>
        <p:spPr>
          <a:xfrm>
            <a:off x="10142868" y="3983780"/>
            <a:ext cx="1438842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SUT Enhancements</a:t>
            </a:r>
          </a:p>
        </p:txBody>
      </p:sp>
      <p:sp>
        <p:nvSpPr>
          <p:cNvPr id="25" name="Rectangle: Rounded Corners 6">
            <a:extLst>
              <a:ext uri="{FF2B5EF4-FFF2-40B4-BE49-F238E27FC236}">
                <a16:creationId xmlns:a16="http://schemas.microsoft.com/office/drawing/2014/main" id="{4780281E-D195-B241-B154-D85F76684DB3}"/>
              </a:ext>
            </a:extLst>
          </p:cNvPr>
          <p:cNvSpPr/>
          <p:nvPr/>
        </p:nvSpPr>
        <p:spPr>
          <a:xfrm>
            <a:off x="10880554" y="2921102"/>
            <a:ext cx="1130470" cy="8046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Swapped Address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(SWA)</a:t>
            </a:r>
          </a:p>
        </p:txBody>
      </p:sp>
      <p:sp>
        <p:nvSpPr>
          <p:cNvPr id="26" name="Rectangle: Rounded Corners 6">
            <a:extLst>
              <a:ext uri="{FF2B5EF4-FFF2-40B4-BE49-F238E27FC236}">
                <a16:creationId xmlns:a16="http://schemas.microsoft.com/office/drawing/2014/main" id="{FF1201DD-1AEE-02A9-4EFF-66500EB8DA8E}"/>
              </a:ext>
            </a:extLst>
          </p:cNvPr>
          <p:cNvSpPr/>
          <p:nvPr/>
        </p:nvSpPr>
        <p:spPr>
          <a:xfrm>
            <a:off x="8863194" y="3983780"/>
            <a:ext cx="1130470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Generic Enhancements</a:t>
            </a:r>
            <a:endParaRPr lang="en-GB" sz="1065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2CE7E6-E29D-F536-CBAF-C486984BDE23}"/>
              </a:ext>
            </a:extLst>
          </p:cNvPr>
          <p:cNvSpPr/>
          <p:nvPr/>
        </p:nvSpPr>
        <p:spPr>
          <a:xfrm>
            <a:off x="1126776" y="1062392"/>
            <a:ext cx="1968058" cy="1377485"/>
          </a:xfrm>
          <a:prstGeom prst="rect">
            <a:avLst/>
          </a:prstGeom>
          <a:noFill/>
          <a:ln w="1905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r>
              <a:rPr lang="en-US" sz="1598" dirty="0">
                <a:solidFill>
                  <a:schemeClr val="accent1"/>
                </a:solidFill>
              </a:rPr>
              <a:t>XRN 5556.a </a:t>
            </a: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E03C12-6185-2997-0E85-7EA95FDFA5DF}"/>
              </a:ext>
            </a:extLst>
          </p:cNvPr>
          <p:cNvSpPr/>
          <p:nvPr/>
        </p:nvSpPr>
        <p:spPr>
          <a:xfrm>
            <a:off x="10677874" y="6653046"/>
            <a:ext cx="1115131" cy="19809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5">
                <a:solidFill>
                  <a:srgbClr val="002060"/>
                </a:solidFill>
              </a:rPr>
              <a:t>New Process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D6C674-EABD-D28C-7652-EBB1101FC63D}"/>
              </a:ext>
            </a:extLst>
          </p:cNvPr>
          <p:cNvSpPr/>
          <p:nvPr/>
        </p:nvSpPr>
        <p:spPr>
          <a:xfrm>
            <a:off x="2324838" y="3060189"/>
            <a:ext cx="1115131" cy="19809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65">
              <a:solidFill>
                <a:srgbClr val="00206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27E0C2E-1439-413A-8E71-BCE4FB2C1CB7}"/>
              </a:ext>
            </a:extLst>
          </p:cNvPr>
          <p:cNvSpPr/>
          <p:nvPr/>
        </p:nvSpPr>
        <p:spPr>
          <a:xfrm>
            <a:off x="11038339" y="3018665"/>
            <a:ext cx="867136" cy="62367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65">
              <a:solidFill>
                <a:srgbClr val="002060"/>
              </a:solidFill>
            </a:endParaRPr>
          </a:p>
        </p:txBody>
      </p:sp>
      <p:sp>
        <p:nvSpPr>
          <p:cNvPr id="36" name="Rectangle: Rounded Corners 6">
            <a:extLst>
              <a:ext uri="{FF2B5EF4-FFF2-40B4-BE49-F238E27FC236}">
                <a16:creationId xmlns:a16="http://schemas.microsoft.com/office/drawing/2014/main" id="{A9C23AFC-A653-9BFA-4417-6746E64D71FE}"/>
              </a:ext>
            </a:extLst>
          </p:cNvPr>
          <p:cNvSpPr/>
          <p:nvPr/>
        </p:nvSpPr>
        <p:spPr>
          <a:xfrm>
            <a:off x="3626898" y="6106893"/>
            <a:ext cx="587990" cy="5141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Early</a:t>
            </a:r>
          </a:p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Q1 2023</a:t>
            </a:r>
          </a:p>
        </p:txBody>
      </p:sp>
      <p:sp>
        <p:nvSpPr>
          <p:cNvPr id="37" name="Rectangle: Rounded Corners 6">
            <a:extLst>
              <a:ext uri="{FF2B5EF4-FFF2-40B4-BE49-F238E27FC236}">
                <a16:creationId xmlns:a16="http://schemas.microsoft.com/office/drawing/2014/main" id="{BBAE86B4-B956-15C7-3DC5-B7689CEE1D95}"/>
              </a:ext>
            </a:extLst>
          </p:cNvPr>
          <p:cNvSpPr/>
          <p:nvPr/>
        </p:nvSpPr>
        <p:spPr>
          <a:xfrm>
            <a:off x="11471906" y="6131430"/>
            <a:ext cx="587990" cy="5141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No later than end of Q3 2023</a:t>
            </a:r>
          </a:p>
        </p:txBody>
      </p:sp>
      <p:sp>
        <p:nvSpPr>
          <p:cNvPr id="38" name="Rectangle: Rounded Corners 6">
            <a:extLst>
              <a:ext uri="{FF2B5EF4-FFF2-40B4-BE49-F238E27FC236}">
                <a16:creationId xmlns:a16="http://schemas.microsoft.com/office/drawing/2014/main" id="{77885ED6-7B62-B986-A51B-51690EF85060}"/>
              </a:ext>
            </a:extLst>
          </p:cNvPr>
          <p:cNvSpPr/>
          <p:nvPr/>
        </p:nvSpPr>
        <p:spPr>
          <a:xfrm>
            <a:off x="827055" y="6091495"/>
            <a:ext cx="587990" cy="5141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Early</a:t>
            </a:r>
          </a:p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Q4 2022</a:t>
            </a:r>
          </a:p>
        </p:txBody>
      </p:sp>
      <p:pic>
        <p:nvPicPr>
          <p:cNvPr id="39" name="Graphic 38" descr="Badge Tick with solid fill">
            <a:extLst>
              <a:ext uri="{FF2B5EF4-FFF2-40B4-BE49-F238E27FC236}">
                <a16:creationId xmlns:a16="http://schemas.microsoft.com/office/drawing/2014/main" id="{6D6B3AEB-6E53-E363-3D28-90061E9AF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20725" y="850565"/>
            <a:ext cx="1021482" cy="1021482"/>
          </a:xfrm>
          <a:prstGeom prst="rect">
            <a:avLst/>
          </a:prstGeom>
        </p:spPr>
      </p:pic>
      <p:pic>
        <p:nvPicPr>
          <p:cNvPr id="11" name="Graphic 10" descr="Badge Tick with solid fill">
            <a:extLst>
              <a:ext uri="{FF2B5EF4-FFF2-40B4-BE49-F238E27FC236}">
                <a16:creationId xmlns:a16="http://schemas.microsoft.com/office/drawing/2014/main" id="{562DFAD6-464E-0EEA-90DD-1129EDEA89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6697" y="3159234"/>
            <a:ext cx="1021482" cy="102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369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Limited Access System Group For Web 1447494a-e48f-468a-bba7-54d8a0f3944e</DisplayName>
        <AccountId>78</AccountId>
        <AccountType/>
      </UserInfo>
      <UserInfo>
        <DisplayName>Kiran Kumar</DisplayName>
        <AccountId>75</AccountId>
        <AccountType/>
      </UserInfo>
      <UserInfo>
        <DisplayName>Linda Whitcroft</DisplayName>
        <AccountId>12</AccountId>
        <AccountType/>
      </UserInfo>
      <UserInfo>
        <DisplayName>Kirsty McGarry</DisplayName>
        <AccountId>169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092B59-2153-45D1-BA34-14AF2B535120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103fba77-31dd-4780-83f9-c54f26c3a260"/>
    <ds:schemaRef ds:uri="11f1cc19-a6a2-4477-822b-8358f9edc37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F5E0B0B-6654-4A7A-BB86-934E9E385AF0}"/>
</file>

<file path=customXml/itemProps3.xml><?xml version="1.0" encoding="utf-8"?>
<ds:datastoreItem xmlns:ds="http://schemas.openxmlformats.org/officeDocument/2006/customXml" ds:itemID="{6C30F180-3CC8-4D21-BE0D-7E5DA8864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441</Words>
  <Application>Microsoft Macintosh PowerPoint</Application>
  <PresentationFormat>Widescreen</PresentationFormat>
  <Paragraphs>74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Poppins Light</vt:lpstr>
      <vt:lpstr>Poppins Medium</vt:lpstr>
      <vt:lpstr>1_Office Theme</vt:lpstr>
      <vt:lpstr>January CoMC CMS Rebuild Update </vt:lpstr>
      <vt:lpstr>Progress to Date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Rebuild </dc:title>
  <dc:creator>Joanne Williams</dc:creator>
  <cp:lastModifiedBy>Joanne Williams</cp:lastModifiedBy>
  <cp:revision>8</cp:revision>
  <dcterms:created xsi:type="dcterms:W3CDTF">2022-02-04T13:05:51Z</dcterms:created>
  <dcterms:modified xsi:type="dcterms:W3CDTF">2023-01-09T08:52:06Z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85800</vt:r8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MediaServiceImageTags">
    <vt:lpwstr/>
  </property>
  <property fmtid="{D5CDD505-2E9C-101B-9397-08002B2CF9AE}" pid="10" name="ContentTypeId">
    <vt:lpwstr>0x010100CD78529C455A9849A187361FC3458725</vt:lpwstr>
  </property>
</Properties>
</file>