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8"/>
  </p:notesMasterIdLst>
  <p:handoutMasterIdLst>
    <p:handoutMasterId r:id="rId19"/>
  </p:handoutMasterIdLst>
  <p:sldIdLst>
    <p:sldId id="436" r:id="rId13"/>
    <p:sldId id="895" r:id="rId14"/>
    <p:sldId id="896" r:id="rId15"/>
    <p:sldId id="897" r:id="rId16"/>
    <p:sldId id="894" r:id="rId1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2E8C2-01CE-4D7D-BEDA-987FD1CF578F}" v="1" dt="2023-01-04T09:44:56.875"/>
    <p1510:client id="{DE0065C0-719A-4526-A7EA-17CB25875F3C}" v="10" dt="2023-01-03T13:19:37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9822" autoAdjust="0"/>
  </p:normalViewPr>
  <p:slideViewPr>
    <p:cSldViewPr snapToObjects="1">
      <p:cViewPr varScale="1">
        <p:scale>
          <a:sx n="145" d="100"/>
          <a:sy n="145" d="100"/>
        </p:scale>
        <p:origin x="60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Lancaster" userId="36a3dea0-8e9a-4a0f-8285-613d0b488086" providerId="ADAL" clId="{B122E8C2-01CE-4D7D-BEDA-987FD1CF578F}"/>
    <pc:docChg chg="modSld">
      <pc:chgData name="Kate Lancaster" userId="36a3dea0-8e9a-4a0f-8285-613d0b488086" providerId="ADAL" clId="{B122E8C2-01CE-4D7D-BEDA-987FD1CF578F}" dt="2023-01-04T09:44:56.875" v="0"/>
      <pc:docMkLst>
        <pc:docMk/>
      </pc:docMkLst>
      <pc:sldChg chg="modSp">
        <pc:chgData name="Kate Lancaster" userId="36a3dea0-8e9a-4a0f-8285-613d0b488086" providerId="ADAL" clId="{B122E8C2-01CE-4D7D-BEDA-987FD1CF578F}" dt="2023-01-04T09:44:56.875" v="0"/>
        <pc:sldMkLst>
          <pc:docMk/>
          <pc:sldMk cId="2203838732" sldId="895"/>
        </pc:sldMkLst>
        <pc:graphicFrameChg chg="mod">
          <ac:chgData name="Kate Lancaster" userId="36a3dea0-8e9a-4a0f-8285-613d0b488086" providerId="ADAL" clId="{B122E8C2-01CE-4D7D-BEDA-987FD1CF578F}" dt="2023-01-04T09:44:56.875" v="0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04/01/2023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04/01/2023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61-reform-of-gas-demand-side-response-dsr-arrangements-modification-0822/" TargetMode="External"/><Relationship Id="rId13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5469-increasing-the-frequency-of-fsg-payments/" TargetMode="External"/><Relationship Id="rId12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17" Type="http://schemas.openxmlformats.org/officeDocument/2006/relationships/hyperlink" Target="https://www.xoserve.com/change/customer-change-register/xrn-5595-changes-to-the-rec-switching-operator-outage-notification-lead-time-r0055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hange-proposals/xrn-5298-h100-fife-project-phase-1-initial-assessment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65-appointment-of-cdsp-as-the-scheme-administrator-for-the-energy-price-guarantee-epg-for-domestic-gas-consumers-gas-unc0824/" TargetMode="External"/><Relationship Id="rId11" Type="http://schemas.openxmlformats.org/officeDocument/2006/relationships/hyperlink" Target="https://www.xoserve.com/change/change-proposals/xrn-4900-biomethane-sites-with-reduced-propane-injection/" TargetMode="External"/><Relationship Id="rId5" Type="http://schemas.openxmlformats.org/officeDocument/2006/relationships/hyperlink" Target="https://www.xoserve.com/change/change-proposals/xrn-5529-unc-derogation-process-mod-0800/" TargetMode="External"/><Relationship Id="rId15" Type="http://schemas.openxmlformats.org/officeDocument/2006/relationships/hyperlink" Target="https://www.xoserve.com/change/change-proposals/xrn-4992-modification-0687-creation-of-new-charge-to-recover-last-resort-supply-payments/" TargetMode="External"/><Relationship Id="rId10" Type="http://schemas.openxmlformats.org/officeDocument/2006/relationships/hyperlink" Target="https://www.xoserve.com/change/change-proposals/xrn-5541-amendment-to-the-uig-additional-national-data-reporting/" TargetMode="External"/><Relationship Id="rId4" Type="http://schemas.openxmlformats.org/officeDocument/2006/relationships/hyperlink" Target="https://www.xoserve.com/change/change-proposals/xrn-5231-provision-of-a-fwacv-service/" TargetMode="External"/><Relationship Id="rId9" Type="http://schemas.openxmlformats.org/officeDocument/2006/relationships/hyperlink" Target="https://www.xoserve.com/change/change-proposals/xrn-5236-reporting-valid-confirmed-theft-of-gas-into-central-systems-modification-0734/" TargetMode="External"/><Relationship Id="rId14" Type="http://schemas.openxmlformats.org/officeDocument/2006/relationships/hyperlink" Target="https://www.xoserve.com/change/change-proposals/xrn-4989-online-end-to-end-credit-interest-process-defect-106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46-resolution-of-address-interactions-between-dcc-and-cdsp/" TargetMode="External"/><Relationship Id="rId13" Type="http://schemas.openxmlformats.org/officeDocument/2006/relationships/hyperlink" Target="https://www.xoserve.com/change/change-proposals/xrn-5573-updates-to-the-priority-consumer-process-as-designated-by-the-secretary-of-state-for-business-energy-and-industrial-strategy-beis-urgent/" TargetMode="External"/><Relationship Id="rId3" Type="http://schemas.openxmlformats.org/officeDocument/2006/relationships/hyperlink" Target="https://www.xoserve.com/change/change-proposals/xrn5316-rejecting-a-replacement-read-with-a-pre-line-in-the-sand-lis-read-date/" TargetMode="External"/><Relationship Id="rId7" Type="http://schemas.openxmlformats.org/officeDocument/2006/relationships/hyperlink" Target="https://www.xoserve.com/change/change-proposals/xrn-5545-hydrogen-trial-visualisation-dashboard/" TargetMode="External"/><Relationship Id="rId12" Type="http://schemas.openxmlformats.org/officeDocument/2006/relationships/hyperlink" Target="https://www.xoserve.com/change/change-proposals/xrn-5569-contact-data-provision-for-igt-customers/" TargetMode="External"/><Relationship Id="rId2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35-processing-of-css-switch-requests-received-in-time-period-5/" TargetMode="External"/><Relationship Id="rId11" Type="http://schemas.openxmlformats.org/officeDocument/2006/relationships/hyperlink" Target="https://www.xoserve.com/change/change-proposals/xrn-5567-implementation-of-resend-functionality-for-messages-from-css-to-grda-rec-cp-r0067/" TargetMode="External"/><Relationship Id="rId5" Type="http://schemas.openxmlformats.org/officeDocument/2006/relationships/hyperlink" Target="https://www.xoserve.com/change/change-proposals/xrn-5531-hydrogen-village-trial/" TargetMode="External"/><Relationship Id="rId15" Type="http://schemas.openxmlformats.org/officeDocument/2006/relationships/hyperlink" Target="https://www.xoserve.com/change/change-proposals/xrn-5585-flow-weighted-average-calorific-value-phase-2-service-improvements/" TargetMode="External"/><Relationship Id="rId10" Type="http://schemas.openxmlformats.org/officeDocument/2006/relationships/hyperlink" Target="https://www.xoserve.com/change/change-proposals/xrn-5555-amend-existing-large-load-site-reporting/" TargetMode="External"/><Relationship Id="rId4" Type="http://schemas.openxmlformats.org/officeDocument/2006/relationships/hyperlink" Target="https://www.xoserve.com/change/change-proposals/xrn5454-supplier-of-last-resort-solr-reporting-suite/" TargetMode="External"/><Relationship Id="rId9" Type="http://schemas.openxmlformats.org/officeDocument/2006/relationships/hyperlink" Target="https://www.xoserve.com/change/change-proposals/xrn-5547-updating-the-comprehensive-invoice-master-list-and-inv-template/" TargetMode="External"/><Relationship Id="rId14" Type="http://schemas.openxmlformats.org/officeDocument/2006/relationships/hyperlink" Target="https://www.xoserve.com/change/change-proposals/xrn-5584-procurement-of-climate-change-methodology-for-demand-estimation-purpose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73-meter-asset-detail-proactive-monitoring-servic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71-services-to-release-data-to-unc-parties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53-gsos-2-3-13-payment-automation/" TargetMode="External"/><Relationship Id="rId5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August 22 – December 23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2742" y="780557"/>
            <a:ext cx="9122793" cy="3457691"/>
            <a:chOff x="21207" y="950958"/>
            <a:chExt cx="9122793" cy="3417074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7"/>
              <a:ext cx="9057203" cy="3107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6069" y="1309243"/>
              <a:ext cx="1660935" cy="583925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CSSC Go-Live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969" y="1971141"/>
              <a:ext cx="5654261" cy="4123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 dirty="0">
                  <a:solidFill>
                    <a:schemeClr val="tx1"/>
                  </a:solidFill>
                </a:rPr>
                <a:t>XRN5533</a:t>
              </a:r>
              <a:r>
                <a:rPr lang="en-GB" sz="1200" b="1" dirty="0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July 22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6766" y="958975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February 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39464" y="2917558"/>
              <a:ext cx="5038319" cy="4052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 dirty="0">
                  <a:solidFill>
                    <a:schemeClr val="tx1"/>
                  </a:solidFill>
                </a:rPr>
                <a:t>XRN5562</a:t>
              </a:r>
              <a:r>
                <a:rPr lang="en-GB" sz="1200" b="1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XRN5091, XRN5186, </a:t>
              </a:r>
              <a:r>
                <a:rPr lang="en-GB" sz="1050" b="1" u="sng" dirty="0">
                  <a:solidFill>
                    <a:srgbClr val="FF0000"/>
                  </a:solidFill>
                </a:rPr>
                <a:t>XRN5482 (tbc)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6254" y="950958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June 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072873" y="962894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23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001821-F700-42DD-973D-87D5D2CBD121}"/>
                </a:ext>
              </a:extLst>
            </p:cNvPr>
            <p:cNvSpPr/>
            <p:nvPr/>
          </p:nvSpPr>
          <p:spPr>
            <a:xfrm>
              <a:off x="95566" y="3628534"/>
              <a:ext cx="675257" cy="289687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XRN5515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5BC15D2-D52D-48A2-838C-4127EDAEADCF}"/>
                </a:ext>
              </a:extLst>
            </p:cNvPr>
            <p:cNvSpPr/>
            <p:nvPr/>
          </p:nvSpPr>
          <p:spPr>
            <a:xfrm>
              <a:off x="986536" y="2870599"/>
              <a:ext cx="1247926" cy="351161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XRN5231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A1C9E8-8C8A-46F4-B57B-BD6180523A23}"/>
                </a:ext>
              </a:extLst>
            </p:cNvPr>
            <p:cNvSpPr/>
            <p:nvPr/>
          </p:nvSpPr>
          <p:spPr>
            <a:xfrm>
              <a:off x="1031686" y="3992197"/>
              <a:ext cx="636835" cy="29192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XRN5469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5131332" y="3387999"/>
              <a:ext cx="3996445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November 23 – Major Release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81A8D3-7AA6-4B78-88B7-10DC0EA4E06F}"/>
                </a:ext>
              </a:extLst>
            </p:cNvPr>
            <p:cNvSpPr/>
            <p:nvPr/>
          </p:nvSpPr>
          <p:spPr>
            <a:xfrm>
              <a:off x="1956443" y="1315435"/>
              <a:ext cx="887365" cy="577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 Major Release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7BF648-C6EF-4057-B696-D2A8C691D910}"/>
                </a:ext>
              </a:extLst>
            </p:cNvPr>
            <p:cNvSpPr/>
            <p:nvPr/>
          </p:nvSpPr>
          <p:spPr>
            <a:xfrm>
              <a:off x="1530667" y="3628534"/>
              <a:ext cx="784235" cy="303429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XRN5236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3880345" y="3976221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Indicative Implementation Date – Changes are scoped for delivery – Funding and Implementation Date not yet approved by </a:t>
              </a:r>
              <a:r>
                <a:rPr lang="en-GB" sz="700" i="1" dirty="0" err="1">
                  <a:solidFill>
                    <a:schemeClr val="tx2"/>
                  </a:solidFill>
                </a:rPr>
                <a:t>ChMC</a:t>
              </a:r>
              <a:endParaRPr lang="en-GB" sz="700" i="1" dirty="0">
                <a:solidFill>
                  <a:schemeClr val="tx2"/>
                </a:solidFill>
              </a:endParaRPr>
            </a:p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52477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03 January 2023</a:t>
            </a:r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88E32C-F68B-4297-98B3-F7FA3E7B52C2}"/>
              </a:ext>
            </a:extLst>
          </p:cNvPr>
          <p:cNvSpPr/>
          <p:nvPr/>
        </p:nvSpPr>
        <p:spPr>
          <a:xfrm>
            <a:off x="1330853" y="2316698"/>
            <a:ext cx="1296145" cy="37051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XRN5565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4DF006-D198-4084-8AAD-5D0B901296DA}"/>
              </a:ext>
            </a:extLst>
          </p:cNvPr>
          <p:cNvSpPr/>
          <p:nvPr/>
        </p:nvSpPr>
        <p:spPr>
          <a:xfrm>
            <a:off x="1207817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XRN5529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4BA52F-8A4C-4671-AA42-A893F7C4A217}"/>
              </a:ext>
            </a:extLst>
          </p:cNvPr>
          <p:cNvSpPr/>
          <p:nvPr/>
        </p:nvSpPr>
        <p:spPr>
          <a:xfrm>
            <a:off x="1933673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XRN5561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3275856" y="2323911"/>
            <a:ext cx="3384376" cy="3936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March 23 - AdHoc Release (</a:t>
            </a:r>
            <a:r>
              <a:rPr lang="en-GB" sz="1100" b="1" dirty="0">
                <a:solidFill>
                  <a:schemeClr val="tx1"/>
                </a:solidFill>
              </a:rPr>
              <a:t>XRN5575</a:t>
            </a:r>
            <a:r>
              <a:rPr lang="en-GB" sz="12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</a:rPr>
              <a:t>XRN5379, XRN5143, XRN5472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415FF92-AC4B-4ADF-9B58-D1A77553F826}"/>
              </a:ext>
            </a:extLst>
          </p:cNvPr>
          <p:cNvSpPr/>
          <p:nvPr/>
        </p:nvSpPr>
        <p:spPr>
          <a:xfrm>
            <a:off x="3114395" y="3495781"/>
            <a:ext cx="675257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XRN5541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C23BBAC-46A8-4DCB-BA43-7B1311D343CA}"/>
              </a:ext>
            </a:extLst>
          </p:cNvPr>
          <p:cNvSpPr/>
          <p:nvPr/>
        </p:nvSpPr>
        <p:spPr>
          <a:xfrm>
            <a:off x="1883074" y="3853704"/>
            <a:ext cx="721273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XRN5573A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4537138" y="1471087"/>
            <a:ext cx="675257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XRN5595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BBEC5A-4649-40CA-A725-F29D83715EA8}"/>
              </a:ext>
            </a:extLst>
          </p:cNvPr>
          <p:cNvSpPr/>
          <p:nvPr/>
        </p:nvSpPr>
        <p:spPr>
          <a:xfrm>
            <a:off x="3861881" y="3227896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XRN5555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1177"/>
            <a:ext cx="8229600" cy="444349"/>
          </a:xfrm>
        </p:spPr>
        <p:txBody>
          <a:bodyPr>
            <a:noAutofit/>
          </a:bodyPr>
          <a:lstStyle/>
          <a:p>
            <a:r>
              <a:rPr lang="en-GB" sz="1500" dirty="0">
                <a:latin typeface="Arial"/>
                <a:cs typeface="Arial"/>
              </a:rPr>
              <a:t>Change Pipeline - Delivery Plan - July 2022 - February 2023</a:t>
            </a:r>
            <a:endParaRPr lang="en-GB" sz="15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836585"/>
              </p:ext>
            </p:extLst>
          </p:nvPr>
        </p:nvGraphicFramePr>
        <p:xfrm>
          <a:off x="37885" y="463347"/>
          <a:ext cx="9082366" cy="47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83336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0766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69614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40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Delivered / </a:t>
                      </a:r>
                    </a:p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3"/>
                        </a:rPr>
                        <a:t>5515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HyDeploy Close Down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18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July 2022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4"/>
                        </a:rPr>
                        <a:t>5231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FWACV Service – MOD 0793S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£1.198m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September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57701"/>
                  </a:ext>
                </a:extLst>
              </a:tr>
              <a:tr h="212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5"/>
                        </a:rPr>
                        <a:t>5529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UNC Derogation process – MOD 0800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3929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6"/>
                        </a:rPr>
                        <a:t>5565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/>
                        <a:t>CDSP as the Scheme Administrator for the Energy Price Guarantee for Domestic Gas Consumers – MOD 0824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£1m – 1.5m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65690"/>
                  </a:ext>
                </a:extLst>
              </a:tr>
              <a:tr h="190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7"/>
                        </a:rPr>
                        <a:t>5469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Increase Frequency of FSG Payments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Cadent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£63.3k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</a:t>
                      </a:r>
                      <a:r>
                        <a:rPr lang="en-GB" sz="700" b="1" baseline="30000" dirty="0"/>
                        <a:t>rd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2844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5561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Reform of Gas Demand Side Response (DSR) Arrangements – MOD 0822U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National Grid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17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80026"/>
                  </a:ext>
                </a:extLst>
              </a:tr>
              <a:tr h="193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9"/>
                        </a:rPr>
                        <a:t>5236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Reporting Valid Confirmed Theft of Gas in central systems – MOD 0734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Gazprom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£74k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Oct / Nov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CMS Rebuild Release 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 (Not Live)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785739"/>
                  </a:ext>
                </a:extLst>
              </a:tr>
              <a:tr h="19342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0"/>
                        </a:rPr>
                        <a:t>5541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Amendments to the UIG Additional National Data Reporting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December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39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1"/>
                        </a:rPr>
                        <a:t>4900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25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2"/>
                        </a:rPr>
                        <a:t>4978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3"/>
                        </a:rPr>
                        <a:t>4990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4"/>
                        </a:rPr>
                        <a:t>4989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end to End Credit Interest process - Defect 1063 (Part C)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5"/>
                        </a:rPr>
                        <a:t>4992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6"/>
                        </a:rPr>
                        <a:t>5298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17"/>
                        </a:rPr>
                        <a:t>5595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to the REC Switching Operator Outage Notification Lead Time (R0055)</a:t>
                      </a:r>
                      <a:endParaRPr lang="en-GB" sz="7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39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March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723009"/>
              </p:ext>
            </p:extLst>
          </p:nvPr>
        </p:nvGraphicFramePr>
        <p:xfrm>
          <a:off x="107504" y="627534"/>
          <a:ext cx="8928993" cy="295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3"/>
                        </a:rPr>
                        <a:t>5379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4"/>
                        </a:rPr>
                        <a:t>5143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 dirty="0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5"/>
                        </a:rPr>
                        <a:t>5472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Creation of a UK Link API to consume daily weather data for Demand Estimation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6"/>
                        </a:rPr>
                        <a:t>5091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24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7"/>
                        </a:rPr>
                        <a:t>5186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24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8"/>
                        </a:rPr>
                        <a:t>5482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£300k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 (tbc)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894598"/>
              </p:ext>
            </p:extLst>
          </p:nvPr>
        </p:nvGraphicFramePr>
        <p:xfrm>
          <a:off x="63612" y="483322"/>
          <a:ext cx="9016776" cy="462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2"/>
                        </a:rPr>
                        <a:t>4713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Actual read following estimated transfer read calculating AQ of 1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 dirty="0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01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3"/>
                        </a:rPr>
                        <a:t>5316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2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4"/>
                        </a:rPr>
                        <a:t>5454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SoLR</a:t>
                      </a:r>
                      <a:r>
                        <a:rPr lang="en-GB" sz="700" b="1" dirty="0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5"/>
                        </a:rPr>
                        <a:t>5531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6"/>
                        </a:rPr>
                        <a:t>5535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33163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7"/>
                        </a:rPr>
                        <a:t>5545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Trial Visualisation Dashboard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Northern Gas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997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5546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Resolution of Address Interactions between DCC and CDSP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9"/>
                        </a:rPr>
                        <a:t>5547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Updating the Comprehensive Invoice Master List and INV template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7697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0"/>
                        </a:rPr>
                        <a:t>5555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Amend existing Large Load Site Reporting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04300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1"/>
                        </a:rPr>
                        <a:t>5567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Implementation of Resend Functionality for Messages from CSS to GRDA (REC CP R0067)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5227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2"/>
                        </a:rPr>
                        <a:t>5569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3"/>
                        </a:rPr>
                        <a:t>5573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Updates to the Priority Consumer process (as designated by the Secretary of State for Business, Energy, and Industrial Strategy - BEIS) – Urgent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Part A – N/A</a:t>
                      </a:r>
                    </a:p>
                    <a:p>
                      <a:r>
                        <a:rPr lang="en-GB" sz="700" b="1" dirty="0"/>
                        <a:t>------------------</a:t>
                      </a:r>
                    </a:p>
                    <a:p>
                      <a:r>
                        <a:rPr lang="en-GB" sz="700" b="1" dirty="0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Part A – N/A</a:t>
                      </a:r>
                    </a:p>
                    <a:p>
                      <a:r>
                        <a:rPr lang="en-GB" sz="700" b="1" dirty="0"/>
                        <a:t>------------------</a:t>
                      </a:r>
                    </a:p>
                    <a:p>
                      <a:r>
                        <a:rPr lang="en-GB" sz="700" b="1" dirty="0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- October 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– AdHoc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– Firm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– 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05098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4"/>
                        </a:rPr>
                        <a:t>5584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Procurement of Climate Change Methodology for Demand Estimation Purposes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Mid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02799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5"/>
                        </a:rPr>
                        <a:t>5585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Flow Weighted Average Calorific Value -</a:t>
                      </a:r>
                    </a:p>
                    <a:p>
                      <a:r>
                        <a:rPr lang="en-US" sz="700" b="1" dirty="0"/>
                        <a:t>Phase 2 Service Improvements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5023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latin typeface="Arial"/>
                <a:cs typeface="Arial"/>
              </a:rPr>
              <a:t>Change Backlog Details - Continued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598"/>
              </p:ext>
            </p:extLst>
          </p:nvPr>
        </p:nvGraphicFramePr>
        <p:xfrm>
          <a:off x="63612" y="433891"/>
          <a:ext cx="9016776" cy="30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2"/>
                        </a:rPr>
                        <a:t>4914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*</a:t>
                      </a:r>
                      <a:r>
                        <a:rPr lang="en-GB" sz="750" b="1" dirty="0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3"/>
                        </a:rPr>
                        <a:t>5144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Enabling Re-assignment of Supplier Short Codes to Implement Supplier of Last Resort Directions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4"/>
                        </a:rPr>
                        <a:t>5187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5"/>
                        </a:rPr>
                        <a:t>5345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Deferral of creation of Class change reads for DM to NDM and NDM to DM sites at Transfer 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6"/>
                        </a:rPr>
                        <a:t>5453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7"/>
                        </a:rPr>
                        <a:t>5471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5473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– On Hold Details</a:t>
            </a: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*</a:t>
            </a:r>
            <a:r>
              <a:rPr lang="en-GB" sz="800" b="1" dirty="0"/>
              <a:t>Mod0651 : 03.01.23 - Change Status remains on hold and will be reviewed on a monthly basis with </a:t>
            </a:r>
            <a:r>
              <a:rPr lang="en-GB" sz="800" b="1" dirty="0" err="1"/>
              <a:t>ChMC</a:t>
            </a:r>
            <a:r>
              <a:rPr lang="en-GB" sz="800" b="1" dirty="0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11f1cc19-a6a2-4477-822b-8358f9edc374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103fba77-31dd-4780-83f9-c54f26c3a260"/>
    <ds:schemaRef ds:uri="http://www.w3.org/XML/1998/namespace"/>
    <ds:schemaRef ds:uri="3ee84ff3-1fa2-4b0e-bbc1-9d3729ac2ba9"/>
    <ds:schemaRef ds:uri="efb0c983-77a3-4edc-9303-e1cb655c76c7"/>
  </ds:schemaRefs>
</ds:datastoreItem>
</file>

<file path=customXml/itemProps2.xml><?xml version="1.0" encoding="utf-8"?>
<ds:datastoreItem xmlns:ds="http://schemas.openxmlformats.org/officeDocument/2006/customXml" ds:itemID="{0E6C61ED-6AA7-4634-AB1F-A990D5C3787A}"/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46468</TotalTime>
  <Words>1300</Words>
  <Application>Microsoft Office PowerPoint</Application>
  <PresentationFormat>On-screen Show (16:9)</PresentationFormat>
  <Paragraphs>506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Wingdings</vt:lpstr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August 22 – December 23 </vt:lpstr>
      <vt:lpstr>Change Pipeline - Delivery Plan - July 2022 - February 2023</vt:lpstr>
      <vt:lpstr>Change Pipeline  March 2023 – June 2023</vt:lpstr>
      <vt:lpstr>PowerPoint Presentation</vt:lpstr>
      <vt:lpstr>Change Backlog – On Hold Details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Kate Lancaster</cp:lastModifiedBy>
  <cp:revision>1957</cp:revision>
  <cp:lastPrinted>2019-06-06T11:41:21Z</cp:lastPrinted>
  <dcterms:created xsi:type="dcterms:W3CDTF">2011-09-20T14:58:41Z</dcterms:created>
  <dcterms:modified xsi:type="dcterms:W3CDTF">2023-01-04T09:45:06Z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