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3690" r:id="rId5"/>
    <p:sldId id="3769" r:id="rId6"/>
    <p:sldId id="3778" r:id="rId7"/>
    <p:sldId id="3779" r:id="rId8"/>
    <p:sldId id="3783" r:id="rId9"/>
    <p:sldId id="3782" r:id="rId10"/>
    <p:sldId id="3784" r:id="rId11"/>
    <p:sldId id="3770"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8" name="Molly Haley1" initials="MH" lastIdx="11" clrIdx="7">
    <p:extLst>
      <p:ext uri="{19B8F6BF-5375-455C-9EA6-DF929625EA0E}">
        <p15:presenceInfo xmlns:p15="http://schemas.microsoft.com/office/powerpoint/2012/main" userId="S::Molly.Haley1@xoserve.com::2264ca27-fef1-4fb9-96be-333087b5d2f3"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9" name="David Addison" initials="DA" lastIdx="11" clrIdx="8">
    <p:extLst>
      <p:ext uri="{19B8F6BF-5375-455C-9EA6-DF929625EA0E}">
        <p15:presenceInfo xmlns:p15="http://schemas.microsoft.com/office/powerpoint/2012/main" userId="S::David.Addison@xoserve.com::ee1b6dd5-8768-45ca-bccb-45ed7b5e5885"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15"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1927"/>
    <a:srgbClr val="024C90"/>
    <a:srgbClr val="BABBE1"/>
    <a:srgbClr val="FF9797"/>
    <a:srgbClr val="02549C"/>
    <a:srgbClr val="005AA5"/>
    <a:srgbClr val="689AD2"/>
    <a:srgbClr val="005DA2"/>
    <a:srgbClr val="0065B0"/>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6376F1-C6A0-F7B6-64A1-6797546C55D5}" v="35" dt="2023-01-30T10:39:54.819"/>
    <p1510:client id="{7568B114-AADF-48C1-B98F-96AB18EAA7FF}" v="4" dt="2023-01-30T10:42:08.2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Haley1" userId="S::molly.haley1@xoserve.com::2264ca27-fef1-4fb9-96be-333087b5d2f3" providerId="AD" clId="Web-{4D6376F1-C6A0-F7B6-64A1-6797546C55D5}"/>
    <pc:docChg chg="modSld">
      <pc:chgData name="Molly Haley1" userId="S::molly.haley1@xoserve.com::2264ca27-fef1-4fb9-96be-333087b5d2f3" providerId="AD" clId="Web-{4D6376F1-C6A0-F7B6-64A1-6797546C55D5}" dt="2023-01-30T10:39:54.819" v="31"/>
      <pc:docMkLst>
        <pc:docMk/>
      </pc:docMkLst>
      <pc:sldChg chg="modSp delCm">
        <pc:chgData name="Molly Haley1" userId="S::molly.haley1@xoserve.com::2264ca27-fef1-4fb9-96be-333087b5d2f3" providerId="AD" clId="Web-{4D6376F1-C6A0-F7B6-64A1-6797546C55D5}" dt="2023-01-30T10:30:47.850" v="4"/>
        <pc:sldMkLst>
          <pc:docMk/>
          <pc:sldMk cId="436337371" sldId="3770"/>
        </pc:sldMkLst>
        <pc:graphicFrameChg chg="mod modGraphic">
          <ac:chgData name="Molly Haley1" userId="S::molly.haley1@xoserve.com::2264ca27-fef1-4fb9-96be-333087b5d2f3" providerId="AD" clId="Web-{4D6376F1-C6A0-F7B6-64A1-6797546C55D5}" dt="2023-01-30T10:30:47.850" v="4"/>
          <ac:graphicFrameMkLst>
            <pc:docMk/>
            <pc:sldMk cId="436337371" sldId="3770"/>
            <ac:graphicFrameMk id="3" creationId="{4A0885CD-C12F-4105-9D5D-9DA779802850}"/>
          </ac:graphicFrameMkLst>
        </pc:graphicFrameChg>
      </pc:sldChg>
      <pc:sldChg chg="modSp">
        <pc:chgData name="Molly Haley1" userId="S::molly.haley1@xoserve.com::2264ca27-fef1-4fb9-96be-333087b5d2f3" providerId="AD" clId="Web-{4D6376F1-C6A0-F7B6-64A1-6797546C55D5}" dt="2023-01-30T10:31:31.508" v="14"/>
        <pc:sldMkLst>
          <pc:docMk/>
          <pc:sldMk cId="3394815327" sldId="3782"/>
        </pc:sldMkLst>
        <pc:graphicFrameChg chg="mod modGraphic">
          <ac:chgData name="Molly Haley1" userId="S::molly.haley1@xoserve.com::2264ca27-fef1-4fb9-96be-333087b5d2f3" providerId="AD" clId="Web-{4D6376F1-C6A0-F7B6-64A1-6797546C55D5}" dt="2023-01-30T10:31:31.508" v="14"/>
          <ac:graphicFrameMkLst>
            <pc:docMk/>
            <pc:sldMk cId="3394815327" sldId="3782"/>
            <ac:graphicFrameMk id="4" creationId="{ECD16D18-8AA7-4A8A-B537-7FD016093441}"/>
          </ac:graphicFrameMkLst>
        </pc:graphicFrameChg>
      </pc:sldChg>
      <pc:sldChg chg="addSp delSp modSp">
        <pc:chgData name="Molly Haley1" userId="S::molly.haley1@xoserve.com::2264ca27-fef1-4fb9-96be-333087b5d2f3" providerId="AD" clId="Web-{4D6376F1-C6A0-F7B6-64A1-6797546C55D5}" dt="2023-01-30T10:39:54.819" v="31"/>
        <pc:sldMkLst>
          <pc:docMk/>
          <pc:sldMk cId="2606053450" sldId="3783"/>
        </pc:sldMkLst>
        <pc:graphicFrameChg chg="add del mod">
          <ac:chgData name="Molly Haley1" userId="S::molly.haley1@xoserve.com::2264ca27-fef1-4fb9-96be-333087b5d2f3" providerId="AD" clId="Web-{4D6376F1-C6A0-F7B6-64A1-6797546C55D5}" dt="2023-01-30T10:39:54.819" v="31"/>
          <ac:graphicFrameMkLst>
            <pc:docMk/>
            <pc:sldMk cId="2606053450" sldId="3783"/>
            <ac:graphicFrameMk id="3" creationId="{FF13C77E-87F4-93FB-9840-E977CE627F8F}"/>
          </ac:graphicFrameMkLst>
        </pc:graphicFrameChg>
        <pc:graphicFrameChg chg="mod modGraphic">
          <ac:chgData name="Molly Haley1" userId="S::molly.haley1@xoserve.com::2264ca27-fef1-4fb9-96be-333087b5d2f3" providerId="AD" clId="Web-{4D6376F1-C6A0-F7B6-64A1-6797546C55D5}" dt="2023-01-30T10:38:19.020" v="28"/>
          <ac:graphicFrameMkLst>
            <pc:docMk/>
            <pc:sldMk cId="2606053450" sldId="3783"/>
            <ac:graphicFrameMk id="19" creationId="{71AA9CD6-E631-4BB5-B34F-5CF096B511E5}"/>
          </ac:graphicFrameMkLst>
        </pc:graphicFrameChg>
      </pc:sldChg>
    </pc:docChg>
  </pc:docChgLst>
  <pc:docChgLst>
    <pc:chgData name="Molly Haley1" userId="2264ca27-fef1-4fb9-96be-333087b5d2f3" providerId="ADAL" clId="{7568B114-AADF-48C1-B98F-96AB18EAA7FF}"/>
    <pc:docChg chg="modSld">
      <pc:chgData name="Molly Haley1" userId="2264ca27-fef1-4fb9-96be-333087b5d2f3" providerId="ADAL" clId="{7568B114-AADF-48C1-B98F-96AB18EAA7FF}" dt="2023-01-30T10:42:08.255" v="3" actId="1076"/>
      <pc:docMkLst>
        <pc:docMk/>
      </pc:docMkLst>
      <pc:sldChg chg="addSp modSp mod">
        <pc:chgData name="Molly Haley1" userId="2264ca27-fef1-4fb9-96be-333087b5d2f3" providerId="ADAL" clId="{7568B114-AADF-48C1-B98F-96AB18EAA7FF}" dt="2023-01-30T10:42:08.255" v="3" actId="1076"/>
        <pc:sldMkLst>
          <pc:docMk/>
          <pc:sldMk cId="2606053450" sldId="3783"/>
        </pc:sldMkLst>
        <pc:graphicFrameChg chg="add mod">
          <ac:chgData name="Molly Haley1" userId="2264ca27-fef1-4fb9-96be-333087b5d2f3" providerId="ADAL" clId="{7568B114-AADF-48C1-B98F-96AB18EAA7FF}" dt="2023-01-30T10:42:08.255" v="3" actId="1076"/>
          <ac:graphicFrameMkLst>
            <pc:docMk/>
            <pc:sldMk cId="2606053450" sldId="3783"/>
            <ac:graphicFrameMk id="2" creationId="{7C48F556-7E88-4624-AA59-67C55C57CB91}"/>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EC2_A0C41706.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EC2_A0C41706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 Progress</c:v>
                </c:pt>
              </c:strCache>
            </c:strRef>
          </c:tx>
          <c:spPr>
            <a:solidFill>
              <a:schemeClr val="accent1"/>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4-41E5-44C5-8074-F95A5E605475}"/>
              </c:ext>
            </c:extLst>
          </c:dPt>
          <c:dPt>
            <c:idx val="3"/>
            <c:invertIfNegative val="0"/>
            <c:bubble3D val="0"/>
            <c:spPr>
              <a:solidFill>
                <a:srgbClr val="0070C0"/>
              </a:solidFill>
              <a:ln>
                <a:noFill/>
              </a:ln>
              <a:effectLst/>
            </c:spPr>
            <c:extLst>
              <c:ext xmlns:c16="http://schemas.microsoft.com/office/drawing/2014/chart" uri="{C3380CC4-5D6E-409C-BE32-E72D297353CC}">
                <c16:uniqueId val="{00000005-41E5-44C5-8074-F95A5E605475}"/>
              </c:ext>
            </c:extLst>
          </c:dPt>
          <c:dPt>
            <c:idx val="5"/>
            <c:invertIfNegative val="0"/>
            <c:bubble3D val="0"/>
            <c:spPr>
              <a:solidFill>
                <a:srgbClr val="0070C0"/>
              </a:solidFill>
              <a:ln>
                <a:noFill/>
              </a:ln>
              <a:effectLst/>
            </c:spPr>
            <c:extLst>
              <c:ext xmlns:c16="http://schemas.microsoft.com/office/drawing/2014/chart" uri="{C3380CC4-5D6E-409C-BE32-E72D297353CC}">
                <c16:uniqueId val="{00000006-41E5-44C5-8074-F95A5E605475}"/>
              </c:ext>
            </c:extLst>
          </c:dPt>
          <c:dPt>
            <c:idx val="7"/>
            <c:invertIfNegative val="0"/>
            <c:bubble3D val="0"/>
            <c:spPr>
              <a:solidFill>
                <a:srgbClr val="0070C0"/>
              </a:solidFill>
              <a:ln>
                <a:noFill/>
              </a:ln>
              <a:effectLst/>
            </c:spPr>
            <c:extLst>
              <c:ext xmlns:c16="http://schemas.microsoft.com/office/drawing/2014/chart" uri="{C3380CC4-5D6E-409C-BE32-E72D297353CC}">
                <c16:uniqueId val="{00000007-41E5-44C5-8074-F95A5E60547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Approved awaiting implementation</c:v>
                </c:pt>
                <c:pt idx="1">
                  <c:v>Consultation</c:v>
                </c:pt>
                <c:pt idx="2">
                  <c:v>Solution development </c:v>
                </c:pt>
                <c:pt idx="3">
                  <c:v>Preliminary Assessment</c:v>
                </c:pt>
                <c:pt idx="4">
                  <c:v>New</c:v>
                </c:pt>
              </c:strCache>
            </c:strRef>
          </c:cat>
          <c:val>
            <c:numRef>
              <c:f>Sheet1!$B$2:$B$6</c:f>
              <c:numCache>
                <c:formatCode>General</c:formatCode>
                <c:ptCount val="5"/>
                <c:pt idx="0">
                  <c:v>3</c:v>
                </c:pt>
                <c:pt idx="1">
                  <c:v>3</c:v>
                </c:pt>
                <c:pt idx="2">
                  <c:v>2</c:v>
                </c:pt>
                <c:pt idx="3">
                  <c:v>1</c:v>
                </c:pt>
                <c:pt idx="4">
                  <c:v>1</c:v>
                </c:pt>
              </c:numCache>
            </c:numRef>
          </c:val>
          <c:extLst>
            <c:ext xmlns:c16="http://schemas.microsoft.com/office/drawing/2014/chart" uri="{C3380CC4-5D6E-409C-BE32-E72D297353CC}">
              <c16:uniqueId val="{00000000-41E5-44C5-8074-F95A5E605475}"/>
            </c:ext>
          </c:extLst>
        </c:ser>
        <c:dLbls>
          <c:dLblPos val="outEnd"/>
          <c:showLegendKey val="0"/>
          <c:showVal val="1"/>
          <c:showCatName val="0"/>
          <c:showSerName val="0"/>
          <c:showPercent val="0"/>
          <c:showBubbleSize val="0"/>
        </c:dLbls>
        <c:gapWidth val="219"/>
        <c:overlap val="-27"/>
        <c:axId val="430946960"/>
        <c:axId val="430951120"/>
      </c:barChart>
      <c:catAx>
        <c:axId val="43094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30951120"/>
        <c:crosses val="autoZero"/>
        <c:auto val="1"/>
        <c:lblAlgn val="ctr"/>
        <c:lblOffset val="100"/>
        <c:noMultiLvlLbl val="0"/>
      </c:catAx>
      <c:valAx>
        <c:axId val="43095112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30946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a:solidFill>
                  <a:srgbClr val="024C90"/>
                </a:solidFill>
              </a:rPr>
              <a:t>All Change</a:t>
            </a:r>
          </a:p>
        </c:rich>
      </c:tx>
      <c:layout>
        <c:manualLayout>
          <c:xMode val="edge"/>
          <c:yMode val="edge"/>
          <c:x val="0.35670743865441717"/>
          <c:y val="2.143113882596734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All Change</c:v>
                </c:pt>
              </c:strCache>
            </c:strRef>
          </c:tx>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87BD-412D-B66A-2EDE4342A948}"/>
              </c:ext>
            </c:extLst>
          </c:dPt>
          <c:dPt>
            <c:idx val="1"/>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3-87BD-412D-B66A-2EDE4342A948}"/>
              </c:ext>
            </c:extLst>
          </c:dPt>
          <c:dPt>
            <c:idx val="2"/>
            <c:bubble3D val="0"/>
            <c:spPr>
              <a:solidFill>
                <a:schemeClr val="accent3">
                  <a:lumMod val="40000"/>
                  <a:lumOff val="60000"/>
                </a:schemeClr>
              </a:solidFill>
              <a:ln w="19050">
                <a:solidFill>
                  <a:schemeClr val="lt1"/>
                </a:solidFill>
              </a:ln>
              <a:effectLst/>
            </c:spPr>
            <c:extLst>
              <c:ext xmlns:c16="http://schemas.microsoft.com/office/drawing/2014/chart" uri="{C3380CC4-5D6E-409C-BE32-E72D297353CC}">
                <c16:uniqueId val="{00000002-434A-4A6A-BFE5-A816150DF8F4}"/>
              </c:ext>
            </c:extLst>
          </c:dPt>
          <c:dPt>
            <c:idx val="3"/>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7-87BD-412D-B66A-2EDE4342A948}"/>
              </c:ext>
            </c:extLst>
          </c:dPt>
          <c:dLbls>
            <c:dLbl>
              <c:idx val="0"/>
              <c:layout>
                <c:manualLayout>
                  <c:x val="-0.14844934232389609"/>
                  <c:y val="0.16377355667467478"/>
                </c:manualLayout>
              </c:layout>
              <c:tx>
                <c:rich>
                  <a:bodyPr/>
                  <a:lstStyle/>
                  <a:p>
                    <a:fld id="{D57A350C-DC3F-43F7-A38D-B5878CB09688}" type="CATEGORYNAME">
                      <a:rPr lang="en-US" b="1" smtClean="0">
                        <a:solidFill>
                          <a:schemeClr val="tx1"/>
                        </a:solidFill>
                      </a:rPr>
                      <a:pPr/>
                      <a:t>[CATEGORY NAME]</a:t>
                    </a:fld>
                    <a:endParaRPr lang="en-US"/>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7BD-412D-B66A-2EDE4342A948}"/>
                </c:ext>
              </c:extLst>
            </c:dLbl>
            <c:dLbl>
              <c:idx val="1"/>
              <c:layout>
                <c:manualLayout>
                  <c:x val="-0.22711147797562256"/>
                  <c:y val="-0.21587231766235213"/>
                </c:manualLayout>
              </c:layout>
              <c:tx>
                <c:rich>
                  <a:bodyPr/>
                  <a:lstStyle/>
                  <a:p>
                    <a:fld id="{975E759A-AB59-46B2-8E71-393F8737D466}" type="CATEGORYNAME">
                      <a:rPr lang="en-US" b="1" smtClean="0">
                        <a:solidFill>
                          <a:schemeClr val="tx1"/>
                        </a:solidFill>
                      </a:rPr>
                      <a:pPr/>
                      <a:t>[CATEGORY NAME]</a:t>
                    </a:fld>
                    <a:endParaRPr lang="en-US"/>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7BD-412D-B66A-2EDE4342A948}"/>
                </c:ext>
              </c:extLst>
            </c:dLbl>
            <c:dLbl>
              <c:idx val="2"/>
              <c:layout>
                <c:manualLayout>
                  <c:x val="0.23137763579644738"/>
                  <c:y val="-7.1944783036438004E-2"/>
                </c:manualLayout>
              </c:layout>
              <c:tx>
                <c:rich>
                  <a:bodyPr/>
                  <a:lstStyle/>
                  <a:p>
                    <a:fld id="{C275349B-CFEA-4D05-B40E-0549AEF16452}" type="CATEGORYNAME">
                      <a:rPr lang="en-US" b="1" smtClean="0">
                        <a:solidFill>
                          <a:schemeClr val="tx1"/>
                        </a:solidFill>
                      </a:rPr>
                      <a:pPr/>
                      <a:t>[CATEGORY NAME]</a:t>
                    </a:fld>
                    <a:endParaRPr lang="en-US"/>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34A-4A6A-BFE5-A816150DF8F4}"/>
                </c:ext>
              </c:extLst>
            </c:dLbl>
            <c:dLbl>
              <c:idx val="3"/>
              <c:layout>
                <c:manualLayout>
                  <c:x val="0.12965063301995"/>
                  <c:y val="0.18527500763589785"/>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fld id="{3CB61721-A43D-446A-AC7E-1C31508B5151}" type="CATEGORYNAME">
                      <a:rPr lang="en-US" b="1" smtClean="0">
                        <a:solidFill>
                          <a:schemeClr val="tx1"/>
                        </a:solidFill>
                      </a:rPr>
                      <a:pPr>
                        <a:defRPr b="1">
                          <a:solidFill>
                            <a:schemeClr val="tx1"/>
                          </a:solidFill>
                        </a:defRPr>
                      </a:pPr>
                      <a:t>[CATEGORY NAME]</a:t>
                    </a:fld>
                    <a:endParaRPr lang="en-US"/>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7BD-412D-B66A-2EDE4342A94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Monitoring</c:v>
                </c:pt>
                <c:pt idx="1">
                  <c:v>Currently working on</c:v>
                </c:pt>
                <c:pt idx="2">
                  <c:v>Upcoming activity</c:v>
                </c:pt>
                <c:pt idx="3">
                  <c:v>XRN Changes</c:v>
                </c:pt>
              </c:strCache>
            </c:strRef>
          </c:cat>
          <c:val>
            <c:numRef>
              <c:f>Sheet1!$B$2:$B$5</c:f>
              <c:numCache>
                <c:formatCode>General</c:formatCode>
                <c:ptCount val="4"/>
                <c:pt idx="0">
                  <c:v>2</c:v>
                </c:pt>
                <c:pt idx="1">
                  <c:v>5</c:v>
                </c:pt>
                <c:pt idx="2">
                  <c:v>3</c:v>
                </c:pt>
                <c:pt idx="3">
                  <c:v>2</c:v>
                </c:pt>
              </c:numCache>
            </c:numRef>
          </c:val>
          <c:extLst>
            <c:ext xmlns:c16="http://schemas.microsoft.com/office/drawing/2014/chart" uri="{C3380CC4-5D6E-409C-BE32-E72D297353CC}">
              <c16:uniqueId val="{00000000-434A-4A6A-BFE5-A816150DF8F4}"/>
            </c:ext>
          </c:extLst>
        </c:ser>
        <c:dLbls>
          <c:dLblPos val="in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drawing1.xml><?xml version="1.0" encoding="utf-8"?>
<c:userShapes xmlns:c="http://schemas.openxmlformats.org/drawingml/2006/chart">
  <cdr:relSizeAnchor xmlns:cdr="http://schemas.openxmlformats.org/drawingml/2006/chartDrawing">
    <cdr:from>
      <cdr:x>0.5652</cdr:x>
      <cdr:y>0.34136</cdr:y>
    </cdr:from>
    <cdr:to>
      <cdr:x>0.61955</cdr:x>
      <cdr:y>0.41011</cdr:y>
    </cdr:to>
    <cdr:sp macro="" textlink="">
      <cdr:nvSpPr>
        <cdr:cNvPr id="2" name="TextBox 1">
          <a:extLst xmlns:a="http://schemas.openxmlformats.org/drawingml/2006/main">
            <a:ext uri="{FF2B5EF4-FFF2-40B4-BE49-F238E27FC236}">
              <a16:creationId xmlns:a16="http://schemas.microsoft.com/office/drawing/2014/main" id="{233E2470-38A2-472C-8831-301D37D5C2A1}"/>
            </a:ext>
          </a:extLst>
        </cdr:cNvPr>
        <cdr:cNvSpPr txBox="1"/>
      </cdr:nvSpPr>
      <cdr:spPr>
        <a:xfrm xmlns:a="http://schemas.openxmlformats.org/drawingml/2006/main">
          <a:off x="2636178" y="1213721"/>
          <a:ext cx="253497" cy="2444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solidFill>
                <a:schemeClr val="tx1"/>
              </a:solidFill>
            </a:rPr>
            <a:t>2</a:t>
          </a:r>
        </a:p>
      </cdr:txBody>
    </cdr:sp>
  </cdr:relSizeAnchor>
  <cdr:relSizeAnchor xmlns:cdr="http://schemas.openxmlformats.org/drawingml/2006/chartDrawing">
    <cdr:from>
      <cdr:x>0.5652</cdr:x>
      <cdr:y>0.75127</cdr:y>
    </cdr:from>
    <cdr:to>
      <cdr:x>0.6199</cdr:x>
      <cdr:y>0.8272</cdr:y>
    </cdr:to>
    <cdr:sp macro="" textlink="">
      <cdr:nvSpPr>
        <cdr:cNvPr id="3" name="TextBox 2">
          <a:extLst xmlns:a="http://schemas.openxmlformats.org/drawingml/2006/main">
            <a:ext uri="{FF2B5EF4-FFF2-40B4-BE49-F238E27FC236}">
              <a16:creationId xmlns:a16="http://schemas.microsoft.com/office/drawing/2014/main" id="{7A96E089-8C77-4176-86B3-8A93D3A0A374}"/>
            </a:ext>
          </a:extLst>
        </cdr:cNvPr>
        <cdr:cNvSpPr txBox="1"/>
      </cdr:nvSpPr>
      <cdr:spPr>
        <a:xfrm xmlns:a="http://schemas.openxmlformats.org/drawingml/2006/main">
          <a:off x="2636178" y="2671188"/>
          <a:ext cx="255146" cy="269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solidFill>
                <a:schemeClr val="tx1"/>
              </a:solidFill>
            </a:rPr>
            <a:t>5</a:t>
          </a:r>
        </a:p>
      </cdr:txBody>
    </cdr:sp>
  </cdr:relSizeAnchor>
  <cdr:relSizeAnchor xmlns:cdr="http://schemas.openxmlformats.org/drawingml/2006/chartDrawing">
    <cdr:from>
      <cdr:x>0.30331</cdr:x>
      <cdr:y>0.67145</cdr:y>
    </cdr:from>
    <cdr:to>
      <cdr:x>0.35572</cdr:x>
      <cdr:y>0.73693</cdr:y>
    </cdr:to>
    <cdr:sp macro="" textlink="">
      <cdr:nvSpPr>
        <cdr:cNvPr id="4" name="TextBox 3">
          <a:extLst xmlns:a="http://schemas.openxmlformats.org/drawingml/2006/main">
            <a:ext uri="{FF2B5EF4-FFF2-40B4-BE49-F238E27FC236}">
              <a16:creationId xmlns:a16="http://schemas.microsoft.com/office/drawing/2014/main" id="{4DF0D442-90BD-40F7-8CCD-44156E06394A}"/>
            </a:ext>
          </a:extLst>
        </cdr:cNvPr>
        <cdr:cNvSpPr txBox="1"/>
      </cdr:nvSpPr>
      <cdr:spPr>
        <a:xfrm xmlns:a="http://schemas.openxmlformats.org/drawingml/2006/main">
          <a:off x="1414672" y="2387387"/>
          <a:ext cx="244444" cy="2328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solidFill>
                <a:schemeClr val="tx1"/>
              </a:solidFill>
            </a:rPr>
            <a:t>3</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30/01/2023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Draw committees attention to red line (will make it black once slides are approved before submission)</a:t>
            </a:r>
          </a:p>
        </p:txBody>
      </p:sp>
      <p:sp>
        <p:nvSpPr>
          <p:cNvPr id="4" name="Slide Number Placeholder 3"/>
          <p:cNvSpPr>
            <a:spLocks noGrp="1"/>
          </p:cNvSpPr>
          <p:nvPr>
            <p:ph type="sldNum" sz="quarter" idx="5"/>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922016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053834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2246061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1828878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1140445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3716345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8</a:t>
            </a:fld>
            <a:endParaRPr lang="en-GB"/>
          </a:p>
        </p:txBody>
      </p:sp>
    </p:spTree>
    <p:extLst>
      <p:ext uri="{BB962C8B-B14F-4D97-AF65-F5344CB8AC3E}">
        <p14:creationId xmlns:p14="http://schemas.microsoft.com/office/powerpoint/2010/main" val="2703574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recportal.co.uk/recport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hyperlink" Target="https://www.xoserve.com/change/customer-change-register/xrn-5595-changes-to-the-rec-switching-operator-outage-notification-lead-time-r0055/" TargetMode="External"/><Relationship Id="rId3" Type="http://schemas.openxmlformats.org/officeDocument/2006/relationships/notesSlide" Target="../notesSlides/notesSlide3.xml"/><Relationship Id="rId7" Type="http://schemas.openxmlformats.org/officeDocument/2006/relationships/hyperlink" Target="https://recportal.co.uk/group/guest/-/rec-service-definition-switching-operator-document-outage-notification-leadtime-amendment" TargetMode="Externa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hyperlink" Target="https://recportal.co.uk/group/guest/-/ges-service-definition-document" TargetMode="External"/><Relationship Id="rId11" Type="http://schemas.openxmlformats.org/officeDocument/2006/relationships/image" Target="../media/image3.wmf"/><Relationship Id="rId5" Type="http://schemas.openxmlformats.org/officeDocument/2006/relationships/hyperlink" Target="https://recportal.co.uk/group/guest/-/metering-code-of-practice-consolidation-review" TargetMode="External"/><Relationship Id="rId10" Type="http://schemas.openxmlformats.org/officeDocument/2006/relationships/package" Target="../embeddings/Microsoft_Word_Document_7A08B991.docx"/><Relationship Id="rId4" Type="http://schemas.openxmlformats.org/officeDocument/2006/relationships/hyperlink" Target="https://recportal.co.uk/group/guest/-/service-provider-performance-charges-erds-grds-dcc-?p_l_back_url=%2Fsearch%3Fq%3DService%2BProvider%2BPerformance%2BCharges%2B%2528DCC%2529" TargetMode="External"/><Relationship Id="rId9" Type="http://schemas.openxmlformats.org/officeDocument/2006/relationships/hyperlink" Target="https://recportal.co.uk/group/guest/-/addition-of-key-information-to-all-service-now-tickets" TargetMode="External"/></Relationships>
</file>

<file path=ppt/slides/_rels/slide5.xml.rels><?xml version="1.0" encoding="UTF-8" standalone="yes"?>
<Relationships xmlns="http://schemas.openxmlformats.org/package/2006/relationships"><Relationship Id="rId8" Type="http://schemas.openxmlformats.org/officeDocument/2006/relationships/package" Target="../embeddings/Microsoft_Word_Document_EC7_9B55384A.docx"/><Relationship Id="rId3" Type="http://schemas.openxmlformats.org/officeDocument/2006/relationships/notesSlide" Target="../notesSlides/notesSlide4.xml"/><Relationship Id="rId7" Type="http://schemas.openxmlformats.org/officeDocument/2006/relationships/hyperlink" Target="https://recportal.co.uk/group/guest/-/release-of-community-view-data-items-to-mems?p_l_back_url=%2Fsearch%3Fq%3DR0074" TargetMode="External"/><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hyperlink" Target="https://recportal.co.uk/group/guest/-/provision-of-enduring-test-environments" TargetMode="External"/><Relationship Id="rId5" Type="http://schemas.openxmlformats.org/officeDocument/2006/relationships/hyperlink" Target="https://www.xoserve.com/change/change-proposals/xrn-5567-implementation-of-resend-functionality-for-messages-from-css-to-grda-rec-cp-r0067/" TargetMode="External"/><Relationship Id="rId4" Type="http://schemas.openxmlformats.org/officeDocument/2006/relationships/hyperlink" Target="https://recportal.co.uk/group/guest/-/introduction-of-css-refresh-functionality" TargetMode="External"/><Relationship Id="rId9"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hyperlink" Target="https://recportal.co.uk/group/guest/-/amendments-to-sample-access-agreement-appended-to-the-qualification-and-maintenance-schedule-9-to-the-code" TargetMode="External"/><Relationship Id="rId13" Type="http://schemas.openxmlformats.org/officeDocument/2006/relationships/hyperlink" Target="https://recportal.co.uk/group/guest/-/css-market-message-retry-strategy?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p_l_back_url%25252525252525253D%2525252525252525252Fsearch%2525252525252525253Fq%2525252525252525253DR0030%252525252525252526q%25252525252525253DR0025%2525252525252526q%252525252525253DR0016%25252525252526q%2525252525253DR0052%252525252526q%25252525253DR0055%2525252526q%252525253DR0067%25252526q%2525253DR0070%252526q%25253DR0074%2526q%253DR0080%26q%3DR0081" TargetMode="External"/><Relationship Id="rId18" Type="http://schemas.openxmlformats.org/officeDocument/2006/relationships/hyperlink" Target="https://recportal.co.uk/group/guest/-/removal-of-pre-covid-aq-value-from-data-access-matrix?p_l_back_url=%2Fsearch%3Fp_l_back_url%3D%252Fsearch%253Fq%253DR0088%26q%3DR0089" TargetMode="External"/><Relationship Id="rId3" Type="http://schemas.openxmlformats.org/officeDocument/2006/relationships/hyperlink" Target="https://recportal.co.uk/group/guest/-/intellectual-property-rights-and-services-data-main-body-changes" TargetMode="External"/><Relationship Id="rId7" Type="http://schemas.openxmlformats.org/officeDocument/2006/relationships/hyperlink" Target="https://recportal.co.uk/group/guest/-/rec-main-body-data-protection-changes-and-development-of-a-rec-data-protection-schedule." TargetMode="External"/><Relationship Id="rId12" Type="http://schemas.openxmlformats.org/officeDocument/2006/relationships/hyperlink" Target="https://recportal.co.uk/group/guest/-/improvements-to-failed-to-deliver-css-messages?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q%25252525252525253DR0030%2525252525252526q%252525252525253DR0025%25252525252526q%2525252525253DR0016%252525252526q%25252525253DR0052%2525252526q%252525253DR0055%25252526q%2525253DR0067%252526q%25253DR0070%2526q%253DR0074%26q%3DR0080" TargetMode="External"/><Relationship Id="rId17" Type="http://schemas.openxmlformats.org/officeDocument/2006/relationships/hyperlink" Target="https://recportal.co.uk/group/guest/-/map-gas-portfolio-dashboard" TargetMode="External"/><Relationship Id="rId2" Type="http://schemas.openxmlformats.org/officeDocument/2006/relationships/notesSlide" Target="../notesSlides/notesSlide7.xml"/><Relationship Id="rId16" Type="http://schemas.openxmlformats.org/officeDocument/2006/relationships/hyperlink" Target="https://recportal.co.uk/group/guest/-/switching-programme-designation-of-the-steady-state-commencement-date" TargetMode="External"/><Relationship Id="rId20" Type="http://schemas.openxmlformats.org/officeDocument/2006/relationships/hyperlink" Target="https://recportal.co.uk/group/guest/-/clarifications-to-the-theft-detection-incentive-schemes?p_l_back_url=%2Fsearch%3Fp_l_back_url%3D%252Fsearch%253Fp_l_back_url%253D%25252Fsearch%25253Fq%25253DR0088%2526q%253DR0090%26q%3DR0091" TargetMode="External"/><Relationship Id="rId1" Type="http://schemas.openxmlformats.org/officeDocument/2006/relationships/slideLayout" Target="../slideLayouts/slideLayout6.xml"/><Relationship Id="rId6" Type="http://schemas.openxmlformats.org/officeDocument/2006/relationships/hyperlink" Target="https://recportal.co.uk/group/guest/-/maintenance-of-qualification-schedule-change" TargetMode="External"/><Relationship Id="rId11" Type="http://schemas.openxmlformats.org/officeDocument/2006/relationships/hyperlink" Target="https://recportal.co.uk/group/guest/-/enabling-software-product-qualification?p_l_back_url=%2Fsearch%3Fq%3DR0075" TargetMode="External"/><Relationship Id="rId5" Type="http://schemas.openxmlformats.org/officeDocument/2006/relationships/hyperlink" Target="https://recportal.co.uk/group/guest/-/ees/ges-additional-service-request-for-housing-associations-to-be-added-to-the-data-access-matrix" TargetMode="External"/><Relationship Id="rId15" Type="http://schemas.openxmlformats.org/officeDocument/2006/relationships/hyperlink" Target="https://recportal.co.uk/group/guest/-/housekeeping-changes-to-the-approved-legal-text-for-r0047" TargetMode="External"/><Relationship Id="rId10" Type="http://schemas.openxmlformats.org/officeDocument/2006/relationships/hyperlink" Target="https://recportal.co.uk/group/guest/-/introduction-of-a-housekeeping-change-proposal-process?p_l_back_url=%2Fsearch%3Fp_l_back_url%3D%252Fsearch%253Fq%253DR0075%26q%3DR0073" TargetMode="External"/><Relationship Id="rId19" Type="http://schemas.openxmlformats.org/officeDocument/2006/relationships/hyperlink" Target="https://recportal.co.uk/group/guest/-/alignment-of-data-specification-with-pre-rec-rules-and-consequential-impacts-on-r0011-legal-text?p_l_back_url=%2Fsearch%3Fp_l_back_url%3D%252Fsearch%253Fq%253DR0088%26q%3DR0090" TargetMode="External"/><Relationship Id="rId4" Type="http://schemas.openxmlformats.org/officeDocument/2006/relationships/hyperlink" Target="https://recportal.co.uk/group/guest/-/switch-request-objections-additional" TargetMode="External"/><Relationship Id="rId9" Type="http://schemas.openxmlformats.org/officeDocument/2006/relationships/hyperlink" Target="https://recportal.co.uk/group/guest/-/dcc-access-to-ees-and-ges" TargetMode="External"/><Relationship Id="rId14" Type="http://schemas.openxmlformats.org/officeDocument/2006/relationships/hyperlink" Target="https://recportal.co.uk/group/guest/-/formalising-the-submission-of-ppmip-unallocated-transaction-report-utr-fi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1329" y="1812131"/>
            <a:ext cx="7772400" cy="1102519"/>
          </a:xfrm>
        </p:spPr>
        <p:txBody>
          <a:bodyPr>
            <a:normAutofit/>
          </a:bodyPr>
          <a:lstStyle/>
          <a:p>
            <a:r>
              <a:rPr lang="en-GB"/>
              <a:t>REC Change   </a:t>
            </a:r>
          </a:p>
        </p:txBody>
      </p:sp>
      <p:sp>
        <p:nvSpPr>
          <p:cNvPr id="3" name="Subtitle 2"/>
          <p:cNvSpPr>
            <a:spLocks noGrp="1"/>
          </p:cNvSpPr>
          <p:nvPr>
            <p:ph type="subTitle" idx="1"/>
          </p:nvPr>
        </p:nvSpPr>
        <p:spPr>
          <a:xfrm>
            <a:off x="1237129" y="2926612"/>
            <a:ext cx="6400800" cy="1314450"/>
          </a:xfrm>
        </p:spPr>
        <p:txBody>
          <a:bodyPr vert="horz" lIns="91440" tIns="45720" rIns="91440" bIns="45720" rtlCol="0" anchor="t">
            <a:normAutofit/>
          </a:bodyPr>
          <a:lstStyle/>
          <a:p>
            <a:r>
              <a:rPr lang="en-GB">
                <a:latin typeface="Arial"/>
                <a:cs typeface="Arial"/>
              </a:rPr>
              <a:t> 8</a:t>
            </a:r>
            <a:r>
              <a:rPr lang="en-GB" baseline="30000">
                <a:latin typeface="Arial"/>
                <a:cs typeface="Arial"/>
              </a:rPr>
              <a:t>th</a:t>
            </a:r>
            <a:r>
              <a:rPr lang="en-GB">
                <a:latin typeface="Arial"/>
                <a:cs typeface="Arial"/>
              </a:rPr>
              <a:t> February 2022</a:t>
            </a:r>
            <a:endParaRPr lang="en-GB"/>
          </a:p>
        </p:txBody>
      </p:sp>
    </p:spTree>
    <p:extLst>
      <p:ext uri="{BB962C8B-B14F-4D97-AF65-F5344CB8AC3E}">
        <p14:creationId xmlns:p14="http://schemas.microsoft.com/office/powerpoint/2010/main" val="2398315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4F50-C3A8-447A-86DD-194FD7E20010}"/>
              </a:ext>
            </a:extLst>
          </p:cNvPr>
          <p:cNvSpPr>
            <a:spLocks noGrp="1"/>
          </p:cNvSpPr>
          <p:nvPr>
            <p:ph type="title"/>
          </p:nvPr>
        </p:nvSpPr>
        <p:spPr/>
        <p:txBody>
          <a:bodyPr/>
          <a:lstStyle/>
          <a:p>
            <a:r>
              <a:rPr lang="en-GB"/>
              <a:t>Introduction</a:t>
            </a:r>
          </a:p>
        </p:txBody>
      </p:sp>
      <p:sp>
        <p:nvSpPr>
          <p:cNvPr id="3" name="Content Placeholder 2">
            <a:extLst>
              <a:ext uri="{FF2B5EF4-FFF2-40B4-BE49-F238E27FC236}">
                <a16:creationId xmlns:a16="http://schemas.microsoft.com/office/drawing/2014/main" id="{0B85589B-786C-4948-887F-E4E01ED20321}"/>
              </a:ext>
            </a:extLst>
          </p:cNvPr>
          <p:cNvSpPr>
            <a:spLocks noGrp="1"/>
          </p:cNvSpPr>
          <p:nvPr>
            <p:ph idx="1"/>
          </p:nvPr>
        </p:nvSpPr>
        <p:spPr>
          <a:xfrm>
            <a:off x="457200" y="833158"/>
            <a:ext cx="8229600" cy="4013161"/>
          </a:xfrm>
        </p:spPr>
        <p:txBody>
          <a:bodyPr>
            <a:normAutofit fontScale="62500" lnSpcReduction="20000"/>
          </a:bodyPr>
          <a:lstStyle/>
          <a:p>
            <a:pPr marL="0" indent="0">
              <a:buNone/>
            </a:pPr>
            <a:r>
              <a:rPr lang="en-GB" sz="2000" b="1"/>
              <a:t>The following 7 slides have been included in this months ChMC pack to give you an overview of the ongoing REC Changes, we have broken these down into the following sections:</a:t>
            </a:r>
          </a:p>
          <a:p>
            <a:pPr marL="0" indent="0">
              <a:buNone/>
            </a:pPr>
            <a:endParaRPr lang="en-GB" sz="2000" b="1"/>
          </a:p>
          <a:p>
            <a:r>
              <a:rPr lang="en-GB" sz="2000"/>
              <a:t>In progress – we are currently progressing through the Change journey</a:t>
            </a:r>
          </a:p>
          <a:p>
            <a:r>
              <a:rPr lang="en-GB" sz="2000"/>
              <a:t>Under Prioritisation Review by REC Code Managers – due to CM workload/prioritisation</a:t>
            </a:r>
          </a:p>
          <a:p>
            <a:pPr marL="0" indent="0">
              <a:buNone/>
            </a:pPr>
            <a:endParaRPr lang="en-GB" sz="2000"/>
          </a:p>
          <a:p>
            <a:pPr marL="0" indent="0">
              <a:buNone/>
            </a:pPr>
            <a:r>
              <a:rPr lang="en-GB" sz="2000"/>
              <a:t>We have included a new slide this month on the Changes which will be coming into our space in the next few weeks. </a:t>
            </a:r>
          </a:p>
          <a:p>
            <a:pPr marL="0" indent="0">
              <a:buNone/>
            </a:pPr>
            <a:endParaRPr lang="en-GB" sz="2000"/>
          </a:p>
          <a:p>
            <a:pPr marL="0" indent="0">
              <a:buNone/>
            </a:pPr>
            <a:r>
              <a:rPr lang="en-GB" sz="2000"/>
              <a:t>We believe the changes will require CDSP action and therefore need to draw attention to this demand as it will require prioritisation over other DSC changes in our Change Backlog</a:t>
            </a:r>
          </a:p>
          <a:p>
            <a:pPr marL="0" indent="0">
              <a:buNone/>
            </a:pPr>
            <a:endParaRPr lang="en-GB" sz="2000"/>
          </a:p>
          <a:p>
            <a:pPr marL="0" indent="0">
              <a:buNone/>
            </a:pPr>
            <a:r>
              <a:rPr lang="en-GB" sz="2000"/>
              <a:t>As agreed last month, I have also included REC related Changes which do not have an associated R00 number but do have an XRN. </a:t>
            </a:r>
          </a:p>
          <a:p>
            <a:pPr marL="0" indent="0">
              <a:buNone/>
            </a:pPr>
            <a:endParaRPr lang="en-GB" sz="2000"/>
          </a:p>
          <a:p>
            <a:pPr marL="0" indent="0">
              <a:buNone/>
            </a:pPr>
            <a:r>
              <a:rPr lang="en-GB" sz="2000" b="1"/>
              <a:t>Note: We are currently undertaking a review of all REC Change and have began removing Changes which we have confirmed have no impact to Gas services. In the coming months, we will continue to monitor the Changes listed and add/remove from this pack as required. </a:t>
            </a:r>
          </a:p>
          <a:p>
            <a:pPr marL="0" indent="0">
              <a:buNone/>
            </a:pPr>
            <a:endParaRPr lang="en-GB" sz="2000"/>
          </a:p>
          <a:p>
            <a:pPr marL="0" indent="0">
              <a:buNone/>
            </a:pPr>
            <a:r>
              <a:rPr lang="en-GB" sz="2000"/>
              <a:t>Further information on the Changes can be found on the </a:t>
            </a:r>
            <a:r>
              <a:rPr lang="en-GB" sz="2000">
                <a:hlinkClick r:id="rId3"/>
              </a:rPr>
              <a:t>REC Portal</a:t>
            </a:r>
            <a:endParaRPr lang="en-GB" sz="2000"/>
          </a:p>
          <a:p>
            <a:endParaRPr lang="en-GB" sz="2000"/>
          </a:p>
        </p:txBody>
      </p:sp>
    </p:spTree>
    <p:extLst>
      <p:ext uri="{BB962C8B-B14F-4D97-AF65-F5344CB8AC3E}">
        <p14:creationId xmlns:p14="http://schemas.microsoft.com/office/powerpoint/2010/main" val="293162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3162-1D16-42B2-9678-78E75C5422DF}"/>
              </a:ext>
            </a:extLst>
          </p:cNvPr>
          <p:cNvSpPr>
            <a:spLocks noGrp="1"/>
          </p:cNvSpPr>
          <p:nvPr>
            <p:ph type="title"/>
          </p:nvPr>
        </p:nvSpPr>
        <p:spPr>
          <a:xfrm>
            <a:off x="457200" y="81381"/>
            <a:ext cx="8229600" cy="637580"/>
          </a:xfrm>
        </p:spPr>
        <p:txBody>
          <a:bodyPr>
            <a:normAutofit/>
          </a:bodyPr>
          <a:lstStyle/>
          <a:p>
            <a:r>
              <a:rPr lang="en-GB" sz="2400"/>
              <a:t>Overview of REC Changes (high level)</a:t>
            </a:r>
          </a:p>
        </p:txBody>
      </p:sp>
      <p:graphicFrame>
        <p:nvGraphicFramePr>
          <p:cNvPr id="7" name="Content Placeholder 6">
            <a:extLst>
              <a:ext uri="{FF2B5EF4-FFF2-40B4-BE49-F238E27FC236}">
                <a16:creationId xmlns:a16="http://schemas.microsoft.com/office/drawing/2014/main" id="{8B24F045-44C9-49AF-8EDA-7F69CEF0770E}"/>
              </a:ext>
            </a:extLst>
          </p:cNvPr>
          <p:cNvGraphicFramePr>
            <a:graphicFrameLocks noGrp="1"/>
          </p:cNvGraphicFramePr>
          <p:nvPr>
            <p:ph idx="1"/>
            <p:extLst>
              <p:ext uri="{D42A27DB-BD31-4B8C-83A1-F6EECF244321}">
                <p14:modId xmlns:p14="http://schemas.microsoft.com/office/powerpoint/2010/main" val="2682791898"/>
              </p:ext>
            </p:extLst>
          </p:nvPr>
        </p:nvGraphicFramePr>
        <p:xfrm>
          <a:off x="3403600" y="982530"/>
          <a:ext cx="5613653" cy="39069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41E992CA-2BDE-4DFD-82D1-5771A0E55B44}"/>
              </a:ext>
            </a:extLst>
          </p:cNvPr>
          <p:cNvGraphicFramePr/>
          <p:nvPr>
            <p:extLst>
              <p:ext uri="{D42A27DB-BD31-4B8C-83A1-F6EECF244321}">
                <p14:modId xmlns:p14="http://schemas.microsoft.com/office/powerpoint/2010/main" val="1343459508"/>
              </p:ext>
            </p:extLst>
          </p:nvPr>
        </p:nvGraphicFramePr>
        <p:xfrm>
          <a:off x="-641983" y="980273"/>
          <a:ext cx="4664150" cy="355557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8EE43A57-D497-41DF-A109-AA9F5AF0CB81}"/>
              </a:ext>
            </a:extLst>
          </p:cNvPr>
          <p:cNvSpPr txBox="1"/>
          <p:nvPr/>
        </p:nvSpPr>
        <p:spPr>
          <a:xfrm>
            <a:off x="5431572" y="1092972"/>
            <a:ext cx="2354075" cy="369332"/>
          </a:xfrm>
          <a:prstGeom prst="rect">
            <a:avLst/>
          </a:prstGeom>
          <a:noFill/>
        </p:spPr>
        <p:txBody>
          <a:bodyPr wrap="square" rtlCol="0">
            <a:spAutoFit/>
          </a:bodyPr>
          <a:lstStyle/>
          <a:p>
            <a:r>
              <a:rPr lang="en-GB" b="1">
                <a:solidFill>
                  <a:srgbClr val="024C90"/>
                </a:solidFill>
              </a:rPr>
              <a:t>In Progress Change</a:t>
            </a:r>
          </a:p>
        </p:txBody>
      </p:sp>
      <p:cxnSp>
        <p:nvCxnSpPr>
          <p:cNvPr id="8" name="Straight Connector 7">
            <a:extLst>
              <a:ext uri="{FF2B5EF4-FFF2-40B4-BE49-F238E27FC236}">
                <a16:creationId xmlns:a16="http://schemas.microsoft.com/office/drawing/2014/main" id="{4DF62E1B-9D74-4B9C-867A-41E8F3BDFBB7}"/>
              </a:ext>
            </a:extLst>
          </p:cNvPr>
          <p:cNvCxnSpPr>
            <a:cxnSpLocks/>
          </p:cNvCxnSpPr>
          <p:nvPr/>
        </p:nvCxnSpPr>
        <p:spPr>
          <a:xfrm>
            <a:off x="3314700" y="718961"/>
            <a:ext cx="0" cy="4170539"/>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5457DBA9-C98A-4828-94F6-575F345223E1}"/>
              </a:ext>
            </a:extLst>
          </p:cNvPr>
          <p:cNvSpPr txBox="1"/>
          <p:nvPr/>
        </p:nvSpPr>
        <p:spPr>
          <a:xfrm>
            <a:off x="1244599" y="2310140"/>
            <a:ext cx="254000" cy="261610"/>
          </a:xfrm>
          <a:prstGeom prst="rect">
            <a:avLst/>
          </a:prstGeom>
          <a:noFill/>
        </p:spPr>
        <p:txBody>
          <a:bodyPr wrap="square" rtlCol="0">
            <a:spAutoFit/>
          </a:bodyPr>
          <a:lstStyle/>
          <a:p>
            <a:r>
              <a:rPr lang="en-GB" sz="1100"/>
              <a:t>4</a:t>
            </a:r>
          </a:p>
        </p:txBody>
      </p:sp>
    </p:spTree>
    <p:extLst>
      <p:ext uri="{BB962C8B-B14F-4D97-AF65-F5344CB8AC3E}">
        <p14:creationId xmlns:p14="http://schemas.microsoft.com/office/powerpoint/2010/main" val="269720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314075" y="163248"/>
            <a:ext cx="8515847" cy="320060"/>
          </a:xfrm>
        </p:spPr>
        <p:txBody>
          <a:bodyPr>
            <a:noAutofit/>
          </a:bodyPr>
          <a:lstStyle/>
          <a:p>
            <a:r>
              <a:rPr lang="en-GB" sz="1800"/>
              <a:t>REC Change Pipeline – In progress</a:t>
            </a:r>
          </a:p>
        </p:txBody>
      </p:sp>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2839563163"/>
              </p:ext>
            </p:extLst>
          </p:nvPr>
        </p:nvGraphicFramePr>
        <p:xfrm>
          <a:off x="111419" y="549399"/>
          <a:ext cx="8921160" cy="3796089"/>
        </p:xfrm>
        <a:graphic>
          <a:graphicData uri="http://schemas.openxmlformats.org/drawingml/2006/table">
            <a:tbl>
              <a:tblPr firstRow="1" bandRow="1">
                <a:tableStyleId>{5C22544A-7EE6-4342-B048-85BDC9FD1C3A}</a:tableStyleId>
              </a:tblPr>
              <a:tblGrid>
                <a:gridCol w="558432">
                  <a:extLst>
                    <a:ext uri="{9D8B030D-6E8A-4147-A177-3AD203B41FA5}">
                      <a16:colId xmlns:a16="http://schemas.microsoft.com/office/drawing/2014/main" val="4027058344"/>
                    </a:ext>
                  </a:extLst>
                </a:gridCol>
                <a:gridCol w="1254642">
                  <a:extLst>
                    <a:ext uri="{9D8B030D-6E8A-4147-A177-3AD203B41FA5}">
                      <a16:colId xmlns:a16="http://schemas.microsoft.com/office/drawing/2014/main" val="2162668323"/>
                    </a:ext>
                  </a:extLst>
                </a:gridCol>
                <a:gridCol w="776177">
                  <a:extLst>
                    <a:ext uri="{9D8B030D-6E8A-4147-A177-3AD203B41FA5}">
                      <a16:colId xmlns:a16="http://schemas.microsoft.com/office/drawing/2014/main" val="3779861357"/>
                    </a:ext>
                  </a:extLst>
                </a:gridCol>
                <a:gridCol w="733646">
                  <a:extLst>
                    <a:ext uri="{9D8B030D-6E8A-4147-A177-3AD203B41FA5}">
                      <a16:colId xmlns:a16="http://schemas.microsoft.com/office/drawing/2014/main" val="2574131077"/>
                    </a:ext>
                  </a:extLst>
                </a:gridCol>
                <a:gridCol w="680484">
                  <a:extLst>
                    <a:ext uri="{9D8B030D-6E8A-4147-A177-3AD203B41FA5}">
                      <a16:colId xmlns:a16="http://schemas.microsoft.com/office/drawing/2014/main" val="1331661363"/>
                    </a:ext>
                  </a:extLst>
                </a:gridCol>
                <a:gridCol w="1020726">
                  <a:extLst>
                    <a:ext uri="{9D8B030D-6E8A-4147-A177-3AD203B41FA5}">
                      <a16:colId xmlns:a16="http://schemas.microsoft.com/office/drawing/2014/main" val="3255583653"/>
                    </a:ext>
                  </a:extLst>
                </a:gridCol>
                <a:gridCol w="1446027">
                  <a:extLst>
                    <a:ext uri="{9D8B030D-6E8A-4147-A177-3AD203B41FA5}">
                      <a16:colId xmlns:a16="http://schemas.microsoft.com/office/drawing/2014/main" val="1493277682"/>
                    </a:ext>
                  </a:extLst>
                </a:gridCol>
                <a:gridCol w="808075">
                  <a:extLst>
                    <a:ext uri="{9D8B030D-6E8A-4147-A177-3AD203B41FA5}">
                      <a16:colId xmlns:a16="http://schemas.microsoft.com/office/drawing/2014/main" val="2058559583"/>
                    </a:ext>
                  </a:extLst>
                </a:gridCol>
                <a:gridCol w="691116">
                  <a:extLst>
                    <a:ext uri="{9D8B030D-6E8A-4147-A177-3AD203B41FA5}">
                      <a16:colId xmlns:a16="http://schemas.microsoft.com/office/drawing/2014/main" val="1065136424"/>
                    </a:ext>
                  </a:extLst>
                </a:gridCol>
                <a:gridCol w="951835">
                  <a:extLst>
                    <a:ext uri="{9D8B030D-6E8A-4147-A177-3AD203B41FA5}">
                      <a16:colId xmlns:a16="http://schemas.microsoft.com/office/drawing/2014/main" val="195784657"/>
                    </a:ext>
                  </a:extLst>
                </a:gridCol>
              </a:tblGrid>
              <a:tr h="536930">
                <a:tc>
                  <a:txBody>
                    <a:bodyPr/>
                    <a:lstStyle/>
                    <a:p>
                      <a:pPr algn="ctr"/>
                      <a:r>
                        <a:rPr lang="en-GB" sz="950"/>
                        <a:t>Title </a:t>
                      </a:r>
                    </a:p>
                  </a:txBody>
                  <a:tcPr/>
                </a:tc>
                <a:tc>
                  <a:txBody>
                    <a:bodyPr/>
                    <a:lstStyle/>
                    <a:p>
                      <a:pPr algn="ctr"/>
                      <a:r>
                        <a:rPr lang="en-GB" sz="950"/>
                        <a:t>Description</a:t>
                      </a:r>
                    </a:p>
                  </a:txBody>
                  <a:tcPr/>
                </a:tc>
                <a:tc>
                  <a:txBody>
                    <a:bodyPr/>
                    <a:lstStyle/>
                    <a:p>
                      <a:pPr algn="ctr"/>
                      <a:r>
                        <a:rPr lang="en-GB" sz="950"/>
                        <a:t>XRN / </a:t>
                      </a:r>
                      <a:r>
                        <a:rPr lang="en-GB" sz="950">
                          <a:solidFill>
                            <a:schemeClr val="bg1"/>
                          </a:solidFill>
                        </a:rPr>
                        <a:t>UNC Mod</a:t>
                      </a:r>
                    </a:p>
                  </a:txBody>
                  <a:tcPr/>
                </a:tc>
                <a:tc>
                  <a:txBody>
                    <a:bodyPr/>
                    <a:lstStyle/>
                    <a:p>
                      <a:pPr algn="ctr"/>
                      <a:r>
                        <a:rPr lang="en-GB" sz="950"/>
                        <a:t>Proposer</a:t>
                      </a:r>
                    </a:p>
                  </a:txBody>
                  <a:tcPr/>
                </a:tc>
                <a:tc>
                  <a:txBody>
                    <a:bodyPr/>
                    <a:lstStyle/>
                    <a:p>
                      <a:pPr algn="ctr"/>
                      <a:r>
                        <a:rPr lang="en-GB" sz="950"/>
                        <a:t>Impact/</a:t>
                      </a:r>
                    </a:p>
                    <a:p>
                      <a:pPr algn="ctr"/>
                      <a:r>
                        <a:rPr lang="en-GB" sz="950"/>
                        <a:t>Funding</a:t>
                      </a:r>
                    </a:p>
                  </a:txBody>
                  <a:tcPr/>
                </a:tc>
                <a:tc>
                  <a:txBody>
                    <a:bodyPr/>
                    <a:lstStyle/>
                    <a:p>
                      <a:pPr algn="ctr"/>
                      <a:r>
                        <a:rPr lang="en-GB" sz="950"/>
                        <a:t>Status</a:t>
                      </a:r>
                    </a:p>
                  </a:txBody>
                  <a:tcPr/>
                </a:tc>
                <a:tc>
                  <a:txBody>
                    <a:bodyPr/>
                    <a:lstStyle/>
                    <a:p>
                      <a:pPr marL="0" algn="ctr" defTabSz="914400" rtl="0" eaLnBrk="1" latinLnBrk="0" hangingPunct="1"/>
                      <a:r>
                        <a:rPr lang="en-GB" sz="95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5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50" b="1" kern="1200">
                          <a:solidFill>
                            <a:schemeClr val="bg1"/>
                          </a:solidFill>
                          <a:latin typeface="+mn-lt"/>
                          <a:ea typeface="+mn-ea"/>
                          <a:cs typeface="+mn-cs"/>
                        </a:rPr>
                        <a:t>REC Priority</a:t>
                      </a:r>
                    </a:p>
                  </a:txBody>
                  <a:tcPr/>
                </a:tc>
                <a:tc>
                  <a:txBody>
                    <a:bodyPr/>
                    <a:lstStyle/>
                    <a:p>
                      <a:pPr marL="0" algn="ctr" defTabSz="914400" rtl="0" eaLnBrk="1" latinLnBrk="0" hangingPunct="1"/>
                      <a:r>
                        <a:rPr lang="en-GB" sz="950" b="1" kern="120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562748">
                <a:tc>
                  <a:txBody>
                    <a:bodyPr/>
                    <a:lstStyle/>
                    <a:p>
                      <a:r>
                        <a:rPr lang="en-GB" sz="950" kern="1200">
                          <a:solidFill>
                            <a:schemeClr val="dk1"/>
                          </a:solidFill>
                          <a:latin typeface="+mn-lt"/>
                          <a:ea typeface="+mn-ea"/>
                          <a:cs typeface="+mn-cs"/>
                          <a:hlinkClick r:id="rId4"/>
                        </a:rPr>
                        <a:t>R0025</a:t>
                      </a:r>
                      <a:endParaRPr lang="en-GB" sz="950" kern="1200">
                        <a:solidFill>
                          <a:schemeClr val="dk1"/>
                        </a:solidFill>
                        <a:latin typeface="+mn-lt"/>
                        <a:ea typeface="+mn-ea"/>
                        <a:cs typeface="+mn-cs"/>
                      </a:endParaRPr>
                    </a:p>
                  </a:txBody>
                  <a:tcPr>
                    <a:solidFill>
                      <a:schemeClr val="accent1">
                        <a:lumMod val="20000"/>
                        <a:lumOff val="80000"/>
                      </a:schemeClr>
                    </a:solidFill>
                  </a:tcPr>
                </a:tc>
                <a:tc>
                  <a:txBody>
                    <a:bodyPr/>
                    <a:lstStyle/>
                    <a:p>
                      <a:r>
                        <a:rPr lang="en-GB" sz="950" b="0" i="0">
                          <a:solidFill>
                            <a:srgbClr val="272833"/>
                          </a:solidFill>
                          <a:effectLst/>
                          <a:latin typeface="+mn-lt"/>
                        </a:rPr>
                        <a:t>Service Provider Performance Charges (DCC)</a:t>
                      </a:r>
                      <a:endParaRPr lang="en-GB" sz="950" b="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GB" sz="950" b="0" kern="1200">
                          <a:solidFill>
                            <a:schemeClr val="dk1"/>
                          </a:solidFill>
                          <a:latin typeface="+mn-lt"/>
                          <a:ea typeface="+mn-ea"/>
                          <a:cs typeface="+mn-cs"/>
                        </a:rPr>
                        <a:t>Deloitte (RPA)</a:t>
                      </a:r>
                    </a:p>
                  </a:txBody>
                  <a:tcPr>
                    <a:solidFill>
                      <a:schemeClr val="accent1">
                        <a:lumMod val="20000"/>
                        <a:lumOff val="80000"/>
                      </a:schemeClr>
                    </a:solidFill>
                  </a:tcPr>
                </a:tc>
                <a:tc>
                  <a:txBody>
                    <a:bodyPr/>
                    <a:lstStyle/>
                    <a:p>
                      <a:r>
                        <a:rPr lang="en-GB" sz="950" b="0" kern="1200">
                          <a:solidFill>
                            <a:schemeClr val="dk1"/>
                          </a:solidFill>
                          <a:latin typeface="+mn-lt"/>
                          <a:ea typeface="+mn-ea"/>
                          <a:cs typeface="+mn-cs"/>
                        </a:rPr>
                        <a:t>-</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Awaiting Authority decision</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01/04/2023 – Proposed Implementation date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prstClr val="black"/>
                          </a:solidFill>
                          <a:effectLst/>
                          <a:uLnTx/>
                          <a:uFillTx/>
                          <a:latin typeface="+mn-lt"/>
                          <a:ea typeface="+mn-ea"/>
                          <a:cs typeface="+mn-cs"/>
                        </a:rPr>
                        <a:t>TBC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prstClr val="black"/>
                          </a:solidFill>
                          <a:effectLst/>
                          <a:uLnTx/>
                          <a:uFillTx/>
                          <a:latin typeface="+mn-lt"/>
                          <a:ea typeface="+mn-ea"/>
                          <a:cs typeface="+mn-cs"/>
                        </a:rPr>
                        <a:t>High</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a:ln>
                          <a:noFill/>
                        </a:ln>
                        <a:solidFill>
                          <a:prstClr val="black"/>
                        </a:solidFill>
                        <a:effectLst/>
                        <a:uLnTx/>
                        <a:uFillTx/>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3168937970"/>
                  </a:ext>
                </a:extLst>
              </a:tr>
              <a:tr h="712565">
                <a:tc>
                  <a:txBody>
                    <a:bodyPr/>
                    <a:lstStyle/>
                    <a:p>
                      <a:r>
                        <a:rPr lang="en-GB" sz="950" kern="1200">
                          <a:solidFill>
                            <a:schemeClr val="dk1"/>
                          </a:solidFill>
                          <a:latin typeface="+mn-lt"/>
                          <a:ea typeface="+mn-ea"/>
                          <a:cs typeface="+mn-cs"/>
                          <a:hlinkClick r:id="rId5"/>
                        </a:rPr>
                        <a:t>R0047</a:t>
                      </a:r>
                      <a:endParaRPr lang="en-GB" sz="950" kern="1200">
                        <a:solidFill>
                          <a:schemeClr val="dk1"/>
                        </a:solidFill>
                        <a:latin typeface="+mn-lt"/>
                        <a:ea typeface="+mn-ea"/>
                        <a:cs typeface="+mn-cs"/>
                      </a:endParaRPr>
                    </a:p>
                  </a:txBody>
                  <a:tcPr>
                    <a:solidFill>
                      <a:schemeClr val="accent1">
                        <a:lumMod val="20000"/>
                        <a:lumOff val="80000"/>
                      </a:schemeClr>
                    </a:solidFill>
                  </a:tcPr>
                </a:tc>
                <a:tc>
                  <a:txBody>
                    <a:bodyPr/>
                    <a:lstStyle/>
                    <a:p>
                      <a:r>
                        <a:rPr lang="en-GB" sz="950" b="0" i="0">
                          <a:solidFill>
                            <a:srgbClr val="272833"/>
                          </a:solidFill>
                          <a:effectLst/>
                          <a:latin typeface="+mn-lt"/>
                        </a:rPr>
                        <a:t>Metering Code of Practice Consolidation Review</a:t>
                      </a:r>
                      <a:endParaRPr lang="en-GB" sz="950" b="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GB" sz="950" b="0" kern="1200">
                          <a:solidFill>
                            <a:schemeClr val="dk1"/>
                          </a:solidFill>
                          <a:latin typeface="+mn-lt"/>
                          <a:ea typeface="+mn-ea"/>
                          <a:cs typeface="+mn-cs"/>
                        </a:rPr>
                        <a:t>RECCo</a:t>
                      </a:r>
                    </a:p>
                  </a:txBody>
                  <a:tcPr>
                    <a:solidFill>
                      <a:schemeClr val="accent1">
                        <a:lumMod val="20000"/>
                        <a:lumOff val="80000"/>
                      </a:schemeClr>
                    </a:solidFill>
                  </a:tcPr>
                </a:tc>
                <a:tc>
                  <a:txBody>
                    <a:bodyPr/>
                    <a:lstStyle/>
                    <a:p>
                      <a:r>
                        <a:rPr lang="en-GB" sz="950" b="0" kern="1200">
                          <a:solidFill>
                            <a:schemeClr val="dk1"/>
                          </a:solidFill>
                          <a:latin typeface="+mn-lt"/>
                          <a:ea typeface="+mn-ea"/>
                          <a:cs typeface="+mn-cs"/>
                        </a:rPr>
                        <a: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kern="1200">
                          <a:solidFill>
                            <a:schemeClr val="dk1"/>
                          </a:solidFill>
                          <a:latin typeface="+mn-lt"/>
                          <a:ea typeface="+mn-ea"/>
                          <a:cs typeface="+mn-cs"/>
                        </a:rPr>
                        <a:t>Approved - awaiting implementation</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01/04/2023 – Proposed Implementation date</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Standalone</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High</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N/A</a:t>
                      </a:r>
                    </a:p>
                  </a:txBody>
                  <a:tcPr>
                    <a:solidFill>
                      <a:schemeClr val="accent1">
                        <a:lumMod val="20000"/>
                        <a:lumOff val="80000"/>
                      </a:schemeClr>
                    </a:solidFill>
                  </a:tcPr>
                </a:tc>
                <a:extLst>
                  <a:ext uri="{0D108BD9-81ED-4DB2-BD59-A6C34878D82A}">
                    <a16:rowId xmlns:a16="http://schemas.microsoft.com/office/drawing/2014/main" val="1038711857"/>
                  </a:ext>
                </a:extLst>
              </a:tr>
              <a:tr h="558716">
                <a:tc>
                  <a:txBody>
                    <a:bodyPr/>
                    <a:lstStyle/>
                    <a:p>
                      <a:r>
                        <a:rPr lang="en-GB" sz="950" kern="1200">
                          <a:solidFill>
                            <a:schemeClr val="dk1"/>
                          </a:solidFill>
                          <a:latin typeface="+mn-lt"/>
                          <a:ea typeface="+mn-ea"/>
                          <a:cs typeface="+mn-cs"/>
                          <a:hlinkClick r:id="rId6"/>
                        </a:rPr>
                        <a:t>R0052</a:t>
                      </a:r>
                      <a:endParaRPr lang="en-GB" sz="95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GES Service Definition Document</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N/A</a:t>
                      </a:r>
                    </a:p>
                  </a:txBody>
                  <a:tcPr>
                    <a:solidFill>
                      <a:schemeClr val="accent3">
                        <a:lumMod val="20000"/>
                        <a:lumOff val="80000"/>
                      </a:schemeClr>
                    </a:solidFill>
                  </a:tcPr>
                </a:tc>
                <a:tc>
                  <a:txBody>
                    <a:bodyPr/>
                    <a:lstStyle/>
                    <a:p>
                      <a:r>
                        <a:rPr lang="en-GB" sz="950" b="0" kern="1200">
                          <a:solidFill>
                            <a:schemeClr val="dk1"/>
                          </a:solidFill>
                          <a:latin typeface="+mn-lt"/>
                          <a:ea typeface="+mn-ea"/>
                          <a:cs typeface="+mn-cs"/>
                        </a:rPr>
                        <a:t>Deloitte</a:t>
                      </a:r>
                    </a:p>
                  </a:txBody>
                  <a:tcPr>
                    <a:solidFill>
                      <a:schemeClr val="accent3">
                        <a:lumMod val="20000"/>
                        <a:lumOff val="80000"/>
                      </a:schemeClr>
                    </a:solidFill>
                  </a:tcPr>
                </a:tc>
                <a:tc>
                  <a:txBody>
                    <a:bodyPr/>
                    <a:lstStyle/>
                    <a:p>
                      <a:r>
                        <a:rPr lang="en-GB" sz="950" b="0" kern="1200">
                          <a:solidFill>
                            <a:schemeClr val="dk1"/>
                          </a:solidFill>
                          <a:latin typeface="+mn-lt"/>
                          <a:ea typeface="+mn-ea"/>
                          <a:cs typeface="+mn-cs"/>
                        </a:rPr>
                        <a:t>GES</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kern="1200">
                          <a:solidFill>
                            <a:schemeClr val="dk1"/>
                          </a:solidFill>
                          <a:latin typeface="+mn-lt"/>
                          <a:ea typeface="+mn-ea"/>
                          <a:cs typeface="+mn-cs"/>
                        </a:rPr>
                        <a:t>Approved - awaiting implementation</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24/02/2023 – Proposed Implementation date</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Major, Feb 23</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Medium</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Arial"/>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1757799031"/>
                  </a:ext>
                </a:extLst>
              </a:tr>
              <a:tr h="558716">
                <a:tc>
                  <a:txBody>
                    <a:bodyPr/>
                    <a:lstStyle/>
                    <a:p>
                      <a:r>
                        <a:rPr lang="en-GB" sz="950" kern="1200">
                          <a:solidFill>
                            <a:schemeClr val="dk1"/>
                          </a:solidFill>
                          <a:latin typeface="+mn-lt"/>
                          <a:ea typeface="+mn-ea"/>
                          <a:cs typeface="+mn-cs"/>
                          <a:hlinkClick r:id="rId7"/>
                        </a:rPr>
                        <a:t>R0055</a:t>
                      </a:r>
                      <a:endParaRPr lang="en-GB" sz="95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Switching Operator Outage Notification Lead Time</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hlinkClick r:id="rId8"/>
                        </a:rPr>
                        <a:t>XRN 5595</a:t>
                      </a:r>
                      <a:endParaRPr lang="en-GB" sz="95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50" b="0" i="0" kern="1200">
                          <a:solidFill>
                            <a:srgbClr val="272833"/>
                          </a:solidFill>
                          <a:effectLst/>
                          <a:latin typeface="+mn-lt"/>
                          <a:ea typeface="+mn-ea"/>
                          <a:cs typeface="+mn-cs"/>
                        </a:rPr>
                        <a:t>DCC</a:t>
                      </a:r>
                    </a:p>
                  </a:txBody>
                  <a:tcPr>
                    <a:solidFill>
                      <a:schemeClr val="accent3">
                        <a:lumMod val="20000"/>
                        <a:lumOff val="80000"/>
                      </a:schemeClr>
                    </a:solidFill>
                  </a:tcPr>
                </a:tc>
                <a:tc>
                  <a:txBody>
                    <a:bodyPr/>
                    <a:lstStyle/>
                    <a:p>
                      <a:r>
                        <a:rPr lang="en-GB" sz="950" b="0" i="0" kern="1200">
                          <a:solidFill>
                            <a:srgbClr val="272833"/>
                          </a:solidFill>
                          <a:effectLst/>
                          <a:latin typeface="+mn-lt"/>
                          <a:ea typeface="+mn-ea"/>
                          <a:cs typeface="+mn-cs"/>
                        </a:rPr>
                        <a:t>GRDS, GES</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kern="1200">
                          <a:solidFill>
                            <a:schemeClr val="dk1"/>
                          </a:solidFill>
                          <a:latin typeface="+mn-lt"/>
                          <a:ea typeface="+mn-ea"/>
                          <a:cs typeface="+mn-cs"/>
                        </a:rPr>
                        <a:t>Approved - awaiting implementation</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24/02/2023 – Proposed Implementation date</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Major, Feb 23</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kern="1200">
                          <a:solidFill>
                            <a:schemeClr val="dk1"/>
                          </a:solidFill>
                          <a:latin typeface="+mn-lt"/>
                          <a:ea typeface="+mn-ea"/>
                          <a:cs typeface="+mn-cs"/>
                        </a:rPr>
                        <a:t>Medium</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Arial"/>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62102565"/>
                  </a:ext>
                </a:extLst>
              </a:tr>
              <a:tr h="866414">
                <a:tc>
                  <a:txBody>
                    <a:bodyPr/>
                    <a:lstStyle/>
                    <a:p>
                      <a:r>
                        <a:rPr lang="en-GB" sz="950" kern="1200">
                          <a:solidFill>
                            <a:schemeClr val="dk1"/>
                          </a:solidFill>
                          <a:latin typeface="+mn-lt"/>
                          <a:ea typeface="+mn-ea"/>
                          <a:cs typeface="+mn-cs"/>
                          <a:hlinkClick r:id="rId9"/>
                        </a:rPr>
                        <a:t>R0063</a:t>
                      </a:r>
                      <a:endParaRPr lang="en-GB" sz="950" kern="1200">
                        <a:solidFill>
                          <a:schemeClr val="dk1"/>
                        </a:solidFill>
                        <a:latin typeface="+mn-lt"/>
                        <a:ea typeface="+mn-ea"/>
                        <a:cs typeface="+mn-cs"/>
                      </a:endParaRPr>
                    </a:p>
                  </a:txBody>
                  <a:tcPr>
                    <a:solidFill>
                      <a:schemeClr val="accent1">
                        <a:lumMod val="20000"/>
                        <a:lumOff val="80000"/>
                      </a:schemeClr>
                    </a:solidFill>
                  </a:tcPr>
                </a:tc>
                <a:tc>
                  <a:txBody>
                    <a:bodyPr/>
                    <a:lstStyle/>
                    <a:p>
                      <a:pPr marL="0" algn="l" defTabSz="914400" rtl="0" eaLnBrk="1" latinLnBrk="0" hangingPunct="1"/>
                      <a:r>
                        <a:rPr lang="en-US" sz="950" kern="1200">
                          <a:solidFill>
                            <a:schemeClr val="dk1"/>
                          </a:solidFill>
                          <a:latin typeface="+mn-lt"/>
                          <a:ea typeface="+mn-ea"/>
                          <a:cs typeface="+mn-cs"/>
                        </a:rPr>
                        <a:t>Addition of key information to all Service Now tickets</a:t>
                      </a:r>
                      <a:endParaRPr lang="en-GB" sz="95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US" sz="950" b="0" i="0" kern="1200">
                          <a:solidFill>
                            <a:srgbClr val="272833"/>
                          </a:solidFill>
                          <a:effectLst/>
                          <a:latin typeface="+mn-lt"/>
                          <a:ea typeface="+mn-ea"/>
                          <a:cs typeface="+mn-cs"/>
                        </a:rPr>
                        <a:t>St Clements Ltd (on behalf of DNOs)</a:t>
                      </a:r>
                      <a:endParaRPr lang="en-GB" sz="950" b="0" i="0" kern="1200">
                        <a:solidFill>
                          <a:srgbClr val="272833"/>
                        </a:solidFill>
                        <a:effectLst/>
                        <a:latin typeface="+mn-lt"/>
                        <a:ea typeface="+mn-ea"/>
                        <a:cs typeface="+mn-cs"/>
                      </a:endParaRPr>
                    </a:p>
                  </a:txBody>
                  <a:tcPr>
                    <a:solidFill>
                      <a:schemeClr val="accent1">
                        <a:lumMod val="20000"/>
                        <a:lumOff val="80000"/>
                      </a:schemeClr>
                    </a:solidFill>
                  </a:tcPr>
                </a:tc>
                <a:tc>
                  <a:txBody>
                    <a:bodyPr/>
                    <a:lstStyle/>
                    <a:p>
                      <a:r>
                        <a:rPr lang="en-GB" sz="950" b="0" kern="1200">
                          <a:solidFill>
                            <a:schemeClr val="dk1"/>
                          </a:solidFill>
                          <a:latin typeface="+mn-lt"/>
                          <a:ea typeface="+mn-ea"/>
                          <a:cs typeface="+mn-cs"/>
                        </a:rPr>
                        <a: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kern="1200">
                          <a:solidFill>
                            <a:schemeClr val="dk1"/>
                          </a:solidFill>
                          <a:latin typeface="+mn-lt"/>
                          <a:ea typeface="+mn-ea"/>
                          <a:cs typeface="+mn-cs"/>
                        </a:rPr>
                        <a:t>Solution development</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07/02/2023 – Solution Development closeout date</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TBC</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Medium</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Arial"/>
                          <a:ea typeface="+mn-ea"/>
                          <a:cs typeface="+mn-cs"/>
                        </a:rPr>
                        <a:t>N/A</a:t>
                      </a:r>
                    </a:p>
                  </a:txBody>
                  <a:tcPr>
                    <a:solidFill>
                      <a:schemeClr val="accent1">
                        <a:lumMod val="20000"/>
                        <a:lumOff val="80000"/>
                      </a:schemeClr>
                    </a:solidFill>
                  </a:tcPr>
                </a:tc>
                <a:extLst>
                  <a:ext uri="{0D108BD9-81ED-4DB2-BD59-A6C34878D82A}">
                    <a16:rowId xmlns:a16="http://schemas.microsoft.com/office/drawing/2014/main" val="973231662"/>
                  </a:ext>
                </a:extLst>
              </a:tr>
            </a:tbl>
          </a:graphicData>
        </a:graphic>
      </p:graphicFrame>
      <p:grpSp>
        <p:nvGrpSpPr>
          <p:cNvPr id="10" name="Group 9">
            <a:extLst>
              <a:ext uri="{FF2B5EF4-FFF2-40B4-BE49-F238E27FC236}">
                <a16:creationId xmlns:a16="http://schemas.microsoft.com/office/drawing/2014/main" id="{CEADE08A-24CD-4784-873B-7EA4EEE7FF12}"/>
              </a:ext>
            </a:extLst>
          </p:cNvPr>
          <p:cNvGrpSpPr/>
          <p:nvPr/>
        </p:nvGrpSpPr>
        <p:grpSpPr>
          <a:xfrm>
            <a:off x="188250" y="4363270"/>
            <a:ext cx="3401154" cy="475676"/>
            <a:chOff x="188250" y="4480964"/>
            <a:chExt cx="3401154" cy="475676"/>
          </a:xfrm>
        </p:grpSpPr>
        <p:grpSp>
          <p:nvGrpSpPr>
            <p:cNvPr id="12" name="Group 11">
              <a:extLst>
                <a:ext uri="{FF2B5EF4-FFF2-40B4-BE49-F238E27FC236}">
                  <a16:creationId xmlns:a16="http://schemas.microsoft.com/office/drawing/2014/main" id="{75549163-695B-4B13-BD28-CBC27F841B75}"/>
                </a:ext>
              </a:extLst>
            </p:cNvPr>
            <p:cNvGrpSpPr/>
            <p:nvPr/>
          </p:nvGrpSpPr>
          <p:grpSpPr>
            <a:xfrm>
              <a:off x="188250" y="4480964"/>
              <a:ext cx="2347510" cy="475676"/>
              <a:chOff x="66502" y="4450261"/>
              <a:chExt cx="2347510" cy="475676"/>
            </a:xfrm>
          </p:grpSpPr>
          <p:grpSp>
            <p:nvGrpSpPr>
              <p:cNvPr id="13" name="Group 12">
                <a:extLst>
                  <a:ext uri="{FF2B5EF4-FFF2-40B4-BE49-F238E27FC236}">
                    <a16:creationId xmlns:a16="http://schemas.microsoft.com/office/drawing/2014/main" id="{5BB125DB-4A28-49F0-9EA9-94C0987F401A}"/>
                  </a:ext>
                </a:extLst>
              </p:cNvPr>
              <p:cNvGrpSpPr/>
              <p:nvPr/>
            </p:nvGrpSpPr>
            <p:grpSpPr>
              <a:xfrm>
                <a:off x="66502" y="4450261"/>
                <a:ext cx="1577167" cy="475676"/>
                <a:chOff x="0" y="4426024"/>
                <a:chExt cx="1577167" cy="475676"/>
              </a:xfrm>
            </p:grpSpPr>
            <p:grpSp>
              <p:nvGrpSpPr>
                <p:cNvPr id="16" name="Group 15">
                  <a:extLst>
                    <a:ext uri="{FF2B5EF4-FFF2-40B4-BE49-F238E27FC236}">
                      <a16:creationId xmlns:a16="http://schemas.microsoft.com/office/drawing/2014/main" id="{D9D6A2E7-2FA1-4C87-8B75-8DBEED055C3A}"/>
                    </a:ext>
                  </a:extLst>
                </p:cNvPr>
                <p:cNvGrpSpPr/>
                <p:nvPr/>
              </p:nvGrpSpPr>
              <p:grpSpPr>
                <a:xfrm>
                  <a:off x="0" y="4650688"/>
                  <a:ext cx="1577167" cy="251012"/>
                  <a:chOff x="233082" y="4628585"/>
                  <a:chExt cx="1577167" cy="251012"/>
                </a:xfrm>
              </p:grpSpPr>
              <p:sp>
                <p:nvSpPr>
                  <p:cNvPr id="18" name="Rectangle 17">
                    <a:extLst>
                      <a:ext uri="{FF2B5EF4-FFF2-40B4-BE49-F238E27FC236}">
                        <a16:creationId xmlns:a16="http://schemas.microsoft.com/office/drawing/2014/main" id="{586A32F4-13E9-453E-815A-B93A703FB164}"/>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E6F69E1B-1F7B-48C7-B459-854FC49F7FDD}"/>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17" name="TextBox 16">
                  <a:extLst>
                    <a:ext uri="{FF2B5EF4-FFF2-40B4-BE49-F238E27FC236}">
                      <a16:creationId xmlns:a16="http://schemas.microsoft.com/office/drawing/2014/main" id="{92D90E6F-7703-4612-9293-7A245893E5AD}"/>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14" name="Rectangle 13">
                <a:extLst>
                  <a:ext uri="{FF2B5EF4-FFF2-40B4-BE49-F238E27FC236}">
                    <a16:creationId xmlns:a16="http://schemas.microsoft.com/office/drawing/2014/main" id="{062CE2E0-5456-4B36-9C25-B0AD63AF7558}"/>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2D9D6C-551F-44C0-8409-8BA8D03E9671}"/>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0" name="Rectangle 19">
              <a:extLst>
                <a:ext uri="{FF2B5EF4-FFF2-40B4-BE49-F238E27FC236}">
                  <a16:creationId xmlns:a16="http://schemas.microsoft.com/office/drawing/2014/main" id="{AD089015-CB43-4D70-96D1-C55C1000E8A8}"/>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8402550D-C7D4-4FAB-8264-5AB9E3327230}"/>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graphicFrame>
        <p:nvGraphicFramePr>
          <p:cNvPr id="22" name="Object 21">
            <a:extLst>
              <a:ext uri="{FF2B5EF4-FFF2-40B4-BE49-F238E27FC236}">
                <a16:creationId xmlns:a16="http://schemas.microsoft.com/office/drawing/2014/main" id="{0D95B650-9C77-4992-88A8-0166A20855CB}"/>
              </a:ext>
            </a:extLst>
          </p:cNvPr>
          <p:cNvGraphicFramePr>
            <a:graphicFrameLocks noChangeAspect="1"/>
          </p:cNvGraphicFramePr>
          <p:nvPr>
            <p:extLst>
              <p:ext uri="{D42A27DB-BD31-4B8C-83A1-F6EECF244321}">
                <p14:modId xmlns:p14="http://schemas.microsoft.com/office/powerpoint/2010/main" val="1408000133"/>
              </p:ext>
            </p:extLst>
          </p:nvPr>
        </p:nvGraphicFramePr>
        <p:xfrm>
          <a:off x="8297929" y="1104202"/>
          <a:ext cx="621954" cy="548528"/>
        </p:xfrm>
        <a:graphic>
          <a:graphicData uri="http://schemas.openxmlformats.org/presentationml/2006/ole">
            <mc:AlternateContent xmlns:mc="http://schemas.openxmlformats.org/markup-compatibility/2006">
              <mc:Choice xmlns:v="urn:schemas-microsoft-com:vml" Requires="v">
                <p:oleObj spid="_x0000_s17409" name="Document" showAsIcon="1" r:id="rId10" imgW="914400" imgH="806400" progId="Word.Document.12">
                  <p:embed/>
                </p:oleObj>
              </mc:Choice>
              <mc:Fallback>
                <p:oleObj name="Document" showAsIcon="1" r:id="rId10" imgW="914400" imgH="806400" progId="Word.Document.12">
                  <p:embed/>
                  <p:pic>
                    <p:nvPicPr>
                      <p:cNvPr id="22" name="Object 21">
                        <a:extLst>
                          <a:ext uri="{FF2B5EF4-FFF2-40B4-BE49-F238E27FC236}">
                            <a16:creationId xmlns:a16="http://schemas.microsoft.com/office/drawing/2014/main" id="{0D95B650-9C77-4992-88A8-0166A20855CB}"/>
                          </a:ext>
                        </a:extLst>
                      </p:cNvPr>
                      <p:cNvPicPr/>
                      <p:nvPr/>
                    </p:nvPicPr>
                    <p:blipFill>
                      <a:blip r:embed="rId11"/>
                      <a:stretch>
                        <a:fillRect/>
                      </a:stretch>
                    </p:blipFill>
                    <p:spPr>
                      <a:xfrm>
                        <a:off x="8297929" y="1104202"/>
                        <a:ext cx="621954" cy="548528"/>
                      </a:xfrm>
                      <a:prstGeom prst="rect">
                        <a:avLst/>
                      </a:prstGeom>
                    </p:spPr>
                  </p:pic>
                </p:oleObj>
              </mc:Fallback>
            </mc:AlternateContent>
          </a:graphicData>
        </a:graphic>
      </p:graphicFrame>
    </p:spTree>
    <p:extLst>
      <p:ext uri="{BB962C8B-B14F-4D97-AF65-F5344CB8AC3E}">
        <p14:creationId xmlns:p14="http://schemas.microsoft.com/office/powerpoint/2010/main" val="3442323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169DB1F2-B906-40E7-9539-649BD69F6A78}"/>
              </a:ext>
            </a:extLst>
          </p:cNvPr>
          <p:cNvGrpSpPr/>
          <p:nvPr/>
        </p:nvGrpSpPr>
        <p:grpSpPr>
          <a:xfrm>
            <a:off x="188250" y="4458926"/>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graphicFrame>
        <p:nvGraphicFramePr>
          <p:cNvPr id="19" name="Table 4">
            <a:extLst>
              <a:ext uri="{FF2B5EF4-FFF2-40B4-BE49-F238E27FC236}">
                <a16:creationId xmlns:a16="http://schemas.microsoft.com/office/drawing/2014/main" id="{71AA9CD6-E631-4BB5-B34F-5CF096B511E5}"/>
              </a:ext>
            </a:extLst>
          </p:cNvPr>
          <p:cNvGraphicFramePr>
            <a:graphicFrameLocks noGrp="1"/>
          </p:cNvGraphicFramePr>
          <p:nvPr>
            <p:extLst>
              <p:ext uri="{D42A27DB-BD31-4B8C-83A1-F6EECF244321}">
                <p14:modId xmlns:p14="http://schemas.microsoft.com/office/powerpoint/2010/main" val="1221177738"/>
              </p:ext>
            </p:extLst>
          </p:nvPr>
        </p:nvGraphicFramePr>
        <p:xfrm>
          <a:off x="111420" y="450284"/>
          <a:ext cx="8921160" cy="3316700"/>
        </p:xfrm>
        <a:graphic>
          <a:graphicData uri="http://schemas.openxmlformats.org/drawingml/2006/table">
            <a:tbl>
              <a:tblPr firstRow="1" bandRow="1">
                <a:tableStyleId>{5C22544A-7EE6-4342-B048-85BDC9FD1C3A}</a:tableStyleId>
              </a:tblPr>
              <a:tblGrid>
                <a:gridCol w="558431">
                  <a:extLst>
                    <a:ext uri="{9D8B030D-6E8A-4147-A177-3AD203B41FA5}">
                      <a16:colId xmlns:a16="http://schemas.microsoft.com/office/drawing/2014/main" val="2783340181"/>
                    </a:ext>
                  </a:extLst>
                </a:gridCol>
                <a:gridCol w="1127051">
                  <a:extLst>
                    <a:ext uri="{9D8B030D-6E8A-4147-A177-3AD203B41FA5}">
                      <a16:colId xmlns:a16="http://schemas.microsoft.com/office/drawing/2014/main" val="1650494708"/>
                    </a:ext>
                  </a:extLst>
                </a:gridCol>
                <a:gridCol w="850605">
                  <a:extLst>
                    <a:ext uri="{9D8B030D-6E8A-4147-A177-3AD203B41FA5}">
                      <a16:colId xmlns:a16="http://schemas.microsoft.com/office/drawing/2014/main" val="1181846"/>
                    </a:ext>
                  </a:extLst>
                </a:gridCol>
                <a:gridCol w="786809">
                  <a:extLst>
                    <a:ext uri="{9D8B030D-6E8A-4147-A177-3AD203B41FA5}">
                      <a16:colId xmlns:a16="http://schemas.microsoft.com/office/drawing/2014/main" val="3038975976"/>
                    </a:ext>
                  </a:extLst>
                </a:gridCol>
                <a:gridCol w="669851">
                  <a:extLst>
                    <a:ext uri="{9D8B030D-6E8A-4147-A177-3AD203B41FA5}">
                      <a16:colId xmlns:a16="http://schemas.microsoft.com/office/drawing/2014/main" val="635768676"/>
                    </a:ext>
                  </a:extLst>
                </a:gridCol>
                <a:gridCol w="871870">
                  <a:extLst>
                    <a:ext uri="{9D8B030D-6E8A-4147-A177-3AD203B41FA5}">
                      <a16:colId xmlns:a16="http://schemas.microsoft.com/office/drawing/2014/main" val="3610219536"/>
                    </a:ext>
                  </a:extLst>
                </a:gridCol>
                <a:gridCol w="1382233">
                  <a:extLst>
                    <a:ext uri="{9D8B030D-6E8A-4147-A177-3AD203B41FA5}">
                      <a16:colId xmlns:a16="http://schemas.microsoft.com/office/drawing/2014/main" val="747045653"/>
                    </a:ext>
                  </a:extLst>
                </a:gridCol>
                <a:gridCol w="1116418">
                  <a:extLst>
                    <a:ext uri="{9D8B030D-6E8A-4147-A177-3AD203B41FA5}">
                      <a16:colId xmlns:a16="http://schemas.microsoft.com/office/drawing/2014/main" val="329573755"/>
                    </a:ext>
                  </a:extLst>
                </a:gridCol>
                <a:gridCol w="606056">
                  <a:extLst>
                    <a:ext uri="{9D8B030D-6E8A-4147-A177-3AD203B41FA5}">
                      <a16:colId xmlns:a16="http://schemas.microsoft.com/office/drawing/2014/main" val="2745108040"/>
                    </a:ext>
                  </a:extLst>
                </a:gridCol>
                <a:gridCol w="951836">
                  <a:extLst>
                    <a:ext uri="{9D8B030D-6E8A-4147-A177-3AD203B41FA5}">
                      <a16:colId xmlns:a16="http://schemas.microsoft.com/office/drawing/2014/main" val="2801349151"/>
                    </a:ext>
                  </a:extLst>
                </a:gridCol>
              </a:tblGrid>
              <a:tr h="399380">
                <a:tc>
                  <a:txBody>
                    <a:bodyPr/>
                    <a:lstStyle/>
                    <a:p>
                      <a:pPr algn="ctr"/>
                      <a:r>
                        <a:rPr lang="en-GB" sz="950"/>
                        <a:t>Title </a:t>
                      </a:r>
                    </a:p>
                  </a:txBody>
                  <a:tcPr/>
                </a:tc>
                <a:tc>
                  <a:txBody>
                    <a:bodyPr/>
                    <a:lstStyle/>
                    <a:p>
                      <a:pPr algn="ctr"/>
                      <a:r>
                        <a:rPr lang="en-GB" sz="950"/>
                        <a:t>Description</a:t>
                      </a:r>
                    </a:p>
                  </a:txBody>
                  <a:tcPr/>
                </a:tc>
                <a:tc>
                  <a:txBody>
                    <a:bodyPr/>
                    <a:lstStyle/>
                    <a:p>
                      <a:pPr algn="ctr"/>
                      <a:r>
                        <a:rPr lang="en-GB" sz="950"/>
                        <a:t>XRN / </a:t>
                      </a:r>
                      <a:r>
                        <a:rPr lang="en-GB" sz="950">
                          <a:solidFill>
                            <a:schemeClr val="bg1"/>
                          </a:solidFill>
                        </a:rPr>
                        <a:t>UNC Mod</a:t>
                      </a:r>
                    </a:p>
                  </a:txBody>
                  <a:tcPr/>
                </a:tc>
                <a:tc>
                  <a:txBody>
                    <a:bodyPr/>
                    <a:lstStyle/>
                    <a:p>
                      <a:pPr algn="ctr"/>
                      <a:r>
                        <a:rPr lang="en-GB" sz="950"/>
                        <a:t>Proposer</a:t>
                      </a:r>
                    </a:p>
                  </a:txBody>
                  <a:tcPr/>
                </a:tc>
                <a:tc>
                  <a:txBody>
                    <a:bodyPr/>
                    <a:lstStyle/>
                    <a:p>
                      <a:pPr algn="ctr"/>
                      <a:r>
                        <a:rPr lang="en-GB" sz="950"/>
                        <a:t>Impact/</a:t>
                      </a:r>
                    </a:p>
                    <a:p>
                      <a:pPr algn="ctr"/>
                      <a:r>
                        <a:rPr lang="en-GB" sz="950"/>
                        <a:t>Funding</a:t>
                      </a:r>
                    </a:p>
                  </a:txBody>
                  <a:tcPr/>
                </a:tc>
                <a:tc>
                  <a:txBody>
                    <a:bodyPr/>
                    <a:lstStyle/>
                    <a:p>
                      <a:pPr algn="ctr"/>
                      <a:r>
                        <a:rPr lang="en-GB" sz="950"/>
                        <a:t>Status</a:t>
                      </a:r>
                    </a:p>
                  </a:txBody>
                  <a:tcPr/>
                </a:tc>
                <a:tc>
                  <a:txBody>
                    <a:bodyPr/>
                    <a:lstStyle/>
                    <a:p>
                      <a:pPr marL="0" algn="ctr" defTabSz="914400" rtl="0" eaLnBrk="1" latinLnBrk="0" hangingPunct="1"/>
                      <a:r>
                        <a:rPr lang="en-GB" sz="95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5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50" b="1" kern="1200">
                          <a:solidFill>
                            <a:schemeClr val="bg1"/>
                          </a:solidFill>
                          <a:latin typeface="+mn-lt"/>
                          <a:ea typeface="+mn-ea"/>
                          <a:cs typeface="+mn-cs"/>
                        </a:rPr>
                        <a:t>REC Priority</a:t>
                      </a:r>
                    </a:p>
                  </a:txBody>
                  <a:tcPr/>
                </a:tc>
                <a:tc>
                  <a:txBody>
                    <a:bodyPr/>
                    <a:lstStyle/>
                    <a:p>
                      <a:pPr marL="0" algn="ctr" defTabSz="914400" rtl="0" eaLnBrk="1" latinLnBrk="0" hangingPunct="1"/>
                      <a:r>
                        <a:rPr lang="en-GB" sz="950" b="1" kern="1200">
                          <a:solidFill>
                            <a:schemeClr val="lt1"/>
                          </a:solidFill>
                          <a:latin typeface="+mn-lt"/>
                          <a:ea typeface="+mn-ea"/>
                          <a:cs typeface="+mn-cs"/>
                        </a:rPr>
                        <a:t>Attachments</a:t>
                      </a:r>
                    </a:p>
                  </a:txBody>
                  <a:tcPr/>
                </a:tc>
                <a:extLst>
                  <a:ext uri="{0D108BD9-81ED-4DB2-BD59-A6C34878D82A}">
                    <a16:rowId xmlns:a16="http://schemas.microsoft.com/office/drawing/2014/main" val="403943123"/>
                  </a:ext>
                </a:extLst>
              </a:tr>
              <a:tr h="707520">
                <a:tc>
                  <a:txBody>
                    <a:bodyPr/>
                    <a:lstStyle/>
                    <a:p>
                      <a:r>
                        <a:rPr lang="en-GB" sz="950" kern="1200">
                          <a:solidFill>
                            <a:schemeClr val="dk1"/>
                          </a:solidFill>
                          <a:latin typeface="+mn-lt"/>
                          <a:ea typeface="+mn-ea"/>
                          <a:cs typeface="+mn-cs"/>
                          <a:hlinkClick r:id="rId4"/>
                        </a:rPr>
                        <a:t>R0067</a:t>
                      </a:r>
                      <a:endParaRPr lang="en-GB" sz="95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Introduction of CSS refresh functionality</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hlinkClick r:id="rId5"/>
                        </a:rPr>
                        <a:t>XRN 5567</a:t>
                      </a:r>
                      <a:r>
                        <a:rPr lang="en-GB" sz="950" kern="1200">
                          <a:solidFill>
                            <a:schemeClr val="dk1"/>
                          </a:solidFill>
                          <a:latin typeface="+mn-lt"/>
                          <a:ea typeface="+mn-ea"/>
                          <a:cs typeface="+mn-cs"/>
                        </a:rPr>
                        <a:t> / </a:t>
                      </a:r>
                      <a:r>
                        <a:rPr lang="en-GB" sz="950" kern="1200">
                          <a:solidFill>
                            <a:schemeClr val="tx1"/>
                          </a:solidFill>
                          <a:latin typeface="+mn-lt"/>
                          <a:ea typeface="+mn-ea"/>
                          <a:cs typeface="+mn-cs"/>
                        </a:rPr>
                        <a:t>UNC Mod expected</a:t>
                      </a:r>
                    </a:p>
                  </a:txBody>
                  <a:tcPr>
                    <a:solidFill>
                      <a:schemeClr val="accent3">
                        <a:lumMod val="20000"/>
                        <a:lumOff val="80000"/>
                      </a:schemeClr>
                    </a:solidFill>
                  </a:tcPr>
                </a:tc>
                <a:tc>
                  <a:txBody>
                    <a:bodyPr/>
                    <a:lstStyle/>
                    <a:p>
                      <a:r>
                        <a:rPr lang="en-GB" sz="950" b="0" kern="1200">
                          <a:solidFill>
                            <a:schemeClr val="dk1"/>
                          </a:solidFill>
                          <a:latin typeface="+mn-lt"/>
                          <a:ea typeface="+mn-ea"/>
                          <a:cs typeface="+mn-cs"/>
                        </a:rPr>
                        <a:t>Capgemini (RTS)</a:t>
                      </a:r>
                    </a:p>
                  </a:txBody>
                  <a:tcPr>
                    <a:solidFill>
                      <a:schemeClr val="accent3">
                        <a:lumMod val="20000"/>
                        <a:lumOff val="80000"/>
                      </a:schemeClr>
                    </a:solidFill>
                  </a:tcPr>
                </a:tc>
                <a:tc>
                  <a:txBody>
                    <a:bodyPr/>
                    <a:lstStyle/>
                    <a:p>
                      <a:r>
                        <a:rPr lang="en-GB" sz="950" b="0" kern="1200">
                          <a:solidFill>
                            <a:schemeClr val="dk1"/>
                          </a:solidFill>
                          <a:latin typeface="+mn-lt"/>
                          <a:ea typeface="+mn-ea"/>
                          <a:cs typeface="+mn-cs"/>
                        </a:rPr>
                        <a:t>GRDS</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Consultation</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kern="1200">
                          <a:solidFill>
                            <a:schemeClr val="dk1"/>
                          </a:solidFill>
                          <a:latin typeface="+mn-lt"/>
                          <a:ea typeface="+mn-ea"/>
                          <a:cs typeface="+mn-cs"/>
                        </a:rPr>
                        <a:t>02/2023 –Technical Release planning</a:t>
                      </a:r>
                    </a:p>
                    <a:p>
                      <a:r>
                        <a:rPr lang="en-GB" sz="950" kern="1200">
                          <a:solidFill>
                            <a:schemeClr val="dk1"/>
                          </a:solidFill>
                          <a:latin typeface="+mn-lt"/>
                          <a:ea typeface="+mn-ea"/>
                          <a:cs typeface="+mn-cs"/>
                        </a:rPr>
                        <a:t>30/06/2023 – Legal text change implemented</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schemeClr val="tx1"/>
                          </a:solidFill>
                          <a:effectLst/>
                          <a:uLnTx/>
                          <a:uFillTx/>
                          <a:latin typeface="+mn-lt"/>
                          <a:ea typeface="+mn-ea"/>
                          <a:cs typeface="+mn-cs"/>
                        </a:rPr>
                        <a:t>Legal text – Major, June 23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schemeClr val="tx1"/>
                          </a:solidFill>
                          <a:effectLst/>
                          <a:uLnTx/>
                          <a:uFillTx/>
                          <a:latin typeface="+mn-lt"/>
                          <a:ea typeface="+mn-ea"/>
                          <a:cs typeface="+mn-cs"/>
                        </a:rPr>
                        <a:t>Technical Change - Standalone</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prstClr val="black"/>
                          </a:solidFill>
                          <a:effectLst/>
                          <a:uLnTx/>
                          <a:uFillTx/>
                          <a:latin typeface="+mn-lt"/>
                          <a:ea typeface="+mn-ea"/>
                          <a:cs typeface="+mn-cs"/>
                        </a:rPr>
                        <a:t>High</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Arial"/>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4106032839"/>
                  </a:ext>
                </a:extLst>
              </a:tr>
              <a:tr h="707520">
                <a:tc>
                  <a:txBody>
                    <a:bodyPr/>
                    <a:lstStyle/>
                    <a:p>
                      <a:r>
                        <a:rPr lang="en-GB" sz="950" kern="1200">
                          <a:solidFill>
                            <a:schemeClr val="dk1"/>
                          </a:solidFill>
                          <a:latin typeface="+mn-lt"/>
                          <a:ea typeface="+mn-ea"/>
                          <a:cs typeface="+mn-cs"/>
                          <a:hlinkClick r:id="rId6"/>
                        </a:rPr>
                        <a:t>R0070</a:t>
                      </a:r>
                      <a:endParaRPr lang="en-GB" sz="95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Provision of Enduring Test Environments </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N/A</a:t>
                      </a:r>
                    </a:p>
                  </a:txBody>
                  <a:tcPr>
                    <a:solidFill>
                      <a:schemeClr val="accent3">
                        <a:lumMod val="20000"/>
                        <a:lumOff val="80000"/>
                      </a:schemeClr>
                    </a:solidFill>
                  </a:tcPr>
                </a:tc>
                <a:tc>
                  <a:txBody>
                    <a:bodyPr/>
                    <a:lstStyle/>
                    <a:p>
                      <a:pPr marL="0" algn="l" defTabSz="914400" rtl="0" eaLnBrk="1" latinLnBrk="0" hangingPunct="1"/>
                      <a:r>
                        <a:rPr lang="en-GB" sz="950" b="0" i="0" kern="1200">
                          <a:solidFill>
                            <a:srgbClr val="272833"/>
                          </a:solidFill>
                          <a:effectLst/>
                          <a:latin typeface="+mn-lt"/>
                          <a:ea typeface="+mn-ea"/>
                          <a:cs typeface="+mn-cs"/>
                        </a:rPr>
                        <a:t>Capgemini</a:t>
                      </a:r>
                    </a:p>
                  </a:txBody>
                  <a:tcPr>
                    <a:solidFill>
                      <a:schemeClr val="accent3">
                        <a:lumMod val="20000"/>
                        <a:lumOff val="80000"/>
                      </a:schemeClr>
                    </a:solidFill>
                  </a:tcPr>
                </a:tc>
                <a:tc>
                  <a:txBody>
                    <a:bodyPr/>
                    <a:lstStyle/>
                    <a:p>
                      <a:pPr marL="0" algn="l" defTabSz="914400" rtl="0" eaLnBrk="1" latinLnBrk="0" hangingPunct="1"/>
                      <a:r>
                        <a:rPr lang="en-GB" sz="950" b="0" i="0" kern="1200">
                          <a:solidFill>
                            <a:schemeClr val="tx1"/>
                          </a:solidFill>
                          <a:effectLst/>
                          <a:latin typeface="+mn-lt"/>
                          <a:ea typeface="+mn-ea"/>
                          <a:cs typeface="+mn-cs"/>
                        </a:rPr>
                        <a:t>GRDS, GES</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Consultation</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02/02/202</a:t>
                      </a:r>
                      <a:r>
                        <a:rPr lang="en-GB" sz="950" kern="1200">
                          <a:solidFill>
                            <a:schemeClr val="tx1"/>
                          </a:solidFill>
                          <a:latin typeface="+mn-lt"/>
                          <a:ea typeface="+mn-ea"/>
                          <a:cs typeface="+mn-cs"/>
                        </a:rPr>
                        <a:t>3</a:t>
                      </a:r>
                      <a:r>
                        <a:rPr lang="en-GB" sz="950" kern="1200">
                          <a:solidFill>
                            <a:schemeClr val="dk1"/>
                          </a:solidFill>
                          <a:latin typeface="+mn-lt"/>
                          <a:ea typeface="+mn-ea"/>
                          <a:cs typeface="+mn-cs"/>
                        </a:rPr>
                        <a:t> – Initial impact assessment due to be issued</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Standalone</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High</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Arial"/>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390568879"/>
                  </a:ext>
                </a:extLst>
              </a:tr>
              <a:tr h="707520">
                <a:tc>
                  <a:txBody>
                    <a:bodyPr/>
                    <a:lstStyle/>
                    <a:p>
                      <a:r>
                        <a:rPr lang="en-GB" sz="950" kern="1200">
                          <a:solidFill>
                            <a:schemeClr val="dk1"/>
                          </a:solidFill>
                          <a:latin typeface="+mn-lt"/>
                          <a:ea typeface="+mn-ea"/>
                          <a:cs typeface="+mn-cs"/>
                          <a:hlinkClick r:id="rId7"/>
                        </a:rPr>
                        <a:t>R0074</a:t>
                      </a:r>
                      <a:endParaRPr lang="en-GB" sz="95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Release of Community View Data Items to MEMs in GES</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N/A</a:t>
                      </a:r>
                    </a:p>
                  </a:txBody>
                  <a:tcPr>
                    <a:solidFill>
                      <a:schemeClr val="accent3">
                        <a:lumMod val="20000"/>
                        <a:lumOff val="80000"/>
                      </a:schemeClr>
                    </a:solidFill>
                  </a:tcPr>
                </a:tc>
                <a:tc>
                  <a:txBody>
                    <a:bodyPr/>
                    <a:lstStyle/>
                    <a:p>
                      <a:pPr marL="0" algn="l" defTabSz="914400" rtl="0" eaLnBrk="1" latinLnBrk="0" hangingPunct="1"/>
                      <a:r>
                        <a:rPr lang="en-GB" sz="950" b="0" i="0" kern="1200">
                          <a:solidFill>
                            <a:srgbClr val="272833"/>
                          </a:solidFill>
                          <a:effectLst/>
                          <a:latin typeface="+mn-lt"/>
                          <a:ea typeface="+mn-ea"/>
                          <a:cs typeface="+mn-cs"/>
                        </a:rPr>
                        <a:t>Xoserve</a:t>
                      </a:r>
                    </a:p>
                  </a:txBody>
                  <a:tcPr>
                    <a:solidFill>
                      <a:schemeClr val="accent3">
                        <a:lumMod val="20000"/>
                        <a:lumOff val="80000"/>
                      </a:schemeClr>
                    </a:solidFill>
                  </a:tcPr>
                </a:tc>
                <a:tc>
                  <a:txBody>
                    <a:bodyPr/>
                    <a:lstStyle/>
                    <a:p>
                      <a:pPr marL="0" algn="l" defTabSz="914400" rtl="0" eaLnBrk="1" latinLnBrk="0" hangingPunct="1"/>
                      <a:r>
                        <a:rPr lang="en-GB" sz="950" b="0" i="0" kern="1200">
                          <a:solidFill>
                            <a:srgbClr val="272833"/>
                          </a:solidFill>
                          <a:effectLst/>
                          <a:latin typeface="+mn-lt"/>
                          <a:ea typeface="+mn-ea"/>
                          <a:cs typeface="+mn-cs"/>
                        </a:rPr>
                        <a:t>GES</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Consultation</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22/02/2023 – Technical expert Panel review</a:t>
                      </a:r>
                    </a:p>
                    <a:p>
                      <a:r>
                        <a:rPr lang="en-GB" sz="950" kern="1200">
                          <a:solidFill>
                            <a:schemeClr val="dk1"/>
                          </a:solidFill>
                          <a:latin typeface="+mn-lt"/>
                          <a:ea typeface="+mn-ea"/>
                          <a:cs typeface="+mn-cs"/>
                        </a:rPr>
                        <a:t>24/02/2023 - Changes to the DAM</a:t>
                      </a:r>
                    </a:p>
                    <a:p>
                      <a:r>
                        <a:rPr lang="en-GB" sz="950" kern="1200">
                          <a:solidFill>
                            <a:schemeClr val="dk1"/>
                          </a:solidFill>
                          <a:latin typeface="+mn-lt"/>
                          <a:ea typeface="+mn-ea"/>
                          <a:cs typeface="+mn-cs"/>
                        </a:rPr>
                        <a:t>27/02/2023 – Functional Change planning</a:t>
                      </a:r>
                    </a:p>
                  </a:txBody>
                  <a:tcPr>
                    <a:solidFill>
                      <a:schemeClr val="accent3">
                        <a:lumMod val="20000"/>
                        <a:lumOff val="80000"/>
                      </a:schemeClr>
                    </a:solidFill>
                  </a:tcPr>
                </a:tc>
                <a:tc>
                  <a:txBody>
                    <a:bodyPr/>
                    <a:lstStyle/>
                    <a:p>
                      <a:r>
                        <a:rPr lang="en-GB" sz="950" kern="1200">
                          <a:solidFill>
                            <a:schemeClr val="tx1"/>
                          </a:solidFill>
                          <a:latin typeface="+mn-lt"/>
                          <a:ea typeface="+mn-ea"/>
                          <a:cs typeface="+mn-cs"/>
                        </a:rPr>
                        <a:t>Changes to the DAM – Major, Feb 23</a:t>
                      </a:r>
                    </a:p>
                    <a:p>
                      <a:endParaRPr lang="en-GB" sz="950" kern="1200">
                        <a:solidFill>
                          <a:schemeClr val="tx1"/>
                        </a:solidFill>
                        <a:latin typeface="+mn-lt"/>
                        <a:ea typeface="+mn-ea"/>
                        <a:cs typeface="+mn-cs"/>
                      </a:endParaRPr>
                    </a:p>
                    <a:p>
                      <a:r>
                        <a:rPr lang="en-GB" sz="950" kern="1200">
                          <a:solidFill>
                            <a:schemeClr val="tx1"/>
                          </a:solidFill>
                          <a:latin typeface="+mn-lt"/>
                          <a:ea typeface="+mn-ea"/>
                          <a:cs typeface="+mn-cs"/>
                        </a:rPr>
                        <a:t>Functional Change - TBC</a:t>
                      </a:r>
                    </a:p>
                  </a:txBody>
                  <a:tcPr>
                    <a:solidFill>
                      <a:schemeClr val="accent3">
                        <a:lumMod val="20000"/>
                        <a:lumOff val="80000"/>
                      </a:schemeClr>
                    </a:solidFill>
                  </a:tcPr>
                </a:tc>
                <a:tc>
                  <a:txBody>
                    <a:bodyPr/>
                    <a:lstStyle/>
                    <a:p>
                      <a:r>
                        <a:rPr lang="en-GB" sz="950" kern="1200">
                          <a:solidFill>
                            <a:schemeClr val="dk1"/>
                          </a:solidFill>
                          <a:latin typeface="+mn-lt"/>
                          <a:ea typeface="+mn-ea"/>
                          <a:cs typeface="+mn-cs"/>
                        </a:rPr>
                        <a:t>High</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4229407147"/>
                  </a:ext>
                </a:extLst>
              </a:tr>
            </a:tbl>
          </a:graphicData>
        </a:graphic>
      </p:graphicFrame>
      <p:graphicFrame>
        <p:nvGraphicFramePr>
          <p:cNvPr id="2" name="Object 1">
            <a:extLst>
              <a:ext uri="{FF2B5EF4-FFF2-40B4-BE49-F238E27FC236}">
                <a16:creationId xmlns:a16="http://schemas.microsoft.com/office/drawing/2014/main" id="{7C48F556-7E88-4624-AA59-67C55C57CB91}"/>
              </a:ext>
            </a:extLst>
          </p:cNvPr>
          <p:cNvGraphicFramePr>
            <a:graphicFrameLocks noChangeAspect="1"/>
          </p:cNvGraphicFramePr>
          <p:nvPr>
            <p:extLst>
              <p:ext uri="{D42A27DB-BD31-4B8C-83A1-F6EECF244321}">
                <p14:modId xmlns:p14="http://schemas.microsoft.com/office/powerpoint/2010/main" val="3541416960"/>
              </p:ext>
            </p:extLst>
          </p:nvPr>
        </p:nvGraphicFramePr>
        <p:xfrm>
          <a:off x="8168056" y="2816917"/>
          <a:ext cx="783556" cy="691053"/>
        </p:xfrm>
        <a:graphic>
          <a:graphicData uri="http://schemas.openxmlformats.org/presentationml/2006/ole">
            <mc:AlternateContent xmlns:mc="http://schemas.openxmlformats.org/markup-compatibility/2006">
              <mc:Choice xmlns:v="urn:schemas-microsoft-com:vml" Requires="v">
                <p:oleObj spid="_x0000_s19457" name="Document" showAsIcon="1" r:id="rId8" imgW="914400" imgH="806400" progId="Word.Document.12">
                  <p:embed/>
                </p:oleObj>
              </mc:Choice>
              <mc:Fallback>
                <p:oleObj name="Document" showAsIcon="1" r:id="rId8" imgW="914400" imgH="806400" progId="Word.Document.12">
                  <p:embed/>
                  <p:pic>
                    <p:nvPicPr>
                      <p:cNvPr id="2" name="Object 1">
                        <a:extLst>
                          <a:ext uri="{FF2B5EF4-FFF2-40B4-BE49-F238E27FC236}">
                            <a16:creationId xmlns:a16="http://schemas.microsoft.com/office/drawing/2014/main" id="{7C48F556-7E88-4624-AA59-67C55C57CB91}"/>
                          </a:ext>
                        </a:extLst>
                      </p:cNvPr>
                      <p:cNvPicPr/>
                      <p:nvPr/>
                    </p:nvPicPr>
                    <p:blipFill>
                      <a:blip r:embed="rId9"/>
                      <a:stretch>
                        <a:fillRect/>
                      </a:stretch>
                    </p:blipFill>
                    <p:spPr>
                      <a:xfrm>
                        <a:off x="8168056" y="2816917"/>
                        <a:ext cx="783556" cy="691053"/>
                      </a:xfrm>
                      <a:prstGeom prst="rect">
                        <a:avLst/>
                      </a:prstGeom>
                    </p:spPr>
                  </p:pic>
                </p:oleObj>
              </mc:Fallback>
            </mc:AlternateContent>
          </a:graphicData>
        </a:graphic>
      </p:graphicFrame>
    </p:spTree>
    <p:extLst>
      <p:ext uri="{BB962C8B-B14F-4D97-AF65-F5344CB8AC3E}">
        <p14:creationId xmlns:p14="http://schemas.microsoft.com/office/powerpoint/2010/main" val="2606053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1267418928"/>
              </p:ext>
            </p:extLst>
          </p:nvPr>
        </p:nvGraphicFramePr>
        <p:xfrm>
          <a:off x="111420" y="955874"/>
          <a:ext cx="8921160" cy="2329440"/>
        </p:xfrm>
        <a:graphic>
          <a:graphicData uri="http://schemas.openxmlformats.org/drawingml/2006/table">
            <a:tbl>
              <a:tblPr firstRow="1" bandRow="1">
                <a:tableStyleId>{5C22544A-7EE6-4342-B048-85BDC9FD1C3A}</a:tableStyleId>
              </a:tblPr>
              <a:tblGrid>
                <a:gridCol w="537884">
                  <a:extLst>
                    <a:ext uri="{9D8B030D-6E8A-4147-A177-3AD203B41FA5}">
                      <a16:colId xmlns:a16="http://schemas.microsoft.com/office/drawing/2014/main" val="4027058344"/>
                    </a:ext>
                  </a:extLst>
                </a:gridCol>
                <a:gridCol w="1586751">
                  <a:extLst>
                    <a:ext uri="{9D8B030D-6E8A-4147-A177-3AD203B41FA5}">
                      <a16:colId xmlns:a16="http://schemas.microsoft.com/office/drawing/2014/main" val="2162668323"/>
                    </a:ext>
                  </a:extLst>
                </a:gridCol>
                <a:gridCol w="514830">
                  <a:extLst>
                    <a:ext uri="{9D8B030D-6E8A-4147-A177-3AD203B41FA5}">
                      <a16:colId xmlns:a16="http://schemas.microsoft.com/office/drawing/2014/main" val="3779861357"/>
                    </a:ext>
                  </a:extLst>
                </a:gridCol>
                <a:gridCol w="744670">
                  <a:extLst>
                    <a:ext uri="{9D8B030D-6E8A-4147-A177-3AD203B41FA5}">
                      <a16:colId xmlns:a16="http://schemas.microsoft.com/office/drawing/2014/main" val="2574131077"/>
                    </a:ext>
                  </a:extLst>
                </a:gridCol>
                <a:gridCol w="682907">
                  <a:extLst>
                    <a:ext uri="{9D8B030D-6E8A-4147-A177-3AD203B41FA5}">
                      <a16:colId xmlns:a16="http://schemas.microsoft.com/office/drawing/2014/main" val="1331661363"/>
                    </a:ext>
                  </a:extLst>
                </a:gridCol>
                <a:gridCol w="1030147">
                  <a:extLst>
                    <a:ext uri="{9D8B030D-6E8A-4147-A177-3AD203B41FA5}">
                      <a16:colId xmlns:a16="http://schemas.microsoft.com/office/drawing/2014/main" val="3255583653"/>
                    </a:ext>
                  </a:extLst>
                </a:gridCol>
                <a:gridCol w="1469984">
                  <a:extLst>
                    <a:ext uri="{9D8B030D-6E8A-4147-A177-3AD203B41FA5}">
                      <a16:colId xmlns:a16="http://schemas.microsoft.com/office/drawing/2014/main" val="1493277682"/>
                    </a:ext>
                  </a:extLst>
                </a:gridCol>
                <a:gridCol w="833378">
                  <a:extLst>
                    <a:ext uri="{9D8B030D-6E8A-4147-A177-3AD203B41FA5}">
                      <a16:colId xmlns:a16="http://schemas.microsoft.com/office/drawing/2014/main" val="2058559583"/>
                    </a:ext>
                  </a:extLst>
                </a:gridCol>
                <a:gridCol w="636607">
                  <a:extLst>
                    <a:ext uri="{9D8B030D-6E8A-4147-A177-3AD203B41FA5}">
                      <a16:colId xmlns:a16="http://schemas.microsoft.com/office/drawing/2014/main" val="1065136424"/>
                    </a:ext>
                  </a:extLst>
                </a:gridCol>
                <a:gridCol w="884002">
                  <a:extLst>
                    <a:ext uri="{9D8B030D-6E8A-4147-A177-3AD203B41FA5}">
                      <a16:colId xmlns:a16="http://schemas.microsoft.com/office/drawing/2014/main" val="195784657"/>
                    </a:ext>
                  </a:extLst>
                </a:gridCol>
              </a:tblGrid>
              <a:tr h="364043">
                <a:tc>
                  <a:txBody>
                    <a:bodyPr/>
                    <a:lstStyle/>
                    <a:p>
                      <a:pPr algn="ctr"/>
                      <a:r>
                        <a:rPr lang="en-GB" sz="900"/>
                        <a:t>Title </a:t>
                      </a:r>
                    </a:p>
                  </a:txBody>
                  <a:tcPr/>
                </a:tc>
                <a:tc>
                  <a:txBody>
                    <a:bodyPr/>
                    <a:lstStyle/>
                    <a:p>
                      <a:pPr algn="ctr"/>
                      <a:r>
                        <a:rPr lang="en-GB" sz="900"/>
                        <a:t>Description</a:t>
                      </a:r>
                    </a:p>
                  </a:txBody>
                  <a:tcPr/>
                </a:tc>
                <a:tc>
                  <a:txBody>
                    <a:bodyPr/>
                    <a:lstStyle/>
                    <a:p>
                      <a:pPr algn="ctr"/>
                      <a:r>
                        <a:rPr lang="en-GB" sz="900"/>
                        <a:t>XRN</a:t>
                      </a:r>
                    </a:p>
                  </a:txBody>
                  <a:tcPr/>
                </a:tc>
                <a:tc>
                  <a:txBody>
                    <a:bodyPr/>
                    <a:lstStyle/>
                    <a:p>
                      <a:pPr algn="ctr"/>
                      <a:r>
                        <a:rPr lang="en-GB" sz="900"/>
                        <a:t>Proposer</a:t>
                      </a:r>
                    </a:p>
                  </a:txBody>
                  <a:tcPr/>
                </a:tc>
                <a:tc>
                  <a:txBody>
                    <a:bodyPr/>
                    <a:lstStyle/>
                    <a:p>
                      <a:pPr algn="ctr"/>
                      <a:r>
                        <a:rPr lang="en-GB" sz="900"/>
                        <a:t>Impact/</a:t>
                      </a:r>
                    </a:p>
                    <a:p>
                      <a:pPr algn="ctr"/>
                      <a:r>
                        <a:rPr lang="en-GB" sz="900"/>
                        <a:t>Funding</a:t>
                      </a:r>
                    </a:p>
                  </a:txBody>
                  <a:tcPr/>
                </a:tc>
                <a:tc>
                  <a:txBody>
                    <a:bodyPr/>
                    <a:lstStyle/>
                    <a:p>
                      <a:pPr algn="ctr"/>
                      <a:r>
                        <a:rPr lang="en-GB" sz="900"/>
                        <a:t>Status</a:t>
                      </a:r>
                    </a:p>
                  </a:txBody>
                  <a:tcPr/>
                </a:tc>
                <a:tc>
                  <a:txBody>
                    <a:bodyPr/>
                    <a:lstStyle/>
                    <a:p>
                      <a:pPr marL="0" algn="ctr" defTabSz="914400" rtl="0" eaLnBrk="1" latinLnBrk="0" hangingPunct="1"/>
                      <a:r>
                        <a:rPr lang="en-GB" sz="90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0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00" b="1" kern="1200">
                          <a:solidFill>
                            <a:schemeClr val="lt1"/>
                          </a:solidFill>
                          <a:latin typeface="+mn-lt"/>
                          <a:ea typeface="+mn-ea"/>
                          <a:cs typeface="+mn-cs"/>
                        </a:rPr>
                        <a:t>Priority</a:t>
                      </a:r>
                    </a:p>
                  </a:txBody>
                  <a:tcPr/>
                </a:tc>
                <a:tc>
                  <a:txBody>
                    <a:bodyPr/>
                    <a:lstStyle/>
                    <a:p>
                      <a:pPr marL="0" algn="ctr" defTabSz="914400" rtl="0" eaLnBrk="1" latinLnBrk="0" hangingPunct="1"/>
                      <a:r>
                        <a:rPr lang="en-GB" sz="900" b="1" kern="120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524640">
                <a:tc>
                  <a:txBody>
                    <a:bodyPr/>
                    <a:lstStyle/>
                    <a:p>
                      <a:r>
                        <a:rPr lang="en-GB" sz="900" kern="1200">
                          <a:solidFill>
                            <a:schemeClr val="dk1"/>
                          </a:solidFill>
                          <a:latin typeface="+mn-lt"/>
                          <a:ea typeface="+mn-ea"/>
                          <a:cs typeface="+mn-cs"/>
                        </a:rPr>
                        <a:t>R0048</a:t>
                      </a:r>
                    </a:p>
                  </a:txBody>
                  <a:tcPr>
                    <a:solidFill>
                      <a:schemeClr val="accent6">
                        <a:lumMod val="40000"/>
                        <a:lumOff val="60000"/>
                      </a:schemeClr>
                    </a:solidFill>
                  </a:tcPr>
                </a:tc>
                <a:tc>
                  <a:txBody>
                    <a:bodyPr/>
                    <a:lstStyle/>
                    <a:p>
                      <a:pPr marL="0" algn="l" defTabSz="914400" rtl="0" eaLnBrk="1" latinLnBrk="0" hangingPunct="1"/>
                      <a:r>
                        <a:rPr lang="en-GB" sz="900" kern="1200">
                          <a:solidFill>
                            <a:schemeClr val="dk1"/>
                          </a:solidFill>
                          <a:latin typeface="+mn-lt"/>
                          <a:ea typeface="+mn-ea"/>
                          <a:cs typeface="+mn-cs"/>
                        </a:rPr>
                        <a:t>DCC Service Organisation Control 2 (SOC2) Assessments</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DCC</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Solution development</a:t>
                      </a:r>
                    </a:p>
                  </a:txBody>
                  <a:tcPr>
                    <a:solidFill>
                      <a:schemeClr val="accent6">
                        <a:lumMod val="40000"/>
                        <a:lumOff val="60000"/>
                      </a:schemeClr>
                    </a:solidFill>
                  </a:tcPr>
                </a:tc>
                <a:tc>
                  <a:txBody>
                    <a:bodyPr/>
                    <a:lstStyle/>
                    <a:p>
                      <a:r>
                        <a:rPr lang="en-US" sz="900"/>
                        <a:t>17/02/2023 -Preliminary Change Report and consultation issued</a:t>
                      </a:r>
                      <a:endParaRPr lang="en-GB" sz="900" kern="120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a:ln>
                            <a:noFill/>
                          </a:ln>
                          <a:solidFill>
                            <a:prstClr val="black"/>
                          </a:solidFill>
                          <a:effectLst/>
                          <a:uLnTx/>
                          <a:uFillTx/>
                          <a:latin typeface="+mn-lt"/>
                          <a:ea typeface="+mn-ea"/>
                          <a:cs typeface="+mn-cs"/>
                        </a:rPr>
                        <a:t>TBC</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baseline="0">
                          <a:ln>
                            <a:noFill/>
                          </a:ln>
                          <a:effectLst/>
                          <a:uLnTx/>
                          <a:uFillTx/>
                          <a:latin typeface="+mn-lt"/>
                          <a:ea typeface="+mn-ea"/>
                          <a:cs typeface="+mn-cs"/>
                        </a:rPr>
                        <a:t>Low</a:t>
                      </a: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4164702590"/>
                  </a:ext>
                </a:extLst>
              </a:tr>
              <a:tr h="524640">
                <a:tc>
                  <a:txBody>
                    <a:bodyPr/>
                    <a:lstStyle/>
                    <a:p>
                      <a:r>
                        <a:rPr lang="en-GB" sz="900" kern="1200">
                          <a:solidFill>
                            <a:schemeClr val="dk1"/>
                          </a:solidFill>
                          <a:latin typeface="+mn-lt"/>
                          <a:ea typeface="+mn-ea"/>
                          <a:cs typeface="+mn-cs"/>
                        </a:rPr>
                        <a:t>R0073</a:t>
                      </a:r>
                    </a:p>
                  </a:txBody>
                  <a:tcPr>
                    <a:solidFill>
                      <a:schemeClr val="accent6">
                        <a:lumMod val="40000"/>
                        <a:lumOff val="60000"/>
                      </a:schemeClr>
                    </a:solidFill>
                  </a:tcPr>
                </a:tc>
                <a:tc>
                  <a:txBody>
                    <a:bodyPr/>
                    <a:lstStyle/>
                    <a:p>
                      <a:pPr marL="0" algn="l" defTabSz="914400" rtl="0" eaLnBrk="1" latinLnBrk="0" hangingPunct="1"/>
                      <a:r>
                        <a:rPr lang="en-US" sz="900" kern="1200">
                          <a:solidFill>
                            <a:schemeClr val="dk1"/>
                          </a:solidFill>
                          <a:latin typeface="+mn-lt"/>
                          <a:ea typeface="+mn-ea"/>
                          <a:cs typeface="+mn-cs"/>
                        </a:rPr>
                        <a:t>Introduction of a Housekeeping Change Proposal Process</a:t>
                      </a:r>
                      <a:endParaRPr lang="en-GB" sz="900" kern="120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6">
                        <a:lumMod val="40000"/>
                        <a:lumOff val="60000"/>
                      </a:schemeClr>
                    </a:solidFill>
                  </a:tcPr>
                </a:tc>
                <a:tc>
                  <a:txBody>
                    <a:bodyPr/>
                    <a:lstStyle/>
                    <a:p>
                      <a:r>
                        <a:rPr lang="en-US" sz="900" b="0" kern="1200">
                          <a:solidFill>
                            <a:schemeClr val="dk1"/>
                          </a:solidFill>
                          <a:latin typeface="+mn-lt"/>
                          <a:ea typeface="+mn-ea"/>
                          <a:cs typeface="+mn-cs"/>
                        </a:rPr>
                        <a:t>Gemserv</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Preliminary Assessment</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27/01/2023 - </a:t>
                      </a:r>
                      <a:r>
                        <a:rPr lang="en-US" sz="900"/>
                        <a:t>Preliminary Change Report and consultation issued</a:t>
                      </a:r>
                      <a:endParaRPr lang="en-GB" sz="900" kern="120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a:ln>
                            <a:noFill/>
                          </a:ln>
                          <a:solidFill>
                            <a:prstClr val="black"/>
                          </a:solidFill>
                          <a:effectLst/>
                          <a:uLnTx/>
                          <a:uFillTx/>
                          <a:latin typeface="+mn-lt"/>
                          <a:ea typeface="+mn-ea"/>
                          <a:cs typeface="+mn-cs"/>
                        </a:rPr>
                        <a:t>TBC</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baseline="0">
                          <a:ln>
                            <a:noFill/>
                          </a:ln>
                          <a:effectLst/>
                          <a:uLnTx/>
                          <a:uFillTx/>
                          <a:latin typeface="+mn-lt"/>
                          <a:ea typeface="+mn-ea"/>
                          <a:cs typeface="+mn-cs"/>
                        </a:rPr>
                        <a:t>Low</a:t>
                      </a: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3792875445"/>
                  </a:ext>
                </a:extLst>
              </a:tr>
              <a:tr h="598427">
                <a:tc>
                  <a:txBody>
                    <a:bodyPr/>
                    <a:lstStyle/>
                    <a:p>
                      <a:r>
                        <a:rPr lang="en-GB" sz="900" kern="1200">
                          <a:solidFill>
                            <a:schemeClr val="dk1"/>
                          </a:solidFill>
                          <a:latin typeface="+mn-lt"/>
                          <a:ea typeface="+mn-ea"/>
                          <a:cs typeface="+mn-cs"/>
                        </a:rPr>
                        <a:t>R0088</a:t>
                      </a:r>
                    </a:p>
                  </a:txBody>
                  <a:tcPr>
                    <a:solidFill>
                      <a:schemeClr val="accent6">
                        <a:lumMod val="40000"/>
                        <a:lumOff val="60000"/>
                      </a:schemeClr>
                    </a:solidFill>
                  </a:tcPr>
                </a:tc>
                <a:tc>
                  <a:txBody>
                    <a:bodyPr/>
                    <a:lstStyle/>
                    <a:p>
                      <a:pPr marL="0" algn="l" defTabSz="914400" rtl="0" eaLnBrk="1" latinLnBrk="0" hangingPunct="1"/>
                      <a:r>
                        <a:rPr lang="en-US" sz="900" kern="1200">
                          <a:solidFill>
                            <a:schemeClr val="dk1"/>
                          </a:solidFill>
                          <a:latin typeface="+mn-lt"/>
                          <a:ea typeface="+mn-ea"/>
                          <a:cs typeface="+mn-cs"/>
                        </a:rPr>
                        <a:t>Make Shipper NExA values available on the GES portal</a:t>
                      </a:r>
                      <a:endParaRPr lang="en-GB" sz="900" kern="120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Xoserve</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a:solidFill>
                            <a:schemeClr val="dk1"/>
                          </a:solidFill>
                          <a:latin typeface="+mn-lt"/>
                          <a:ea typeface="+mn-ea"/>
                          <a:cs typeface="+mn-cs"/>
                        </a:rPr>
                        <a:t>New</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02/2023 - Impact assessment being issued (awaiting formal approval from Code manager before IA date is confirmed)</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Major, June 23 to align with</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Medium</a:t>
                      </a:r>
                    </a:p>
                  </a:txBody>
                  <a:tcPr>
                    <a:solidFill>
                      <a:schemeClr val="accent6">
                        <a:lumMod val="40000"/>
                        <a:lumOff val="60000"/>
                      </a:schemeClr>
                    </a:solidFill>
                  </a:tcPr>
                </a:tc>
                <a:tc>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38711857"/>
                  </a:ext>
                </a:extLst>
              </a:tr>
            </a:tbl>
          </a:graphicData>
        </a:graphic>
      </p:graphicFrame>
      <p:grpSp>
        <p:nvGrpSpPr>
          <p:cNvPr id="22" name="Group 21">
            <a:extLst>
              <a:ext uri="{FF2B5EF4-FFF2-40B4-BE49-F238E27FC236}">
                <a16:creationId xmlns:a16="http://schemas.microsoft.com/office/drawing/2014/main" id="{169DB1F2-B906-40E7-9539-649BD69F6A78}"/>
              </a:ext>
            </a:extLst>
          </p:cNvPr>
          <p:cNvGrpSpPr/>
          <p:nvPr/>
        </p:nvGrpSpPr>
        <p:grpSpPr>
          <a:xfrm>
            <a:off x="181239" y="4363233"/>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sp>
        <p:nvSpPr>
          <p:cNvPr id="16" name="TextBox 15">
            <a:extLst>
              <a:ext uri="{FF2B5EF4-FFF2-40B4-BE49-F238E27FC236}">
                <a16:creationId xmlns:a16="http://schemas.microsoft.com/office/drawing/2014/main" id="{0CD6CE24-004D-4E99-9D6D-DA6B385D2D4E}"/>
              </a:ext>
            </a:extLst>
          </p:cNvPr>
          <p:cNvSpPr txBox="1"/>
          <p:nvPr/>
        </p:nvSpPr>
        <p:spPr>
          <a:xfrm>
            <a:off x="3582393" y="226682"/>
            <a:ext cx="1979214" cy="369332"/>
          </a:xfrm>
          <a:prstGeom prst="rect">
            <a:avLst/>
          </a:prstGeom>
          <a:noFill/>
        </p:spPr>
        <p:txBody>
          <a:bodyPr wrap="square">
            <a:spAutoFit/>
          </a:bodyPr>
          <a:lstStyle/>
          <a:p>
            <a:r>
              <a:rPr lang="en-GB" b="1">
                <a:solidFill>
                  <a:srgbClr val="3E5AA8"/>
                </a:solidFill>
                <a:latin typeface="Arial" panose="020B0604020202020204" pitchFamily="34" charset="0"/>
                <a:ea typeface="+mj-ea"/>
                <a:cs typeface="Arial" panose="020B0604020202020204" pitchFamily="34" charset="0"/>
              </a:rPr>
              <a:t>REC IA Demand</a:t>
            </a:r>
          </a:p>
        </p:txBody>
      </p:sp>
    </p:spTree>
    <p:extLst>
      <p:ext uri="{BB962C8B-B14F-4D97-AF65-F5344CB8AC3E}">
        <p14:creationId xmlns:p14="http://schemas.microsoft.com/office/powerpoint/2010/main" val="3394815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D90A9F99-EAE0-4DB3-8068-A81A9195DE2B}"/>
              </a:ext>
            </a:extLst>
          </p:cNvPr>
          <p:cNvSpPr txBox="1"/>
          <p:nvPr/>
        </p:nvSpPr>
        <p:spPr>
          <a:xfrm>
            <a:off x="3042357" y="336227"/>
            <a:ext cx="3145792" cy="369332"/>
          </a:xfrm>
          <a:prstGeom prst="rect">
            <a:avLst/>
          </a:prstGeom>
          <a:noFill/>
        </p:spPr>
        <p:txBody>
          <a:bodyPr wrap="square">
            <a:spAutoFit/>
          </a:bodyPr>
          <a:lstStyle/>
          <a:p>
            <a:r>
              <a:rPr kumimoji="0" lang="en-GB"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REC R</a:t>
            </a:r>
            <a:r>
              <a:rPr lang="en-GB" b="1">
                <a:solidFill>
                  <a:srgbClr val="3E5AA8"/>
                </a:solidFill>
                <a:latin typeface="Arial" panose="020B0604020202020204" pitchFamily="34" charset="0"/>
                <a:ea typeface="+mj-ea"/>
                <a:cs typeface="Arial" panose="020B0604020202020204" pitchFamily="34" charset="0"/>
              </a:rPr>
              <a:t>elated XRN Changes</a:t>
            </a:r>
            <a:endParaRPr lang="en-GB"/>
          </a:p>
        </p:txBody>
      </p:sp>
      <p:graphicFrame>
        <p:nvGraphicFramePr>
          <p:cNvPr id="24" name="Table 4">
            <a:extLst>
              <a:ext uri="{FF2B5EF4-FFF2-40B4-BE49-F238E27FC236}">
                <a16:creationId xmlns:a16="http://schemas.microsoft.com/office/drawing/2014/main" id="{2421B425-12E0-4870-9755-D655F82DD0DF}"/>
              </a:ext>
            </a:extLst>
          </p:cNvPr>
          <p:cNvGraphicFramePr>
            <a:graphicFrameLocks noGrp="1"/>
          </p:cNvGraphicFramePr>
          <p:nvPr>
            <p:extLst>
              <p:ext uri="{D42A27DB-BD31-4B8C-83A1-F6EECF244321}">
                <p14:modId xmlns:p14="http://schemas.microsoft.com/office/powerpoint/2010/main" val="3756825119"/>
              </p:ext>
            </p:extLst>
          </p:nvPr>
        </p:nvGraphicFramePr>
        <p:xfrm>
          <a:off x="111415" y="1045979"/>
          <a:ext cx="8921159" cy="1432560"/>
        </p:xfrm>
        <a:graphic>
          <a:graphicData uri="http://schemas.openxmlformats.org/drawingml/2006/table">
            <a:tbl>
              <a:tblPr firstRow="1" bandRow="1">
                <a:tableStyleId>{5C22544A-7EE6-4342-B048-85BDC9FD1C3A}</a:tableStyleId>
              </a:tblPr>
              <a:tblGrid>
                <a:gridCol w="1887604">
                  <a:extLst>
                    <a:ext uri="{9D8B030D-6E8A-4147-A177-3AD203B41FA5}">
                      <a16:colId xmlns:a16="http://schemas.microsoft.com/office/drawing/2014/main" val="2162668323"/>
                    </a:ext>
                  </a:extLst>
                </a:gridCol>
                <a:gridCol w="612443">
                  <a:extLst>
                    <a:ext uri="{9D8B030D-6E8A-4147-A177-3AD203B41FA5}">
                      <a16:colId xmlns:a16="http://schemas.microsoft.com/office/drawing/2014/main" val="3779861357"/>
                    </a:ext>
                  </a:extLst>
                </a:gridCol>
                <a:gridCol w="885862">
                  <a:extLst>
                    <a:ext uri="{9D8B030D-6E8A-4147-A177-3AD203B41FA5}">
                      <a16:colId xmlns:a16="http://schemas.microsoft.com/office/drawing/2014/main" val="2574131077"/>
                    </a:ext>
                  </a:extLst>
                </a:gridCol>
                <a:gridCol w="812388">
                  <a:extLst>
                    <a:ext uri="{9D8B030D-6E8A-4147-A177-3AD203B41FA5}">
                      <a16:colId xmlns:a16="http://schemas.microsoft.com/office/drawing/2014/main" val="1331661363"/>
                    </a:ext>
                  </a:extLst>
                </a:gridCol>
                <a:gridCol w="1225466">
                  <a:extLst>
                    <a:ext uri="{9D8B030D-6E8A-4147-A177-3AD203B41FA5}">
                      <a16:colId xmlns:a16="http://schemas.microsoft.com/office/drawing/2014/main" val="3255583653"/>
                    </a:ext>
                  </a:extLst>
                </a:gridCol>
                <a:gridCol w="1748697">
                  <a:extLst>
                    <a:ext uri="{9D8B030D-6E8A-4147-A177-3AD203B41FA5}">
                      <a16:colId xmlns:a16="http://schemas.microsoft.com/office/drawing/2014/main" val="1493277682"/>
                    </a:ext>
                  </a:extLst>
                </a:gridCol>
                <a:gridCol w="991389">
                  <a:extLst>
                    <a:ext uri="{9D8B030D-6E8A-4147-A177-3AD203B41FA5}">
                      <a16:colId xmlns:a16="http://schemas.microsoft.com/office/drawing/2014/main" val="2058559583"/>
                    </a:ext>
                  </a:extLst>
                </a:gridCol>
                <a:gridCol w="757310">
                  <a:extLst>
                    <a:ext uri="{9D8B030D-6E8A-4147-A177-3AD203B41FA5}">
                      <a16:colId xmlns:a16="http://schemas.microsoft.com/office/drawing/2014/main" val="1065136424"/>
                    </a:ext>
                  </a:extLst>
                </a:gridCol>
              </a:tblGrid>
              <a:tr h="364043">
                <a:tc>
                  <a:txBody>
                    <a:bodyPr/>
                    <a:lstStyle/>
                    <a:p>
                      <a:pPr algn="ctr"/>
                      <a:r>
                        <a:rPr lang="en-GB" sz="950"/>
                        <a:t>Description</a:t>
                      </a:r>
                    </a:p>
                  </a:txBody>
                  <a:tcPr/>
                </a:tc>
                <a:tc>
                  <a:txBody>
                    <a:bodyPr/>
                    <a:lstStyle/>
                    <a:p>
                      <a:pPr algn="ctr"/>
                      <a:r>
                        <a:rPr lang="en-GB" sz="950"/>
                        <a:t>XRN</a:t>
                      </a:r>
                    </a:p>
                  </a:txBody>
                  <a:tcPr/>
                </a:tc>
                <a:tc>
                  <a:txBody>
                    <a:bodyPr/>
                    <a:lstStyle/>
                    <a:p>
                      <a:pPr algn="ctr"/>
                      <a:r>
                        <a:rPr lang="en-GB" sz="950"/>
                        <a:t>Proposer</a:t>
                      </a:r>
                    </a:p>
                  </a:txBody>
                  <a:tcPr/>
                </a:tc>
                <a:tc>
                  <a:txBody>
                    <a:bodyPr/>
                    <a:lstStyle/>
                    <a:p>
                      <a:pPr algn="ctr"/>
                      <a:r>
                        <a:rPr lang="en-GB" sz="950"/>
                        <a:t>Impact/</a:t>
                      </a:r>
                    </a:p>
                    <a:p>
                      <a:pPr algn="ctr"/>
                      <a:r>
                        <a:rPr lang="en-GB" sz="950"/>
                        <a:t>Funding</a:t>
                      </a:r>
                    </a:p>
                  </a:txBody>
                  <a:tcPr/>
                </a:tc>
                <a:tc>
                  <a:txBody>
                    <a:bodyPr/>
                    <a:lstStyle/>
                    <a:p>
                      <a:pPr algn="ctr"/>
                      <a:r>
                        <a:rPr lang="en-GB" sz="950"/>
                        <a:t>Status</a:t>
                      </a:r>
                    </a:p>
                  </a:txBody>
                  <a:tcPr/>
                </a:tc>
                <a:tc>
                  <a:txBody>
                    <a:bodyPr/>
                    <a:lstStyle/>
                    <a:p>
                      <a:pPr marL="0" algn="ctr" defTabSz="914400" rtl="0" eaLnBrk="1" latinLnBrk="0" hangingPunct="1"/>
                      <a:r>
                        <a:rPr lang="en-GB" sz="95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5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50" b="1" kern="1200">
                          <a:solidFill>
                            <a:schemeClr val="lt1"/>
                          </a:solidFill>
                          <a:latin typeface="+mn-lt"/>
                          <a:ea typeface="+mn-ea"/>
                          <a:cs typeface="+mn-cs"/>
                        </a:rPr>
                        <a:t>Priority</a:t>
                      </a:r>
                    </a:p>
                  </a:txBody>
                  <a:tcPr/>
                </a:tc>
                <a:extLst>
                  <a:ext uri="{0D108BD9-81ED-4DB2-BD59-A6C34878D82A}">
                    <a16:rowId xmlns:a16="http://schemas.microsoft.com/office/drawing/2014/main" val="135677372"/>
                  </a:ext>
                </a:extLst>
              </a:tr>
              <a:tr h="524640">
                <a:tc>
                  <a:txBody>
                    <a:bodyPr/>
                    <a:lstStyle/>
                    <a:p>
                      <a:pPr marL="0" algn="l" defTabSz="914400" rtl="0" eaLnBrk="1" latinLnBrk="0" hangingPunct="1"/>
                      <a:r>
                        <a:rPr lang="en-US" sz="950" kern="1200">
                          <a:solidFill>
                            <a:schemeClr val="dk1"/>
                          </a:solidFill>
                          <a:latin typeface="+mn-lt"/>
                          <a:ea typeface="+mn-ea"/>
                          <a:cs typeface="+mn-cs"/>
                        </a:rPr>
                        <a:t>Processing of CSS Switch Requests Received in ‘Time Period 5</a:t>
                      </a:r>
                      <a:endParaRPr lang="en-GB" sz="95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mn-lt"/>
                          <a:ea typeface="+mn-ea"/>
                          <a:cs typeface="+mn-cs"/>
                        </a:rPr>
                        <a:t>XRN 5535</a:t>
                      </a:r>
                    </a:p>
                  </a:txBody>
                  <a:tcPr>
                    <a:solidFill>
                      <a:schemeClr val="accent1">
                        <a:lumMod val="20000"/>
                        <a:lumOff val="80000"/>
                      </a:schemeClr>
                    </a:solidFill>
                  </a:tcPr>
                </a:tc>
                <a:tc>
                  <a:txBody>
                    <a:bodyPr/>
                    <a:lstStyle/>
                    <a:p>
                      <a:r>
                        <a:rPr lang="en-GB" sz="950" b="0" kern="1200">
                          <a:solidFill>
                            <a:schemeClr val="dk1"/>
                          </a:solidFill>
                          <a:latin typeface="+mn-lt"/>
                          <a:ea typeface="+mn-ea"/>
                          <a:cs typeface="+mn-cs"/>
                        </a:rPr>
                        <a:t>Xoserve</a:t>
                      </a:r>
                    </a:p>
                  </a:txBody>
                  <a:tcPr>
                    <a:solidFill>
                      <a:schemeClr val="accent1">
                        <a:lumMod val="20000"/>
                        <a:lumOff val="80000"/>
                      </a:schemeClr>
                    </a:solidFill>
                  </a:tcPr>
                </a:tc>
                <a:tc>
                  <a:txBody>
                    <a:bodyPr/>
                    <a:lstStyle/>
                    <a:p>
                      <a:r>
                        <a:rPr lang="en-GB" sz="950" b="0" kern="1200">
                          <a:solidFill>
                            <a:schemeClr val="tx1"/>
                          </a:solidFill>
                          <a:latin typeface="+mn-lt"/>
                          <a:ea typeface="+mn-ea"/>
                          <a:cs typeface="+mn-cs"/>
                        </a:rPr>
                        <a:t>GRDS</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Under Development</a:t>
                      </a:r>
                    </a:p>
                  </a:txBody>
                  <a:tcPr>
                    <a:solidFill>
                      <a:schemeClr val="accent1">
                        <a:lumMod val="20000"/>
                        <a:lumOff val="80000"/>
                      </a:schemeClr>
                    </a:solidFill>
                  </a:tcPr>
                </a:tc>
                <a:tc>
                  <a:txBody>
                    <a:bodyPr/>
                    <a:lstStyle/>
                    <a:p>
                      <a:r>
                        <a:rPr lang="en-GB" sz="950" kern="1200">
                          <a:solidFill>
                            <a:schemeClr val="tx1"/>
                          </a:solidFill>
                          <a:latin typeface="+mn-lt"/>
                          <a:ea typeface="+mn-ea"/>
                          <a:cs typeface="+mn-cs"/>
                        </a:rPr>
                        <a:t>Progression of BER / Design Change Pack</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prstClr val="black"/>
                          </a:solidFill>
                          <a:effectLst/>
                          <a:uLnTx/>
                          <a:uFillTx/>
                          <a:latin typeface="+mn-lt"/>
                          <a:ea typeface="+mn-ea"/>
                          <a:cs typeface="+mn-cs"/>
                        </a:rPr>
                        <a:t>TBC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schemeClr val="tx1"/>
                          </a:solidFill>
                          <a:effectLst/>
                          <a:uLnTx/>
                          <a:uFillTx/>
                          <a:latin typeface="+mn-lt"/>
                          <a:ea typeface="+mn-ea"/>
                          <a:cs typeface="+mn-cs"/>
                        </a:rPr>
                        <a:t>High</a:t>
                      </a:r>
                    </a:p>
                  </a:txBody>
                  <a:tcPr>
                    <a:solidFill>
                      <a:schemeClr val="accent1">
                        <a:lumMod val="20000"/>
                        <a:lumOff val="80000"/>
                      </a:schemeClr>
                    </a:solidFill>
                  </a:tcPr>
                </a:tc>
                <a:extLst>
                  <a:ext uri="{0D108BD9-81ED-4DB2-BD59-A6C34878D82A}">
                    <a16:rowId xmlns:a16="http://schemas.microsoft.com/office/drawing/2014/main" val="4164702590"/>
                  </a:ext>
                </a:extLst>
              </a:tr>
              <a:tr h="524640">
                <a:tc>
                  <a:txBody>
                    <a:bodyPr/>
                    <a:lstStyle/>
                    <a:p>
                      <a:pPr marL="0" algn="l" defTabSz="914400" rtl="0" eaLnBrk="1" latinLnBrk="0" hangingPunct="1"/>
                      <a:r>
                        <a:rPr lang="en-US" sz="950" kern="1200">
                          <a:solidFill>
                            <a:schemeClr val="dk1"/>
                          </a:solidFill>
                          <a:latin typeface="+mn-lt"/>
                          <a:ea typeface="+mn-ea"/>
                          <a:cs typeface="+mn-cs"/>
                        </a:rPr>
                        <a:t>Resolution of Address Interactions between DCC and CDSP</a:t>
                      </a:r>
                      <a:endParaRPr lang="en-GB" sz="95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mn-lt"/>
                          <a:ea typeface="+mn-ea"/>
                          <a:cs typeface="+mn-cs"/>
                        </a:rPr>
                        <a:t>XRN 5546</a:t>
                      </a:r>
                    </a:p>
                  </a:txBody>
                  <a:tcPr>
                    <a:solidFill>
                      <a:schemeClr val="accent1">
                        <a:lumMod val="20000"/>
                        <a:lumOff val="80000"/>
                      </a:schemeClr>
                    </a:solidFill>
                  </a:tcPr>
                </a:tc>
                <a:tc>
                  <a:txBody>
                    <a:bodyPr/>
                    <a:lstStyle/>
                    <a:p>
                      <a:r>
                        <a:rPr lang="en-US" sz="950" b="0" kern="1200">
                          <a:solidFill>
                            <a:schemeClr val="dk1"/>
                          </a:solidFill>
                          <a:latin typeface="+mn-lt"/>
                          <a:ea typeface="+mn-ea"/>
                          <a:cs typeface="+mn-cs"/>
                        </a:rPr>
                        <a:t>Xoserve</a:t>
                      </a:r>
                    </a:p>
                  </a:txBody>
                  <a:tcPr>
                    <a:solidFill>
                      <a:schemeClr val="accent1">
                        <a:lumMod val="20000"/>
                        <a:lumOff val="80000"/>
                      </a:schemeClr>
                    </a:solidFill>
                  </a:tcPr>
                </a:tc>
                <a:tc>
                  <a:txBody>
                    <a:bodyPr/>
                    <a:lstStyle/>
                    <a:p>
                      <a:r>
                        <a:rPr lang="en-GB" sz="950" b="0" kern="1200">
                          <a:solidFill>
                            <a:schemeClr val="tx1"/>
                          </a:solidFill>
                          <a:latin typeface="+mn-lt"/>
                          <a:ea typeface="+mn-ea"/>
                          <a:cs typeface="+mn-cs"/>
                        </a:rPr>
                        <a:t>GRDS</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Under development</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Regular conversations with DCC as work is ongoing </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prstClr val="black"/>
                          </a:solidFill>
                          <a:effectLst/>
                          <a:uLnTx/>
                          <a:uFillTx/>
                          <a:latin typeface="+mn-lt"/>
                          <a:ea typeface="+mn-ea"/>
                          <a:cs typeface="+mn-cs"/>
                        </a:rPr>
                        <a:t>TBC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schemeClr val="tx1"/>
                          </a:solidFill>
                          <a:effectLst/>
                          <a:uLnTx/>
                          <a:uFillTx/>
                          <a:latin typeface="+mn-lt"/>
                          <a:ea typeface="+mn-ea"/>
                          <a:cs typeface="+mn-cs"/>
                        </a:rPr>
                        <a:t>Medium</a:t>
                      </a:r>
                    </a:p>
                  </a:txBody>
                  <a:tcPr>
                    <a:solidFill>
                      <a:schemeClr val="accent1">
                        <a:lumMod val="20000"/>
                        <a:lumOff val="80000"/>
                      </a:schemeClr>
                    </a:solidFill>
                  </a:tcPr>
                </a:tc>
                <a:extLst>
                  <a:ext uri="{0D108BD9-81ED-4DB2-BD59-A6C34878D82A}">
                    <a16:rowId xmlns:a16="http://schemas.microsoft.com/office/drawing/2014/main" val="3792875445"/>
                  </a:ext>
                </a:extLst>
              </a:tr>
            </a:tbl>
          </a:graphicData>
        </a:graphic>
      </p:graphicFrame>
      <p:grpSp>
        <p:nvGrpSpPr>
          <p:cNvPr id="22" name="Group 21">
            <a:extLst>
              <a:ext uri="{FF2B5EF4-FFF2-40B4-BE49-F238E27FC236}">
                <a16:creationId xmlns:a16="http://schemas.microsoft.com/office/drawing/2014/main" id="{169DB1F2-B906-40E7-9539-649BD69F6A78}"/>
              </a:ext>
            </a:extLst>
          </p:cNvPr>
          <p:cNvGrpSpPr/>
          <p:nvPr/>
        </p:nvGrpSpPr>
        <p:grpSpPr>
          <a:xfrm>
            <a:off x="188250" y="4331597"/>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spTree>
    <p:extLst>
      <p:ext uri="{BB962C8B-B14F-4D97-AF65-F5344CB8AC3E}">
        <p14:creationId xmlns:p14="http://schemas.microsoft.com/office/powerpoint/2010/main" val="3712717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978011" y="0"/>
            <a:ext cx="7187978" cy="616355"/>
          </a:xfrm>
        </p:spPr>
        <p:txBody>
          <a:bodyPr>
            <a:normAutofit/>
          </a:bodyPr>
          <a:lstStyle/>
          <a:p>
            <a:r>
              <a:rPr lang="en-GB" sz="2000"/>
              <a:t>REC Change Pipeline – Under Prioritisation Review</a:t>
            </a:r>
          </a:p>
        </p:txBody>
      </p:sp>
      <p:graphicFrame>
        <p:nvGraphicFramePr>
          <p:cNvPr id="3" name="Table 3">
            <a:extLst>
              <a:ext uri="{FF2B5EF4-FFF2-40B4-BE49-F238E27FC236}">
                <a16:creationId xmlns:a16="http://schemas.microsoft.com/office/drawing/2014/main" id="{4A0885CD-C12F-4105-9D5D-9DA779802850}"/>
              </a:ext>
            </a:extLst>
          </p:cNvPr>
          <p:cNvGraphicFramePr>
            <a:graphicFrameLocks noGrp="1"/>
          </p:cNvGraphicFramePr>
          <p:nvPr>
            <p:extLst>
              <p:ext uri="{D42A27DB-BD31-4B8C-83A1-F6EECF244321}">
                <p14:modId xmlns:p14="http://schemas.microsoft.com/office/powerpoint/2010/main" val="3934106485"/>
              </p:ext>
            </p:extLst>
          </p:nvPr>
        </p:nvGraphicFramePr>
        <p:xfrm>
          <a:off x="230522" y="468707"/>
          <a:ext cx="8652222" cy="4335780"/>
        </p:xfrm>
        <a:graphic>
          <a:graphicData uri="http://schemas.openxmlformats.org/drawingml/2006/table">
            <a:tbl>
              <a:tblPr firstRow="1" bandRow="1">
                <a:tableStyleId>{5C22544A-7EE6-4342-B048-85BDC9FD1C3A}</a:tableStyleId>
              </a:tblPr>
              <a:tblGrid>
                <a:gridCol w="704573">
                  <a:extLst>
                    <a:ext uri="{9D8B030D-6E8A-4147-A177-3AD203B41FA5}">
                      <a16:colId xmlns:a16="http://schemas.microsoft.com/office/drawing/2014/main" val="2718274602"/>
                    </a:ext>
                  </a:extLst>
                </a:gridCol>
                <a:gridCol w="5935256">
                  <a:extLst>
                    <a:ext uri="{9D8B030D-6E8A-4147-A177-3AD203B41FA5}">
                      <a16:colId xmlns:a16="http://schemas.microsoft.com/office/drawing/2014/main" val="2896332416"/>
                    </a:ext>
                  </a:extLst>
                </a:gridCol>
                <a:gridCol w="2012393">
                  <a:extLst>
                    <a:ext uri="{9D8B030D-6E8A-4147-A177-3AD203B41FA5}">
                      <a16:colId xmlns:a16="http://schemas.microsoft.com/office/drawing/2014/main" val="2937892801"/>
                    </a:ext>
                  </a:extLst>
                </a:gridCol>
              </a:tblGrid>
              <a:tr h="215172">
                <a:tc>
                  <a:txBody>
                    <a:bodyPr/>
                    <a:lstStyle/>
                    <a:p>
                      <a:pPr algn="ctr"/>
                      <a:r>
                        <a:rPr lang="en-GB" sz="850">
                          <a:latin typeface="+mn-lt"/>
                        </a:rPr>
                        <a:t>Title </a:t>
                      </a:r>
                    </a:p>
                  </a:txBody>
                  <a:tcPr/>
                </a:tc>
                <a:tc>
                  <a:txBody>
                    <a:bodyPr/>
                    <a:lstStyle/>
                    <a:p>
                      <a:pPr algn="ctr"/>
                      <a:r>
                        <a:rPr lang="en-GB" sz="850">
                          <a:latin typeface="+mn-lt"/>
                        </a:rPr>
                        <a:t>Description</a:t>
                      </a:r>
                    </a:p>
                  </a:txBody>
                  <a:tcPr/>
                </a:tc>
                <a:tc>
                  <a:txBody>
                    <a:bodyPr/>
                    <a:lstStyle/>
                    <a:p>
                      <a:pPr algn="ctr"/>
                      <a:r>
                        <a:rPr lang="en-GB" sz="850">
                          <a:latin typeface="+mn-lt"/>
                        </a:rPr>
                        <a:t>Status</a:t>
                      </a:r>
                    </a:p>
                  </a:txBody>
                  <a:tcPr/>
                </a:tc>
                <a:extLst>
                  <a:ext uri="{0D108BD9-81ED-4DB2-BD59-A6C34878D82A}">
                    <a16:rowId xmlns:a16="http://schemas.microsoft.com/office/drawing/2014/main" val="118947466"/>
                  </a:ext>
                </a:extLst>
              </a:tr>
              <a:tr h="215223">
                <a:tc>
                  <a:txBody>
                    <a:bodyPr/>
                    <a:lstStyle/>
                    <a:p>
                      <a:r>
                        <a:rPr lang="en-GB" sz="900" kern="1200">
                          <a:solidFill>
                            <a:schemeClr val="dk1"/>
                          </a:solidFill>
                          <a:latin typeface="+mn-lt"/>
                          <a:ea typeface="+mn-ea"/>
                          <a:cs typeface="+mn-cs"/>
                          <a:hlinkClick r:id="rId3"/>
                        </a:rPr>
                        <a:t>R0049</a:t>
                      </a:r>
                      <a:endParaRPr lang="en-GB" sz="900" kern="1200">
                        <a:solidFill>
                          <a:schemeClr val="dk1"/>
                        </a:solidFill>
                        <a:latin typeface="+mn-lt"/>
                        <a:ea typeface="+mn-ea"/>
                        <a:cs typeface="+mn-cs"/>
                      </a:endParaRPr>
                    </a:p>
                  </a:txBody>
                  <a:tcPr/>
                </a:tc>
                <a:tc>
                  <a:txBody>
                    <a:bodyPr/>
                    <a:lstStyle/>
                    <a:p>
                      <a:r>
                        <a:rPr lang="en-GB" sz="900" b="0" i="0">
                          <a:solidFill>
                            <a:srgbClr val="272833"/>
                          </a:solidFill>
                          <a:effectLst/>
                          <a:latin typeface="+mn-lt"/>
                        </a:rPr>
                        <a:t>Intellectual Property Rights and Services Data Main Body changes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813766753"/>
                  </a:ext>
                </a:extLst>
              </a:tr>
              <a:tr h="199622">
                <a:tc>
                  <a:txBody>
                    <a:bodyPr/>
                    <a:lstStyle/>
                    <a:p>
                      <a:r>
                        <a:rPr lang="en-GB" sz="900" kern="1200">
                          <a:solidFill>
                            <a:schemeClr val="dk1"/>
                          </a:solidFill>
                          <a:latin typeface="+mn-lt"/>
                          <a:ea typeface="+mn-ea"/>
                          <a:cs typeface="+mn-cs"/>
                          <a:hlinkClick r:id="rId4"/>
                        </a:rPr>
                        <a:t>R0051</a:t>
                      </a:r>
                      <a:endParaRPr lang="en-GB" sz="900" kern="1200">
                        <a:solidFill>
                          <a:schemeClr val="dk1"/>
                        </a:solidFill>
                        <a:latin typeface="+mn-lt"/>
                        <a:ea typeface="+mn-ea"/>
                        <a:cs typeface="+mn-cs"/>
                      </a:endParaRPr>
                    </a:p>
                  </a:txBody>
                  <a:tcPr/>
                </a:tc>
                <a:tc>
                  <a:txBody>
                    <a:bodyPr/>
                    <a:lstStyle/>
                    <a:p>
                      <a:r>
                        <a:rPr lang="en-GB" sz="900" b="0" i="0">
                          <a:solidFill>
                            <a:srgbClr val="272833"/>
                          </a:solidFill>
                          <a:effectLst/>
                          <a:latin typeface="+mn-lt"/>
                        </a:rPr>
                        <a:t>Switch Request Objections (Change of Occupier)</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718757512"/>
                  </a:ext>
                </a:extLst>
              </a:tr>
              <a:tr h="209794">
                <a:tc>
                  <a:txBody>
                    <a:bodyPr/>
                    <a:lstStyle/>
                    <a:p>
                      <a:r>
                        <a:rPr lang="en-GB" sz="900" kern="1200">
                          <a:solidFill>
                            <a:schemeClr val="dk1"/>
                          </a:solidFill>
                          <a:latin typeface="+mn-lt"/>
                          <a:ea typeface="+mn-ea"/>
                          <a:cs typeface="+mn-cs"/>
                          <a:hlinkClick r:id="rId5"/>
                        </a:rPr>
                        <a:t>R0056</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a:latin typeface="+mn-lt"/>
                        </a:rPr>
                        <a:t>EES/GES additional service request for Housing Ass</a:t>
                      </a:r>
                      <a:r>
                        <a:rPr lang="en-GB" sz="900">
                          <a:solidFill>
                            <a:schemeClr val="tx1"/>
                          </a:solidFill>
                          <a:latin typeface="+mn-lt"/>
                        </a:rPr>
                        <a:t>ociations</a:t>
                      </a:r>
                      <a:r>
                        <a:rPr lang="en-GB" sz="900">
                          <a:latin typeface="+mn-lt"/>
                        </a:rPr>
                        <a:t> to be added to the Matrix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399371416"/>
                  </a:ext>
                </a:extLst>
              </a:tr>
              <a:tr h="223926">
                <a:tc>
                  <a:txBody>
                    <a:bodyPr/>
                    <a:lstStyle/>
                    <a:p>
                      <a:r>
                        <a:rPr lang="en-GB" sz="900">
                          <a:latin typeface="+mn-lt"/>
                          <a:hlinkClick r:id="rId6"/>
                        </a:rPr>
                        <a:t>R0059</a:t>
                      </a:r>
                      <a:endParaRPr lang="en-GB" sz="900">
                        <a:latin typeface="+mn-lt"/>
                      </a:endParaRPr>
                    </a:p>
                  </a:txBody>
                  <a:tcPr/>
                </a:tc>
                <a:tc>
                  <a:txBody>
                    <a:bodyPr/>
                    <a:lstStyle/>
                    <a:p>
                      <a:r>
                        <a:rPr lang="en-GB" sz="900" b="0" i="0">
                          <a:solidFill>
                            <a:srgbClr val="272833"/>
                          </a:solidFill>
                          <a:effectLst/>
                          <a:latin typeface="+mn-lt"/>
                        </a:rPr>
                        <a:t>Maintenance of Qualification Schedule Change</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1922997412"/>
                  </a:ext>
                </a:extLst>
              </a:tr>
              <a:tr h="224444">
                <a:tc>
                  <a:txBody>
                    <a:bodyPr/>
                    <a:lstStyle/>
                    <a:p>
                      <a:r>
                        <a:rPr lang="en-GB" sz="900">
                          <a:latin typeface="+mn-lt"/>
                          <a:hlinkClick r:id="rId7"/>
                        </a:rPr>
                        <a:t>R0068</a:t>
                      </a:r>
                      <a:endParaRPr lang="en-GB" sz="900">
                        <a:latin typeface="+mn-lt"/>
                      </a:endParaRPr>
                    </a:p>
                  </a:txBody>
                  <a:tcPr/>
                </a:tc>
                <a:tc>
                  <a:txBody>
                    <a:bodyPr/>
                    <a:lstStyle/>
                    <a:p>
                      <a:r>
                        <a:rPr lang="en-GB" sz="900" b="0" i="0">
                          <a:solidFill>
                            <a:srgbClr val="272833"/>
                          </a:solidFill>
                          <a:effectLst/>
                          <a:latin typeface="+mn-lt"/>
                        </a:rPr>
                        <a:t>REC Data Protection Changes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549377029"/>
                  </a:ext>
                </a:extLst>
              </a:tr>
              <a:tr h="224444">
                <a:tc>
                  <a:txBody>
                    <a:bodyPr/>
                    <a:lstStyle/>
                    <a:p>
                      <a:r>
                        <a:rPr lang="en-GB" sz="900">
                          <a:latin typeface="+mn-lt"/>
                          <a:hlinkClick r:id="rId8" tooltip="R0069"/>
                        </a:rPr>
                        <a:t>R0069</a:t>
                      </a:r>
                      <a:endParaRPr lang="en-GB" sz="900">
                        <a:latin typeface="+mn-lt"/>
                      </a:endParaRPr>
                    </a:p>
                  </a:txBody>
                  <a:tcPr/>
                </a:tc>
                <a:tc>
                  <a:txBody>
                    <a:bodyPr/>
                    <a:lstStyle/>
                    <a:p>
                      <a:r>
                        <a:rPr lang="en-GB" sz="900" b="0" i="0" kern="1200">
                          <a:solidFill>
                            <a:schemeClr val="dk1"/>
                          </a:solidFill>
                          <a:effectLst/>
                          <a:latin typeface="+mn-lt"/>
                          <a:ea typeface="+mn-ea"/>
                          <a:cs typeface="+mn-cs"/>
                        </a:rPr>
                        <a:t>Amendments to Sample Access Agreement</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3673555656"/>
                  </a:ext>
                </a:extLst>
              </a:tr>
              <a:tr h="215048">
                <a:tc>
                  <a:txBody>
                    <a:bodyPr/>
                    <a:lstStyle/>
                    <a:p>
                      <a:r>
                        <a:rPr lang="en-GB" sz="900" kern="1200">
                          <a:solidFill>
                            <a:schemeClr val="dk1"/>
                          </a:solidFill>
                          <a:latin typeface="+mn-lt"/>
                          <a:ea typeface="+mn-ea"/>
                          <a:cs typeface="+mn-cs"/>
                          <a:hlinkClick r:id="rId9"/>
                        </a:rPr>
                        <a:t>R0071</a:t>
                      </a:r>
                      <a:endParaRPr lang="en-GB" sz="900" kern="1200">
                        <a:solidFill>
                          <a:schemeClr val="dk1"/>
                        </a:solidFill>
                        <a:latin typeface="+mn-lt"/>
                        <a:ea typeface="+mn-ea"/>
                        <a:cs typeface="+mn-cs"/>
                      </a:endParaRPr>
                    </a:p>
                  </a:txBody>
                  <a:tcPr/>
                </a:tc>
                <a:tc>
                  <a:txBody>
                    <a:bodyPr/>
                    <a:lstStyle/>
                    <a:p>
                      <a:r>
                        <a:rPr lang="en-GB" sz="900">
                          <a:latin typeface="+mn-lt"/>
                        </a:rPr>
                        <a:t>DCC access to EES and 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237897611"/>
                  </a:ext>
                </a:extLst>
              </a:tr>
              <a:tr h="220683">
                <a:tc>
                  <a:txBody>
                    <a:bodyPr/>
                    <a:lstStyle/>
                    <a:p>
                      <a:r>
                        <a:rPr lang="en-GB" sz="900">
                          <a:latin typeface="+mn-lt"/>
                          <a:hlinkClick r:id="rId10"/>
                        </a:rPr>
                        <a:t>R0073</a:t>
                      </a:r>
                      <a:endParaRPr lang="en-GB" sz="900">
                        <a:latin typeface="+mn-lt"/>
                      </a:endParaRPr>
                    </a:p>
                  </a:txBody>
                  <a:tcPr/>
                </a:tc>
                <a:tc>
                  <a:txBody>
                    <a:bodyPr/>
                    <a:lstStyle/>
                    <a:p>
                      <a:r>
                        <a:rPr lang="en-GB" sz="900" b="0" i="0" kern="1200">
                          <a:solidFill>
                            <a:schemeClr val="dk1"/>
                          </a:solidFill>
                          <a:effectLst/>
                          <a:latin typeface="+mn-lt"/>
                          <a:ea typeface="+mn-ea"/>
                          <a:cs typeface="+mn-cs"/>
                        </a:rPr>
                        <a:t>Introduction of a Housekeeping Change Proposal Process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1396945176"/>
                  </a:ext>
                </a:extLst>
              </a:tr>
              <a:tr h="198830">
                <a:tc>
                  <a:txBody>
                    <a:bodyPr/>
                    <a:lstStyle/>
                    <a:p>
                      <a:r>
                        <a:rPr lang="en-GB" sz="900">
                          <a:latin typeface="+mn-lt"/>
                          <a:hlinkClick r:id="rId11"/>
                        </a:rPr>
                        <a:t>R0075</a:t>
                      </a:r>
                      <a:endParaRPr lang="en-GB" sz="900">
                        <a:latin typeface="+mn-lt"/>
                      </a:endParaRPr>
                    </a:p>
                  </a:txBody>
                  <a:tcPr/>
                </a:tc>
                <a:tc>
                  <a:txBody>
                    <a:bodyPr/>
                    <a:lstStyle/>
                    <a:p>
                      <a:r>
                        <a:rPr lang="en-GB" sz="900" kern="1200">
                          <a:solidFill>
                            <a:schemeClr val="dk1"/>
                          </a:solidFill>
                          <a:latin typeface="+mn-lt"/>
                          <a:ea typeface="+mn-ea"/>
                          <a:cs typeface="+mn-cs"/>
                        </a:rPr>
                        <a:t>Enabling Software Product Qualification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4708934"/>
                  </a:ext>
                </a:extLst>
              </a:tr>
              <a:tr h="216131">
                <a:tc>
                  <a:txBody>
                    <a:bodyPr/>
                    <a:lstStyle/>
                    <a:p>
                      <a:r>
                        <a:rPr lang="en-GB" sz="900">
                          <a:latin typeface="+mn-lt"/>
                          <a:hlinkClick r:id="rId12"/>
                        </a:rPr>
                        <a:t>R0080</a:t>
                      </a:r>
                      <a:endParaRPr lang="en-GB" sz="900">
                        <a:latin typeface="+mn-lt"/>
                      </a:endParaRPr>
                    </a:p>
                  </a:txBody>
                  <a:tcPr/>
                </a:tc>
                <a:tc>
                  <a:txBody>
                    <a:bodyPr/>
                    <a:lstStyle/>
                    <a:p>
                      <a:r>
                        <a:rPr lang="en-GB" sz="900" kern="1200">
                          <a:solidFill>
                            <a:schemeClr val="dk1"/>
                          </a:solidFill>
                          <a:latin typeface="+mn-lt"/>
                          <a:ea typeface="+mn-ea"/>
                          <a:cs typeface="+mn-cs"/>
                        </a:rPr>
                        <a:t>I</a:t>
                      </a:r>
                      <a:r>
                        <a:rPr lang="en-US" sz="900" kern="1200">
                          <a:solidFill>
                            <a:schemeClr val="dk1"/>
                          </a:solidFill>
                          <a:latin typeface="+mn-lt"/>
                          <a:ea typeface="+mn-ea"/>
                          <a:cs typeface="+mn-cs"/>
                        </a:rPr>
                        <a:t>mprovements to "Failed to deliver" CSS messages</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422000444"/>
                  </a:ext>
                </a:extLst>
              </a:tr>
              <a:tr h="215013">
                <a:tc>
                  <a:txBody>
                    <a:bodyPr/>
                    <a:lstStyle/>
                    <a:p>
                      <a:r>
                        <a:rPr lang="en-GB" sz="900">
                          <a:latin typeface="+mn-lt"/>
                          <a:hlinkClick r:id="rId13"/>
                        </a:rPr>
                        <a:t>R0081</a:t>
                      </a:r>
                      <a:endParaRPr lang="en-GB" sz="900">
                        <a:latin typeface="+mn-lt"/>
                      </a:endParaRPr>
                    </a:p>
                  </a:txBody>
                  <a:tcPr/>
                </a:tc>
                <a:tc>
                  <a:txBody>
                    <a:bodyPr/>
                    <a:lstStyle/>
                    <a:p>
                      <a:r>
                        <a:rPr lang="en-GB" sz="900" kern="1200">
                          <a:solidFill>
                            <a:schemeClr val="dk1"/>
                          </a:solidFill>
                          <a:latin typeface="+mn-lt"/>
                          <a:ea typeface="+mn-ea"/>
                          <a:cs typeface="+mn-cs"/>
                        </a:rPr>
                        <a:t>CSS Market message retry strategy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606947876"/>
                  </a:ext>
                </a:extLst>
              </a:tr>
              <a:tr h="168351">
                <a:tc>
                  <a:txBody>
                    <a:bodyPr/>
                    <a:lstStyle/>
                    <a:p>
                      <a:r>
                        <a:rPr lang="en-GB" sz="900">
                          <a:latin typeface="+mn-lt"/>
                          <a:hlinkClick r:id="rId14"/>
                        </a:rPr>
                        <a:t>R0082</a:t>
                      </a:r>
                      <a:endParaRPr lang="en-GB" sz="900">
                        <a:latin typeface="+mn-lt"/>
                      </a:endParaRPr>
                    </a:p>
                  </a:txBody>
                  <a:tcPr/>
                </a:tc>
                <a:tc>
                  <a:txBody>
                    <a:bodyPr/>
                    <a:lstStyle/>
                    <a:p>
                      <a:r>
                        <a:rPr lang="en-US" sz="900" kern="1200">
                          <a:solidFill>
                            <a:schemeClr val="dk1"/>
                          </a:solidFill>
                          <a:latin typeface="+mn-lt"/>
                          <a:ea typeface="+mn-ea"/>
                          <a:cs typeface="+mn-cs"/>
                        </a:rPr>
                        <a:t>Formalising the Submission of PPMIP Unallocated Transaction Report (UTR) Files</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99890261"/>
                  </a:ext>
                </a:extLst>
              </a:tr>
              <a:tr h="193893">
                <a:tc>
                  <a:txBody>
                    <a:bodyPr/>
                    <a:lstStyle/>
                    <a:p>
                      <a:r>
                        <a:rPr lang="en-GB" sz="900">
                          <a:latin typeface="+mn-lt"/>
                          <a:hlinkClick r:id="rId15"/>
                        </a:rPr>
                        <a:t>R0084</a:t>
                      </a:r>
                      <a:endParaRPr lang="en-GB" sz="900">
                        <a:latin typeface="+mn-lt"/>
                      </a:endParaRPr>
                    </a:p>
                  </a:txBody>
                  <a:tcPr/>
                </a:tc>
                <a:tc>
                  <a:txBody>
                    <a:bodyPr/>
                    <a:lstStyle/>
                    <a:p>
                      <a:r>
                        <a:rPr lang="en-US" sz="900" kern="1200">
                          <a:solidFill>
                            <a:schemeClr val="dk1"/>
                          </a:solidFill>
                          <a:latin typeface="+mn-lt"/>
                          <a:ea typeface="+mn-ea"/>
                          <a:cs typeface="+mn-cs"/>
                        </a:rPr>
                        <a:t>Housekeeping changes to the approved legal text for R0047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542806816"/>
                  </a:ext>
                </a:extLst>
              </a:tr>
              <a:tr h="193893">
                <a:tc>
                  <a:txBody>
                    <a:bodyPr/>
                    <a:lstStyle/>
                    <a:p>
                      <a:r>
                        <a:rPr lang="en-GB" sz="900">
                          <a:latin typeface="+mn-lt"/>
                          <a:hlinkClick r:id="rId16"/>
                        </a:rPr>
                        <a:t>R0085</a:t>
                      </a:r>
                      <a:endParaRPr lang="en-GB" sz="900">
                        <a:latin typeface="+mn-lt"/>
                      </a:endParaRPr>
                    </a:p>
                  </a:txBody>
                  <a:tcPr/>
                </a:tc>
                <a:tc>
                  <a:txBody>
                    <a:bodyPr/>
                    <a:lstStyle/>
                    <a:p>
                      <a:r>
                        <a:rPr lang="en-US" sz="900" kern="1200">
                          <a:solidFill>
                            <a:schemeClr val="dk1"/>
                          </a:solidFill>
                          <a:latin typeface="+mn-lt"/>
                          <a:ea typeface="+mn-ea"/>
                          <a:cs typeface="+mn-cs"/>
                        </a:rPr>
                        <a:t>Switching Programme Designation of the Steady State Commencement Date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1271573250"/>
                  </a:ext>
                </a:extLst>
              </a:tr>
              <a:tr h="193893">
                <a:tc>
                  <a:txBody>
                    <a:bodyPr/>
                    <a:lstStyle/>
                    <a:p>
                      <a:r>
                        <a:rPr lang="en-GB" sz="900">
                          <a:latin typeface="+mn-lt"/>
                          <a:hlinkClick r:id="rId17"/>
                        </a:rPr>
                        <a:t>R0087</a:t>
                      </a:r>
                      <a:endParaRPr lang="en-GB" sz="900">
                        <a:latin typeface="+mn-lt"/>
                      </a:endParaRPr>
                    </a:p>
                  </a:txBody>
                  <a:tcPr/>
                </a:tc>
                <a:tc>
                  <a:txBody>
                    <a:bodyPr/>
                    <a:lstStyle/>
                    <a:p>
                      <a:r>
                        <a:rPr lang="en-US" sz="900" kern="1200">
                          <a:solidFill>
                            <a:schemeClr val="dk1"/>
                          </a:solidFill>
                          <a:latin typeface="+mn-lt"/>
                          <a:ea typeface="+mn-ea"/>
                          <a:cs typeface="+mn-cs"/>
                        </a:rPr>
                        <a:t>MAP GES data access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512105105"/>
                  </a:ext>
                </a:extLst>
              </a:tr>
              <a:tr h="193893">
                <a:tc>
                  <a:txBody>
                    <a:bodyPr/>
                    <a:lstStyle/>
                    <a:p>
                      <a:r>
                        <a:rPr lang="en-GB" sz="900">
                          <a:latin typeface="+mn-lt"/>
                          <a:hlinkClick r:id="rId18"/>
                        </a:rPr>
                        <a:t>R0089</a:t>
                      </a:r>
                      <a:endParaRPr lang="en-GB" sz="900">
                        <a:latin typeface="+mn-lt"/>
                      </a:endParaRPr>
                    </a:p>
                  </a:txBody>
                  <a:tcPr/>
                </a:tc>
                <a:tc>
                  <a:txBody>
                    <a:bodyPr/>
                    <a:lstStyle/>
                    <a:p>
                      <a:r>
                        <a:rPr lang="en-US" sz="900" kern="1200">
                          <a:solidFill>
                            <a:schemeClr val="dk1"/>
                          </a:solidFill>
                          <a:latin typeface="+mn-lt"/>
                          <a:ea typeface="+mn-ea"/>
                          <a:cs typeface="+mn-cs"/>
                        </a:rPr>
                        <a:t>Removal of Pre-COVID AQ Value from Data Access Matrix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2883865010"/>
                  </a:ext>
                </a:extLst>
              </a:tr>
              <a:tr h="193893">
                <a:tc>
                  <a:txBody>
                    <a:bodyPr/>
                    <a:lstStyle/>
                    <a:p>
                      <a:r>
                        <a:rPr lang="en-GB" sz="900">
                          <a:latin typeface="+mn-lt"/>
                          <a:hlinkClick r:id="rId19"/>
                        </a:rPr>
                        <a:t>R0090</a:t>
                      </a:r>
                      <a:endParaRPr lang="en-GB" sz="900">
                        <a:latin typeface="+mn-lt"/>
                      </a:endParaRPr>
                    </a:p>
                  </a:txBody>
                  <a:tcPr/>
                </a:tc>
                <a:tc>
                  <a:txBody>
                    <a:bodyPr/>
                    <a:lstStyle/>
                    <a:p>
                      <a:r>
                        <a:rPr lang="en-US" sz="900" kern="1200">
                          <a:solidFill>
                            <a:schemeClr val="dk1"/>
                          </a:solidFill>
                          <a:latin typeface="+mn-lt"/>
                          <a:ea typeface="+mn-ea"/>
                          <a:cs typeface="+mn-cs"/>
                        </a:rPr>
                        <a:t>Alignment of Data Specification with Pre-REC Rules and Consequential Impacts on R0011 Legal Text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962321553"/>
                  </a:ext>
                </a:extLst>
              </a:tr>
              <a:tr h="193893">
                <a:tc>
                  <a:txBody>
                    <a:bodyPr/>
                    <a:lstStyle/>
                    <a:p>
                      <a:r>
                        <a:rPr lang="en-GB" sz="900">
                          <a:latin typeface="+mn-lt"/>
                          <a:hlinkClick r:id="rId20"/>
                        </a:rPr>
                        <a:t>R0091</a:t>
                      </a:r>
                      <a:endParaRPr lang="en-GB" sz="900">
                        <a:latin typeface="+mn-lt"/>
                      </a:endParaRPr>
                    </a:p>
                  </a:txBody>
                  <a:tcPr/>
                </a:tc>
                <a:tc>
                  <a:txBody>
                    <a:bodyPr/>
                    <a:lstStyle/>
                    <a:p>
                      <a:r>
                        <a:rPr lang="en-US" sz="900" kern="1200">
                          <a:solidFill>
                            <a:schemeClr val="dk1"/>
                          </a:solidFill>
                          <a:latin typeface="+mn-lt"/>
                          <a:ea typeface="+mn-ea"/>
                          <a:cs typeface="+mn-cs"/>
                        </a:rPr>
                        <a:t>Clarifications to the Theft Detection Incentive Schemes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946607123"/>
                  </a:ext>
                </a:extLst>
              </a:tr>
            </a:tbl>
          </a:graphicData>
        </a:graphic>
      </p:graphicFrame>
    </p:spTree>
    <p:extLst>
      <p:ext uri="{BB962C8B-B14F-4D97-AF65-F5344CB8AC3E}">
        <p14:creationId xmlns:p14="http://schemas.microsoft.com/office/powerpoint/2010/main" val="43633737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144C7D56-B005-4577-8F28-197725EA6797}"/>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16c14704-20c8-4e81-8acd-093603a39d02"/>
    <ds:schemaRef ds:uri="af1e8dcd-aa70-4979-8662-2ee2fa7d9e4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8</Slides>
  <Notes>7</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REC Change   </vt:lpstr>
      <vt:lpstr>Introduction</vt:lpstr>
      <vt:lpstr>Overview of REC Changes (high level)</vt:lpstr>
      <vt:lpstr>REC Change Pipeline – In progress</vt:lpstr>
      <vt:lpstr>PowerPoint Presentation</vt:lpstr>
      <vt:lpstr>PowerPoint Presentation</vt:lpstr>
      <vt:lpstr>PowerPoint Presentation</vt:lpstr>
      <vt:lpstr>REC Change Pipeline – Under Prioritisation Review</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revision>1</cp:revision>
  <dcterms:created xsi:type="dcterms:W3CDTF">2018-09-02T17:12:15Z</dcterms:created>
  <dcterms:modified xsi:type="dcterms:W3CDTF">2023-01-30T10:42:10Z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MediaServiceImageTags">
    <vt:lpwstr/>
  </property>
</Properties>
</file>