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sldIdLst>
    <p:sldId id="300" r:id="rId5"/>
    <p:sldId id="301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A056E67-62AC-4F37-A99F-0BB388BBFB5A}">
          <p14:sldIdLst>
            <p14:sldId id="300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35D"/>
    <a:srgbClr val="84B8DA"/>
    <a:srgbClr val="B1D6E8"/>
    <a:srgbClr val="2B80B1"/>
    <a:srgbClr val="9CCB3B"/>
    <a:srgbClr val="E7BB20"/>
    <a:srgbClr val="9C4877"/>
    <a:srgbClr val="40D1F5"/>
    <a:srgbClr val="FFFFFF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6374" autoAdjust="0"/>
  </p:normalViewPr>
  <p:slideViewPr>
    <p:cSldViewPr>
      <p:cViewPr>
        <p:scale>
          <a:sx n="125" d="100"/>
          <a:sy n="125" d="100"/>
        </p:scale>
        <p:origin x="-24" y="-14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XRN5393 – Gemini Spring 22 Release - RFC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CHG0033706 - Go Live 25/02 -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UNC785 - Aggregate Bacton Exit Points - Part A  (Operational)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CHG0033667 -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Contingency</a:t>
            </a: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27/02 -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UNC785 - Aggregate Bacton Exit Points - Part A  (Operational)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CHG0033668</a:t>
            </a:r>
            <a:r>
              <a:rPr lang="en-GB" dirty="0"/>
              <a:t> - Go Live 03/04 -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UNC785 - Aggregate Bacton Exit Points - Part B (Charging Theory)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CHG0033767 </a:t>
            </a:r>
            <a:r>
              <a:rPr lang="en-GB" sz="7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7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Contingency</a:t>
            </a:r>
            <a:r>
              <a:rPr lang="en-GB" sz="7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10/04 -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UNC785 - Aggregate Bacton Exit Points - Part B (Charging Theory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XRN5231 - Flow Weighted Average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latin typeface="Arial" panose="020B0604020202020204" pitchFamily="34" charset="0"/>
                <a:cs typeface="Arial" panose="020B0604020202020204" pitchFamily="34" charset="0"/>
              </a:rPr>
              <a:t>CHG0033749 – Go Live 30/06 - </a:t>
            </a:r>
            <a:r>
              <a:rPr lang="en-US" sz="200" b="0" dirty="0">
                <a:latin typeface="Arial" panose="020B0604020202020204" pitchFamily="34" charset="0"/>
                <a:cs typeface="Arial" panose="020B0604020202020204" pitchFamily="34" charset="0"/>
              </a:rPr>
              <a:t>Flow weighted Average CV Calculation</a:t>
            </a:r>
            <a:endParaRPr lang="en-GB" sz="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XRN5368.2 - Single Sign on Experience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CHG0033809 – Go Live 29/05 - SSO/MFA /SSPR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CHG0033828 –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Contingency 12/06 </a:t>
            </a: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SSO/MFA /SSPR - Placeholder</a:t>
            </a:r>
            <a:endParaRPr lang="en-GB" sz="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XRN5368.3 - API Enhancements -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RFC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CHG0033766 Go Live 10/04 - Azure APIM API’s over the internet - TBC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XRN5368.1 - Control M and Batch Processing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CHG0033808 Go Live 01/03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Deletion &amp; Housekeeping </a:t>
            </a:r>
            <a:endParaRPr lang="en-GB" sz="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CHG0033810 Go Live 15/03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Deletion &amp; Housekeeping </a:t>
            </a:r>
            <a:endParaRPr lang="en-GB" sz="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XRN5368.5 - Site Minder  Upgrade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CHG0033777 - Siteminder upgrade - Prod change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CHG0033778 - Siteminder upgrade - Prod change 2 - Log4j  re-fix.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57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BDDFA-F228-4E44-B394-D26871378D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>
                <a:cs typeface="Poppins Black" panose="00000A00000000000000" pitchFamily="2" charset="0"/>
              </a:rPr>
              <a:t>NG TRANSMISSION CHANGE HORIZON PLAN </a:t>
            </a:r>
            <a:br>
              <a:rPr lang="en-US" dirty="0">
                <a:cs typeface="Poppins Black" panose="00000A00000000000000" pitchFamily="2" charset="0"/>
              </a:rPr>
            </a:br>
            <a:r>
              <a:rPr lang="en-US" sz="2400" dirty="0"/>
              <a:t>0 - 2 YEARS DEC 2022 – NOV 2024</a:t>
            </a:r>
            <a:endParaRPr lang="en-GB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2002D-02D2-4812-BCBA-469506040E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6652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DECEMBER 2022</a:t>
            </a:r>
          </a:p>
        </p:txBody>
      </p:sp>
    </p:spTree>
    <p:extLst>
      <p:ext uri="{BB962C8B-B14F-4D97-AF65-F5344CB8AC3E}">
        <p14:creationId xmlns:p14="http://schemas.microsoft.com/office/powerpoint/2010/main" val="945712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40099D2-B496-4865-BD41-470137A28D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50147"/>
              </p:ext>
            </p:extLst>
          </p:nvPr>
        </p:nvGraphicFramePr>
        <p:xfrm>
          <a:off x="46994" y="353171"/>
          <a:ext cx="9072996" cy="4672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5569">
                  <a:extLst>
                    <a:ext uri="{9D8B030D-6E8A-4147-A177-3AD203B41FA5}">
                      <a16:colId xmlns:a16="http://schemas.microsoft.com/office/drawing/2014/main" val="542809358"/>
                    </a:ext>
                  </a:extLst>
                </a:gridCol>
                <a:gridCol w="515101">
                  <a:extLst>
                    <a:ext uri="{9D8B030D-6E8A-4147-A177-3AD203B41FA5}">
                      <a16:colId xmlns:a16="http://schemas.microsoft.com/office/drawing/2014/main" val="4028384899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539976336"/>
                    </a:ext>
                  </a:extLst>
                </a:gridCol>
                <a:gridCol w="401832">
                  <a:extLst>
                    <a:ext uri="{9D8B030D-6E8A-4147-A177-3AD203B41FA5}">
                      <a16:colId xmlns:a16="http://schemas.microsoft.com/office/drawing/2014/main" val="133251688"/>
                    </a:ext>
                  </a:extLst>
                </a:gridCol>
                <a:gridCol w="277322">
                  <a:extLst>
                    <a:ext uri="{9D8B030D-6E8A-4147-A177-3AD203B41FA5}">
                      <a16:colId xmlns:a16="http://schemas.microsoft.com/office/drawing/2014/main" val="1682284650"/>
                    </a:ext>
                  </a:extLst>
                </a:gridCol>
                <a:gridCol w="277322">
                  <a:extLst>
                    <a:ext uri="{9D8B030D-6E8A-4147-A177-3AD203B41FA5}">
                      <a16:colId xmlns:a16="http://schemas.microsoft.com/office/drawing/2014/main" val="2792573684"/>
                    </a:ext>
                  </a:extLst>
                </a:gridCol>
                <a:gridCol w="277322">
                  <a:extLst>
                    <a:ext uri="{9D8B030D-6E8A-4147-A177-3AD203B41FA5}">
                      <a16:colId xmlns:a16="http://schemas.microsoft.com/office/drawing/2014/main" val="438433282"/>
                    </a:ext>
                  </a:extLst>
                </a:gridCol>
                <a:gridCol w="277322">
                  <a:extLst>
                    <a:ext uri="{9D8B030D-6E8A-4147-A177-3AD203B41FA5}">
                      <a16:colId xmlns:a16="http://schemas.microsoft.com/office/drawing/2014/main" val="3218376023"/>
                    </a:ext>
                  </a:extLst>
                </a:gridCol>
                <a:gridCol w="277322">
                  <a:extLst>
                    <a:ext uri="{9D8B030D-6E8A-4147-A177-3AD203B41FA5}">
                      <a16:colId xmlns:a16="http://schemas.microsoft.com/office/drawing/2014/main" val="1099884066"/>
                    </a:ext>
                  </a:extLst>
                </a:gridCol>
                <a:gridCol w="277322">
                  <a:extLst>
                    <a:ext uri="{9D8B030D-6E8A-4147-A177-3AD203B41FA5}">
                      <a16:colId xmlns:a16="http://schemas.microsoft.com/office/drawing/2014/main" val="101972404"/>
                    </a:ext>
                  </a:extLst>
                </a:gridCol>
                <a:gridCol w="277322">
                  <a:extLst>
                    <a:ext uri="{9D8B030D-6E8A-4147-A177-3AD203B41FA5}">
                      <a16:colId xmlns:a16="http://schemas.microsoft.com/office/drawing/2014/main" val="3116105998"/>
                    </a:ext>
                  </a:extLst>
                </a:gridCol>
                <a:gridCol w="277322">
                  <a:extLst>
                    <a:ext uri="{9D8B030D-6E8A-4147-A177-3AD203B41FA5}">
                      <a16:colId xmlns:a16="http://schemas.microsoft.com/office/drawing/2014/main" val="1298517402"/>
                    </a:ext>
                  </a:extLst>
                </a:gridCol>
                <a:gridCol w="277322">
                  <a:extLst>
                    <a:ext uri="{9D8B030D-6E8A-4147-A177-3AD203B41FA5}">
                      <a16:colId xmlns:a16="http://schemas.microsoft.com/office/drawing/2014/main" val="4197062541"/>
                    </a:ext>
                  </a:extLst>
                </a:gridCol>
                <a:gridCol w="277322">
                  <a:extLst>
                    <a:ext uri="{9D8B030D-6E8A-4147-A177-3AD203B41FA5}">
                      <a16:colId xmlns:a16="http://schemas.microsoft.com/office/drawing/2014/main" val="881839774"/>
                    </a:ext>
                  </a:extLst>
                </a:gridCol>
                <a:gridCol w="277322">
                  <a:extLst>
                    <a:ext uri="{9D8B030D-6E8A-4147-A177-3AD203B41FA5}">
                      <a16:colId xmlns:a16="http://schemas.microsoft.com/office/drawing/2014/main" val="3201992545"/>
                    </a:ext>
                  </a:extLst>
                </a:gridCol>
                <a:gridCol w="277322">
                  <a:extLst>
                    <a:ext uri="{9D8B030D-6E8A-4147-A177-3AD203B41FA5}">
                      <a16:colId xmlns:a16="http://schemas.microsoft.com/office/drawing/2014/main" val="772316818"/>
                    </a:ext>
                  </a:extLst>
                </a:gridCol>
                <a:gridCol w="277322">
                  <a:extLst>
                    <a:ext uri="{9D8B030D-6E8A-4147-A177-3AD203B41FA5}">
                      <a16:colId xmlns:a16="http://schemas.microsoft.com/office/drawing/2014/main" val="1510459985"/>
                    </a:ext>
                  </a:extLst>
                </a:gridCol>
                <a:gridCol w="277322">
                  <a:extLst>
                    <a:ext uri="{9D8B030D-6E8A-4147-A177-3AD203B41FA5}">
                      <a16:colId xmlns:a16="http://schemas.microsoft.com/office/drawing/2014/main" val="2788497068"/>
                    </a:ext>
                  </a:extLst>
                </a:gridCol>
                <a:gridCol w="277322">
                  <a:extLst>
                    <a:ext uri="{9D8B030D-6E8A-4147-A177-3AD203B41FA5}">
                      <a16:colId xmlns:a16="http://schemas.microsoft.com/office/drawing/2014/main" val="3337496382"/>
                    </a:ext>
                  </a:extLst>
                </a:gridCol>
                <a:gridCol w="277322">
                  <a:extLst>
                    <a:ext uri="{9D8B030D-6E8A-4147-A177-3AD203B41FA5}">
                      <a16:colId xmlns:a16="http://schemas.microsoft.com/office/drawing/2014/main" val="2966851419"/>
                    </a:ext>
                  </a:extLst>
                </a:gridCol>
                <a:gridCol w="277322">
                  <a:extLst>
                    <a:ext uri="{9D8B030D-6E8A-4147-A177-3AD203B41FA5}">
                      <a16:colId xmlns:a16="http://schemas.microsoft.com/office/drawing/2014/main" val="3827292974"/>
                    </a:ext>
                  </a:extLst>
                </a:gridCol>
                <a:gridCol w="277322">
                  <a:extLst>
                    <a:ext uri="{9D8B030D-6E8A-4147-A177-3AD203B41FA5}">
                      <a16:colId xmlns:a16="http://schemas.microsoft.com/office/drawing/2014/main" val="323130426"/>
                    </a:ext>
                  </a:extLst>
                </a:gridCol>
                <a:gridCol w="277322">
                  <a:extLst>
                    <a:ext uri="{9D8B030D-6E8A-4147-A177-3AD203B41FA5}">
                      <a16:colId xmlns:a16="http://schemas.microsoft.com/office/drawing/2014/main" val="125567043"/>
                    </a:ext>
                  </a:extLst>
                </a:gridCol>
                <a:gridCol w="277322">
                  <a:extLst>
                    <a:ext uri="{9D8B030D-6E8A-4147-A177-3AD203B41FA5}">
                      <a16:colId xmlns:a16="http://schemas.microsoft.com/office/drawing/2014/main" val="2083585492"/>
                    </a:ext>
                  </a:extLst>
                </a:gridCol>
                <a:gridCol w="277322">
                  <a:extLst>
                    <a:ext uri="{9D8B030D-6E8A-4147-A177-3AD203B41FA5}">
                      <a16:colId xmlns:a16="http://schemas.microsoft.com/office/drawing/2014/main" val="4205484910"/>
                    </a:ext>
                  </a:extLst>
                </a:gridCol>
                <a:gridCol w="277322">
                  <a:extLst>
                    <a:ext uri="{9D8B030D-6E8A-4147-A177-3AD203B41FA5}">
                      <a16:colId xmlns:a16="http://schemas.microsoft.com/office/drawing/2014/main" val="3137093587"/>
                    </a:ext>
                  </a:extLst>
                </a:gridCol>
                <a:gridCol w="277322">
                  <a:extLst>
                    <a:ext uri="{9D8B030D-6E8A-4147-A177-3AD203B41FA5}">
                      <a16:colId xmlns:a16="http://schemas.microsoft.com/office/drawing/2014/main" val="3377492555"/>
                    </a:ext>
                  </a:extLst>
                </a:gridCol>
              </a:tblGrid>
              <a:tr h="498492">
                <a:tc rowSpan="2" gridSpan="3"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Programmes &amp; Projects </a:t>
                      </a:r>
                    </a:p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2022-2024</a:t>
                      </a:r>
                    </a:p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marL="83127" marR="831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marL="83127" marR="831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marL="83127" marR="831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GB" sz="600" dirty="0">
                          <a:latin typeface="+mj-lt"/>
                        </a:rPr>
                        <a:t>2023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GB" sz="600" dirty="0">
                          <a:latin typeface="+mj-lt"/>
                        </a:rPr>
                        <a:t>2024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095581"/>
                  </a:ext>
                </a:extLst>
              </a:tr>
              <a:tr h="297996">
                <a:tc gridSpan="3" vMerge="1">
                  <a:txBody>
                    <a:bodyPr/>
                    <a:lstStyle/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marL="83127" marR="831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Jan 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Feb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Mar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Apr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May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Jun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Jul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Aug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Sep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Oct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Nov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Dec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Jan 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Feb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Mar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Apr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May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Jun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Jul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Aug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Sep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>
                          <a:solidFill>
                            <a:schemeClr val="bg1"/>
                          </a:solidFill>
                          <a:latin typeface="+mn-lt"/>
                        </a:rPr>
                        <a:t>Oct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>
                          <a:solidFill>
                            <a:schemeClr val="bg1"/>
                          </a:solidFill>
                          <a:latin typeface="+mn-lt"/>
                        </a:rPr>
                        <a:t>Nov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>
                          <a:solidFill>
                            <a:schemeClr val="bg1"/>
                          </a:solidFill>
                          <a:latin typeface="+mn-lt"/>
                        </a:rPr>
                        <a:t>Dec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549859"/>
                  </a:ext>
                </a:extLst>
              </a:tr>
              <a:tr h="756063">
                <a:tc rowSpan="4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MAJOR RELEASES</a:t>
                      </a:r>
                    </a:p>
                  </a:txBody>
                  <a:tcPr marL="83127" marR="83127"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Regulatory / Customer Requested Change </a:t>
                      </a:r>
                    </a:p>
                  </a:txBody>
                  <a:tcPr marL="83127" marR="83127"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XRN5455 </a:t>
                      </a:r>
                    </a:p>
                    <a:p>
                      <a:pPr algn="ctr"/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Autumn Release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139041"/>
                  </a:ext>
                </a:extLst>
              </a:tr>
              <a:tr h="72008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i="0" u="none" strike="noStrike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UK Link Consequential Changes</a:t>
                      </a:r>
                      <a:endParaRPr lang="en-GB" sz="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XRN5231</a:t>
                      </a:r>
                    </a:p>
                    <a:p>
                      <a:pPr algn="ctr"/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Flow Weighted Average CV</a:t>
                      </a:r>
                    </a:p>
                    <a:p>
                      <a:pPr algn="ctr"/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FWACV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301108"/>
                  </a:ext>
                </a:extLst>
              </a:tr>
              <a:tr h="720080"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Gemini </a:t>
                      </a:r>
                      <a:r>
                        <a:rPr lang="en-GB" sz="6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Sustain </a:t>
                      </a:r>
                    </a:p>
                    <a:p>
                      <a:pPr algn="ctr"/>
                      <a:r>
                        <a:rPr lang="en-GB" sz="6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Yr </a:t>
                      </a:r>
                      <a:r>
                        <a:rPr lang="en-GB" sz="6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83127" marR="83127"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XRN5368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Gemini Change Programme Sustain Yr1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452353"/>
                  </a:ext>
                </a:extLst>
              </a:tr>
              <a:tr h="744704"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Gemini Sustain +</a:t>
                      </a:r>
                    </a:p>
                  </a:txBody>
                  <a:tcPr marL="83127" marR="83127"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CP5564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Gemini Change Programme Sustain +</a:t>
                      </a:r>
                    </a:p>
                    <a:p>
                      <a:pPr algn="ctr"/>
                      <a:endParaRPr lang="en-GB" sz="5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386642"/>
                  </a:ext>
                </a:extLst>
              </a:tr>
              <a:tr h="934637"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83127" marR="83127"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Regulatory / Customer Requested Change </a:t>
                      </a:r>
                    </a:p>
                    <a:p>
                      <a:pPr algn="ctr"/>
                      <a:endParaRPr lang="en-GB" sz="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83127"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XRN5579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Gemini Change </a:t>
                      </a:r>
                      <a:endParaRPr lang="en-GB" sz="5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515431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474353F-EDC7-4969-87B1-C6D685F1162F}"/>
              </a:ext>
            </a:extLst>
          </p:cNvPr>
          <p:cNvSpPr/>
          <p:nvPr/>
        </p:nvSpPr>
        <p:spPr>
          <a:xfrm>
            <a:off x="24007" y="151241"/>
            <a:ext cx="9095985" cy="31318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latin typeface="+mj-lt"/>
              </a:rPr>
              <a:t>NG TRANSMISSION CHANGE HORIZON PLAN 0-2 YEARS  2022 </a:t>
            </a:r>
            <a:r>
              <a:rPr lang="en-US" sz="1100" b="1">
                <a:latin typeface="+mj-lt"/>
              </a:rPr>
              <a:t>– 2024</a:t>
            </a:r>
            <a:endParaRPr lang="en-US" sz="1100" b="1" dirty="0">
              <a:latin typeface="+mj-l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39F9791-B8C4-4BF7-99A0-BAEFDB72DF6F}"/>
              </a:ext>
            </a:extLst>
          </p:cNvPr>
          <p:cNvSpPr/>
          <p:nvPr/>
        </p:nvSpPr>
        <p:spPr>
          <a:xfrm>
            <a:off x="2363231" y="1951235"/>
            <a:ext cx="355591" cy="672437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Closedown</a:t>
            </a:r>
          </a:p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in Progress</a:t>
            </a:r>
          </a:p>
          <a:p>
            <a:pPr algn="ctr"/>
            <a:endParaRPr lang="en-US" sz="5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Oct 22 </a:t>
            </a:r>
          </a:p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to </a:t>
            </a:r>
          </a:p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Jan 23</a:t>
            </a:r>
          </a:p>
          <a:p>
            <a:pPr algn="ctr"/>
            <a:endParaRPr lang="en-US" sz="500" b="1" u="sng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1B80F05-215A-4BF2-BE1E-43EEB1390E66}"/>
              </a:ext>
            </a:extLst>
          </p:cNvPr>
          <p:cNvCxnSpPr>
            <a:cxnSpLocks/>
          </p:cNvCxnSpPr>
          <p:nvPr/>
        </p:nvCxnSpPr>
        <p:spPr>
          <a:xfrm>
            <a:off x="5792070" y="1172803"/>
            <a:ext cx="0" cy="3847219"/>
          </a:xfrm>
          <a:prstGeom prst="line">
            <a:avLst/>
          </a:prstGeom>
          <a:ln w="127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82ECCCC6-6F36-4A2A-8659-2CBDBA200535}"/>
              </a:ext>
            </a:extLst>
          </p:cNvPr>
          <p:cNvSpPr/>
          <p:nvPr/>
        </p:nvSpPr>
        <p:spPr>
          <a:xfrm>
            <a:off x="2353109" y="3479093"/>
            <a:ext cx="6784135" cy="412339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Design to PIS Oct 22 to Oct 24 </a:t>
            </a:r>
            <a:r>
              <a:rPr lang="en-GB" sz="800" b="1" dirty="0">
                <a:solidFill>
                  <a:srgbClr val="FFFFFF"/>
                </a:solidFill>
                <a:latin typeface="Arial" panose="020B0604020202020204" pitchFamily="34" charset="0"/>
              </a:rPr>
              <a:t>Dec</a:t>
            </a:r>
            <a:endParaRPr lang="en-GB" sz="800" b="1" dirty="0">
              <a:latin typeface="Arial" panose="020B0604020202020204" pitchFamily="34" charset="0"/>
            </a:endParaRPr>
          </a:p>
          <a:p>
            <a:pPr algn="ctr"/>
            <a:endParaRPr lang="en-US" sz="500" b="1" u="sng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935450-E2F3-48DF-ACDF-FCEE44843D6C}"/>
              </a:ext>
            </a:extLst>
          </p:cNvPr>
          <p:cNvSpPr/>
          <p:nvPr/>
        </p:nvSpPr>
        <p:spPr>
          <a:xfrm>
            <a:off x="2353109" y="1172803"/>
            <a:ext cx="367997" cy="742491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endParaRPr lang="en-US" sz="5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Closedown</a:t>
            </a:r>
          </a:p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in Progress</a:t>
            </a:r>
          </a:p>
          <a:p>
            <a:pPr algn="ctr"/>
            <a:endParaRPr lang="en-US" sz="5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Nov 22</a:t>
            </a:r>
          </a:p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to </a:t>
            </a:r>
          </a:p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Jan 23</a:t>
            </a:r>
          </a:p>
          <a:p>
            <a:pPr algn="ctr"/>
            <a:endParaRPr lang="en-US" sz="500" b="1" u="sng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E12FC4A-72C3-4E9F-9632-21CBD67F3508}"/>
              </a:ext>
            </a:extLst>
          </p:cNvPr>
          <p:cNvSpPr/>
          <p:nvPr/>
        </p:nvSpPr>
        <p:spPr>
          <a:xfrm>
            <a:off x="2340881" y="2650820"/>
            <a:ext cx="380226" cy="672437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Closedown</a:t>
            </a:r>
          </a:p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in Progress</a:t>
            </a:r>
          </a:p>
          <a:p>
            <a:pPr algn="ctr"/>
            <a:endParaRPr lang="en-US" sz="5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Oct 22 </a:t>
            </a:r>
          </a:p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to </a:t>
            </a:r>
          </a:p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Jan 23</a:t>
            </a:r>
          </a:p>
          <a:p>
            <a:pPr algn="ctr"/>
            <a:endParaRPr lang="en-US" sz="500" b="1" u="sng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F75B7E-B7DA-4B3C-9C70-5EFE833E07E6}"/>
              </a:ext>
            </a:extLst>
          </p:cNvPr>
          <p:cNvSpPr/>
          <p:nvPr/>
        </p:nvSpPr>
        <p:spPr>
          <a:xfrm>
            <a:off x="2340881" y="4344554"/>
            <a:ext cx="934973" cy="412339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7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Jan 23 to </a:t>
            </a:r>
            <a:r>
              <a:rPr lang="en-GB" sz="7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Mar 23 </a:t>
            </a:r>
            <a:endParaRPr lang="en-GB" sz="7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endParaRPr lang="en-US" sz="500" b="1" u="sng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855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6DBA643-CC37-452F-BFB5-8E9A1EACBDA1}"/>
</file>

<file path=customXml/itemProps2.xml><?xml version="1.0" encoding="utf-8"?>
<ds:datastoreItem xmlns:ds="http://schemas.openxmlformats.org/officeDocument/2006/customXml" ds:itemID="{026CA555-216C-4261-AF87-A8E955167736}">
  <ds:schemaRefs>
    <ds:schemaRef ds:uri="96c62218-d085-4097-ae9c-d3a1c6eefef6"/>
    <ds:schemaRef ds:uri="http://purl.org/dc/elements/1.1/"/>
    <ds:schemaRef ds:uri="http://www.w3.org/XML/1998/namespace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infopath/2007/PartnerControls"/>
    <ds:schemaRef ds:uri="bf9d48c0-3fb6-4ed7-a7f5-694bb9231734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EA728B58-601E-4027-AF0C-C2329912A9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350</Words>
  <Application>Microsoft Office PowerPoint</Application>
  <PresentationFormat>On-screen Show (16:9)</PresentationFormat>
  <Paragraphs>99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NG TRANSMISSION CHANGE HORIZON PLAN  0 - 2 YEARS DEC 2022 – NOV 2024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this template</dc:title>
  <dc:creator/>
  <cp:lastModifiedBy/>
  <cp:revision>24</cp:revision>
  <dcterms:created xsi:type="dcterms:W3CDTF">2020-08-12T15:25:03Z</dcterms:created>
  <dcterms:modified xsi:type="dcterms:W3CDTF">2022-12-19T17:48:20Z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0x010100BE4A46900855F54F8B1B4A69CC14CF6B</vt:lpwstr>
  </property>
  <property fmtid="{D5CDD505-2E9C-101B-9397-08002B2CF9AE}" pid="3" name="ppcDepartment">
    <vt:lpwstr>53;#Communications|4eb75792-310c-4340-9b16-fa97df071d2d</vt:lpwstr>
  </property>
  <property fmtid="{D5CDD505-2E9C-101B-9397-08002B2CF9AE}" pid="4" name="DocumentType">
    <vt:lpwstr>70;#Template|aa851b79-e671-40ab-aebb-d6113815f54a</vt:lpwstr>
  </property>
</Properties>
</file>