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885"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Rigby, James" initials="RJ" lastIdx="5" clrIdx="1">
    <p:extLst>
      <p:ext uri="{19B8F6BF-5375-455C-9EA6-DF929625EA0E}">
        <p15:presenceInfo xmlns:p15="http://schemas.microsoft.com/office/powerpoint/2012/main" userId="S-1-5-21-4145888014-839675345-3125187760-6243" providerId="AD"/>
      </p:ext>
    </p:extLst>
  </p:cmAuthor>
  <p:cmAuthor id="3" name="Chris Silk" initials="CS" lastIdx="5" clrIdx="2">
    <p:extLst>
      <p:ext uri="{19B8F6BF-5375-455C-9EA6-DF929625EA0E}">
        <p15:presenceInfo xmlns:p15="http://schemas.microsoft.com/office/powerpoint/2012/main" userId="S-1-5-21-4145888014-839675345-3125187760-5160" providerId="AD"/>
      </p:ext>
    </p:extLst>
  </p:cmAuthor>
  <p:cmAuthor id="4" name="Tambe, Surfaraz" initials="TS" lastIdx="11" clrIdx="3">
    <p:extLst>
      <p:ext uri="{19B8F6BF-5375-455C-9EA6-DF929625EA0E}">
        <p15:presenceInfo xmlns:p15="http://schemas.microsoft.com/office/powerpoint/2012/main" userId="S::surfaraz.tambe@xoserve.com::21ae2c14-c22c-44a4-a0d0-23dd8613b14c" providerId="AD"/>
      </p:ext>
    </p:extLst>
  </p:cmAuthor>
  <p:cmAuthor id="5" name="Tracy OConnor" initials="TO" lastIdx="6" clrIdx="4">
    <p:extLst>
      <p:ext uri="{19B8F6BF-5375-455C-9EA6-DF929625EA0E}">
        <p15:presenceInfo xmlns:p15="http://schemas.microsoft.com/office/powerpoint/2012/main" userId="S::tracy.oconnor@xoserve.com::c165d205-f988-41c6-a790-ae0515e39fe0" providerId="AD"/>
      </p:ext>
    </p:extLst>
  </p:cmAuthor>
  <p:cmAuthor id="6" name="Tara Ross" initials="TR" lastIdx="2" clrIdx="5">
    <p:extLst>
      <p:ext uri="{19B8F6BF-5375-455C-9EA6-DF929625EA0E}">
        <p15:presenceInfo xmlns:p15="http://schemas.microsoft.com/office/powerpoint/2012/main" userId="S::tara.ross@xoserve.com::eebeb48c-0abb-434f-9a90-69fd5ba601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B3B"/>
    <a:srgbClr val="FFBF00"/>
    <a:srgbClr val="FFFFFF"/>
    <a:srgbClr val="B1D6E8"/>
    <a:srgbClr val="CCFF99"/>
    <a:srgbClr val="40D1F5"/>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9" d="100"/>
          <a:sy n="129" d="100"/>
        </p:scale>
        <p:origin x="1026"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y OConnor" userId="S::tracy.oconnor@xoserve.com::c165d205-f988-41c6-a790-ae0515e39fe0" providerId="AD" clId="Web-{3A208150-E42B-4B7B-851C-C5EA5C4D504E}"/>
    <pc:docChg chg="modSld">
      <pc:chgData name="Tracy OConnor" userId="S::tracy.oconnor@xoserve.com::c165d205-f988-41c6-a790-ae0515e39fe0" providerId="AD" clId="Web-{3A208150-E42B-4B7B-851C-C5EA5C4D504E}" dt="2022-12-20T09:35:50.499" v="0" actId="1076"/>
      <pc:docMkLst>
        <pc:docMk/>
      </pc:docMkLst>
      <pc:sldChg chg="modSp">
        <pc:chgData name="Tracy OConnor" userId="S::tracy.oconnor@xoserve.com::c165d205-f988-41c6-a790-ae0515e39fe0" providerId="AD" clId="Web-{3A208150-E42B-4B7B-851C-C5EA5C4D504E}" dt="2022-12-20T09:35:50.499" v="0" actId="1076"/>
        <pc:sldMkLst>
          <pc:docMk/>
          <pc:sldMk cId="416191731" sldId="885"/>
        </pc:sldMkLst>
        <pc:graphicFrameChg chg="mod">
          <ac:chgData name="Tracy OConnor" userId="S::tracy.oconnor@xoserve.com::c165d205-f988-41c6-a790-ae0515e39fe0" providerId="AD" clId="Web-{3A208150-E42B-4B7B-851C-C5EA5C4D504E}" dt="2022-12-20T09:35:50.499" v="0" actId="1076"/>
          <ac:graphicFrameMkLst>
            <pc:docMk/>
            <pc:sldMk cId="416191731" sldId="885"/>
            <ac:graphicFrameMk id="4" creationId="{60E62DC6-3EBE-4901-B700-870330337CDA}"/>
          </ac:graphicFrameMkLst>
        </pc:graphicFrameChg>
      </pc:sldChg>
    </pc:docChg>
  </pc:docChgLst>
  <pc:docChgLst>
    <pc:chgData name="Tracy OConnor" userId="S::tracy.oconnor@xoserve.com::c165d205-f988-41c6-a790-ae0515e39fe0" providerId="AD" clId="Web-{63C1E9B1-FDBB-4968-9A70-2A7AEF1E2A71}"/>
    <pc:docChg chg="modSld">
      <pc:chgData name="Tracy OConnor" userId="S::tracy.oconnor@xoserve.com::c165d205-f988-41c6-a790-ae0515e39fe0" providerId="AD" clId="Web-{63C1E9B1-FDBB-4968-9A70-2A7AEF1E2A71}" dt="2022-12-20T13:49:36.338" v="19"/>
      <pc:docMkLst>
        <pc:docMk/>
      </pc:docMkLst>
      <pc:sldChg chg="modSp">
        <pc:chgData name="Tracy OConnor" userId="S::tracy.oconnor@xoserve.com::c165d205-f988-41c6-a790-ae0515e39fe0" providerId="AD" clId="Web-{63C1E9B1-FDBB-4968-9A70-2A7AEF1E2A71}" dt="2022-12-20T13:49:36.338" v="19"/>
        <pc:sldMkLst>
          <pc:docMk/>
          <pc:sldMk cId="416191731" sldId="885"/>
        </pc:sldMkLst>
        <pc:graphicFrameChg chg="mod modGraphic">
          <ac:chgData name="Tracy OConnor" userId="S::tracy.oconnor@xoserve.com::c165d205-f988-41c6-a790-ae0515e39fe0" providerId="AD" clId="Web-{63C1E9B1-FDBB-4968-9A70-2A7AEF1E2A71}" dt="2022-12-20T13:49:36.338" v="19"/>
          <ac:graphicFrameMkLst>
            <pc:docMk/>
            <pc:sldMk cId="416191731" sldId="885"/>
            <ac:graphicFrameMk id="4" creationId="{60E62DC6-3EBE-4901-B700-870330337CDA}"/>
          </ac:graphicFrameMkLst>
        </pc:graphicFrameChg>
      </pc:sldChg>
    </pc:docChg>
  </pc:docChgLst>
  <pc:docChgLst>
    <pc:chgData name="Phillip Rockminster" userId="5c23c75e-7c2d-4989-999d-9e61a8aad2d4" providerId="ADAL" clId="{27B26FF8-2282-4E59-87E0-9E736A96B25E}"/>
    <pc:docChg chg="undo custSel modSld">
      <pc:chgData name="Phillip Rockminster" userId="5c23c75e-7c2d-4989-999d-9e61a8aad2d4" providerId="ADAL" clId="{27B26FF8-2282-4E59-87E0-9E736A96B25E}" dt="2022-12-16T16:55:50.910" v="482" actId="20577"/>
      <pc:docMkLst>
        <pc:docMk/>
      </pc:docMkLst>
      <pc:sldChg chg="addSp delSp modSp mod">
        <pc:chgData name="Phillip Rockminster" userId="5c23c75e-7c2d-4989-999d-9e61a8aad2d4" providerId="ADAL" clId="{27B26FF8-2282-4E59-87E0-9E736A96B25E}" dt="2022-12-16T16:55:50.910" v="482" actId="20577"/>
        <pc:sldMkLst>
          <pc:docMk/>
          <pc:sldMk cId="416191731" sldId="885"/>
        </pc:sldMkLst>
        <pc:spChg chg="mod">
          <ac:chgData name="Phillip Rockminster" userId="5c23c75e-7c2d-4989-999d-9e61a8aad2d4" providerId="ADAL" clId="{27B26FF8-2282-4E59-87E0-9E736A96B25E}" dt="2022-12-16T08:18:13.102" v="60" actId="20577"/>
          <ac:spMkLst>
            <pc:docMk/>
            <pc:sldMk cId="416191731" sldId="885"/>
            <ac:spMk id="3" creationId="{84CF33AE-F5D0-4DB5-A281-A025ECF07D2B}"/>
          </ac:spMkLst>
        </pc:spChg>
        <pc:graphicFrameChg chg="mod modGraphic">
          <ac:chgData name="Phillip Rockminster" userId="5c23c75e-7c2d-4989-999d-9e61a8aad2d4" providerId="ADAL" clId="{27B26FF8-2282-4E59-87E0-9E736A96B25E}" dt="2022-12-16T16:55:50.910" v="482" actId="20577"/>
          <ac:graphicFrameMkLst>
            <pc:docMk/>
            <pc:sldMk cId="416191731" sldId="885"/>
            <ac:graphicFrameMk id="4" creationId="{60E62DC6-3EBE-4901-B700-870330337CDA}"/>
          </ac:graphicFrameMkLst>
        </pc:graphicFrameChg>
        <pc:picChg chg="del">
          <ac:chgData name="Phillip Rockminster" userId="5c23c75e-7c2d-4989-999d-9e61a8aad2d4" providerId="ADAL" clId="{27B26FF8-2282-4E59-87E0-9E736A96B25E}" dt="2022-12-16T08:16:46.480" v="0" actId="478"/>
          <ac:picMkLst>
            <pc:docMk/>
            <pc:sldMk cId="416191731" sldId="885"/>
            <ac:picMk id="18" creationId="{A2CE7EBA-667C-4D5C-A819-47D78949C3DF}"/>
          </ac:picMkLst>
        </pc:picChg>
        <pc:picChg chg="add del mod">
          <ac:chgData name="Phillip Rockminster" userId="5c23c75e-7c2d-4989-999d-9e61a8aad2d4" providerId="ADAL" clId="{27B26FF8-2282-4E59-87E0-9E736A96B25E}" dt="2022-12-16T08:23:40.750" v="61" actId="478"/>
          <ac:picMkLst>
            <pc:docMk/>
            <pc:sldMk cId="416191731" sldId="885"/>
            <ac:picMk id="19" creationId="{C1AB41B3-16B7-4C04-86C2-7B664D889C83}"/>
          </ac:picMkLst>
        </pc:picChg>
        <pc:picChg chg="add mod">
          <ac:chgData name="Phillip Rockminster" userId="5c23c75e-7c2d-4989-999d-9e61a8aad2d4" providerId="ADAL" clId="{27B26FF8-2282-4E59-87E0-9E736A96B25E}" dt="2022-12-16T08:23:52.125" v="66" actId="1076"/>
          <ac:picMkLst>
            <pc:docMk/>
            <pc:sldMk cId="416191731" sldId="885"/>
            <ac:picMk id="22" creationId="{53EEFD22-3CE8-4812-9143-1B1F48EFC4AF}"/>
          </ac:picMkLst>
        </pc:picChg>
      </pc:sldChg>
    </pc:docChg>
  </pc:docChgLst>
  <pc:docChgLst>
    <pc:chgData name="Phillip Rockminster" userId="5c23c75e-7c2d-4989-999d-9e61a8aad2d4" providerId="ADAL" clId="{9A6B0E58-A492-4B37-AAA3-2CAF84A7C82A}"/>
    <pc:docChg chg="undo redo custSel modSld">
      <pc:chgData name="Phillip Rockminster" userId="5c23c75e-7c2d-4989-999d-9e61a8aad2d4" providerId="ADAL" clId="{9A6B0E58-A492-4B37-AAA3-2CAF84A7C82A}" dt="2022-11-24T16:43:37.709" v="1236" actId="20577"/>
      <pc:docMkLst>
        <pc:docMk/>
      </pc:docMkLst>
      <pc:sldChg chg="addSp delSp modSp mod">
        <pc:chgData name="Phillip Rockminster" userId="5c23c75e-7c2d-4989-999d-9e61a8aad2d4" providerId="ADAL" clId="{9A6B0E58-A492-4B37-AAA3-2CAF84A7C82A}" dt="2022-11-24T16:43:37.709" v="1236" actId="20577"/>
        <pc:sldMkLst>
          <pc:docMk/>
          <pc:sldMk cId="416191731" sldId="885"/>
        </pc:sldMkLst>
        <pc:spChg chg="mod">
          <ac:chgData name="Phillip Rockminster" userId="5c23c75e-7c2d-4989-999d-9e61a8aad2d4" providerId="ADAL" clId="{9A6B0E58-A492-4B37-AAA3-2CAF84A7C82A}" dt="2022-11-24T15:52:59.058" v="1187" actId="20577"/>
          <ac:spMkLst>
            <pc:docMk/>
            <pc:sldMk cId="416191731" sldId="885"/>
            <ac:spMk id="3" creationId="{84CF33AE-F5D0-4DB5-A281-A025ECF07D2B}"/>
          </ac:spMkLst>
        </pc:spChg>
        <pc:graphicFrameChg chg="mod modGraphic">
          <ac:chgData name="Phillip Rockminster" userId="5c23c75e-7c2d-4989-999d-9e61a8aad2d4" providerId="ADAL" clId="{9A6B0E58-A492-4B37-AAA3-2CAF84A7C82A}" dt="2022-11-24T16:43:37.709" v="1236" actId="20577"/>
          <ac:graphicFrameMkLst>
            <pc:docMk/>
            <pc:sldMk cId="416191731" sldId="885"/>
            <ac:graphicFrameMk id="4" creationId="{60E62DC6-3EBE-4901-B700-870330337CDA}"/>
          </ac:graphicFrameMkLst>
        </pc:graphicFrameChg>
        <pc:picChg chg="add mod">
          <ac:chgData name="Phillip Rockminster" userId="5c23c75e-7c2d-4989-999d-9e61a8aad2d4" providerId="ADAL" clId="{9A6B0E58-A492-4B37-AAA3-2CAF84A7C82A}" dt="2022-11-24T15:55:30.912" v="1196" actId="1037"/>
          <ac:picMkLst>
            <pc:docMk/>
            <pc:sldMk cId="416191731" sldId="885"/>
            <ac:picMk id="18" creationId="{A2CE7EBA-667C-4D5C-A819-47D78949C3DF}"/>
          </ac:picMkLst>
        </pc:picChg>
        <pc:picChg chg="del">
          <ac:chgData name="Phillip Rockminster" userId="5c23c75e-7c2d-4989-999d-9e61a8aad2d4" providerId="ADAL" clId="{9A6B0E58-A492-4B37-AAA3-2CAF84A7C82A}" dt="2022-11-24T15:55:05.159" v="1188" actId="478"/>
          <ac:picMkLst>
            <pc:docMk/>
            <pc:sldMk cId="416191731" sldId="885"/>
            <ac:picMk id="22" creationId="{44F4B762-4C1D-461B-9F5A-B097E561BB4A}"/>
          </ac:picMkLst>
        </pc:picChg>
      </pc:sldChg>
    </pc:docChg>
  </pc:docChgLst>
  <pc:docChgLst>
    <pc:chgData name="Phillip Rockminster" userId="5c23c75e-7c2d-4989-999d-9e61a8aad2d4" providerId="ADAL" clId="{DCC9723B-9521-40FA-86D2-9C09572673E3}"/>
    <pc:docChg chg="undo custSel modSld">
      <pc:chgData name="Phillip Rockminster" userId="5c23c75e-7c2d-4989-999d-9e61a8aad2d4" providerId="ADAL" clId="{DCC9723B-9521-40FA-86D2-9C09572673E3}" dt="2022-11-22T08:58:33.614" v="942" actId="20577"/>
      <pc:docMkLst>
        <pc:docMk/>
      </pc:docMkLst>
      <pc:sldChg chg="addSp delSp modSp mod">
        <pc:chgData name="Phillip Rockminster" userId="5c23c75e-7c2d-4989-999d-9e61a8aad2d4" providerId="ADAL" clId="{DCC9723B-9521-40FA-86D2-9C09572673E3}" dt="2022-11-22T08:58:33.614" v="942" actId="20577"/>
        <pc:sldMkLst>
          <pc:docMk/>
          <pc:sldMk cId="416191731" sldId="885"/>
        </pc:sldMkLst>
        <pc:spChg chg="mod">
          <ac:chgData name="Phillip Rockminster" userId="5c23c75e-7c2d-4989-999d-9e61a8aad2d4" providerId="ADAL" clId="{DCC9723B-9521-40FA-86D2-9C09572673E3}" dt="2022-11-22T08:37:37.418" v="13" actId="20577"/>
          <ac:spMkLst>
            <pc:docMk/>
            <pc:sldMk cId="416191731" sldId="885"/>
            <ac:spMk id="2" creationId="{3BBF64D1-DD4B-479C-8274-060EA4CFB223}"/>
          </ac:spMkLst>
        </pc:spChg>
        <pc:spChg chg="mod">
          <ac:chgData name="Phillip Rockminster" userId="5c23c75e-7c2d-4989-999d-9e61a8aad2d4" providerId="ADAL" clId="{DCC9723B-9521-40FA-86D2-9C09572673E3}" dt="2022-11-22T08:45:08.070" v="859" actId="20577"/>
          <ac:spMkLst>
            <pc:docMk/>
            <pc:sldMk cId="416191731" sldId="885"/>
            <ac:spMk id="3" creationId="{84CF33AE-F5D0-4DB5-A281-A025ECF07D2B}"/>
          </ac:spMkLst>
        </pc:spChg>
        <pc:graphicFrameChg chg="mod modGraphic">
          <ac:chgData name="Phillip Rockminster" userId="5c23c75e-7c2d-4989-999d-9e61a8aad2d4" providerId="ADAL" clId="{DCC9723B-9521-40FA-86D2-9C09572673E3}" dt="2022-11-22T08:58:33.614" v="942" actId="20577"/>
          <ac:graphicFrameMkLst>
            <pc:docMk/>
            <pc:sldMk cId="416191731" sldId="885"/>
            <ac:graphicFrameMk id="4" creationId="{60E62DC6-3EBE-4901-B700-870330337CDA}"/>
          </ac:graphicFrameMkLst>
        </pc:graphicFrameChg>
        <pc:picChg chg="add del mod">
          <ac:chgData name="Phillip Rockminster" userId="5c23c75e-7c2d-4989-999d-9e61a8aad2d4" providerId="ADAL" clId="{DCC9723B-9521-40FA-86D2-9C09572673E3}" dt="2022-11-22T08:56:28.556" v="917" actId="478"/>
          <ac:picMkLst>
            <pc:docMk/>
            <pc:sldMk cId="416191731" sldId="885"/>
            <ac:picMk id="18" creationId="{B73BC6E3-C024-4354-AB0D-5232E407BB3E}"/>
          </ac:picMkLst>
        </pc:picChg>
        <pc:picChg chg="del">
          <ac:chgData name="Phillip Rockminster" userId="5c23c75e-7c2d-4989-999d-9e61a8aad2d4" providerId="ADAL" clId="{DCC9723B-9521-40FA-86D2-9C09572673E3}" dt="2022-11-22T08:53:44.145" v="910" actId="478"/>
          <ac:picMkLst>
            <pc:docMk/>
            <pc:sldMk cId="416191731" sldId="885"/>
            <ac:picMk id="19" creationId="{8C583095-AD84-463A-A751-6E538D6CA6BF}"/>
          </ac:picMkLst>
        </pc:picChg>
        <pc:picChg chg="add mod">
          <ac:chgData name="Phillip Rockminster" userId="5c23c75e-7c2d-4989-999d-9e61a8aad2d4" providerId="ADAL" clId="{DCC9723B-9521-40FA-86D2-9C09572673E3}" dt="2022-11-22T08:56:47.593" v="924" actId="1076"/>
          <ac:picMkLst>
            <pc:docMk/>
            <pc:sldMk cId="416191731" sldId="885"/>
            <ac:picMk id="22" creationId="{44F4B762-4C1D-461B-9F5A-B097E561BB4A}"/>
          </ac:picMkLst>
        </pc:picChg>
      </pc:sldChg>
    </pc:docChg>
  </pc:docChgLst>
  <pc:docChgLst>
    <pc:chgData name="Peter Hopkins" userId="261e3536-8f3c-426f-8011-5eb8d44fb3bc" providerId="ADAL" clId="{2094994E-78FB-44B5-B367-6E0B4C833E8D}"/>
    <pc:docChg chg="custSel modSld">
      <pc:chgData name="Peter Hopkins" userId="261e3536-8f3c-426f-8011-5eb8d44fb3bc" providerId="ADAL" clId="{2094994E-78FB-44B5-B367-6E0B4C833E8D}" dt="2023-01-03T10:59:34.627" v="29" actId="20577"/>
      <pc:docMkLst>
        <pc:docMk/>
      </pc:docMkLst>
      <pc:sldChg chg="modSp mod">
        <pc:chgData name="Peter Hopkins" userId="261e3536-8f3c-426f-8011-5eb8d44fb3bc" providerId="ADAL" clId="{2094994E-78FB-44B5-B367-6E0B4C833E8D}" dt="2023-01-03T10:59:34.627" v="29" actId="20577"/>
        <pc:sldMkLst>
          <pc:docMk/>
          <pc:sldMk cId="416191731" sldId="885"/>
        </pc:sldMkLst>
        <pc:graphicFrameChg chg="modGraphic">
          <ac:chgData name="Peter Hopkins" userId="261e3536-8f3c-426f-8011-5eb8d44fb3bc" providerId="ADAL" clId="{2094994E-78FB-44B5-B367-6E0B4C833E8D}" dt="2023-01-03T10:59:34.627" v="29" actId="20577"/>
          <ac:graphicFrameMkLst>
            <pc:docMk/>
            <pc:sldMk cId="416191731" sldId="885"/>
            <ac:graphicFrameMk id="4" creationId="{60E62DC6-3EBE-4901-B700-870330337CDA}"/>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03/01/2023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a:p>
        </p:txBody>
      </p:sp>
    </p:spTree>
    <p:extLst>
      <p:ext uri="{BB962C8B-B14F-4D97-AF65-F5344CB8AC3E}">
        <p14:creationId xmlns:p14="http://schemas.microsoft.com/office/powerpoint/2010/main" val="27318755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1526427768"/>
              </p:ext>
            </p:extLst>
          </p:nvPr>
        </p:nvGraphicFramePr>
        <p:xfrm>
          <a:off x="193884" y="390903"/>
          <a:ext cx="8756232" cy="4530383"/>
        </p:xfrm>
        <a:graphic>
          <a:graphicData uri="http://schemas.openxmlformats.org/drawingml/2006/table">
            <a:tbl>
              <a:tblPr firstRow="1" bandRow="1"/>
              <a:tblGrid>
                <a:gridCol w="1418531">
                  <a:extLst>
                    <a:ext uri="{9D8B030D-6E8A-4147-A177-3AD203B41FA5}">
                      <a16:colId xmlns:a16="http://schemas.microsoft.com/office/drawing/2014/main" val="20000"/>
                    </a:ext>
                  </a:extLst>
                </a:gridCol>
                <a:gridCol w="2559983">
                  <a:extLst>
                    <a:ext uri="{9D8B030D-6E8A-4147-A177-3AD203B41FA5}">
                      <a16:colId xmlns:a16="http://schemas.microsoft.com/office/drawing/2014/main" val="1347751506"/>
                    </a:ext>
                  </a:extLst>
                </a:gridCol>
                <a:gridCol w="183287">
                  <a:extLst>
                    <a:ext uri="{9D8B030D-6E8A-4147-A177-3AD203B41FA5}">
                      <a16:colId xmlns:a16="http://schemas.microsoft.com/office/drawing/2014/main" val="20002"/>
                    </a:ext>
                  </a:extLst>
                </a:gridCol>
                <a:gridCol w="2185309">
                  <a:extLst>
                    <a:ext uri="{9D8B030D-6E8A-4147-A177-3AD203B41FA5}">
                      <a16:colId xmlns:a16="http://schemas.microsoft.com/office/drawing/2014/main" val="2880710429"/>
                    </a:ext>
                  </a:extLst>
                </a:gridCol>
                <a:gridCol w="2409122">
                  <a:extLst>
                    <a:ext uri="{9D8B030D-6E8A-4147-A177-3AD203B41FA5}">
                      <a16:colId xmlns:a16="http://schemas.microsoft.com/office/drawing/2014/main" val="20003"/>
                    </a:ext>
                  </a:extLst>
                </a:gridCol>
              </a:tblGrid>
              <a:tr h="220154">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1050" b="1" i="0" dirty="0">
                          <a:solidFill>
                            <a:srgbClr val="FFFFFF"/>
                          </a:solidFill>
                          <a:latin typeface="+mn-lt"/>
                          <a:cs typeface="Arial"/>
                        </a:rPr>
                        <a:t>Overall</a:t>
                      </a:r>
                      <a:r>
                        <a:rPr lang="en-GB" sz="1050" b="1" i="0" baseline="0" dirty="0">
                          <a:solidFill>
                            <a:srgbClr val="FFFFFF"/>
                          </a:solidFill>
                          <a:latin typeface="+mn-lt"/>
                          <a:cs typeface="Arial"/>
                        </a:rPr>
                        <a:t> Project RAG Status</a:t>
                      </a:r>
                      <a:endParaRPr lang="en-GB" sz="1050" kern="1200" baseline="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pPr algn="ctr"/>
                      <a:endParaRPr lang="en-GB" sz="1800">
                        <a:solidFill>
                          <a:schemeClr val="tx1"/>
                        </a:solidFill>
                      </a:endParaRPr>
                    </a:p>
                  </a:txBody>
                  <a:tcPr marL="91435" marR="91435" marT="45718" marB="45718">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220154">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mn-lt"/>
                          <a:cs typeface="Arial"/>
                        </a:rPr>
                        <a:t>Schedule</a:t>
                      </a:r>
                      <a:endParaRPr lang="en-GB"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mn-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1050" b="1">
                        <a:solidFill>
                          <a:schemeClr val="bg1"/>
                        </a:solidFill>
                        <a:latin typeface="+mn-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22015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a:cs typeface="Arial"/>
                        </a:rPr>
                        <a:t>RAG</a:t>
                      </a:r>
                      <a:r>
                        <a:rPr lang="en-GB" sz="1050" b="1" baseline="0" dirty="0">
                          <a:solidFill>
                            <a:schemeClr val="bg1"/>
                          </a:solidFill>
                          <a:latin typeface="Arial"/>
                          <a:cs typeface="Arial"/>
                        </a:rPr>
                        <a:t> Status</a:t>
                      </a:r>
                      <a:endParaRPr lang="en-GB" sz="105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1050" b="1">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20154">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mn-lt"/>
                          <a:cs typeface="Arial"/>
                        </a:rPr>
                        <a:t>                                             Status</a:t>
                      </a:r>
                      <a:r>
                        <a:rPr lang="en-GB" sz="1050" b="1" baseline="0" dirty="0">
                          <a:solidFill>
                            <a:schemeClr val="bg1"/>
                          </a:solidFill>
                          <a:latin typeface="+mn-lt"/>
                          <a:cs typeface="Arial"/>
                        </a:rPr>
                        <a:t> Justification</a:t>
                      </a:r>
                      <a:endParaRPr lang="en-GB" dirty="0">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GB"/>
                    </a:p>
                  </a:txBody>
                  <a:tcPr/>
                </a:tc>
                <a:tc hMerge="1">
                  <a:txBody>
                    <a:bodyPr/>
                    <a:lstStyle/>
                    <a:p>
                      <a:pPr algn="ctr"/>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209702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a:ea typeface="+mn-ea"/>
                          <a:cs typeface="Arial"/>
                        </a:rPr>
                        <a:t>Schedule</a:t>
                      </a:r>
                    </a:p>
                    <a:p>
                      <a:pPr algn="ctr"/>
                      <a:endParaRPr lang="en-GB" sz="1050" b="1" baseline="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marL="0" indent="0" algn="l">
                        <a:buFont typeface="Arial" panose="020B0604020202020204" pitchFamily="34" charset="0"/>
                        <a:buNone/>
                      </a:pPr>
                      <a:r>
                        <a:rPr lang="en-GB" sz="700" b="0" i="0" u="none" strike="noStrike" kern="1200" cap="none" normalizeH="0" baseline="0" dirty="0">
                          <a:ln>
                            <a:noFill/>
                          </a:ln>
                          <a:solidFill>
                            <a:schemeClr val="tx1"/>
                          </a:solidFill>
                          <a:effectLst/>
                          <a:latin typeface="+mn-lt"/>
                          <a:ea typeface="+mn-ea"/>
                          <a:cs typeface="+mn-cs"/>
                        </a:rPr>
                        <a:t>Overall release is tracking at risk; </a:t>
                      </a:r>
                      <a:r>
                        <a:rPr lang="en-GB" sz="700" b="1" i="0" u="none" strike="noStrike" kern="1200" cap="none" normalizeH="0" baseline="0" dirty="0">
                          <a:ln>
                            <a:noFill/>
                          </a:ln>
                          <a:solidFill>
                            <a:srgbClr val="FFC000"/>
                          </a:solidFill>
                          <a:effectLst/>
                          <a:latin typeface="+mn-lt"/>
                          <a:ea typeface="+mn-ea"/>
                          <a:cs typeface="+mn-cs"/>
                        </a:rPr>
                        <a:t>Amber</a:t>
                      </a:r>
                      <a:r>
                        <a:rPr lang="en-GB" sz="700" b="1" i="0" u="none" strike="noStrike" kern="1200" cap="none" normalizeH="0" baseline="0" dirty="0">
                          <a:ln>
                            <a:noFill/>
                          </a:ln>
                          <a:solidFill>
                            <a:schemeClr val="tx1"/>
                          </a:solidFill>
                          <a:effectLst/>
                          <a:latin typeface="+mn-lt"/>
                          <a:ea typeface="+mn-ea"/>
                          <a:cs typeface="+mn-cs"/>
                        </a:rPr>
                        <a:t>, </a:t>
                      </a:r>
                      <a:r>
                        <a:rPr lang="en-GB" sz="700" b="0" i="0" u="none" strike="noStrike" kern="1200" cap="none" normalizeH="0" baseline="0" dirty="0">
                          <a:ln>
                            <a:noFill/>
                          </a:ln>
                          <a:solidFill>
                            <a:schemeClr val="tx1"/>
                          </a:solidFill>
                          <a:effectLst/>
                          <a:latin typeface="+mn-lt"/>
                          <a:ea typeface="+mn-ea"/>
                          <a:cs typeface="+mn-cs"/>
                        </a:rPr>
                        <a:t>Design phase continues for all three XRNs scoped for this release. </a:t>
                      </a:r>
                      <a:r>
                        <a:rPr lang="en-GB" sz="700" b="0" dirty="0">
                          <a:solidFill>
                            <a:schemeClr val="tx1"/>
                          </a:solidFill>
                          <a:effectLst/>
                          <a:latin typeface="+mn-lt"/>
                          <a:ea typeface="+mn-ea"/>
                          <a:cs typeface="Poppins"/>
                        </a:rPr>
                        <a:t>Build commenced as planned from 28</a:t>
                      </a:r>
                      <a:r>
                        <a:rPr lang="en-GB" sz="700" b="0" baseline="30000" dirty="0">
                          <a:solidFill>
                            <a:schemeClr val="tx1"/>
                          </a:solidFill>
                          <a:effectLst/>
                          <a:latin typeface="+mn-lt"/>
                          <a:ea typeface="+mn-ea"/>
                          <a:cs typeface="Poppins"/>
                        </a:rPr>
                        <a:t>th</a:t>
                      </a:r>
                      <a:r>
                        <a:rPr lang="en-GB" sz="700" b="0" dirty="0">
                          <a:solidFill>
                            <a:schemeClr val="tx1"/>
                          </a:solidFill>
                          <a:effectLst/>
                          <a:latin typeface="+mn-lt"/>
                          <a:ea typeface="+mn-ea"/>
                          <a:cs typeface="Poppins"/>
                        </a:rPr>
                        <a:t> November for 5379 and 5472 but this is at risk due to status of design. Return to green is completion of design as planned and approved detailed project plan for delivery including touch-points with DM and NDM service providers.</a:t>
                      </a:r>
                    </a:p>
                    <a:p>
                      <a:pPr marL="0" indent="0" algn="l">
                        <a:buFont typeface="Arial" panose="020B0604020202020204" pitchFamily="34" charset="0"/>
                        <a:buNone/>
                      </a:pPr>
                      <a:endParaRPr lang="en-GB" sz="700" b="0" i="0" u="none" strike="noStrike" kern="1200" cap="none" normalizeH="0" baseline="0" dirty="0">
                        <a:ln>
                          <a:noFill/>
                        </a:ln>
                        <a:solidFill>
                          <a:schemeClr val="tx1"/>
                        </a:solidFill>
                        <a:effectLst/>
                        <a:latin typeface="+mn-lt"/>
                        <a:ea typeface="+mn-ea"/>
                        <a:cs typeface="Poppins" panose="00000500000000000000" pitchFamily="2" charset="0"/>
                      </a:endParaRPr>
                    </a:p>
                    <a:p>
                      <a:pPr marL="0" indent="0" algn="l">
                        <a:buFont typeface="Arial" panose="020B0604020202020204" pitchFamily="34" charset="0"/>
                        <a:buNone/>
                      </a:pPr>
                      <a:endParaRPr lang="en-US" sz="700" b="1" dirty="0">
                        <a:latin typeface="+mn-lt"/>
                      </a:endParaRPr>
                    </a:p>
                    <a:p>
                      <a:pPr marL="0" indent="0" algn="l">
                        <a:buFont typeface="Arial" panose="020B0604020202020204" pitchFamily="34" charset="0"/>
                        <a:buNone/>
                      </a:pPr>
                      <a:r>
                        <a:rPr lang="en-US" sz="700" b="1" dirty="0">
                          <a:latin typeface="+mn-lt"/>
                        </a:rPr>
                        <a:t>Progress update:</a:t>
                      </a:r>
                    </a:p>
                    <a:p>
                      <a:pPr marL="171450" indent="-171450" algn="l">
                        <a:buFont typeface="Arial" panose="020B0604020202020204" pitchFamily="34" charset="0"/>
                        <a:buChar char="•"/>
                      </a:pPr>
                      <a:r>
                        <a:rPr lang="en-US" sz="700" dirty="0">
                          <a:latin typeface="+mn-lt"/>
                        </a:rPr>
                        <a:t>Build continues as planned for 5379 and 5472, build for 5143 due to commence in January 2023</a:t>
                      </a:r>
                    </a:p>
                    <a:p>
                      <a:pPr marL="171450" indent="-171450" algn="l">
                        <a:buFont typeface="Arial" panose="020B0604020202020204" pitchFamily="34" charset="0"/>
                        <a:buChar char="•"/>
                      </a:pPr>
                      <a:r>
                        <a:rPr lang="en-US" sz="700" dirty="0">
                          <a:latin typeface="+mn-lt"/>
                        </a:rPr>
                        <a:t>Workshops to aide understanding of the changes, in lieu of design completion have completed for 5379 and 5472</a:t>
                      </a:r>
                    </a:p>
                    <a:p>
                      <a:pPr marL="171450" indent="-171450" algn="l">
                        <a:buFont typeface="Arial" panose="020B0604020202020204" pitchFamily="34" charset="0"/>
                        <a:buChar char="•"/>
                      </a:pPr>
                      <a:r>
                        <a:rPr lang="en-US" sz="700" dirty="0">
                          <a:latin typeface="+mn-lt"/>
                        </a:rPr>
                        <a:t>Engagement with DM service provider continues for 5379 including resolving of design queries</a:t>
                      </a:r>
                    </a:p>
                    <a:p>
                      <a:pPr marL="171450" indent="-171450" algn="l">
                        <a:buFont typeface="Arial" panose="020B0604020202020204" pitchFamily="34" charset="0"/>
                        <a:buChar char="•"/>
                      </a:pPr>
                      <a:r>
                        <a:rPr lang="en-US" sz="700" dirty="0">
                          <a:latin typeface="+mn-lt"/>
                        </a:rPr>
                        <a:t>Project in startup and initiation phase including development of detailed project plan and project artefacts</a:t>
                      </a:r>
                    </a:p>
                    <a:p>
                      <a:pPr marL="171450" indent="-171450" algn="l">
                        <a:buFont typeface="Arial" panose="020B0604020202020204" pitchFamily="34" charset="0"/>
                        <a:buChar char="•"/>
                      </a:pPr>
                      <a:endParaRPr lang="en-US" sz="700" dirty="0">
                        <a:latin typeface="+mn-lt"/>
                      </a:endParaRPr>
                    </a:p>
                    <a:p>
                      <a:pPr marL="0" indent="0" algn="l">
                        <a:buNone/>
                      </a:pPr>
                      <a:r>
                        <a:rPr lang="en-GB" sz="700" b="1" i="0" u="none" strike="noStrike" kern="1200" cap="none" normalizeH="0" baseline="0" dirty="0">
                          <a:ln>
                            <a:noFill/>
                          </a:ln>
                          <a:solidFill>
                            <a:schemeClr val="tx1"/>
                          </a:solidFill>
                          <a:effectLst/>
                          <a:latin typeface="+mn-lt"/>
                          <a:ea typeface="+mn-ea"/>
                          <a:cs typeface="+mn-cs"/>
                        </a:rPr>
                        <a:t>Decision in December </a:t>
                      </a:r>
                      <a:r>
                        <a:rPr lang="en-GB" sz="700" b="1" i="0" u="none" strike="noStrike" kern="1200" cap="none" normalizeH="0" baseline="0" dirty="0" err="1">
                          <a:ln>
                            <a:noFill/>
                          </a:ln>
                          <a:solidFill>
                            <a:schemeClr val="tx1"/>
                          </a:solidFill>
                          <a:effectLst/>
                          <a:latin typeface="+mn-lt"/>
                          <a:ea typeface="+mn-ea"/>
                          <a:cs typeface="+mn-cs"/>
                        </a:rPr>
                        <a:t>ChMC</a:t>
                      </a:r>
                      <a:r>
                        <a:rPr lang="en-GB" sz="700" b="0" i="0" u="none" strike="noStrike" kern="1200" cap="none" normalizeH="0" baseline="0" dirty="0">
                          <a:ln>
                            <a:noFill/>
                          </a:ln>
                          <a:solidFill>
                            <a:schemeClr val="tx1"/>
                          </a:solidFill>
                          <a:effectLst/>
                          <a:latin typeface="+mn-lt"/>
                          <a:ea typeface="+mn-ea"/>
                          <a:cs typeface="+mn-cs"/>
                        </a:rPr>
                        <a:t>: None</a:t>
                      </a:r>
                      <a:endParaRPr lang="en-GB" sz="700" b="1" baseline="0" dirty="0">
                        <a:solidFill>
                          <a:schemeClr val="bg1"/>
                        </a:solidFill>
                        <a:latin typeface="Arial" panose="020B0604020202020204" pitchFamily="34" charset="0"/>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lgn="l">
                        <a:buFont typeface="Arial" panose="020B0604020202020204" pitchFamily="34" charset="0"/>
                        <a:buNone/>
                      </a:pPr>
                      <a:endParaRPr lang="en-US" sz="800"/>
                    </a:p>
                    <a:p>
                      <a:pPr marL="0" indent="0" algn="l">
                        <a:buNone/>
                      </a:pPr>
                      <a:r>
                        <a:rPr lang="en-US" sz="700" dirty="0"/>
                        <a:t>  </a:t>
                      </a:r>
                    </a:p>
                    <a:p>
                      <a:pPr marL="0" indent="0" algn="l">
                        <a:buNone/>
                      </a:pPr>
                      <a:endParaRPr lang="en-US" sz="700"/>
                    </a:p>
                    <a:p>
                      <a:pPr marL="0" indent="0" algn="l">
                        <a:buNone/>
                      </a:pPr>
                      <a:endParaRPr lang="en-US" sz="700"/>
                    </a:p>
                    <a:p>
                      <a:pPr marL="0" indent="0" algn="l">
                        <a:buNone/>
                      </a:pPr>
                      <a:endParaRPr lang="en-US" sz="700"/>
                    </a:p>
                    <a:p>
                      <a:pPr marL="0" indent="0" algn="l">
                        <a:buNone/>
                      </a:pPr>
                      <a:endParaRPr lang="en-US" sz="700"/>
                    </a:p>
                    <a:p>
                      <a:pPr marL="171450" indent="-171450" algn="l">
                        <a:buFont typeface="Arial" panose="020B0604020202020204" pitchFamily="34" charset="0"/>
                        <a:buChar char="•"/>
                      </a:pPr>
                      <a:endParaRPr lang="en-US" sz="800"/>
                    </a:p>
                    <a:p>
                      <a:pPr marL="0" indent="0" algn="l">
                        <a:buFont typeface="Arial" panose="020B0604020202020204" pitchFamily="34" charset="0"/>
                        <a:buNone/>
                      </a:pPr>
                      <a:endParaRPr lang="en-US" sz="800"/>
                    </a:p>
                    <a:p>
                      <a:pPr marL="0" indent="0" algn="l">
                        <a:buFont typeface="Arial" panose="020B0604020202020204" pitchFamily="34" charset="0"/>
                        <a:buNone/>
                      </a:pPr>
                      <a:endParaRPr lang="en-US" sz="800"/>
                    </a:p>
                    <a:p>
                      <a:pPr marL="171450" indent="-171450" algn="l">
                        <a:buFont typeface="Arial" panose="020B0604020202020204" pitchFamily="34" charset="0"/>
                        <a:buChar char="•"/>
                      </a:pPr>
                      <a:endParaRPr lang="en-US" sz="800"/>
                    </a:p>
                    <a:p>
                      <a:pPr marL="171450" indent="-171450" algn="l">
                        <a:buFont typeface="Arial" panose="020B0604020202020204" pitchFamily="34" charset="0"/>
                        <a:buChar char="•"/>
                      </a:pPr>
                      <a:endParaRPr lang="en-US" sz="800"/>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endParaRPr lang="en-GB" sz="800" b="0" i="0" u="none" strike="noStrike" kern="1200" cap="none" normalizeH="0" baseline="0" dirty="0">
                        <a:ln>
                          <a:noFill/>
                        </a:ln>
                        <a:solidFill>
                          <a:schemeClr val="tx1"/>
                        </a:solidFill>
                        <a:effectLst/>
                        <a:latin typeface="+mn-lt"/>
                        <a:ea typeface="+mn-ea"/>
                        <a:cs typeface="Poppins"/>
                      </a:endParaRPr>
                    </a:p>
                    <a:p>
                      <a:pPr marL="0" marR="0" lvl="0" indent="0" algn="l">
                        <a:lnSpc>
                          <a:spcPct val="100000"/>
                        </a:lnSpc>
                        <a:spcBef>
                          <a:spcPts val="0"/>
                        </a:spcBef>
                        <a:spcAft>
                          <a:spcPts val="0"/>
                        </a:spcAft>
                        <a:buClrTx/>
                        <a:buSzTx/>
                        <a:buFont typeface="Arial" panose="020B0604020202020204" pitchFamily="34" charset="0"/>
                        <a:buNone/>
                      </a:pPr>
                      <a:endParaRPr lang="en-GB" sz="800" b="0" i="0" u="none" strike="noStrike" kern="1200" cap="none" normalizeH="0" baseline="0" dirty="0">
                        <a:ln>
                          <a:noFill/>
                        </a:ln>
                        <a:solidFill>
                          <a:schemeClr val="tx1"/>
                        </a:solidFill>
                        <a:effectLst/>
                        <a:latin typeface="+mn-lt"/>
                        <a:ea typeface="+mn-ea"/>
                        <a:cs typeface="Poppins"/>
                      </a:endParaRPr>
                    </a:p>
                    <a:p>
                      <a:pPr marL="0" marR="0" lvl="0" indent="0" algn="l">
                        <a:lnSpc>
                          <a:spcPct val="100000"/>
                        </a:lnSpc>
                        <a:spcBef>
                          <a:spcPts val="0"/>
                        </a:spcBef>
                        <a:spcAft>
                          <a:spcPts val="0"/>
                        </a:spcAft>
                        <a:buClrTx/>
                        <a:buSzTx/>
                        <a:buFont typeface="Arial" panose="020B0604020202020204" pitchFamily="34" charset="0"/>
                        <a:buNone/>
                      </a:pPr>
                      <a:r>
                        <a:rPr lang="en-GB" sz="800" b="0" i="0" u="none" strike="noStrike" kern="1200" cap="none" normalizeH="0" baseline="0" dirty="0">
                          <a:ln>
                            <a:noFill/>
                          </a:ln>
                          <a:solidFill>
                            <a:schemeClr val="tx1"/>
                          </a:solidFill>
                          <a:effectLst/>
                          <a:latin typeface="+mn-lt"/>
                          <a:ea typeface="+mn-ea"/>
                          <a:cs typeface="Poppins"/>
                        </a:rPr>
                        <a:t>Implementation date of 25</a:t>
                      </a:r>
                      <a:r>
                        <a:rPr lang="en-GB" sz="800" b="0" i="0" u="none" strike="noStrike" kern="1200" cap="none" normalizeH="0" baseline="30000" dirty="0">
                          <a:ln>
                            <a:noFill/>
                          </a:ln>
                          <a:solidFill>
                            <a:schemeClr val="tx1"/>
                          </a:solidFill>
                          <a:effectLst/>
                          <a:latin typeface="+mn-lt"/>
                          <a:ea typeface="+mn-ea"/>
                          <a:cs typeface="Poppins"/>
                        </a:rPr>
                        <a:t>th</a:t>
                      </a:r>
                      <a:r>
                        <a:rPr lang="en-GB" sz="800" b="0" i="0" u="none" strike="noStrike" kern="1200" cap="none" normalizeH="0" baseline="0" dirty="0">
                          <a:ln>
                            <a:noFill/>
                          </a:ln>
                          <a:solidFill>
                            <a:schemeClr val="tx1"/>
                          </a:solidFill>
                          <a:effectLst/>
                          <a:latin typeface="+mn-lt"/>
                          <a:ea typeface="+mn-ea"/>
                          <a:cs typeface="Poppins"/>
                        </a:rPr>
                        <a:t> March with a go-live of 1</a:t>
                      </a:r>
                      <a:r>
                        <a:rPr lang="en-GB" sz="800" b="0" i="0" u="none" strike="noStrike" kern="1200" cap="none" normalizeH="0" baseline="30000" dirty="0">
                          <a:ln>
                            <a:noFill/>
                          </a:ln>
                          <a:solidFill>
                            <a:schemeClr val="tx1"/>
                          </a:solidFill>
                          <a:effectLst/>
                          <a:latin typeface="+mn-lt"/>
                          <a:ea typeface="+mn-ea"/>
                          <a:cs typeface="Poppins"/>
                        </a:rPr>
                        <a:t>st</a:t>
                      </a:r>
                      <a:r>
                        <a:rPr lang="en-GB" sz="800" b="0" i="0" u="none" strike="noStrike" kern="1200" cap="none" normalizeH="0" baseline="0" dirty="0">
                          <a:ln>
                            <a:noFill/>
                          </a:ln>
                          <a:solidFill>
                            <a:schemeClr val="tx1"/>
                          </a:solidFill>
                          <a:effectLst/>
                          <a:latin typeface="+mn-lt"/>
                          <a:ea typeface="+mn-ea"/>
                          <a:cs typeface="Poppins"/>
                        </a:rPr>
                        <a:t> April, the contingency implementation date is 1</a:t>
                      </a:r>
                      <a:r>
                        <a:rPr lang="en-GB" sz="800" b="0" i="0" u="none" strike="noStrike" kern="1200" cap="none" normalizeH="0" baseline="30000" dirty="0">
                          <a:ln>
                            <a:noFill/>
                          </a:ln>
                          <a:solidFill>
                            <a:schemeClr val="tx1"/>
                          </a:solidFill>
                          <a:effectLst/>
                          <a:latin typeface="+mn-lt"/>
                          <a:ea typeface="+mn-ea"/>
                          <a:cs typeface="Poppins"/>
                        </a:rPr>
                        <a:t>st</a:t>
                      </a:r>
                      <a:r>
                        <a:rPr lang="en-GB" sz="800" b="0" i="0" u="none" strike="noStrike" kern="1200" cap="none" normalizeH="0" baseline="0" dirty="0">
                          <a:ln>
                            <a:noFill/>
                          </a:ln>
                          <a:solidFill>
                            <a:schemeClr val="tx1"/>
                          </a:solidFill>
                          <a:effectLst/>
                          <a:latin typeface="+mn-lt"/>
                          <a:ea typeface="+mn-ea"/>
                          <a:cs typeface="Poppins"/>
                        </a:rPr>
                        <a:t> April with a go-live of 1</a:t>
                      </a:r>
                      <a:r>
                        <a:rPr lang="en-GB" sz="800" b="0" i="0" u="none" strike="noStrike" kern="1200" cap="none" normalizeH="0" baseline="30000" dirty="0">
                          <a:ln>
                            <a:noFill/>
                          </a:ln>
                          <a:solidFill>
                            <a:schemeClr val="tx1"/>
                          </a:solidFill>
                          <a:effectLst/>
                          <a:latin typeface="+mn-lt"/>
                          <a:ea typeface="+mn-ea"/>
                          <a:cs typeface="Poppins"/>
                        </a:rPr>
                        <a:t>st</a:t>
                      </a:r>
                      <a:r>
                        <a:rPr lang="en-GB" sz="800" b="0" i="0" u="none" strike="noStrike" kern="1200" cap="none" normalizeH="0" baseline="0" dirty="0">
                          <a:ln>
                            <a:noFill/>
                          </a:ln>
                          <a:solidFill>
                            <a:schemeClr val="tx1"/>
                          </a:solidFill>
                          <a:effectLst/>
                          <a:latin typeface="+mn-lt"/>
                          <a:ea typeface="+mn-ea"/>
                          <a:cs typeface="Poppins"/>
                        </a:rPr>
                        <a:t> April</a:t>
                      </a:r>
                      <a:endParaRPr lang="en-GB" sz="800" b="0" i="0" u="none" strike="noStrike" kern="1200" cap="none" normalizeH="0" baseline="0">
                        <a:ln>
                          <a:noFill/>
                        </a:ln>
                        <a:solidFill>
                          <a:schemeClr val="tx1"/>
                        </a:solidFill>
                        <a:effectLst/>
                        <a:latin typeface="+mn-lt"/>
                        <a:ea typeface="+mn-ea"/>
                        <a:cs typeface="+mn-cs"/>
                      </a:endParaRPr>
                    </a:p>
                    <a:p>
                      <a:pPr marL="0" indent="0" algn="l">
                        <a:buFont typeface="Arial" panose="020B0604020202020204" pitchFamily="34" charset="0"/>
                        <a:buNone/>
                      </a:pPr>
                      <a:endParaRPr lang="en-US" sz="80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51671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r>
                        <a:rPr lang="en-US" sz="700" b="0" i="0" kern="1200" dirty="0">
                          <a:solidFill>
                            <a:schemeClr val="tx1"/>
                          </a:solidFill>
                          <a:effectLst/>
                          <a:latin typeface="+mn-lt"/>
                          <a:ea typeface="+mn-ea"/>
                          <a:cs typeface="+mn-cs"/>
                        </a:rPr>
                        <a:t>68488 &amp; 68489: (R) The design has not yet completed for the changes in this release, therefore the aspirational build timescales are at risk</a:t>
                      </a:r>
                    </a:p>
                    <a:p>
                      <a:r>
                        <a:rPr lang="en-US" sz="700" b="0" i="0" kern="1200" dirty="0">
                          <a:solidFill>
                            <a:schemeClr val="tx1"/>
                          </a:solidFill>
                          <a:effectLst/>
                          <a:latin typeface="+mn-lt"/>
                          <a:ea typeface="+mn-ea"/>
                          <a:cs typeface="+mn-cs"/>
                        </a:rPr>
                        <a:t>68126: (R) The NDM service provider (SP) is not yet agreed, until the NDM SP is engaged, and plans shared there is a risk that plans will not align to validate end to end functionality before 1</a:t>
                      </a:r>
                      <a:r>
                        <a:rPr lang="en-US" sz="700" b="0" i="0" kern="1200" baseline="30000" dirty="0">
                          <a:solidFill>
                            <a:schemeClr val="tx1"/>
                          </a:solidFill>
                          <a:effectLst/>
                          <a:latin typeface="+mn-lt"/>
                          <a:ea typeface="+mn-ea"/>
                          <a:cs typeface="+mn-cs"/>
                        </a:rPr>
                        <a:t>st</a:t>
                      </a:r>
                      <a:r>
                        <a:rPr lang="en-US" sz="700" b="0" i="0" kern="1200" dirty="0">
                          <a:solidFill>
                            <a:schemeClr val="tx1"/>
                          </a:solidFill>
                          <a:effectLst/>
                          <a:latin typeface="+mn-lt"/>
                          <a:ea typeface="+mn-ea"/>
                          <a:cs typeface="+mn-cs"/>
                        </a:rPr>
                        <a:t> April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kern="1200" dirty="0">
                          <a:solidFill>
                            <a:schemeClr val="tx1"/>
                          </a:solidFill>
                          <a:effectLst/>
                          <a:latin typeface="+mn-lt"/>
                          <a:ea typeface="+mn-ea"/>
                          <a:cs typeface="+mn-cs"/>
                        </a:rPr>
                        <a:t>68498: (R) The DM SP is agreed, but not yet fully engaged, until the DM SP </a:t>
                      </a:r>
                      <a:r>
                        <a:rPr lang="en-US" sz="700" b="0" i="0" kern="1200">
                          <a:solidFill>
                            <a:schemeClr val="tx1"/>
                          </a:solidFill>
                          <a:effectLst/>
                          <a:latin typeface="+mn-lt"/>
                          <a:ea typeface="+mn-ea"/>
                          <a:cs typeface="+mn-cs"/>
                        </a:rPr>
                        <a:t>is engaged, </a:t>
                      </a:r>
                      <a:r>
                        <a:rPr lang="en-US" sz="700" b="0" i="0" kern="1200" dirty="0">
                          <a:solidFill>
                            <a:schemeClr val="tx1"/>
                          </a:solidFill>
                          <a:effectLst/>
                          <a:latin typeface="+mn-lt"/>
                          <a:ea typeface="+mn-ea"/>
                          <a:cs typeface="+mn-cs"/>
                        </a:rPr>
                        <a:t>and plans shared there is a risk that plans will not align to validate end to end functionality before 1</a:t>
                      </a:r>
                      <a:r>
                        <a:rPr lang="en-US" sz="700" b="0" i="0" kern="1200" baseline="30000" dirty="0">
                          <a:solidFill>
                            <a:schemeClr val="tx1"/>
                          </a:solidFill>
                          <a:effectLst/>
                          <a:latin typeface="+mn-lt"/>
                          <a:ea typeface="+mn-ea"/>
                          <a:cs typeface="+mn-cs"/>
                        </a:rPr>
                        <a:t>st</a:t>
                      </a:r>
                      <a:r>
                        <a:rPr lang="en-US" sz="700" b="0" i="0" kern="1200" dirty="0">
                          <a:solidFill>
                            <a:schemeClr val="tx1"/>
                          </a:solidFill>
                          <a:effectLst/>
                          <a:latin typeface="+mn-lt"/>
                          <a:ea typeface="+mn-ea"/>
                          <a:cs typeface="+mn-cs"/>
                        </a:rPr>
                        <a:t> April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kern="1200" dirty="0">
                          <a:solidFill>
                            <a:schemeClr val="tx1"/>
                          </a:solidFill>
                          <a:effectLst/>
                          <a:latin typeface="+mn-lt"/>
                          <a:ea typeface="+mn-ea"/>
                          <a:cs typeface="+mn-cs"/>
                        </a:rPr>
                        <a:t>68501: (I) Build of March-23 will commence before detailed design is complete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22015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l"/>
                      <a:r>
                        <a:rPr lang="en-US" sz="700" b="0" i="0" u="none" strike="noStrike" kern="1200" noProof="0" dirty="0">
                          <a:solidFill>
                            <a:schemeClr val="tx1"/>
                          </a:solidFill>
                          <a:effectLst/>
                          <a:latin typeface="Arial"/>
                        </a:rPr>
                        <a:t>Forecast to complete delivery against approved BER</a:t>
                      </a:r>
                      <a:endParaRPr lang="en-GB" sz="700" b="1" baseline="0"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476935">
                <a:tc>
                  <a:txBody>
                    <a:bodyPr/>
                    <a:lstStyle/>
                    <a:p>
                      <a:pPr algn="ctr"/>
                      <a:r>
                        <a:rPr lang="en-GB" sz="1050" b="1" baseline="0" dirty="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rtl="0" fontAlgn="base"/>
                      <a:r>
                        <a:rPr lang="en-US" sz="700" b="1" i="0" u="none" strike="noStrike" kern="1200" dirty="0">
                          <a:solidFill>
                            <a:schemeClr val="tx1"/>
                          </a:solidFill>
                          <a:effectLst/>
                          <a:latin typeface="+mn-lt"/>
                          <a:ea typeface="+mn-ea"/>
                          <a:cs typeface="+mn-cs"/>
                        </a:rPr>
                        <a:t>XRN5143 - </a:t>
                      </a:r>
                      <a:r>
                        <a:rPr lang="en-US" sz="700" b="0" i="0" u="none" strike="noStrike" kern="1200" dirty="0">
                          <a:solidFill>
                            <a:schemeClr val="tx1"/>
                          </a:solidFill>
                          <a:effectLst/>
                          <a:latin typeface="+mn-lt"/>
                          <a:ea typeface="+mn-ea"/>
                          <a:cs typeface="+mn-cs"/>
                        </a:rPr>
                        <a:t>Transfer of NDM sampling obligations from Cadent, WWU, and NGN to the CDSP </a:t>
                      </a:r>
                    </a:p>
                    <a:p>
                      <a:pPr rtl="0" fontAlgn="base"/>
                      <a:r>
                        <a:rPr lang="en-US" sz="700" b="1" i="0" u="none" strike="noStrike" kern="1200" dirty="0">
                          <a:solidFill>
                            <a:schemeClr val="tx1"/>
                          </a:solidFill>
                          <a:effectLst/>
                          <a:latin typeface="+mn-lt"/>
                          <a:ea typeface="+mn-ea"/>
                          <a:cs typeface="+mn-cs"/>
                        </a:rPr>
                        <a:t>XRN5379 - </a:t>
                      </a:r>
                      <a:r>
                        <a:rPr lang="en-US" sz="700" b="0" i="0" u="none" strike="noStrike" kern="1200" dirty="0">
                          <a:solidFill>
                            <a:schemeClr val="tx1"/>
                          </a:solidFill>
                          <a:effectLst/>
                          <a:latin typeface="+mn-lt"/>
                          <a:ea typeface="+mn-ea"/>
                          <a:cs typeface="+mn-cs"/>
                        </a:rPr>
                        <a:t>Class 1 Read Service Procurement Exercise (Modification 0710)</a:t>
                      </a:r>
                    </a:p>
                    <a:p>
                      <a:pPr rtl="0" fontAlgn="base"/>
                      <a:r>
                        <a:rPr lang="en-US" sz="700" b="1" i="0" u="none" strike="noStrike" kern="1200" dirty="0">
                          <a:solidFill>
                            <a:schemeClr val="tx1"/>
                          </a:solidFill>
                          <a:effectLst/>
                          <a:latin typeface="+mn-lt"/>
                          <a:ea typeface="+mn-ea"/>
                          <a:cs typeface="+mn-cs"/>
                        </a:rPr>
                        <a:t>XRN5472 - </a:t>
                      </a:r>
                      <a:r>
                        <a:rPr lang="en-US" sz="700" b="0" i="0" u="none" strike="noStrike" kern="1200" dirty="0">
                          <a:solidFill>
                            <a:schemeClr val="tx1"/>
                          </a:solidFill>
                          <a:effectLst/>
                          <a:latin typeface="+mn-lt"/>
                          <a:ea typeface="+mn-ea"/>
                          <a:cs typeface="+mn-cs"/>
                        </a:rPr>
                        <a:t>Creation of a UK Link API to consume daily weather data for Demand Estimation processes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557044" y="-58462"/>
            <a:ext cx="8229600" cy="637580"/>
          </a:xfrm>
        </p:spPr>
        <p:txBody>
          <a:bodyPr>
            <a:normAutofit/>
          </a:bodyPr>
          <a:lstStyle/>
          <a:p>
            <a:r>
              <a:rPr lang="en-GB" sz="1600">
                <a:latin typeface="Arial"/>
                <a:cs typeface="Arial"/>
              </a:rPr>
              <a:t>XRN5575 – March 23 Adhoc Release - Status Update</a:t>
            </a:r>
          </a:p>
        </p:txBody>
      </p:sp>
      <p:sp>
        <p:nvSpPr>
          <p:cNvPr id="3" name="TextBox 2">
            <a:extLst>
              <a:ext uri="{FF2B5EF4-FFF2-40B4-BE49-F238E27FC236}">
                <a16:creationId xmlns:a16="http://schemas.microsoft.com/office/drawing/2014/main" id="{84CF33AE-F5D0-4DB5-A281-A025ECF07D2B}"/>
              </a:ext>
            </a:extLst>
          </p:cNvPr>
          <p:cNvSpPr txBox="1"/>
          <p:nvPr/>
        </p:nvSpPr>
        <p:spPr>
          <a:xfrm>
            <a:off x="0" y="4977629"/>
            <a:ext cx="1720343" cy="200055"/>
          </a:xfrm>
          <a:prstGeom prst="rect">
            <a:avLst/>
          </a:prstGeom>
          <a:noFill/>
        </p:spPr>
        <p:txBody>
          <a:bodyPr wrap="none" lIns="91440" tIns="45720" rIns="91440" bIns="45720" rtlCol="0" anchor="t">
            <a:spAutoFit/>
          </a:bodyPr>
          <a:lstStyle/>
          <a:p>
            <a:r>
              <a:rPr lang="en-GB" sz="700"/>
              <a:t>Slide updated on 20th December 2022</a:t>
            </a:r>
            <a:endParaRPr lang="en-GB"/>
          </a:p>
        </p:txBody>
      </p:sp>
      <p:grpSp>
        <p:nvGrpSpPr>
          <p:cNvPr id="21" name="Group 20">
            <a:extLst>
              <a:ext uri="{FF2B5EF4-FFF2-40B4-BE49-F238E27FC236}">
                <a16:creationId xmlns:a16="http://schemas.microsoft.com/office/drawing/2014/main" id="{7F69C754-A2B7-42E7-A95D-34326B9ADA63}"/>
              </a:ext>
            </a:extLst>
          </p:cNvPr>
          <p:cNvGrpSpPr/>
          <p:nvPr/>
        </p:nvGrpSpPr>
        <p:grpSpPr>
          <a:xfrm>
            <a:off x="4795522" y="2687639"/>
            <a:ext cx="2861652" cy="200055"/>
            <a:chOff x="4309575" y="3517379"/>
            <a:chExt cx="2861652" cy="200055"/>
          </a:xfrm>
        </p:grpSpPr>
        <p:grpSp>
          <p:nvGrpSpPr>
            <p:cNvPr id="6" name="Group 5">
              <a:extLst>
                <a:ext uri="{FF2B5EF4-FFF2-40B4-BE49-F238E27FC236}">
                  <a16:creationId xmlns:a16="http://schemas.microsoft.com/office/drawing/2014/main" id="{C00F5C7A-7DE9-4E56-920B-E5E147C6EBD4}"/>
                </a:ext>
              </a:extLst>
            </p:cNvPr>
            <p:cNvGrpSpPr/>
            <p:nvPr/>
          </p:nvGrpSpPr>
          <p:grpSpPr>
            <a:xfrm>
              <a:off x="4309575" y="3517379"/>
              <a:ext cx="741910" cy="200055"/>
              <a:chOff x="4089862" y="3477140"/>
              <a:chExt cx="741910" cy="200055"/>
            </a:xfrm>
          </p:grpSpPr>
          <p:sp>
            <p:nvSpPr>
              <p:cNvPr id="7" name="Oval 6">
                <a:extLst>
                  <a:ext uri="{FF2B5EF4-FFF2-40B4-BE49-F238E27FC236}">
                    <a16:creationId xmlns:a16="http://schemas.microsoft.com/office/drawing/2014/main" id="{891FDCCB-752F-418A-A9D0-310AC089410C}"/>
                  </a:ext>
                </a:extLst>
              </p:cNvPr>
              <p:cNvSpPr/>
              <p:nvPr/>
            </p:nvSpPr>
            <p:spPr>
              <a:xfrm>
                <a:off x="4089862" y="3562003"/>
                <a:ext cx="54033"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8" name="TextBox 7">
                <a:extLst>
                  <a:ext uri="{FF2B5EF4-FFF2-40B4-BE49-F238E27FC236}">
                    <a16:creationId xmlns:a16="http://schemas.microsoft.com/office/drawing/2014/main" id="{D10FF982-1EC8-4484-862D-7340064BDED9}"/>
                  </a:ext>
                </a:extLst>
              </p:cNvPr>
              <p:cNvSpPr txBox="1"/>
              <p:nvPr/>
            </p:nvSpPr>
            <p:spPr>
              <a:xfrm>
                <a:off x="4116878" y="3477140"/>
                <a:ext cx="714894" cy="200055"/>
              </a:xfrm>
              <a:prstGeom prst="rect">
                <a:avLst/>
              </a:prstGeom>
              <a:noFill/>
            </p:spPr>
            <p:txBody>
              <a:bodyPr wrap="square" rtlCol="0">
                <a:spAutoFit/>
              </a:bodyPr>
              <a:lstStyle/>
              <a:p>
                <a:r>
                  <a:rPr lang="en-GB" sz="700"/>
                  <a:t>Complete</a:t>
                </a:r>
              </a:p>
            </p:txBody>
          </p:sp>
        </p:grpSp>
        <p:grpSp>
          <p:nvGrpSpPr>
            <p:cNvPr id="9" name="Group 8">
              <a:extLst>
                <a:ext uri="{FF2B5EF4-FFF2-40B4-BE49-F238E27FC236}">
                  <a16:creationId xmlns:a16="http://schemas.microsoft.com/office/drawing/2014/main" id="{4EC52DCE-2008-4732-9AA5-A47EAAD5CBDF}"/>
                </a:ext>
              </a:extLst>
            </p:cNvPr>
            <p:cNvGrpSpPr/>
            <p:nvPr/>
          </p:nvGrpSpPr>
          <p:grpSpPr>
            <a:xfrm>
              <a:off x="5080579" y="3517379"/>
              <a:ext cx="741910" cy="200055"/>
              <a:chOff x="4089862" y="3477140"/>
              <a:chExt cx="741910" cy="200055"/>
            </a:xfrm>
          </p:grpSpPr>
          <p:sp>
            <p:nvSpPr>
              <p:cNvPr id="10" name="Oval 9">
                <a:extLst>
                  <a:ext uri="{FF2B5EF4-FFF2-40B4-BE49-F238E27FC236}">
                    <a16:creationId xmlns:a16="http://schemas.microsoft.com/office/drawing/2014/main" id="{42C43FFD-9FF3-4EF1-B48C-F3F52EAB4D74}"/>
                  </a:ext>
                </a:extLst>
              </p:cNvPr>
              <p:cNvSpPr/>
              <p:nvPr/>
            </p:nvSpPr>
            <p:spPr>
              <a:xfrm>
                <a:off x="4089862" y="3562003"/>
                <a:ext cx="54033" cy="45719"/>
              </a:xfrm>
              <a:prstGeom prst="ellipse">
                <a:avLst/>
              </a:prstGeom>
              <a:solidFill>
                <a:srgbClr val="92D050"/>
              </a:solidFill>
              <a:ln>
                <a:solidFill>
                  <a:srgbClr val="9CC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1" name="TextBox 10">
                <a:extLst>
                  <a:ext uri="{FF2B5EF4-FFF2-40B4-BE49-F238E27FC236}">
                    <a16:creationId xmlns:a16="http://schemas.microsoft.com/office/drawing/2014/main" id="{C11F1660-03A9-4421-90E7-6B9A8D68AEE8}"/>
                  </a:ext>
                </a:extLst>
              </p:cNvPr>
              <p:cNvSpPr txBox="1"/>
              <p:nvPr/>
            </p:nvSpPr>
            <p:spPr>
              <a:xfrm>
                <a:off x="4116878" y="3477140"/>
                <a:ext cx="714894" cy="200055"/>
              </a:xfrm>
              <a:prstGeom prst="rect">
                <a:avLst/>
              </a:prstGeom>
              <a:noFill/>
            </p:spPr>
            <p:txBody>
              <a:bodyPr wrap="square" rtlCol="0">
                <a:spAutoFit/>
              </a:bodyPr>
              <a:lstStyle/>
              <a:p>
                <a:r>
                  <a:rPr lang="en-GB" sz="700"/>
                  <a:t>On Track</a:t>
                </a:r>
              </a:p>
            </p:txBody>
          </p:sp>
        </p:grpSp>
        <p:grpSp>
          <p:nvGrpSpPr>
            <p:cNvPr id="12" name="Group 11">
              <a:extLst>
                <a:ext uri="{FF2B5EF4-FFF2-40B4-BE49-F238E27FC236}">
                  <a16:creationId xmlns:a16="http://schemas.microsoft.com/office/drawing/2014/main" id="{1CBDC873-8ACE-4B55-84C1-36CCD1380D6D}"/>
                </a:ext>
              </a:extLst>
            </p:cNvPr>
            <p:cNvGrpSpPr/>
            <p:nvPr/>
          </p:nvGrpSpPr>
          <p:grpSpPr>
            <a:xfrm>
              <a:off x="5795473" y="3517379"/>
              <a:ext cx="741910" cy="200055"/>
              <a:chOff x="4089862" y="3477140"/>
              <a:chExt cx="741910" cy="200055"/>
            </a:xfrm>
          </p:grpSpPr>
          <p:sp>
            <p:nvSpPr>
              <p:cNvPr id="13" name="Oval 12">
                <a:extLst>
                  <a:ext uri="{FF2B5EF4-FFF2-40B4-BE49-F238E27FC236}">
                    <a16:creationId xmlns:a16="http://schemas.microsoft.com/office/drawing/2014/main" id="{19A3E629-54CF-4D8C-97CB-B2D239AF49B7}"/>
                  </a:ext>
                </a:extLst>
              </p:cNvPr>
              <p:cNvSpPr/>
              <p:nvPr/>
            </p:nvSpPr>
            <p:spPr>
              <a:xfrm>
                <a:off x="4089862" y="3562003"/>
                <a:ext cx="54033" cy="45719"/>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4" name="TextBox 13">
                <a:extLst>
                  <a:ext uri="{FF2B5EF4-FFF2-40B4-BE49-F238E27FC236}">
                    <a16:creationId xmlns:a16="http://schemas.microsoft.com/office/drawing/2014/main" id="{586036A5-BDBE-46A6-A94B-1D2E719FA5F1}"/>
                  </a:ext>
                </a:extLst>
              </p:cNvPr>
              <p:cNvSpPr txBox="1"/>
              <p:nvPr/>
            </p:nvSpPr>
            <p:spPr>
              <a:xfrm>
                <a:off x="4116878" y="3477140"/>
                <a:ext cx="714894" cy="200055"/>
              </a:xfrm>
              <a:prstGeom prst="rect">
                <a:avLst/>
              </a:prstGeom>
              <a:noFill/>
            </p:spPr>
            <p:txBody>
              <a:bodyPr wrap="square" rtlCol="0">
                <a:spAutoFit/>
              </a:bodyPr>
              <a:lstStyle/>
              <a:p>
                <a:r>
                  <a:rPr lang="en-GB" sz="700"/>
                  <a:t>At Risk</a:t>
                </a:r>
              </a:p>
            </p:txBody>
          </p:sp>
        </p:grpSp>
        <p:grpSp>
          <p:nvGrpSpPr>
            <p:cNvPr id="15" name="Group 14">
              <a:extLst>
                <a:ext uri="{FF2B5EF4-FFF2-40B4-BE49-F238E27FC236}">
                  <a16:creationId xmlns:a16="http://schemas.microsoft.com/office/drawing/2014/main" id="{5B859870-D5CA-454D-8299-952E351E1D55}"/>
                </a:ext>
              </a:extLst>
            </p:cNvPr>
            <p:cNvGrpSpPr/>
            <p:nvPr/>
          </p:nvGrpSpPr>
          <p:grpSpPr>
            <a:xfrm>
              <a:off x="6429317" y="3517379"/>
              <a:ext cx="741910" cy="200055"/>
              <a:chOff x="4089862" y="3477140"/>
              <a:chExt cx="741910" cy="200055"/>
            </a:xfrm>
          </p:grpSpPr>
          <p:sp>
            <p:nvSpPr>
              <p:cNvPr id="16" name="Oval 15">
                <a:extLst>
                  <a:ext uri="{FF2B5EF4-FFF2-40B4-BE49-F238E27FC236}">
                    <a16:creationId xmlns:a16="http://schemas.microsoft.com/office/drawing/2014/main" id="{95DF9D2D-2684-4464-B881-A3FC48AD853F}"/>
                  </a:ext>
                </a:extLst>
              </p:cNvPr>
              <p:cNvSpPr/>
              <p:nvPr/>
            </p:nvSpPr>
            <p:spPr>
              <a:xfrm>
                <a:off x="4089862" y="3562003"/>
                <a:ext cx="54033"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7" name="TextBox 16">
                <a:extLst>
                  <a:ext uri="{FF2B5EF4-FFF2-40B4-BE49-F238E27FC236}">
                    <a16:creationId xmlns:a16="http://schemas.microsoft.com/office/drawing/2014/main" id="{D875BF0E-EAFE-431D-A9BE-CBF56ED4E5D5}"/>
                  </a:ext>
                </a:extLst>
              </p:cNvPr>
              <p:cNvSpPr txBox="1"/>
              <p:nvPr/>
            </p:nvSpPr>
            <p:spPr>
              <a:xfrm>
                <a:off x="4116878" y="3477140"/>
                <a:ext cx="714894" cy="200055"/>
              </a:xfrm>
              <a:prstGeom prst="rect">
                <a:avLst/>
              </a:prstGeom>
              <a:noFill/>
            </p:spPr>
            <p:txBody>
              <a:bodyPr wrap="square" rtlCol="0">
                <a:spAutoFit/>
              </a:bodyPr>
              <a:lstStyle/>
              <a:p>
                <a:r>
                  <a:rPr lang="en-GB" sz="700"/>
                  <a:t>Overdue</a:t>
                </a:r>
              </a:p>
            </p:txBody>
          </p:sp>
        </p:grpSp>
      </p:grpSp>
      <p:pic>
        <p:nvPicPr>
          <p:cNvPr id="22" name="Picture 21">
            <a:extLst>
              <a:ext uri="{FF2B5EF4-FFF2-40B4-BE49-F238E27FC236}">
                <a16:creationId xmlns:a16="http://schemas.microsoft.com/office/drawing/2014/main" id="{53EEFD22-3CE8-4812-9143-1B1F48EFC4AF}"/>
              </a:ext>
            </a:extLst>
          </p:cNvPr>
          <p:cNvPicPr>
            <a:picLocks noChangeAspect="1"/>
          </p:cNvPicPr>
          <p:nvPr/>
        </p:nvPicPr>
        <p:blipFill>
          <a:blip r:embed="rId3"/>
          <a:stretch>
            <a:fillRect/>
          </a:stretch>
        </p:blipFill>
        <p:spPr>
          <a:xfrm>
            <a:off x="4442069" y="1680620"/>
            <a:ext cx="4447627" cy="964588"/>
          </a:xfrm>
          <a:prstGeom prst="rect">
            <a:avLst/>
          </a:prstGeom>
        </p:spPr>
      </p:pic>
    </p:spTree>
    <p:extLst>
      <p:ext uri="{BB962C8B-B14F-4D97-AF65-F5344CB8AC3E}">
        <p14:creationId xmlns:p14="http://schemas.microsoft.com/office/powerpoint/2010/main" val="416191731"/>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SharedWithUsers xmlns="3ee84ff3-1fa2-4b0e-bbc1-9d3729ac2ba9">
      <UserInfo>
        <DisplayName>Jay-Jay Prosser</DisplayName>
        <AccountId>26</AccountId>
        <AccountType/>
      </UserInfo>
      <UserInfo>
        <DisplayName>Rob Heggett</DisplayName>
        <AccountId>108</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9F2CC162-5736-449F-83DB-E19A3C6CFA29}"/>
</file>

<file path=customXml/itemProps2.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3.xml><?xml version="1.0" encoding="utf-8"?>
<ds:datastoreItem xmlns:ds="http://schemas.openxmlformats.org/officeDocument/2006/customXml" ds:itemID="{EE966AA5-3D01-4B81-BAE0-8020A2E16EFF}">
  <ds:schemaRefs>
    <ds:schemaRef ds:uri="http://purl.org/dc/terms/"/>
    <ds:schemaRef ds:uri="http://schemas.openxmlformats.org/package/2006/metadata/core-properties"/>
    <ds:schemaRef ds:uri="http://purl.org/dc/dcmitype/"/>
    <ds:schemaRef ds:uri="11f1cc19-a6a2-4477-822b-8358f9edc374"/>
    <ds:schemaRef ds:uri="http://schemas.microsoft.com/office/2006/documentManagement/types"/>
    <ds:schemaRef ds:uri="http://purl.org/dc/elements/1.1/"/>
    <ds:schemaRef ds:uri="http://schemas.microsoft.com/office/2006/metadata/properties"/>
    <ds:schemaRef ds:uri="103fba77-31dd-4780-83f9-c54f26c3a260"/>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396</Words>
  <Application>Microsoft Office PowerPoint</Application>
  <PresentationFormat>On-screen Show (16:9)</PresentationFormat>
  <Paragraphs>49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XRN5575 – March 23 Adhoc Release - Status Update</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Peter Hopkins</cp:lastModifiedBy>
  <cp:revision>6</cp:revision>
  <dcterms:created xsi:type="dcterms:W3CDTF">2018-09-02T17:12:15Z</dcterms:created>
  <dcterms:modified xsi:type="dcterms:W3CDTF">2023-01-03T10:59:41Z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y fmtid="{D5CDD505-2E9C-101B-9397-08002B2CF9AE}" pid="4" name="Order">
    <vt:r8>21200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