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8"/>
  </p:notesMasterIdLst>
  <p:sldIdLst>
    <p:sldId id="312" r:id="rId5"/>
    <p:sldId id="314" r:id="rId6"/>
    <p:sldId id="313"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0D1F5"/>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30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26/01/2023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a:xfrm>
            <a:off x="685800" y="1275606"/>
            <a:ext cx="7772400" cy="1102519"/>
          </a:xfrm>
        </p:spPr>
        <p:txBody>
          <a:bodyPr>
            <a:normAutofit fontScale="90000"/>
          </a:bodyPr>
          <a:lstStyle/>
          <a:p>
            <a:br>
              <a:rPr lang="en-GB" dirty="0"/>
            </a:br>
            <a:br>
              <a:rPr lang="en-GB" dirty="0"/>
            </a:br>
            <a:br>
              <a:rPr lang="en-GB" dirty="0"/>
            </a:br>
            <a:br>
              <a:rPr lang="en-GB" dirty="0"/>
            </a:br>
            <a:r>
              <a:rPr lang="en-GB" dirty="0">
                <a:solidFill>
                  <a:schemeClr val="accent1"/>
                </a:solidFill>
                <a:latin typeface="+mn-lt"/>
              </a:rPr>
              <a:t>March 23 Release</a:t>
            </a:r>
            <a:br>
              <a:rPr lang="en-GB" dirty="0">
                <a:solidFill>
                  <a:schemeClr val="accent1"/>
                </a:solidFill>
                <a:latin typeface="+mn-lt"/>
              </a:rPr>
            </a:br>
            <a:br>
              <a:rPr lang="en-GB" dirty="0">
                <a:solidFill>
                  <a:schemeClr val="accent1"/>
                </a:solidFill>
                <a:latin typeface="+mn-lt"/>
              </a:rPr>
            </a:br>
            <a:r>
              <a:rPr lang="en-GB" sz="2700" dirty="0">
                <a:solidFill>
                  <a:schemeClr val="accent1"/>
                </a:solidFill>
                <a:latin typeface="+mn-lt"/>
              </a:rPr>
              <a:t>XRN5472 </a:t>
            </a:r>
            <a:r>
              <a:rPr lang="en-US" sz="2700" i="0" dirty="0">
                <a:solidFill>
                  <a:schemeClr val="accent1"/>
                </a:solidFill>
                <a:effectLst/>
                <a:latin typeface="+mn-lt"/>
              </a:rPr>
              <a:t>Creation of a UK Link API to consume daily weather data for Demand Estimation processes</a:t>
            </a:r>
            <a:br>
              <a:rPr lang="en-GB" sz="2800" dirty="0">
                <a:solidFill>
                  <a:schemeClr val="accent1"/>
                </a:solidFill>
              </a:rPr>
            </a:br>
            <a:endParaRPr lang="en-GB" dirty="0">
              <a:solidFill>
                <a:schemeClr val="accent1"/>
              </a:solidFill>
            </a:endParaRPr>
          </a:p>
        </p:txBody>
      </p:sp>
      <p:sp>
        <p:nvSpPr>
          <p:cNvPr id="3" name="Subtitle 2">
            <a:extLst>
              <a:ext uri="{FF2B5EF4-FFF2-40B4-BE49-F238E27FC236}">
                <a16:creationId xmlns:a16="http://schemas.microsoft.com/office/drawing/2014/main" id="{C2F2002D-02D2-4812-BCBA-469506040EAD}"/>
              </a:ext>
            </a:extLst>
          </p:cNvPr>
          <p:cNvSpPr>
            <a:spLocks noGrp="1"/>
          </p:cNvSpPr>
          <p:nvPr>
            <p:ph type="subTitle" idx="1"/>
          </p:nvPr>
        </p:nvSpPr>
        <p:spPr>
          <a:xfrm>
            <a:off x="1371600" y="3363838"/>
            <a:ext cx="6400800" cy="1314450"/>
          </a:xfrm>
        </p:spPr>
        <p:txBody>
          <a:bodyPr vert="horz" lIns="91440" tIns="45720" rIns="91440" bIns="45720" rtlCol="0" anchor="t">
            <a:normAutofit fontScale="92500" lnSpcReduction="10000"/>
          </a:bodyPr>
          <a:lstStyle/>
          <a:p>
            <a:endParaRPr lang="en-US" dirty="0">
              <a:solidFill>
                <a:schemeClr val="accent1"/>
              </a:solidFill>
            </a:endParaRPr>
          </a:p>
          <a:p>
            <a:r>
              <a:rPr lang="en-US" dirty="0">
                <a:solidFill>
                  <a:schemeClr val="accent1"/>
                </a:solidFill>
              </a:rPr>
              <a:t>*ChMC Decision Required* </a:t>
            </a:r>
          </a:p>
          <a:p>
            <a:r>
              <a:rPr lang="en-US" dirty="0">
                <a:solidFill>
                  <a:schemeClr val="accent1"/>
                </a:solidFill>
              </a:rPr>
              <a:t>Withdrawal from scope of March23 Release </a:t>
            </a:r>
          </a:p>
        </p:txBody>
      </p:sp>
    </p:spTree>
    <p:extLst>
      <p:ext uri="{BB962C8B-B14F-4D97-AF65-F5344CB8AC3E}">
        <p14:creationId xmlns:p14="http://schemas.microsoft.com/office/powerpoint/2010/main" val="3370236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1900" dirty="0"/>
              <a:t>Project Update – Change to Weather Data Service Provider API and implications to XRN 5472 Delivery Approach </a:t>
            </a:r>
          </a:p>
        </p:txBody>
      </p:sp>
      <p:sp>
        <p:nvSpPr>
          <p:cNvPr id="3" name="Content Placeholder 2"/>
          <p:cNvSpPr>
            <a:spLocks noGrp="1"/>
          </p:cNvSpPr>
          <p:nvPr>
            <p:ph idx="1"/>
          </p:nvPr>
        </p:nvSpPr>
        <p:spPr>
          <a:xfrm>
            <a:off x="179512" y="555526"/>
            <a:ext cx="8513525" cy="4320480"/>
          </a:xfrm>
        </p:spPr>
        <p:txBody>
          <a:bodyPr>
            <a:normAutofit fontScale="25000" lnSpcReduction="20000"/>
          </a:bodyPr>
          <a:lstStyle/>
          <a:p>
            <a:pPr marL="0" indent="0">
              <a:buNone/>
            </a:pPr>
            <a:endParaRPr lang="en-US" sz="5600" b="1" u="sng" dirty="0">
              <a:solidFill>
                <a:schemeClr val="tx2"/>
              </a:solidFill>
              <a:latin typeface="+mn-lt"/>
              <a:cs typeface="+mn-cs"/>
            </a:endParaRPr>
          </a:p>
          <a:p>
            <a:pPr marL="0" indent="0">
              <a:buNone/>
            </a:pPr>
            <a:r>
              <a:rPr lang="en-US" sz="5600" b="1" u="sng" dirty="0">
                <a:solidFill>
                  <a:schemeClr val="tx2"/>
                </a:solidFill>
                <a:latin typeface="+mn-lt"/>
                <a:cs typeface="+mn-cs"/>
              </a:rPr>
              <a:t>Background</a:t>
            </a:r>
          </a:p>
          <a:p>
            <a:pPr marL="0" indent="0">
              <a:buNone/>
            </a:pPr>
            <a:r>
              <a:rPr lang="en-US" sz="5600" dirty="0">
                <a:solidFill>
                  <a:schemeClr val="tx2"/>
                </a:solidFill>
                <a:latin typeface="+mn-lt"/>
                <a:cs typeface="+mn-cs"/>
              </a:rPr>
              <a:t>Following ongoing engagement with our weather data service provider on the proposed API solution, we have been informed that they intend to move all of their clients onto a new version of their API services</a:t>
            </a:r>
          </a:p>
          <a:p>
            <a:pPr marL="0" indent="0">
              <a:buNone/>
            </a:pPr>
            <a:endParaRPr lang="en-US" sz="5600" dirty="0">
              <a:solidFill>
                <a:schemeClr val="tx2"/>
              </a:solidFill>
              <a:latin typeface="+mn-lt"/>
              <a:cs typeface="+mn-cs"/>
            </a:endParaRPr>
          </a:p>
          <a:p>
            <a:pPr marL="0" indent="0">
              <a:buNone/>
            </a:pPr>
            <a:r>
              <a:rPr lang="en-US" sz="5600" dirty="0">
                <a:solidFill>
                  <a:schemeClr val="tx2"/>
                </a:solidFill>
                <a:latin typeface="+mn-lt"/>
                <a:cs typeface="+mn-cs"/>
              </a:rPr>
              <a:t>This activity is expected to take place in late 2023 and will require all clients to upgrade any existing APIs to this new version (version 2) in order to continue to receive the relevant weather data </a:t>
            </a:r>
          </a:p>
          <a:p>
            <a:pPr marL="0" indent="0">
              <a:buNone/>
            </a:pPr>
            <a:endParaRPr lang="en-US" sz="5600" dirty="0">
              <a:solidFill>
                <a:schemeClr val="tx2"/>
              </a:solidFill>
              <a:latin typeface="+mn-lt"/>
              <a:cs typeface="+mn-cs"/>
            </a:endParaRPr>
          </a:p>
          <a:p>
            <a:pPr marL="0" indent="0">
              <a:buNone/>
            </a:pPr>
            <a:r>
              <a:rPr lang="en-US" sz="5600" dirty="0">
                <a:solidFill>
                  <a:schemeClr val="tx2"/>
                </a:solidFill>
                <a:latin typeface="+mn-lt"/>
                <a:cs typeface="+mn-cs"/>
              </a:rPr>
              <a:t>In light of this upgrade, the weather data service provider has offered to extend the existing data transfer mechanism (File Transfer Protocol) </a:t>
            </a:r>
          </a:p>
          <a:p>
            <a:pPr marL="0" indent="0">
              <a:buNone/>
            </a:pPr>
            <a:endParaRPr lang="en-US" sz="5600" dirty="0">
              <a:solidFill>
                <a:schemeClr val="tx2"/>
              </a:solidFill>
              <a:latin typeface="+mn-lt"/>
              <a:cs typeface="+mn-cs"/>
            </a:endParaRPr>
          </a:p>
          <a:p>
            <a:pPr marL="0" indent="0">
              <a:buNone/>
            </a:pPr>
            <a:r>
              <a:rPr lang="en-US" sz="5600" dirty="0">
                <a:solidFill>
                  <a:schemeClr val="tx2"/>
                </a:solidFill>
                <a:latin typeface="+mn-lt"/>
                <a:cs typeface="+mn-cs"/>
              </a:rPr>
              <a:t>This would allow our service to transition to the new API version later in the year without impacting our DSC services continuity </a:t>
            </a:r>
          </a:p>
          <a:p>
            <a:pPr marL="0" indent="0">
              <a:buNone/>
            </a:pPr>
            <a:endParaRPr lang="en-US" sz="5600" dirty="0">
              <a:solidFill>
                <a:schemeClr val="tx2"/>
              </a:solidFill>
              <a:latin typeface="+mn-lt"/>
              <a:cs typeface="+mn-cs"/>
            </a:endParaRPr>
          </a:p>
          <a:p>
            <a:pPr marL="0" indent="0">
              <a:buNone/>
            </a:pPr>
            <a:r>
              <a:rPr lang="en-US" sz="5600" dirty="0">
                <a:solidFill>
                  <a:schemeClr val="tx2"/>
                </a:solidFill>
                <a:latin typeface="+mn-lt"/>
                <a:cs typeface="+mn-cs"/>
              </a:rPr>
              <a:t>As a result this would also avoid the need for the proposed XRN5472 changes to be deployed on 1</a:t>
            </a:r>
            <a:r>
              <a:rPr lang="en-US" sz="5600" baseline="30000" dirty="0">
                <a:solidFill>
                  <a:schemeClr val="tx2"/>
                </a:solidFill>
                <a:latin typeface="+mn-lt"/>
                <a:cs typeface="+mn-cs"/>
              </a:rPr>
              <a:t>st</a:t>
            </a:r>
            <a:r>
              <a:rPr lang="en-US" sz="5600" dirty="0">
                <a:solidFill>
                  <a:schemeClr val="tx2"/>
                </a:solidFill>
                <a:latin typeface="+mn-lt"/>
                <a:cs typeface="+mn-cs"/>
              </a:rPr>
              <a:t> April as have been previously communicated and approved   </a:t>
            </a:r>
          </a:p>
          <a:p>
            <a:pPr marL="0" indent="0">
              <a:buNone/>
            </a:pPr>
            <a:endParaRPr lang="en-US" sz="5600" dirty="0">
              <a:solidFill>
                <a:schemeClr val="tx2"/>
              </a:solidFill>
              <a:latin typeface="+mn-lt"/>
              <a:cs typeface="+mn-cs"/>
            </a:endParaRPr>
          </a:p>
          <a:p>
            <a:pPr marL="0" indent="0">
              <a:buNone/>
            </a:pPr>
            <a:r>
              <a:rPr lang="en-US" sz="5600" dirty="0">
                <a:solidFill>
                  <a:schemeClr val="tx2"/>
                </a:solidFill>
                <a:latin typeface="+mn-lt"/>
                <a:cs typeface="+mn-cs"/>
              </a:rPr>
              <a:t>Following completion of our associated Detailed Design phase (issued in January-23 Change Pack), we have established that the required technical change do not impact or have any interaction with DSC Customers – confirming that the change is entirely internal to the CDSP </a:t>
            </a:r>
          </a:p>
          <a:p>
            <a:endParaRPr lang="en-US" sz="5600" dirty="0">
              <a:solidFill>
                <a:schemeClr val="tx2"/>
              </a:solidFill>
              <a:latin typeface="+mn-lt"/>
              <a:cs typeface="+mn-cs"/>
            </a:endParaRPr>
          </a:p>
          <a:p>
            <a:pPr marL="0" indent="0">
              <a:buNone/>
            </a:pPr>
            <a:endParaRPr lang="en-US" sz="1400" dirty="0">
              <a:solidFill>
                <a:schemeClr val="tx2"/>
              </a:solidFill>
              <a:latin typeface="+mn-lt"/>
              <a:cs typeface="+mn-cs"/>
            </a:endParaRPr>
          </a:p>
          <a:p>
            <a:pPr marL="0" indent="0">
              <a:buNone/>
            </a:pPr>
            <a:r>
              <a:rPr lang="en-US" sz="1400" dirty="0">
                <a:solidFill>
                  <a:schemeClr val="tx2"/>
                </a:solidFill>
                <a:latin typeface="+mn-lt"/>
                <a:cs typeface="+mn-cs"/>
              </a:rPr>
              <a:t>	</a:t>
            </a:r>
          </a:p>
          <a:p>
            <a:pPr marL="0" indent="0">
              <a:buNone/>
            </a:pPr>
            <a:endParaRPr lang="en-US" sz="1400" dirty="0">
              <a:solidFill>
                <a:schemeClr val="tx2"/>
              </a:solidFill>
              <a:latin typeface="+mn-lt"/>
              <a:cs typeface="+mn-cs"/>
            </a:endParaRPr>
          </a:p>
          <a:p>
            <a:pPr marL="0" indent="0">
              <a:buNone/>
            </a:pPr>
            <a:r>
              <a:rPr lang="en-US" sz="1400" dirty="0">
                <a:solidFill>
                  <a:schemeClr val="tx2"/>
                </a:solidFill>
                <a:latin typeface="+mn-lt"/>
                <a:cs typeface="+mn-cs"/>
              </a:rPr>
              <a:t> </a:t>
            </a:r>
          </a:p>
          <a:p>
            <a:pPr marL="0" indent="0">
              <a:buNone/>
            </a:pPr>
            <a:endParaRPr lang="en-US" sz="1400" dirty="0">
              <a:solidFill>
                <a:schemeClr val="tx2"/>
              </a:solidFill>
              <a:latin typeface="+mn-lt"/>
              <a:cs typeface="+mn-cs"/>
            </a:endParaRPr>
          </a:p>
          <a:p>
            <a:pPr marL="0" indent="0">
              <a:buNone/>
            </a:pPr>
            <a:endParaRPr lang="en-GB" sz="2800" dirty="0"/>
          </a:p>
        </p:txBody>
      </p:sp>
    </p:spTree>
    <p:extLst>
      <p:ext uri="{BB962C8B-B14F-4D97-AF65-F5344CB8AC3E}">
        <p14:creationId xmlns:p14="http://schemas.microsoft.com/office/powerpoint/2010/main" val="4058977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dirty="0"/>
              <a:t>XRN 5472 Proposal to withdraw Change </a:t>
            </a:r>
          </a:p>
        </p:txBody>
      </p:sp>
      <p:sp>
        <p:nvSpPr>
          <p:cNvPr id="3" name="Content Placeholder 2"/>
          <p:cNvSpPr>
            <a:spLocks noGrp="1"/>
          </p:cNvSpPr>
          <p:nvPr>
            <p:ph idx="1"/>
          </p:nvPr>
        </p:nvSpPr>
        <p:spPr>
          <a:xfrm>
            <a:off x="463437" y="699542"/>
            <a:ext cx="8229600" cy="4032448"/>
          </a:xfrm>
        </p:spPr>
        <p:txBody>
          <a:bodyPr>
            <a:normAutofit fontScale="25000" lnSpcReduction="20000"/>
          </a:bodyPr>
          <a:lstStyle/>
          <a:p>
            <a:pPr marL="0" indent="0">
              <a:buNone/>
            </a:pPr>
            <a:r>
              <a:rPr lang="en-US" sz="5600" b="1" u="sng" dirty="0">
                <a:solidFill>
                  <a:schemeClr val="tx2"/>
                </a:solidFill>
                <a:latin typeface="+mn-lt"/>
                <a:cs typeface="+mn-cs"/>
              </a:rPr>
              <a:t>CDSP Recommendation and related Next Steps</a:t>
            </a:r>
          </a:p>
          <a:p>
            <a:pPr marL="0" indent="0">
              <a:buNone/>
            </a:pPr>
            <a:endParaRPr lang="en-US" sz="5600" b="1" u="sng" dirty="0">
              <a:solidFill>
                <a:schemeClr val="tx2"/>
              </a:solidFill>
              <a:latin typeface="+mn-lt"/>
              <a:cs typeface="+mn-cs"/>
            </a:endParaRPr>
          </a:p>
          <a:p>
            <a:r>
              <a:rPr lang="en-US" sz="5600" dirty="0">
                <a:solidFill>
                  <a:schemeClr val="tx2"/>
                </a:solidFill>
                <a:latin typeface="+mn-lt"/>
                <a:cs typeface="+mn-cs"/>
              </a:rPr>
              <a:t>Having confirmed that the technical changes do not impact or involve DSC customers we recommend that XRN5472 is withdrawn from the scope of March-23 Release </a:t>
            </a:r>
          </a:p>
          <a:p>
            <a:endParaRPr lang="en-US" sz="5600" dirty="0">
              <a:solidFill>
                <a:schemeClr val="tx2"/>
              </a:solidFill>
              <a:latin typeface="+mn-lt"/>
              <a:cs typeface="+mn-cs"/>
            </a:endParaRPr>
          </a:p>
          <a:p>
            <a:r>
              <a:rPr lang="en-US" sz="5600" dirty="0">
                <a:solidFill>
                  <a:schemeClr val="tx2"/>
                </a:solidFill>
                <a:latin typeface="+mn-lt"/>
                <a:cs typeface="+mn-cs"/>
              </a:rPr>
              <a:t>The associated funds that were reserved for this change within the March-23 BER will be returned to DSC Customers </a:t>
            </a:r>
          </a:p>
          <a:p>
            <a:pPr lvl="1">
              <a:buFont typeface="Arial" panose="020B0604020202020204" pitchFamily="34" charset="0"/>
              <a:buChar char="•"/>
            </a:pPr>
            <a:r>
              <a:rPr lang="en-US" sz="5600" dirty="0">
                <a:solidFill>
                  <a:schemeClr val="tx2"/>
                </a:solidFill>
                <a:latin typeface="+mn-lt"/>
                <a:cs typeface="+mn-cs"/>
              </a:rPr>
              <a:t>The CCR will be the mechanism to reconcile funds to the DSC Change Budget</a:t>
            </a:r>
          </a:p>
          <a:p>
            <a:endParaRPr lang="en-US" sz="5600" dirty="0">
              <a:solidFill>
                <a:schemeClr val="tx2"/>
              </a:solidFill>
              <a:latin typeface="+mn-lt"/>
              <a:cs typeface="+mn-cs"/>
            </a:endParaRPr>
          </a:p>
          <a:p>
            <a:r>
              <a:rPr lang="en-US" sz="5600" dirty="0">
                <a:solidFill>
                  <a:schemeClr val="tx2"/>
                </a:solidFill>
                <a:latin typeface="+mn-lt"/>
                <a:cs typeface="+mn-cs"/>
              </a:rPr>
              <a:t>Technical upgrade to the weather data service providers new API version will be planned and coordinated as an internal CDSP project </a:t>
            </a:r>
          </a:p>
          <a:p>
            <a:endParaRPr lang="en-US" sz="5600" dirty="0">
              <a:solidFill>
                <a:schemeClr val="tx2"/>
              </a:solidFill>
              <a:latin typeface="+mn-lt"/>
              <a:cs typeface="+mn-cs"/>
            </a:endParaRPr>
          </a:p>
          <a:p>
            <a:r>
              <a:rPr lang="en-US" sz="5600" dirty="0">
                <a:solidFill>
                  <a:schemeClr val="tx2"/>
                </a:solidFill>
                <a:latin typeface="+mn-lt"/>
                <a:cs typeface="+mn-cs"/>
              </a:rPr>
              <a:t>This approach allows the scope of the March Release, and any later Release to consist of only changes that are Customer impacting and benefitting   </a:t>
            </a:r>
          </a:p>
          <a:p>
            <a:pPr marL="0" indent="0">
              <a:buNone/>
            </a:pPr>
            <a:endParaRPr lang="en-US" sz="5600" dirty="0">
              <a:solidFill>
                <a:schemeClr val="tx2"/>
              </a:solidFill>
              <a:latin typeface="+mn-lt"/>
              <a:cs typeface="+mn-cs"/>
            </a:endParaRPr>
          </a:p>
          <a:p>
            <a:pPr marL="0" indent="0">
              <a:buNone/>
            </a:pPr>
            <a:r>
              <a:rPr lang="en-US" sz="5600" b="1" u="sng" dirty="0">
                <a:solidFill>
                  <a:schemeClr val="tx2"/>
                </a:solidFill>
                <a:latin typeface="+mn-lt"/>
                <a:cs typeface="+mn-cs"/>
              </a:rPr>
              <a:t>DSC ChMC Decision – Approval of </a:t>
            </a:r>
            <a:r>
              <a:rPr lang="en-US" sz="5600" b="1" u="sng" dirty="0" err="1">
                <a:solidFill>
                  <a:schemeClr val="tx2"/>
                </a:solidFill>
                <a:latin typeface="+mn-lt"/>
                <a:cs typeface="+mn-cs"/>
              </a:rPr>
              <a:t>Xoserve’s</a:t>
            </a:r>
            <a:r>
              <a:rPr lang="en-US" sz="5600" b="1" u="sng" dirty="0">
                <a:solidFill>
                  <a:schemeClr val="tx2"/>
                </a:solidFill>
                <a:latin typeface="+mn-lt"/>
                <a:cs typeface="+mn-cs"/>
              </a:rPr>
              <a:t> recommendation to withdraw XRN5472 from March-23 Release scope</a:t>
            </a:r>
          </a:p>
          <a:p>
            <a:pPr marL="0" indent="0">
              <a:buNone/>
            </a:pPr>
            <a:endParaRPr lang="en-US" sz="5600" b="1" u="sng" dirty="0">
              <a:solidFill>
                <a:schemeClr val="tx2"/>
              </a:solidFill>
              <a:latin typeface="+mn-lt"/>
              <a:cs typeface="+mn-cs"/>
            </a:endParaRPr>
          </a:p>
          <a:p>
            <a:r>
              <a:rPr lang="en-US" sz="5600" i="1" dirty="0">
                <a:solidFill>
                  <a:schemeClr val="tx2"/>
                </a:solidFill>
                <a:latin typeface="+mn-lt"/>
                <a:cs typeface="+mn-cs"/>
              </a:rPr>
              <a:t>Vote required from DN and Shipper Customer Classes </a:t>
            </a:r>
          </a:p>
          <a:p>
            <a:pPr marL="0" indent="0">
              <a:buNone/>
            </a:pPr>
            <a:endParaRPr lang="en-US" sz="5600" dirty="0">
              <a:solidFill>
                <a:schemeClr val="tx2"/>
              </a:solidFill>
              <a:latin typeface="+mn-lt"/>
              <a:cs typeface="+mn-cs"/>
            </a:endParaRPr>
          </a:p>
          <a:p>
            <a:pPr marL="0" indent="0">
              <a:buNone/>
            </a:pPr>
            <a:endParaRPr lang="en-GB" sz="2800" dirty="0"/>
          </a:p>
        </p:txBody>
      </p:sp>
    </p:spTree>
    <p:extLst>
      <p:ext uri="{BB962C8B-B14F-4D97-AF65-F5344CB8AC3E}">
        <p14:creationId xmlns:p14="http://schemas.microsoft.com/office/powerpoint/2010/main" val="194218946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6EBC4860-C4B5-44C9-8DE3-3B1EF0F33FA2}"/>
</file>

<file path=customXml/itemProps2.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3.xml><?xml version="1.0" encoding="utf-8"?>
<ds:datastoreItem xmlns:ds="http://schemas.openxmlformats.org/officeDocument/2006/customXml" ds:itemID="{026CA555-216C-4261-AF87-A8E955167736}">
  <ds:schemaRefs>
    <ds:schemaRef ds:uri="http://purl.org/dc/terms/"/>
    <ds:schemaRef ds:uri="0287c850-29a7-47ce-b8fa-2f3b56356a56"/>
    <ds:schemaRef ds:uri="http://www.w3.org/XML/1998/namespac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88bcf776-98c9-428d-9748-7957816670ef"/>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388</Words>
  <Application>Microsoft Office PowerPoint</Application>
  <PresentationFormat>On-screen Show (16:9)</PresentationFormat>
  <Paragraphs>38</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    March 23 Release  XRN5472 Creation of a UK Link API to consume daily weather data for Demand Estimation processes </vt:lpstr>
      <vt:lpstr>Project Update – Change to Weather Data Service Provider API and implications to XRN 5472 Delivery Approach </vt:lpstr>
      <vt:lpstr>XRN 5472 Proposal to withdraw Change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26</cp:revision>
  <dcterms:created xsi:type="dcterms:W3CDTF">2020-08-12T15:25:03Z</dcterms:created>
  <dcterms:modified xsi:type="dcterms:W3CDTF">2023-01-26T08:09:57Z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MediaServiceImageTags">
    <vt:lpwstr/>
  </property>
  <property fmtid="{D5CDD505-2E9C-101B-9397-08002B2CF9AE}" pid="6" name="MSIP_Label_f65b3423-ec78-4b3c-9693-96b88a3857c2_Enabled">
    <vt:lpwstr>true</vt:lpwstr>
  </property>
  <property fmtid="{D5CDD505-2E9C-101B-9397-08002B2CF9AE}" pid="7" name="MSIP_Label_f65b3423-ec78-4b3c-9693-96b88a3857c2_SetDate">
    <vt:lpwstr>2023-01-20T09:04:44Z</vt:lpwstr>
  </property>
  <property fmtid="{D5CDD505-2E9C-101B-9397-08002B2CF9AE}" pid="8" name="MSIP_Label_f65b3423-ec78-4b3c-9693-96b88a3857c2_Method">
    <vt:lpwstr>Standard</vt:lpwstr>
  </property>
  <property fmtid="{D5CDD505-2E9C-101B-9397-08002B2CF9AE}" pid="9" name="MSIP_Label_f65b3423-ec78-4b3c-9693-96b88a3857c2_Name">
    <vt:lpwstr>Internal to Wipro</vt:lpwstr>
  </property>
  <property fmtid="{D5CDD505-2E9C-101B-9397-08002B2CF9AE}" pid="10" name="MSIP_Label_f65b3423-ec78-4b3c-9693-96b88a3857c2_SiteId">
    <vt:lpwstr>258ac4e4-146a-411e-9dc8-79a9e12fd6da</vt:lpwstr>
  </property>
  <property fmtid="{D5CDD505-2E9C-101B-9397-08002B2CF9AE}" pid="11" name="MSIP_Label_f65b3423-ec78-4b3c-9693-96b88a3857c2_ActionId">
    <vt:lpwstr>997f03ee-2ee5-4897-acb6-89317705c102</vt:lpwstr>
  </property>
  <property fmtid="{D5CDD505-2E9C-101B-9397-08002B2CF9AE}" pid="12" name="MSIP_Label_f65b3423-ec78-4b3c-9693-96b88a3857c2_ContentBits">
    <vt:lpwstr>2</vt:lpwstr>
  </property>
</Properties>
</file>