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8"/>
  </p:notesMasterIdLst>
  <p:sldIdLst>
    <p:sldId id="1541" r:id="rId5"/>
    <p:sldId id="1542" r:id="rId6"/>
    <p:sldId id="207613772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5934DD-3FCB-934D-9368-8DC4AA62B998}" v="1" dt="2023-01-24T20:04:44.002"/>
    <p1510:client id="{B491214B-4520-4C55-A36B-DF11D68349BF}" v="3" dt="2023-01-30T13:36:08.7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 Lancaster" userId="36a3dea0-8e9a-4a0f-8285-613d0b488086" providerId="ADAL" clId="{B491214B-4520-4C55-A36B-DF11D68349BF}"/>
    <pc:docChg chg="modSld">
      <pc:chgData name="Kate Lancaster" userId="36a3dea0-8e9a-4a0f-8285-613d0b488086" providerId="ADAL" clId="{B491214B-4520-4C55-A36B-DF11D68349BF}" dt="2023-01-30T13:36:08.754" v="2" actId="20577"/>
      <pc:docMkLst>
        <pc:docMk/>
      </pc:docMkLst>
      <pc:sldChg chg="modSp mod">
        <pc:chgData name="Kate Lancaster" userId="36a3dea0-8e9a-4a0f-8285-613d0b488086" providerId="ADAL" clId="{B491214B-4520-4C55-A36B-DF11D68349BF}" dt="2023-01-30T13:36:08.754" v="2" actId="20577"/>
        <pc:sldMkLst>
          <pc:docMk/>
          <pc:sldMk cId="1440704070" sldId="1542"/>
        </pc:sldMkLst>
        <pc:spChg chg="mod">
          <ac:chgData name="Kate Lancaster" userId="36a3dea0-8e9a-4a0f-8285-613d0b488086" providerId="ADAL" clId="{B491214B-4520-4C55-A36B-DF11D68349BF}" dt="2023-01-30T13:36:08.754" v="2" actId="20577"/>
          <ac:spMkLst>
            <pc:docMk/>
            <pc:sldMk cId="1440704070" sldId="1542"/>
            <ac:spMk id="3" creationId="{F6455E3C-0B4E-FD48-BAAC-73087A795611}"/>
          </ac:spMkLst>
        </pc:spChg>
      </pc:sldChg>
    </pc:docChg>
  </pc:docChgLst>
  <pc:docChgLst>
    <pc:chgData name="Joanne Williams" userId="d39fd7a2-e977-4005-a1b8-665cd7ce1fbd" providerId="ADAL" clId="{0D5934DD-3FCB-934D-9368-8DC4AA62B998}"/>
    <pc:docChg chg="custSel modSld">
      <pc:chgData name="Joanne Williams" userId="d39fd7a2-e977-4005-a1b8-665cd7ce1fbd" providerId="ADAL" clId="{0D5934DD-3FCB-934D-9368-8DC4AA62B998}" dt="2023-01-24T20:05:00.587" v="858" actId="1076"/>
      <pc:docMkLst>
        <pc:docMk/>
      </pc:docMkLst>
      <pc:sldChg chg="modSp mod">
        <pc:chgData name="Joanne Williams" userId="d39fd7a2-e977-4005-a1b8-665cd7ce1fbd" providerId="ADAL" clId="{0D5934DD-3FCB-934D-9368-8DC4AA62B998}" dt="2023-01-24T19:56:48.343" v="7" actId="20577"/>
        <pc:sldMkLst>
          <pc:docMk/>
          <pc:sldMk cId="1710057746" sldId="1541"/>
        </pc:sldMkLst>
        <pc:spChg chg="mod">
          <ac:chgData name="Joanne Williams" userId="d39fd7a2-e977-4005-a1b8-665cd7ce1fbd" providerId="ADAL" clId="{0D5934DD-3FCB-934D-9368-8DC4AA62B998}" dt="2023-01-24T19:56:48.343" v="7" actId="20577"/>
          <ac:spMkLst>
            <pc:docMk/>
            <pc:sldMk cId="1710057746" sldId="1541"/>
            <ac:spMk id="4" creationId="{BF3E9A5C-F313-7347-A4CE-5A39AEB36954}"/>
          </ac:spMkLst>
        </pc:spChg>
      </pc:sldChg>
      <pc:sldChg chg="modSp mod">
        <pc:chgData name="Joanne Williams" userId="d39fd7a2-e977-4005-a1b8-665cd7ce1fbd" providerId="ADAL" clId="{0D5934DD-3FCB-934D-9368-8DC4AA62B998}" dt="2023-01-24T20:02:27.300" v="770" actId="255"/>
        <pc:sldMkLst>
          <pc:docMk/>
          <pc:sldMk cId="1440704070" sldId="1542"/>
        </pc:sldMkLst>
        <pc:spChg chg="mod">
          <ac:chgData name="Joanne Williams" userId="d39fd7a2-e977-4005-a1b8-665cd7ce1fbd" providerId="ADAL" clId="{0D5934DD-3FCB-934D-9368-8DC4AA62B998}" dt="2023-01-24T20:02:27.300" v="770" actId="255"/>
          <ac:spMkLst>
            <pc:docMk/>
            <pc:sldMk cId="1440704070" sldId="1542"/>
            <ac:spMk id="3" creationId="{F6455E3C-0B4E-FD48-BAAC-73087A795611}"/>
          </ac:spMkLst>
        </pc:spChg>
      </pc:sldChg>
      <pc:sldChg chg="addSp delSp modSp mod">
        <pc:chgData name="Joanne Williams" userId="d39fd7a2-e977-4005-a1b8-665cd7ce1fbd" providerId="ADAL" clId="{0D5934DD-3FCB-934D-9368-8DC4AA62B998}" dt="2023-01-24T20:05:00.587" v="858" actId="1076"/>
        <pc:sldMkLst>
          <pc:docMk/>
          <pc:sldMk cId="1327636957" sldId="2076137727"/>
        </pc:sldMkLst>
        <pc:spChg chg="mod">
          <ac:chgData name="Joanne Williams" userId="d39fd7a2-e977-4005-a1b8-665cd7ce1fbd" providerId="ADAL" clId="{0D5934DD-3FCB-934D-9368-8DC4AA62B998}" dt="2023-01-24T20:04:17.461" v="835" actId="20577"/>
          <ac:spMkLst>
            <pc:docMk/>
            <pc:sldMk cId="1327636957" sldId="2076137727"/>
            <ac:spMk id="8" creationId="{BFE82B89-08C1-CB11-2E13-8D37ECE200B6}"/>
          </ac:spMkLst>
        </pc:spChg>
        <pc:spChg chg="mod">
          <ac:chgData name="Joanne Williams" userId="d39fd7a2-e977-4005-a1b8-665cd7ce1fbd" providerId="ADAL" clId="{0D5934DD-3FCB-934D-9368-8DC4AA62B998}" dt="2023-01-24T20:03:58.132" v="796" actId="14100"/>
          <ac:spMkLst>
            <pc:docMk/>
            <pc:sldMk cId="1327636957" sldId="2076137727"/>
            <ac:spMk id="15" creationId="{E9AD0A79-C370-1EA8-1B5D-C04A36675253}"/>
          </ac:spMkLst>
        </pc:spChg>
        <pc:spChg chg="mod">
          <ac:chgData name="Joanne Williams" userId="d39fd7a2-e977-4005-a1b8-665cd7ce1fbd" providerId="ADAL" clId="{0D5934DD-3FCB-934D-9368-8DC4AA62B998}" dt="2023-01-24T20:02:43.574" v="774" actId="1076"/>
          <ac:spMkLst>
            <pc:docMk/>
            <pc:sldMk cId="1327636957" sldId="2076137727"/>
            <ac:spMk id="16" creationId="{B5F6C26F-53F6-5D9E-9198-89DF28223690}"/>
          </ac:spMkLst>
        </pc:spChg>
        <pc:spChg chg="mod">
          <ac:chgData name="Joanne Williams" userId="d39fd7a2-e977-4005-a1b8-665cd7ce1fbd" providerId="ADAL" clId="{0D5934DD-3FCB-934D-9368-8DC4AA62B998}" dt="2023-01-24T20:03:47.549" v="792" actId="21"/>
          <ac:spMkLst>
            <pc:docMk/>
            <pc:sldMk cId="1327636957" sldId="2076137727"/>
            <ac:spMk id="20" creationId="{B9BEDB03-4126-5E27-50D4-16B1558B873D}"/>
          </ac:spMkLst>
        </pc:spChg>
        <pc:spChg chg="add mod">
          <ac:chgData name="Joanne Williams" userId="d39fd7a2-e977-4005-a1b8-665cd7ce1fbd" providerId="ADAL" clId="{0D5934DD-3FCB-934D-9368-8DC4AA62B998}" dt="2023-01-24T20:05:00.587" v="858" actId="1076"/>
          <ac:spMkLst>
            <pc:docMk/>
            <pc:sldMk cId="1327636957" sldId="2076137727"/>
            <ac:spMk id="33" creationId="{BA234E9C-0C75-666C-9744-FF99BEE1E8F0}"/>
          </ac:spMkLst>
        </pc:spChg>
        <pc:spChg chg="del">
          <ac:chgData name="Joanne Williams" userId="d39fd7a2-e977-4005-a1b8-665cd7ce1fbd" providerId="ADAL" clId="{0D5934DD-3FCB-934D-9368-8DC4AA62B998}" dt="2023-01-24T20:04:21.491" v="837" actId="478"/>
          <ac:spMkLst>
            <pc:docMk/>
            <pc:sldMk cId="1327636957" sldId="2076137727"/>
            <ac:spMk id="36" creationId="{A9C23AFC-A653-9BFA-4417-6746E64D71FE}"/>
          </ac:spMkLst>
        </pc:spChg>
        <pc:spChg chg="del">
          <ac:chgData name="Joanne Williams" userId="d39fd7a2-e977-4005-a1b8-665cd7ce1fbd" providerId="ADAL" clId="{0D5934DD-3FCB-934D-9368-8DC4AA62B998}" dt="2023-01-24T20:04:20.614" v="836" actId="478"/>
          <ac:spMkLst>
            <pc:docMk/>
            <pc:sldMk cId="1327636957" sldId="2076137727"/>
            <ac:spMk id="37" creationId="{BBAE86B4-B956-15C7-3DC5-B7689CEE1D95}"/>
          </ac:spMkLst>
        </pc:spChg>
        <pc:spChg chg="del">
          <ac:chgData name="Joanne Williams" userId="d39fd7a2-e977-4005-a1b8-665cd7ce1fbd" providerId="ADAL" clId="{0D5934DD-3FCB-934D-9368-8DC4AA62B998}" dt="2023-01-24T20:04:22.299" v="838" actId="478"/>
          <ac:spMkLst>
            <pc:docMk/>
            <pc:sldMk cId="1327636957" sldId="2076137727"/>
            <ac:spMk id="38" creationId="{77885ED6-7B62-B986-A51B-51690EF8506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F1738A-A61B-0C45-87EF-2CB547C0F135}" type="datetimeFigureOut">
              <a:rPr lang="en-US" smtClean="0"/>
              <a:t>1/30/2023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567E1F-74AE-7A48-950B-43290777A5AC}" type="slidenum">
              <a:rPr lang="en-US" smtClean="0"/>
              <a:t>‹#›</a:t>
            </a:fld>
            <a:endParaRPr lang="en-US"/>
          </a:p>
        </p:txBody>
      </p:sp>
    </p:spTree>
    <p:extLst>
      <p:ext uri="{BB962C8B-B14F-4D97-AF65-F5344CB8AC3E}">
        <p14:creationId xmlns:p14="http://schemas.microsoft.com/office/powerpoint/2010/main" val="1686641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567E1F-74AE-7A48-950B-43290777A5AC}" type="slidenum">
              <a:rPr lang="en-US" smtClean="0"/>
              <a:t>2</a:t>
            </a:fld>
            <a:endParaRPr lang="en-US"/>
          </a:p>
        </p:txBody>
      </p:sp>
    </p:spTree>
    <p:extLst>
      <p:ext uri="{BB962C8B-B14F-4D97-AF65-F5344CB8AC3E}">
        <p14:creationId xmlns:p14="http://schemas.microsoft.com/office/powerpoint/2010/main" val="2680809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8D15C3A-2F39-4EA3-BA98-F5F2450E317E}" type="slidenum">
              <a:rPr lang="en-GB" smtClean="0"/>
              <a:t>3</a:t>
            </a:fld>
            <a:endParaRPr lang="en-GB"/>
          </a:p>
        </p:txBody>
      </p:sp>
    </p:spTree>
    <p:extLst>
      <p:ext uri="{BB962C8B-B14F-4D97-AF65-F5344CB8AC3E}">
        <p14:creationId xmlns:p14="http://schemas.microsoft.com/office/powerpoint/2010/main" val="8255808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93442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 copy heavy 4">
    <p:spTree>
      <p:nvGrpSpPr>
        <p:cNvPr id="1" name=""/>
        <p:cNvGrpSpPr/>
        <p:nvPr/>
      </p:nvGrpSpPr>
      <p:grpSpPr>
        <a:xfrm>
          <a:off x="0" y="0"/>
          <a:ext cx="0" cy="0"/>
          <a:chOff x="0" y="0"/>
          <a:chExt cx="0" cy="0"/>
        </a:xfrm>
      </p:grpSpPr>
      <p:sp>
        <p:nvSpPr>
          <p:cNvPr id="15" name="Text Placeholder 24">
            <a:extLst>
              <a:ext uri="{FF2B5EF4-FFF2-40B4-BE49-F238E27FC236}">
                <a16:creationId xmlns:a16="http://schemas.microsoft.com/office/drawing/2014/main" id="{BFE89D31-1694-4358-8650-1FB611FAD68C}"/>
              </a:ext>
            </a:extLst>
          </p:cNvPr>
          <p:cNvSpPr>
            <a:spLocks noGrp="1"/>
          </p:cNvSpPr>
          <p:nvPr>
            <p:ph type="body" sz="quarter" idx="17" hasCustomPrompt="1"/>
          </p:nvPr>
        </p:nvSpPr>
        <p:spPr>
          <a:xfrm>
            <a:off x="3194049" y="347325"/>
            <a:ext cx="6254751" cy="610232"/>
          </a:xfrm>
          <a:prstGeom prst="rect">
            <a:avLst/>
          </a:prstGeom>
        </p:spPr>
        <p:txBody>
          <a:bodyPr wrap="square">
            <a:spAutoFit/>
          </a:bodyPr>
          <a:lstStyle>
            <a:lvl1pPr algn="ctr">
              <a:defRPr kumimoji="0" lang="en-GB" sz="3462" b="0" i="0" u="none" strike="noStrike" kern="0" cap="none" spc="0" normalizeH="0" baseline="0" noProof="0" dirty="0" smtClean="0">
                <a:ln>
                  <a:noFill/>
                </a:ln>
                <a:solidFill>
                  <a:srgbClr val="FFBA1A"/>
                </a:solidFill>
                <a:effectLst/>
                <a:uLnTx/>
                <a:uFillTx/>
                <a:latin typeface="Poppins Light" panose="00000400000000000000" pitchFamily="2" charset="0"/>
                <a:ea typeface="+mj-ea"/>
                <a:cs typeface="Poppins Light" panose="00000400000000000000" pitchFamily="2" charset="0"/>
              </a:defRPr>
            </a:lvl1pPr>
          </a:lstStyle>
          <a:p>
            <a:pPr marL="16913" marR="6765" lvl="0" indent="0" algn="l" defTabSz="1217706" rtl="0" eaLnBrk="1" fontAlgn="auto" latinLnBrk="0" hangingPunct="1">
              <a:lnSpc>
                <a:spcPts val="3995"/>
              </a:lnSpc>
              <a:spcBef>
                <a:spcPts val="400"/>
              </a:spcBef>
              <a:spcAft>
                <a:spcPts val="0"/>
              </a:spcAft>
              <a:buClrTx/>
              <a:buSzTx/>
              <a:buFontTx/>
              <a:buNone/>
              <a:tabLst/>
              <a:defRPr/>
            </a:pPr>
            <a:r>
              <a:rPr kumimoji="0" lang="en-GB" sz="3462" b="0" i="0" u="none" strike="noStrike" kern="0" cap="none" spc="0" normalizeH="0" baseline="0" noProof="0">
                <a:ln>
                  <a:noFill/>
                </a:ln>
                <a:solidFill>
                  <a:srgbClr val="FFBA1A"/>
                </a:solidFill>
                <a:effectLst/>
                <a:uLnTx/>
                <a:uFillTx/>
                <a:latin typeface="Poppins Light"/>
                <a:ea typeface="+mn-ea"/>
                <a:cs typeface="+mn-cs"/>
              </a:rPr>
              <a:t>Simple content heavy slide</a:t>
            </a:r>
            <a:endParaRPr lang="en-GB"/>
          </a:p>
        </p:txBody>
      </p:sp>
      <p:sp>
        <p:nvSpPr>
          <p:cNvPr id="3" name="Text Placeholder 2">
            <a:extLst>
              <a:ext uri="{FF2B5EF4-FFF2-40B4-BE49-F238E27FC236}">
                <a16:creationId xmlns:a16="http://schemas.microsoft.com/office/drawing/2014/main" id="{FB0072CB-C7B4-4E15-BFA3-70CB1D097051}"/>
              </a:ext>
            </a:extLst>
          </p:cNvPr>
          <p:cNvSpPr>
            <a:spLocks noGrp="1"/>
          </p:cNvSpPr>
          <p:nvPr>
            <p:ph type="body" sz="quarter" idx="18"/>
          </p:nvPr>
        </p:nvSpPr>
        <p:spPr>
          <a:xfrm>
            <a:off x="609600" y="1196556"/>
            <a:ext cx="11074400" cy="5175211"/>
          </a:xfrm>
          <a:prstGeom prst="rect">
            <a:avLst/>
          </a:prstGeom>
        </p:spPr>
        <p:txBody>
          <a:bodyPr/>
          <a:lstStyle>
            <a:lvl1pPr>
              <a:defRPr sz="1199">
                <a:solidFill>
                  <a:schemeClr val="accent1"/>
                </a:solidFill>
              </a:defRPr>
            </a:lvl1pPr>
            <a:lvl2pPr>
              <a:defRPr sz="1199">
                <a:solidFill>
                  <a:schemeClr val="accent1"/>
                </a:solidFill>
              </a:defRPr>
            </a:lvl2pPr>
            <a:lvl3pPr>
              <a:defRPr sz="1199">
                <a:solidFill>
                  <a:schemeClr val="accent1"/>
                </a:solidFill>
              </a:defRPr>
            </a:lvl3pPr>
            <a:lvl4pPr>
              <a:defRPr sz="1199">
                <a:solidFill>
                  <a:schemeClr val="accent1"/>
                </a:solidFill>
              </a:defRPr>
            </a:lvl4pPr>
            <a:lvl5pPr>
              <a:defRPr sz="1199">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75335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4442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99315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54552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1126759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6589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501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2010180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74507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50021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xoserve.com/products-services/data-products/contact-management-service-cms/cms-rebuil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0.xml"/><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3E9A5C-F313-7347-A4CE-5A39AEB36954}"/>
              </a:ext>
            </a:extLst>
          </p:cNvPr>
          <p:cNvSpPr>
            <a:spLocks noGrp="1"/>
          </p:cNvSpPr>
          <p:nvPr>
            <p:ph type="ctrTitle"/>
          </p:nvPr>
        </p:nvSpPr>
        <p:spPr/>
        <p:txBody>
          <a:bodyPr>
            <a:normAutofit/>
          </a:bodyPr>
          <a:lstStyle/>
          <a:p>
            <a:r>
              <a:rPr lang="en-US"/>
              <a:t>February ChMC</a:t>
            </a:r>
            <a:br>
              <a:rPr lang="en-US"/>
            </a:br>
            <a:r>
              <a:rPr lang="en-US"/>
              <a:t>CMS Rebuild Update </a:t>
            </a:r>
          </a:p>
        </p:txBody>
      </p:sp>
      <p:sp>
        <p:nvSpPr>
          <p:cNvPr id="3" name="Subtitle 2">
            <a:extLst>
              <a:ext uri="{FF2B5EF4-FFF2-40B4-BE49-F238E27FC236}">
                <a16:creationId xmlns:a16="http://schemas.microsoft.com/office/drawing/2014/main" id="{F6A1B5CF-7FA9-3EEF-C2C2-45E5E64EB949}"/>
              </a:ext>
            </a:extLst>
          </p:cNvPr>
          <p:cNvSpPr>
            <a:spLocks noGrp="1"/>
          </p:cNvSpPr>
          <p:nvPr>
            <p:ph type="subTitle" idx="1"/>
          </p:nvPr>
        </p:nvSpPr>
        <p:spPr/>
        <p:txBody>
          <a:bodyPr>
            <a:normAutofit/>
          </a:bodyPr>
          <a:lstStyle/>
          <a:p>
            <a:endParaRPr lang="en-US" sz="1200"/>
          </a:p>
        </p:txBody>
      </p:sp>
    </p:spTree>
    <p:extLst>
      <p:ext uri="{BB962C8B-B14F-4D97-AF65-F5344CB8AC3E}">
        <p14:creationId xmlns:p14="http://schemas.microsoft.com/office/powerpoint/2010/main" val="171005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C39CB-0BEC-574D-AB42-02DEDD509EA9}"/>
              </a:ext>
            </a:extLst>
          </p:cNvPr>
          <p:cNvSpPr>
            <a:spLocks noGrp="1"/>
          </p:cNvSpPr>
          <p:nvPr>
            <p:ph type="title"/>
          </p:nvPr>
        </p:nvSpPr>
        <p:spPr/>
        <p:txBody>
          <a:bodyPr/>
          <a:lstStyle/>
          <a:p>
            <a:r>
              <a:rPr lang="en-US"/>
              <a:t>Progress to Date</a:t>
            </a:r>
          </a:p>
        </p:txBody>
      </p:sp>
      <p:sp>
        <p:nvSpPr>
          <p:cNvPr id="3" name="Content Placeholder 2">
            <a:extLst>
              <a:ext uri="{FF2B5EF4-FFF2-40B4-BE49-F238E27FC236}">
                <a16:creationId xmlns:a16="http://schemas.microsoft.com/office/drawing/2014/main" id="{F6455E3C-0B4E-FD48-BAAC-73087A795611}"/>
              </a:ext>
            </a:extLst>
          </p:cNvPr>
          <p:cNvSpPr>
            <a:spLocks noGrp="1"/>
          </p:cNvSpPr>
          <p:nvPr>
            <p:ph idx="1"/>
          </p:nvPr>
        </p:nvSpPr>
        <p:spPr>
          <a:xfrm>
            <a:off x="361167" y="724846"/>
            <a:ext cx="11469666" cy="5843256"/>
          </a:xfrm>
        </p:spPr>
        <p:txBody>
          <a:bodyPr vert="horz" lIns="91440" tIns="45720" rIns="91440" bIns="45720" rtlCol="0" anchor="t">
            <a:noAutofit/>
          </a:bodyPr>
          <a:lstStyle/>
          <a:p>
            <a:pPr marL="456565" indent="-456565"/>
            <a:endParaRPr lang="en-US" sz="1200">
              <a:latin typeface="Arial"/>
              <a:cs typeface="Arial"/>
            </a:endParaRPr>
          </a:p>
          <a:p>
            <a:r>
              <a:rPr lang="en-GB" sz="1400">
                <a:latin typeface="Arial"/>
                <a:cs typeface="Arial"/>
              </a:rPr>
              <a:t>I am pleased to confirm that the XRN 5556.D containing the Isolations (ISO) and Dead to Lives (DTL) processes are targeting a launch date of 24</a:t>
            </a:r>
            <a:r>
              <a:rPr lang="en-GB" sz="1400" baseline="30000">
                <a:latin typeface="Arial"/>
                <a:cs typeface="Arial"/>
              </a:rPr>
              <a:t>th</a:t>
            </a:r>
            <a:r>
              <a:rPr lang="en-GB" sz="1400">
                <a:latin typeface="Arial"/>
                <a:cs typeface="Arial"/>
              </a:rPr>
              <a:t> April 2023.</a:t>
            </a:r>
          </a:p>
          <a:p>
            <a:endParaRPr lang="en-GB" sz="1400">
              <a:latin typeface="Arial"/>
              <a:cs typeface="Arial"/>
            </a:endParaRPr>
          </a:p>
          <a:p>
            <a:r>
              <a:rPr lang="en-GB" sz="1400">
                <a:latin typeface="Arial"/>
                <a:cs typeface="Arial"/>
              </a:rPr>
              <a:t>We had some additional clarifications from the Customer Focus Group session in January which resulted in some minor changes being added into the change packs. These will be issued for approval at March’s </a:t>
            </a:r>
            <a:r>
              <a:rPr lang="en-GB" sz="1400" err="1">
                <a:latin typeface="Arial"/>
                <a:cs typeface="Arial"/>
              </a:rPr>
              <a:t>ChMC</a:t>
            </a:r>
            <a:r>
              <a:rPr lang="en-GB" sz="1400">
                <a:latin typeface="Arial"/>
                <a:cs typeface="Arial"/>
              </a:rPr>
              <a:t>.</a:t>
            </a:r>
          </a:p>
          <a:p>
            <a:pPr marL="0" indent="0">
              <a:buNone/>
            </a:pPr>
            <a:endParaRPr lang="en-GB" sz="1400">
              <a:latin typeface="Arial"/>
              <a:cs typeface="Arial"/>
            </a:endParaRPr>
          </a:p>
          <a:p>
            <a:pPr marL="456565" indent="-456565"/>
            <a:r>
              <a:rPr lang="en-US" sz="1400">
                <a:latin typeface="Arial"/>
                <a:cs typeface="Arial"/>
              </a:rPr>
              <a:t>We are still assessing the potential delivery dates for the remainder of the processes alongside the </a:t>
            </a:r>
            <a:r>
              <a:rPr lang="en-US" sz="1400" err="1">
                <a:latin typeface="Arial"/>
                <a:cs typeface="Arial"/>
              </a:rPr>
              <a:t>prioritisation</a:t>
            </a:r>
            <a:r>
              <a:rPr lang="en-US" sz="1400">
                <a:latin typeface="Arial"/>
                <a:cs typeface="Arial"/>
              </a:rPr>
              <a:t>, in particular:</a:t>
            </a:r>
          </a:p>
          <a:p>
            <a:pPr marL="742463" lvl="1" indent="-342424"/>
            <a:r>
              <a:rPr lang="en-US" sz="1400">
                <a:latin typeface="Arial"/>
                <a:cs typeface="Arial"/>
              </a:rPr>
              <a:t>Should RFA and CDQ be delivered next in advance of ADD / UNC</a:t>
            </a:r>
          </a:p>
          <a:p>
            <a:pPr marL="742463" lvl="1" indent="-342424"/>
            <a:r>
              <a:rPr lang="en-US" sz="1400">
                <a:latin typeface="Arial"/>
                <a:cs typeface="Arial"/>
              </a:rPr>
              <a:t>IGT Must Read Modification (IGT159 - XRN5605)</a:t>
            </a:r>
          </a:p>
          <a:p>
            <a:pPr marL="742463" lvl="1" indent="-342424"/>
            <a:r>
              <a:rPr lang="en-US" sz="1400">
                <a:latin typeface="Arial"/>
                <a:cs typeface="Arial"/>
              </a:rPr>
              <a:t>XRN5604 - Shipper Agreed Read Exceptions Process (MOD0811S)</a:t>
            </a:r>
          </a:p>
          <a:p>
            <a:pPr marL="456565" indent="-456565"/>
            <a:endParaRPr lang="en-US" sz="1400">
              <a:latin typeface="Arial"/>
              <a:cs typeface="Arial"/>
            </a:endParaRPr>
          </a:p>
          <a:p>
            <a:pPr marL="456565" indent="-456565"/>
            <a:endParaRPr lang="en-US" sz="1400">
              <a:latin typeface="Arial"/>
              <a:cs typeface="Arial"/>
            </a:endParaRPr>
          </a:p>
          <a:p>
            <a:pPr marL="456565" indent="-456565"/>
            <a:r>
              <a:rPr lang="en-GB" sz="1400">
                <a:latin typeface="Arial"/>
                <a:cs typeface="Arial"/>
              </a:rPr>
              <a:t>The CMS Rebuild webpage (</a:t>
            </a:r>
            <a:r>
              <a:rPr lang="en-US" sz="1400">
                <a:latin typeface="Arial"/>
                <a:cs typeface="Arial"/>
                <a:hlinkClick r:id="rId3"/>
              </a:rPr>
              <a:t>https://www.xoserve.com/products-services/data-products/contact-management-service-cms/cms-rebuild/</a:t>
            </a:r>
            <a:r>
              <a:rPr lang="en-GB" sz="1400">
                <a:latin typeface="Arial"/>
                <a:cs typeface="Arial"/>
              </a:rPr>
              <a:t>) contains the link to register for future Customer Focus Groups which are captured below, please note the agenda for the Focus Groups will be issued between 3 - 7 days prior to the session.</a:t>
            </a:r>
            <a:endParaRPr lang="en-US" sz="1400"/>
          </a:p>
          <a:p>
            <a:pPr marL="456565" indent="-456565"/>
            <a:endParaRPr lang="en-US" sz="1200">
              <a:latin typeface="Arial"/>
              <a:cs typeface="Arial"/>
            </a:endParaRPr>
          </a:p>
          <a:p>
            <a:pPr marL="0" indent="0">
              <a:buNone/>
            </a:pPr>
            <a:endParaRPr lang="en-US" sz="1200"/>
          </a:p>
        </p:txBody>
      </p:sp>
    </p:spTree>
    <p:extLst>
      <p:ext uri="{BB962C8B-B14F-4D97-AF65-F5344CB8AC3E}">
        <p14:creationId xmlns:p14="http://schemas.microsoft.com/office/powerpoint/2010/main" val="1440704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A96F5F94-18A9-1DC1-6388-6D1720CFC9AE}"/>
              </a:ext>
            </a:extLst>
          </p:cNvPr>
          <p:cNvSpPr/>
          <p:nvPr/>
        </p:nvSpPr>
        <p:spPr>
          <a:xfrm>
            <a:off x="1846243" y="2414824"/>
            <a:ext cx="1968058" cy="1240487"/>
          </a:xfrm>
          <a:prstGeom prst="rect">
            <a:avLst/>
          </a:prstGeom>
          <a:noFill/>
          <a:ln w="1905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1">
              <a:solidFill>
                <a:schemeClr val="accent1"/>
              </a:solidFill>
            </a:endParaRPr>
          </a:p>
          <a:p>
            <a:pPr algn="ctr"/>
            <a:r>
              <a:rPr lang="en-US" sz="1598">
                <a:solidFill>
                  <a:schemeClr val="accent1"/>
                </a:solidFill>
              </a:rPr>
              <a:t>XRN 5556.b </a:t>
            </a:r>
          </a:p>
          <a:p>
            <a:pPr algn="ctr"/>
            <a:endParaRPr lang="en-US" sz="2131">
              <a:solidFill>
                <a:schemeClr val="accent1"/>
              </a:solidFill>
            </a:endParaRPr>
          </a:p>
          <a:p>
            <a:pPr algn="ctr"/>
            <a:endParaRPr lang="en-US" sz="2131">
              <a:solidFill>
                <a:schemeClr val="accent1"/>
              </a:solidFill>
            </a:endParaRPr>
          </a:p>
          <a:p>
            <a:pPr algn="ctr"/>
            <a:endParaRPr lang="en-US" sz="2131">
              <a:solidFill>
                <a:schemeClr val="accent1"/>
              </a:solidFill>
            </a:endParaRPr>
          </a:p>
          <a:p>
            <a:pPr algn="ctr"/>
            <a:endParaRPr lang="en-US" sz="2131">
              <a:solidFill>
                <a:schemeClr val="accent1"/>
              </a:solidFill>
            </a:endParaRPr>
          </a:p>
        </p:txBody>
      </p:sp>
      <p:sp>
        <p:nvSpPr>
          <p:cNvPr id="30" name="Rounded Rectangle 29">
            <a:extLst>
              <a:ext uri="{FF2B5EF4-FFF2-40B4-BE49-F238E27FC236}">
                <a16:creationId xmlns:a16="http://schemas.microsoft.com/office/drawing/2014/main" id="{80B7E0E9-E6EE-FF5F-8F67-6E0E1F7613F1}"/>
              </a:ext>
            </a:extLst>
          </p:cNvPr>
          <p:cNvSpPr/>
          <p:nvPr/>
        </p:nvSpPr>
        <p:spPr>
          <a:xfrm>
            <a:off x="9287297" y="5978644"/>
            <a:ext cx="2784116" cy="674402"/>
          </a:xfrm>
          <a:prstGeom prst="roundRect">
            <a:avLst/>
          </a:prstGeom>
          <a:solidFill>
            <a:srgbClr val="BAABE9"/>
          </a:solidFill>
        </p:spPr>
        <p:txBody>
          <a:bodyPr wrap="square" lIns="0" tIns="0" rIns="0" bIns="0" rtlCol="0" anchor="ctr"/>
          <a:lstStyle/>
          <a:p>
            <a:pPr algn="l"/>
            <a:endParaRPr lang="en-US" sz="2397"/>
          </a:p>
        </p:txBody>
      </p:sp>
      <p:sp>
        <p:nvSpPr>
          <p:cNvPr id="29" name="Rounded Rectangle 28">
            <a:extLst>
              <a:ext uri="{FF2B5EF4-FFF2-40B4-BE49-F238E27FC236}">
                <a16:creationId xmlns:a16="http://schemas.microsoft.com/office/drawing/2014/main" id="{BEC74D85-66CF-4A1E-60F4-A85C11DD4094}"/>
              </a:ext>
            </a:extLst>
          </p:cNvPr>
          <p:cNvSpPr/>
          <p:nvPr/>
        </p:nvSpPr>
        <p:spPr>
          <a:xfrm>
            <a:off x="6457098" y="5978644"/>
            <a:ext cx="2784116" cy="674402"/>
          </a:xfrm>
          <a:prstGeom prst="roundRect">
            <a:avLst/>
          </a:prstGeom>
          <a:solidFill>
            <a:srgbClr val="FFE3A3"/>
          </a:solidFill>
        </p:spPr>
        <p:txBody>
          <a:bodyPr wrap="square" lIns="0" tIns="0" rIns="0" bIns="0" rtlCol="0" anchor="ctr"/>
          <a:lstStyle/>
          <a:p>
            <a:pPr algn="l"/>
            <a:endParaRPr lang="en-US" sz="2397"/>
          </a:p>
        </p:txBody>
      </p:sp>
      <p:sp>
        <p:nvSpPr>
          <p:cNvPr id="28" name="Rounded Rectangle 27">
            <a:extLst>
              <a:ext uri="{FF2B5EF4-FFF2-40B4-BE49-F238E27FC236}">
                <a16:creationId xmlns:a16="http://schemas.microsoft.com/office/drawing/2014/main" id="{91E18BD7-67BC-7D49-6B22-153852D8E444}"/>
              </a:ext>
            </a:extLst>
          </p:cNvPr>
          <p:cNvSpPr/>
          <p:nvPr/>
        </p:nvSpPr>
        <p:spPr>
          <a:xfrm>
            <a:off x="3626898" y="5978644"/>
            <a:ext cx="2784116" cy="674402"/>
          </a:xfrm>
          <a:prstGeom prst="roundRect">
            <a:avLst/>
          </a:prstGeom>
          <a:solidFill>
            <a:srgbClr val="A3E9C7"/>
          </a:solidFill>
        </p:spPr>
        <p:txBody>
          <a:bodyPr wrap="square" lIns="0" tIns="0" rIns="0" bIns="0" rtlCol="0" anchor="ctr"/>
          <a:lstStyle/>
          <a:p>
            <a:pPr algn="l"/>
            <a:endParaRPr lang="en-US" sz="2397"/>
          </a:p>
        </p:txBody>
      </p:sp>
      <p:sp>
        <p:nvSpPr>
          <p:cNvPr id="27" name="Rounded Rectangle 26">
            <a:extLst>
              <a:ext uri="{FF2B5EF4-FFF2-40B4-BE49-F238E27FC236}">
                <a16:creationId xmlns:a16="http://schemas.microsoft.com/office/drawing/2014/main" id="{0BCF459A-378B-4819-4745-9C589A0963B6}"/>
              </a:ext>
            </a:extLst>
          </p:cNvPr>
          <p:cNvSpPr/>
          <p:nvPr/>
        </p:nvSpPr>
        <p:spPr>
          <a:xfrm>
            <a:off x="796699" y="5978644"/>
            <a:ext cx="2784116" cy="674402"/>
          </a:xfrm>
          <a:prstGeom prst="roundRect">
            <a:avLst/>
          </a:prstGeom>
          <a:solidFill>
            <a:srgbClr val="A1D3F1"/>
          </a:solidFill>
        </p:spPr>
        <p:txBody>
          <a:bodyPr wrap="square" lIns="0" tIns="0" rIns="0" bIns="0" rtlCol="0" anchor="ctr"/>
          <a:lstStyle/>
          <a:p>
            <a:pPr algn="l"/>
            <a:endParaRPr lang="en-US" sz="2397"/>
          </a:p>
        </p:txBody>
      </p:sp>
      <p:sp>
        <p:nvSpPr>
          <p:cNvPr id="8" name="Text Placeholder 7">
            <a:extLst>
              <a:ext uri="{FF2B5EF4-FFF2-40B4-BE49-F238E27FC236}">
                <a16:creationId xmlns:a16="http://schemas.microsoft.com/office/drawing/2014/main" id="{BFE82B89-08C1-CB11-2E13-8D37ECE200B6}"/>
              </a:ext>
            </a:extLst>
          </p:cNvPr>
          <p:cNvSpPr>
            <a:spLocks noGrp="1"/>
          </p:cNvSpPr>
          <p:nvPr>
            <p:ph type="body" sz="quarter" idx="17"/>
          </p:nvPr>
        </p:nvSpPr>
        <p:spPr>
          <a:xfrm>
            <a:off x="2620725" y="258221"/>
            <a:ext cx="7427028" cy="1157881"/>
          </a:xfrm>
        </p:spPr>
        <p:txBody>
          <a:bodyPr/>
          <a:lstStyle/>
          <a:p>
            <a:pPr marL="0" indent="0">
              <a:buNone/>
            </a:pPr>
            <a:r>
              <a:rPr lang="en-US" b="1">
                <a:solidFill>
                  <a:srgbClr val="304A90"/>
                </a:solidFill>
              </a:rPr>
              <a:t>CMS Rebuild Delivery Roadmap – Potential </a:t>
            </a:r>
            <a:r>
              <a:rPr lang="en-US" b="1" err="1">
                <a:solidFill>
                  <a:srgbClr val="304A90"/>
                </a:solidFill>
              </a:rPr>
              <a:t>Reprioritisation</a:t>
            </a:r>
            <a:endParaRPr lang="en-US" b="1">
              <a:solidFill>
                <a:srgbClr val="304A90"/>
              </a:solidFill>
            </a:endParaRPr>
          </a:p>
        </p:txBody>
      </p:sp>
      <p:sp>
        <p:nvSpPr>
          <p:cNvPr id="2" name="TextBox 1">
            <a:extLst>
              <a:ext uri="{FF2B5EF4-FFF2-40B4-BE49-F238E27FC236}">
                <a16:creationId xmlns:a16="http://schemas.microsoft.com/office/drawing/2014/main" id="{77586845-2A2E-1340-1DC6-1B2E9CAA2CA7}"/>
              </a:ext>
            </a:extLst>
          </p:cNvPr>
          <p:cNvSpPr txBox="1"/>
          <p:nvPr/>
        </p:nvSpPr>
        <p:spPr>
          <a:xfrm rot="16200000">
            <a:off x="-2008443" y="3263995"/>
            <a:ext cx="5037025" cy="303951"/>
          </a:xfrm>
          <a:prstGeom prst="rect">
            <a:avLst/>
          </a:prstGeom>
        </p:spPr>
        <p:txBody>
          <a:bodyPr vert="horz" wrap="square" lIns="0" tIns="16912" rIns="0" bIns="0" rtlCol="0">
            <a:spAutoFit/>
          </a:bodyPr>
          <a:lstStyle/>
          <a:p>
            <a:pPr marL="16067" algn="ctr">
              <a:spcBef>
                <a:spcPts val="133"/>
              </a:spcBef>
              <a:tabLst>
                <a:tab pos="216481" algn="l"/>
              </a:tabLst>
            </a:pPr>
            <a:r>
              <a:rPr lang="en-US" sz="1864">
                <a:solidFill>
                  <a:srgbClr val="304A90"/>
                </a:solidFill>
                <a:latin typeface="Poppins Medium"/>
                <a:cs typeface="Poppins Medium"/>
              </a:rPr>
              <a:t>Release Content</a:t>
            </a:r>
          </a:p>
        </p:txBody>
      </p:sp>
      <p:sp>
        <p:nvSpPr>
          <p:cNvPr id="4" name="TextBox 3">
            <a:extLst>
              <a:ext uri="{FF2B5EF4-FFF2-40B4-BE49-F238E27FC236}">
                <a16:creationId xmlns:a16="http://schemas.microsoft.com/office/drawing/2014/main" id="{E7E4FBD8-AA64-A9D9-006F-5F1CF319D24B}"/>
              </a:ext>
            </a:extLst>
          </p:cNvPr>
          <p:cNvSpPr txBox="1"/>
          <p:nvPr/>
        </p:nvSpPr>
        <p:spPr>
          <a:xfrm>
            <a:off x="1927423" y="6189959"/>
            <a:ext cx="516167" cy="262978"/>
          </a:xfrm>
          <a:prstGeom prst="rect">
            <a:avLst/>
          </a:prstGeom>
        </p:spPr>
        <p:txBody>
          <a:bodyPr vert="horz" wrap="none" lIns="0" tIns="16912" rIns="0" bIns="0" rtlCol="0">
            <a:spAutoFit/>
          </a:bodyPr>
          <a:lstStyle/>
          <a:p>
            <a:pPr marL="16067">
              <a:spcBef>
                <a:spcPts val="133"/>
              </a:spcBef>
              <a:tabLst>
                <a:tab pos="216481" algn="l"/>
              </a:tabLst>
            </a:pPr>
            <a:r>
              <a:rPr lang="en-US" sz="1598">
                <a:solidFill>
                  <a:schemeClr val="accent1"/>
                </a:solidFill>
                <a:latin typeface="Poppins Medium"/>
                <a:cs typeface="Poppins Medium"/>
              </a:rPr>
              <a:t>Now </a:t>
            </a:r>
          </a:p>
        </p:txBody>
      </p:sp>
      <p:sp>
        <p:nvSpPr>
          <p:cNvPr id="5" name="TextBox 4">
            <a:extLst>
              <a:ext uri="{FF2B5EF4-FFF2-40B4-BE49-F238E27FC236}">
                <a16:creationId xmlns:a16="http://schemas.microsoft.com/office/drawing/2014/main" id="{B7A0594E-633A-77B0-096A-6689634D0DB4}"/>
              </a:ext>
            </a:extLst>
          </p:cNvPr>
          <p:cNvSpPr txBox="1"/>
          <p:nvPr/>
        </p:nvSpPr>
        <p:spPr>
          <a:xfrm>
            <a:off x="4727266" y="6211443"/>
            <a:ext cx="469680" cy="262978"/>
          </a:xfrm>
          <a:prstGeom prst="rect">
            <a:avLst/>
          </a:prstGeom>
        </p:spPr>
        <p:txBody>
          <a:bodyPr vert="horz" wrap="none" lIns="0" tIns="16912" rIns="0" bIns="0" rtlCol="0">
            <a:spAutoFit/>
          </a:bodyPr>
          <a:lstStyle/>
          <a:p>
            <a:pPr marL="16067">
              <a:spcBef>
                <a:spcPts val="133"/>
              </a:spcBef>
              <a:tabLst>
                <a:tab pos="216481" algn="l"/>
              </a:tabLst>
            </a:pPr>
            <a:r>
              <a:rPr lang="en-US" sz="1598">
                <a:solidFill>
                  <a:schemeClr val="accent1"/>
                </a:solidFill>
                <a:latin typeface="Poppins Medium"/>
                <a:cs typeface="Poppins Medium"/>
              </a:rPr>
              <a:t>Next</a:t>
            </a:r>
          </a:p>
        </p:txBody>
      </p:sp>
      <p:sp>
        <p:nvSpPr>
          <p:cNvPr id="6" name="TextBox 5">
            <a:extLst>
              <a:ext uri="{FF2B5EF4-FFF2-40B4-BE49-F238E27FC236}">
                <a16:creationId xmlns:a16="http://schemas.microsoft.com/office/drawing/2014/main" id="{A0A2A366-2B6A-3E49-D612-811E3FA4199A}"/>
              </a:ext>
            </a:extLst>
          </p:cNvPr>
          <p:cNvSpPr txBox="1"/>
          <p:nvPr/>
        </p:nvSpPr>
        <p:spPr>
          <a:xfrm>
            <a:off x="7415172" y="6189959"/>
            <a:ext cx="528991" cy="262978"/>
          </a:xfrm>
          <a:prstGeom prst="rect">
            <a:avLst/>
          </a:prstGeom>
        </p:spPr>
        <p:txBody>
          <a:bodyPr vert="horz" wrap="none" lIns="0" tIns="16912" rIns="0" bIns="0" rtlCol="0">
            <a:spAutoFit/>
          </a:bodyPr>
          <a:lstStyle/>
          <a:p>
            <a:pPr marL="16067">
              <a:spcBef>
                <a:spcPts val="133"/>
              </a:spcBef>
              <a:tabLst>
                <a:tab pos="216481" algn="l"/>
              </a:tabLst>
            </a:pPr>
            <a:r>
              <a:rPr lang="en-US" sz="1598">
                <a:solidFill>
                  <a:schemeClr val="accent1"/>
                </a:solidFill>
                <a:latin typeface="Poppins Medium"/>
                <a:cs typeface="Poppins Medium"/>
              </a:rPr>
              <a:t>Later</a:t>
            </a:r>
          </a:p>
        </p:txBody>
      </p:sp>
      <p:sp>
        <p:nvSpPr>
          <p:cNvPr id="7" name="TextBox 6">
            <a:extLst>
              <a:ext uri="{FF2B5EF4-FFF2-40B4-BE49-F238E27FC236}">
                <a16:creationId xmlns:a16="http://schemas.microsoft.com/office/drawing/2014/main" id="{7DCDE1EA-8C78-358C-7324-5BE902109265}"/>
              </a:ext>
            </a:extLst>
          </p:cNvPr>
          <p:cNvSpPr txBox="1"/>
          <p:nvPr/>
        </p:nvSpPr>
        <p:spPr>
          <a:xfrm>
            <a:off x="9952040" y="6189959"/>
            <a:ext cx="1221488" cy="262978"/>
          </a:xfrm>
          <a:prstGeom prst="rect">
            <a:avLst/>
          </a:prstGeom>
        </p:spPr>
        <p:txBody>
          <a:bodyPr vert="horz" wrap="none" lIns="0" tIns="16912" rIns="0" bIns="0" rtlCol="0">
            <a:spAutoFit/>
          </a:bodyPr>
          <a:lstStyle/>
          <a:p>
            <a:pPr marL="16067">
              <a:spcBef>
                <a:spcPts val="133"/>
              </a:spcBef>
              <a:tabLst>
                <a:tab pos="216481" algn="l"/>
              </a:tabLst>
            </a:pPr>
            <a:r>
              <a:rPr lang="en-US" sz="1598">
                <a:solidFill>
                  <a:schemeClr val="accent1"/>
                </a:solidFill>
                <a:latin typeface="Poppins Medium"/>
                <a:cs typeface="Poppins Medium"/>
              </a:rPr>
              <a:t>A little Later</a:t>
            </a:r>
          </a:p>
        </p:txBody>
      </p:sp>
      <p:sp>
        <p:nvSpPr>
          <p:cNvPr id="9" name="Rectangle: Rounded Corners 6">
            <a:extLst>
              <a:ext uri="{FF2B5EF4-FFF2-40B4-BE49-F238E27FC236}">
                <a16:creationId xmlns:a16="http://schemas.microsoft.com/office/drawing/2014/main" id="{A1F798BE-815E-106A-EA9B-7A997675AA7A}"/>
              </a:ext>
            </a:extLst>
          </p:cNvPr>
          <p:cNvSpPr/>
          <p:nvPr/>
        </p:nvSpPr>
        <p:spPr>
          <a:xfrm>
            <a:off x="1286392" y="1393577"/>
            <a:ext cx="1674800" cy="99885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Supplier Theft of Gas (SUT)</a:t>
            </a:r>
          </a:p>
          <a:p>
            <a:pPr algn="ctr"/>
            <a:r>
              <a:rPr lang="en-GB" sz="1065">
                <a:solidFill>
                  <a:sysClr val="windowText" lastClr="000000"/>
                </a:solidFill>
                <a:cs typeface="Poppins Medium"/>
              </a:rPr>
              <a:t>Meter Number Creation (MNC)</a:t>
            </a:r>
            <a:endParaRPr lang="en-GB" sz="1065">
              <a:solidFill>
                <a:sysClr val="windowText" lastClr="000000"/>
              </a:solidFill>
            </a:endParaRPr>
          </a:p>
        </p:txBody>
      </p:sp>
      <p:sp>
        <p:nvSpPr>
          <p:cNvPr id="10" name="Rectangle: Rounded Corners 6">
            <a:extLst>
              <a:ext uri="{FF2B5EF4-FFF2-40B4-BE49-F238E27FC236}">
                <a16:creationId xmlns:a16="http://schemas.microsoft.com/office/drawing/2014/main" id="{78BB2EDC-88DD-259B-D035-ED156BA93DA8}"/>
              </a:ext>
            </a:extLst>
          </p:cNvPr>
          <p:cNvSpPr/>
          <p:nvPr/>
        </p:nvSpPr>
        <p:spPr>
          <a:xfrm>
            <a:off x="2045004" y="2699934"/>
            <a:ext cx="1674799" cy="720512"/>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Duplicate MPRNs (DUP)</a:t>
            </a:r>
          </a:p>
          <a:p>
            <a:pPr algn="ctr"/>
            <a:r>
              <a:rPr lang="en-GB" sz="1065">
                <a:solidFill>
                  <a:sysClr val="windowText" lastClr="000000"/>
                </a:solidFill>
                <a:cs typeface="Poppins Medium"/>
              </a:rPr>
              <a:t>Set to Extinct</a:t>
            </a:r>
          </a:p>
        </p:txBody>
      </p:sp>
      <p:sp>
        <p:nvSpPr>
          <p:cNvPr id="12" name="Rectangle: Rounded Corners 6">
            <a:extLst>
              <a:ext uri="{FF2B5EF4-FFF2-40B4-BE49-F238E27FC236}">
                <a16:creationId xmlns:a16="http://schemas.microsoft.com/office/drawing/2014/main" id="{755BDA16-1DBB-5907-81A1-F7BC0C6BD851}"/>
              </a:ext>
            </a:extLst>
          </p:cNvPr>
          <p:cNvSpPr/>
          <p:nvPr/>
        </p:nvSpPr>
        <p:spPr>
          <a:xfrm>
            <a:off x="3485824" y="1383746"/>
            <a:ext cx="1241442" cy="720512"/>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Isolations</a:t>
            </a:r>
          </a:p>
          <a:p>
            <a:pPr algn="ctr"/>
            <a:r>
              <a:rPr lang="en-GB" sz="1065">
                <a:solidFill>
                  <a:sysClr val="windowText" lastClr="000000"/>
                </a:solidFill>
                <a:cs typeface="Poppins Medium"/>
              </a:rPr>
              <a:t> (ISO) </a:t>
            </a:r>
          </a:p>
          <a:p>
            <a:pPr algn="ctr"/>
            <a:r>
              <a:rPr lang="en-GB" sz="1065">
                <a:solidFill>
                  <a:sysClr val="windowText" lastClr="000000"/>
                </a:solidFill>
                <a:cs typeface="Poppins Medium"/>
              </a:rPr>
              <a:t>Dead to Live  </a:t>
            </a:r>
          </a:p>
          <a:p>
            <a:pPr algn="ctr"/>
            <a:r>
              <a:rPr lang="en-GB" sz="1065">
                <a:solidFill>
                  <a:sysClr val="windowText" lastClr="000000"/>
                </a:solidFill>
                <a:cs typeface="Poppins Medium"/>
              </a:rPr>
              <a:t>(DTL)</a:t>
            </a:r>
          </a:p>
        </p:txBody>
      </p:sp>
      <p:sp>
        <p:nvSpPr>
          <p:cNvPr id="13" name="Rectangle: Rounded Corners 6">
            <a:extLst>
              <a:ext uri="{FF2B5EF4-FFF2-40B4-BE49-F238E27FC236}">
                <a16:creationId xmlns:a16="http://schemas.microsoft.com/office/drawing/2014/main" id="{6FBB5F2F-F270-7E43-6CAC-C1685E180B50}"/>
              </a:ext>
            </a:extLst>
          </p:cNvPr>
          <p:cNvSpPr/>
          <p:nvPr/>
        </p:nvSpPr>
        <p:spPr>
          <a:xfrm>
            <a:off x="3577214" y="4011811"/>
            <a:ext cx="1180365"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DUP Enhancements</a:t>
            </a:r>
          </a:p>
        </p:txBody>
      </p:sp>
      <p:sp>
        <p:nvSpPr>
          <p:cNvPr id="14" name="Rectangle: Rounded Corners 6">
            <a:extLst>
              <a:ext uri="{FF2B5EF4-FFF2-40B4-BE49-F238E27FC236}">
                <a16:creationId xmlns:a16="http://schemas.microsoft.com/office/drawing/2014/main" id="{6403D819-B072-083C-5781-895766C8804B}"/>
              </a:ext>
            </a:extLst>
          </p:cNvPr>
          <p:cNvSpPr/>
          <p:nvPr/>
        </p:nvSpPr>
        <p:spPr>
          <a:xfrm>
            <a:off x="3577214" y="4992424"/>
            <a:ext cx="1241442"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Generic to desk workflows – AGG, PSI, PSR</a:t>
            </a:r>
            <a:endParaRPr lang="en-GB" sz="1065">
              <a:solidFill>
                <a:sysClr val="windowText" lastClr="000000"/>
              </a:solidFill>
            </a:endParaRPr>
          </a:p>
        </p:txBody>
      </p:sp>
      <p:sp>
        <p:nvSpPr>
          <p:cNvPr id="15" name="Rectangle: Rounded Corners 6">
            <a:extLst>
              <a:ext uri="{FF2B5EF4-FFF2-40B4-BE49-F238E27FC236}">
                <a16:creationId xmlns:a16="http://schemas.microsoft.com/office/drawing/2014/main" id="{E9AD0A79-C370-1EA8-1B5D-C04A36675253}"/>
              </a:ext>
            </a:extLst>
          </p:cNvPr>
          <p:cNvSpPr/>
          <p:nvPr/>
        </p:nvSpPr>
        <p:spPr>
          <a:xfrm>
            <a:off x="7015004" y="1460903"/>
            <a:ext cx="1674799" cy="1599285"/>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Address Amendments (ADD/ UNC)</a:t>
            </a:r>
          </a:p>
          <a:p>
            <a:pPr algn="ctr"/>
            <a:r>
              <a:rPr lang="en-GB" sz="1065">
                <a:solidFill>
                  <a:sysClr val="windowText" lastClr="000000"/>
                </a:solidFill>
                <a:cs typeface="Poppins Medium"/>
              </a:rPr>
              <a:t>New MPRN Creation</a:t>
            </a:r>
          </a:p>
          <a:p>
            <a:pPr algn="ctr"/>
            <a:r>
              <a:rPr lang="en-GB" sz="1065">
                <a:solidFill>
                  <a:sysClr val="windowText" lastClr="000000"/>
                </a:solidFill>
                <a:cs typeface="Poppins Medium"/>
              </a:rPr>
              <a:t> (FOM)</a:t>
            </a:r>
          </a:p>
          <a:p>
            <a:pPr algn="ctr"/>
            <a:r>
              <a:rPr lang="en-GB" sz="1065">
                <a:solidFill>
                  <a:sysClr val="windowText" lastClr="000000"/>
                </a:solidFill>
                <a:cs typeface="Poppins Medium"/>
              </a:rPr>
              <a:t>Daily Metered Query (DMQ)</a:t>
            </a:r>
          </a:p>
          <a:p>
            <a:pPr algn="ctr"/>
            <a:r>
              <a:rPr lang="en-GB" sz="1065">
                <a:solidFill>
                  <a:sysClr val="windowText" lastClr="000000"/>
                </a:solidFill>
                <a:cs typeface="Poppins Medium"/>
              </a:rPr>
              <a:t>Theft of Gas </a:t>
            </a:r>
          </a:p>
          <a:p>
            <a:pPr algn="ctr"/>
            <a:r>
              <a:rPr lang="en-GB" sz="1065">
                <a:solidFill>
                  <a:sysClr val="windowText" lastClr="000000"/>
                </a:solidFill>
                <a:cs typeface="Poppins Medium"/>
              </a:rPr>
              <a:t> (TOG)– </a:t>
            </a:r>
          </a:p>
          <a:p>
            <a:pPr algn="ctr"/>
            <a:r>
              <a:rPr lang="en-GB" sz="1065">
                <a:solidFill>
                  <a:sysClr val="windowText" lastClr="000000"/>
                </a:solidFill>
                <a:cs typeface="Poppins Medium"/>
              </a:rPr>
              <a:t>Network Raised MNC (DMN)</a:t>
            </a:r>
          </a:p>
          <a:p>
            <a:pPr algn="ctr"/>
            <a:endParaRPr lang="en-GB" sz="1065">
              <a:solidFill>
                <a:sysClr val="windowText" lastClr="000000"/>
              </a:solidFill>
              <a:cs typeface="Poppins Medium"/>
            </a:endParaRPr>
          </a:p>
        </p:txBody>
      </p:sp>
      <p:sp>
        <p:nvSpPr>
          <p:cNvPr id="16" name="Rectangle: Rounded Corners 6">
            <a:extLst>
              <a:ext uri="{FF2B5EF4-FFF2-40B4-BE49-F238E27FC236}">
                <a16:creationId xmlns:a16="http://schemas.microsoft.com/office/drawing/2014/main" id="{B5F6C26F-53F6-5D9E-9198-89DF28223690}"/>
              </a:ext>
            </a:extLst>
          </p:cNvPr>
          <p:cNvSpPr/>
          <p:nvPr/>
        </p:nvSpPr>
        <p:spPr>
          <a:xfrm>
            <a:off x="4987186" y="4118945"/>
            <a:ext cx="1674799"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Enhancements to MNC Process including Network</a:t>
            </a:r>
          </a:p>
        </p:txBody>
      </p:sp>
      <p:sp>
        <p:nvSpPr>
          <p:cNvPr id="17" name="Rectangle: Rounded Corners 6">
            <a:extLst>
              <a:ext uri="{FF2B5EF4-FFF2-40B4-BE49-F238E27FC236}">
                <a16:creationId xmlns:a16="http://schemas.microsoft.com/office/drawing/2014/main" id="{31E96A15-61BD-76E7-7EBB-33004D49ACFD}"/>
              </a:ext>
            </a:extLst>
          </p:cNvPr>
          <p:cNvSpPr/>
          <p:nvPr/>
        </p:nvSpPr>
        <p:spPr>
          <a:xfrm>
            <a:off x="4987186" y="4984153"/>
            <a:ext cx="1674799"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Generic to desk </a:t>
            </a:r>
          </a:p>
          <a:p>
            <a:pPr algn="ctr"/>
            <a:r>
              <a:rPr lang="en-GB" sz="1065">
                <a:solidFill>
                  <a:sysClr val="windowText" lastClr="000000"/>
                </a:solidFill>
                <a:cs typeface="Poppins Medium"/>
              </a:rPr>
              <a:t>workflows – GIC</a:t>
            </a:r>
            <a:endParaRPr lang="en-GB" sz="1065">
              <a:solidFill>
                <a:sysClr val="windowText" lastClr="000000"/>
              </a:solidFill>
            </a:endParaRPr>
          </a:p>
        </p:txBody>
      </p:sp>
      <p:sp>
        <p:nvSpPr>
          <p:cNvPr id="18" name="TextBox 17">
            <a:extLst>
              <a:ext uri="{FF2B5EF4-FFF2-40B4-BE49-F238E27FC236}">
                <a16:creationId xmlns:a16="http://schemas.microsoft.com/office/drawing/2014/main" id="{402E6CFC-8B60-2534-1809-9C4DBAE10D6C}"/>
              </a:ext>
            </a:extLst>
          </p:cNvPr>
          <p:cNvSpPr txBox="1"/>
          <p:nvPr/>
        </p:nvSpPr>
        <p:spPr>
          <a:xfrm rot="16200000">
            <a:off x="-81995" y="2027826"/>
            <a:ext cx="1908160" cy="303951"/>
          </a:xfrm>
          <a:prstGeom prst="rect">
            <a:avLst/>
          </a:prstGeom>
        </p:spPr>
        <p:txBody>
          <a:bodyPr vert="horz" wrap="square" lIns="0" tIns="16912" rIns="0" bIns="0" rtlCol="0">
            <a:spAutoFit/>
          </a:bodyPr>
          <a:lstStyle/>
          <a:p>
            <a:pPr marL="16067" algn="ctr">
              <a:spcBef>
                <a:spcPts val="133"/>
              </a:spcBef>
              <a:tabLst>
                <a:tab pos="216481" algn="l"/>
              </a:tabLst>
            </a:pPr>
            <a:r>
              <a:rPr lang="en-US" sz="1864">
                <a:solidFill>
                  <a:srgbClr val="304A90"/>
                </a:solidFill>
                <a:latin typeface="Poppins Medium"/>
                <a:cs typeface="Poppins Medium"/>
              </a:rPr>
              <a:t>Main  Release</a:t>
            </a:r>
          </a:p>
        </p:txBody>
      </p:sp>
      <p:sp>
        <p:nvSpPr>
          <p:cNvPr id="19" name="TextBox 18">
            <a:extLst>
              <a:ext uri="{FF2B5EF4-FFF2-40B4-BE49-F238E27FC236}">
                <a16:creationId xmlns:a16="http://schemas.microsoft.com/office/drawing/2014/main" id="{A2175A3B-05E7-98CF-F645-144828B3F0AA}"/>
              </a:ext>
            </a:extLst>
          </p:cNvPr>
          <p:cNvSpPr txBox="1"/>
          <p:nvPr/>
        </p:nvSpPr>
        <p:spPr>
          <a:xfrm rot="16200000">
            <a:off x="-234051" y="4362023"/>
            <a:ext cx="2592168" cy="590824"/>
          </a:xfrm>
          <a:prstGeom prst="rect">
            <a:avLst/>
          </a:prstGeom>
        </p:spPr>
        <p:txBody>
          <a:bodyPr vert="horz" wrap="square" lIns="0" tIns="16912" rIns="0" bIns="0" rtlCol="0">
            <a:spAutoFit/>
          </a:bodyPr>
          <a:lstStyle/>
          <a:p>
            <a:pPr marL="16067" algn="ctr">
              <a:spcBef>
                <a:spcPts val="133"/>
              </a:spcBef>
              <a:tabLst>
                <a:tab pos="216481" algn="l"/>
              </a:tabLst>
            </a:pPr>
            <a:r>
              <a:rPr lang="en-US" sz="1864">
                <a:solidFill>
                  <a:srgbClr val="304A90"/>
                </a:solidFill>
                <a:latin typeface="Poppins Medium"/>
                <a:cs typeface="Poppins Medium"/>
              </a:rPr>
              <a:t>Additional Stretch Enhancements</a:t>
            </a:r>
          </a:p>
        </p:txBody>
      </p:sp>
      <p:sp>
        <p:nvSpPr>
          <p:cNvPr id="20" name="Rectangle: Rounded Corners 6">
            <a:extLst>
              <a:ext uri="{FF2B5EF4-FFF2-40B4-BE49-F238E27FC236}">
                <a16:creationId xmlns:a16="http://schemas.microsoft.com/office/drawing/2014/main" id="{B9BEDB03-4126-5E27-50D4-16B1558B873D}"/>
              </a:ext>
            </a:extLst>
          </p:cNvPr>
          <p:cNvSpPr/>
          <p:nvPr/>
        </p:nvSpPr>
        <p:spPr>
          <a:xfrm>
            <a:off x="4852064" y="1361306"/>
            <a:ext cx="2021321" cy="1667844"/>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Request for Adjustment (RFA)</a:t>
            </a:r>
          </a:p>
          <a:p>
            <a:pPr algn="ctr"/>
            <a:r>
              <a:rPr lang="en-GB" sz="1065">
                <a:solidFill>
                  <a:sysClr val="windowText" lastClr="000000"/>
                </a:solidFill>
                <a:cs typeface="Poppins Medium"/>
              </a:rPr>
              <a:t>Consumption Dispute Query (CDQ)</a:t>
            </a:r>
          </a:p>
        </p:txBody>
      </p:sp>
      <p:sp>
        <p:nvSpPr>
          <p:cNvPr id="21" name="Rectangle: Rounded Corners 6">
            <a:extLst>
              <a:ext uri="{FF2B5EF4-FFF2-40B4-BE49-F238E27FC236}">
                <a16:creationId xmlns:a16="http://schemas.microsoft.com/office/drawing/2014/main" id="{C0177AEF-85EB-4757-BA00-FBC36A03000B}"/>
              </a:ext>
            </a:extLst>
          </p:cNvPr>
          <p:cNvSpPr/>
          <p:nvPr/>
        </p:nvSpPr>
        <p:spPr>
          <a:xfrm>
            <a:off x="6841872" y="4984152"/>
            <a:ext cx="2021321"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Generic to desk </a:t>
            </a:r>
          </a:p>
          <a:p>
            <a:pPr algn="ctr"/>
            <a:r>
              <a:rPr lang="en-GB" sz="1065">
                <a:solidFill>
                  <a:sysClr val="windowText" lastClr="000000"/>
                </a:solidFill>
                <a:cs typeface="Poppins Medium"/>
              </a:rPr>
              <a:t>workflows – FLE</a:t>
            </a:r>
            <a:endParaRPr lang="en-GB" sz="1065">
              <a:solidFill>
                <a:sysClr val="windowText" lastClr="000000"/>
              </a:solidFill>
            </a:endParaRPr>
          </a:p>
        </p:txBody>
      </p:sp>
      <p:sp>
        <p:nvSpPr>
          <p:cNvPr id="22" name="Rectangle: Rounded Corners 6">
            <a:extLst>
              <a:ext uri="{FF2B5EF4-FFF2-40B4-BE49-F238E27FC236}">
                <a16:creationId xmlns:a16="http://schemas.microsoft.com/office/drawing/2014/main" id="{BB4706D0-C19D-997A-4124-5D3556776D76}"/>
              </a:ext>
            </a:extLst>
          </p:cNvPr>
          <p:cNvSpPr/>
          <p:nvPr/>
        </p:nvSpPr>
        <p:spPr>
          <a:xfrm>
            <a:off x="8915106" y="1384697"/>
            <a:ext cx="1130468" cy="854956"/>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Must Reads</a:t>
            </a:r>
          </a:p>
          <a:p>
            <a:pPr algn="ctr"/>
            <a:r>
              <a:rPr lang="en-GB" sz="1065">
                <a:solidFill>
                  <a:sysClr val="windowText" lastClr="000000"/>
                </a:solidFill>
                <a:cs typeface="Poppins Medium"/>
              </a:rPr>
              <a:t> (MUR)</a:t>
            </a:r>
          </a:p>
        </p:txBody>
      </p:sp>
      <p:sp>
        <p:nvSpPr>
          <p:cNvPr id="23" name="Rectangle: Rounded Corners 6">
            <a:extLst>
              <a:ext uri="{FF2B5EF4-FFF2-40B4-BE49-F238E27FC236}">
                <a16:creationId xmlns:a16="http://schemas.microsoft.com/office/drawing/2014/main" id="{6D05B43F-166E-8F17-13D8-21177C0AF265}"/>
              </a:ext>
            </a:extLst>
          </p:cNvPr>
          <p:cNvSpPr/>
          <p:nvPr/>
        </p:nvSpPr>
        <p:spPr>
          <a:xfrm>
            <a:off x="10187193" y="1374158"/>
            <a:ext cx="1258596" cy="1460197"/>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Manage Unregistered Sites </a:t>
            </a:r>
          </a:p>
          <a:p>
            <a:pPr algn="ctr"/>
            <a:r>
              <a:rPr lang="en-GB" sz="1065">
                <a:solidFill>
                  <a:sysClr val="windowText" lastClr="000000"/>
                </a:solidFill>
                <a:cs typeface="Poppins Medium"/>
              </a:rPr>
              <a:t>(MUS)</a:t>
            </a:r>
          </a:p>
          <a:p>
            <a:pPr algn="ctr"/>
            <a:endParaRPr lang="en-GB" sz="1065">
              <a:solidFill>
                <a:sysClr val="windowText" lastClr="000000"/>
              </a:solidFill>
              <a:cs typeface="Poppins Medium"/>
            </a:endParaRPr>
          </a:p>
          <a:p>
            <a:pPr algn="ctr"/>
            <a:r>
              <a:rPr lang="en-GB" sz="1065">
                <a:solidFill>
                  <a:sysClr val="windowText" lastClr="000000"/>
                </a:solidFill>
                <a:cs typeface="Poppins Medium"/>
              </a:rPr>
              <a:t>Gas Safety Regulation </a:t>
            </a:r>
          </a:p>
          <a:p>
            <a:pPr algn="ctr"/>
            <a:r>
              <a:rPr lang="en-GB" sz="1065">
                <a:solidFill>
                  <a:sysClr val="windowText" lastClr="000000"/>
                </a:solidFill>
                <a:cs typeface="Poppins Medium"/>
              </a:rPr>
              <a:t>(GSR)</a:t>
            </a:r>
          </a:p>
        </p:txBody>
      </p:sp>
      <p:sp>
        <p:nvSpPr>
          <p:cNvPr id="24" name="Rectangle: Rounded Corners 6">
            <a:extLst>
              <a:ext uri="{FF2B5EF4-FFF2-40B4-BE49-F238E27FC236}">
                <a16:creationId xmlns:a16="http://schemas.microsoft.com/office/drawing/2014/main" id="{2151A7A9-8B78-BBC5-B6B0-76005580BAC0}"/>
              </a:ext>
            </a:extLst>
          </p:cNvPr>
          <p:cNvSpPr/>
          <p:nvPr/>
        </p:nvSpPr>
        <p:spPr>
          <a:xfrm>
            <a:off x="10142868" y="3983780"/>
            <a:ext cx="1438842"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SUT Enhancements</a:t>
            </a:r>
          </a:p>
        </p:txBody>
      </p:sp>
      <p:sp>
        <p:nvSpPr>
          <p:cNvPr id="25" name="Rectangle: Rounded Corners 6">
            <a:extLst>
              <a:ext uri="{FF2B5EF4-FFF2-40B4-BE49-F238E27FC236}">
                <a16:creationId xmlns:a16="http://schemas.microsoft.com/office/drawing/2014/main" id="{4780281E-D195-B241-B154-D85F76684DB3}"/>
              </a:ext>
            </a:extLst>
          </p:cNvPr>
          <p:cNvSpPr/>
          <p:nvPr/>
        </p:nvSpPr>
        <p:spPr>
          <a:xfrm>
            <a:off x="10880554" y="2921102"/>
            <a:ext cx="1130470" cy="804616"/>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Swapped Address </a:t>
            </a:r>
          </a:p>
          <a:p>
            <a:pPr algn="ctr"/>
            <a:r>
              <a:rPr lang="en-GB" sz="1065">
                <a:solidFill>
                  <a:sysClr val="windowText" lastClr="000000"/>
                </a:solidFill>
                <a:cs typeface="Poppins Medium"/>
              </a:rPr>
              <a:t>(SWA)</a:t>
            </a:r>
          </a:p>
        </p:txBody>
      </p:sp>
      <p:sp>
        <p:nvSpPr>
          <p:cNvPr id="26" name="Rectangle: Rounded Corners 6">
            <a:extLst>
              <a:ext uri="{FF2B5EF4-FFF2-40B4-BE49-F238E27FC236}">
                <a16:creationId xmlns:a16="http://schemas.microsoft.com/office/drawing/2014/main" id="{FF1201DD-1AEE-02A9-4EFF-66500EB8DA8E}"/>
              </a:ext>
            </a:extLst>
          </p:cNvPr>
          <p:cNvSpPr/>
          <p:nvPr/>
        </p:nvSpPr>
        <p:spPr>
          <a:xfrm>
            <a:off x="8863194" y="3983780"/>
            <a:ext cx="1130470"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Generic Enhancements</a:t>
            </a:r>
            <a:endParaRPr lang="en-GB" sz="1065">
              <a:solidFill>
                <a:sysClr val="windowText" lastClr="000000"/>
              </a:solidFill>
            </a:endParaRPr>
          </a:p>
        </p:txBody>
      </p:sp>
      <p:sp>
        <p:nvSpPr>
          <p:cNvPr id="3" name="Rectangle 2">
            <a:extLst>
              <a:ext uri="{FF2B5EF4-FFF2-40B4-BE49-F238E27FC236}">
                <a16:creationId xmlns:a16="http://schemas.microsoft.com/office/drawing/2014/main" id="{C22CE7E6-E29D-F536-CBAF-C486984BDE23}"/>
              </a:ext>
            </a:extLst>
          </p:cNvPr>
          <p:cNvSpPr/>
          <p:nvPr/>
        </p:nvSpPr>
        <p:spPr>
          <a:xfrm>
            <a:off x="1126776" y="1062392"/>
            <a:ext cx="1968058" cy="1377485"/>
          </a:xfrm>
          <a:prstGeom prst="rect">
            <a:avLst/>
          </a:prstGeom>
          <a:noFill/>
          <a:ln w="1905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1">
              <a:solidFill>
                <a:schemeClr val="accent1"/>
              </a:solidFill>
            </a:endParaRPr>
          </a:p>
          <a:p>
            <a:pPr algn="ctr"/>
            <a:r>
              <a:rPr lang="en-US" sz="1598">
                <a:solidFill>
                  <a:schemeClr val="accent1"/>
                </a:solidFill>
              </a:rPr>
              <a:t>XRN 5556.a </a:t>
            </a:r>
          </a:p>
          <a:p>
            <a:pPr algn="ctr"/>
            <a:endParaRPr lang="en-US" sz="2131">
              <a:solidFill>
                <a:schemeClr val="accent1"/>
              </a:solidFill>
            </a:endParaRPr>
          </a:p>
          <a:p>
            <a:pPr algn="ctr"/>
            <a:endParaRPr lang="en-US" sz="2131">
              <a:solidFill>
                <a:schemeClr val="accent1"/>
              </a:solidFill>
            </a:endParaRPr>
          </a:p>
          <a:p>
            <a:pPr algn="ctr"/>
            <a:endParaRPr lang="en-US" sz="2131">
              <a:solidFill>
                <a:schemeClr val="accent1"/>
              </a:solidFill>
            </a:endParaRPr>
          </a:p>
          <a:p>
            <a:pPr algn="ctr"/>
            <a:endParaRPr lang="en-US" sz="2131">
              <a:solidFill>
                <a:schemeClr val="accent1"/>
              </a:solidFill>
            </a:endParaRPr>
          </a:p>
        </p:txBody>
      </p:sp>
      <p:sp>
        <p:nvSpPr>
          <p:cNvPr id="31" name="Rectangle 30">
            <a:extLst>
              <a:ext uri="{FF2B5EF4-FFF2-40B4-BE49-F238E27FC236}">
                <a16:creationId xmlns:a16="http://schemas.microsoft.com/office/drawing/2014/main" id="{F6E03C12-6185-2997-0E85-7EA95FDFA5DF}"/>
              </a:ext>
            </a:extLst>
          </p:cNvPr>
          <p:cNvSpPr/>
          <p:nvPr/>
        </p:nvSpPr>
        <p:spPr>
          <a:xfrm>
            <a:off x="10677874" y="6653046"/>
            <a:ext cx="1115131" cy="198090"/>
          </a:xfrm>
          <a:prstGeom prst="rect">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65">
                <a:solidFill>
                  <a:srgbClr val="002060"/>
                </a:solidFill>
              </a:rPr>
              <a:t>New Process</a:t>
            </a:r>
          </a:p>
        </p:txBody>
      </p:sp>
      <p:sp>
        <p:nvSpPr>
          <p:cNvPr id="32" name="Rectangle 31">
            <a:extLst>
              <a:ext uri="{FF2B5EF4-FFF2-40B4-BE49-F238E27FC236}">
                <a16:creationId xmlns:a16="http://schemas.microsoft.com/office/drawing/2014/main" id="{75D6C674-EABD-D28C-7652-EBB1101FC63D}"/>
              </a:ext>
            </a:extLst>
          </p:cNvPr>
          <p:cNvSpPr/>
          <p:nvPr/>
        </p:nvSpPr>
        <p:spPr>
          <a:xfrm>
            <a:off x="2324838" y="3060189"/>
            <a:ext cx="1115131" cy="198090"/>
          </a:xfrm>
          <a:prstGeom prst="rect">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5">
              <a:solidFill>
                <a:srgbClr val="002060"/>
              </a:solidFill>
            </a:endParaRPr>
          </a:p>
        </p:txBody>
      </p:sp>
      <p:sp>
        <p:nvSpPr>
          <p:cNvPr id="34" name="Rectangle 33">
            <a:extLst>
              <a:ext uri="{FF2B5EF4-FFF2-40B4-BE49-F238E27FC236}">
                <a16:creationId xmlns:a16="http://schemas.microsoft.com/office/drawing/2014/main" id="{627E0C2E-1439-413A-8E71-BCE4FB2C1CB7}"/>
              </a:ext>
            </a:extLst>
          </p:cNvPr>
          <p:cNvSpPr/>
          <p:nvPr/>
        </p:nvSpPr>
        <p:spPr>
          <a:xfrm>
            <a:off x="11038339" y="3018665"/>
            <a:ext cx="867136" cy="623670"/>
          </a:xfrm>
          <a:prstGeom prst="rect">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5">
              <a:solidFill>
                <a:srgbClr val="002060"/>
              </a:solidFill>
            </a:endParaRPr>
          </a:p>
        </p:txBody>
      </p:sp>
      <p:pic>
        <p:nvPicPr>
          <p:cNvPr id="39" name="Graphic 38" descr="Badge Tick with solid fill">
            <a:extLst>
              <a:ext uri="{FF2B5EF4-FFF2-40B4-BE49-F238E27FC236}">
                <a16:creationId xmlns:a16="http://schemas.microsoft.com/office/drawing/2014/main" id="{6D6B3AEB-6E53-E363-3D28-90061E9AF11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20725" y="850565"/>
            <a:ext cx="1021482" cy="1021482"/>
          </a:xfrm>
          <a:prstGeom prst="rect">
            <a:avLst/>
          </a:prstGeom>
        </p:spPr>
      </p:pic>
      <p:pic>
        <p:nvPicPr>
          <p:cNvPr id="11" name="Graphic 10" descr="Badge Tick with solid fill">
            <a:extLst>
              <a:ext uri="{FF2B5EF4-FFF2-40B4-BE49-F238E27FC236}">
                <a16:creationId xmlns:a16="http://schemas.microsoft.com/office/drawing/2014/main" id="{562DFAD6-464E-0EEA-90DD-1129EDEA89F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206697" y="3159234"/>
            <a:ext cx="1021482" cy="1021482"/>
          </a:xfrm>
          <a:prstGeom prst="rect">
            <a:avLst/>
          </a:prstGeom>
        </p:spPr>
      </p:pic>
      <p:sp>
        <p:nvSpPr>
          <p:cNvPr id="33" name="TextBox 32">
            <a:extLst>
              <a:ext uri="{FF2B5EF4-FFF2-40B4-BE49-F238E27FC236}">
                <a16:creationId xmlns:a16="http://schemas.microsoft.com/office/drawing/2014/main" id="{BA234E9C-0C75-666C-9744-FF99BEE1E8F0}"/>
              </a:ext>
            </a:extLst>
          </p:cNvPr>
          <p:cNvSpPr txBox="1"/>
          <p:nvPr/>
        </p:nvSpPr>
        <p:spPr>
          <a:xfrm>
            <a:off x="3574157" y="2031755"/>
            <a:ext cx="1165255" cy="276999"/>
          </a:xfrm>
          <a:prstGeom prst="rect">
            <a:avLst/>
          </a:prstGeom>
          <a:noFill/>
        </p:spPr>
        <p:txBody>
          <a:bodyPr wrap="none" rtlCol="0">
            <a:spAutoFit/>
          </a:bodyPr>
          <a:lstStyle/>
          <a:p>
            <a:r>
              <a:rPr lang="en-US" sz="1200"/>
              <a:t>24</a:t>
            </a:r>
            <a:r>
              <a:rPr lang="en-US" sz="1200" baseline="30000"/>
              <a:t>th</a:t>
            </a:r>
            <a:r>
              <a:rPr lang="en-US" sz="1200"/>
              <a:t> April 2023</a:t>
            </a:r>
          </a:p>
        </p:txBody>
      </p:sp>
    </p:spTree>
    <p:extLst>
      <p:ext uri="{BB962C8B-B14F-4D97-AF65-F5344CB8AC3E}">
        <p14:creationId xmlns:p14="http://schemas.microsoft.com/office/powerpoint/2010/main" val="1327636957"/>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Limited Access System Group For Web 1447494a-e48f-468a-bba7-54d8a0f3944e</DisplayName>
        <AccountId>78</AccountId>
        <AccountType/>
      </UserInfo>
      <UserInfo>
        <DisplayName>Kiran Kumar</DisplayName>
        <AccountId>75</AccountId>
        <AccountType/>
      </UserInfo>
      <UserInfo>
        <DisplayName>Linda Whitcroft</DisplayName>
        <AccountId>12</AccountId>
        <AccountType/>
      </UserInfo>
      <UserInfo>
        <DisplayName>Kirsty McGarry</DisplayName>
        <AccountId>169</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5477F6F-577A-4EA4-BDA7-10E9E4609A70}"/>
</file>

<file path=customXml/itemProps2.xml><?xml version="1.0" encoding="utf-8"?>
<ds:datastoreItem xmlns:ds="http://schemas.openxmlformats.org/officeDocument/2006/customXml" ds:itemID="{6F092B59-2153-45D1-BA34-14AF2B535120}">
  <ds:schemaRefs>
    <ds:schemaRef ds:uri="103fba77-31dd-4780-83f9-c54f26c3a260"/>
    <ds:schemaRef ds:uri="11f1cc19-a6a2-4477-822b-8358f9edc37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C30F180-3CC8-4D21-BE0D-7E5DA88648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3</Slides>
  <Notes>2</Notes>
  <HiddenSlides>0</HiddenSlide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1_Office Theme</vt:lpstr>
      <vt:lpstr>February ChMC CMS Rebuild Update </vt:lpstr>
      <vt:lpstr>Progress to Date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dc:title>
  <dc:creator>Joanne Williams</dc:creator>
  <cp:revision>1</cp:revision>
  <dcterms:created xsi:type="dcterms:W3CDTF">2022-02-04T13:05:51Z</dcterms:created>
  <dcterms:modified xsi:type="dcterms:W3CDTF">2023-01-30T13:36:10Z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85800</vt:r8>
  </property>
  <property fmtid="{D5CDD505-2E9C-101B-9397-08002B2CF9AE}" pid="3" name="xd_Signature">
    <vt:bool>false</vt:bool>
  </property>
  <property fmtid="{D5CDD505-2E9C-101B-9397-08002B2CF9AE}" pid="4" name="xd_ProgID">
    <vt:lpwstr/>
  </property>
  <property fmtid="{D5CDD505-2E9C-101B-9397-08002B2CF9AE}" pid="5" name="_ExtendedDescription">
    <vt:lpwstr/>
  </property>
  <property fmtid="{D5CDD505-2E9C-101B-9397-08002B2CF9AE}" pid="6" name="TriggerFlowInfo">
    <vt:lpwstr/>
  </property>
  <property fmtid="{D5CDD505-2E9C-101B-9397-08002B2CF9AE}" pid="7" name="ComplianceAssetId">
    <vt:lpwstr/>
  </property>
  <property fmtid="{D5CDD505-2E9C-101B-9397-08002B2CF9AE}" pid="8" name="TemplateUrl">
    <vt:lpwstr/>
  </property>
  <property fmtid="{D5CDD505-2E9C-101B-9397-08002B2CF9AE}" pid="9" name="MediaServiceImageTags">
    <vt:lpwstr/>
  </property>
  <property fmtid="{D5CDD505-2E9C-101B-9397-08002B2CF9AE}" pid="10" name="ContentTypeId">
    <vt:lpwstr>0x010100BE4A46900855F54F8B1B4A69CC14CF6B</vt:lpwstr>
  </property>
</Properties>
</file>