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2"/>
  </p:notesMasterIdLst>
  <p:sldIdLst>
    <p:sldId id="4013" r:id="rId6"/>
    <p:sldId id="2145707840" r:id="rId7"/>
    <p:sldId id="2145707841" r:id="rId8"/>
    <p:sldId id="2145707842" r:id="rId9"/>
    <p:sldId id="2145707843" r:id="rId10"/>
    <p:sldId id="2145707845" r:id="rId11"/>
  </p:sldIdLst>
  <p:sldSz cx="9144000" cy="5143500" type="screen16x9"/>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D7777F-9675-18C4-5D14-796D627A9A79}" name="Steve M Deery" initials="SMD" userId="Steve M Deery" providerId="None"/>
  <p188:author id="{863F468E-A861-FD91-E0BF-F01AE3F8D056}" name="Sam Lattimer" initials="SL" userId="S::Sam.Lattimer@xoserve.com::2bced5fc-b024-4425-a471-c8ee3dabe002" providerId="AD"/>
  <p188:author id="{72A88DD1-A485-CB90-70AD-B3FAFECD7190}" name="Steve M Deery" initials="SMD" userId="S::steve.m.deery@xoserve.com::72aff62d-ca24-4df0-a556-8847d864d4f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Alex Stuart" initials="AS" lastIdx="4" clrIdx="6">
    <p:extLst>
      <p:ext uri="{19B8F6BF-5375-455C-9EA6-DF929625EA0E}">
        <p15:presenceInfo xmlns:p15="http://schemas.microsoft.com/office/powerpoint/2012/main" userId="S-1-5-21-4145888014-839675345-3125187760-3438" providerId="AD"/>
      </p:ext>
    </p:extLst>
  </p:cmAuthor>
  <p:cmAuthor id="1" name="Wilkes, Andrew" initials="AW" lastIdx="21" clrIdx="0">
    <p:extLst>
      <p:ext uri="{19B8F6BF-5375-455C-9EA6-DF929625EA0E}">
        <p15:presenceInfo xmlns:p15="http://schemas.microsoft.com/office/powerpoint/2012/main" userId="Wilkes, Andrew" providerId="None"/>
      </p:ext>
    </p:extLst>
  </p:cmAuthor>
  <p:cmAuthor id="8" name="Reiss Campbell" initials="RC" lastIdx="1" clrIdx="7">
    <p:extLst>
      <p:ext uri="{19B8F6BF-5375-455C-9EA6-DF929625EA0E}">
        <p15:presenceInfo xmlns:p15="http://schemas.microsoft.com/office/powerpoint/2012/main" userId="S::reiss.campbell@xoserve.com::34350387-cdf6-4f95-bcbc-ce9cf771953a" providerId="AD"/>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9" name="Sam Lattimer" initials="SL" lastIdx="1" clrIdx="8">
    <p:extLst>
      <p:ext uri="{19B8F6BF-5375-455C-9EA6-DF929625EA0E}">
        <p15:presenceInfo xmlns:p15="http://schemas.microsoft.com/office/powerpoint/2012/main" userId="S-1-5-21-4145888014-839675345-3125187760-6477"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10" name="Fiona Cottam" initials="FC" lastIdx="2" clrIdx="9">
    <p:extLst>
      <p:ext uri="{19B8F6BF-5375-455C-9EA6-DF929625EA0E}">
        <p15:presenceInfo xmlns:p15="http://schemas.microsoft.com/office/powerpoint/2012/main" userId="S::fiona.cottam@xoserve.com::4a9a0019-769b-4ad5-a76b-ecc693a74d4a"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11" name="Sue Treverton" initials="ST" lastIdx="1" clrIdx="10">
    <p:extLst>
      <p:ext uri="{19B8F6BF-5375-455C-9EA6-DF929625EA0E}">
        <p15:presenceInfo xmlns:p15="http://schemas.microsoft.com/office/powerpoint/2012/main" userId="S::sue.treverton@xoserve.com::98d2cf39-26a8-458e-af22-bfb62866e037"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 id="6" name="Steve M Deery" initials="SMD" lastIdx="1" clrIdx="5">
    <p:extLst>
      <p:ext uri="{19B8F6BF-5375-455C-9EA6-DF929625EA0E}">
        <p15:presenceInfo xmlns:p15="http://schemas.microsoft.com/office/powerpoint/2012/main" userId="Steve M Dee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FF99"/>
    <a:srgbClr val="FF3300"/>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45479A-2DB3-147A-3527-8F383BFE9327}" v="4" dt="2023-01-19T15:17:37.428"/>
    <p1510:client id="{8C09FE87-9426-4D1A-8B8B-670904BC4C26}" v="46" dt="2023-01-20T09:42:18.514"/>
    <p1510:client id="{A6AD1474-8F9F-4CBF-B080-821A4339489C}" v="49" dt="2023-01-20T09:54:39.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20/01/2023</a:t>
            </a:fld>
            <a:endParaRPr lang="en-GB"/>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2357B9-A31F-4FC7-A38A-70DF36F645F3}" type="slidenum">
              <a:rPr kumimoji="0" lang="en-GB" sz="3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3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1548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D15C3A-2F39-4EA3-BA98-F5F2450E317E}" type="slidenum">
              <a:rPr kumimoji="0" lang="en-GB" sz="3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3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66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a:xfrm>
            <a:off x="690592" y="1813069"/>
            <a:ext cx="7762816" cy="1101160"/>
          </a:xfrm>
        </p:spPr>
        <p:txBody>
          <a:bodyPr/>
          <a:lstStyle/>
          <a:p>
            <a:r>
              <a:rPr lang="en-US">
                <a:latin typeface="Arial"/>
                <a:cs typeface="Arial"/>
              </a:rPr>
              <a:t>December 2022 </a:t>
            </a:r>
            <a:r>
              <a:rPr lang="en-US" u="sng">
                <a:latin typeface="Arial"/>
                <a:cs typeface="Arial"/>
              </a:rPr>
              <a:t>DSC</a:t>
            </a:r>
            <a:r>
              <a:rPr lang="en-US">
                <a:latin typeface="Arial"/>
                <a:cs typeface="Arial"/>
              </a:rPr>
              <a:t> KPM / PI </a:t>
            </a:r>
            <a:br>
              <a:rPr lang="en-US">
                <a:latin typeface="Arial"/>
                <a:cs typeface="Arial"/>
              </a:rPr>
            </a:br>
            <a:r>
              <a:rPr lang="en-US">
                <a:latin typeface="Arial"/>
                <a:cs typeface="Arial"/>
              </a:rPr>
              <a:t>Operational Reporting (V2)</a:t>
            </a:r>
            <a:endParaRPr lang="en-US"/>
          </a:p>
        </p:txBody>
      </p:sp>
    </p:spTree>
    <p:extLst>
      <p:ext uri="{BB962C8B-B14F-4D97-AF65-F5344CB8AC3E}">
        <p14:creationId xmlns:p14="http://schemas.microsoft.com/office/powerpoint/2010/main" val="186437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0971B-59C0-4749-B6BD-ED2A3DBCDB82}"/>
              </a:ext>
            </a:extLst>
          </p:cNvPr>
          <p:cNvSpPr>
            <a:spLocks noGrp="1"/>
          </p:cNvSpPr>
          <p:nvPr>
            <p:ph type="title"/>
          </p:nvPr>
        </p:nvSpPr>
        <p:spPr>
          <a:xfrm>
            <a:off x="5638" y="198417"/>
            <a:ext cx="9132725" cy="373602"/>
          </a:xfrm>
        </p:spPr>
        <p:txBody>
          <a:bodyPr>
            <a:noAutofit/>
          </a:bodyPr>
          <a:lstStyle/>
          <a:p>
            <a:r>
              <a:rPr lang="en-GB" sz="1998"/>
              <a:t>Overall Summary - KPMs</a:t>
            </a:r>
          </a:p>
        </p:txBody>
      </p:sp>
      <p:graphicFrame>
        <p:nvGraphicFramePr>
          <p:cNvPr id="9" name="Table 6">
            <a:extLst>
              <a:ext uri="{FF2B5EF4-FFF2-40B4-BE49-F238E27FC236}">
                <a16:creationId xmlns:a16="http://schemas.microsoft.com/office/drawing/2014/main" id="{21B71A60-054B-557E-3219-9590CA233C7F}"/>
              </a:ext>
            </a:extLst>
          </p:cNvPr>
          <p:cNvGraphicFramePr>
            <a:graphicFrameLocks noGrp="1"/>
          </p:cNvGraphicFramePr>
          <p:nvPr>
            <p:extLst>
              <p:ext uri="{D42A27DB-BD31-4B8C-83A1-F6EECF244321}">
                <p14:modId xmlns:p14="http://schemas.microsoft.com/office/powerpoint/2010/main" val="3893131131"/>
              </p:ext>
            </p:extLst>
          </p:nvPr>
        </p:nvGraphicFramePr>
        <p:xfrm>
          <a:off x="90834" y="596804"/>
          <a:ext cx="8966941" cy="705809"/>
        </p:xfrm>
        <a:graphic>
          <a:graphicData uri="http://schemas.openxmlformats.org/drawingml/2006/table">
            <a:tbl>
              <a:tblPr firstRow="1" bandRow="1">
                <a:tableStyleId>{5C22544A-7EE6-4342-B048-85BDC9FD1C3A}</a:tableStyleId>
              </a:tblPr>
              <a:tblGrid>
                <a:gridCol w="2024496">
                  <a:extLst>
                    <a:ext uri="{9D8B030D-6E8A-4147-A177-3AD203B41FA5}">
                      <a16:colId xmlns:a16="http://schemas.microsoft.com/office/drawing/2014/main" val="348427267"/>
                    </a:ext>
                  </a:extLst>
                </a:gridCol>
                <a:gridCol w="2155555">
                  <a:extLst>
                    <a:ext uri="{9D8B030D-6E8A-4147-A177-3AD203B41FA5}">
                      <a16:colId xmlns:a16="http://schemas.microsoft.com/office/drawing/2014/main" val="1344454472"/>
                    </a:ext>
                  </a:extLst>
                </a:gridCol>
                <a:gridCol w="2393445">
                  <a:extLst>
                    <a:ext uri="{9D8B030D-6E8A-4147-A177-3AD203B41FA5}">
                      <a16:colId xmlns:a16="http://schemas.microsoft.com/office/drawing/2014/main" val="998019006"/>
                    </a:ext>
                  </a:extLst>
                </a:gridCol>
                <a:gridCol w="2393445">
                  <a:extLst>
                    <a:ext uri="{9D8B030D-6E8A-4147-A177-3AD203B41FA5}">
                      <a16:colId xmlns:a16="http://schemas.microsoft.com/office/drawing/2014/main" val="1388086851"/>
                    </a:ext>
                  </a:extLst>
                </a:gridCol>
              </a:tblGrid>
              <a:tr h="411074">
                <a:tc>
                  <a:txBody>
                    <a:bodyPr/>
                    <a:lstStyle/>
                    <a:p>
                      <a:pPr algn="ctr"/>
                      <a:r>
                        <a:rPr lang="en-GB" sz="900"/>
                        <a:t>Performance Area</a:t>
                      </a:r>
                    </a:p>
                  </a:txBody>
                  <a:tcPr marL="91327" marR="91327" marT="45664" marB="45664" anchor="ctr">
                    <a:solidFill>
                      <a:srgbClr val="002060"/>
                    </a:solidFill>
                  </a:tcPr>
                </a:tc>
                <a:tc>
                  <a:txBody>
                    <a:bodyPr/>
                    <a:lstStyle/>
                    <a:p>
                      <a:pPr algn="ctr"/>
                      <a:r>
                        <a:rPr lang="en-GB" sz="900"/>
                        <a:t>(Reportable) Achieved</a:t>
                      </a:r>
                    </a:p>
                  </a:txBody>
                  <a:tcPr marL="91327" marR="91327" marT="45664" marB="45664" anchor="ctr">
                    <a:solidFill>
                      <a:srgbClr val="002060"/>
                    </a:solidFill>
                  </a:tcPr>
                </a:tc>
                <a:tc>
                  <a:txBody>
                    <a:bodyPr/>
                    <a:lstStyle/>
                    <a:p>
                      <a:pPr algn="ctr"/>
                      <a:r>
                        <a:rPr lang="en-GB" sz="900"/>
                        <a:t>(Reportable) Failed</a:t>
                      </a:r>
                    </a:p>
                  </a:txBody>
                  <a:tcPr marL="91327" marR="91327" marT="45664" marB="45664" anchor="ctr">
                    <a:solidFill>
                      <a:srgbClr val="002060"/>
                    </a:solidFill>
                  </a:tcPr>
                </a:tc>
                <a:tc>
                  <a:txBody>
                    <a:bodyPr/>
                    <a:lstStyle/>
                    <a:p>
                      <a:pPr algn="ctr"/>
                      <a:r>
                        <a:rPr lang="en-GB" sz="900"/>
                        <a:t>Not applicable to the reporting month</a:t>
                      </a:r>
                    </a:p>
                  </a:txBody>
                  <a:tcPr marL="91327" marR="91327" marT="45664" marB="45664" anchor="ctr">
                    <a:solidFill>
                      <a:srgbClr val="002060"/>
                    </a:solidFill>
                  </a:tcPr>
                </a:tc>
                <a:extLst>
                  <a:ext uri="{0D108BD9-81ED-4DB2-BD59-A6C34878D82A}">
                    <a16:rowId xmlns:a16="http://schemas.microsoft.com/office/drawing/2014/main" val="3456605079"/>
                  </a:ext>
                </a:extLst>
              </a:tr>
              <a:tr h="294735">
                <a:tc>
                  <a:txBody>
                    <a:bodyPr/>
                    <a:lstStyle/>
                    <a:p>
                      <a:pPr algn="ctr"/>
                      <a:r>
                        <a:rPr lang="en-GB" sz="1000" b="1">
                          <a:solidFill>
                            <a:schemeClr val="tx1"/>
                          </a:solidFill>
                        </a:rPr>
                        <a:t>KPMs (20 total)</a:t>
                      </a:r>
                    </a:p>
                  </a:txBody>
                  <a:tcPr marL="91327" marR="91327" marT="45664" marB="45664"/>
                </a:tc>
                <a:tc>
                  <a:txBody>
                    <a:bodyPr/>
                    <a:lstStyle/>
                    <a:p>
                      <a:pPr algn="ctr"/>
                      <a:r>
                        <a:rPr lang="en-GB" sz="1000" b="1">
                          <a:solidFill>
                            <a:schemeClr val="tx1"/>
                          </a:solidFill>
                        </a:rPr>
                        <a:t>17</a:t>
                      </a:r>
                      <a:endParaRPr lang="en-GB" sz="600" b="0">
                        <a:solidFill>
                          <a:schemeClr val="tx1"/>
                        </a:solidFill>
                      </a:endParaRPr>
                    </a:p>
                  </a:txBody>
                  <a:tcPr marL="91327" marR="91327" marT="45664" marB="45664"/>
                </a:tc>
                <a:tc>
                  <a:txBody>
                    <a:bodyPr/>
                    <a:lstStyle/>
                    <a:p>
                      <a:pPr algn="ctr"/>
                      <a:r>
                        <a:rPr lang="en-GB" sz="1000" b="1">
                          <a:solidFill>
                            <a:schemeClr val="tx1"/>
                          </a:solidFill>
                        </a:rPr>
                        <a:t>3</a:t>
                      </a:r>
                    </a:p>
                  </a:txBody>
                  <a:tcPr marL="91327" marR="91327" marT="45664" marB="45664"/>
                </a:tc>
                <a:tc>
                  <a:txBody>
                    <a:bodyPr/>
                    <a:lstStyle/>
                    <a:p>
                      <a:pPr algn="ctr"/>
                      <a:r>
                        <a:rPr lang="en-GB" sz="1000" b="1">
                          <a:solidFill>
                            <a:schemeClr val="tx1"/>
                          </a:solidFill>
                        </a:rPr>
                        <a:t>0</a:t>
                      </a:r>
                    </a:p>
                  </a:txBody>
                  <a:tcPr marL="91327" marR="91327" marT="45664" marB="45664"/>
                </a:tc>
                <a:extLst>
                  <a:ext uri="{0D108BD9-81ED-4DB2-BD59-A6C34878D82A}">
                    <a16:rowId xmlns:a16="http://schemas.microsoft.com/office/drawing/2014/main" val="408770157"/>
                  </a:ext>
                </a:extLst>
              </a:tr>
            </a:tbl>
          </a:graphicData>
        </a:graphic>
      </p:graphicFrame>
      <p:graphicFrame>
        <p:nvGraphicFramePr>
          <p:cNvPr id="7" name="Table 6">
            <a:extLst>
              <a:ext uri="{FF2B5EF4-FFF2-40B4-BE49-F238E27FC236}">
                <a16:creationId xmlns:a16="http://schemas.microsoft.com/office/drawing/2014/main" id="{2E84F1CB-315A-5C86-325C-5F748DE51DDD}"/>
              </a:ext>
            </a:extLst>
          </p:cNvPr>
          <p:cNvGraphicFramePr>
            <a:graphicFrameLocks noGrp="1"/>
          </p:cNvGraphicFramePr>
          <p:nvPr>
            <p:extLst>
              <p:ext uri="{D42A27DB-BD31-4B8C-83A1-F6EECF244321}">
                <p14:modId xmlns:p14="http://schemas.microsoft.com/office/powerpoint/2010/main" val="594656510"/>
              </p:ext>
            </p:extLst>
          </p:nvPr>
        </p:nvGraphicFramePr>
        <p:xfrm>
          <a:off x="90832" y="1793050"/>
          <a:ext cx="8966942" cy="2817867"/>
        </p:xfrm>
        <a:graphic>
          <a:graphicData uri="http://schemas.openxmlformats.org/drawingml/2006/table">
            <a:tbl>
              <a:tblPr firstRow="1" bandRow="1">
                <a:tableStyleId>{5C22544A-7EE6-4342-B048-85BDC9FD1C3A}</a:tableStyleId>
              </a:tblPr>
              <a:tblGrid>
                <a:gridCol w="485600">
                  <a:extLst>
                    <a:ext uri="{9D8B030D-6E8A-4147-A177-3AD203B41FA5}">
                      <a16:colId xmlns:a16="http://schemas.microsoft.com/office/drawing/2014/main" val="348427267"/>
                    </a:ext>
                  </a:extLst>
                </a:gridCol>
                <a:gridCol w="1270020">
                  <a:extLst>
                    <a:ext uri="{9D8B030D-6E8A-4147-A177-3AD203B41FA5}">
                      <a16:colId xmlns:a16="http://schemas.microsoft.com/office/drawing/2014/main" val="865478126"/>
                    </a:ext>
                  </a:extLst>
                </a:gridCol>
                <a:gridCol w="777708">
                  <a:extLst>
                    <a:ext uri="{9D8B030D-6E8A-4147-A177-3AD203B41FA5}">
                      <a16:colId xmlns:a16="http://schemas.microsoft.com/office/drawing/2014/main" val="1344454472"/>
                    </a:ext>
                  </a:extLst>
                </a:gridCol>
                <a:gridCol w="656415">
                  <a:extLst>
                    <a:ext uri="{9D8B030D-6E8A-4147-A177-3AD203B41FA5}">
                      <a16:colId xmlns:a16="http://schemas.microsoft.com/office/drawing/2014/main" val="998019006"/>
                    </a:ext>
                  </a:extLst>
                </a:gridCol>
                <a:gridCol w="556526">
                  <a:extLst>
                    <a:ext uri="{9D8B030D-6E8A-4147-A177-3AD203B41FA5}">
                      <a16:colId xmlns:a16="http://schemas.microsoft.com/office/drawing/2014/main" val="2525134063"/>
                    </a:ext>
                  </a:extLst>
                </a:gridCol>
                <a:gridCol w="934677">
                  <a:extLst>
                    <a:ext uri="{9D8B030D-6E8A-4147-A177-3AD203B41FA5}">
                      <a16:colId xmlns:a16="http://schemas.microsoft.com/office/drawing/2014/main" val="3225008348"/>
                    </a:ext>
                  </a:extLst>
                </a:gridCol>
                <a:gridCol w="2932461">
                  <a:extLst>
                    <a:ext uri="{9D8B030D-6E8A-4147-A177-3AD203B41FA5}">
                      <a16:colId xmlns:a16="http://schemas.microsoft.com/office/drawing/2014/main" val="1700068351"/>
                    </a:ext>
                  </a:extLst>
                </a:gridCol>
                <a:gridCol w="1353535">
                  <a:extLst>
                    <a:ext uri="{9D8B030D-6E8A-4147-A177-3AD203B41FA5}">
                      <a16:colId xmlns:a16="http://schemas.microsoft.com/office/drawing/2014/main" val="3541646688"/>
                    </a:ext>
                  </a:extLst>
                </a:gridCol>
              </a:tblGrid>
              <a:tr h="671843">
                <a:tc>
                  <a:txBody>
                    <a:bodyPr/>
                    <a:lstStyle/>
                    <a:p>
                      <a:pPr algn="ctr"/>
                      <a:r>
                        <a:rPr lang="en-GB" sz="900">
                          <a:latin typeface="+mj-lt"/>
                        </a:rPr>
                        <a:t>KPM Ref</a:t>
                      </a:r>
                    </a:p>
                  </a:txBody>
                  <a:tcPr marL="91327" marR="91327" marT="45664" marB="45664" anchor="ctr">
                    <a:solidFill>
                      <a:srgbClr val="002060"/>
                    </a:solidFill>
                  </a:tcPr>
                </a:tc>
                <a:tc>
                  <a:txBody>
                    <a:bodyPr/>
                    <a:lstStyle/>
                    <a:p>
                      <a:pPr algn="ctr"/>
                      <a:r>
                        <a:rPr lang="en-GB" sz="900">
                          <a:latin typeface="+mj-lt"/>
                        </a:rPr>
                        <a:t>Measure </a:t>
                      </a:r>
                    </a:p>
                    <a:p>
                      <a:pPr algn="ctr"/>
                      <a:r>
                        <a:rPr lang="en-GB" sz="900">
                          <a:latin typeface="+mj-lt"/>
                        </a:rPr>
                        <a:t>Detail</a:t>
                      </a:r>
                    </a:p>
                  </a:txBody>
                  <a:tcPr marL="91327" marR="91327" marT="45664" marB="45664" anchor="ctr">
                    <a:solidFill>
                      <a:srgbClr val="002060"/>
                    </a:solidFill>
                  </a:tcPr>
                </a:tc>
                <a:tc>
                  <a:txBody>
                    <a:bodyPr/>
                    <a:lstStyle/>
                    <a:p>
                      <a:pPr algn="ctr"/>
                      <a:r>
                        <a:rPr lang="en-GB" sz="900">
                          <a:latin typeface="+mj-lt"/>
                        </a:rPr>
                        <a:t>Journey / Process</a:t>
                      </a:r>
                    </a:p>
                  </a:txBody>
                  <a:tcPr marL="91327" marR="91327" marT="45664" marB="45664" anchor="ctr">
                    <a:solidFill>
                      <a:srgbClr val="002060"/>
                    </a:solidFill>
                  </a:tcPr>
                </a:tc>
                <a:tc>
                  <a:txBody>
                    <a:bodyPr/>
                    <a:lstStyle/>
                    <a:p>
                      <a:pPr algn="ctr"/>
                      <a:r>
                        <a:rPr lang="en-GB" sz="900">
                          <a:latin typeface="+mj-lt"/>
                        </a:rPr>
                        <a:t>Measure</a:t>
                      </a:r>
                    </a:p>
                    <a:p>
                      <a:pPr algn="ctr"/>
                      <a:r>
                        <a:rPr lang="en-GB" sz="900">
                          <a:latin typeface="+mj-lt"/>
                        </a:rPr>
                        <a:t>Type</a:t>
                      </a:r>
                    </a:p>
                  </a:txBody>
                  <a:tcPr marL="91327" marR="91327" marT="45664" marB="45664" anchor="ctr">
                    <a:solidFill>
                      <a:srgbClr val="002060"/>
                    </a:solidFill>
                  </a:tcPr>
                </a:tc>
                <a:tc>
                  <a:txBody>
                    <a:bodyPr/>
                    <a:lstStyle/>
                    <a:p>
                      <a:pPr algn="ctr"/>
                      <a:r>
                        <a:rPr lang="en-GB" sz="900">
                          <a:latin typeface="+mj-lt"/>
                        </a:rPr>
                        <a:t>Target</a:t>
                      </a:r>
                    </a:p>
                  </a:txBody>
                  <a:tcPr marL="91327" marR="91327" marT="45664" marB="45664" anchor="ctr">
                    <a:solidFill>
                      <a:srgbClr val="002060"/>
                    </a:solidFill>
                  </a:tcPr>
                </a:tc>
                <a:tc>
                  <a:txBody>
                    <a:bodyPr/>
                    <a:lstStyle/>
                    <a:p>
                      <a:pPr algn="ctr"/>
                      <a:r>
                        <a:rPr lang="en-GB" sz="900">
                          <a:latin typeface="+mj-lt"/>
                        </a:rPr>
                        <a:t>Performance</a:t>
                      </a:r>
                    </a:p>
                  </a:txBody>
                  <a:tcPr marL="91327" marR="91327" marT="45664" marB="45664" anchor="ctr">
                    <a:solidFill>
                      <a:srgbClr val="002060"/>
                    </a:solidFill>
                  </a:tcPr>
                </a:tc>
                <a:tc>
                  <a:txBody>
                    <a:bodyPr/>
                    <a:lstStyle/>
                    <a:p>
                      <a:pPr algn="ctr"/>
                      <a:r>
                        <a:rPr lang="en-GB" sz="900">
                          <a:latin typeface="+mj-lt"/>
                        </a:rPr>
                        <a:t>Failure / Remedial Action</a:t>
                      </a:r>
                    </a:p>
                  </a:txBody>
                  <a:tcPr marL="91327" marR="91327" marT="45664" marB="45664" anchor="ctr">
                    <a:solidFill>
                      <a:srgbClr val="002060"/>
                    </a:solidFill>
                  </a:tcPr>
                </a:tc>
                <a:tc>
                  <a:txBody>
                    <a:bodyPr/>
                    <a:lstStyle/>
                    <a:p>
                      <a:pPr algn="ctr"/>
                      <a:r>
                        <a:rPr lang="en-GB" sz="900">
                          <a:latin typeface="+mj-lt"/>
                        </a:rPr>
                        <a:t>Impacted Constituent/s (GT / iGT / NG / Shipper) </a:t>
                      </a:r>
                    </a:p>
                  </a:txBody>
                  <a:tcPr marL="91327" marR="91327" marT="45664" marB="45664" anchor="ctr">
                    <a:solidFill>
                      <a:srgbClr val="002060"/>
                    </a:solidFill>
                  </a:tcPr>
                </a:tc>
                <a:extLst>
                  <a:ext uri="{0D108BD9-81ED-4DB2-BD59-A6C34878D82A}">
                    <a16:rowId xmlns:a16="http://schemas.microsoft.com/office/drawing/2014/main" val="3456605079"/>
                  </a:ext>
                </a:extLst>
              </a:tr>
              <a:tr h="866920">
                <a:tc>
                  <a:txBody>
                    <a:bodyPr/>
                    <a:lstStyle/>
                    <a:p>
                      <a:pPr algn="ctr" rtl="0" fontAlgn="ctr"/>
                      <a:r>
                        <a:rPr lang="en-GB" sz="700" b="0" i="0" u="none" strike="noStrike">
                          <a:solidFill>
                            <a:schemeClr val="tx1"/>
                          </a:solidFill>
                          <a:effectLst/>
                          <a:latin typeface="Poppins Medium"/>
                          <a:cs typeface="Poppins Medium"/>
                        </a:rPr>
                        <a:t>KPM.04</a:t>
                      </a:r>
                    </a:p>
                  </a:txBody>
                  <a:tcPr marL="9513" marR="9513" marT="9513" marB="0" anchor="ctr"/>
                </a:tc>
                <a:tc>
                  <a:txBody>
                    <a:bodyPr/>
                    <a:lstStyle/>
                    <a:p>
                      <a:pPr algn="l" rtl="0" fontAlgn="ctr"/>
                      <a:r>
                        <a:rPr lang="en-GB" sz="700" b="0" i="0" u="none" strike="noStrike">
                          <a:solidFill>
                            <a:schemeClr val="tx1"/>
                          </a:solidFill>
                          <a:effectLst/>
                          <a:latin typeface="Poppins Medium"/>
                          <a:cs typeface="Poppins Medium"/>
                        </a:rPr>
                        <a:t>% of AQs processed successfully</a:t>
                      </a:r>
                    </a:p>
                  </a:txBody>
                  <a:tcPr marL="35956" marR="35956" marT="9513" marB="0" anchor="ctr"/>
                </a:tc>
                <a:tc>
                  <a:txBody>
                    <a:bodyPr/>
                    <a:lstStyle/>
                    <a:p>
                      <a:pPr algn="l" rtl="0" fontAlgn="ctr"/>
                      <a:r>
                        <a:rPr lang="en-GB" sz="700" b="0" i="0" u="none" strike="noStrike">
                          <a:solidFill>
                            <a:schemeClr val="tx1"/>
                          </a:solidFill>
                          <a:effectLst/>
                          <a:latin typeface="Poppins Medium"/>
                          <a:cs typeface="Poppins Medium"/>
                        </a:rPr>
                        <a:t>Monthly AQ Processes</a:t>
                      </a:r>
                    </a:p>
                  </a:txBody>
                  <a:tcPr marL="35956" marR="35956" marT="9513" marB="0" anchor="ctr"/>
                </a:tc>
                <a:tc>
                  <a:txBody>
                    <a:bodyPr/>
                    <a:lstStyle/>
                    <a:p>
                      <a:pPr algn="ctr" rtl="0" fontAlgn="ctr"/>
                      <a:r>
                        <a:rPr lang="en-GB" sz="700" b="0" i="0" u="none" strike="noStrike">
                          <a:solidFill>
                            <a:schemeClr val="tx1"/>
                          </a:solidFill>
                          <a:effectLst/>
                          <a:latin typeface="Poppins Medium"/>
                          <a:cs typeface="Poppins Medium"/>
                        </a:rPr>
                        <a:t>Right First Time</a:t>
                      </a:r>
                    </a:p>
                  </a:txBody>
                  <a:tcPr marL="9513" marR="9513" marT="9513" marB="0" anchor="ctr"/>
                </a:tc>
                <a:tc>
                  <a:txBody>
                    <a:bodyPr/>
                    <a:lstStyle/>
                    <a:p>
                      <a:pPr algn="ctr" rtl="0" fontAlgn="ctr"/>
                      <a:r>
                        <a:rPr lang="en-GB" sz="700" b="0" i="0" u="none" strike="noStrike">
                          <a:solidFill>
                            <a:schemeClr val="tx1"/>
                          </a:solidFill>
                          <a:effectLst/>
                          <a:latin typeface="Poppins Medium"/>
                          <a:cs typeface="Poppins Medium"/>
                        </a:rPr>
                        <a:t>100.00%</a:t>
                      </a:r>
                    </a:p>
                  </a:txBody>
                  <a:tcPr marL="9513" marR="9513" marT="9513" marB="0" anchor="ctr"/>
                </a:tc>
                <a:tc>
                  <a:txBody>
                    <a:bodyPr/>
                    <a:lstStyle/>
                    <a:p>
                      <a:pPr algn="ctr" rtl="0" fontAlgn="ctr"/>
                      <a:r>
                        <a:rPr lang="en-GB" sz="700" b="0" i="0" u="none" strike="noStrike">
                          <a:solidFill>
                            <a:schemeClr val="tx1"/>
                          </a:solidFill>
                          <a:effectLst/>
                          <a:latin typeface="Poppins Medium"/>
                          <a:cs typeface="Poppins Medium"/>
                        </a:rPr>
                        <a:t>99.98%</a:t>
                      </a:r>
                    </a:p>
                  </a:txBody>
                  <a:tcPr marL="9513" marR="9513" marT="9513" marB="0" anchor="ctr"/>
                </a:tc>
                <a:tc>
                  <a:txBody>
                    <a:bodyPr/>
                    <a:lstStyle/>
                    <a:p>
                      <a:pPr marL="0" lvl="0" indent="0" algn="l">
                        <a:spcBef>
                          <a:spcPts val="600"/>
                        </a:spcBef>
                        <a:buFont typeface="Arial" panose="020B0604020202020204" pitchFamily="34" charset="0"/>
                        <a:buNone/>
                      </a:pPr>
                      <a:r>
                        <a:rPr lang="en-US" sz="700" b="0" i="0" u="none" strike="noStrike" kern="1200" noProof="0">
                          <a:solidFill>
                            <a:schemeClr val="tx1"/>
                          </a:solidFill>
                          <a:effectLst/>
                          <a:latin typeface="Poppins Medium" panose="00000600000000000000" pitchFamily="2" charset="0"/>
                          <a:ea typeface="+mn-ea"/>
                          <a:cs typeface="Poppins Medium" panose="00000600000000000000" pitchFamily="2" charset="0"/>
                        </a:rPr>
                        <a:t>14,111,979 AQs were calculated or corrected in UK Link for the month of December '22. 2,455 AQ Updates impacted due to Exceptions being raised. Exception resolution is to schedule</a:t>
                      </a:r>
                      <a:endParaRPr lang="en-GB" sz="700" b="0" i="0" u="none" strike="noStrike" kern="1200" noProof="0">
                        <a:solidFill>
                          <a:schemeClr val="tx1"/>
                        </a:solidFill>
                        <a:effectLst/>
                        <a:latin typeface="Poppins Medium" panose="00000600000000000000" pitchFamily="2" charset="0"/>
                        <a:ea typeface="+mn-ea"/>
                        <a:cs typeface="Poppins Medium" panose="00000600000000000000" pitchFamily="2" charset="0"/>
                      </a:endParaRPr>
                    </a:p>
                  </a:txBody>
                  <a:tcPr marL="35956" marR="35956" marT="9513" marB="0" anchor="ctr"/>
                </a:tc>
                <a:tc>
                  <a:txBody>
                    <a:bodyPr/>
                    <a:lstStyle/>
                    <a:p>
                      <a:pPr marL="0" lvl="0" indent="0" algn="l">
                        <a:spcBef>
                          <a:spcPts val="600"/>
                        </a:spcBef>
                        <a:buFont typeface="Arial" panose="020B0604020202020204" pitchFamily="34" charset="0"/>
                        <a:buNone/>
                      </a:pPr>
                      <a:r>
                        <a:rPr lang="en-GB" sz="700" b="0" i="0" u="none" strike="noStrike" kern="1200" noProof="0">
                          <a:solidFill>
                            <a:schemeClr val="tx1"/>
                          </a:solidFill>
                          <a:effectLst/>
                          <a:latin typeface="Poppins Medium"/>
                          <a:ea typeface="+mn-ea"/>
                          <a:cs typeface="Poppins Medium"/>
                        </a:rPr>
                        <a:t>Shipper</a:t>
                      </a:r>
                    </a:p>
                  </a:txBody>
                  <a:tcPr marL="35956" marR="35956" marT="9513" marB="0" anchor="ctr"/>
                </a:tc>
                <a:extLst>
                  <a:ext uri="{0D108BD9-81ED-4DB2-BD59-A6C34878D82A}">
                    <a16:rowId xmlns:a16="http://schemas.microsoft.com/office/drawing/2014/main" val="805526292"/>
                  </a:ext>
                </a:extLst>
              </a:tr>
              <a:tr h="639552">
                <a:tc>
                  <a:txBody>
                    <a:bodyPr/>
                    <a:lstStyle/>
                    <a:p>
                      <a:pPr algn="ctr" rtl="0" fontAlgn="ctr"/>
                      <a:r>
                        <a:rPr lang="en-GB" sz="700" b="0" i="0" u="none" strike="noStrike">
                          <a:solidFill>
                            <a:schemeClr val="tx1"/>
                          </a:solidFill>
                          <a:effectLst/>
                          <a:latin typeface="Poppins Medium"/>
                          <a:cs typeface="Poppins Medium"/>
                        </a:rPr>
                        <a:t>KPM.07</a:t>
                      </a:r>
                    </a:p>
                  </a:txBody>
                  <a:tcPr marL="9513" marR="9513" marT="9513" marB="0" anchor="ctr"/>
                </a:tc>
                <a:tc>
                  <a:txBody>
                    <a:bodyPr/>
                    <a:lstStyle/>
                    <a:p>
                      <a:pPr algn="l" rtl="0" fontAlgn="ctr"/>
                      <a:r>
                        <a:rPr lang="en-GB" sz="700" b="0" i="0" u="none" strike="noStrike">
                          <a:solidFill>
                            <a:schemeClr val="tx1"/>
                          </a:solidFill>
                          <a:effectLst/>
                          <a:latin typeface="Poppins Medium"/>
                          <a:cs typeface="Poppins Medium"/>
                        </a:rPr>
                        <a:t>Percentage of requests processed within the Completion Time Service Level in DSC</a:t>
                      </a:r>
                    </a:p>
                  </a:txBody>
                  <a:tcPr marL="35956" marR="35956" marT="9513" marB="0" anchor="ctr"/>
                </a:tc>
                <a:tc>
                  <a:txBody>
                    <a:bodyPr/>
                    <a:lstStyle/>
                    <a:p>
                      <a:pPr algn="l" rtl="0" fontAlgn="ctr"/>
                      <a:r>
                        <a:rPr lang="en-GB" sz="700" b="0" i="0" u="none" strike="noStrike">
                          <a:solidFill>
                            <a:schemeClr val="tx1"/>
                          </a:solidFill>
                          <a:effectLst/>
                          <a:latin typeface="Poppins Medium"/>
                          <a:cs typeface="Poppins Medium"/>
                        </a:rPr>
                        <a:t>Meter Read / Asset Processing</a:t>
                      </a:r>
                    </a:p>
                  </a:txBody>
                  <a:tcPr marL="35956" marR="35956" marT="9513" marB="0" anchor="ctr"/>
                </a:tc>
                <a:tc>
                  <a:txBody>
                    <a:bodyPr/>
                    <a:lstStyle/>
                    <a:p>
                      <a:pPr algn="ctr" rtl="0" fontAlgn="ctr"/>
                      <a:r>
                        <a:rPr lang="en-GB" sz="700" b="0" i="0" u="none" strike="noStrike">
                          <a:solidFill>
                            <a:schemeClr val="tx1"/>
                          </a:solidFill>
                          <a:effectLst/>
                          <a:latin typeface="Poppins Medium"/>
                          <a:cs typeface="Poppins Medium"/>
                        </a:rPr>
                        <a:t>Cycle Time</a:t>
                      </a:r>
                    </a:p>
                  </a:txBody>
                  <a:tcPr marL="9513" marR="9513" marT="9513" marB="0" anchor="ctr"/>
                </a:tc>
                <a:tc>
                  <a:txBody>
                    <a:bodyPr/>
                    <a:lstStyle/>
                    <a:p>
                      <a:pPr algn="ctr" rtl="0" fontAlgn="ctr"/>
                      <a:r>
                        <a:rPr lang="en-GB" sz="700" b="0" i="0" u="none" strike="noStrike">
                          <a:solidFill>
                            <a:schemeClr val="tx1"/>
                          </a:solidFill>
                          <a:effectLst/>
                          <a:latin typeface="Poppins Medium"/>
                          <a:cs typeface="Poppins Medium"/>
                        </a:rPr>
                        <a:t>100.00%</a:t>
                      </a:r>
                    </a:p>
                  </a:txBody>
                  <a:tcPr marL="9513" marR="9513" marT="9513" marB="0" anchor="ctr"/>
                </a:tc>
                <a:tc>
                  <a:txBody>
                    <a:bodyPr/>
                    <a:lstStyle/>
                    <a:p>
                      <a:pPr algn="ctr" rtl="0" fontAlgn="ctr"/>
                      <a:r>
                        <a:rPr lang="en-GB" sz="700" b="0" i="0" u="none" strike="noStrike">
                          <a:solidFill>
                            <a:schemeClr val="tx1"/>
                          </a:solidFill>
                          <a:effectLst/>
                          <a:latin typeface="Poppins Medium"/>
                          <a:cs typeface="Poppins Medium"/>
                        </a:rPr>
                        <a:t>99.99%</a:t>
                      </a:r>
                    </a:p>
                  </a:txBody>
                  <a:tcPr marL="9513" marR="9513" marT="9513" marB="0" anchor="ctr"/>
                </a:tc>
                <a:tc>
                  <a:txBody>
                    <a:bodyPr/>
                    <a:lstStyle/>
                    <a:p>
                      <a:pPr marL="0" lvl="0" indent="0" algn="l">
                        <a:spcBef>
                          <a:spcPts val="600"/>
                        </a:spcBef>
                        <a:buFont typeface="Arial" panose="020B0604020202020204" pitchFamily="34" charset="0"/>
                        <a:buNone/>
                      </a:pPr>
                      <a:r>
                        <a:rPr lang="en-US" sz="700" b="0" i="0" u="none" strike="noStrike" kern="1200" noProof="0">
                          <a:solidFill>
                            <a:schemeClr val="tx1"/>
                          </a:solidFill>
                          <a:effectLst/>
                          <a:latin typeface="Poppins Medium" panose="00000600000000000000" pitchFamily="2" charset="0"/>
                          <a:ea typeface="+mn-ea"/>
                          <a:cs typeface="Poppins Medium" panose="00000600000000000000" pitchFamily="2" charset="0"/>
                        </a:rPr>
                        <a:t>145,079,017 reads and 282,757 asset updates were received. 979 reads and 105 asset updates were not processed due to Exception processes.</a:t>
                      </a:r>
                      <a:endParaRPr lang="en-GB" sz="700" b="0" i="0" u="none" strike="noStrike" kern="1200" noProof="0">
                        <a:solidFill>
                          <a:schemeClr val="tx1"/>
                        </a:solidFill>
                        <a:effectLst/>
                        <a:latin typeface="Poppins Medium" panose="00000600000000000000" pitchFamily="2" charset="0"/>
                        <a:ea typeface="+mn-ea"/>
                        <a:cs typeface="Poppins Medium" panose="00000600000000000000" pitchFamily="2" charset="0"/>
                      </a:endParaRPr>
                    </a:p>
                  </a:txBody>
                  <a:tcPr marL="35956" marR="35956" marT="9513" marB="0" anchor="ctr"/>
                </a:tc>
                <a:tc>
                  <a: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700" b="0" i="0" u="none" strike="noStrike" kern="1200" noProof="0">
                          <a:solidFill>
                            <a:schemeClr val="tx1"/>
                          </a:solidFill>
                          <a:effectLst/>
                          <a:latin typeface="Poppins Medium"/>
                          <a:ea typeface="+mn-ea"/>
                          <a:cs typeface="Poppins Medium"/>
                        </a:rPr>
                        <a:t>GT / iGT / Shipper</a:t>
                      </a:r>
                    </a:p>
                  </a:txBody>
                  <a:tcPr marL="35956" marR="35956" marT="9513" marB="0" anchor="ctr"/>
                </a:tc>
                <a:extLst>
                  <a:ext uri="{0D108BD9-81ED-4DB2-BD59-A6C34878D82A}">
                    <a16:rowId xmlns:a16="http://schemas.microsoft.com/office/drawing/2014/main" val="2919863388"/>
                  </a:ext>
                </a:extLst>
              </a:tr>
              <a:tr h="639552">
                <a:tc>
                  <a:txBody>
                    <a:bodyPr/>
                    <a:lstStyle/>
                    <a:p>
                      <a:pPr algn="ctr" rtl="0" fontAlgn="ctr"/>
                      <a:r>
                        <a:rPr lang="en-GB" sz="700" b="0" i="0" u="none" strike="noStrike">
                          <a:solidFill>
                            <a:schemeClr val="tx1"/>
                          </a:solidFill>
                          <a:effectLst/>
                          <a:latin typeface="Poppins Medium"/>
                          <a:cs typeface="Poppins Medium"/>
                        </a:rPr>
                        <a:t>KPM.13</a:t>
                      </a:r>
                    </a:p>
                  </a:txBody>
                  <a:tcPr marL="9513" marR="9513" marT="9513" marB="0" anchor="ctr"/>
                </a:tc>
                <a:tc>
                  <a:txBody>
                    <a:bodyPr/>
                    <a:lstStyle/>
                    <a:p>
                      <a:pPr algn="l" rtl="0" fontAlgn="ctr"/>
                      <a:r>
                        <a:rPr lang="en-US" sz="700" b="0" i="0" u="none" strike="noStrike">
                          <a:solidFill>
                            <a:schemeClr val="tx1"/>
                          </a:solidFill>
                          <a:effectLst/>
                          <a:latin typeface="Poppins Medium"/>
                          <a:cs typeface="Poppins Medium"/>
                        </a:rPr>
                        <a:t>% of exceptions resolved within 2 invoice cycles of creation date</a:t>
                      </a:r>
                      <a:endParaRPr lang="en-GB" sz="700" b="0" i="0" u="none" strike="noStrike">
                        <a:solidFill>
                          <a:schemeClr val="tx1"/>
                        </a:solidFill>
                        <a:effectLst/>
                        <a:latin typeface="Poppins Medium"/>
                        <a:cs typeface="Poppins Medium"/>
                      </a:endParaRPr>
                    </a:p>
                  </a:txBody>
                  <a:tcPr marL="35956" marR="35956" marT="9513" marB="0" anchor="ctr"/>
                </a:tc>
                <a:tc>
                  <a:txBody>
                    <a:bodyPr/>
                    <a:lstStyle/>
                    <a:p>
                      <a:pPr algn="l" rtl="0" fontAlgn="ctr"/>
                      <a:r>
                        <a:rPr lang="en-GB" sz="700" b="0" i="0" u="none" strike="noStrike">
                          <a:solidFill>
                            <a:schemeClr val="tx1"/>
                          </a:solidFill>
                          <a:effectLst/>
                          <a:latin typeface="Poppins Medium"/>
                          <a:cs typeface="Poppins Medium"/>
                        </a:rPr>
                        <a:t>Invoicing DSC Customers</a:t>
                      </a:r>
                    </a:p>
                  </a:txBody>
                  <a:tcPr marL="35956" marR="35956" marT="9513" marB="0" anchor="ctr"/>
                </a:tc>
                <a:tc>
                  <a:txBody>
                    <a:bodyPr/>
                    <a:lstStyle/>
                    <a:p>
                      <a:pPr algn="ctr" rtl="0" fontAlgn="ctr"/>
                      <a:r>
                        <a:rPr lang="en-GB" sz="700" b="0" i="0" u="none" strike="noStrike">
                          <a:solidFill>
                            <a:schemeClr val="tx1"/>
                          </a:solidFill>
                          <a:effectLst/>
                          <a:latin typeface="Poppins Medium"/>
                          <a:cs typeface="Poppins Medium"/>
                        </a:rPr>
                        <a:t>Cycle Time</a:t>
                      </a:r>
                    </a:p>
                  </a:txBody>
                  <a:tcPr marL="9513" marR="9513" marT="9513" marB="0" anchor="ctr"/>
                </a:tc>
                <a:tc>
                  <a:txBody>
                    <a:bodyPr/>
                    <a:lstStyle/>
                    <a:p>
                      <a:pPr algn="ctr" rtl="0" fontAlgn="ctr"/>
                      <a:r>
                        <a:rPr lang="en-GB" sz="700" b="0" i="0" u="none" strike="noStrike">
                          <a:solidFill>
                            <a:schemeClr val="tx1"/>
                          </a:solidFill>
                          <a:effectLst/>
                          <a:latin typeface="Poppins Medium"/>
                          <a:cs typeface="Poppins Medium"/>
                        </a:rPr>
                        <a:t>100.00%</a:t>
                      </a:r>
                    </a:p>
                  </a:txBody>
                  <a:tcPr marL="9513" marR="9513" marT="9513" marB="0" anchor="ctr"/>
                </a:tc>
                <a:tc>
                  <a:txBody>
                    <a:bodyPr/>
                    <a:lstStyle/>
                    <a:p>
                      <a:pPr algn="ctr" rtl="0" fontAlgn="ctr"/>
                      <a:r>
                        <a:rPr lang="en-GB" sz="700" b="0" i="0" u="none" strike="noStrike">
                          <a:solidFill>
                            <a:schemeClr val="tx1"/>
                          </a:solidFill>
                          <a:effectLst/>
                          <a:latin typeface="Poppins Medium"/>
                          <a:cs typeface="Poppins Medium"/>
                        </a:rPr>
                        <a:t>99.87%</a:t>
                      </a:r>
                    </a:p>
                  </a:txBody>
                  <a:tcPr marL="9513" marR="9513" marT="9513" marB="0" anchor="ctr"/>
                </a:tc>
                <a:tc>
                  <a:txBody>
                    <a:bodyPr/>
                    <a:lstStyle/>
                    <a:p>
                      <a:pPr marL="0" lvl="0" indent="0" algn="l">
                        <a:spcBef>
                          <a:spcPts val="600"/>
                        </a:spcBef>
                        <a:buFont typeface="Arial" panose="020B0604020202020204" pitchFamily="34" charset="0"/>
                        <a:buNone/>
                      </a:pPr>
                      <a:r>
                        <a:rPr lang="en-US" sz="700" b="0" i="0" u="none" strike="noStrike" kern="1200" noProof="0">
                          <a:solidFill>
                            <a:schemeClr val="tx1"/>
                          </a:solidFill>
                          <a:effectLst/>
                          <a:latin typeface="Poppins Medium"/>
                          <a:ea typeface="+mn-ea"/>
                          <a:cs typeface="Poppins Medium"/>
                        </a:rPr>
                        <a:t>385,544 exceptions created, 385,072 exceptions cleared. A small volume of exceptions linked to Primes and Subs failed the 2 month SLA. Analysis of these Primes and Subs issues to be completed and the necessary system changes will be made via CRs. </a:t>
                      </a:r>
                      <a:endParaRPr lang="en-GB" sz="700" b="0" i="0" u="none" strike="noStrike" kern="1200" noProof="0">
                        <a:solidFill>
                          <a:schemeClr val="tx1"/>
                        </a:solidFill>
                        <a:effectLst/>
                        <a:latin typeface="Poppins Medium" panose="00000600000000000000" pitchFamily="2" charset="0"/>
                        <a:ea typeface="+mn-ea"/>
                        <a:cs typeface="Poppins Medium" panose="00000600000000000000" pitchFamily="2" charset="0"/>
                      </a:endParaRPr>
                    </a:p>
                  </a:txBody>
                  <a:tcPr marL="35956" marR="35956" marT="9513" marB="0" anchor="ctr"/>
                </a:tc>
                <a:tc>
                  <a: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GB" sz="700" b="0" i="0" u="none" strike="noStrike" kern="1200" noProof="0">
                          <a:solidFill>
                            <a:schemeClr val="tx1"/>
                          </a:solidFill>
                          <a:effectLst/>
                          <a:latin typeface="Poppins Medium"/>
                          <a:ea typeface="+mn-ea"/>
                          <a:cs typeface="Poppins Medium"/>
                        </a:rPr>
                        <a:t>GT / iGT / Shipper</a:t>
                      </a:r>
                    </a:p>
                  </a:txBody>
                  <a:tcPr marL="35956" marR="35956" marT="9513" marB="0" anchor="ctr"/>
                </a:tc>
                <a:extLst>
                  <a:ext uri="{0D108BD9-81ED-4DB2-BD59-A6C34878D82A}">
                    <a16:rowId xmlns:a16="http://schemas.microsoft.com/office/drawing/2014/main" val="3064294424"/>
                  </a:ext>
                </a:extLst>
              </a:tr>
            </a:tbl>
          </a:graphicData>
        </a:graphic>
      </p:graphicFrame>
      <p:sp>
        <p:nvSpPr>
          <p:cNvPr id="8" name="Title 1">
            <a:extLst>
              <a:ext uri="{FF2B5EF4-FFF2-40B4-BE49-F238E27FC236}">
                <a16:creationId xmlns:a16="http://schemas.microsoft.com/office/drawing/2014/main" id="{F7A4BFCB-7803-D586-ECE1-BF8FC6D9D038}"/>
              </a:ext>
            </a:extLst>
          </p:cNvPr>
          <p:cNvSpPr txBox="1">
            <a:spLocks/>
          </p:cNvSpPr>
          <p:nvPr/>
        </p:nvSpPr>
        <p:spPr>
          <a:xfrm>
            <a:off x="5638" y="1302613"/>
            <a:ext cx="9132725" cy="603623"/>
          </a:xfrm>
          <a:prstGeom prst="rect">
            <a:avLst/>
          </a:prstGeom>
        </p:spPr>
        <p:txBody>
          <a:bodyPr vert="horz" lIns="91327" tIns="45664" rIns="91327" bIns="45664"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998"/>
              <a:t>Failure Summary - KPMs</a:t>
            </a:r>
          </a:p>
        </p:txBody>
      </p:sp>
    </p:spTree>
    <p:extLst>
      <p:ext uri="{BB962C8B-B14F-4D97-AF65-F5344CB8AC3E}">
        <p14:creationId xmlns:p14="http://schemas.microsoft.com/office/powerpoint/2010/main" val="20595295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0971B-59C0-4749-B6BD-ED2A3DBCDB82}"/>
              </a:ext>
            </a:extLst>
          </p:cNvPr>
          <p:cNvSpPr>
            <a:spLocks noGrp="1"/>
          </p:cNvSpPr>
          <p:nvPr>
            <p:ph type="title"/>
          </p:nvPr>
        </p:nvSpPr>
        <p:spPr>
          <a:xfrm>
            <a:off x="5638" y="59887"/>
            <a:ext cx="9132725" cy="373602"/>
          </a:xfrm>
        </p:spPr>
        <p:txBody>
          <a:bodyPr>
            <a:noAutofit/>
          </a:bodyPr>
          <a:lstStyle/>
          <a:p>
            <a:r>
              <a:rPr lang="en-GB" sz="1998"/>
              <a:t>Overall Summary - PIs</a:t>
            </a:r>
          </a:p>
        </p:txBody>
      </p:sp>
      <p:graphicFrame>
        <p:nvGraphicFramePr>
          <p:cNvPr id="9" name="Table 6">
            <a:extLst>
              <a:ext uri="{FF2B5EF4-FFF2-40B4-BE49-F238E27FC236}">
                <a16:creationId xmlns:a16="http://schemas.microsoft.com/office/drawing/2014/main" id="{21B71A60-054B-557E-3219-9590CA233C7F}"/>
              </a:ext>
            </a:extLst>
          </p:cNvPr>
          <p:cNvGraphicFramePr>
            <a:graphicFrameLocks noGrp="1"/>
          </p:cNvGraphicFramePr>
          <p:nvPr>
            <p:extLst>
              <p:ext uri="{D42A27DB-BD31-4B8C-83A1-F6EECF244321}">
                <p14:modId xmlns:p14="http://schemas.microsoft.com/office/powerpoint/2010/main" val="2011826759"/>
              </p:ext>
            </p:extLst>
          </p:nvPr>
        </p:nvGraphicFramePr>
        <p:xfrm>
          <a:off x="79560" y="516842"/>
          <a:ext cx="8966943" cy="656760"/>
        </p:xfrm>
        <a:graphic>
          <a:graphicData uri="http://schemas.openxmlformats.org/drawingml/2006/table">
            <a:tbl>
              <a:tblPr firstRow="1" bandRow="1">
                <a:tableStyleId>{5C22544A-7EE6-4342-B048-85BDC9FD1C3A}</a:tableStyleId>
              </a:tblPr>
              <a:tblGrid>
                <a:gridCol w="2024497">
                  <a:extLst>
                    <a:ext uri="{9D8B030D-6E8A-4147-A177-3AD203B41FA5}">
                      <a16:colId xmlns:a16="http://schemas.microsoft.com/office/drawing/2014/main" val="348427267"/>
                    </a:ext>
                  </a:extLst>
                </a:gridCol>
                <a:gridCol w="2155556">
                  <a:extLst>
                    <a:ext uri="{9D8B030D-6E8A-4147-A177-3AD203B41FA5}">
                      <a16:colId xmlns:a16="http://schemas.microsoft.com/office/drawing/2014/main" val="1344454472"/>
                    </a:ext>
                  </a:extLst>
                </a:gridCol>
                <a:gridCol w="2393445">
                  <a:extLst>
                    <a:ext uri="{9D8B030D-6E8A-4147-A177-3AD203B41FA5}">
                      <a16:colId xmlns:a16="http://schemas.microsoft.com/office/drawing/2014/main" val="998019006"/>
                    </a:ext>
                  </a:extLst>
                </a:gridCol>
                <a:gridCol w="2393445">
                  <a:extLst>
                    <a:ext uri="{9D8B030D-6E8A-4147-A177-3AD203B41FA5}">
                      <a16:colId xmlns:a16="http://schemas.microsoft.com/office/drawing/2014/main" val="1388086851"/>
                    </a:ext>
                  </a:extLst>
                </a:gridCol>
              </a:tblGrid>
              <a:tr h="411074">
                <a:tc>
                  <a:txBody>
                    <a:bodyPr/>
                    <a:lstStyle/>
                    <a:p>
                      <a:pPr algn="ctr"/>
                      <a:r>
                        <a:rPr lang="en-GB" sz="900"/>
                        <a:t>Performance Area</a:t>
                      </a:r>
                    </a:p>
                  </a:txBody>
                  <a:tcPr marL="91327" marR="91327" marT="45664" marB="45664" anchor="ctr">
                    <a:solidFill>
                      <a:srgbClr val="002060"/>
                    </a:solidFill>
                  </a:tcPr>
                </a:tc>
                <a:tc>
                  <a:txBody>
                    <a:bodyPr/>
                    <a:lstStyle/>
                    <a:p>
                      <a:pPr algn="ctr"/>
                      <a:r>
                        <a:rPr lang="en-GB" sz="900"/>
                        <a:t>(Reportable) Achieved</a:t>
                      </a:r>
                    </a:p>
                  </a:txBody>
                  <a:tcPr marL="91327" marR="91327" marT="45664" marB="45664" anchor="ctr">
                    <a:solidFill>
                      <a:srgbClr val="002060"/>
                    </a:solidFill>
                  </a:tcPr>
                </a:tc>
                <a:tc>
                  <a:txBody>
                    <a:bodyPr/>
                    <a:lstStyle/>
                    <a:p>
                      <a:pPr algn="ctr"/>
                      <a:r>
                        <a:rPr lang="en-GB" sz="900"/>
                        <a:t>(Reportable) Failed</a:t>
                      </a:r>
                    </a:p>
                  </a:txBody>
                  <a:tcPr marL="91327" marR="91327" marT="45664" marB="45664" anchor="ctr">
                    <a:solidFill>
                      <a:srgbClr val="002060"/>
                    </a:solidFill>
                  </a:tcPr>
                </a:tc>
                <a:tc>
                  <a:txBody>
                    <a:bodyPr/>
                    <a:lstStyle/>
                    <a:p>
                      <a:pPr algn="ctr"/>
                      <a:r>
                        <a:rPr lang="en-GB" sz="900"/>
                        <a:t>Not applicable to the reporting month</a:t>
                      </a:r>
                    </a:p>
                  </a:txBody>
                  <a:tcPr marL="91327" marR="91327" marT="45664" marB="45664" anchor="ctr">
                    <a:solidFill>
                      <a:srgbClr val="002060"/>
                    </a:solidFill>
                  </a:tcPr>
                </a:tc>
                <a:extLst>
                  <a:ext uri="{0D108BD9-81ED-4DB2-BD59-A6C34878D82A}">
                    <a16:rowId xmlns:a16="http://schemas.microsoft.com/office/drawing/2014/main" val="3456605079"/>
                  </a:ext>
                </a:extLst>
              </a:tr>
              <a:tr h="245686">
                <a:tc>
                  <a:txBody>
                    <a:bodyPr/>
                    <a:lstStyle/>
                    <a:p>
                      <a:pPr algn="ctr"/>
                      <a:r>
                        <a:rPr lang="en-GB" sz="1000" b="1"/>
                        <a:t>PIs (24 total)</a:t>
                      </a:r>
                    </a:p>
                  </a:txBody>
                  <a:tcPr marL="91327" marR="91327" marT="45664" marB="45664" anchor="ctr"/>
                </a:tc>
                <a:tc>
                  <a:txBody>
                    <a:bodyPr/>
                    <a:lstStyle/>
                    <a:p>
                      <a:pPr algn="ctr"/>
                      <a:r>
                        <a:rPr lang="en-GB" sz="1000" b="1">
                          <a:solidFill>
                            <a:schemeClr val="tx1"/>
                          </a:solidFill>
                        </a:rPr>
                        <a:t>18</a:t>
                      </a:r>
                    </a:p>
                  </a:txBody>
                  <a:tcPr marL="91327" marR="91327" marT="45664" marB="45664" anchor="ctr"/>
                </a:tc>
                <a:tc>
                  <a:txBody>
                    <a:bodyPr/>
                    <a:lstStyle/>
                    <a:p>
                      <a:pPr algn="ctr"/>
                      <a:r>
                        <a:rPr lang="en-GB" sz="1000" b="1">
                          <a:solidFill>
                            <a:schemeClr val="tx1"/>
                          </a:solidFill>
                        </a:rPr>
                        <a:t>2</a:t>
                      </a:r>
                    </a:p>
                  </a:txBody>
                  <a:tcPr marL="91327" marR="91327" marT="45664" marB="45664" anchor="ctr"/>
                </a:tc>
                <a:tc>
                  <a:txBody>
                    <a:bodyPr/>
                    <a:lstStyle/>
                    <a:p>
                      <a:pPr algn="ctr"/>
                      <a:r>
                        <a:rPr lang="en-GB" sz="1000" b="1">
                          <a:solidFill>
                            <a:schemeClr val="tx1"/>
                          </a:solidFill>
                        </a:rPr>
                        <a:t>4</a:t>
                      </a:r>
                      <a:endParaRPr lang="en-GB" sz="600" b="1">
                        <a:solidFill>
                          <a:schemeClr val="tx1"/>
                        </a:solidFill>
                      </a:endParaRPr>
                    </a:p>
                  </a:txBody>
                  <a:tcPr marL="91327" marR="91327" marT="45664" marB="45664" anchor="ctr"/>
                </a:tc>
                <a:extLst>
                  <a:ext uri="{0D108BD9-81ED-4DB2-BD59-A6C34878D82A}">
                    <a16:rowId xmlns:a16="http://schemas.microsoft.com/office/drawing/2014/main" val="1321806292"/>
                  </a:ext>
                </a:extLst>
              </a:tr>
            </a:tbl>
          </a:graphicData>
        </a:graphic>
      </p:graphicFrame>
      <p:graphicFrame>
        <p:nvGraphicFramePr>
          <p:cNvPr id="7" name="Table 6">
            <a:extLst>
              <a:ext uri="{FF2B5EF4-FFF2-40B4-BE49-F238E27FC236}">
                <a16:creationId xmlns:a16="http://schemas.microsoft.com/office/drawing/2014/main" id="{2E84F1CB-315A-5C86-325C-5F748DE51DDD}"/>
              </a:ext>
            </a:extLst>
          </p:cNvPr>
          <p:cNvGraphicFramePr>
            <a:graphicFrameLocks noGrp="1"/>
          </p:cNvGraphicFramePr>
          <p:nvPr>
            <p:extLst>
              <p:ext uri="{D42A27DB-BD31-4B8C-83A1-F6EECF244321}">
                <p14:modId xmlns:p14="http://schemas.microsoft.com/office/powerpoint/2010/main" val="1425059443"/>
              </p:ext>
            </p:extLst>
          </p:nvPr>
        </p:nvGraphicFramePr>
        <p:xfrm>
          <a:off x="88524" y="1561393"/>
          <a:ext cx="8966942" cy="3284317"/>
        </p:xfrm>
        <a:graphic>
          <a:graphicData uri="http://schemas.openxmlformats.org/drawingml/2006/table">
            <a:tbl>
              <a:tblPr firstRow="1" bandRow="1">
                <a:tableStyleId>{5C22544A-7EE6-4342-B048-85BDC9FD1C3A}</a:tableStyleId>
              </a:tblPr>
              <a:tblGrid>
                <a:gridCol w="526423">
                  <a:extLst>
                    <a:ext uri="{9D8B030D-6E8A-4147-A177-3AD203B41FA5}">
                      <a16:colId xmlns:a16="http://schemas.microsoft.com/office/drawing/2014/main" val="348427267"/>
                    </a:ext>
                  </a:extLst>
                </a:gridCol>
                <a:gridCol w="1117600">
                  <a:extLst>
                    <a:ext uri="{9D8B030D-6E8A-4147-A177-3AD203B41FA5}">
                      <a16:colId xmlns:a16="http://schemas.microsoft.com/office/drawing/2014/main" val="865478126"/>
                    </a:ext>
                  </a:extLst>
                </a:gridCol>
                <a:gridCol w="1181769">
                  <a:extLst>
                    <a:ext uri="{9D8B030D-6E8A-4147-A177-3AD203B41FA5}">
                      <a16:colId xmlns:a16="http://schemas.microsoft.com/office/drawing/2014/main" val="1344454472"/>
                    </a:ext>
                  </a:extLst>
                </a:gridCol>
                <a:gridCol w="711200">
                  <a:extLst>
                    <a:ext uri="{9D8B030D-6E8A-4147-A177-3AD203B41FA5}">
                      <a16:colId xmlns:a16="http://schemas.microsoft.com/office/drawing/2014/main" val="998019006"/>
                    </a:ext>
                  </a:extLst>
                </a:gridCol>
                <a:gridCol w="588210">
                  <a:extLst>
                    <a:ext uri="{9D8B030D-6E8A-4147-A177-3AD203B41FA5}">
                      <a16:colId xmlns:a16="http://schemas.microsoft.com/office/drawing/2014/main" val="2525134063"/>
                    </a:ext>
                  </a:extLst>
                </a:gridCol>
                <a:gridCol w="967874">
                  <a:extLst>
                    <a:ext uri="{9D8B030D-6E8A-4147-A177-3AD203B41FA5}">
                      <a16:colId xmlns:a16="http://schemas.microsoft.com/office/drawing/2014/main" val="3225008348"/>
                    </a:ext>
                  </a:extLst>
                </a:gridCol>
                <a:gridCol w="2859741">
                  <a:extLst>
                    <a:ext uri="{9D8B030D-6E8A-4147-A177-3AD203B41FA5}">
                      <a16:colId xmlns:a16="http://schemas.microsoft.com/office/drawing/2014/main" val="1700068351"/>
                    </a:ext>
                  </a:extLst>
                </a:gridCol>
                <a:gridCol w="1014125">
                  <a:extLst>
                    <a:ext uri="{9D8B030D-6E8A-4147-A177-3AD203B41FA5}">
                      <a16:colId xmlns:a16="http://schemas.microsoft.com/office/drawing/2014/main" val="2915836927"/>
                    </a:ext>
                  </a:extLst>
                </a:gridCol>
              </a:tblGrid>
              <a:tr h="740531">
                <a:tc>
                  <a:txBody>
                    <a:bodyPr/>
                    <a:lstStyle/>
                    <a:p>
                      <a:pPr algn="ctr"/>
                      <a:r>
                        <a:rPr lang="en-GB" sz="900">
                          <a:latin typeface="+mj-lt"/>
                        </a:rPr>
                        <a:t>PI Ref</a:t>
                      </a:r>
                    </a:p>
                  </a:txBody>
                  <a:tcPr marL="91327" marR="91327" marT="45664" marB="45664" anchor="ctr">
                    <a:solidFill>
                      <a:srgbClr val="002060"/>
                    </a:solidFill>
                  </a:tcPr>
                </a:tc>
                <a:tc>
                  <a:txBody>
                    <a:bodyPr/>
                    <a:lstStyle/>
                    <a:p>
                      <a:pPr algn="ctr"/>
                      <a:r>
                        <a:rPr lang="en-GB" sz="900">
                          <a:latin typeface="+mj-lt"/>
                        </a:rPr>
                        <a:t>Measure </a:t>
                      </a:r>
                    </a:p>
                    <a:p>
                      <a:pPr algn="ctr"/>
                      <a:r>
                        <a:rPr lang="en-GB" sz="900">
                          <a:latin typeface="+mj-lt"/>
                        </a:rPr>
                        <a:t>Detail</a:t>
                      </a:r>
                    </a:p>
                  </a:txBody>
                  <a:tcPr marL="91327" marR="91327" marT="45664" marB="45664" anchor="ctr">
                    <a:solidFill>
                      <a:srgbClr val="002060"/>
                    </a:solidFill>
                  </a:tcPr>
                </a:tc>
                <a:tc>
                  <a:txBody>
                    <a:bodyPr/>
                    <a:lstStyle/>
                    <a:p>
                      <a:pPr algn="ctr"/>
                      <a:r>
                        <a:rPr lang="en-GB" sz="900">
                          <a:latin typeface="+mj-lt"/>
                        </a:rPr>
                        <a:t>Journey / Process</a:t>
                      </a:r>
                    </a:p>
                  </a:txBody>
                  <a:tcPr marL="91327" marR="91327" marT="45664" marB="45664" anchor="ctr">
                    <a:solidFill>
                      <a:srgbClr val="002060"/>
                    </a:solidFill>
                  </a:tcPr>
                </a:tc>
                <a:tc>
                  <a:txBody>
                    <a:bodyPr/>
                    <a:lstStyle/>
                    <a:p>
                      <a:pPr algn="ctr"/>
                      <a:r>
                        <a:rPr lang="en-GB" sz="900">
                          <a:latin typeface="+mj-lt"/>
                        </a:rPr>
                        <a:t>Measure</a:t>
                      </a:r>
                    </a:p>
                    <a:p>
                      <a:pPr algn="ctr"/>
                      <a:r>
                        <a:rPr lang="en-GB" sz="900">
                          <a:latin typeface="+mj-lt"/>
                        </a:rPr>
                        <a:t>Type</a:t>
                      </a:r>
                    </a:p>
                  </a:txBody>
                  <a:tcPr marL="91327" marR="91327" marT="45664" marB="45664" anchor="ctr">
                    <a:solidFill>
                      <a:srgbClr val="002060"/>
                    </a:solidFill>
                  </a:tcPr>
                </a:tc>
                <a:tc>
                  <a:txBody>
                    <a:bodyPr/>
                    <a:lstStyle/>
                    <a:p>
                      <a:pPr algn="ctr"/>
                      <a:r>
                        <a:rPr lang="en-GB" sz="900">
                          <a:latin typeface="+mj-lt"/>
                        </a:rPr>
                        <a:t>Target</a:t>
                      </a:r>
                    </a:p>
                  </a:txBody>
                  <a:tcPr marL="91327" marR="91327" marT="45664" marB="45664" anchor="ctr">
                    <a:solidFill>
                      <a:srgbClr val="002060"/>
                    </a:solidFill>
                  </a:tcPr>
                </a:tc>
                <a:tc>
                  <a:txBody>
                    <a:bodyPr/>
                    <a:lstStyle/>
                    <a:p>
                      <a:pPr algn="ctr"/>
                      <a:r>
                        <a:rPr lang="en-GB" sz="900">
                          <a:latin typeface="+mj-lt"/>
                        </a:rPr>
                        <a:t>Performance</a:t>
                      </a:r>
                    </a:p>
                  </a:txBody>
                  <a:tcPr marL="91327" marR="91327" marT="45664" marB="45664" anchor="ctr">
                    <a:solidFill>
                      <a:srgbClr val="002060"/>
                    </a:solidFill>
                  </a:tcPr>
                </a:tc>
                <a:tc>
                  <a:txBody>
                    <a:bodyPr/>
                    <a:lstStyle/>
                    <a:p>
                      <a:pPr algn="ctr"/>
                      <a:r>
                        <a:rPr lang="en-GB" sz="900">
                          <a:latin typeface="+mj-lt"/>
                        </a:rPr>
                        <a:t>Failure / Remedial Action</a:t>
                      </a:r>
                    </a:p>
                  </a:txBody>
                  <a:tcPr marL="91327" marR="91327" marT="45664" marB="45664" anchor="ctr">
                    <a:solidFill>
                      <a:srgbClr val="002060"/>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GB" sz="900" b="1" kern="1200">
                          <a:solidFill>
                            <a:schemeClr val="lt1"/>
                          </a:solidFill>
                          <a:latin typeface="+mn-lt"/>
                          <a:ea typeface="+mn-ea"/>
                          <a:cs typeface="+mn-cs"/>
                        </a:rPr>
                        <a:t>Impacted Constituent/s (GT / iGT / NG / Shipper) </a:t>
                      </a:r>
                    </a:p>
                  </a:txBody>
                  <a:tcPr marL="91327" marR="91327" marT="45664" marB="45664" anchor="ctr">
                    <a:solidFill>
                      <a:srgbClr val="002060"/>
                    </a:solidFill>
                  </a:tcPr>
                </a:tc>
                <a:extLst>
                  <a:ext uri="{0D108BD9-81ED-4DB2-BD59-A6C34878D82A}">
                    <a16:rowId xmlns:a16="http://schemas.microsoft.com/office/drawing/2014/main" val="3456605079"/>
                  </a:ext>
                </a:extLst>
              </a:tr>
              <a:tr h="1436355">
                <a:tc>
                  <a:txBody>
                    <a:bodyPr/>
                    <a:lstStyle/>
                    <a:p>
                      <a:pPr algn="ctr" rtl="0" fontAlgn="ctr"/>
                      <a:r>
                        <a:rPr lang="en-GB" sz="700" b="0" i="0" u="none" strike="noStrike">
                          <a:solidFill>
                            <a:schemeClr val="tx1"/>
                          </a:solidFill>
                          <a:effectLst/>
                          <a:latin typeface="Poppins Medium"/>
                          <a:cs typeface="Poppins Medium"/>
                        </a:rPr>
                        <a:t>PI.01</a:t>
                      </a:r>
                    </a:p>
                  </a:txBody>
                  <a:tcPr marL="9513" marR="9513" marT="9513" marB="0" anchor="ctr"/>
                </a:tc>
                <a:tc>
                  <a:txBody>
                    <a:bodyPr/>
                    <a:lstStyle/>
                    <a:p>
                      <a:pPr marL="0" algn="l" defTabSz="914400" rtl="0" eaLnBrk="1" fontAlgn="ctr" latinLnBrk="0" hangingPunct="1"/>
                      <a:r>
                        <a:rPr lang="en-GB" sz="700" b="0" i="0" u="none" strike="noStrike" kern="1200">
                          <a:solidFill>
                            <a:schemeClr val="tx1"/>
                          </a:solidFill>
                          <a:effectLst/>
                          <a:latin typeface="Poppins Medium"/>
                          <a:ea typeface="+mn-ea"/>
                          <a:cs typeface="Poppins Medium"/>
                        </a:rPr>
                        <a:t>% CMS Contacts processed within SLA (95% in D+10)</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Manage Updates To Customer Portfolio</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Cycle Time</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95.00%</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80.39%</a:t>
                      </a:r>
                    </a:p>
                  </a:txBody>
                  <a:tcPr marL="40726" marR="0" marT="0" marB="0" anchor="ctr"/>
                </a:tc>
                <a:tc>
                  <a:txBody>
                    <a:bodyPr/>
                    <a:lstStyle/>
                    <a:p>
                      <a:pPr marL="0" lvl="0" indent="0" algn="l" defTabSz="914400" rtl="0" eaLnBrk="1" fontAlgn="ctr" latinLnBrk="0" hangingPunct="1">
                        <a:spcBef>
                          <a:spcPts val="600"/>
                        </a:spcBef>
                        <a:buFont typeface="Arial" panose="020B0604020202020204" pitchFamily="34" charset="0"/>
                        <a:buNone/>
                      </a:pPr>
                      <a:r>
                        <a:rPr lang="en-US" sz="700" b="0" i="0" u="none" strike="noStrike" kern="1200" noProof="0">
                          <a:solidFill>
                            <a:schemeClr val="tx1"/>
                          </a:solidFill>
                          <a:effectLst/>
                          <a:latin typeface="Poppins Medium"/>
                          <a:ea typeface="+mn-ea"/>
                          <a:cs typeface="Poppins Medium"/>
                        </a:rPr>
                        <a:t>RFA contacts remain the central reason for the failure of PI.01.  The key reasons for this are as follows:</a:t>
                      </a:r>
                      <a:br>
                        <a:rPr lang="en-US" sz="700" b="0" i="0" u="none" strike="noStrike" kern="1200" noProof="0">
                          <a:solidFill>
                            <a:schemeClr val="tx1"/>
                          </a:solidFill>
                          <a:effectLst/>
                          <a:latin typeface="Poppins Medium"/>
                          <a:ea typeface="+mn-ea"/>
                          <a:cs typeface="Poppins Medium"/>
                        </a:rPr>
                      </a:br>
                      <a:endParaRPr lang="en-US" sz="700" b="0" i="0" u="none" strike="noStrike" kern="1200" noProof="0">
                        <a:solidFill>
                          <a:schemeClr val="tx1"/>
                        </a:solidFill>
                        <a:effectLst/>
                        <a:latin typeface="Poppins Medium"/>
                        <a:ea typeface="+mn-ea"/>
                        <a:cs typeface="Poppins Medium"/>
                      </a:endParaRPr>
                    </a:p>
                    <a:p>
                      <a:pPr marL="0" lvl="0" indent="0" algn="l" defTabSz="914400" rtl="0" eaLnBrk="1" fontAlgn="ctr" latinLnBrk="0" hangingPunct="1">
                        <a:spcBef>
                          <a:spcPts val="600"/>
                        </a:spcBef>
                        <a:buFont typeface="Arial" panose="020B0604020202020204" pitchFamily="34" charset="0"/>
                        <a:buNone/>
                      </a:pPr>
                      <a:r>
                        <a:rPr lang="en-US" sz="700" b="0" i="0" u="none" strike="noStrike" kern="1200" noProof="0">
                          <a:solidFill>
                            <a:schemeClr val="tx1"/>
                          </a:solidFill>
                          <a:effectLst/>
                          <a:latin typeface="Poppins Medium"/>
                          <a:ea typeface="+mn-ea"/>
                          <a:cs typeface="Poppins Medium"/>
                        </a:rPr>
                        <a:t>The exponential increase in RFA volumes. 6261 RFAs were raised in 2018 compared to 41701 in 2022; this represents a 566% increase. In 2022, an average of 116 RFA contacts were created daily and 3229 monthly, whereas in 2018 the averages were only 24 RFA submissions per day and 522 per month. </a:t>
                      </a:r>
                    </a:p>
                    <a:p>
                      <a:pPr marL="0" lvl="0" indent="0" algn="l" defTabSz="914400" rtl="0" eaLnBrk="1" fontAlgn="ctr" latinLnBrk="0" hangingPunct="1">
                        <a:spcBef>
                          <a:spcPts val="600"/>
                        </a:spcBef>
                        <a:buFont typeface="Arial" panose="020B0604020202020204" pitchFamily="34" charset="0"/>
                        <a:buNone/>
                      </a:pPr>
                      <a:r>
                        <a:rPr lang="en-US" sz="700" b="0" i="0" u="none" strike="noStrike" kern="1200" noProof="0">
                          <a:solidFill>
                            <a:schemeClr val="tx1"/>
                          </a:solidFill>
                          <a:effectLst/>
                          <a:latin typeface="Poppins Medium"/>
                          <a:ea typeface="+mn-ea"/>
                          <a:cs typeface="Poppins Medium"/>
                        </a:rPr>
                        <a:t>Current market volatility.  Where a shipper is no longer active in the market, liaising with administrators or third parties to agree the RFA takes additional time and substantially increases the lifespan of the contact. </a:t>
                      </a:r>
                    </a:p>
                  </a:txBody>
                  <a:tcPr marL="35956" marR="35956" marT="9513" marB="0" anchor="ctr"/>
                </a:tc>
                <a:tc>
                  <a:txBody>
                    <a:bodyPr/>
                    <a:lstStyle/>
                    <a:p>
                      <a:pPr marL="0" lvl="0" indent="0" algn="l" rtl="0" eaLnBrk="1" fontAlgn="ctr" latinLnBrk="0" hangingPunct="1">
                        <a:spcBef>
                          <a:spcPts val="600"/>
                        </a:spcBef>
                        <a:buFont typeface="Arial" panose="020B0604020202020204" pitchFamily="34" charset="0"/>
                        <a:buNone/>
                      </a:pPr>
                      <a:r>
                        <a:rPr lang="en-GB" sz="700" b="0" i="0" u="none" strike="noStrike" kern="1200" noProof="0">
                          <a:solidFill>
                            <a:schemeClr val="tx1"/>
                          </a:solidFill>
                          <a:effectLst/>
                          <a:latin typeface="Poppins Medium"/>
                          <a:ea typeface="+mn-ea"/>
                          <a:cs typeface="Poppins Medium"/>
                        </a:rPr>
                        <a:t>Shipper/GT</a:t>
                      </a:r>
                      <a:br>
                        <a:rPr lang="en-GB" sz="700" b="0" i="0" u="none" strike="noStrike" kern="1200" noProof="0">
                          <a:solidFill>
                            <a:srgbClr val="000000"/>
                          </a:solidFill>
                          <a:effectLst/>
                          <a:latin typeface="Poppins Medium"/>
                          <a:ea typeface="+mn-ea"/>
                          <a:cs typeface="Poppins Medium"/>
                        </a:rPr>
                      </a:br>
                      <a:endParaRPr lang="en-GB" sz="700" b="0" i="0" u="none" strike="noStrike" kern="1200" noProof="0">
                        <a:solidFill>
                          <a:srgbClr val="000000"/>
                        </a:solidFill>
                        <a:effectLst/>
                        <a:latin typeface="Poppins Medium"/>
                        <a:ea typeface="+mn-ea"/>
                        <a:cs typeface="Poppins Medium"/>
                      </a:endParaRPr>
                    </a:p>
                  </a:txBody>
                  <a:tcPr marL="35956" marR="35956" marT="9513" marB="0" anchor="ctr"/>
                </a:tc>
                <a:extLst>
                  <a:ext uri="{0D108BD9-81ED-4DB2-BD59-A6C34878D82A}">
                    <a16:rowId xmlns:a16="http://schemas.microsoft.com/office/drawing/2014/main" val="948982375"/>
                  </a:ext>
                </a:extLst>
              </a:tr>
              <a:tr h="397518">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PI.27</a:t>
                      </a:r>
                    </a:p>
                  </a:txBody>
                  <a:tcPr marL="9513" marR="9513" marT="9513" marB="0" anchor="ctr"/>
                </a:tc>
                <a:tc>
                  <a:txBody>
                    <a:bodyPr/>
                    <a:lstStyle/>
                    <a:p>
                      <a:pPr marL="0" algn="l" defTabSz="914400" rtl="0" eaLnBrk="1" fontAlgn="ctr" latinLnBrk="0" hangingPunct="1"/>
                      <a:r>
                        <a:rPr lang="en-GB" sz="700" b="0" i="0" u="none" strike="noStrike" kern="1200">
                          <a:solidFill>
                            <a:schemeClr val="tx1"/>
                          </a:solidFill>
                          <a:effectLst/>
                          <a:latin typeface="Poppins Medium"/>
                          <a:ea typeface="+mn-ea"/>
                          <a:cs typeface="Poppins Medium"/>
                        </a:rPr>
                        <a:t>% level 1 milestones met</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Managing Change</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Cycle Time</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95.00%</a:t>
                      </a:r>
                    </a:p>
                  </a:txBody>
                  <a:tcPr marL="40726" marR="0" marT="0" marB="0" anchor="ctr"/>
                </a:tc>
                <a:tc>
                  <a:txBody>
                    <a:bodyPr/>
                    <a:lstStyle/>
                    <a:p>
                      <a:pPr marL="0" algn="ctr" defTabSz="914400" rtl="0" eaLnBrk="1" fontAlgn="ctr" latinLnBrk="0" hangingPunct="1"/>
                      <a:r>
                        <a:rPr lang="en-GB" sz="700" b="0" i="0" u="none" strike="noStrike" kern="1200">
                          <a:solidFill>
                            <a:schemeClr val="tx1"/>
                          </a:solidFill>
                          <a:effectLst/>
                          <a:latin typeface="Poppins Medium"/>
                          <a:ea typeface="+mn-ea"/>
                          <a:cs typeface="Poppins Medium"/>
                        </a:rPr>
                        <a:t>71.40%</a:t>
                      </a:r>
                    </a:p>
                  </a:txBody>
                  <a:tcPr marL="40726" marR="0" marT="0" marB="0" anchor="ctr"/>
                </a:tc>
                <a:tc>
                  <a:txBody>
                    <a:bodyPr/>
                    <a:lstStyle/>
                    <a:p>
                      <a:pPr marL="12065" indent="0">
                        <a:spcBef>
                          <a:spcPts val="100"/>
                        </a:spcBef>
                        <a:buFont typeface="Arial" panose="020B0604020202020204" pitchFamily="34" charset="0"/>
                        <a:buNone/>
                      </a:pPr>
                      <a:r>
                        <a:rPr lang="en-GB" sz="700" b="0" i="0">
                          <a:solidFill>
                            <a:schemeClr val="tx1"/>
                          </a:solidFill>
                          <a:effectLst/>
                          <a:latin typeface="Poppins Medium" panose="00000600000000000000" pitchFamily="2" charset="0"/>
                          <a:ea typeface="+mn-ea"/>
                          <a:cs typeface="Poppins Medium" panose="00000600000000000000" pitchFamily="2" charset="0"/>
                        </a:rPr>
                        <a:t>One milestone has been missed as a result of extending closedown phase of the move to cloud program to accommodate additional activities. </a:t>
                      </a:r>
                    </a:p>
                    <a:p>
                      <a:pPr marL="12065" indent="0">
                        <a:spcBef>
                          <a:spcPts val="100"/>
                        </a:spcBef>
                        <a:buFont typeface="Arial" panose="020B0604020202020204" pitchFamily="34" charset="0"/>
                        <a:buNone/>
                      </a:pPr>
                      <a:endParaRPr lang="en-GB" sz="700" b="0" i="0">
                        <a:solidFill>
                          <a:schemeClr val="tx1"/>
                        </a:solidFill>
                        <a:effectLst/>
                        <a:latin typeface="Poppins Medium" panose="00000600000000000000" pitchFamily="2" charset="0"/>
                        <a:ea typeface="+mn-ea"/>
                        <a:cs typeface="Poppins Medium" panose="00000600000000000000" pitchFamily="2" charset="0"/>
                      </a:endParaRPr>
                    </a:p>
                    <a:p>
                      <a:pPr marL="12065" indent="0">
                        <a:spcBef>
                          <a:spcPts val="100"/>
                        </a:spcBef>
                        <a:buFont typeface="Arial" panose="020B0604020202020204" pitchFamily="34" charset="0"/>
                        <a:buNone/>
                      </a:pPr>
                      <a:r>
                        <a:rPr lang="en-GB" sz="700" b="0" i="0" kern="1200">
                          <a:solidFill>
                            <a:schemeClr val="tx1"/>
                          </a:solidFill>
                          <a:effectLst/>
                          <a:latin typeface="Poppins Medium" panose="00000600000000000000" pitchFamily="2" charset="0"/>
                          <a:ea typeface="+mn-ea"/>
                          <a:cs typeface="Poppins Medium" panose="00000600000000000000" pitchFamily="2" charset="0"/>
                        </a:rPr>
                        <a:t>Milestone firm date of 16 December 2022 was missed due to developer resource occupied by larger Umbraco upgrade project.  The delivery milestone is to be amended to 9th February 2023 via addendum to accommodate internal testing, UAT and sign-off.</a:t>
                      </a:r>
                      <a:endParaRPr lang="en-GB" sz="700" b="0" i="0">
                        <a:solidFill>
                          <a:schemeClr val="tx1"/>
                        </a:solidFill>
                        <a:effectLst/>
                        <a:latin typeface="Poppins Medium" panose="00000600000000000000" pitchFamily="2" charset="0"/>
                        <a:ea typeface="+mn-ea"/>
                        <a:cs typeface="Poppins Medium" panose="00000600000000000000" pitchFamily="2" charset="0"/>
                      </a:endParaRPr>
                    </a:p>
                  </a:txBody>
                  <a:tcPr marL="35956" marR="35956" marT="9513" marB="0" anchor="ctr"/>
                </a:tc>
                <a:tc>
                  <a:txBody>
                    <a:bodyPr/>
                    <a:lstStyle/>
                    <a:p>
                      <a:pPr marL="0" lvl="0" indent="0" algn="l" defTabSz="914400">
                        <a:spcBef>
                          <a:spcPts val="600"/>
                        </a:spcBef>
                        <a:buNone/>
                      </a:pPr>
                      <a:r>
                        <a:rPr lang="en-GB" sz="700" b="0" i="0" u="none" strike="noStrike" kern="1200" noProof="0">
                          <a:solidFill>
                            <a:schemeClr val="tx1"/>
                          </a:solidFill>
                          <a:effectLst/>
                          <a:latin typeface="Poppins Medium"/>
                          <a:ea typeface="+mn-ea"/>
                          <a:cs typeface="Poppins Medium"/>
                        </a:rPr>
                        <a:t>N/A</a:t>
                      </a:r>
                      <a:endParaRPr lang="en-US">
                        <a:solidFill>
                          <a:schemeClr val="tx1"/>
                        </a:solidFill>
                      </a:endParaRPr>
                    </a:p>
                  </a:txBody>
                  <a:tcPr marL="35956" marR="35956" marT="9513" marB="0" anchor="ctr"/>
                </a:tc>
                <a:extLst>
                  <a:ext uri="{0D108BD9-81ED-4DB2-BD59-A6C34878D82A}">
                    <a16:rowId xmlns:a16="http://schemas.microsoft.com/office/drawing/2014/main" val="2019384467"/>
                  </a:ext>
                </a:extLst>
              </a:tr>
            </a:tbl>
          </a:graphicData>
        </a:graphic>
      </p:graphicFrame>
      <p:sp>
        <p:nvSpPr>
          <p:cNvPr id="8" name="Title 1">
            <a:extLst>
              <a:ext uri="{FF2B5EF4-FFF2-40B4-BE49-F238E27FC236}">
                <a16:creationId xmlns:a16="http://schemas.microsoft.com/office/drawing/2014/main" id="{F7A4BFCB-7803-D586-ECE1-BF8FC6D9D038}"/>
              </a:ext>
            </a:extLst>
          </p:cNvPr>
          <p:cNvSpPr txBox="1">
            <a:spLocks/>
          </p:cNvSpPr>
          <p:nvPr/>
        </p:nvSpPr>
        <p:spPr>
          <a:xfrm>
            <a:off x="5633" y="1223652"/>
            <a:ext cx="9132725" cy="373602"/>
          </a:xfrm>
          <a:prstGeom prst="rect">
            <a:avLst/>
          </a:prstGeom>
        </p:spPr>
        <p:txBody>
          <a:bodyPr vert="horz" lIns="91327" tIns="45664" rIns="91327" bIns="45664"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998"/>
              <a:t>Failure Summary - PIs</a:t>
            </a:r>
          </a:p>
        </p:txBody>
      </p:sp>
    </p:spTree>
    <p:extLst>
      <p:ext uri="{BB962C8B-B14F-4D97-AF65-F5344CB8AC3E}">
        <p14:creationId xmlns:p14="http://schemas.microsoft.com/office/powerpoint/2010/main" val="16604579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a:extLst>
              <a:ext uri="{FF2B5EF4-FFF2-40B4-BE49-F238E27FC236}">
                <a16:creationId xmlns:a16="http://schemas.microsoft.com/office/drawing/2014/main" id="{BA21F487-DF7A-44EE-80DF-2F930EAA3067}"/>
              </a:ext>
            </a:extLst>
          </p:cNvPr>
          <p:cNvSpPr txBox="1">
            <a:spLocks/>
          </p:cNvSpPr>
          <p:nvPr/>
        </p:nvSpPr>
        <p:spPr>
          <a:xfrm>
            <a:off x="22511" y="225898"/>
            <a:ext cx="9098984" cy="398140"/>
          </a:xfrm>
          <a:prstGeom prst="rect">
            <a:avLst/>
          </a:prstGeom>
        </p:spPr>
        <p:txBody>
          <a:bodyPr wrap="square" lIns="90990" tIns="45496" rIns="90990" bIns="45496"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2" b="1" kern="1200">
                <a:solidFill>
                  <a:srgbClr val="0070C0"/>
                </a:solidFill>
                <a:latin typeface="Arial" panose="020B0604020202020204" pitchFamily="34" charset="0"/>
                <a:cs typeface="Arial" panose="020B0604020202020204" pitchFamily="34" charset="0"/>
              </a:rPr>
              <a:t>DSC KPM Performance for December 2022</a:t>
            </a:r>
          </a:p>
        </p:txBody>
      </p:sp>
      <p:graphicFrame>
        <p:nvGraphicFramePr>
          <p:cNvPr id="6" name="Table 5">
            <a:extLst>
              <a:ext uri="{FF2B5EF4-FFF2-40B4-BE49-F238E27FC236}">
                <a16:creationId xmlns:a16="http://schemas.microsoft.com/office/drawing/2014/main" id="{DD649A2F-96C5-48C2-AD18-3E09D4853CAA}"/>
              </a:ext>
            </a:extLst>
          </p:cNvPr>
          <p:cNvGraphicFramePr>
            <a:graphicFrameLocks noGrp="1"/>
          </p:cNvGraphicFramePr>
          <p:nvPr>
            <p:extLst>
              <p:ext uri="{D42A27DB-BD31-4B8C-83A1-F6EECF244321}">
                <p14:modId xmlns:p14="http://schemas.microsoft.com/office/powerpoint/2010/main" val="1232422113"/>
              </p:ext>
            </p:extLst>
          </p:nvPr>
        </p:nvGraphicFramePr>
        <p:xfrm>
          <a:off x="179294" y="741029"/>
          <a:ext cx="8786570" cy="4001301"/>
        </p:xfrm>
        <a:graphic>
          <a:graphicData uri="http://schemas.openxmlformats.org/drawingml/2006/table">
            <a:tbl>
              <a:tblPr/>
              <a:tblGrid>
                <a:gridCol w="588802">
                  <a:extLst>
                    <a:ext uri="{9D8B030D-6E8A-4147-A177-3AD203B41FA5}">
                      <a16:colId xmlns:a16="http://schemas.microsoft.com/office/drawing/2014/main" val="4174577808"/>
                    </a:ext>
                  </a:extLst>
                </a:gridCol>
                <a:gridCol w="3481613">
                  <a:extLst>
                    <a:ext uri="{9D8B030D-6E8A-4147-A177-3AD203B41FA5}">
                      <a16:colId xmlns:a16="http://schemas.microsoft.com/office/drawing/2014/main" val="947794778"/>
                    </a:ext>
                  </a:extLst>
                </a:gridCol>
                <a:gridCol w="1333561">
                  <a:extLst>
                    <a:ext uri="{9D8B030D-6E8A-4147-A177-3AD203B41FA5}">
                      <a16:colId xmlns:a16="http://schemas.microsoft.com/office/drawing/2014/main" val="856843170"/>
                    </a:ext>
                  </a:extLst>
                </a:gridCol>
                <a:gridCol w="1269765">
                  <a:extLst>
                    <a:ext uri="{9D8B030D-6E8A-4147-A177-3AD203B41FA5}">
                      <a16:colId xmlns:a16="http://schemas.microsoft.com/office/drawing/2014/main" val="3564809956"/>
                    </a:ext>
                  </a:extLst>
                </a:gridCol>
                <a:gridCol w="679030">
                  <a:extLst>
                    <a:ext uri="{9D8B030D-6E8A-4147-A177-3AD203B41FA5}">
                      <a16:colId xmlns:a16="http://schemas.microsoft.com/office/drawing/2014/main" val="2978391123"/>
                    </a:ext>
                  </a:extLst>
                </a:gridCol>
                <a:gridCol w="499230">
                  <a:extLst>
                    <a:ext uri="{9D8B030D-6E8A-4147-A177-3AD203B41FA5}">
                      <a16:colId xmlns:a16="http://schemas.microsoft.com/office/drawing/2014/main" val="3604727115"/>
                    </a:ext>
                  </a:extLst>
                </a:gridCol>
                <a:gridCol w="494757">
                  <a:extLst>
                    <a:ext uri="{9D8B030D-6E8A-4147-A177-3AD203B41FA5}">
                      <a16:colId xmlns:a16="http://schemas.microsoft.com/office/drawing/2014/main" val="4005464861"/>
                    </a:ext>
                  </a:extLst>
                </a:gridCol>
                <a:gridCol w="439812">
                  <a:extLst>
                    <a:ext uri="{9D8B030D-6E8A-4147-A177-3AD203B41FA5}">
                      <a16:colId xmlns:a16="http://schemas.microsoft.com/office/drawing/2014/main" val="1720588686"/>
                    </a:ext>
                  </a:extLst>
                </a:gridCol>
              </a:tblGrid>
              <a:tr h="357966">
                <a:tc>
                  <a:txBody>
                    <a:bodyPr/>
                    <a:lstStyle/>
                    <a:p>
                      <a:pPr algn="ctr" rtl="0" fontAlgn="ctr"/>
                      <a:r>
                        <a:rPr lang="en-GB" sz="600" b="1" i="0" u="none" strike="noStrike">
                          <a:solidFill>
                            <a:srgbClr val="FFFFFF"/>
                          </a:solidFill>
                          <a:effectLst/>
                          <a:latin typeface="Poppins Medium" panose="00000600000000000000" pitchFamily="2" charset="0"/>
                        </a:rPr>
                        <a:t>DSC Unique Identifier</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Detail</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Journey / Process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Owner (CMT / SLT)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Type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DSC Target Metric</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Volume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Dec-22</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337308684"/>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KPM.01</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Percentage of shipper transfers processed</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Manage Shipper Transfers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587,393</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76929660"/>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KPM.02</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Percentage of meter reads successfully processed</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Meter Read / Asset Processing</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99.50%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145,335,972</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99.98%</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2185607"/>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KPM.03</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asset updates successfully processed</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Meter Read / Asset Processing</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99.50%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293,646</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99.98%</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76834066"/>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KPM.04</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600" b="0" i="0" u="none" strike="noStrike">
                          <a:solidFill>
                            <a:srgbClr val="000000"/>
                          </a:solidFill>
                          <a:effectLst/>
                          <a:latin typeface="Poppins Medium" panose="00000600000000000000" pitchFamily="2" charset="0"/>
                        </a:rPr>
                        <a:t>% of AQs processed successfully</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Monthly AQ Processes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14,111,979</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99.98%</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936586200"/>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KPM.05</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Percentage of total LDZ AQ energy at risk of being impacted</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Monthly AQ Processes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0.75%</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258</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0.44%</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67747861"/>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KPM.06</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Percentage processed within the Completion Time Service Level in DSC</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Manage Shipper Transfers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587,393</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964517529"/>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KPM.07</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Percentage of requests processed within the Completion Time Service Level in DSC</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Meter Read / Asset Processing</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145,361,774</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99.99%</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465470709"/>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KPM.08</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Notifications sent by due date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Monthly AQ Processes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14,109,584</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31902467"/>
                  </a:ext>
                </a:extLst>
              </a:tr>
              <a:tr h="219978">
                <a:tc>
                  <a:txBody>
                    <a:bodyPr/>
                    <a:lstStyle/>
                    <a:p>
                      <a:pPr algn="ctr" rtl="0" fontAlgn="ctr"/>
                      <a:r>
                        <a:rPr lang="en-GB" sz="600" b="0" i="0" u="none" strike="noStrike">
                          <a:solidFill>
                            <a:srgbClr val="000000"/>
                          </a:solidFill>
                          <a:effectLst/>
                          <a:latin typeface="Poppins Medium" panose="00000600000000000000" pitchFamily="2" charset="0"/>
                        </a:rPr>
                        <a:t>KPM.09</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invoices not requiring adjustment post original invoice dispatch (Excludes all Gemini Invoices) </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Invoicing DSC Customers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98.00%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2,418</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167026164"/>
                  </a:ext>
                </a:extLst>
              </a:tr>
              <a:tr h="219978">
                <a:tc>
                  <a:txBody>
                    <a:bodyPr/>
                    <a:lstStyle/>
                    <a:p>
                      <a:pPr algn="ctr" rtl="0" fontAlgn="ctr"/>
                      <a:r>
                        <a:rPr lang="en-GB" sz="600" b="0" i="0" u="none" strike="noStrike">
                          <a:solidFill>
                            <a:srgbClr val="000000"/>
                          </a:solidFill>
                          <a:effectLst/>
                          <a:latin typeface="Poppins Medium" panose="00000600000000000000" pitchFamily="2" charset="0"/>
                        </a:rPr>
                        <a:t>KPM.10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DSC customers that have been invoiced without issues/ exceptions (exc. AMS) (Excludes all Gemini Invoices) </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Invoicing DSC Customers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244</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086070580"/>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KPM.11</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DSC customers with less than 1% of MPRNs which have an AMS Invoice exception</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Invoicing DSC Customers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97.00%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72</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74483428"/>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KPM.12</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invoices sent on due date (Excludes all Gemini Invoices) </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Invoicing DSC Customers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2,418</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577875822"/>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KPM.13</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exceptions resolved within 2 invoice cycles of creation date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Invoicing DSC Customers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385,072</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99.87%</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606882369"/>
                  </a:ext>
                </a:extLst>
              </a:tr>
              <a:tr h="219978">
                <a:tc>
                  <a:txBody>
                    <a:bodyPr/>
                    <a:lstStyle/>
                    <a:p>
                      <a:pPr algn="ctr" rtl="0" fontAlgn="ctr"/>
                      <a:r>
                        <a:rPr lang="en-GB" sz="600" b="0" i="0" u="none" strike="noStrike">
                          <a:solidFill>
                            <a:srgbClr val="000000"/>
                          </a:solidFill>
                          <a:effectLst/>
                          <a:latin typeface="Poppins Medium" panose="00000600000000000000" pitchFamily="2" charset="0"/>
                        </a:rPr>
                        <a:t>KPM.14</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Number of valid P1 and P2 defects raised within the PIS period relating to relevant change (excluding programmes) (Excludes all Gemini Investment Changes)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Managing Change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Linda Whitcroft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0</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60430095"/>
                  </a:ext>
                </a:extLst>
              </a:tr>
              <a:tr h="219978">
                <a:tc>
                  <a:txBody>
                    <a:bodyPr/>
                    <a:lstStyle/>
                    <a:p>
                      <a:pPr algn="ctr" rtl="0" fontAlgn="ctr"/>
                      <a:r>
                        <a:rPr lang="en-GB" sz="600" b="0" i="0" u="none" strike="noStrike">
                          <a:solidFill>
                            <a:srgbClr val="000000"/>
                          </a:solidFill>
                          <a:effectLst/>
                          <a:latin typeface="Poppins Medium" panose="00000600000000000000" pitchFamily="2" charset="0"/>
                        </a:rPr>
                        <a:t>KPM.15</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Number of valid P3 defects raised within PIS period relating to relevant change (excluding programmes) (Excludes all Gemini Investment Changes)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Managing Change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Linda Whitcroft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4</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0</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84199353"/>
                  </a:ext>
                </a:extLst>
              </a:tr>
              <a:tr h="219978">
                <a:tc>
                  <a:txBody>
                    <a:bodyPr/>
                    <a:lstStyle/>
                    <a:p>
                      <a:pPr algn="ctr" rtl="0" fontAlgn="ctr"/>
                      <a:r>
                        <a:rPr lang="en-GB" sz="600" b="0" i="0" u="none" strike="noStrike">
                          <a:solidFill>
                            <a:srgbClr val="000000"/>
                          </a:solidFill>
                          <a:effectLst/>
                          <a:latin typeface="Poppins Medium" panose="00000600000000000000" pitchFamily="2" charset="0"/>
                        </a:rPr>
                        <a:t>KPM.16</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Number of valid P4 defects raised within PIS period relating to relevant change (excluding programmes) (Excludes all Gemini Investment Changes)</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Managing Change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Linda Whitcroft</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5</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0</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877337024"/>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KPM.17</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tickets not re-opened within period</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Contacts (technical)</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Trefor Price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95.00%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485</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99.79%</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866273538"/>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KPM.18</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customer tickets (Incidents &amp; Requests) responded to within SLA</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Contacts (technical)</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Trefor Price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90.00%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1,553</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96.06%</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12160191"/>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KPM.19</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600" b="0" i="0" u="none" strike="noStrike">
                          <a:solidFill>
                            <a:srgbClr val="000000"/>
                          </a:solidFill>
                          <a:effectLst/>
                          <a:latin typeface="Poppins Medium" panose="00000600000000000000" pitchFamily="2" charset="0"/>
                        </a:rPr>
                        <a:t>UK Link Core Service Availability</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UKLink</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Trefor Price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99.00%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N/A</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99.95%</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462644608"/>
                  </a:ext>
                </a:extLst>
              </a:tr>
              <a:tr h="169563">
                <a:tc>
                  <a:txBody>
                    <a:bodyPr/>
                    <a:lstStyle/>
                    <a:p>
                      <a:pPr algn="ctr" rtl="0" fontAlgn="ctr"/>
                      <a:r>
                        <a:rPr lang="en-GB" sz="600" b="0" i="0" u="none" strike="noStrike">
                          <a:solidFill>
                            <a:srgbClr val="000000"/>
                          </a:solidFill>
                          <a:effectLst/>
                          <a:latin typeface="Poppins Medium" panose="00000600000000000000" pitchFamily="2" charset="0"/>
                        </a:rPr>
                        <a:t>KPM.20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600" b="0" i="0" u="none" strike="noStrike">
                          <a:solidFill>
                            <a:srgbClr val="000000"/>
                          </a:solidFill>
                          <a:effectLst/>
                          <a:latin typeface="Poppins Medium" panose="00000600000000000000" pitchFamily="2" charset="0"/>
                        </a:rPr>
                        <a:t>Gemini Core Service Availability</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Gemini</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Trefor Price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99.00%</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N/A</a:t>
                      </a:r>
                    </a:p>
                  </a:txBody>
                  <a:tcPr marL="39144"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99.17%</a:t>
                      </a:r>
                    </a:p>
                  </a:txBody>
                  <a:tcPr marL="44052"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266940364"/>
                  </a:ext>
                </a:extLst>
              </a:tr>
            </a:tbl>
          </a:graphicData>
        </a:graphic>
      </p:graphicFrame>
    </p:spTree>
    <p:custDataLst>
      <p:tags r:id="rId1"/>
    </p:custDataLst>
    <p:extLst>
      <p:ext uri="{BB962C8B-B14F-4D97-AF65-F5344CB8AC3E}">
        <p14:creationId xmlns:p14="http://schemas.microsoft.com/office/powerpoint/2010/main" val="2226114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1">
            <a:extLst>
              <a:ext uri="{FF2B5EF4-FFF2-40B4-BE49-F238E27FC236}">
                <a16:creationId xmlns:a16="http://schemas.microsoft.com/office/drawing/2014/main" id="{FC79DD88-11F6-4519-AB93-E5DA81A465A9}"/>
              </a:ext>
            </a:extLst>
          </p:cNvPr>
          <p:cNvSpPr txBox="1">
            <a:spLocks/>
          </p:cNvSpPr>
          <p:nvPr/>
        </p:nvSpPr>
        <p:spPr>
          <a:xfrm>
            <a:off x="22510" y="176387"/>
            <a:ext cx="9098983" cy="398140"/>
          </a:xfrm>
          <a:prstGeom prst="rect">
            <a:avLst/>
          </a:prstGeom>
        </p:spPr>
        <p:txBody>
          <a:bodyPr wrap="square" lIns="90990" tIns="45496" rIns="90990" bIns="45496" anchor="t">
            <a:spAutoFit/>
          </a:bodyPr>
          <a:lstStyle>
            <a:defPPr>
              <a:defRPr lang="en-US"/>
            </a:defPPr>
            <a:lvl1pPr algn="ctr">
              <a:defRPr kumimoji="0" sz="2000" b="1" i="0" u="none" strike="noStrike" cap="none" spc="0" normalizeH="0" baseline="0">
                <a:ln>
                  <a:noFill/>
                </a:ln>
                <a:solidFill>
                  <a:srgbClr val="0070C0"/>
                </a:solidFill>
                <a:effectLst/>
                <a:uLnTx/>
                <a:uFillTx/>
                <a:latin typeface="+mj-lt"/>
                <a:ea typeface="+mj-ea"/>
                <a:cs typeface="Poppins medium" panose="020B0604020202020204" charset="0"/>
              </a:defRPr>
            </a:lvl1pPr>
            <a:lvl2pPr marL="742950" indent="-285750">
              <a:spcBef>
                <a:spcPct val="20000"/>
              </a:spcBef>
              <a:buFont typeface="Arial" panose="020B0604020202020204" pitchFamily="34" charset="0"/>
              <a:buChar char="–"/>
              <a:defRPr sz="2400">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200">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latin typeface="Arial" panose="020B0604020202020204" pitchFamily="34" charset="0"/>
                <a:cs typeface="Arial" panose="020B0604020202020204" pitchFamily="34" charset="0"/>
              </a:defRPr>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r>
              <a:rPr lang="en-GB" sz="1992">
                <a:latin typeface="Arial" panose="020B0604020202020204" pitchFamily="34" charset="0"/>
                <a:cs typeface="Arial" panose="020B0604020202020204" pitchFamily="34" charset="0"/>
              </a:rPr>
              <a:t>DSC PI Performance for December 2022 </a:t>
            </a:r>
          </a:p>
        </p:txBody>
      </p:sp>
      <p:graphicFrame>
        <p:nvGraphicFramePr>
          <p:cNvPr id="5" name="Table 4">
            <a:extLst>
              <a:ext uri="{FF2B5EF4-FFF2-40B4-BE49-F238E27FC236}">
                <a16:creationId xmlns:a16="http://schemas.microsoft.com/office/drawing/2014/main" id="{2C83E819-0550-41D4-947E-F4ABED2B4A72}"/>
              </a:ext>
            </a:extLst>
          </p:cNvPr>
          <p:cNvGraphicFramePr>
            <a:graphicFrameLocks noGrp="1"/>
          </p:cNvGraphicFramePr>
          <p:nvPr>
            <p:extLst>
              <p:ext uri="{D42A27DB-BD31-4B8C-83A1-F6EECF244321}">
                <p14:modId xmlns:p14="http://schemas.microsoft.com/office/powerpoint/2010/main" val="1960082609"/>
              </p:ext>
            </p:extLst>
          </p:nvPr>
        </p:nvGraphicFramePr>
        <p:xfrm>
          <a:off x="99820" y="574527"/>
          <a:ext cx="8883269" cy="4256127"/>
        </p:xfrm>
        <a:graphic>
          <a:graphicData uri="http://schemas.openxmlformats.org/drawingml/2006/table">
            <a:tbl>
              <a:tblPr/>
              <a:tblGrid>
                <a:gridCol w="507178">
                  <a:extLst>
                    <a:ext uri="{9D8B030D-6E8A-4147-A177-3AD203B41FA5}">
                      <a16:colId xmlns:a16="http://schemas.microsoft.com/office/drawing/2014/main" val="1056285859"/>
                    </a:ext>
                  </a:extLst>
                </a:gridCol>
                <a:gridCol w="3732890">
                  <a:extLst>
                    <a:ext uri="{9D8B030D-6E8A-4147-A177-3AD203B41FA5}">
                      <a16:colId xmlns:a16="http://schemas.microsoft.com/office/drawing/2014/main" val="1267127457"/>
                    </a:ext>
                  </a:extLst>
                </a:gridCol>
                <a:gridCol w="1728288">
                  <a:extLst>
                    <a:ext uri="{9D8B030D-6E8A-4147-A177-3AD203B41FA5}">
                      <a16:colId xmlns:a16="http://schemas.microsoft.com/office/drawing/2014/main" val="2507257041"/>
                    </a:ext>
                  </a:extLst>
                </a:gridCol>
                <a:gridCol w="1165131">
                  <a:extLst>
                    <a:ext uri="{9D8B030D-6E8A-4147-A177-3AD203B41FA5}">
                      <a16:colId xmlns:a16="http://schemas.microsoft.com/office/drawing/2014/main" val="3701297919"/>
                    </a:ext>
                  </a:extLst>
                </a:gridCol>
                <a:gridCol w="628701">
                  <a:extLst>
                    <a:ext uri="{9D8B030D-6E8A-4147-A177-3AD203B41FA5}">
                      <a16:colId xmlns:a16="http://schemas.microsoft.com/office/drawing/2014/main" val="525814783"/>
                    </a:ext>
                  </a:extLst>
                </a:gridCol>
                <a:gridCol w="414027">
                  <a:extLst>
                    <a:ext uri="{9D8B030D-6E8A-4147-A177-3AD203B41FA5}">
                      <a16:colId xmlns:a16="http://schemas.microsoft.com/office/drawing/2014/main" val="723120402"/>
                    </a:ext>
                  </a:extLst>
                </a:gridCol>
                <a:gridCol w="353527">
                  <a:extLst>
                    <a:ext uri="{9D8B030D-6E8A-4147-A177-3AD203B41FA5}">
                      <a16:colId xmlns:a16="http://schemas.microsoft.com/office/drawing/2014/main" val="704317400"/>
                    </a:ext>
                  </a:extLst>
                </a:gridCol>
                <a:gridCol w="353527">
                  <a:extLst>
                    <a:ext uri="{9D8B030D-6E8A-4147-A177-3AD203B41FA5}">
                      <a16:colId xmlns:a16="http://schemas.microsoft.com/office/drawing/2014/main" val="2787948734"/>
                    </a:ext>
                  </a:extLst>
                </a:gridCol>
              </a:tblGrid>
              <a:tr h="309172">
                <a:tc>
                  <a:txBody>
                    <a:bodyPr/>
                    <a:lstStyle/>
                    <a:p>
                      <a:pPr algn="ctr" rtl="0" fontAlgn="ctr"/>
                      <a:r>
                        <a:rPr lang="en-GB" sz="600" b="1" i="0" u="none" strike="noStrike">
                          <a:solidFill>
                            <a:srgbClr val="FFFFFF"/>
                          </a:solidFill>
                          <a:effectLst/>
                          <a:latin typeface="Poppins Medium" panose="00000600000000000000" pitchFamily="2" charset="0"/>
                        </a:rPr>
                        <a:t>DSC Unique Identifier</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Detail</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Journey / Process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Owner (CMT / SLT)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Measure Type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DSC Target Metric</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Volume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600" b="1" i="0" u="none" strike="noStrike">
                          <a:solidFill>
                            <a:srgbClr val="FFFFFF"/>
                          </a:solidFill>
                          <a:effectLst/>
                          <a:latin typeface="Poppins Medium" panose="00000600000000000000" pitchFamily="2" charset="0"/>
                        </a:rPr>
                        <a:t>Dec-22</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748072497"/>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PI.01</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CMS Contacts processed within SLA (95% in D+10)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Manage Updates To Customer Portfolio</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95.00%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10,755</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80.39%</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59348844"/>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PI.02</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CMS Contacts processed within SLA (80% in D+4)</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Manage Updates To Customer Portfolio</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80.00%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10,789</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80.14%</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401495497"/>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PI.03</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CMS Contacts processed within SLA (98% in D+20)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Manage Updates To Customer Portfolio</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98.00%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13,260</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98.80%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48107419"/>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PI.04</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customer queries responded to within SLA/OLA</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Contacts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1,011</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98.32%</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827391276"/>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PI.05</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Percentage of queries resolved RFT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Contacts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95.00%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1,011</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99.90%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961100774"/>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PI.06</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reports dispatched on due date against total reports expected</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Reporting (all forms)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696</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791674669"/>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PI.07</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RFT against all reports dispatched</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Reporting (all forms)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99.00%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696</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135466"/>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PI.08</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valid CMS challenges received (PSCs)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Manage Updates To Customer Portfolio</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2</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0.02%</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02099014"/>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PI.09</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Telephone Enquiry Service calls answered within SLA</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Contacts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5,774</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94.16%</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197889759"/>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PI.10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Confidence in DE Team to deliver DESC obligations (via Survey of DESC Members)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Demand Estimation Obligations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75.00%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7</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603155130"/>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PI.11</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DESC / CDSP DE obligations delivered on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Demand Estimation Obligations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8</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64259735"/>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PI.12</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600" b="0" i="0" u="none" strike="noStrike">
                          <a:solidFill>
                            <a:srgbClr val="000000"/>
                          </a:solidFill>
                          <a:effectLst/>
                          <a:latin typeface="Poppins Medium" panose="00000600000000000000" pitchFamily="2" charset="0"/>
                        </a:rPr>
                        <a:t>KPM relationship management survey</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Relationship Management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Alison Jennings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95.00%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31</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98.30%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05256894"/>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PI.13</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Plan accepted by customers &amp; upheld (Key Milestones Met as agreed by customers)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Management Of Customer Issues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3</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609952339"/>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PI.14</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Provision of relevant issue updates to customers accepted at CoMC and no negativity on how the issue is managed.</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Management Of Customer Issues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0</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434489636"/>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PI.15</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Survey results delivered to CoMC in Month +1</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Customer Relationship Management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Alison Jennings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N/A</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N/A</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296924756"/>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PI.16</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closure/termination notices issued in line with Service Lines (leave) Shipper</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303846152"/>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PI.17</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key milestones met on readiness plan (join) Non Shipper</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2</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66195963"/>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PI.18</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key milestones met on readiness plan (join) Shipper</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N/A</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N/A</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2010631674"/>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PI.19</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closure notices issued within 1 business day following last exit obligation being met (leave) Non Shipper</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N/A</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N/A</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3196127606"/>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PI.20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exit criteria approved and account deactivated within D+1 of cessation notice being issued (leave) Shippers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1</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7566450"/>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PI.21</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exit criteria approved and account deactivated within D+1 of cessation notice being issued. (leave) Non-Shippers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N/A</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N/A</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extLst>
                  <a:ext uri="{0D108BD9-81ED-4DB2-BD59-A6C34878D82A}">
                    <a16:rowId xmlns:a16="http://schemas.microsoft.com/office/drawing/2014/main" val="1776211771"/>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PI.22</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readiness criteria approved by customer (join) Non Shippers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2</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033080521"/>
                  </a:ext>
                </a:extLst>
              </a:tr>
              <a:tr h="162723">
                <a:tc>
                  <a:txBody>
                    <a:bodyPr/>
                    <a:lstStyle/>
                    <a:p>
                      <a:pPr algn="ctr" rtl="0" fontAlgn="ctr"/>
                      <a:r>
                        <a:rPr lang="en-GB" sz="600" b="0" i="0" u="none" strike="noStrike">
                          <a:solidFill>
                            <a:srgbClr val="000000"/>
                          </a:solidFill>
                          <a:effectLst/>
                          <a:latin typeface="Poppins Medium" panose="00000600000000000000" pitchFamily="2" charset="0"/>
                        </a:rPr>
                        <a:t>PI.23</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of readiness criteria approved by customer (join) Shippers</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Poppins Medium" panose="00000600000000000000" pitchFamily="2" charset="0"/>
                        </a:rPr>
                        <a:t>Customer Joiners/Leavers (UK Gas Market)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Alex Stuart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Right First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600" b="0" i="0" u="none" strike="noStrike">
                          <a:solidFill>
                            <a:schemeClr val="tx1"/>
                          </a:solidFill>
                          <a:effectLst/>
                          <a:latin typeface="Poppins Medium" panose="00000600000000000000" pitchFamily="2" charset="0"/>
                        </a:rPr>
                        <a:t>1</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100.00%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14206784"/>
                  </a:ext>
                </a:extLst>
              </a:tr>
              <a:tr h="156620">
                <a:tc>
                  <a:txBody>
                    <a:bodyPr/>
                    <a:lstStyle/>
                    <a:p>
                      <a:pPr algn="ctr" rtl="0" fontAlgn="ctr"/>
                      <a:r>
                        <a:rPr lang="en-GB" sz="600" b="0" i="0" u="none" strike="noStrike">
                          <a:solidFill>
                            <a:srgbClr val="000000"/>
                          </a:solidFill>
                          <a:effectLst/>
                          <a:latin typeface="Poppins Medium" panose="00000600000000000000" pitchFamily="2" charset="0"/>
                        </a:rPr>
                        <a:t>PI.27</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effectLst/>
                          <a:latin typeface="Poppins Medium" panose="00000600000000000000" pitchFamily="2" charset="0"/>
                        </a:rPr>
                        <a:t>% level 1 milestones met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Managing Change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Andy Szabo / Linda Whitcroft</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Cycle Time</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rgbClr val="000000"/>
                          </a:solidFill>
                          <a:effectLst/>
                          <a:latin typeface="Poppins Medium" panose="00000600000000000000" pitchFamily="2" charset="0"/>
                        </a:rPr>
                        <a:t>95.00%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600" b="0" i="0" u="none" strike="noStrike">
                          <a:solidFill>
                            <a:schemeClr val="tx1"/>
                          </a:solidFill>
                          <a:effectLst/>
                          <a:latin typeface="Poppins Medium" panose="00000600000000000000" pitchFamily="2" charset="0"/>
                        </a:rPr>
                        <a:t>5</a:t>
                      </a:r>
                    </a:p>
                  </a:txBody>
                  <a:tcPr marL="34938"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600" b="0" i="0" u="none" strike="noStrike">
                          <a:solidFill>
                            <a:srgbClr val="FFFFFF"/>
                          </a:solidFill>
                          <a:effectLst/>
                          <a:latin typeface="Poppins Medium" panose="00000600000000000000" pitchFamily="2" charset="0"/>
                        </a:rPr>
                        <a:t>71.40%</a:t>
                      </a:r>
                    </a:p>
                  </a:txBody>
                  <a:tcPr marL="40776"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309563109"/>
                  </a:ext>
                </a:extLst>
              </a:tr>
            </a:tbl>
          </a:graphicData>
        </a:graphic>
      </p:graphicFrame>
    </p:spTree>
    <p:custDataLst>
      <p:tags r:id="rId1"/>
    </p:custDataLst>
    <p:extLst>
      <p:ext uri="{BB962C8B-B14F-4D97-AF65-F5344CB8AC3E}">
        <p14:creationId xmlns:p14="http://schemas.microsoft.com/office/powerpoint/2010/main" val="3194916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04687B-EF87-45CB-8D19-092ECB867DEA}"/>
              </a:ext>
            </a:extLst>
          </p:cNvPr>
          <p:cNvSpPr/>
          <p:nvPr/>
        </p:nvSpPr>
        <p:spPr>
          <a:xfrm>
            <a:off x="341214" y="132399"/>
            <a:ext cx="8686800" cy="2402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 name="Text Placeholder 1">
            <a:extLst>
              <a:ext uri="{FF2B5EF4-FFF2-40B4-BE49-F238E27FC236}">
                <a16:creationId xmlns:a16="http://schemas.microsoft.com/office/drawing/2014/main" id="{D739C7E0-7749-419F-BD68-0C1EE9EFCB7D}"/>
              </a:ext>
            </a:extLst>
          </p:cNvPr>
          <p:cNvSpPr txBox="1">
            <a:spLocks/>
          </p:cNvSpPr>
          <p:nvPr/>
        </p:nvSpPr>
        <p:spPr>
          <a:xfrm>
            <a:off x="45016" y="132399"/>
            <a:ext cx="9098984" cy="398140"/>
          </a:xfrm>
          <a:prstGeom prst="rect">
            <a:avLst/>
          </a:prstGeom>
        </p:spPr>
        <p:txBody>
          <a:bodyPr wrap="square" lIns="90990" tIns="45496" rIns="90990" bIns="45496" anchor="t">
            <a:spAutoFit/>
          </a:bodyPr>
          <a:lstStyle>
            <a:lvl1pPr algn="ctr">
              <a:defRPr kumimoji="0" lang="en-GB" sz="2000" b="0" i="0" u="none" strike="noStrike" kern="0" cap="none" spc="0" normalizeH="0" baseline="0" noProof="0" dirty="0" smtClean="0">
                <a:ln>
                  <a:noFill/>
                </a:ln>
                <a:solidFill>
                  <a:srgbClr val="FFBA1A"/>
                </a:solidFill>
                <a:effectLst/>
                <a:uLnTx/>
                <a:uFillTx/>
                <a:latin typeface="Poppins-Light"/>
                <a:ea typeface="+mj-ea"/>
                <a:cs typeface="Poppins-Light"/>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992" b="1" kern="1200">
                <a:solidFill>
                  <a:srgbClr val="0070C0"/>
                </a:solidFill>
                <a:latin typeface="+mj-lt"/>
                <a:cs typeface="Arial" panose="020B0604020202020204" pitchFamily="34" charset="0"/>
              </a:rPr>
              <a:t>KPM Resolution Progress Update </a:t>
            </a:r>
            <a:r>
              <a:rPr lang="en-GB" sz="1800" i="1" kern="1200">
                <a:solidFill>
                  <a:srgbClr val="0070C0"/>
                </a:solidFill>
                <a:latin typeface="+mj-lt"/>
                <a:cs typeface="Arial" panose="020B0604020202020204" pitchFamily="34" charset="0"/>
              </a:rPr>
              <a:t>(from Nov’22’s KPM.06 Failure)</a:t>
            </a:r>
            <a:endParaRPr lang="en-GB" sz="1992" i="1" kern="1200">
              <a:solidFill>
                <a:srgbClr val="0070C0"/>
              </a:solidFill>
              <a:latin typeface="+mj-lt"/>
              <a:cs typeface="Arial" panose="020B0604020202020204" pitchFamily="34" charset="0"/>
            </a:endParaRPr>
          </a:p>
        </p:txBody>
      </p:sp>
      <p:pic>
        <p:nvPicPr>
          <p:cNvPr id="3" name="Picture 2">
            <a:extLst>
              <a:ext uri="{FF2B5EF4-FFF2-40B4-BE49-F238E27FC236}">
                <a16:creationId xmlns:a16="http://schemas.microsoft.com/office/drawing/2014/main" id="{00213552-6F52-4127-A3C5-2FE176642FF6}"/>
              </a:ext>
            </a:extLst>
          </p:cNvPr>
          <p:cNvPicPr>
            <a:picLocks noChangeAspect="1"/>
          </p:cNvPicPr>
          <p:nvPr/>
        </p:nvPicPr>
        <p:blipFill>
          <a:blip r:embed="rId2"/>
          <a:stretch>
            <a:fillRect/>
          </a:stretch>
        </p:blipFill>
        <p:spPr>
          <a:xfrm>
            <a:off x="698376" y="2571750"/>
            <a:ext cx="7747248" cy="2439351"/>
          </a:xfrm>
          <a:prstGeom prst="rect">
            <a:avLst/>
          </a:prstGeom>
        </p:spPr>
      </p:pic>
      <p:graphicFrame>
        <p:nvGraphicFramePr>
          <p:cNvPr id="9" name="Table 8">
            <a:extLst>
              <a:ext uri="{FF2B5EF4-FFF2-40B4-BE49-F238E27FC236}">
                <a16:creationId xmlns:a16="http://schemas.microsoft.com/office/drawing/2014/main" id="{CB721BF6-8C9E-40D6-BFB6-DFB67748192B}"/>
              </a:ext>
            </a:extLst>
          </p:cNvPr>
          <p:cNvGraphicFramePr>
            <a:graphicFrameLocks noGrp="1"/>
          </p:cNvGraphicFramePr>
          <p:nvPr/>
        </p:nvGraphicFramePr>
        <p:xfrm>
          <a:off x="121704" y="659277"/>
          <a:ext cx="2060559" cy="1011780"/>
        </p:xfrm>
        <a:graphic>
          <a:graphicData uri="http://schemas.openxmlformats.org/drawingml/2006/table">
            <a:tbl>
              <a:tblPr/>
              <a:tblGrid>
                <a:gridCol w="407327">
                  <a:extLst>
                    <a:ext uri="{9D8B030D-6E8A-4147-A177-3AD203B41FA5}">
                      <a16:colId xmlns:a16="http://schemas.microsoft.com/office/drawing/2014/main" val="2360868914"/>
                    </a:ext>
                  </a:extLst>
                </a:gridCol>
                <a:gridCol w="288879">
                  <a:extLst>
                    <a:ext uri="{9D8B030D-6E8A-4147-A177-3AD203B41FA5}">
                      <a16:colId xmlns:a16="http://schemas.microsoft.com/office/drawing/2014/main" val="52337707"/>
                    </a:ext>
                  </a:extLst>
                </a:gridCol>
                <a:gridCol w="329334">
                  <a:extLst>
                    <a:ext uri="{9D8B030D-6E8A-4147-A177-3AD203B41FA5}">
                      <a16:colId xmlns:a16="http://schemas.microsoft.com/office/drawing/2014/main" val="2670792817"/>
                    </a:ext>
                  </a:extLst>
                </a:gridCol>
                <a:gridCol w="270197">
                  <a:extLst>
                    <a:ext uri="{9D8B030D-6E8A-4147-A177-3AD203B41FA5}">
                      <a16:colId xmlns:a16="http://schemas.microsoft.com/office/drawing/2014/main" val="3223419802"/>
                    </a:ext>
                  </a:extLst>
                </a:gridCol>
                <a:gridCol w="379885">
                  <a:extLst>
                    <a:ext uri="{9D8B030D-6E8A-4147-A177-3AD203B41FA5}">
                      <a16:colId xmlns:a16="http://schemas.microsoft.com/office/drawing/2014/main" val="758705256"/>
                    </a:ext>
                  </a:extLst>
                </a:gridCol>
                <a:gridCol w="384937">
                  <a:extLst>
                    <a:ext uri="{9D8B030D-6E8A-4147-A177-3AD203B41FA5}">
                      <a16:colId xmlns:a16="http://schemas.microsoft.com/office/drawing/2014/main" val="2079242368"/>
                    </a:ext>
                  </a:extLst>
                </a:gridCol>
              </a:tblGrid>
              <a:tr h="331478">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endParaRPr lang="en-GB" sz="500" b="1" i="0" u="none" strike="noStrike">
                        <a:solidFill>
                          <a:schemeClr val="bg1"/>
                        </a:solidFill>
                        <a:effectLst/>
                        <a:latin typeface="+mn-lt"/>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1" u="none" strike="noStrike">
                          <a:solidFill>
                            <a:schemeClr val="bg1"/>
                          </a:solidFill>
                          <a:effectLst/>
                          <a:latin typeface="+mn-lt"/>
                        </a:rPr>
                        <a:t>DSC </a:t>
                      </a:r>
                    </a:p>
                    <a:p>
                      <a:pPr algn="ctr" rtl="0" fontAlgn="ctr"/>
                      <a:r>
                        <a:rPr lang="en-GB" sz="600" b="1" u="none" strike="noStrike">
                          <a:solidFill>
                            <a:schemeClr val="bg1"/>
                          </a:solidFill>
                          <a:effectLst/>
                          <a:latin typeface="+mn-lt"/>
                        </a:rPr>
                        <a:t>Target</a:t>
                      </a:r>
                      <a:endParaRPr lang="en-GB" sz="600" b="1" i="0" u="none" strike="noStrike">
                        <a:solidFill>
                          <a:schemeClr val="bg1"/>
                        </a:solidFill>
                        <a:effectLst/>
                        <a:latin typeface="+mn-lt"/>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a:buNone/>
                      </a:pPr>
                      <a:r>
                        <a:rPr lang="en-GB" sz="600" b="1" i="0" u="none" strike="noStrike">
                          <a:solidFill>
                            <a:schemeClr val="bg1"/>
                          </a:solidFill>
                          <a:effectLst/>
                          <a:latin typeface="+mn-lt"/>
                        </a:rPr>
                        <a:t>Sept’22</a:t>
                      </a:r>
                      <a:endParaRPr lang="en-US">
                        <a:solidFill>
                          <a:schemeClr val="bg1"/>
                        </a:solidFill>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1" i="0" u="none" strike="noStrike">
                          <a:solidFill>
                            <a:schemeClr val="bg1"/>
                          </a:solidFill>
                          <a:effectLst/>
                          <a:latin typeface="+mn-lt"/>
                        </a:rPr>
                        <a:t>Oct’22</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1" i="0" u="none" strike="noStrike">
                          <a:solidFill>
                            <a:schemeClr val="bg1"/>
                          </a:solidFill>
                          <a:effectLst/>
                          <a:latin typeface="+mn-lt"/>
                        </a:rPr>
                        <a:t>Nov’22</a:t>
                      </a:r>
                      <a:endParaRPr lang="en-US">
                        <a:solidFill>
                          <a:schemeClr val="bg1"/>
                        </a:solidFill>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b="1" i="0" u="none" strike="noStrike">
                          <a:solidFill>
                            <a:schemeClr val="bg1"/>
                          </a:solidFill>
                          <a:effectLst/>
                          <a:latin typeface="+mn-lt"/>
                        </a:rPr>
                        <a:t>Dec’22</a:t>
                      </a:r>
                      <a:endParaRPr lang="en-US" sz="1400">
                        <a:solidFill>
                          <a:schemeClr val="bg1"/>
                        </a:solidFill>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577855030"/>
                  </a:ext>
                </a:extLst>
              </a:tr>
              <a:tr h="680302">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500" b="1" i="0" u="none" strike="noStrike">
                          <a:solidFill>
                            <a:schemeClr val="tx1"/>
                          </a:solidFill>
                          <a:effectLst/>
                          <a:latin typeface="+mn-lt"/>
                        </a:rPr>
                        <a:t>KPM.06</a:t>
                      </a:r>
                    </a:p>
                    <a:p>
                      <a:pPr algn="ctr" rtl="0" fontAlgn="ctr"/>
                      <a:endParaRPr lang="en-GB" sz="500" b="1" i="0" u="none" strike="noStrike">
                        <a:solidFill>
                          <a:schemeClr val="tx1"/>
                        </a:solidFill>
                        <a:effectLst/>
                        <a:latin typeface="+mn-l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500" b="0" i="0" u="none" strike="noStrike">
                          <a:solidFill>
                            <a:schemeClr val="tx1"/>
                          </a:solidFill>
                          <a:effectLst/>
                          <a:latin typeface="Poppins Medium" panose="00000600000000000000" pitchFamily="2" charset="0"/>
                        </a:rPr>
                        <a:t>% processed within the Completion Time Service Level in DSC</a:t>
                      </a:r>
                      <a:endParaRPr lang="en-GB" sz="600" b="1" i="0" u="none" strike="noStrike">
                        <a:solidFill>
                          <a:schemeClr val="tx1"/>
                        </a:solidFill>
                        <a:effectLst/>
                        <a:latin typeface="+mn-lt"/>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600" b="0" i="0" u="none" strike="noStrike">
                          <a:solidFill>
                            <a:srgbClr val="000000"/>
                          </a:solidFill>
                          <a:effectLst/>
                          <a:latin typeface="+mn-lt"/>
                        </a:rPr>
                        <a:t>100%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0" i="0" u="none" strike="noStrike">
                          <a:solidFill>
                            <a:srgbClr val="FFFFFF"/>
                          </a:solidFill>
                          <a:effectLst/>
                          <a:latin typeface="+mn-lt"/>
                          <a:ea typeface="+mn-ea"/>
                          <a:cs typeface="+mn-cs"/>
                        </a:rPr>
                        <a:t>100%</a:t>
                      </a:r>
                      <a:endParaRPr lang="en-US"/>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0" i="0" u="none" strike="noStrike">
                          <a:solidFill>
                            <a:srgbClr val="FFFFFF"/>
                          </a:solidFill>
                          <a:effectLst/>
                          <a:latin typeface="+mn-lt"/>
                          <a:ea typeface="+mn-ea"/>
                          <a:cs typeface="+mn-cs"/>
                        </a:rPr>
                        <a:t>100%</a:t>
                      </a:r>
                      <a:endParaRPr lang="en-US"/>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0" i="0" u="none" strike="noStrike">
                          <a:solidFill>
                            <a:srgbClr val="FFFFFF"/>
                          </a:solidFill>
                          <a:effectLst/>
                          <a:latin typeface="+mn-lt"/>
                          <a:ea typeface="+mn-ea"/>
                          <a:cs typeface="+mn-cs"/>
                        </a:rPr>
                        <a:t>95.29%</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0" i="0" u="none" strike="noStrike">
                          <a:solidFill>
                            <a:srgbClr val="FFFFFF"/>
                          </a:solidFill>
                          <a:effectLst/>
                          <a:latin typeface="+mn-lt"/>
                          <a:ea typeface="+mn-ea"/>
                          <a:cs typeface="+mn-cs"/>
                        </a:rPr>
                        <a:t>100%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740619863"/>
                  </a:ext>
                </a:extLst>
              </a:tr>
            </a:tbl>
          </a:graphicData>
        </a:graphic>
      </p:graphicFrame>
      <p:sp>
        <p:nvSpPr>
          <p:cNvPr id="10" name="TextBox 9">
            <a:extLst>
              <a:ext uri="{FF2B5EF4-FFF2-40B4-BE49-F238E27FC236}">
                <a16:creationId xmlns:a16="http://schemas.microsoft.com/office/drawing/2014/main" id="{58723C48-9460-421C-9C9D-053A7561D4AB}"/>
              </a:ext>
            </a:extLst>
          </p:cNvPr>
          <p:cNvSpPr txBox="1"/>
          <p:nvPr/>
        </p:nvSpPr>
        <p:spPr>
          <a:xfrm>
            <a:off x="4486841" y="587837"/>
            <a:ext cx="4592864" cy="1393010"/>
          </a:xfrm>
          <a:prstGeom prst="rect">
            <a:avLst/>
          </a:prstGeom>
        </p:spPr>
        <p:txBody>
          <a:bodyPr vert="horz" wrap="square" lIns="0" tIns="12700" rIns="0" bIns="0" rtlCol="0" anchor="t">
            <a:spAutoFit/>
          </a:bodyPr>
          <a:lstStyle/>
          <a:p>
            <a:pPr>
              <a:lnSpc>
                <a:spcPct val="107000"/>
              </a:lnSpc>
            </a:pPr>
            <a:r>
              <a:rPr lang="en-GB" sz="600" b="1" u="sng">
                <a:latin typeface="+mj-lt"/>
                <a:cs typeface="Poppins Medium"/>
              </a:rPr>
              <a:t>Why did the KPM fail in Nov’22?</a:t>
            </a:r>
          </a:p>
          <a:p>
            <a:pPr marL="171450" indent="-171450">
              <a:lnSpc>
                <a:spcPct val="107000"/>
              </a:lnSpc>
              <a:buFont typeface="Arial" panose="020B0604020202020204" pitchFamily="34" charset="0"/>
              <a:buChar char="•"/>
            </a:pPr>
            <a:r>
              <a:rPr lang="en-GB" sz="600">
                <a:latin typeface="+mj-lt"/>
                <a:cs typeface="Poppins Medium"/>
              </a:rPr>
              <a:t>Three issues manifested themselves during the calendar month of November, primarily as a result of ‘above average’ (in some instances ‘excessive’) inbound file traffic into the UK Link estate. </a:t>
            </a:r>
          </a:p>
          <a:p>
            <a:pPr marL="171450" indent="-171450">
              <a:lnSpc>
                <a:spcPct val="107000"/>
              </a:lnSpc>
              <a:buFont typeface="Arial" panose="020B0604020202020204" pitchFamily="34" charset="0"/>
              <a:buChar char="•"/>
            </a:pPr>
            <a:r>
              <a:rPr lang="en-GB" sz="600">
                <a:latin typeface="+mj-lt"/>
                <a:cs typeface="Poppins Medium"/>
              </a:rPr>
              <a:t>Each issue resulted in file creation performance issues that hindered the processing of all outbound TMC </a:t>
            </a:r>
            <a:r>
              <a:rPr lang="en-GB" sz="600" err="1">
                <a:latin typeface="+mj-lt"/>
                <a:cs typeface="Poppins Medium"/>
              </a:rPr>
              <a:t>idocs</a:t>
            </a:r>
            <a:r>
              <a:rPr lang="en-GB" sz="600">
                <a:latin typeface="+mj-lt"/>
                <a:cs typeface="Poppins Medium"/>
              </a:rPr>
              <a:t> into TMC files that could be sent out onto the IX within the new CSS DSC 4-hour SLA (for gaining shippers). </a:t>
            </a:r>
          </a:p>
          <a:p>
            <a:pPr>
              <a:lnSpc>
                <a:spcPct val="107000"/>
              </a:lnSpc>
            </a:pPr>
            <a:endParaRPr lang="en-GB" sz="600" b="1">
              <a:latin typeface="+mj-lt"/>
              <a:cs typeface="Poppins Medium"/>
            </a:endParaRPr>
          </a:p>
          <a:p>
            <a:pPr>
              <a:lnSpc>
                <a:spcPct val="107000"/>
              </a:lnSpc>
            </a:pPr>
            <a:r>
              <a:rPr lang="en-GB" sz="600" b="1" u="sng">
                <a:latin typeface="+mj-lt"/>
                <a:cs typeface="Poppins Medium"/>
              </a:rPr>
              <a:t>What was the impact to end customers?</a:t>
            </a:r>
            <a:endParaRPr lang="en-GB" sz="600" u="sng">
              <a:latin typeface="+mj-lt"/>
              <a:cs typeface="Poppins Medium"/>
            </a:endParaRPr>
          </a:p>
          <a:p>
            <a:pPr marL="171450" indent="-171450">
              <a:lnSpc>
                <a:spcPct val="107000"/>
              </a:lnSpc>
              <a:buFont typeface="Arial" panose="020B0604020202020204" pitchFamily="34" charset="0"/>
              <a:buChar char="•"/>
            </a:pPr>
            <a:r>
              <a:rPr lang="en-GB" sz="600">
                <a:latin typeface="+mj-lt"/>
                <a:cs typeface="Poppins Medium"/>
              </a:rPr>
              <a:t>TMC files, for gaining shippers, for 9-days within November were not issued out from UK Link onto the IX within the new 4-hour DSC SLA. </a:t>
            </a:r>
          </a:p>
          <a:p>
            <a:pPr marL="171450" indent="-171450">
              <a:lnSpc>
                <a:spcPct val="107000"/>
              </a:lnSpc>
              <a:buFont typeface="Arial" panose="020B0604020202020204" pitchFamily="34" charset="0"/>
              <a:buChar char="•"/>
            </a:pPr>
            <a:r>
              <a:rPr lang="en-GB" sz="600">
                <a:latin typeface="+mj-lt"/>
                <a:cs typeface="Poppins Medium"/>
              </a:rPr>
              <a:t>No impact to the actual switch being processed into UK Link and Gemini ahead of the start of the Gas Day. </a:t>
            </a:r>
          </a:p>
          <a:p>
            <a:pPr marL="171450" indent="-171450">
              <a:lnSpc>
                <a:spcPct val="107000"/>
              </a:lnSpc>
              <a:buFont typeface="Arial" panose="020B0604020202020204" pitchFamily="34" charset="0"/>
              <a:buChar char="•"/>
            </a:pPr>
            <a:r>
              <a:rPr lang="en-GB" sz="600" b="1">
                <a:solidFill>
                  <a:srgbClr val="2BB573"/>
                </a:solidFill>
                <a:latin typeface="+mj-lt"/>
                <a:cs typeface="Poppins Medium"/>
              </a:rPr>
              <a:t>No customer tickets or complaints have been received in relation to days whereby gaining shipper TMC notifications were issued out late onto the IX. </a:t>
            </a:r>
          </a:p>
          <a:p>
            <a:pPr>
              <a:lnSpc>
                <a:spcPct val="107000"/>
              </a:lnSpc>
            </a:pPr>
            <a:endParaRPr lang="en-GB" sz="600" b="1">
              <a:solidFill>
                <a:srgbClr val="1E1246"/>
              </a:solidFill>
              <a:latin typeface="+mj-lt"/>
              <a:cs typeface="Poppins Medium"/>
            </a:endParaRPr>
          </a:p>
          <a:p>
            <a:pPr marL="171450" indent="-171450">
              <a:lnSpc>
                <a:spcPct val="107000"/>
              </a:lnSpc>
              <a:buFont typeface="Arial" panose="020B0604020202020204" pitchFamily="34" charset="0"/>
              <a:buChar char="•"/>
            </a:pPr>
            <a:endParaRPr lang="en-GB" sz="600" b="1">
              <a:solidFill>
                <a:srgbClr val="1E1246"/>
              </a:solidFill>
              <a:latin typeface="+mj-lt"/>
              <a:cs typeface="Poppins Medium"/>
            </a:endParaRPr>
          </a:p>
        </p:txBody>
      </p:sp>
      <p:graphicFrame>
        <p:nvGraphicFramePr>
          <p:cNvPr id="11" name="Table 10">
            <a:extLst>
              <a:ext uri="{FF2B5EF4-FFF2-40B4-BE49-F238E27FC236}">
                <a16:creationId xmlns:a16="http://schemas.microsoft.com/office/drawing/2014/main" id="{FF9936E2-3257-4BE4-AEC2-F30BD824D966}"/>
              </a:ext>
            </a:extLst>
          </p:cNvPr>
          <p:cNvGraphicFramePr>
            <a:graphicFrameLocks noGrp="1"/>
          </p:cNvGraphicFramePr>
          <p:nvPr/>
        </p:nvGraphicFramePr>
        <p:xfrm>
          <a:off x="2361423" y="659277"/>
          <a:ext cx="1946258" cy="1011780"/>
        </p:xfrm>
        <a:graphic>
          <a:graphicData uri="http://schemas.openxmlformats.org/drawingml/2006/table">
            <a:tbl>
              <a:tblPr/>
              <a:tblGrid>
                <a:gridCol w="841157">
                  <a:extLst>
                    <a:ext uri="{9D8B030D-6E8A-4147-A177-3AD203B41FA5}">
                      <a16:colId xmlns:a16="http://schemas.microsoft.com/office/drawing/2014/main" val="52337707"/>
                    </a:ext>
                  </a:extLst>
                </a:gridCol>
                <a:gridCol w="505027">
                  <a:extLst>
                    <a:ext uri="{9D8B030D-6E8A-4147-A177-3AD203B41FA5}">
                      <a16:colId xmlns:a16="http://schemas.microsoft.com/office/drawing/2014/main" val="2670792817"/>
                    </a:ext>
                  </a:extLst>
                </a:gridCol>
                <a:gridCol w="600074">
                  <a:extLst>
                    <a:ext uri="{9D8B030D-6E8A-4147-A177-3AD203B41FA5}">
                      <a16:colId xmlns:a16="http://schemas.microsoft.com/office/drawing/2014/main" val="2878692764"/>
                    </a:ext>
                  </a:extLst>
                </a:gridCol>
              </a:tblGrid>
              <a:tr h="156521">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l" rtl="0" fontAlgn="ctr"/>
                      <a:endParaRPr lang="en-GB" sz="600" b="0" i="0" u="none" strike="noStrike">
                        <a:solidFill>
                          <a:schemeClr val="bg1"/>
                        </a:solidFill>
                        <a:effectLst/>
                        <a:latin typeface="+mn-lt"/>
                      </a:endParaRPr>
                    </a:p>
                  </a:txBody>
                  <a:tcPr marL="36000" marR="0" marT="36000" marB="3600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GB" sz="600" b="1" i="0" u="none" strike="noStrike">
                          <a:solidFill>
                            <a:schemeClr val="bg1"/>
                          </a:solidFill>
                          <a:effectLst/>
                          <a:latin typeface="+mn-lt"/>
                        </a:rPr>
                        <a:t>Nov’22</a:t>
                      </a:r>
                      <a:endParaRPr lang="en-US">
                        <a:solidFill>
                          <a:schemeClr val="bg1"/>
                        </a:solidFill>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b="1" i="0" u="none" strike="noStrike">
                          <a:solidFill>
                            <a:schemeClr val="bg1"/>
                          </a:solidFill>
                          <a:effectLst/>
                          <a:latin typeface="+mn-lt"/>
                        </a:rPr>
                        <a:t>Dec’22</a:t>
                      </a:r>
                      <a:endParaRPr lang="en-US" sz="1400">
                        <a:solidFill>
                          <a:schemeClr val="bg1"/>
                        </a:solidFill>
                      </a:endParaRP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7740715"/>
                  </a:ext>
                </a:extLst>
              </a:tr>
              <a:tr h="24409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l" rtl="0" fontAlgn="ctr"/>
                      <a:r>
                        <a:rPr lang="en-GB" sz="600" b="0" u="none" strike="noStrike">
                          <a:solidFill>
                            <a:schemeClr val="tx1"/>
                          </a:solidFill>
                          <a:effectLst/>
                          <a:latin typeface="+mn-lt"/>
                        </a:rPr>
                        <a:t>Total Switching </a:t>
                      </a:r>
                    </a:p>
                    <a:p>
                      <a:pPr algn="l" rtl="0" fontAlgn="ctr"/>
                      <a:r>
                        <a:rPr lang="en-GB" sz="600" b="0" u="none" strike="noStrike">
                          <a:solidFill>
                            <a:schemeClr val="tx1"/>
                          </a:solidFill>
                          <a:effectLst/>
                          <a:latin typeface="+mn-lt"/>
                        </a:rPr>
                        <a:t>Record Transactions</a:t>
                      </a:r>
                      <a:endParaRPr lang="en-GB" sz="600" b="0" i="0" u="none" strike="noStrike">
                        <a:solidFill>
                          <a:schemeClr val="tx1"/>
                        </a:solidFill>
                        <a:effectLst/>
                        <a:latin typeface="+mn-lt"/>
                      </a:endParaRPr>
                    </a:p>
                  </a:txBody>
                  <a:tcPr marL="36000" marR="0" marT="36000" marB="3600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a:buNone/>
                      </a:pPr>
                      <a:r>
                        <a:rPr lang="en-US" sz="600" b="0" i="0" u="none" strike="noStrike">
                          <a:solidFill>
                            <a:schemeClr val="bg1"/>
                          </a:solidFill>
                          <a:effectLst/>
                          <a:latin typeface="+mn-lt"/>
                          <a:ea typeface="+mn-ea"/>
                          <a:cs typeface="+mn-cs"/>
                        </a:rPr>
                        <a:t>3,430,217</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a:buNone/>
                      </a:pPr>
                      <a:r>
                        <a:rPr lang="en-US" sz="600" b="0" i="0" u="none" strike="noStrike">
                          <a:solidFill>
                            <a:schemeClr val="bg1"/>
                          </a:solidFill>
                          <a:effectLst/>
                          <a:latin typeface="+mn-lt"/>
                          <a:ea typeface="+mn-ea"/>
                          <a:cs typeface="+mn-cs"/>
                        </a:rPr>
                        <a:t>2,955,839</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577855030"/>
                  </a:ext>
                </a:extLst>
              </a:tr>
              <a:tr h="33165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l" rtl="0" fontAlgn="ctr"/>
                      <a:r>
                        <a:rPr lang="en-GB" sz="600" b="0" i="0" u="none" strike="noStrike">
                          <a:solidFill>
                            <a:schemeClr val="tx1"/>
                          </a:solidFill>
                          <a:effectLst/>
                          <a:latin typeface="+mn-lt"/>
                        </a:rPr>
                        <a:t>Total Impacted as a result of file batching issues</a:t>
                      </a:r>
                    </a:p>
                  </a:txBody>
                  <a:tcPr marL="36000" marR="0" marT="36000" marB="3600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US" sz="600" b="0" i="0" u="none" strike="noStrike">
                          <a:solidFill>
                            <a:schemeClr val="bg1"/>
                          </a:solidFill>
                          <a:effectLst/>
                          <a:latin typeface="+mn-lt"/>
                          <a:ea typeface="+mn-ea"/>
                          <a:cs typeface="+mn-cs"/>
                        </a:rPr>
                        <a:t>161,584</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F0000"/>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US" sz="600" b="0" i="0" u="none" strike="noStrike">
                          <a:solidFill>
                            <a:schemeClr val="bg1"/>
                          </a:solidFill>
                          <a:effectLst/>
                          <a:latin typeface="+mn-lt"/>
                          <a:ea typeface="+mn-ea"/>
                          <a:cs typeface="+mn-cs"/>
                        </a:rPr>
                        <a:t>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740619863"/>
                  </a:ext>
                </a:extLst>
              </a:tr>
              <a:tr h="247140">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l" rtl="0" fontAlgn="ctr"/>
                      <a:r>
                        <a:rPr lang="en-GB" sz="600" b="0" i="0" u="none" strike="noStrike">
                          <a:solidFill>
                            <a:schemeClr val="tx1"/>
                          </a:solidFill>
                          <a:effectLst/>
                          <a:latin typeface="+mn-lt"/>
                        </a:rPr>
                        <a:t>KPM.06 Performance</a:t>
                      </a:r>
                    </a:p>
                  </a:txBody>
                  <a:tcPr marL="36000" marR="0" marT="36000" marB="3600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US" sz="600" b="1" i="0" u="none" strike="noStrike">
                          <a:solidFill>
                            <a:srgbClr val="000000"/>
                          </a:solidFill>
                          <a:effectLst/>
                          <a:latin typeface="+mn-lt"/>
                          <a:ea typeface="+mn-ea"/>
                          <a:cs typeface="+mn-cs"/>
                        </a:rPr>
                        <a:t>95.29%</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lvl="0" algn="ctr" rtl="0">
                        <a:buNone/>
                      </a:pPr>
                      <a:r>
                        <a:rPr lang="en-US" sz="600" b="1" i="0" u="none" strike="noStrike">
                          <a:solidFill>
                            <a:srgbClr val="000000"/>
                          </a:solidFill>
                          <a:effectLst/>
                          <a:latin typeface="+mn-lt"/>
                          <a:ea typeface="+mn-ea"/>
                          <a:cs typeface="+mn-cs"/>
                        </a:rPr>
                        <a:t>100.00%</a:t>
                      </a:r>
                    </a:p>
                  </a:txBody>
                  <a:tcPr marL="0" marR="0" marT="0" marB="0" anchor="ctr">
                    <a:lnL w="12700" cmpd="sng">
                      <a:solidFill>
                        <a:srgbClr val="1E1246"/>
                      </a:solidFill>
                    </a:lnL>
                    <a:lnR w="12700" cmpd="sng">
                      <a:solidFill>
                        <a:srgbClr val="1E1246"/>
                      </a:solidFill>
                    </a:lnR>
                    <a:lnT w="12700" cmpd="sng">
                      <a:solidFill>
                        <a:srgbClr val="1E1246"/>
                      </a:solidFill>
                    </a:lnT>
                    <a:lnB w="12700" cmpd="sng">
                      <a:solidFill>
                        <a:srgbClr val="1E1246"/>
                      </a:solidFill>
                    </a:lnB>
                    <a:lnTlToBr w="12700" cmpd="sng">
                      <a:noFill/>
                      <a:prstDash val="solid"/>
                    </a:lnTlToBr>
                    <a:lnBlToTr w="12700" cmpd="sng">
                      <a:noFill/>
                      <a:prstDash val="solid"/>
                    </a:lnBlToTr>
                    <a:noFill/>
                  </a:tcPr>
                </a:tc>
                <a:extLst>
                  <a:ext uri="{0D108BD9-81ED-4DB2-BD59-A6C34878D82A}">
                    <a16:rowId xmlns:a16="http://schemas.microsoft.com/office/drawing/2014/main" val="4153254367"/>
                  </a:ext>
                </a:extLst>
              </a:tr>
            </a:tbl>
          </a:graphicData>
        </a:graphic>
      </p:graphicFrame>
      <p:sp>
        <p:nvSpPr>
          <p:cNvPr id="12" name="TextBox 11">
            <a:extLst>
              <a:ext uri="{FF2B5EF4-FFF2-40B4-BE49-F238E27FC236}">
                <a16:creationId xmlns:a16="http://schemas.microsoft.com/office/drawing/2014/main" id="{489B105A-C1EF-4F72-A52A-EF3EBF4D9623}"/>
              </a:ext>
            </a:extLst>
          </p:cNvPr>
          <p:cNvSpPr txBox="1"/>
          <p:nvPr/>
        </p:nvSpPr>
        <p:spPr>
          <a:xfrm>
            <a:off x="247124" y="1857566"/>
            <a:ext cx="8694768" cy="452175"/>
          </a:xfrm>
          <a:prstGeom prst="rect">
            <a:avLst/>
          </a:prstGeom>
        </p:spPr>
        <p:txBody>
          <a:bodyPr vert="horz" wrap="square" lIns="0" tIns="12700" rIns="0" bIns="0" rtlCol="0" anchor="t">
            <a:spAutoFit/>
          </a:bodyPr>
          <a:lstStyle/>
          <a:p>
            <a:pPr>
              <a:lnSpc>
                <a:spcPct val="107000"/>
              </a:lnSpc>
            </a:pPr>
            <a:r>
              <a:rPr lang="en-GB" sz="600" b="1" u="sng">
                <a:latin typeface="+mj-lt"/>
                <a:cs typeface="Poppins Medium"/>
              </a:rPr>
              <a:t>What have we done so far to return the KPM to Green?</a:t>
            </a:r>
          </a:p>
          <a:p>
            <a:pPr marL="171450" indent="-171450">
              <a:lnSpc>
                <a:spcPct val="107000"/>
              </a:lnSpc>
              <a:spcAft>
                <a:spcPts val="400"/>
              </a:spcAft>
              <a:buFont typeface="Arial" panose="020B0604020202020204" pitchFamily="34" charset="0"/>
              <a:buChar char="•"/>
            </a:pPr>
            <a:r>
              <a:rPr lang="en-GB" sz="600">
                <a:latin typeface="+mj-lt"/>
                <a:cs typeface="Poppins Medium"/>
              </a:rPr>
              <a:t>From 29</a:t>
            </a:r>
            <a:r>
              <a:rPr lang="en-GB" sz="600" baseline="30000">
                <a:latin typeface="+mj-lt"/>
                <a:cs typeface="Poppins Medium"/>
              </a:rPr>
              <a:t>th</a:t>
            </a:r>
            <a:r>
              <a:rPr lang="en-GB" sz="600">
                <a:latin typeface="+mj-lt"/>
                <a:cs typeface="Poppins Medium"/>
              </a:rPr>
              <a:t> November onwards, TechOps resources have </a:t>
            </a:r>
            <a:r>
              <a:rPr lang="en-GB" sz="600" b="1">
                <a:latin typeface="+mj-lt"/>
                <a:cs typeface="Poppins Medium"/>
              </a:rPr>
              <a:t>successfully performed all required manual interventions </a:t>
            </a:r>
            <a:r>
              <a:rPr lang="en-GB" sz="600">
                <a:latin typeface="+mj-lt"/>
                <a:cs typeface="Poppins Medium"/>
              </a:rPr>
              <a:t>to ensure that daily TMC files were delivered to shipper customers within the new CSS 4-hour SLA.</a:t>
            </a:r>
          </a:p>
          <a:p>
            <a:pPr marL="171450" indent="-171450">
              <a:lnSpc>
                <a:spcPct val="107000"/>
              </a:lnSpc>
              <a:spcAft>
                <a:spcPts val="400"/>
              </a:spcAft>
              <a:buFont typeface="Arial" panose="020B0604020202020204" pitchFamily="34" charset="0"/>
              <a:buChar char="•"/>
            </a:pPr>
            <a:r>
              <a:rPr lang="en-GB" sz="600">
                <a:latin typeface="+mj-lt"/>
                <a:cs typeface="Poppins Medium"/>
              </a:rPr>
              <a:t>In parallel with this daily evening activity, TechOps and </a:t>
            </a:r>
            <a:r>
              <a:rPr lang="en-GB" sz="600" err="1">
                <a:latin typeface="+mj-lt"/>
                <a:cs typeface="Poppins Medium"/>
              </a:rPr>
              <a:t>CustomerOps</a:t>
            </a:r>
            <a:r>
              <a:rPr lang="en-GB" sz="600">
                <a:latin typeface="+mj-lt"/>
                <a:cs typeface="Poppins Medium"/>
              </a:rPr>
              <a:t> resources successfully designed, built, tested and deployed (on Saturday 7</a:t>
            </a:r>
            <a:r>
              <a:rPr lang="en-GB" sz="600" baseline="30000">
                <a:latin typeface="+mj-lt"/>
                <a:cs typeface="Poppins Medium"/>
              </a:rPr>
              <a:t>th</a:t>
            </a:r>
            <a:r>
              <a:rPr lang="en-GB" sz="600">
                <a:latin typeface="+mj-lt"/>
                <a:cs typeface="Poppins Medium"/>
              </a:rPr>
              <a:t> Jan’23) a </a:t>
            </a:r>
            <a:r>
              <a:rPr lang="en-GB" sz="600" b="1">
                <a:latin typeface="+mj-lt"/>
                <a:cs typeface="Poppins Medium"/>
              </a:rPr>
              <a:t>UK Link SAP ISU enhancement </a:t>
            </a:r>
            <a:r>
              <a:rPr lang="en-GB" sz="600">
                <a:latin typeface="+mj-lt"/>
                <a:cs typeface="Poppins Medium"/>
              </a:rPr>
              <a:t>to overcome the specific issues that in November had led to the lateness of the daily creation and batching of all outbound TMC files. This fix is now being utilised in production UK Link and will continue to be under </a:t>
            </a:r>
            <a:r>
              <a:rPr lang="en-GB" sz="600" err="1">
                <a:latin typeface="+mj-lt"/>
                <a:cs typeface="Poppins Medium"/>
              </a:rPr>
              <a:t>hypercare</a:t>
            </a:r>
            <a:r>
              <a:rPr lang="en-GB" sz="600">
                <a:latin typeface="+mj-lt"/>
                <a:cs typeface="Poppins Medium"/>
              </a:rPr>
              <a:t> monitoring throughout the course of January’23. </a:t>
            </a:r>
            <a:endParaRPr lang="en-GB" sz="600" b="1">
              <a:latin typeface="+mj-lt"/>
              <a:cs typeface="Poppins Medium"/>
            </a:endParaRPr>
          </a:p>
        </p:txBody>
      </p:sp>
    </p:spTree>
    <p:extLst>
      <p:ext uri="{BB962C8B-B14F-4D97-AF65-F5344CB8AC3E}">
        <p14:creationId xmlns:p14="http://schemas.microsoft.com/office/powerpoint/2010/main" val="41474151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8f6c72c-8510-436d-bcf2-533901e4c850">
      <UserInfo>
        <DisplayName>Michael Orsler</DisplayName>
        <AccountId>38</AccountId>
        <AccountType/>
      </UserInfo>
      <UserInfo>
        <DisplayName>Reiss Campbell</DisplayName>
        <AccountId>28</AccountId>
        <AccountType/>
      </UserInfo>
      <UserInfo>
        <DisplayName>Sarah Gull</DisplayName>
        <AccountId>58</AccountId>
        <AccountType/>
      </UserInfo>
      <UserInfo>
        <DisplayName>Kevin Moylan</DisplayName>
        <AccountId>40</AccountId>
        <AccountType/>
      </UserInfo>
      <UserInfo>
        <DisplayName>Linda Whitcroft</DisplayName>
        <AccountId>34</AccountId>
        <AccountType/>
      </UserInfo>
      <UserInfo>
        <DisplayName>Antony Matthews</DisplayName>
        <AccountId>37</AccountId>
        <AccountType/>
      </UserInfo>
      <UserInfo>
        <DisplayName>Gemma Whitehouse</DisplayName>
        <AccountId>33</AccountId>
        <AccountType/>
      </UserInfo>
      <UserInfo>
        <DisplayName>Sue Treverton</DisplayName>
        <AccountId>104</AccountId>
        <AccountType/>
      </UserInfo>
      <UserInfo>
        <DisplayName>Imran Sangra</DisplayName>
        <AccountId>54</AccountId>
        <AccountType/>
      </UserInfo>
      <UserInfo>
        <DisplayName>T - DSC+ Operational Performance Owners</DisplayName>
        <AccountId>6</AccountId>
        <AccountType/>
      </UserInfo>
      <UserInfo>
        <DisplayName>Clive Nicholas</DisplayName>
        <AccountId>57</AccountId>
        <AccountType/>
      </UserInfo>
      <UserInfo>
        <DisplayName>Darren P Jackson</DisplayName>
        <AccountId>60</AccountId>
        <AccountType/>
      </UserInfo>
      <UserInfo>
        <DisplayName>Nicky Guest</DisplayName>
        <AccountId>107</AccountId>
        <AccountType/>
      </UserInfo>
      <UserInfo>
        <DisplayName>Sally-Anne Flynn</DisplayName>
        <AccountId>348</AccountId>
        <AccountType/>
      </UserInfo>
      <UserInfo>
        <DisplayName>Pooja Patel</DisplayName>
        <AccountId>141</AccountId>
        <AccountType/>
      </UserInfo>
      <UserInfo>
        <DisplayName>Joe Daly</DisplayName>
        <AccountId>330</AccountId>
        <AccountType/>
      </UserInfo>
      <UserInfo>
        <DisplayName>Emma J Lyndon</DisplayName>
        <AccountId>201</AccountId>
        <AccountType/>
      </UserInfo>
    </SharedWithUsers>
    <Link xmlns="a673eab4-4367-4cec-afd9-8adf9f3be9cd">
      <Url xsi:nil="true"/>
      <Description xsi:nil="true"/>
    </Link>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207067D6C4234F9C9A56250ABD0882" ma:contentTypeVersion="7" ma:contentTypeDescription="Create a new document." ma:contentTypeScope="" ma:versionID="09d7d531592a01114b11e2b57b053ba4">
  <xsd:schema xmlns:xsd="http://www.w3.org/2001/XMLSchema" xmlns:xs="http://www.w3.org/2001/XMLSchema" xmlns:p="http://schemas.microsoft.com/office/2006/metadata/properties" xmlns:ns2="a673eab4-4367-4cec-afd9-8adf9f3be9cd" xmlns:ns3="d8f6c72c-8510-436d-bcf2-533901e4c850" targetNamespace="http://schemas.microsoft.com/office/2006/metadata/properties" ma:root="true" ma:fieldsID="b8aa09c8629edcc2c4691730a4d5fd25" ns2:_="" ns3:_="">
    <xsd:import namespace="a673eab4-4367-4cec-afd9-8adf9f3be9cd"/>
    <xsd:import namespace="d8f6c72c-8510-436d-bcf2-533901e4c85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ink"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73eab4-4367-4cec-afd9-8adf9f3be9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ink" ma:index="12"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f6c72c-8510-436d-bcf2-533901e4c85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a673eab4-4367-4cec-afd9-8adf9f3be9cd"/>
    <ds:schemaRef ds:uri="d8f6c72c-8510-436d-bcf2-533901e4c85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FA6B952F-14F1-40E9-867C-7CAD299DC76C}">
  <ds:schemaRefs>
    <ds:schemaRef ds:uri="a673eab4-4367-4cec-afd9-8adf9f3be9cd"/>
    <ds:schemaRef ds:uri="d8f6c72c-8510-436d-bcf2-533901e4c85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2386</Words>
  <Application>Microsoft Office PowerPoint</Application>
  <PresentationFormat>On-screen Show (16:9)</PresentationFormat>
  <Paragraphs>495</Paragraphs>
  <Slides>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Poppins Medium</vt:lpstr>
      <vt:lpstr>Wingdings</vt:lpstr>
      <vt:lpstr>Office Theme</vt:lpstr>
      <vt:lpstr>6_xoserve templates</vt:lpstr>
      <vt:lpstr>December 2022 DSC KPM / PI  Operational Reporting (V2)</vt:lpstr>
      <vt:lpstr>Overall Summary - KPMs</vt:lpstr>
      <vt:lpstr>Overall Summary - PIs</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2</cp:revision>
  <cp:lastPrinted>2020-03-11T11:28:55Z</cp:lastPrinted>
  <dcterms:created xsi:type="dcterms:W3CDTF">2018-09-02T17:12:15Z</dcterms:created>
  <dcterms:modified xsi:type="dcterms:W3CDTF">2023-01-20T13:50:39Z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0x010100E8207067D6C4234F9C9A56250ABD0882</vt:lpwstr>
  </property>
  <property fmtid="{D5CDD505-2E9C-101B-9397-08002B2CF9AE}" pid="9" name="ArticulateGUID">
    <vt:lpwstr>5F2BF939-3126-4FC4-9FF3-195A7B7FB2C9</vt:lpwstr>
  </property>
  <property fmtid="{D5CDD505-2E9C-101B-9397-08002B2CF9AE}" pid="10" name="ArticulatePath">
    <vt:lpwstr>https://xoserve.sharepoint.com/sites/T-DSCOperationalPerformance/Shared Documents/General/DSC+ Service Review Meetings/14_Mar22_Performance_Month/DSC CoMC Mar22 Material/DSC_CoMC_KPM_Stats_Mar22_v1.0 DRAFT</vt:lpwstr>
  </property>
</Properties>
</file>