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9"/>
  </p:notesMasterIdLst>
  <p:handoutMasterIdLst>
    <p:handoutMasterId r:id="rId20"/>
  </p:handoutMasterIdLst>
  <p:sldIdLst>
    <p:sldId id="436" r:id="rId13"/>
    <p:sldId id="895" r:id="rId14"/>
    <p:sldId id="896" r:id="rId15"/>
    <p:sldId id="897" r:id="rId16"/>
    <p:sldId id="894" r:id="rId17"/>
    <p:sldId id="898" r:id="rId18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F916"/>
    <a:srgbClr val="FFFFFF"/>
    <a:srgbClr val="CED1E1"/>
    <a:srgbClr val="E8EAF1"/>
    <a:srgbClr val="3E5AA8"/>
    <a:srgbClr val="1D3E61"/>
    <a:srgbClr val="D2232A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DDFCD-1AAF-194C-F851-D1E5D945529A}" v="78" dt="2023-03-30T15:50:17.568"/>
    <p1510:client id="{A0E15255-BC4C-4EA7-90DF-A7C68E7A21CE}" v="1" dt="2023-03-30T08:02:15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0fe27abf-47b1-4035-89e4-039935425a3c" providerId="ADAL" clId="{A0E15255-BC4C-4EA7-90DF-A7C68E7A21CE}"/>
    <pc:docChg chg="undo custSel modSld">
      <pc:chgData name="Paul Orsler" userId="0fe27abf-47b1-4035-89e4-039935425a3c" providerId="ADAL" clId="{A0E15255-BC4C-4EA7-90DF-A7C68E7A21CE}" dt="2023-03-30T08:04:30.356" v="70" actId="14100"/>
      <pc:docMkLst>
        <pc:docMk/>
      </pc:docMkLst>
      <pc:sldChg chg="addSp modSp mod">
        <pc:chgData name="Paul Orsler" userId="0fe27abf-47b1-4035-89e4-039935425a3c" providerId="ADAL" clId="{A0E15255-BC4C-4EA7-90DF-A7C68E7A21CE}" dt="2023-03-30T08:04:30.356" v="70" actId="14100"/>
        <pc:sldMkLst>
          <pc:docMk/>
          <pc:sldMk cId="3605588945" sldId="898"/>
        </pc:sldMkLst>
        <pc:spChg chg="mod">
          <ac:chgData name="Paul Orsler" userId="0fe27abf-47b1-4035-89e4-039935425a3c" providerId="ADAL" clId="{A0E15255-BC4C-4EA7-90DF-A7C68E7A21CE}" dt="2023-03-30T08:03:54.565" v="69" actId="1076"/>
          <ac:spMkLst>
            <pc:docMk/>
            <pc:sldMk cId="3605588945" sldId="898"/>
            <ac:spMk id="3" creationId="{1A10D6D6-A4F9-FA14-B28B-D34C07CE1245}"/>
          </ac:spMkLst>
        </pc:spChg>
        <pc:spChg chg="add mod">
          <ac:chgData name="Paul Orsler" userId="0fe27abf-47b1-4035-89e4-039935425a3c" providerId="ADAL" clId="{A0E15255-BC4C-4EA7-90DF-A7C68E7A21CE}" dt="2023-03-30T08:03:38.399" v="67" actId="20577"/>
          <ac:spMkLst>
            <pc:docMk/>
            <pc:sldMk cId="3605588945" sldId="898"/>
            <ac:spMk id="7" creationId="{5074A1FF-C4FE-AAD7-ABB0-539101403946}"/>
          </ac:spMkLst>
        </pc:spChg>
        <pc:spChg chg="mod">
          <ac:chgData name="Paul Orsler" userId="0fe27abf-47b1-4035-89e4-039935425a3c" providerId="ADAL" clId="{A0E15255-BC4C-4EA7-90DF-A7C68E7A21CE}" dt="2023-03-30T08:04:30.356" v="70" actId="14100"/>
          <ac:spMkLst>
            <pc:docMk/>
            <pc:sldMk cId="3605588945" sldId="898"/>
            <ac:spMk id="27" creationId="{C25AC513-101B-4885-B3C9-FED6134ABE1A}"/>
          </ac:spMkLst>
        </pc:spChg>
        <pc:spChg chg="mod">
          <ac:chgData name="Paul Orsler" userId="0fe27abf-47b1-4035-89e4-039935425a3c" providerId="ADAL" clId="{A0E15255-BC4C-4EA7-90DF-A7C68E7A21CE}" dt="2023-03-30T08:03:46.532" v="68" actId="1076"/>
          <ac:spMkLst>
            <pc:docMk/>
            <pc:sldMk cId="3605588945" sldId="898"/>
            <ac:spMk id="43" creationId="{5FEBCD14-4DD1-485A-9F72-43951B76765B}"/>
          </ac:spMkLst>
        </pc:spChg>
        <pc:spChg chg="mod">
          <ac:chgData name="Paul Orsler" userId="0fe27abf-47b1-4035-89e4-039935425a3c" providerId="ADAL" clId="{A0E15255-BC4C-4EA7-90DF-A7C68E7A21CE}" dt="2023-03-30T08:03:02.372" v="14" actId="1076"/>
          <ac:spMkLst>
            <pc:docMk/>
            <pc:sldMk cId="3605588945" sldId="898"/>
            <ac:spMk id="49" creationId="{137890FC-B804-4457-AF86-A3C16BDB4737}"/>
          </ac:spMkLst>
        </pc:spChg>
        <pc:spChg chg="mod">
          <ac:chgData name="Paul Orsler" userId="0fe27abf-47b1-4035-89e4-039935425a3c" providerId="ADAL" clId="{A0E15255-BC4C-4EA7-90DF-A7C68E7A21CE}" dt="2023-03-30T08:03:06.932" v="15" actId="1076"/>
          <ac:spMkLst>
            <pc:docMk/>
            <pc:sldMk cId="3605588945" sldId="898"/>
            <ac:spMk id="50" creationId="{4E306D14-5ACF-47ED-98F6-C0F4F4B10E64}"/>
          </ac:spMkLst>
        </pc:spChg>
        <pc:grpChg chg="mod">
          <ac:chgData name="Paul Orsler" userId="0fe27abf-47b1-4035-89e4-039935425a3c" providerId="ADAL" clId="{A0E15255-BC4C-4EA7-90DF-A7C68E7A21CE}" dt="2023-03-30T08:00:52.933" v="1" actId="1076"/>
          <ac:grpSpMkLst>
            <pc:docMk/>
            <pc:sldMk cId="3605588945" sldId="898"/>
            <ac:grpSpMk id="6" creationId="{9C3B95EE-A6E7-49AF-9FEF-CF37768AB3FD}"/>
          </ac:grpSpMkLst>
        </pc:grpChg>
      </pc:sldChg>
    </pc:docChg>
  </pc:docChgLst>
  <pc:docChgLst>
    <pc:chgData name="Paul Orsler" userId="S::paul.orsler@xoserve.com::0fe27abf-47b1-4035-89e4-039935425a3c" providerId="AD" clId="Web-{448DDFCD-1AAF-194C-F851-D1E5D945529A}"/>
    <pc:docChg chg="modSld">
      <pc:chgData name="Paul Orsler" userId="S::paul.orsler@xoserve.com::0fe27abf-47b1-4035-89e4-039935425a3c" providerId="AD" clId="Web-{448DDFCD-1AAF-194C-F851-D1E5D945529A}" dt="2023-03-30T15:50:17.568" v="74"/>
      <pc:docMkLst>
        <pc:docMk/>
      </pc:docMkLst>
      <pc:sldChg chg="modSp">
        <pc:chgData name="Paul Orsler" userId="S::paul.orsler@xoserve.com::0fe27abf-47b1-4035-89e4-039935425a3c" providerId="AD" clId="Web-{448DDFCD-1AAF-194C-F851-D1E5D945529A}" dt="2023-03-30T15:46:51.859" v="8" actId="20577"/>
        <pc:sldMkLst>
          <pc:docMk/>
          <pc:sldMk cId="2487947500" sldId="436"/>
        </pc:sldMkLst>
        <pc:spChg chg="mod">
          <ac:chgData name="Paul Orsler" userId="S::paul.orsler@xoserve.com::0fe27abf-47b1-4035-89e4-039935425a3c" providerId="AD" clId="Web-{448DDFCD-1AAF-194C-F851-D1E5D945529A}" dt="2023-03-30T15:46:51.859" v="8" actId="20577"/>
          <ac:spMkLst>
            <pc:docMk/>
            <pc:sldMk cId="2487947500" sldId="436"/>
            <ac:spMk id="33" creationId="{83274BE7-61E1-4568-968F-979C6072B760}"/>
          </ac:spMkLst>
        </pc:spChg>
      </pc:sldChg>
      <pc:sldChg chg="delSp">
        <pc:chgData name="Paul Orsler" userId="S::paul.orsler@xoserve.com::0fe27abf-47b1-4035-89e4-039935425a3c" providerId="AD" clId="Web-{448DDFCD-1AAF-194C-F851-D1E5D945529A}" dt="2023-03-30T15:46:58.578" v="9"/>
        <pc:sldMkLst>
          <pc:docMk/>
          <pc:sldMk cId="2756962309" sldId="897"/>
        </pc:sldMkLst>
        <pc:spChg chg="del">
          <ac:chgData name="Paul Orsler" userId="S::paul.orsler@xoserve.com::0fe27abf-47b1-4035-89e4-039935425a3c" providerId="AD" clId="Web-{448DDFCD-1AAF-194C-F851-D1E5D945529A}" dt="2023-03-30T15:46:58.578" v="9"/>
          <ac:spMkLst>
            <pc:docMk/>
            <pc:sldMk cId="2756962309" sldId="897"/>
            <ac:spMk id="11" creationId="{7ACAC170-95E5-449E-8ADE-10C065A56542}"/>
          </ac:spMkLst>
        </pc:spChg>
      </pc:sldChg>
      <pc:sldChg chg="addSp delSp modSp">
        <pc:chgData name="Paul Orsler" userId="S::paul.orsler@xoserve.com::0fe27abf-47b1-4035-89e4-039935425a3c" providerId="AD" clId="Web-{448DDFCD-1AAF-194C-F851-D1E5D945529A}" dt="2023-03-30T15:50:17.568" v="74"/>
        <pc:sldMkLst>
          <pc:docMk/>
          <pc:sldMk cId="3605588945" sldId="898"/>
        </pc:sldMkLst>
        <pc:spChg chg="add del">
          <ac:chgData name="Paul Orsler" userId="S::paul.orsler@xoserve.com::0fe27abf-47b1-4035-89e4-039935425a3c" providerId="AD" clId="Web-{448DDFCD-1AAF-194C-F851-D1E5D945529A}" dt="2023-03-30T15:50:17.568" v="74"/>
          <ac:spMkLst>
            <pc:docMk/>
            <pc:sldMk cId="3605588945" sldId="898"/>
            <ac:spMk id="9" creationId="{87629DA7-0238-5F6D-6078-CFFC328D95F1}"/>
          </ac:spMkLst>
        </pc:spChg>
        <pc:spChg chg="add mod">
          <ac:chgData name="Paul Orsler" userId="S::paul.orsler@xoserve.com::0fe27abf-47b1-4035-89e4-039935425a3c" providerId="AD" clId="Web-{448DDFCD-1AAF-194C-F851-D1E5D945529A}" dt="2023-03-30T15:49:35.879" v="57" actId="20577"/>
          <ac:spMkLst>
            <pc:docMk/>
            <pc:sldMk cId="3605588945" sldId="898"/>
            <ac:spMk id="13" creationId="{3921DB68-0926-09FB-C192-16D989090EEE}"/>
          </ac:spMkLst>
        </pc:spChg>
        <pc:spChg chg="add mod">
          <ac:chgData name="Paul Orsler" userId="S::paul.orsler@xoserve.com::0fe27abf-47b1-4035-89e4-039935425a3c" providerId="AD" clId="Web-{448DDFCD-1AAF-194C-F851-D1E5D945529A}" dt="2023-03-30T15:50:12.599" v="73" actId="20577"/>
          <ac:spMkLst>
            <pc:docMk/>
            <pc:sldMk cId="3605588945" sldId="898"/>
            <ac:spMk id="14" creationId="{1C034446-8385-E548-7C88-D604ABEF531B}"/>
          </ac:spMkLst>
        </pc:spChg>
      </pc:sldChg>
    </pc:docChg>
  </pc:docChgLst>
  <pc:docChgLst>
    <pc:chgData name="Paul Orsler" userId="0fe27abf-47b1-4035-89e4-039935425a3c" providerId="ADAL" clId="{8455DF2F-A673-466E-B0C9-C816E9D63BAC}"/>
    <pc:docChg chg="undo custSel modSld">
      <pc:chgData name="Paul Orsler" userId="0fe27abf-47b1-4035-89e4-039935425a3c" providerId="ADAL" clId="{8455DF2F-A673-466E-B0C9-C816E9D63BAC}" dt="2023-03-30T07:46:16.179" v="10" actId="14100"/>
      <pc:docMkLst>
        <pc:docMk/>
      </pc:docMkLst>
      <pc:sldChg chg="modSp mod">
        <pc:chgData name="Paul Orsler" userId="0fe27abf-47b1-4035-89e4-039935425a3c" providerId="ADAL" clId="{8455DF2F-A673-466E-B0C9-C816E9D63BAC}" dt="2023-03-30T07:46:16.179" v="10" actId="14100"/>
        <pc:sldMkLst>
          <pc:docMk/>
          <pc:sldMk cId="2487947500" sldId="436"/>
        </pc:sldMkLst>
        <pc:spChg chg="mod">
          <ac:chgData name="Paul Orsler" userId="0fe27abf-47b1-4035-89e4-039935425a3c" providerId="ADAL" clId="{8455DF2F-A673-466E-B0C9-C816E9D63BAC}" dt="2023-03-30T07:44:28.016" v="2" actId="1582"/>
          <ac:spMkLst>
            <pc:docMk/>
            <pc:sldMk cId="2487947500" sldId="436"/>
            <ac:spMk id="7" creationId="{00000000-0000-0000-0000-000000000000}"/>
          </ac:spMkLst>
        </pc:spChg>
        <pc:spChg chg="mod">
          <ac:chgData name="Paul Orsler" userId="0fe27abf-47b1-4035-89e4-039935425a3c" providerId="ADAL" clId="{8455DF2F-A673-466E-B0C9-C816E9D63BAC}" dt="2023-03-30T07:44:50.867" v="3" actId="1076"/>
          <ac:spMkLst>
            <pc:docMk/>
            <pc:sldMk cId="2487947500" sldId="436"/>
            <ac:spMk id="36" creationId="{EF3C3974-9AEA-4E78-B6F4-AD13769EDC60}"/>
          </ac:spMkLst>
        </pc:spChg>
        <pc:spChg chg="mod">
          <ac:chgData name="Paul Orsler" userId="0fe27abf-47b1-4035-89e4-039935425a3c" providerId="ADAL" clId="{8455DF2F-A673-466E-B0C9-C816E9D63BAC}" dt="2023-03-30T07:45:09.428" v="4" actId="1076"/>
          <ac:spMkLst>
            <pc:docMk/>
            <pc:sldMk cId="2487947500" sldId="436"/>
            <ac:spMk id="37" creationId="{4DB3ADE4-ED1A-42DE-BC49-E7DEE64E821A}"/>
          </ac:spMkLst>
        </pc:spChg>
        <pc:spChg chg="mod">
          <ac:chgData name="Paul Orsler" userId="0fe27abf-47b1-4035-89e4-039935425a3c" providerId="ADAL" clId="{8455DF2F-A673-466E-B0C9-C816E9D63BAC}" dt="2023-03-30T07:45:17.443" v="5" actId="1076"/>
          <ac:spMkLst>
            <pc:docMk/>
            <pc:sldMk cId="2487947500" sldId="436"/>
            <ac:spMk id="41" creationId="{5419E763-E40E-4B40-B397-23494AC7E540}"/>
          </ac:spMkLst>
        </pc:spChg>
        <pc:spChg chg="mod">
          <ac:chgData name="Paul Orsler" userId="0fe27abf-47b1-4035-89e4-039935425a3c" providerId="ADAL" clId="{8455DF2F-A673-466E-B0C9-C816E9D63BAC}" dt="2023-03-30T07:44:15.543" v="1" actId="1582"/>
          <ac:spMkLst>
            <pc:docMk/>
            <pc:sldMk cId="2487947500" sldId="436"/>
            <ac:spMk id="45" creationId="{55E863BC-2BBF-41B0-9ED0-99032399DDFB}"/>
          </ac:spMkLst>
        </pc:spChg>
        <pc:spChg chg="mod">
          <ac:chgData name="Paul Orsler" userId="0fe27abf-47b1-4035-89e4-039935425a3c" providerId="ADAL" clId="{8455DF2F-A673-466E-B0C9-C816E9D63BAC}" dt="2023-03-30T07:46:16.179" v="10" actId="14100"/>
          <ac:spMkLst>
            <pc:docMk/>
            <pc:sldMk cId="2487947500" sldId="436"/>
            <ac:spMk id="46" creationId="{6CDD913D-265C-4298-8B0E-6ED3C6EBFD88}"/>
          </ac:spMkLst>
        </pc:spChg>
        <pc:spChg chg="mod">
          <ac:chgData name="Paul Orsler" userId="0fe27abf-47b1-4035-89e4-039935425a3c" providerId="ADAL" clId="{8455DF2F-A673-466E-B0C9-C816E9D63BAC}" dt="2023-03-30T07:45:26.099" v="6" actId="1076"/>
          <ac:spMkLst>
            <pc:docMk/>
            <pc:sldMk cId="2487947500" sldId="436"/>
            <ac:spMk id="47" creationId="{E1BBEC5A-4649-40CA-A725-F29D83715EA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30/03/2023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4992-modification-0687-creation-of-new-charge-to-recover-last-resort-supply-payments/" TargetMode="External"/><Relationship Id="rId13" Type="http://schemas.openxmlformats.org/officeDocument/2006/relationships/hyperlink" Target="https://www.xoserve.com/change/change-proposals/xrn-5379-class-1-read-service-procurement-exercise-mod-0710/" TargetMode="External"/><Relationship Id="rId3" Type="http://schemas.openxmlformats.org/officeDocument/2006/relationships/hyperlink" Target="https://www.xoserve.com/change/change-proposals/xrn-5555-amend-existing-large-load-site-reporting/" TargetMode="External"/><Relationship Id="rId7" Type="http://schemas.openxmlformats.org/officeDocument/2006/relationships/hyperlink" Target="https://www.xoserve.com/change/change-proposals/xrn-4989-online-end-to-end-credit-interest-process-defect-1063/" TargetMode="External"/><Relationship Id="rId12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xoserve.com/change/customer-change-register/xrn-5602-releasing-of-unused-capacity-under-a-specific-set-of-circumstances-modification-0818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11" Type="http://schemas.openxmlformats.org/officeDocument/2006/relationships/hyperlink" Target="https://www.xoserve.com/change/change-proposals/xrn-5535-processing-of-css-switch-requests-received-in-time-period-5/" TargetMode="External"/><Relationship Id="rId5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15" Type="http://schemas.openxmlformats.org/officeDocument/2006/relationships/hyperlink" Target="https://www.xoserve.com/change/customer-change-register/xrn-5606-revision-of-virtual-last-resort-user-and-contingent-procurement-of-supplier-demand-event-triggers-modification-0813/" TargetMode="External"/><Relationship Id="rId10" Type="http://schemas.openxmlformats.org/officeDocument/2006/relationships/hyperlink" Target="https://www.xoserve.com/change/customer-change-register/xrn-5595-changes-to-the-rec-switching-operator-outage-notification-lead-time-r0055/" TargetMode="External"/><Relationship Id="rId4" Type="http://schemas.openxmlformats.org/officeDocument/2006/relationships/hyperlink" Target="https://www.xoserve.com/change/change-proposals/xrn-4900-biomethane-sites-with-reduced-propane-injection/" TargetMode="External"/><Relationship Id="rId9" Type="http://schemas.openxmlformats.org/officeDocument/2006/relationships/hyperlink" Target="https://www.xoserve.com/change/change-proposals/xrn-5298-h100-fife-project-phase-1-initial-assessment/" TargetMode="External"/><Relationship Id="rId14" Type="http://schemas.openxmlformats.org/officeDocument/2006/relationships/hyperlink" Target="https://www.xoserve.com/change/change-proposals/xrn-5143-discharge-of-cadent-wwu-and-ngn-ndm-sampling-obligations-by-the-cdsp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ustomer-change-register/xrn-5604-shipper-agreed-read-sar-exceptions-process-modification-0811s/" TargetMode="External"/><Relationship Id="rId3" Type="http://schemas.openxmlformats.org/officeDocument/2006/relationships/hyperlink" Target="https://www.xoserve.com/change/change-proposals/xrn-5091-deferral-of-creation-of-class-change-reads-at-transfer-of-ownership/" TargetMode="External"/><Relationship Id="rId7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12" Type="http://schemas.openxmlformats.org/officeDocument/2006/relationships/hyperlink" Target="https://www.xoserve.com/change/customer-change-register/xrn-5573-updates-to-the-priority-consumer-process-as-designated-by-the-secretary-of-state-for-business-energy-and-industrial-strategy-beis-urge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11" Type="http://schemas.openxmlformats.org/officeDocument/2006/relationships/hyperlink" Target="https://www.xoserve.com/change/customer-change-register/xrn-5607-update-to-the-aq-correction-processes-modification-0816s/" TargetMode="External"/><Relationship Id="rId5" Type="http://schemas.openxmlformats.org/officeDocument/2006/relationships/hyperlink" Target="https://www.xoserve.com/change/change-proposals/xrn-5547-updating-the-comprehensive-invoice-master-list-and-inv-template/" TargetMode="External"/><Relationship Id="rId10" Type="http://schemas.openxmlformats.org/officeDocument/2006/relationships/hyperlink" Target="https://www.xoserve.com/change/change-proposals/xrn-5567-implementation-of-resend-functionality-for-messages-from-css-to-grda-rec-cp-r0067/" TargetMode="External"/><Relationship Id="rId4" Type="http://schemas.openxmlformats.org/officeDocument/2006/relationships/hyperlink" Target="https://www.xoserve.com/change/change-proposals/xrn5454-supplier-of-last-resort-solr-reporting-suite/" TargetMode="External"/><Relationship Id="rId9" Type="http://schemas.openxmlformats.org/officeDocument/2006/relationships/hyperlink" Target="https://www.xoserve.com/change/customer-change-register/xrn-5605-amendments-to-the-must-read-process-igt159v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ustomer-change-register/xrn-5615-establishingamending-a-gas-vacant-site-process-modification-0819/" TargetMode="External"/><Relationship Id="rId3" Type="http://schemas.openxmlformats.org/officeDocument/2006/relationships/hyperlink" Target="https://www.xoserve.com/change/change-proposals/xrn-5531-hydrogen-village-trial/" TargetMode="External"/><Relationship Id="rId7" Type="http://schemas.openxmlformats.org/officeDocument/2006/relationships/hyperlink" Target="https://www.xoserve.com/change/customer-change-register/xrn-5614-improving-igt-smp-new-connection-process-to-support-accurate-and-timely-supplier-registrations/" TargetMode="External"/><Relationship Id="rId2" Type="http://schemas.openxmlformats.org/officeDocument/2006/relationships/hyperlink" Target="https://www.xoserve.com/change/change-proposals/xrn5316-rejecting-a-replacement-read-with-a-pre-line-in-the-sand-lis-read-date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85-flow-weighted-average-calorific-value-phase-2-service-improvements/" TargetMode="External"/><Relationship Id="rId5" Type="http://schemas.openxmlformats.org/officeDocument/2006/relationships/hyperlink" Target="https://www.xoserve.com/change/change-proposals/xrn-5569-contact-data-provision-for-igt-customers/" TargetMode="External"/><Relationship Id="rId4" Type="http://schemas.openxmlformats.org/officeDocument/2006/relationships/hyperlink" Target="https://www.xoserve.com/change/change-proposals/xrn-5546-resolution-of-address-interactions-between-dcc-and-cdsp/" TargetMode="External"/><Relationship Id="rId9" Type="http://schemas.openxmlformats.org/officeDocument/2006/relationships/hyperlink" Target="https://www.xoserve.com/change/customer-change-register/xrn-5616-csep-annual-quantity-capacity-management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73-meter-asset-detail-proactive-monitoring-service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471-services-to-release-data-to-unc-parties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453-gsos-2-3-13-payment-automation/" TargetMode="External"/><Relationship Id="rId5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accent1"/>
                </a:solidFill>
              </a:rPr>
              <a:t>Change Delivery Plan</a:t>
            </a:r>
            <a:br>
              <a:rPr lang="en-GB">
                <a:solidFill>
                  <a:schemeClr val="accent1"/>
                </a:solidFill>
              </a:rPr>
            </a:br>
            <a:r>
              <a:rPr lang="en-GB" sz="1800">
                <a:solidFill>
                  <a:schemeClr val="accent1"/>
                </a:solidFill>
              </a:rPr>
              <a:t>January 23 – April 24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-61406" y="731393"/>
            <a:ext cx="9122793" cy="3526346"/>
            <a:chOff x="21207" y="962894"/>
            <a:chExt cx="9122793" cy="3405138"/>
          </a:xfrm>
        </p:grpSpPr>
        <p:sp>
          <p:nvSpPr>
            <p:cNvPr id="19" name="Rectangle 18"/>
            <p:cNvSpPr/>
            <p:nvPr/>
          </p:nvSpPr>
          <p:spPr>
            <a:xfrm>
              <a:off x="70574" y="1260797"/>
              <a:ext cx="9057203" cy="3107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833" y="1296185"/>
              <a:ext cx="3168194" cy="481817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February 23 - Major Release (</a:t>
              </a:r>
              <a:r>
                <a:rPr lang="en-GB" sz="1100" b="1">
                  <a:solidFill>
                    <a:schemeClr val="tx1"/>
                  </a:solidFill>
                </a:rPr>
                <a:t>XRN5533</a:t>
              </a:r>
              <a:r>
                <a:rPr lang="en-GB" sz="1200" b="1">
                  <a:solidFill>
                    <a:schemeClr val="tx1"/>
                  </a:solidFill>
                </a:rPr>
                <a:t>)  </a:t>
              </a:r>
            </a:p>
            <a:p>
              <a:pPr algn="ctr"/>
              <a:r>
                <a:rPr lang="en-GB" sz="1000" b="1">
                  <a:solidFill>
                    <a:schemeClr val="tx1"/>
                  </a:solidFill>
                </a:rPr>
                <a:t>XRN4900, XRN4978, XRN4990, XRN4989, XRN4992b,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31904" cy="2585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Jan-23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5517" y="972794"/>
              <a:ext cx="66396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Aug-23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3713" y="2291285"/>
              <a:ext cx="5038319" cy="40526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June 23 - Major Release (</a:t>
              </a:r>
              <a:r>
                <a:rPr lang="en-GB" sz="1100" b="1">
                  <a:solidFill>
                    <a:schemeClr val="tx1"/>
                  </a:solidFill>
                </a:rPr>
                <a:t>XRN5562</a:t>
              </a:r>
              <a:r>
                <a:rPr lang="en-GB" sz="1200" b="1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GB" sz="1050" b="1">
                  <a:solidFill>
                    <a:schemeClr val="tx1"/>
                  </a:solidFill>
                </a:rPr>
                <a:t>XRN5091</a:t>
              </a:r>
              <a:endParaRPr lang="en-GB" sz="1050" b="1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631904" cy="2585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Apr-23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4730" y="966020"/>
              <a:ext cx="64793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Dec-23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388825" y="962894"/>
              <a:ext cx="63190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Apr-24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2404571" y="2736176"/>
              <a:ext cx="4827000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November 23 – Major Release</a:t>
              </a:r>
            </a:p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XRN5186, XRN5482 </a:t>
              </a:r>
              <a:endParaRPr lang="en-GB" sz="1200" b="1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2415873" y="3212122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Indicative Implementation Date – Changes are scoped for delivery – Funding and/or Implementation Date not yet approved by </a:t>
              </a:r>
              <a:r>
                <a:rPr lang="en-GB" sz="700" i="1" err="1">
                  <a:solidFill>
                    <a:schemeClr val="tx2"/>
                  </a:solidFill>
                </a:rPr>
                <a:t>ChMC</a:t>
              </a:r>
              <a:endParaRPr lang="en-GB" sz="700" i="1">
                <a:solidFill>
                  <a:schemeClr val="tx2"/>
                </a:solidFill>
              </a:endParaRPr>
            </a:p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Delivered on Target Implementation Date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0" y="4977629"/>
            <a:ext cx="150714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produced 30</a:t>
            </a:r>
            <a:r>
              <a:rPr lang="en-GB" sz="700" baseline="30000"/>
              <a:t>th</a:t>
            </a:r>
            <a:r>
              <a:rPr lang="en-GB" sz="700"/>
              <a:t> March 2023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E863BC-2BBF-41B0-9ED0-99032399DDFB}"/>
              </a:ext>
            </a:extLst>
          </p:cNvPr>
          <p:cNvSpPr/>
          <p:nvPr/>
        </p:nvSpPr>
        <p:spPr>
          <a:xfrm>
            <a:off x="56220" y="1646111"/>
            <a:ext cx="3384376" cy="393655"/>
          </a:xfrm>
          <a:prstGeom prst="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March 23 - </a:t>
            </a:r>
            <a:r>
              <a:rPr lang="en-GB" sz="1200" b="1" err="1">
                <a:solidFill>
                  <a:schemeClr val="tx1"/>
                </a:solidFill>
              </a:rPr>
              <a:t>AdHoc</a:t>
            </a:r>
            <a:r>
              <a:rPr lang="en-GB" sz="1200" b="1">
                <a:solidFill>
                  <a:schemeClr val="tx1"/>
                </a:solidFill>
              </a:rPr>
              <a:t> Release (</a:t>
            </a:r>
            <a:r>
              <a:rPr lang="en-GB" sz="1100" b="1">
                <a:solidFill>
                  <a:schemeClr val="tx1"/>
                </a:solidFill>
              </a:rPr>
              <a:t>XRN5575</a:t>
            </a:r>
            <a:r>
              <a:rPr lang="en-GB" sz="1200" b="1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sz="1050" b="1">
                <a:solidFill>
                  <a:schemeClr val="tx1"/>
                </a:solidFill>
              </a:rPr>
              <a:t>XRN5379, XRN5143</a:t>
            </a:r>
            <a:endParaRPr lang="en-GB" sz="1050" b="1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DD913D-265C-4298-8B0E-6ED3C6EBFD88}"/>
              </a:ext>
            </a:extLst>
          </p:cNvPr>
          <p:cNvSpPr/>
          <p:nvPr/>
        </p:nvSpPr>
        <p:spPr>
          <a:xfrm>
            <a:off x="415943" y="2594603"/>
            <a:ext cx="675257" cy="295393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XRN5595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1BBEC5A-4649-40CA-A725-F29D83715EA8}"/>
              </a:ext>
            </a:extLst>
          </p:cNvPr>
          <p:cNvSpPr/>
          <p:nvPr/>
        </p:nvSpPr>
        <p:spPr>
          <a:xfrm>
            <a:off x="424759" y="3039987"/>
            <a:ext cx="675257" cy="295393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XRN5555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711C03E-9388-42AA-A2C7-E1C2617A3C80}"/>
              </a:ext>
            </a:extLst>
          </p:cNvPr>
          <p:cNvSpPr/>
          <p:nvPr/>
        </p:nvSpPr>
        <p:spPr>
          <a:xfrm>
            <a:off x="4499991" y="3729851"/>
            <a:ext cx="4545173" cy="4076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February 24 – Major Release</a:t>
            </a:r>
          </a:p>
          <a:p>
            <a:pPr algn="ctr"/>
            <a:r>
              <a:rPr lang="en-GB" sz="1200" b="1">
                <a:solidFill>
                  <a:schemeClr val="tx1"/>
                </a:solidFill>
              </a:rPr>
              <a:t>XRN5607, XRN5573B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FF10C9-BAE2-4D87-83C4-FB1563FB516A}"/>
              </a:ext>
            </a:extLst>
          </p:cNvPr>
          <p:cNvSpPr/>
          <p:nvPr/>
        </p:nvSpPr>
        <p:spPr>
          <a:xfrm>
            <a:off x="1209903" y="2600531"/>
            <a:ext cx="750754" cy="29539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XRN5535A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D3A54A-7D6E-4D84-B2A9-F3135DDDA82B}"/>
              </a:ext>
            </a:extLst>
          </p:cNvPr>
          <p:cNvSpPr/>
          <p:nvPr/>
        </p:nvSpPr>
        <p:spPr>
          <a:xfrm>
            <a:off x="6244794" y="2169219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XRN5567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732EF8-52B3-457F-B7D2-CF4F41EBCCF8}"/>
              </a:ext>
            </a:extLst>
          </p:cNvPr>
          <p:cNvSpPr/>
          <p:nvPr/>
        </p:nvSpPr>
        <p:spPr>
          <a:xfrm>
            <a:off x="2336979" y="3804072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3C3974-9AEA-4E78-B6F4-AD13769EDC60}"/>
              </a:ext>
            </a:extLst>
          </p:cNvPr>
          <p:cNvSpPr/>
          <p:nvPr/>
        </p:nvSpPr>
        <p:spPr>
          <a:xfrm>
            <a:off x="2333260" y="3434458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B3ADE4-ED1A-42DE-BC49-E7DEE64E821A}"/>
              </a:ext>
            </a:extLst>
          </p:cNvPr>
          <p:cNvSpPr/>
          <p:nvPr/>
        </p:nvSpPr>
        <p:spPr>
          <a:xfrm>
            <a:off x="3719783" y="3049076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XRN5454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19E763-E40E-4B40-B397-23494AC7E540}"/>
              </a:ext>
            </a:extLst>
          </p:cNvPr>
          <p:cNvSpPr/>
          <p:nvPr/>
        </p:nvSpPr>
        <p:spPr>
          <a:xfrm>
            <a:off x="3719782" y="3409020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XRN5547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F24BFA-B756-F69C-C15E-FB5B5FB66DB9}"/>
              </a:ext>
            </a:extLst>
          </p:cNvPr>
          <p:cNvSpPr/>
          <p:nvPr/>
        </p:nvSpPr>
        <p:spPr>
          <a:xfrm>
            <a:off x="5596859" y="3359245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CCA4B-BAF0-6CE0-26A6-8CC62A69BCAA}"/>
              </a:ext>
            </a:extLst>
          </p:cNvPr>
          <p:cNvSpPr/>
          <p:nvPr/>
        </p:nvSpPr>
        <p:spPr>
          <a:xfrm>
            <a:off x="5596859" y="3026245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XRN5604</a:t>
            </a:r>
          </a:p>
        </p:txBody>
      </p: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74" y="43089"/>
            <a:ext cx="8229600" cy="444349"/>
          </a:xfrm>
        </p:spPr>
        <p:txBody>
          <a:bodyPr>
            <a:noAutofit/>
          </a:bodyPr>
          <a:lstStyle/>
          <a:p>
            <a:r>
              <a:rPr lang="en-GB" sz="1800">
                <a:latin typeface="Arial"/>
                <a:cs typeface="Arial"/>
              </a:rPr>
              <a:t>Change Pipeline - Delivery Plan - January 2023 – May 2023</a:t>
            </a:r>
            <a:endParaRPr lang="en-GB" sz="180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07136"/>
              </p:ext>
            </p:extLst>
          </p:nvPr>
        </p:nvGraphicFramePr>
        <p:xfrm>
          <a:off x="0" y="421357"/>
          <a:ext cx="9144001" cy="4679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730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600867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15589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8034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674158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839724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63272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45159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45159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498298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Delivered / </a:t>
                      </a:r>
                    </a:p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21139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5555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Amend existing Large Load Site Reporting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 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January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63338"/>
                  </a:ext>
                </a:extLst>
              </a:tr>
              <a:tr h="282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4"/>
                        </a:rPr>
                        <a:t>4900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25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282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5"/>
                        </a:rPr>
                        <a:t>4978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£90.6k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282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6"/>
                        </a:rPr>
                        <a:t>4990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– MOD 0664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£232k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08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7"/>
                        </a:rPr>
                        <a:t>4989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5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8"/>
                        </a:rPr>
                        <a:t>4992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</a:t>
                      </a:r>
                      <a:r>
                        <a:rPr lang="en-GB" sz="700" b="1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SoLR</a:t>
                      </a: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Cost Recovery Process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£108.7k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5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9"/>
                        </a:rPr>
                        <a:t>5298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  <a:tr h="285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>
                          <a:hlinkClick r:id="rId10"/>
                        </a:rPr>
                        <a:t>5595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to the REC Switching Operator Outage Notification Lead Time (R0055)</a:t>
                      </a:r>
                      <a:endParaRPr lang="en-GB" sz="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699819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ctr"/>
                      <a:r>
                        <a:rPr lang="en-GB" sz="750" b="1">
                          <a:solidFill>
                            <a:schemeClr val="accent4"/>
                          </a:solidFill>
                          <a:hlinkClick r:id="rId11"/>
                        </a:rPr>
                        <a:t>5535A</a:t>
                      </a:r>
                      <a:endParaRPr lang="en-GB" sz="75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Processing of CSS Switch Requests Received in ‘Time Period 5’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£44k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March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24976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2"/>
                        </a:rPr>
                        <a:t>4713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Actual read following estimated transfer read calculating AQ of 1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034029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3"/>
                        </a:rPr>
                        <a:t>5379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Class 1 Read Service Procurement Exercise - MOD0710 (DM Sampling)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£150k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1</a:t>
                      </a:r>
                      <a:r>
                        <a:rPr lang="en-GB" sz="700" b="1" baseline="30000"/>
                        <a:t>st</a:t>
                      </a:r>
                      <a:r>
                        <a:rPr lang="en-GB" sz="700" b="1"/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58853"/>
                  </a:ext>
                </a:extLst>
              </a:tr>
              <a:tr h="40769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4"/>
                        </a:rPr>
                        <a:t>5143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Transfer of NDM sampling obligations from Cadent, WWU, and NGN to the 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700" b="1"/>
                        <a:t>WWU, Cadent, NGN only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71535"/>
                  </a:ext>
                </a:extLst>
              </a:tr>
              <a:tr h="40769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5"/>
                        </a:rPr>
                        <a:t>5606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Revision of Virtual Last Resort User and Contingent Procurement of Supplier Demand Event Triggers (Modification 0813)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Supplier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Immediately Following Ofgem Decision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82306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6"/>
                        </a:rPr>
                        <a:t>5602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Releasing of unused capacity under a specific set of circumstances (Modification 0818)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Immediately Following Ofgem Decision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53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147248" cy="434083"/>
          </a:xfrm>
        </p:spPr>
        <p:txBody>
          <a:bodyPr>
            <a:normAutofit/>
          </a:bodyPr>
          <a:lstStyle/>
          <a:p>
            <a:r>
              <a:rPr lang="en-GB" sz="1800">
                <a:latin typeface="Arial"/>
                <a:cs typeface="Arial"/>
              </a:rPr>
              <a:t>Change Delivery Plan - June 2023 – February 2024</a:t>
            </a:r>
            <a:endParaRPr lang="en-GB" sz="18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B0EECD-A2E7-493C-A127-8163F3A63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15846"/>
              </p:ext>
            </p:extLst>
          </p:nvPr>
        </p:nvGraphicFramePr>
        <p:xfrm>
          <a:off x="33762" y="531952"/>
          <a:ext cx="901677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5091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Deferral of creation of Class change reads at transfer of ownership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24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10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5454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SoLR</a:t>
                      </a:r>
                      <a:r>
                        <a:rPr lang="en-GB" sz="700" b="1"/>
                        <a:t> Reporting Suite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July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Minor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45313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5547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Updating the Comprehensive Invoice Master List and INV template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July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Minor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34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5482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Replacement of reads associated to a meter asset technical details change or update (RGMA)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£300k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0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5186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*MOD0701 - Aligning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13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5604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 Agreed Read (SAR) exceptions process (Modification 0811S)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SEFE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CMS Rebuild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06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9"/>
                        </a:rPr>
                        <a:t>5605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Amendments to the must read process (IGT159V)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Centrica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CMS Rebuild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102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0"/>
                        </a:rPr>
                        <a:t>5567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Implementation of Resend Functionality for Messages from CSS to GRDA (REC CP R0067)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£93k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Awaiting REC Decision – expected December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0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1"/>
                        </a:rPr>
                        <a:t>5607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to the AQ correction processes (Modification 0816S)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EON Next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*February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795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2"/>
                        </a:rPr>
                        <a:t>5573B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Updates to the Priority Consumer process (as designated by the Secretary of State for Business, Energy, and Industrial Strategy - BEIS)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5125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7A9292-6C22-464E-A680-F92F43573CF3}"/>
              </a:ext>
            </a:extLst>
          </p:cNvPr>
          <p:cNvSpPr txBox="1"/>
          <p:nvPr/>
        </p:nvSpPr>
        <p:spPr>
          <a:xfrm>
            <a:off x="33762" y="4515966"/>
            <a:ext cx="3672408" cy="3385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800"/>
              <a:t>*XRN5607 (Mod0816S) – Proposed Implementation in Feb-23 Release aligns with ROM response provided to Workgroup </a:t>
            </a:r>
          </a:p>
        </p:txBody>
      </p:sp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119875"/>
              </p:ext>
            </p:extLst>
          </p:nvPr>
        </p:nvGraphicFramePr>
        <p:xfrm>
          <a:off x="40138" y="513973"/>
          <a:ext cx="9016776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2"/>
                        </a:rPr>
                        <a:t>5316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Rejecting Pre LIS Replacement Reads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528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5531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Hydrogen Village Trial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23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5546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Resolution of Address Interactions between DCC and CDSP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67778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5569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Contact Data Provision for IGT Customers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82254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5585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Flow Weighted Average Calorific Value -</a:t>
                      </a:r>
                    </a:p>
                    <a:p>
                      <a:r>
                        <a:rPr lang="en-US" sz="700" b="1"/>
                        <a:t>Phase 2 Service Improvements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67777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5614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Improving IGT SMP New Connection Process to support accurate and timely Supplier Registrations</a:t>
                      </a:r>
                      <a:endParaRPr lang="en-GB" sz="6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9146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5615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Establishing/Amending a Gas Vacant Site Process (Modification 0819)</a:t>
                      </a:r>
                      <a:endParaRPr lang="en-GB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Centrica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368494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9"/>
                        </a:rPr>
                        <a:t>5616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CSEP Annual Quantity Capacity Management  </a:t>
                      </a:r>
                      <a:endParaRPr lang="en-GB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WWU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98852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37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>
                <a:latin typeface="Arial"/>
                <a:cs typeface="Arial"/>
              </a:rPr>
              <a:t>Change Backlog Details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93598"/>
              </p:ext>
            </p:extLst>
          </p:nvPr>
        </p:nvGraphicFramePr>
        <p:xfrm>
          <a:off x="63612" y="433891"/>
          <a:ext cx="9016776" cy="304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2"/>
                        </a:rPr>
                        <a:t>4914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*</a:t>
                      </a:r>
                      <a:r>
                        <a:rPr lang="en-GB" sz="750" b="1"/>
                        <a:t>Mod0651 – Retrospective Data Update Provisions*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£1.8m – £2.4m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5144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Enabling Re-assignment of Supplier Short Codes to Implement Supplier of Last Resort Directions</a:t>
                      </a:r>
                      <a:endParaRPr lang="en-GB" sz="7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5187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MOD0696 - Addressing inequities between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Gazprom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5345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Deferral of creation of Class change reads for DM to NDM and NDM to DM sites at Transfer </a:t>
                      </a:r>
                      <a:endParaRPr lang="en-GB" sz="7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5453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GSOS 2, 3 &amp; 13 Payment Automation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5471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DSC Core Customer Access to Data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5473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Meter Asset Details Proactive Management Service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Change Backlog – On Hold Details</a:t>
            </a:r>
            <a:endParaRPr lang="en-GB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E60B2-DC49-4D3E-8514-A558F65B570A}"/>
              </a:ext>
            </a:extLst>
          </p:cNvPr>
          <p:cNvSpPr txBox="1"/>
          <p:nvPr/>
        </p:nvSpPr>
        <p:spPr>
          <a:xfrm>
            <a:off x="83963" y="4689810"/>
            <a:ext cx="8396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*</a:t>
            </a:r>
            <a:r>
              <a:rPr lang="en-GB" sz="800" b="1"/>
              <a:t>Mod0651 : 30.03.23 - Change Status remains on hold and will be reviewed on a monthly basis with </a:t>
            </a:r>
            <a:r>
              <a:rPr lang="en-GB" sz="800" b="1" err="1"/>
              <a:t>ChMC</a:t>
            </a:r>
            <a:r>
              <a:rPr lang="en-GB" sz="800" b="1"/>
              <a:t> – in line with request from UNCC </a:t>
            </a:r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chemeClr val="accent1"/>
                </a:solidFill>
                <a:latin typeface="Arial"/>
                <a:cs typeface="Arial"/>
              </a:rPr>
              <a:t>DSC Change Pack Consultation Plan</a:t>
            </a:r>
            <a:r>
              <a:rPr lang="en-GB" sz="1400">
                <a:solidFill>
                  <a:schemeClr val="accent1"/>
                </a:solidFill>
                <a:latin typeface="Arial"/>
                <a:cs typeface="Arial"/>
              </a:rPr>
              <a:t> </a:t>
            </a:r>
            <a:br>
              <a:rPr lang="en-GB" sz="1400">
                <a:solidFill>
                  <a:schemeClr val="accent1"/>
                </a:solidFill>
                <a:latin typeface="Arial"/>
                <a:cs typeface="Arial"/>
              </a:rPr>
            </a:br>
            <a:r>
              <a:rPr lang="en-GB" sz="900">
                <a:solidFill>
                  <a:schemeClr val="accent1"/>
                </a:solidFill>
                <a:latin typeface="Arial"/>
                <a:cs typeface="Arial"/>
              </a:rPr>
              <a:t>(2 month view)</a:t>
            </a:r>
            <a:endParaRPr lang="en-GB" sz="900">
              <a:solidFill>
                <a:schemeClr val="accent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57537" y="607348"/>
            <a:ext cx="8969870" cy="3526346"/>
            <a:chOff x="21207" y="962894"/>
            <a:chExt cx="9161914" cy="3405138"/>
          </a:xfrm>
        </p:grpSpPr>
        <p:sp>
          <p:nvSpPr>
            <p:cNvPr id="19" name="Rectangle 18"/>
            <p:cNvSpPr/>
            <p:nvPr/>
          </p:nvSpPr>
          <p:spPr>
            <a:xfrm>
              <a:off x="21207" y="1249184"/>
              <a:ext cx="9161914" cy="3118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0669" y="966875"/>
              <a:ext cx="72402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April-23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5517" y="972794"/>
              <a:ext cx="676542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May-23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388825" y="962894"/>
              <a:ext cx="733848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June-23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Design Change Pack for Consultation 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Solution Option Change Pack for Consultation </a:t>
              </a:r>
            </a:p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For Information Change Pack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-12039" y="4993614"/>
            <a:ext cx="148149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produced 30</a:t>
            </a:r>
            <a:r>
              <a:rPr lang="en-GB" sz="700" baseline="30000"/>
              <a:t>th</a:t>
            </a:r>
            <a:r>
              <a:rPr lang="en-GB" sz="700"/>
              <a:t> March 2023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B3ADE4-ED1A-42DE-BC49-E7DEE64E821A}"/>
              </a:ext>
            </a:extLst>
          </p:cNvPr>
          <p:cNvSpPr/>
          <p:nvPr/>
        </p:nvSpPr>
        <p:spPr>
          <a:xfrm>
            <a:off x="98836" y="1062253"/>
            <a:ext cx="4473164" cy="303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XRN5454 – SOLR Reporting Suite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EBCD14-4DD1-485A-9F72-43951B76765B}"/>
              </a:ext>
            </a:extLst>
          </p:cNvPr>
          <p:cNvSpPr/>
          <p:nvPr/>
        </p:nvSpPr>
        <p:spPr>
          <a:xfrm>
            <a:off x="87002" y="2542292"/>
            <a:ext cx="4493638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XRN5482 - </a:t>
            </a: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Replacement of reads associated to a meter asset technical details change or update (RGMA)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37890FC-B804-4457-AF86-A3C16BDB4737}"/>
              </a:ext>
            </a:extLst>
          </p:cNvPr>
          <p:cNvSpPr/>
          <p:nvPr/>
        </p:nvSpPr>
        <p:spPr>
          <a:xfrm>
            <a:off x="88599" y="2161669"/>
            <a:ext cx="447316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XRN5605 -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Amendments to the must read process (IGT159V)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306D14-5ACF-47ED-98F6-C0F4F4B10E64}"/>
              </a:ext>
            </a:extLst>
          </p:cNvPr>
          <p:cNvSpPr/>
          <p:nvPr/>
        </p:nvSpPr>
        <p:spPr>
          <a:xfrm>
            <a:off x="88599" y="1798766"/>
            <a:ext cx="447316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XRN5604 -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Shipper Agreed Read (SAR) exceptions process (Modification 0811S)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5AC513-101B-4885-B3C9-FED6134ABE1A}"/>
              </a:ext>
            </a:extLst>
          </p:cNvPr>
          <p:cNvSpPr/>
          <p:nvPr/>
        </p:nvSpPr>
        <p:spPr>
          <a:xfrm>
            <a:off x="4679576" y="1066348"/>
            <a:ext cx="4288650" cy="3090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XRN5607 – Mod0816 – Updates to the AQ Correction Process</a:t>
            </a: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10D6D6-A4F9-FA14-B28B-D34C07CE1245}"/>
              </a:ext>
            </a:extLst>
          </p:cNvPr>
          <p:cNvSpPr/>
          <p:nvPr/>
        </p:nvSpPr>
        <p:spPr>
          <a:xfrm>
            <a:off x="81871" y="2912051"/>
            <a:ext cx="4493638" cy="295393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UK Link Manual - GT Rejection Codes Cosmetic Update</a:t>
            </a:r>
            <a:endParaRPr kumimoji="0" lang="en-GB" sz="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74A1FF-C4FE-AAD7-ABB0-539101403946}"/>
              </a:ext>
            </a:extLst>
          </p:cNvPr>
          <p:cNvSpPr/>
          <p:nvPr/>
        </p:nvSpPr>
        <p:spPr>
          <a:xfrm>
            <a:off x="88599" y="1420814"/>
            <a:ext cx="4473164" cy="303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XRN5531 – Hydrogen Village Trial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21DB68-0926-09FB-C192-16D989090EEE}"/>
              </a:ext>
            </a:extLst>
          </p:cNvPr>
          <p:cNvSpPr/>
          <p:nvPr/>
        </p:nvSpPr>
        <p:spPr>
          <a:xfrm>
            <a:off x="4681561" y="1466970"/>
            <a:ext cx="4290606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>
                <a:solidFill>
                  <a:schemeClr val="tx1"/>
                </a:solidFill>
              </a:rPr>
              <a:t>XRN5556E – CMS Rebuild Version 1.4 - ADD/UNC Contacts</a:t>
            </a:r>
            <a:endParaRPr lang="en-GB" sz="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34446-8385-E548-7C88-D604ABEF531B}"/>
              </a:ext>
            </a:extLst>
          </p:cNvPr>
          <p:cNvSpPr/>
          <p:nvPr/>
        </p:nvSpPr>
        <p:spPr>
          <a:xfrm>
            <a:off x="4681560" y="1842956"/>
            <a:ext cx="4290606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>
                <a:solidFill>
                  <a:schemeClr val="tx1"/>
                </a:solidFill>
              </a:rPr>
              <a:t>XRN5556F – CMS Rebuild Version 1.5 - RFA/CDQ Contacts</a:t>
            </a:r>
            <a:endParaRPr lang="en-GB" sz="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558894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D89ACE-3D11-4065-BF24-81ADEACC74D1}"/>
</file>

<file path=customXml/itemProps3.xml><?xml version="1.0" encoding="utf-8"?>
<ds:datastoreItem xmlns:ds="http://schemas.openxmlformats.org/officeDocument/2006/customXml" ds:itemID="{F8545E1A-EA83-463B-B744-ADE3D05E8049}">
  <ds:schemaRefs>
    <ds:schemaRef ds:uri="103fba77-31dd-4780-83f9-c54f26c3a260"/>
    <ds:schemaRef ds:uri="11f1cc19-a6a2-4477-822b-8358f9edc37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(16:9)</PresentationFormat>
  <Slides>6</Slides>
  <Notes>2</Notes>
  <HiddenSlides>0</HiddenSlide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Plan January 23 – April 24 </vt:lpstr>
      <vt:lpstr>Change Pipeline - Delivery Plan - January 2023 – May 2023</vt:lpstr>
      <vt:lpstr>Change Delivery Plan - June 2023 – February 2024</vt:lpstr>
      <vt:lpstr>PowerPoint Presentation</vt:lpstr>
      <vt:lpstr>Change Backlog – On Hold Details</vt:lpstr>
      <vt:lpstr>DSC Change Pack Consultation Plan  (2 month view)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revision>1</cp:revision>
  <cp:lastPrinted>2019-06-06T11:41:21Z</cp:lastPrinted>
  <dcterms:created xsi:type="dcterms:W3CDTF">2011-09-20T14:58:41Z</dcterms:created>
  <dcterms:modified xsi:type="dcterms:W3CDTF">2023-03-30T15:50:23Z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  <property fmtid="{D5CDD505-2E9C-101B-9397-08002B2CF9AE}" pid="5" name="Order">
    <vt:r8>56700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axKeyword">
    <vt:lpwstr/>
  </property>
  <property fmtid="{D5CDD505-2E9C-101B-9397-08002B2CF9AE}" pid="11" name="AuthorIds_UIVersion_512">
    <vt:lpwstr>350</vt:lpwstr>
  </property>
  <property fmtid="{D5CDD505-2E9C-101B-9397-08002B2CF9AE}" pid="12" name="AuthorIds_UIVersion_12">
    <vt:lpwstr>18</vt:lpwstr>
  </property>
  <property fmtid="{D5CDD505-2E9C-101B-9397-08002B2CF9AE}" pid="13" name="AuthorIds_UIVersion_516">
    <vt:lpwstr>53</vt:lpwstr>
  </property>
  <property fmtid="{D5CDD505-2E9C-101B-9397-08002B2CF9AE}" pid="14" name="AuthorIds_UIVersion_1">
    <vt:lpwstr>350</vt:lpwstr>
  </property>
  <property fmtid="{D5CDD505-2E9C-101B-9397-08002B2CF9AE}" pid="15" name="AuthorIds_UIVersion_11">
    <vt:lpwstr>350</vt:lpwstr>
  </property>
  <property fmtid="{D5CDD505-2E9C-101B-9397-08002B2CF9AE}" pid="16" name="MediaServiceImageTags">
    <vt:lpwstr/>
  </property>
</Properties>
</file>