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885"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Tara Ross" initials="TR" lastIdx="2" clrIdx="5">
    <p:extLst>
      <p:ext uri="{19B8F6BF-5375-455C-9EA6-DF929625EA0E}">
        <p15:presenceInfo xmlns:p15="http://schemas.microsoft.com/office/powerpoint/2012/main" userId="S::tara.ross@xoserve.com::eebeb48c-0abb-434f-9a90-69fd5ba60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FFBF00"/>
    <a:srgbClr val="FFFFFF"/>
    <a:srgbClr val="B1D6E8"/>
    <a:srgbClr val="CCFF99"/>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AE64E6-69F3-459C-AE7A-2853EE1F7A49}" v="6" dt="2023-03-29T06:55:11.864"/>
    <p1510:client id="{4B4C3490-FE4B-4B06-A07B-37870FFE82AE}" v="3" dt="2023-03-28T13:11:29.291"/>
    <p1510:client id="{C5E28C35-CB29-FCDB-C868-A438C3D3E293}" v="13" dt="2023-03-30T10:36:03.714"/>
    <p1510:client id="{EE05254D-8B36-4BA2-BA31-3DE466844A6A}" v="39" dt="2023-03-29T10:20:32.3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30/03/2023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a:p>
        </p:txBody>
      </p:sp>
    </p:spTree>
    <p:extLst>
      <p:ext uri="{BB962C8B-B14F-4D97-AF65-F5344CB8AC3E}">
        <p14:creationId xmlns:p14="http://schemas.microsoft.com/office/powerpoint/2010/main" val="2731875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728906809"/>
              </p:ext>
            </p:extLst>
          </p:nvPr>
        </p:nvGraphicFramePr>
        <p:xfrm>
          <a:off x="289929" y="408881"/>
          <a:ext cx="8564142" cy="4605843"/>
        </p:xfrm>
        <a:graphic>
          <a:graphicData uri="http://schemas.openxmlformats.org/drawingml/2006/table">
            <a:tbl>
              <a:tblPr firstRow="1" bandRow="1"/>
              <a:tblGrid>
                <a:gridCol w="1453811">
                  <a:extLst>
                    <a:ext uri="{9D8B030D-6E8A-4147-A177-3AD203B41FA5}">
                      <a16:colId xmlns:a16="http://schemas.microsoft.com/office/drawing/2014/main" val="20000"/>
                    </a:ext>
                  </a:extLst>
                </a:gridCol>
                <a:gridCol w="2437425">
                  <a:extLst>
                    <a:ext uri="{9D8B030D-6E8A-4147-A177-3AD203B41FA5}">
                      <a16:colId xmlns:a16="http://schemas.microsoft.com/office/drawing/2014/main" val="4142281503"/>
                    </a:ext>
                  </a:extLst>
                </a:gridCol>
                <a:gridCol w="589309">
                  <a:extLst>
                    <a:ext uri="{9D8B030D-6E8A-4147-A177-3AD203B41FA5}">
                      <a16:colId xmlns:a16="http://schemas.microsoft.com/office/drawing/2014/main" val="20002"/>
                    </a:ext>
                  </a:extLst>
                </a:gridCol>
                <a:gridCol w="1727326">
                  <a:extLst>
                    <a:ext uri="{9D8B030D-6E8A-4147-A177-3AD203B41FA5}">
                      <a16:colId xmlns:a16="http://schemas.microsoft.com/office/drawing/2014/main" val="2880710429"/>
                    </a:ext>
                  </a:extLst>
                </a:gridCol>
                <a:gridCol w="2356271">
                  <a:extLst>
                    <a:ext uri="{9D8B030D-6E8A-4147-A177-3AD203B41FA5}">
                      <a16:colId xmlns:a16="http://schemas.microsoft.com/office/drawing/2014/main" val="20003"/>
                    </a:ext>
                  </a:extLst>
                </a:gridCol>
              </a:tblGrid>
              <a:tr h="207654">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1050" b="1" i="0" dirty="0">
                          <a:solidFill>
                            <a:srgbClr val="FFFFFF"/>
                          </a:solidFill>
                          <a:latin typeface="+mn-lt"/>
                          <a:cs typeface="Arial"/>
                        </a:rPr>
                        <a:t>Overall</a:t>
                      </a:r>
                      <a:r>
                        <a:rPr lang="en-GB" sz="1050" b="1" i="0" baseline="0" dirty="0">
                          <a:solidFill>
                            <a:srgbClr val="FFFFFF"/>
                          </a:solidFill>
                          <a:latin typeface="+mn-lt"/>
                          <a:cs typeface="Arial"/>
                        </a:rPr>
                        <a:t> Project RAG Status</a:t>
                      </a:r>
                      <a:endParaRPr lang="en-GB" sz="1050" kern="1200" baseline="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07654">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b="1" dirty="0">
                          <a:solidFill>
                            <a:schemeClr val="bg1"/>
                          </a:solidFill>
                          <a:latin typeface="+mn-lt"/>
                          <a:cs typeface="Arial"/>
                        </a:rPr>
                        <a:t>Schedule</a:t>
                      </a:r>
                      <a:endParaRPr lang="en-GB"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n-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20765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a:cs typeface="Arial"/>
                        </a:rPr>
                        <a:t>RAG</a:t>
                      </a:r>
                      <a:r>
                        <a:rPr lang="en-GB" sz="1050" b="1" baseline="0" dirty="0">
                          <a:solidFill>
                            <a:schemeClr val="bg1"/>
                          </a:solidFill>
                          <a:latin typeface="Arial"/>
                          <a:cs typeface="Arial"/>
                        </a:rPr>
                        <a:t> Status</a:t>
                      </a:r>
                      <a:endParaRPr lang="en-GB" sz="105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1050" b="1">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07654">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n-lt"/>
                          <a:cs typeface="Arial"/>
                        </a:rPr>
                        <a:t>                                             Status</a:t>
                      </a:r>
                      <a:r>
                        <a:rPr lang="en-GB" sz="1050" b="1" baseline="0" dirty="0">
                          <a:solidFill>
                            <a:schemeClr val="bg1"/>
                          </a:solidFill>
                          <a:latin typeface="+mn-lt"/>
                          <a:cs typeface="Arial"/>
                        </a:rPr>
                        <a:t> Justification</a:t>
                      </a:r>
                      <a:endParaRPr lang="en-GB" dirty="0">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GB"/>
                    </a:p>
                  </a:txBody>
                  <a:tcPr/>
                </a:tc>
                <a:tc hMerge="1">
                  <a:txBody>
                    <a:bodyPr/>
                    <a:lstStyle/>
                    <a:p>
                      <a:pPr algn="ctr"/>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197051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a:ea typeface="+mn-ea"/>
                          <a:cs typeface="Arial"/>
                        </a:rPr>
                        <a:t>Schedule</a:t>
                      </a:r>
                    </a:p>
                    <a:p>
                      <a:pPr algn="ctr"/>
                      <a:endParaRPr lang="en-GB" sz="105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indent="0" algn="l">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Overall release is tracking on target; </a:t>
                      </a:r>
                      <a:r>
                        <a:rPr lang="en-GB" sz="700" b="1" i="0" u="none" strike="noStrike" kern="1200" cap="none" normalizeH="0" baseline="0" dirty="0">
                          <a:ln>
                            <a:noFill/>
                          </a:ln>
                          <a:solidFill>
                            <a:srgbClr val="00B050"/>
                          </a:solidFill>
                          <a:effectLst/>
                          <a:latin typeface="+mn-lt"/>
                          <a:ea typeface="+mn-ea"/>
                          <a:cs typeface="+mn-cs"/>
                        </a:rPr>
                        <a:t>Green</a:t>
                      </a:r>
                      <a:r>
                        <a:rPr lang="en-GB" sz="700" b="1" i="0" u="none" strike="noStrike" kern="1200" cap="none" normalizeH="0" baseline="0" dirty="0">
                          <a:ln>
                            <a:noFill/>
                          </a:ln>
                          <a:solidFill>
                            <a:schemeClr val="tx1"/>
                          </a:solidFill>
                          <a:effectLst/>
                          <a:latin typeface="+mn-lt"/>
                          <a:ea typeface="+mn-ea"/>
                          <a:cs typeface="+mn-cs"/>
                        </a:rPr>
                        <a:t>, </a:t>
                      </a:r>
                      <a:r>
                        <a:rPr lang="en-GB" sz="700" b="0" i="0" u="none" strike="noStrike" kern="1200" cap="none" normalizeH="0" baseline="0" dirty="0">
                          <a:ln>
                            <a:noFill/>
                          </a:ln>
                          <a:solidFill>
                            <a:schemeClr val="tx1"/>
                          </a:solidFill>
                          <a:effectLst/>
                          <a:latin typeface="+mn-lt"/>
                          <a:ea typeface="+mn-ea"/>
                          <a:cs typeface="+mn-cs"/>
                        </a:rPr>
                        <a:t>all XRNs have been successfully</a:t>
                      </a:r>
                      <a:r>
                        <a:rPr lang="en-GB" sz="700" b="0" dirty="0">
                          <a:solidFill>
                            <a:schemeClr val="tx1"/>
                          </a:solidFill>
                          <a:effectLst/>
                          <a:latin typeface="+mn-lt"/>
                          <a:ea typeface="+mn-ea"/>
                          <a:cs typeface="Poppins"/>
                        </a:rPr>
                        <a:t> implemented on 25/02 and Post Implementation Support (PIS) completed on 24/03. Closedown is progress, on track for 30/06.</a:t>
                      </a:r>
                    </a:p>
                    <a:p>
                      <a:pPr marL="0" indent="0" algn="l">
                        <a:buFont typeface="Arial" panose="020B0604020202020204" pitchFamily="34" charset="0"/>
                        <a:buNone/>
                      </a:pPr>
                      <a:endParaRPr lang="en-US" sz="700" b="1" dirty="0">
                        <a:latin typeface="+mn-lt"/>
                      </a:endParaRPr>
                    </a:p>
                    <a:p>
                      <a:pPr marL="0" indent="0" algn="l">
                        <a:buFont typeface="Arial" panose="020B0604020202020204" pitchFamily="34" charset="0"/>
                        <a:buNone/>
                      </a:pPr>
                      <a:r>
                        <a:rPr lang="en-US" sz="700" b="1" dirty="0">
                          <a:latin typeface="+mn-lt"/>
                        </a:rPr>
                        <a:t>Progress update:</a:t>
                      </a:r>
                    </a:p>
                    <a:p>
                      <a:pPr marL="171450" indent="-171450" algn="l">
                        <a:buFont typeface="Arial" panose="020B0604020202020204" pitchFamily="34" charset="0"/>
                        <a:buChar char="•"/>
                      </a:pPr>
                      <a:endParaRPr lang="en-US" sz="700" dirty="0">
                        <a:latin typeface="+mn-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dirty="0">
                          <a:latin typeface="+mn-lt"/>
                        </a:rPr>
                        <a:t>Implementation go live completed on 25/02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dirty="0">
                          <a:latin typeface="+mn-lt"/>
                        </a:rPr>
                        <a:t>First usage completed XRN4978</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dirty="0">
                          <a:latin typeface="+mn-lt"/>
                        </a:rPr>
                        <a:t>First usage for XRN4992B and XRN4990 will be completed in May 23 and July 23 respectively by June 23 Project Team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kern="1200" dirty="0">
                          <a:solidFill>
                            <a:schemeClr val="tx1"/>
                          </a:solidFill>
                          <a:latin typeface="+mn-lt"/>
                          <a:ea typeface="+mn-ea"/>
                          <a:cs typeface="+mn-cs"/>
                        </a:rPr>
                        <a:t>First usage of XRN4900 to be completed following go live of the Biomethane project (go live date TBC)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kern="1200" dirty="0">
                          <a:solidFill>
                            <a:schemeClr val="tx1"/>
                          </a:solidFill>
                          <a:latin typeface="+mn-lt"/>
                          <a:ea typeface="+mn-ea"/>
                          <a:cs typeface="+mn-cs"/>
                        </a:rPr>
                        <a:t>First usage of XRN5298 to be completed following go live of the H100 project (go live date scheduled between June-Sept 24).</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dirty="0">
                          <a:latin typeface="+mn-lt"/>
                        </a:rPr>
                        <a:t>Project closedown in progress, on track to complete by 30/06 Change Completion Report (CCR) to be issued out for approval at June’s </a:t>
                      </a:r>
                      <a:r>
                        <a:rPr lang="en-US" sz="700" dirty="0" err="1">
                          <a:latin typeface="+mn-lt"/>
                        </a:rPr>
                        <a:t>ChMC</a:t>
                      </a:r>
                      <a:endParaRPr lang="en-US" sz="700" dirty="0">
                        <a:latin typeface="+mn-lt"/>
                      </a:endParaRPr>
                    </a:p>
                    <a:p>
                      <a:pPr marL="0" indent="0" algn="l">
                        <a:buFont typeface="Arial" panose="020B0604020202020204" pitchFamily="34" charset="0"/>
                        <a:buNone/>
                      </a:pPr>
                      <a:endParaRPr lang="en-US" sz="700" dirty="0">
                        <a:latin typeface="+mn-lt"/>
                      </a:endParaRPr>
                    </a:p>
                    <a:p>
                      <a:pPr marL="0" indent="0" algn="l">
                        <a:buNone/>
                      </a:pPr>
                      <a:r>
                        <a:rPr lang="en-GB" sz="700" b="1" i="0" u="none" strike="noStrike" kern="1200" cap="none" normalizeH="0" baseline="0" dirty="0">
                          <a:ln>
                            <a:noFill/>
                          </a:ln>
                          <a:solidFill>
                            <a:schemeClr val="tx1"/>
                          </a:solidFill>
                          <a:effectLst/>
                          <a:latin typeface="+mn-lt"/>
                          <a:ea typeface="+mn-ea"/>
                          <a:cs typeface="+mn-cs"/>
                        </a:rPr>
                        <a:t>Decision in April </a:t>
                      </a:r>
                      <a:r>
                        <a:rPr lang="en-GB" sz="700" b="1" i="0" u="none" strike="noStrike" kern="1200" cap="none" normalizeH="0" baseline="0" dirty="0" err="1">
                          <a:ln>
                            <a:noFill/>
                          </a:ln>
                          <a:solidFill>
                            <a:schemeClr val="tx1"/>
                          </a:solidFill>
                          <a:effectLst/>
                          <a:latin typeface="+mn-lt"/>
                          <a:ea typeface="+mn-ea"/>
                          <a:cs typeface="+mn-cs"/>
                        </a:rPr>
                        <a:t>ChMC</a:t>
                      </a:r>
                      <a:r>
                        <a:rPr lang="en-GB" sz="700" b="0" i="0" u="none" strike="noStrike" kern="1200" cap="none" normalizeH="0" baseline="0" dirty="0">
                          <a:ln>
                            <a:noFill/>
                          </a:ln>
                          <a:solidFill>
                            <a:schemeClr val="tx1"/>
                          </a:solidFill>
                          <a:effectLst/>
                          <a:latin typeface="+mn-lt"/>
                          <a:ea typeface="+mn-ea"/>
                          <a:cs typeface="+mn-cs"/>
                        </a:rPr>
                        <a:t>: None</a:t>
                      </a: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a:buFont typeface="Arial" panose="020B0604020202020204" pitchFamily="34" charset="0"/>
                        <a:buNone/>
                      </a:pPr>
                      <a:endParaRPr lang="en-US" sz="800" i="1"/>
                    </a:p>
                    <a:p>
                      <a:pPr marL="0" indent="0" algn="l">
                        <a:buNone/>
                      </a:pPr>
                      <a:r>
                        <a:rPr lang="en-US" sz="700" i="1" dirty="0"/>
                        <a:t>  </a:t>
                      </a:r>
                    </a:p>
                    <a:p>
                      <a:pPr marL="0" indent="0" algn="l">
                        <a:buNone/>
                      </a:pPr>
                      <a:endParaRPr lang="en-US" sz="700" i="1"/>
                    </a:p>
                    <a:p>
                      <a:pPr marL="0" indent="0" algn="l">
                        <a:buNone/>
                      </a:pPr>
                      <a:endParaRPr lang="en-US" sz="700" i="1"/>
                    </a:p>
                    <a:p>
                      <a:pPr marL="0" indent="0" algn="l">
                        <a:buNone/>
                      </a:pPr>
                      <a:endParaRPr lang="en-US" sz="700" i="1"/>
                    </a:p>
                    <a:p>
                      <a:pPr marL="0" indent="0" algn="l">
                        <a:buNone/>
                      </a:pPr>
                      <a:endParaRPr lang="en-US" sz="700" i="1"/>
                    </a:p>
                    <a:p>
                      <a:pPr marL="171450" indent="-171450" algn="l">
                        <a:buFont typeface="Arial" panose="020B0604020202020204" pitchFamily="34" charset="0"/>
                        <a:buChar char="•"/>
                      </a:pPr>
                      <a:endParaRPr lang="en-US" sz="800" i="1"/>
                    </a:p>
                    <a:p>
                      <a:pPr marL="0" indent="0" algn="l">
                        <a:buFont typeface="Arial" panose="020B0604020202020204" pitchFamily="34" charset="0"/>
                        <a:buNone/>
                      </a:pPr>
                      <a:endParaRPr lang="en-US" sz="800" i="1"/>
                    </a:p>
                    <a:p>
                      <a:pPr marL="0" indent="0" algn="l">
                        <a:buFont typeface="Arial" panose="020B0604020202020204" pitchFamily="34" charset="0"/>
                        <a:buNone/>
                      </a:pPr>
                      <a:endParaRPr lang="en-US" sz="800"/>
                    </a:p>
                    <a:p>
                      <a:pPr marL="171450" indent="-171450" algn="l">
                        <a:buFont typeface="Arial" panose="020B0604020202020204" pitchFamily="34" charset="0"/>
                        <a:buChar char="•"/>
                      </a:pPr>
                      <a:endParaRPr lang="en-US" sz="800"/>
                    </a:p>
                    <a:p>
                      <a:pPr marL="171450" indent="-171450" algn="l">
                        <a:buFont typeface="Arial" panose="020B0604020202020204" pitchFamily="34" charset="0"/>
                        <a:buChar char="•"/>
                      </a:pPr>
                      <a:endParaRPr lang="en-US" sz="800"/>
                    </a:p>
                    <a:p>
                      <a:pPr marL="0" indent="0" algn="l">
                        <a:buFont typeface="Arial" panose="020B0604020202020204" pitchFamily="34" charset="0"/>
                        <a:buNone/>
                      </a:pPr>
                      <a:endParaRPr lang="en-US" sz="800"/>
                    </a:p>
                    <a:p>
                      <a:pPr marL="0" indent="0" algn="l">
                        <a:buFont typeface="Arial" panose="020B0604020202020204" pitchFamily="34" charset="0"/>
                        <a:buNone/>
                      </a:pPr>
                      <a:endParaRPr lang="en-US" sz="800"/>
                    </a:p>
                    <a:p>
                      <a:pPr marL="0" indent="0" algn="l">
                        <a:buFont typeface="Arial" panose="020B0604020202020204" pitchFamily="34" charset="0"/>
                        <a:buNone/>
                      </a:pPr>
                      <a:endParaRPr lang="en-GB" sz="700" b="0" i="0" u="none" strike="noStrike" kern="1200">
                        <a:solidFill>
                          <a:schemeClr val="tx1"/>
                        </a:solidFill>
                        <a:effectLst/>
                        <a:latin typeface="+mn-lt"/>
                        <a:ea typeface="+mn-ea"/>
                        <a:cs typeface="+mn-cs"/>
                      </a:endParaRPr>
                    </a:p>
                    <a:p>
                      <a:pPr marL="0" indent="0" algn="l">
                        <a:buFont typeface="Arial" panose="020B0604020202020204" pitchFamily="34" charset="0"/>
                        <a:buNone/>
                      </a:pPr>
                      <a:endParaRPr lang="en-GB" sz="700" b="0" i="0" u="none" strike="noStrike" kern="1200">
                        <a:solidFill>
                          <a:schemeClr val="tx1"/>
                        </a:solidFill>
                        <a:effectLst/>
                        <a:latin typeface="+mn-lt"/>
                        <a:ea typeface="+mn-ea"/>
                        <a:cs typeface="+mn-cs"/>
                      </a:endParaRPr>
                    </a:p>
                    <a:p>
                      <a:pPr marL="0" indent="0" algn="l">
                        <a:buFont typeface="Arial" panose="020B0604020202020204" pitchFamily="34" charset="0"/>
                        <a:buNone/>
                      </a:pPr>
                      <a:endParaRPr lang="en-GB" sz="700" b="0" i="0" u="none" strike="noStrike" kern="1200">
                        <a:solidFill>
                          <a:schemeClr val="tx1"/>
                        </a:solidFill>
                        <a:effectLst/>
                        <a:latin typeface="+mn-lt"/>
                        <a:ea typeface="+mn-ea"/>
                        <a:cs typeface="+mn-cs"/>
                      </a:endParaRPr>
                    </a:p>
                    <a:p>
                      <a:pPr marL="0" indent="0" algn="l">
                        <a:buFont typeface="Arial" panose="020B0604020202020204" pitchFamily="34" charset="0"/>
                        <a:buNone/>
                      </a:pPr>
                      <a:endParaRPr lang="en-GB" sz="700" b="0" i="0" u="none" strike="noStrike" kern="1200">
                        <a:solidFill>
                          <a:schemeClr val="tx1"/>
                        </a:solidFill>
                        <a:effectLst/>
                        <a:latin typeface="+mn-lt"/>
                        <a:ea typeface="+mn-ea"/>
                        <a:cs typeface="+mn-cs"/>
                      </a:endParaRPr>
                    </a:p>
                    <a:p>
                      <a:pPr marL="0" indent="0" algn="l">
                        <a:buFont typeface="Arial" panose="020B0604020202020204" pitchFamily="34" charset="0"/>
                        <a:buNone/>
                      </a:pPr>
                      <a:r>
                        <a:rPr lang="en-GB" sz="700" b="0" i="0" u="none" strike="noStrike" kern="1200" dirty="0">
                          <a:solidFill>
                            <a:schemeClr val="tx1"/>
                          </a:solidFill>
                          <a:effectLst/>
                          <a:latin typeface="+mn-lt"/>
                          <a:ea typeface="+mn-ea"/>
                          <a:cs typeface="+mn-cs"/>
                        </a:rPr>
                        <a:t>Successful Implementation of 25</a:t>
                      </a:r>
                      <a:r>
                        <a:rPr lang="en-GB" sz="700" b="0" i="0" u="none" strike="noStrike" kern="1200" baseline="30000" dirty="0">
                          <a:solidFill>
                            <a:schemeClr val="tx1"/>
                          </a:solidFill>
                          <a:effectLst/>
                          <a:latin typeface="+mn-lt"/>
                          <a:ea typeface="+mn-ea"/>
                          <a:cs typeface="+mn-cs"/>
                        </a:rPr>
                        <a:t>th</a:t>
                      </a:r>
                      <a:r>
                        <a:rPr lang="en-GB" sz="700" b="0" i="0" u="none" strike="noStrike" kern="1200" dirty="0">
                          <a:solidFill>
                            <a:schemeClr val="tx1"/>
                          </a:solidFill>
                          <a:effectLst/>
                          <a:latin typeface="+mn-lt"/>
                          <a:ea typeface="+mn-ea"/>
                          <a:cs typeface="+mn-cs"/>
                        </a:rPr>
                        <a:t> February 23</a:t>
                      </a:r>
                      <a:endParaRPr lang="en-US" sz="7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64383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0" marR="0" lvl="0" indent="0" algn="l" eaLnBrk="1" fontAlgn="b" latinLnBrk="0" hangingPunct="1">
                        <a:lnSpc>
                          <a:spcPct val="100000"/>
                        </a:lnSpc>
                        <a:spcBef>
                          <a:spcPts val="0"/>
                        </a:spcBef>
                        <a:spcAft>
                          <a:spcPts val="0"/>
                        </a:spcAft>
                        <a:buClrTx/>
                        <a:buSzTx/>
                        <a:buFontTx/>
                        <a:buNone/>
                      </a:pPr>
                      <a:r>
                        <a:rPr lang="en-GB" sz="700" kern="1200" dirty="0">
                          <a:solidFill>
                            <a:schemeClr val="tx1"/>
                          </a:solidFill>
                          <a:latin typeface="+mn-lt"/>
                          <a:ea typeface="+mn-ea"/>
                          <a:cs typeface="+mn-cs"/>
                        </a:rPr>
                        <a:t>There is a risk that the solutions being delivered under XRN4900 and XRN5298 may not work as expected at the point SGN go live with the Biomethane and H100 projects, due to the gap between these changes being delivered within the Feb 23 release and the respective go live dates of the projects.</a:t>
                      </a:r>
                    </a:p>
                    <a:p>
                      <a:pPr marL="0" marR="0" lvl="0" indent="0" algn="l" defTabSz="914400" eaLnBrk="1" fontAlgn="b" latinLnBrk="0" hangingPunct="1">
                        <a:lnSpc>
                          <a:spcPct val="100000"/>
                        </a:lnSpc>
                        <a:spcBef>
                          <a:spcPts val="0"/>
                        </a:spcBef>
                        <a:spcAft>
                          <a:spcPts val="0"/>
                        </a:spcAft>
                        <a:buClrTx/>
                        <a:buSzTx/>
                        <a:buFontTx/>
                        <a:buNone/>
                        <a:tabLst/>
                        <a:defRPr/>
                      </a:pPr>
                      <a:endParaRPr lang="en-GB" sz="700" kern="1200">
                        <a:solidFill>
                          <a:schemeClr val="tx1"/>
                        </a:solidFill>
                        <a:latin typeface="+mn-lt"/>
                        <a:ea typeface="+mn-ea"/>
                        <a:cs typeface="+mn-cs"/>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GB" sz="700" kern="1200" dirty="0">
                          <a:solidFill>
                            <a:schemeClr val="tx1"/>
                          </a:solidFill>
                          <a:latin typeface="+mn-lt"/>
                          <a:ea typeface="+mn-ea"/>
                          <a:cs typeface="+mn-cs"/>
                        </a:rPr>
                        <a:t>Update - SGN have confirmed that the first H100 connection will be sometime between June-Sept 2024. CDSP are awaiting further clarification regarding the go live date of the Biomethane project. Discussions are underway regarding options for carrying out additional testing closer to the project go live dates, which may incur additional charges that weren't originally accounted for.</a:t>
                      </a:r>
                      <a:endParaRPr lang="en-GB" sz="1050" b="1" baseline="0"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20765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l"/>
                      <a:r>
                        <a:rPr lang="en-US" sz="700" b="0" i="0" u="none" strike="noStrike" kern="1200" noProof="0" dirty="0">
                          <a:solidFill>
                            <a:schemeClr val="tx1"/>
                          </a:solidFill>
                          <a:effectLst/>
                          <a:latin typeface="Arial"/>
                        </a:rPr>
                        <a:t>Forecast to complete delivery against approved BER </a:t>
                      </a:r>
                      <a:endParaRPr lang="en-GB" sz="1050" b="1" baseline="0"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643835">
                <a:tc>
                  <a:txBody>
                    <a:bodyPr/>
                    <a:lstStyle/>
                    <a:p>
                      <a:pPr algn="ctr"/>
                      <a:r>
                        <a:rPr lang="en-GB" sz="105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rtl="0" fontAlgn="base"/>
                      <a:r>
                        <a:rPr lang="en-US" sz="600" b="1" i="0" u="none" strike="noStrike" kern="1200" dirty="0">
                          <a:solidFill>
                            <a:schemeClr val="tx1"/>
                          </a:solidFill>
                          <a:effectLst/>
                          <a:latin typeface="+mn-lt"/>
                          <a:ea typeface="+mn-ea"/>
                          <a:cs typeface="+mn-cs"/>
                        </a:rPr>
                        <a:t>XRN4900 </a:t>
                      </a:r>
                      <a:r>
                        <a:rPr lang="en-US" sz="600" b="0" i="0" u="none" strike="noStrike" kern="1200" dirty="0">
                          <a:solidFill>
                            <a:schemeClr val="tx1"/>
                          </a:solidFill>
                          <a:effectLst/>
                          <a:latin typeface="+mn-lt"/>
                          <a:ea typeface="+mn-ea"/>
                          <a:cs typeface="+mn-cs"/>
                        </a:rPr>
                        <a:t>-</a:t>
                      </a:r>
                      <a:r>
                        <a:rPr lang="en-US" sz="600" b="1" i="0" u="none" strike="noStrike" kern="1200" dirty="0">
                          <a:solidFill>
                            <a:schemeClr val="tx1"/>
                          </a:solidFill>
                          <a:effectLst/>
                          <a:latin typeface="+mn-lt"/>
                          <a:ea typeface="+mn-ea"/>
                          <a:cs typeface="+mn-cs"/>
                        </a:rPr>
                        <a:t> </a:t>
                      </a:r>
                      <a:r>
                        <a:rPr lang="en-US" sz="600" b="0" i="0" u="none" strike="noStrike" kern="1200" dirty="0">
                          <a:solidFill>
                            <a:schemeClr val="tx1"/>
                          </a:solidFill>
                          <a:effectLst/>
                          <a:latin typeface="+mn-lt"/>
                          <a:ea typeface="+mn-ea"/>
                          <a:cs typeface="+mn-cs"/>
                        </a:rPr>
                        <a:t>Biomethane/Propane Reduction</a:t>
                      </a:r>
                    </a:p>
                    <a:p>
                      <a:pPr rtl="0" fontAlgn="base"/>
                      <a:r>
                        <a:rPr lang="en-US" sz="600" b="1" i="0" u="none" strike="noStrike" kern="1200" dirty="0">
                          <a:solidFill>
                            <a:schemeClr val="tx1"/>
                          </a:solidFill>
                          <a:effectLst/>
                          <a:latin typeface="+mn-lt"/>
                          <a:ea typeface="+mn-ea"/>
                          <a:cs typeface="+mn-cs"/>
                        </a:rPr>
                        <a:t>XRN</a:t>
                      </a:r>
                      <a:r>
                        <a:rPr lang="en-GB" sz="600" b="1" i="0" u="none" strike="noStrike" kern="1200" dirty="0">
                          <a:solidFill>
                            <a:schemeClr val="tx1"/>
                          </a:solidFill>
                          <a:effectLst/>
                          <a:latin typeface="+mn-lt"/>
                          <a:ea typeface="+mn-ea"/>
                          <a:cs typeface="+mn-cs"/>
                        </a:rPr>
                        <a:t>4978</a:t>
                      </a:r>
                      <a:r>
                        <a:rPr lang="en-GB" sz="600" b="0" i="0" u="none" strike="noStrike" kern="1200" dirty="0">
                          <a:solidFill>
                            <a:schemeClr val="tx1"/>
                          </a:solidFill>
                          <a:effectLst/>
                          <a:latin typeface="+mn-lt"/>
                          <a:ea typeface="+mn-ea"/>
                          <a:cs typeface="+mn-cs"/>
                        </a:rPr>
                        <a:t> - Shipper - Notification of Rolling AQ Value</a:t>
                      </a:r>
                    </a:p>
                    <a:p>
                      <a:pPr rtl="0" fontAlgn="base"/>
                      <a:r>
                        <a:rPr lang="en-US" sz="600" b="1" i="0" u="none" strike="noStrike" kern="1200" dirty="0">
                          <a:solidFill>
                            <a:schemeClr val="tx1"/>
                          </a:solidFill>
                          <a:effectLst/>
                          <a:latin typeface="+mn-lt"/>
                          <a:ea typeface="+mn-ea"/>
                          <a:cs typeface="+mn-cs"/>
                        </a:rPr>
                        <a:t>XRN4989B </a:t>
                      </a:r>
                      <a:r>
                        <a:rPr lang="en-US" sz="600" b="0" i="0" u="none" strike="noStrike" kern="1200" dirty="0">
                          <a:solidFill>
                            <a:schemeClr val="tx1"/>
                          </a:solidFill>
                          <a:effectLst/>
                          <a:latin typeface="+mn-lt"/>
                          <a:ea typeface="+mn-ea"/>
                          <a:cs typeface="+mn-cs"/>
                        </a:rPr>
                        <a:t>- </a:t>
                      </a:r>
                      <a:r>
                        <a:rPr lang="en-GB" sz="600" b="0" i="0" u="none" strike="noStrike" kern="1200" dirty="0">
                          <a:solidFill>
                            <a:schemeClr val="tx1"/>
                          </a:solidFill>
                          <a:effectLst/>
                          <a:latin typeface="+mn-lt"/>
                          <a:ea typeface="+mn-ea"/>
                          <a:cs typeface="+mn-cs"/>
                        </a:rPr>
                        <a:t>Residual AMT activities </a:t>
                      </a:r>
                    </a:p>
                    <a:p>
                      <a:pPr rtl="0" fontAlgn="base"/>
                      <a:r>
                        <a:rPr lang="en-US" sz="600" b="1" i="0" u="none" strike="noStrike" kern="1200" dirty="0">
                          <a:solidFill>
                            <a:schemeClr val="tx1"/>
                          </a:solidFill>
                          <a:effectLst/>
                          <a:latin typeface="+mn-lt"/>
                          <a:ea typeface="+mn-ea"/>
                          <a:cs typeface="+mn-cs"/>
                        </a:rPr>
                        <a:t>XRN4990</a:t>
                      </a:r>
                      <a:r>
                        <a:rPr lang="en-US" sz="600" b="0" i="0" u="none" strike="noStrike" kern="1200" dirty="0">
                          <a:solidFill>
                            <a:schemeClr val="tx1"/>
                          </a:solidFill>
                          <a:effectLst/>
                          <a:latin typeface="+mn-lt"/>
                          <a:ea typeface="+mn-ea"/>
                          <a:cs typeface="+mn-cs"/>
                        </a:rPr>
                        <a:t> -</a:t>
                      </a:r>
                      <a:r>
                        <a:rPr lang="en-US" sz="600" b="1" i="0" u="none" strike="noStrike" kern="1200" dirty="0">
                          <a:solidFill>
                            <a:schemeClr val="tx1"/>
                          </a:solidFill>
                          <a:effectLst/>
                          <a:latin typeface="+mn-lt"/>
                          <a:ea typeface="+mn-ea"/>
                          <a:cs typeface="+mn-cs"/>
                        </a:rPr>
                        <a:t> </a:t>
                      </a:r>
                      <a:r>
                        <a:rPr lang="en-GB" sz="600" b="0" i="0" u="none" strike="noStrike" kern="1200" dirty="0">
                          <a:solidFill>
                            <a:schemeClr val="tx1"/>
                          </a:solidFill>
                          <a:effectLst/>
                          <a:latin typeface="+mn-lt"/>
                          <a:ea typeface="+mn-ea"/>
                          <a:cs typeface="+mn-cs"/>
                        </a:rPr>
                        <a:t>MOD0664 – Transfer of Sites with Low Read Submission Performance from Class 2 and 3 into Class 4</a:t>
                      </a:r>
                      <a:endParaRPr lang="en-US" sz="600" b="0" i="0" kern="1200" dirty="0">
                        <a:solidFill>
                          <a:schemeClr val="tx1"/>
                        </a:solidFill>
                        <a:effectLst/>
                        <a:latin typeface="+mn-lt"/>
                        <a:ea typeface="+mn-ea"/>
                        <a:cs typeface="+mn-cs"/>
                      </a:endParaRPr>
                    </a:p>
                    <a:p>
                      <a:pPr rtl="0" fontAlgn="base"/>
                      <a:r>
                        <a:rPr lang="en-US" sz="600" b="1" i="0" u="none" strike="noStrike" kern="1200" dirty="0">
                          <a:solidFill>
                            <a:schemeClr val="tx1"/>
                          </a:solidFill>
                          <a:effectLst/>
                          <a:latin typeface="+mn-lt"/>
                          <a:ea typeface="+mn-ea"/>
                          <a:cs typeface="+mn-cs"/>
                        </a:rPr>
                        <a:t>XRN4992B </a:t>
                      </a:r>
                      <a:r>
                        <a:rPr lang="en-US" sz="600" b="0" i="0" u="none" strike="noStrike" kern="1200" dirty="0">
                          <a:solidFill>
                            <a:schemeClr val="tx1"/>
                          </a:solidFill>
                          <a:effectLst/>
                          <a:latin typeface="+mn-lt"/>
                          <a:ea typeface="+mn-ea"/>
                          <a:cs typeface="+mn-cs"/>
                        </a:rPr>
                        <a:t>- </a:t>
                      </a:r>
                      <a:r>
                        <a:rPr lang="en-GB" sz="600" b="0" i="0" u="none" strike="noStrike" kern="1200" dirty="0">
                          <a:solidFill>
                            <a:schemeClr val="tx1"/>
                          </a:solidFill>
                          <a:effectLst/>
                          <a:latin typeface="+mn-lt"/>
                          <a:ea typeface="+mn-ea"/>
                          <a:cs typeface="+mn-cs"/>
                        </a:rPr>
                        <a:t>MOD0797 - </a:t>
                      </a:r>
                      <a:r>
                        <a:rPr lang="en-GB" sz="600" b="0" i="0" u="none" strike="noStrike" kern="1200" noProof="0" dirty="0">
                          <a:effectLst/>
                        </a:rPr>
                        <a:t>Last Resort Supply Payments Volumetric Charges</a:t>
                      </a:r>
                      <a:endParaRPr lang="en-GB" dirty="0"/>
                    </a:p>
                    <a:p>
                      <a:pPr lvl="0">
                        <a:buNone/>
                      </a:pPr>
                      <a:r>
                        <a:rPr lang="en-US" sz="600" b="1" i="0" kern="1200" dirty="0">
                          <a:solidFill>
                            <a:schemeClr val="tx1"/>
                          </a:solidFill>
                          <a:effectLst/>
                          <a:latin typeface="+mn-lt"/>
                          <a:ea typeface="+mn-ea"/>
                          <a:cs typeface="+mn-cs"/>
                        </a:rPr>
                        <a:t>XRN5298 </a:t>
                      </a:r>
                      <a:r>
                        <a:rPr lang="en-US" sz="600" b="0" i="0" kern="1200" dirty="0">
                          <a:solidFill>
                            <a:schemeClr val="tx1"/>
                          </a:solidFill>
                          <a:effectLst/>
                          <a:latin typeface="+mn-lt"/>
                          <a:ea typeface="+mn-ea"/>
                          <a:cs typeface="+mn-cs"/>
                        </a:rPr>
                        <a:t>-</a:t>
                      </a:r>
                      <a:r>
                        <a:rPr lang="en-US" sz="600" b="1" i="0" kern="1200" dirty="0">
                          <a:solidFill>
                            <a:schemeClr val="tx1"/>
                          </a:solidFill>
                          <a:effectLst/>
                          <a:latin typeface="+mn-lt"/>
                          <a:ea typeface="+mn-ea"/>
                          <a:cs typeface="+mn-cs"/>
                        </a:rPr>
                        <a:t> </a:t>
                      </a:r>
                      <a:r>
                        <a:rPr lang="en-GB" sz="600" b="0" i="0" kern="1200" dirty="0">
                          <a:solidFill>
                            <a:schemeClr val="tx1"/>
                          </a:solidFill>
                          <a:effectLst/>
                          <a:latin typeface="+mn-lt"/>
                          <a:ea typeface="+mn-ea"/>
                          <a:cs typeface="+mn-cs"/>
                        </a:rPr>
                        <a:t>H100 Fife Project – Hydrogen Network Trial</a:t>
                      </a:r>
                      <a:endParaRPr lang="en-GB" sz="1050" b="1" baseline="0"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557044" y="-58462"/>
            <a:ext cx="8229600" cy="637580"/>
          </a:xfrm>
        </p:spPr>
        <p:txBody>
          <a:bodyPr>
            <a:normAutofit/>
          </a:bodyPr>
          <a:lstStyle/>
          <a:p>
            <a:r>
              <a:rPr lang="en-GB" sz="1600">
                <a:latin typeface="Arial"/>
                <a:cs typeface="Arial"/>
              </a:rPr>
              <a:t>XRN5533 – February 23 Major Release - Status Update</a:t>
            </a:r>
          </a:p>
        </p:txBody>
      </p:sp>
      <p:sp>
        <p:nvSpPr>
          <p:cNvPr id="3" name="TextBox 2">
            <a:extLst>
              <a:ext uri="{FF2B5EF4-FFF2-40B4-BE49-F238E27FC236}">
                <a16:creationId xmlns:a16="http://schemas.microsoft.com/office/drawing/2014/main" id="{84CF33AE-F5D0-4DB5-A281-A025ECF07D2B}"/>
              </a:ext>
            </a:extLst>
          </p:cNvPr>
          <p:cNvSpPr txBox="1"/>
          <p:nvPr/>
        </p:nvSpPr>
        <p:spPr>
          <a:xfrm>
            <a:off x="0" y="4977629"/>
            <a:ext cx="1531188" cy="200055"/>
          </a:xfrm>
          <a:prstGeom prst="rect">
            <a:avLst/>
          </a:prstGeom>
          <a:noFill/>
        </p:spPr>
        <p:txBody>
          <a:bodyPr wrap="none" lIns="91440" tIns="45720" rIns="91440" bIns="45720" rtlCol="0" anchor="t">
            <a:spAutoFit/>
          </a:bodyPr>
          <a:lstStyle/>
          <a:p>
            <a:r>
              <a:rPr lang="en-GB" sz="700" dirty="0"/>
              <a:t>Slide updated on 28</a:t>
            </a:r>
            <a:r>
              <a:rPr lang="en-GB" sz="700" baseline="30000" dirty="0"/>
              <a:t>th</a:t>
            </a:r>
            <a:r>
              <a:rPr lang="en-GB" sz="700" dirty="0"/>
              <a:t> March 2023</a:t>
            </a:r>
            <a:endParaRPr lang="en-GB" dirty="0"/>
          </a:p>
        </p:txBody>
      </p:sp>
      <p:grpSp>
        <p:nvGrpSpPr>
          <p:cNvPr id="21" name="Group 20">
            <a:extLst>
              <a:ext uri="{FF2B5EF4-FFF2-40B4-BE49-F238E27FC236}">
                <a16:creationId xmlns:a16="http://schemas.microsoft.com/office/drawing/2014/main" id="{7F69C754-A2B7-42E7-A95D-34326B9ADA63}"/>
              </a:ext>
            </a:extLst>
          </p:cNvPr>
          <p:cNvGrpSpPr/>
          <p:nvPr/>
        </p:nvGrpSpPr>
        <p:grpSpPr>
          <a:xfrm>
            <a:off x="4892774" y="2898424"/>
            <a:ext cx="2843369" cy="184666"/>
            <a:chOff x="4309575" y="3532768"/>
            <a:chExt cx="2843369" cy="184666"/>
          </a:xfrm>
        </p:grpSpPr>
        <p:grpSp>
          <p:nvGrpSpPr>
            <p:cNvPr id="6" name="Group 5">
              <a:extLst>
                <a:ext uri="{FF2B5EF4-FFF2-40B4-BE49-F238E27FC236}">
                  <a16:creationId xmlns:a16="http://schemas.microsoft.com/office/drawing/2014/main" id="{C00F5C7A-7DE9-4E56-920B-E5E147C6EBD4}"/>
                </a:ext>
              </a:extLst>
            </p:cNvPr>
            <p:cNvGrpSpPr/>
            <p:nvPr/>
          </p:nvGrpSpPr>
          <p:grpSpPr>
            <a:xfrm>
              <a:off x="4309575" y="3532768"/>
              <a:ext cx="741910" cy="184666"/>
              <a:chOff x="4089862" y="3492529"/>
              <a:chExt cx="741910" cy="184666"/>
            </a:xfrm>
          </p:grpSpPr>
          <p:sp>
            <p:nvSpPr>
              <p:cNvPr id="7" name="Oval 6">
                <a:extLst>
                  <a:ext uri="{FF2B5EF4-FFF2-40B4-BE49-F238E27FC236}">
                    <a16:creationId xmlns:a16="http://schemas.microsoft.com/office/drawing/2014/main" id="{891FDCCB-752F-418A-A9D0-310AC089410C}"/>
                  </a:ext>
                </a:extLst>
              </p:cNvPr>
              <p:cNvSpPr/>
              <p:nvPr/>
            </p:nvSpPr>
            <p:spPr>
              <a:xfrm>
                <a:off x="4089862" y="3562003"/>
                <a:ext cx="54033" cy="45719"/>
              </a:xfrm>
              <a:prstGeom prst="ellipse">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8" name="TextBox 7">
                <a:extLst>
                  <a:ext uri="{FF2B5EF4-FFF2-40B4-BE49-F238E27FC236}">
                    <a16:creationId xmlns:a16="http://schemas.microsoft.com/office/drawing/2014/main" id="{D10FF982-1EC8-4484-862D-7340064BDED9}"/>
                  </a:ext>
                </a:extLst>
              </p:cNvPr>
              <p:cNvSpPr txBox="1"/>
              <p:nvPr/>
            </p:nvSpPr>
            <p:spPr>
              <a:xfrm>
                <a:off x="4116878" y="3492529"/>
                <a:ext cx="714894" cy="184666"/>
              </a:xfrm>
              <a:prstGeom prst="rect">
                <a:avLst/>
              </a:prstGeom>
              <a:noFill/>
            </p:spPr>
            <p:txBody>
              <a:bodyPr wrap="square" rtlCol="0">
                <a:spAutoFit/>
              </a:bodyPr>
              <a:lstStyle/>
              <a:p>
                <a:r>
                  <a:rPr lang="en-GB" sz="600"/>
                  <a:t>Complete</a:t>
                </a:r>
              </a:p>
            </p:txBody>
          </p:sp>
        </p:grpSp>
        <p:grpSp>
          <p:nvGrpSpPr>
            <p:cNvPr id="9" name="Group 8">
              <a:extLst>
                <a:ext uri="{FF2B5EF4-FFF2-40B4-BE49-F238E27FC236}">
                  <a16:creationId xmlns:a16="http://schemas.microsoft.com/office/drawing/2014/main" id="{4EC52DCE-2008-4732-9AA5-A47EAAD5CBDF}"/>
                </a:ext>
              </a:extLst>
            </p:cNvPr>
            <p:cNvGrpSpPr/>
            <p:nvPr/>
          </p:nvGrpSpPr>
          <p:grpSpPr>
            <a:xfrm>
              <a:off x="5080579" y="3532768"/>
              <a:ext cx="741910" cy="184666"/>
              <a:chOff x="4089862" y="3492529"/>
              <a:chExt cx="741910" cy="184666"/>
            </a:xfrm>
          </p:grpSpPr>
          <p:sp>
            <p:nvSpPr>
              <p:cNvPr id="10" name="Oval 9">
                <a:extLst>
                  <a:ext uri="{FF2B5EF4-FFF2-40B4-BE49-F238E27FC236}">
                    <a16:creationId xmlns:a16="http://schemas.microsoft.com/office/drawing/2014/main" id="{42C43FFD-9FF3-4EF1-B48C-F3F52EAB4D74}"/>
                  </a:ext>
                </a:extLst>
              </p:cNvPr>
              <p:cNvSpPr/>
              <p:nvPr/>
            </p:nvSpPr>
            <p:spPr>
              <a:xfrm>
                <a:off x="4089862" y="3562003"/>
                <a:ext cx="54033" cy="45719"/>
              </a:xfrm>
              <a:prstGeom prst="ellipse">
                <a:avLst/>
              </a:prstGeom>
              <a:solidFill>
                <a:srgbClr val="92D050"/>
              </a:solidFill>
              <a:ln>
                <a:solidFill>
                  <a:srgbClr val="9CC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1" name="TextBox 10">
                <a:extLst>
                  <a:ext uri="{FF2B5EF4-FFF2-40B4-BE49-F238E27FC236}">
                    <a16:creationId xmlns:a16="http://schemas.microsoft.com/office/drawing/2014/main" id="{C11F1660-03A9-4421-90E7-6B9A8D68AEE8}"/>
                  </a:ext>
                </a:extLst>
              </p:cNvPr>
              <p:cNvSpPr txBox="1"/>
              <p:nvPr/>
            </p:nvSpPr>
            <p:spPr>
              <a:xfrm>
                <a:off x="4116878" y="3492529"/>
                <a:ext cx="714894" cy="184666"/>
              </a:xfrm>
              <a:prstGeom prst="rect">
                <a:avLst/>
              </a:prstGeom>
              <a:noFill/>
            </p:spPr>
            <p:txBody>
              <a:bodyPr wrap="square" rtlCol="0">
                <a:spAutoFit/>
              </a:bodyPr>
              <a:lstStyle/>
              <a:p>
                <a:r>
                  <a:rPr lang="en-GB" sz="600"/>
                  <a:t>On Track</a:t>
                </a:r>
              </a:p>
            </p:txBody>
          </p:sp>
        </p:grpSp>
        <p:grpSp>
          <p:nvGrpSpPr>
            <p:cNvPr id="12" name="Group 11">
              <a:extLst>
                <a:ext uri="{FF2B5EF4-FFF2-40B4-BE49-F238E27FC236}">
                  <a16:creationId xmlns:a16="http://schemas.microsoft.com/office/drawing/2014/main" id="{1CBDC873-8ACE-4B55-84C1-36CCD1380D6D}"/>
                </a:ext>
              </a:extLst>
            </p:cNvPr>
            <p:cNvGrpSpPr/>
            <p:nvPr/>
          </p:nvGrpSpPr>
          <p:grpSpPr>
            <a:xfrm>
              <a:off x="5795473" y="3532768"/>
              <a:ext cx="740684" cy="184666"/>
              <a:chOff x="4089862" y="3492529"/>
              <a:chExt cx="740684" cy="184666"/>
            </a:xfrm>
          </p:grpSpPr>
          <p:sp>
            <p:nvSpPr>
              <p:cNvPr id="13" name="Oval 12">
                <a:extLst>
                  <a:ext uri="{FF2B5EF4-FFF2-40B4-BE49-F238E27FC236}">
                    <a16:creationId xmlns:a16="http://schemas.microsoft.com/office/drawing/2014/main" id="{19A3E629-54CF-4D8C-97CB-B2D239AF49B7}"/>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4" name="TextBox 13">
                <a:extLst>
                  <a:ext uri="{FF2B5EF4-FFF2-40B4-BE49-F238E27FC236}">
                    <a16:creationId xmlns:a16="http://schemas.microsoft.com/office/drawing/2014/main" id="{586036A5-BDBE-46A6-A94B-1D2E719FA5F1}"/>
                  </a:ext>
                </a:extLst>
              </p:cNvPr>
              <p:cNvSpPr txBox="1"/>
              <p:nvPr/>
            </p:nvSpPr>
            <p:spPr>
              <a:xfrm>
                <a:off x="4115652" y="3492529"/>
                <a:ext cx="714894" cy="184666"/>
              </a:xfrm>
              <a:prstGeom prst="rect">
                <a:avLst/>
              </a:prstGeom>
              <a:noFill/>
            </p:spPr>
            <p:txBody>
              <a:bodyPr wrap="square" rtlCol="0">
                <a:spAutoFit/>
              </a:bodyPr>
              <a:lstStyle/>
              <a:p>
                <a:r>
                  <a:rPr lang="en-GB" sz="600"/>
                  <a:t>At Risk</a:t>
                </a:r>
              </a:p>
            </p:txBody>
          </p:sp>
        </p:grpSp>
        <p:grpSp>
          <p:nvGrpSpPr>
            <p:cNvPr id="15" name="Group 14">
              <a:extLst>
                <a:ext uri="{FF2B5EF4-FFF2-40B4-BE49-F238E27FC236}">
                  <a16:creationId xmlns:a16="http://schemas.microsoft.com/office/drawing/2014/main" id="{5B859870-D5CA-454D-8299-952E351E1D55}"/>
                </a:ext>
              </a:extLst>
            </p:cNvPr>
            <p:cNvGrpSpPr/>
            <p:nvPr/>
          </p:nvGrpSpPr>
          <p:grpSpPr>
            <a:xfrm>
              <a:off x="6429317" y="3532768"/>
              <a:ext cx="723627" cy="184666"/>
              <a:chOff x="4089862" y="3492529"/>
              <a:chExt cx="723627" cy="184666"/>
            </a:xfrm>
          </p:grpSpPr>
          <p:sp>
            <p:nvSpPr>
              <p:cNvPr id="16" name="Oval 15">
                <a:extLst>
                  <a:ext uri="{FF2B5EF4-FFF2-40B4-BE49-F238E27FC236}">
                    <a16:creationId xmlns:a16="http://schemas.microsoft.com/office/drawing/2014/main" id="{95DF9D2D-2684-4464-B881-A3FC48AD853F}"/>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7" name="TextBox 16">
                <a:extLst>
                  <a:ext uri="{FF2B5EF4-FFF2-40B4-BE49-F238E27FC236}">
                    <a16:creationId xmlns:a16="http://schemas.microsoft.com/office/drawing/2014/main" id="{D875BF0E-EAFE-431D-A9BE-CBF56ED4E5D5}"/>
                  </a:ext>
                </a:extLst>
              </p:cNvPr>
              <p:cNvSpPr txBox="1"/>
              <p:nvPr/>
            </p:nvSpPr>
            <p:spPr>
              <a:xfrm>
                <a:off x="4098595" y="3492529"/>
                <a:ext cx="714894" cy="184666"/>
              </a:xfrm>
              <a:prstGeom prst="rect">
                <a:avLst/>
              </a:prstGeom>
              <a:noFill/>
            </p:spPr>
            <p:txBody>
              <a:bodyPr wrap="square" rtlCol="0">
                <a:spAutoFit/>
              </a:bodyPr>
              <a:lstStyle/>
              <a:p>
                <a:r>
                  <a:rPr lang="en-GB" sz="600"/>
                  <a:t>Overdue</a:t>
                </a:r>
              </a:p>
            </p:txBody>
          </p:sp>
        </p:grpSp>
      </p:grpSp>
      <p:pic>
        <p:nvPicPr>
          <p:cNvPr id="18" name="Picture 17">
            <a:extLst>
              <a:ext uri="{FF2B5EF4-FFF2-40B4-BE49-F238E27FC236}">
                <a16:creationId xmlns:a16="http://schemas.microsoft.com/office/drawing/2014/main" id="{F7F43340-8B0B-CA71-0FD4-B12C5063C7D6}"/>
              </a:ext>
            </a:extLst>
          </p:cNvPr>
          <p:cNvPicPr>
            <a:picLocks noChangeAspect="1"/>
          </p:cNvPicPr>
          <p:nvPr/>
        </p:nvPicPr>
        <p:blipFill>
          <a:blip r:embed="rId3"/>
          <a:stretch>
            <a:fillRect/>
          </a:stretch>
        </p:blipFill>
        <p:spPr>
          <a:xfrm>
            <a:off x="4820692" y="1512252"/>
            <a:ext cx="3983665" cy="1359831"/>
          </a:xfrm>
          <a:prstGeom prst="rect">
            <a:avLst/>
          </a:prstGeom>
        </p:spPr>
      </p:pic>
    </p:spTree>
    <p:extLst>
      <p:ext uri="{BB962C8B-B14F-4D97-AF65-F5344CB8AC3E}">
        <p14:creationId xmlns:p14="http://schemas.microsoft.com/office/powerpoint/2010/main" val="41619173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haredWithUsers xmlns="3ee84ff3-1fa2-4b0e-bbc1-9d3729ac2ba9">
      <UserInfo>
        <DisplayName>Jay-Jay Prosser</DisplayName>
        <AccountId>26</AccountId>
        <AccountType/>
      </UserInfo>
      <UserInfo>
        <DisplayName>Rob Heggett</DisplayName>
        <AccountId>108</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8021B9DA-8726-47C5-9C6C-B49FA1385C6C}"/>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EE966AA5-3D01-4B81-BAE0-8020A2E16EFF}">
  <ds:schemaRefs>
    <ds:schemaRef ds:uri="http://schemas.openxmlformats.org/package/2006/metadata/core-properties"/>
    <ds:schemaRef ds:uri="09850d4e-5ea7-4dcb-8c24-c6fc5087371d"/>
    <ds:schemaRef ds:uri="http://schemas.microsoft.com/office/2006/metadata/properties"/>
    <ds:schemaRef ds:uri="http://purl.org/dc/dcmitype/"/>
    <ds:schemaRef ds:uri="http://schemas.microsoft.com/office/infopath/2007/PartnerControls"/>
    <ds:schemaRef ds:uri="http://purl.org/dc/terms/"/>
    <ds:schemaRef ds:uri="http://www.w3.org/XML/1998/namespace"/>
    <ds:schemaRef ds:uri="http://schemas.microsoft.com/office/2006/documentManagement/types"/>
    <ds:schemaRef ds:uri="5e5e5b1a-4354-4cde-90ed-1df27520ead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157</TotalTime>
  <Words>381</Words>
  <Application>Microsoft Office PowerPoint</Application>
  <PresentationFormat>On-screen Show (16:9)</PresentationFormat>
  <Paragraphs>57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XRN5533 – February 23 Major Release - Status Update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Surfaraz Tambe</cp:lastModifiedBy>
  <cp:revision>13</cp:revision>
  <dcterms:created xsi:type="dcterms:W3CDTF">2018-09-02T17:12:15Z</dcterms:created>
  <dcterms:modified xsi:type="dcterms:W3CDTF">2023-03-30T10:36:05Z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