
<file path=[Content_Types].xml><?xml version="1.0" encoding="utf-8"?>
<Types xmlns="http://schemas.openxmlformats.org/package/2006/content-types">
  <Default Extension="docx" ContentType="application/vnd.openxmlformats-officedocument.wordprocessingml.document"/>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2"/>
  </p:notesMasterIdLst>
  <p:sldIdLst>
    <p:sldId id="288" r:id="rId5"/>
    <p:sldId id="1759" r:id="rId6"/>
    <p:sldId id="2076137786" r:id="rId7"/>
    <p:sldId id="309" r:id="rId8"/>
    <p:sldId id="1826" r:id="rId9"/>
    <p:sldId id="2076137811" r:id="rId10"/>
    <p:sldId id="2076137812" r:id="rId11"/>
    <p:sldId id="2076137813" r:id="rId12"/>
    <p:sldId id="2076137814" r:id="rId13"/>
    <p:sldId id="2076137815" r:id="rId14"/>
    <p:sldId id="2076137816" r:id="rId15"/>
    <p:sldId id="3690" r:id="rId16"/>
    <p:sldId id="3769" r:id="rId17"/>
    <p:sldId id="3778" r:id="rId18"/>
    <p:sldId id="3785" r:id="rId19"/>
    <p:sldId id="3779" r:id="rId20"/>
    <p:sldId id="3786" r:id="rId21"/>
    <p:sldId id="3782" r:id="rId22"/>
    <p:sldId id="3784" r:id="rId23"/>
    <p:sldId id="3770" r:id="rId24"/>
    <p:sldId id="3787" r:id="rId25"/>
    <p:sldId id="1827" r:id="rId26"/>
    <p:sldId id="1828" r:id="rId27"/>
    <p:sldId id="3674" r:id="rId28"/>
    <p:sldId id="2076137782" r:id="rId29"/>
    <p:sldId id="1734" r:id="rId30"/>
    <p:sldId id="306" r:id="rId31"/>
    <p:sldId id="3679" r:id="rId32"/>
    <p:sldId id="2076137778" r:id="rId33"/>
    <p:sldId id="2076137817" r:id="rId34"/>
    <p:sldId id="2076137779" r:id="rId35"/>
    <p:sldId id="1850" r:id="rId36"/>
    <p:sldId id="2076137781" r:id="rId37"/>
    <p:sldId id="886" r:id="rId38"/>
    <p:sldId id="2076137809" r:id="rId39"/>
    <p:sldId id="892" r:id="rId40"/>
    <p:sldId id="2076137810" r:id="rId41"/>
    <p:sldId id="2076137785" r:id="rId42"/>
    <p:sldId id="2076137798" r:id="rId43"/>
    <p:sldId id="2076137735" r:id="rId44"/>
    <p:sldId id="2076137799" r:id="rId45"/>
    <p:sldId id="3696" r:id="rId46"/>
    <p:sldId id="2076137800" r:id="rId47"/>
    <p:sldId id="2076137793" r:id="rId48"/>
    <p:sldId id="2076137794" r:id="rId49"/>
    <p:sldId id="300" r:id="rId50"/>
    <p:sldId id="301" r:id="rId51"/>
    <p:sldId id="298" r:id="rId52"/>
    <p:sldId id="3581" r:id="rId53"/>
    <p:sldId id="2076137801" r:id="rId54"/>
    <p:sldId id="3584" r:id="rId55"/>
    <p:sldId id="1765" r:id="rId56"/>
    <p:sldId id="1541" r:id="rId57"/>
    <p:sldId id="2076137796" r:id="rId58"/>
    <p:sldId id="2076137797" r:id="rId59"/>
    <p:sldId id="1766" r:id="rId60"/>
    <p:sldId id="2076137788" r:id="rId61"/>
    <p:sldId id="2076137789" r:id="rId62"/>
    <p:sldId id="3676" r:id="rId63"/>
    <p:sldId id="2076137742" r:id="rId64"/>
    <p:sldId id="2076137803" r:id="rId65"/>
    <p:sldId id="2076137804" r:id="rId66"/>
    <p:sldId id="2076137805" r:id="rId67"/>
    <p:sldId id="2076137806" r:id="rId68"/>
    <p:sldId id="2076137807" r:id="rId69"/>
    <p:sldId id="2076137808" r:id="rId70"/>
    <p:sldId id="3780" r:id="rId7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igby, James" initials="RJ [2]" lastIdx="2" clrIdx="6">
    <p:extLst>
      <p:ext uri="{19B8F6BF-5375-455C-9EA6-DF929625EA0E}">
        <p15:presenceInfo xmlns:p15="http://schemas.microsoft.com/office/powerpoint/2012/main" userId="S::james.rigby@xoserve.com::7ade5d71-70eb-452f-8090-262cd4d9bd62" providerId="AD"/>
      </p:ext>
    </p:extLst>
  </p:cmAuthor>
  <p:cmAuthor id="1" name="Morgan, Neil A" initials="MNA" lastIdx="1" clrIdx="0">
    <p:extLst>
      <p:ext uri="{19B8F6BF-5375-455C-9EA6-DF929625EA0E}">
        <p15:presenceInfo xmlns:p15="http://schemas.microsoft.com/office/powerpoint/2012/main" userId="S::neil.a.morgan@xoserve.com::6d8c68c2-074e-40cb-880a-f27a04c2b231" providerId="AD"/>
      </p:ext>
    </p:extLst>
  </p:cmAuthor>
  <p:cmAuthor id="8" name="Kate Lancaster" initials="KL" lastIdx="1" clrIdx="7">
    <p:extLst>
      <p:ext uri="{19B8F6BF-5375-455C-9EA6-DF929625EA0E}">
        <p15:presenceInfo xmlns:p15="http://schemas.microsoft.com/office/powerpoint/2012/main" userId="S::Kate.Lancaster@xoserve.com::36a3dea0-8e9a-4a0f-8285-613d0b488086" providerId="AD"/>
      </p:ext>
    </p:extLst>
  </p:cmAuthor>
  <p:cmAuthor id="2" name="Chris Silk" initials="CS" lastIdx="5" clrIdx="1">
    <p:extLst>
      <p:ext uri="{19B8F6BF-5375-455C-9EA6-DF929625EA0E}">
        <p15:presenceInfo xmlns:p15="http://schemas.microsoft.com/office/powerpoint/2012/main" userId="S-1-5-21-4145888014-839675345-3125187760-5160" providerId="AD"/>
      </p:ext>
    </p:extLst>
  </p:cmAuthor>
  <p:cmAuthor id="3" name="Tambe, Surfaraz" initials="TS" lastIdx="10" clrIdx="2">
    <p:extLst>
      <p:ext uri="{19B8F6BF-5375-455C-9EA6-DF929625EA0E}">
        <p15:presenceInfo xmlns:p15="http://schemas.microsoft.com/office/powerpoint/2012/main" userId="S::surfaraz.tambe@xoserve.com::21ae2c14-c22c-44a4-a0d0-23dd8613b14c" providerId="AD"/>
      </p:ext>
    </p:extLst>
  </p:cmAuthor>
  <p:cmAuthor id="4" name="Tracy OConnor" initials="TO" lastIdx="6" clrIdx="3">
    <p:extLst>
      <p:ext uri="{19B8F6BF-5375-455C-9EA6-DF929625EA0E}">
        <p15:presenceInfo xmlns:p15="http://schemas.microsoft.com/office/powerpoint/2012/main" userId="S::tracy.oconnor@xoserve.com::c165d205-f988-41c6-a790-ae0515e39fe0" providerId="AD"/>
      </p:ext>
    </p:extLst>
  </p:cmAuthor>
  <p:cmAuthor id="5" name="Rigby, James" initials="RJ" lastIdx="5" clrIdx="4">
    <p:extLst>
      <p:ext uri="{19B8F6BF-5375-455C-9EA6-DF929625EA0E}">
        <p15:presenceInfo xmlns:p15="http://schemas.microsoft.com/office/powerpoint/2012/main" userId="S-1-5-21-4145888014-839675345-3125187760-6243" providerId="AD"/>
      </p:ext>
    </p:extLst>
  </p:cmAuthor>
  <p:cmAuthor id="6" name="Orsler, Paul" initials="OP" lastIdx="7" clrIdx="5">
    <p:extLst>
      <p:ext uri="{19B8F6BF-5375-455C-9EA6-DF929625EA0E}">
        <p15:presenceInfo xmlns:p15="http://schemas.microsoft.com/office/powerpoint/2012/main" userId="S::paul.orsler@xoserve.com::0fe27abf-47b1-4035-89e4-039935425a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1D6E8"/>
    <a:srgbClr val="CCFF99"/>
    <a:srgbClr val="9CCB3B"/>
    <a:srgbClr val="FFBF00"/>
    <a:srgbClr val="40D1F5"/>
    <a:srgbClr val="84B8DA"/>
    <a:srgbClr val="9C4877"/>
    <a:srgbClr val="2B80B1"/>
    <a:srgbClr val="F58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8DC4FA-4E87-428C-9470-AC54DB88174E}" v="388" dt="2023-03-31T11:13:14.013"/>
    <p1510:client id="{55FC94D5-E4E0-4610-A483-1198F82D2056}" v="22" dt="2023-03-31T10:33:14.0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980"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commentAuthors" Target="commentAuthors.xml"/><Relationship Id="rId7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Taggart" userId="4f8aad94-55b7-4ba6-8498-7cad127c11eb" providerId="ADAL" clId="{55FC94D5-E4E0-4610-A483-1198F82D2056}"/>
    <pc:docChg chg="modSld">
      <pc:chgData name="Rachel Taggart" userId="4f8aad94-55b7-4ba6-8498-7cad127c11eb" providerId="ADAL" clId="{55FC94D5-E4E0-4610-A483-1198F82D2056}" dt="2023-03-31T10:33:14.015" v="17" actId="20577"/>
      <pc:docMkLst>
        <pc:docMk/>
      </pc:docMkLst>
      <pc:sldChg chg="modSp mod">
        <pc:chgData name="Rachel Taggart" userId="4f8aad94-55b7-4ba6-8498-7cad127c11eb" providerId="ADAL" clId="{55FC94D5-E4E0-4610-A483-1198F82D2056}" dt="2023-03-31T09:58:05.566" v="1" actId="14100"/>
        <pc:sldMkLst>
          <pc:docMk/>
          <pc:sldMk cId="4229988813" sldId="886"/>
        </pc:sldMkLst>
        <pc:spChg chg="mod">
          <ac:chgData name="Rachel Taggart" userId="4f8aad94-55b7-4ba6-8498-7cad127c11eb" providerId="ADAL" clId="{55FC94D5-E4E0-4610-A483-1198F82D2056}" dt="2023-03-31T09:58:05.566" v="1" actId="14100"/>
          <ac:spMkLst>
            <pc:docMk/>
            <pc:sldMk cId="4229988813" sldId="886"/>
            <ac:spMk id="2" creationId="{172FCC0C-6A43-492C-87F0-21944FBAC77A}"/>
          </ac:spMkLst>
        </pc:spChg>
      </pc:sldChg>
      <pc:sldChg chg="modSp mod">
        <pc:chgData name="Rachel Taggart" userId="4f8aad94-55b7-4ba6-8498-7cad127c11eb" providerId="ADAL" clId="{55FC94D5-E4E0-4610-A483-1198F82D2056}" dt="2023-03-31T10:33:14.015" v="17" actId="20577"/>
        <pc:sldMkLst>
          <pc:docMk/>
          <pc:sldMk cId="2656491624" sldId="3581"/>
        </pc:sldMkLst>
        <pc:spChg chg="mod">
          <ac:chgData name="Rachel Taggart" userId="4f8aad94-55b7-4ba6-8498-7cad127c11eb" providerId="ADAL" clId="{55FC94D5-E4E0-4610-A483-1198F82D2056}" dt="2023-03-31T10:33:14.015" v="17" actId="20577"/>
          <ac:spMkLst>
            <pc:docMk/>
            <pc:sldMk cId="2656491624" sldId="3581"/>
            <ac:spMk id="3" creationId="{A509A700-A6A4-4B32-8D51-DDE489F5F7DB}"/>
          </ac:spMkLst>
        </pc:spChg>
      </pc:sldChg>
      <pc:sldChg chg="modSp mod">
        <pc:chgData name="Rachel Taggart" userId="4f8aad94-55b7-4ba6-8498-7cad127c11eb" providerId="ADAL" clId="{55FC94D5-E4E0-4610-A483-1198F82D2056}" dt="2023-03-31T10:04:31.938" v="16" actId="20577"/>
        <pc:sldMkLst>
          <pc:docMk/>
          <pc:sldMk cId="3208376797" sldId="2076137810"/>
        </pc:sldMkLst>
        <pc:spChg chg="mod">
          <ac:chgData name="Rachel Taggart" userId="4f8aad94-55b7-4ba6-8498-7cad127c11eb" providerId="ADAL" clId="{55FC94D5-E4E0-4610-A483-1198F82D2056}" dt="2023-03-31T10:04:31.938" v="16" actId="20577"/>
          <ac:spMkLst>
            <pc:docMk/>
            <pc:sldMk cId="3208376797" sldId="2076137810"/>
            <ac:spMk id="3" creationId="{3D5F7EB1-EB98-9490-F7B2-9A0FB1C8FA63}"/>
          </ac:spMkLst>
        </pc:spChg>
      </pc:sldChg>
    </pc:docChg>
  </pc:docChgLst>
  <pc:docChgLst>
    <pc:chgData name="Kate Lancaster" userId="36a3dea0-8e9a-4a0f-8285-613d0b488086" providerId="ADAL" clId="{358DC4FA-4E87-428C-9470-AC54DB88174E}"/>
    <pc:docChg chg="undo custSel addSld delSld modSld sldOrd">
      <pc:chgData name="Kate Lancaster" userId="36a3dea0-8e9a-4a0f-8285-613d0b488086" providerId="ADAL" clId="{358DC4FA-4E87-428C-9470-AC54DB88174E}" dt="2023-03-31T11:13:14.013" v="1753" actId="20577"/>
      <pc:docMkLst>
        <pc:docMk/>
      </pc:docMkLst>
      <pc:sldChg chg="modSp mod">
        <pc:chgData name="Kate Lancaster" userId="36a3dea0-8e9a-4a0f-8285-613d0b488086" providerId="ADAL" clId="{358DC4FA-4E87-428C-9470-AC54DB88174E}" dt="2023-03-28T14:56:18.570" v="4" actId="20577"/>
        <pc:sldMkLst>
          <pc:docMk/>
          <pc:sldMk cId="3653749228" sldId="288"/>
        </pc:sldMkLst>
        <pc:spChg chg="mod">
          <ac:chgData name="Kate Lancaster" userId="36a3dea0-8e9a-4a0f-8285-613d0b488086" providerId="ADAL" clId="{358DC4FA-4E87-428C-9470-AC54DB88174E}" dt="2023-03-28T14:56:18.570" v="4" actId="20577"/>
          <ac:spMkLst>
            <pc:docMk/>
            <pc:sldMk cId="3653749228" sldId="288"/>
            <ac:spMk id="3" creationId="{00000000-0000-0000-0000-000000000000}"/>
          </ac:spMkLst>
        </pc:spChg>
      </pc:sldChg>
      <pc:sldChg chg="del delDesignElem">
        <pc:chgData name="Kate Lancaster" userId="36a3dea0-8e9a-4a0f-8285-613d0b488086" providerId="ADAL" clId="{358DC4FA-4E87-428C-9470-AC54DB88174E}" dt="2023-03-29T11:59:13.069" v="797" actId="2696"/>
        <pc:sldMkLst>
          <pc:docMk/>
          <pc:sldMk cId="601906754" sldId="290"/>
        </pc:sldMkLst>
      </pc:sldChg>
      <pc:sldChg chg="del">
        <pc:chgData name="Kate Lancaster" userId="36a3dea0-8e9a-4a0f-8285-613d0b488086" providerId="ADAL" clId="{358DC4FA-4E87-428C-9470-AC54DB88174E}" dt="2023-03-28T14:57:52.090" v="15" actId="2696"/>
        <pc:sldMkLst>
          <pc:docMk/>
          <pc:sldMk cId="3166717112" sldId="291"/>
        </pc:sldMkLst>
      </pc:sldChg>
      <pc:sldChg chg="del">
        <pc:chgData name="Kate Lancaster" userId="36a3dea0-8e9a-4a0f-8285-613d0b488086" providerId="ADAL" clId="{358DC4FA-4E87-428C-9470-AC54DB88174E}" dt="2023-03-28T14:57:58.428" v="17" actId="2696"/>
        <pc:sldMkLst>
          <pc:docMk/>
          <pc:sldMk cId="3220794366" sldId="296"/>
        </pc:sldMkLst>
      </pc:sldChg>
      <pc:sldChg chg="del">
        <pc:chgData name="Kate Lancaster" userId="36a3dea0-8e9a-4a0f-8285-613d0b488086" providerId="ADAL" clId="{358DC4FA-4E87-428C-9470-AC54DB88174E}" dt="2023-03-29T11:52:21.003" v="788" actId="2696"/>
        <pc:sldMkLst>
          <pc:docMk/>
          <pc:sldMk cId="1924799795" sldId="298"/>
        </pc:sldMkLst>
      </pc:sldChg>
      <pc:sldChg chg="modSp mod">
        <pc:chgData name="Kate Lancaster" userId="36a3dea0-8e9a-4a0f-8285-613d0b488086" providerId="ADAL" clId="{358DC4FA-4E87-428C-9470-AC54DB88174E}" dt="2023-03-31T09:27:14.469" v="1732" actId="20577"/>
        <pc:sldMkLst>
          <pc:docMk/>
          <pc:sldMk cId="1431544378" sldId="306"/>
        </pc:sldMkLst>
        <pc:spChg chg="mod">
          <ac:chgData name="Kate Lancaster" userId="36a3dea0-8e9a-4a0f-8285-613d0b488086" providerId="ADAL" clId="{358DC4FA-4E87-428C-9470-AC54DB88174E}" dt="2023-03-31T09:27:14.469" v="1732" actId="20577"/>
          <ac:spMkLst>
            <pc:docMk/>
            <pc:sldMk cId="1431544378" sldId="306"/>
            <ac:spMk id="5" creationId="{74E5C359-EDF7-4B98-9E7A-26420788651C}"/>
          </ac:spMkLst>
        </pc:spChg>
      </pc:sldChg>
      <pc:sldChg chg="modSp del mod">
        <pc:chgData name="Kate Lancaster" userId="36a3dea0-8e9a-4a0f-8285-613d0b488086" providerId="ADAL" clId="{358DC4FA-4E87-428C-9470-AC54DB88174E}" dt="2023-03-30T16:10:38.168" v="1355" actId="2696"/>
        <pc:sldMkLst>
          <pc:docMk/>
          <pc:sldMk cId="2487947500" sldId="436"/>
        </pc:sldMkLst>
        <pc:spChg chg="mod">
          <ac:chgData name="Kate Lancaster" userId="36a3dea0-8e9a-4a0f-8285-613d0b488086" providerId="ADAL" clId="{358DC4FA-4E87-428C-9470-AC54DB88174E}" dt="2023-03-30T10:48:18.757" v="1246" actId="13926"/>
          <ac:spMkLst>
            <pc:docMk/>
            <pc:sldMk cId="2487947500" sldId="436"/>
            <ac:spMk id="33" creationId="{83274BE7-61E1-4568-968F-979C6072B760}"/>
          </ac:spMkLst>
        </pc:spChg>
        <pc:grpChg chg="mod">
          <ac:chgData name="Kate Lancaster" userId="36a3dea0-8e9a-4a0f-8285-613d0b488086" providerId="ADAL" clId="{358DC4FA-4E87-428C-9470-AC54DB88174E}" dt="2023-03-30T10:48:14.851" v="1245" actId="1076"/>
          <ac:grpSpMkLst>
            <pc:docMk/>
            <pc:sldMk cId="2487947500" sldId="436"/>
            <ac:grpSpMk id="6" creationId="{9C3B95EE-A6E7-49AF-9FEF-CF37768AB3FD}"/>
          </ac:grpSpMkLst>
        </pc:grpChg>
      </pc:sldChg>
      <pc:sldChg chg="del">
        <pc:chgData name="Kate Lancaster" userId="36a3dea0-8e9a-4a0f-8285-613d0b488086" providerId="ADAL" clId="{358DC4FA-4E87-428C-9470-AC54DB88174E}" dt="2023-03-28T16:16:39.034" v="353" actId="2696"/>
        <pc:sldMkLst>
          <pc:docMk/>
          <pc:sldMk cId="16080381" sldId="883"/>
        </pc:sldMkLst>
      </pc:sldChg>
      <pc:sldChg chg="del ord">
        <pc:chgData name="Kate Lancaster" userId="36a3dea0-8e9a-4a0f-8285-613d0b488086" providerId="ADAL" clId="{358DC4FA-4E87-428C-9470-AC54DB88174E}" dt="2023-03-30T14:37:36.551" v="1302" actId="2696"/>
        <pc:sldMkLst>
          <pc:docMk/>
          <pc:sldMk cId="416191731" sldId="885"/>
        </pc:sldMkLst>
      </pc:sldChg>
      <pc:sldChg chg="del">
        <pc:chgData name="Kate Lancaster" userId="36a3dea0-8e9a-4a0f-8285-613d0b488086" providerId="ADAL" clId="{358DC4FA-4E87-428C-9470-AC54DB88174E}" dt="2023-03-30T16:08:33.918" v="1308" actId="2696"/>
        <pc:sldMkLst>
          <pc:docMk/>
          <pc:sldMk cId="4247919414" sldId="889"/>
        </pc:sldMkLst>
      </pc:sldChg>
      <pc:sldChg chg="modSp del mod">
        <pc:chgData name="Kate Lancaster" userId="36a3dea0-8e9a-4a0f-8285-613d0b488086" providerId="ADAL" clId="{358DC4FA-4E87-428C-9470-AC54DB88174E}" dt="2023-03-30T16:08:30.817" v="1307" actId="2696"/>
        <pc:sldMkLst>
          <pc:docMk/>
          <pc:sldMk cId="3865904836" sldId="891"/>
        </pc:sldMkLst>
        <pc:spChg chg="mod">
          <ac:chgData name="Kate Lancaster" userId="36a3dea0-8e9a-4a0f-8285-613d0b488086" providerId="ADAL" clId="{358DC4FA-4E87-428C-9470-AC54DB88174E}" dt="2023-03-30T09:59:20.873" v="1242" actId="20577"/>
          <ac:spMkLst>
            <pc:docMk/>
            <pc:sldMk cId="3865904836" sldId="891"/>
            <ac:spMk id="3" creationId="{3D5F7EB1-EB98-9490-F7B2-9A0FB1C8FA63}"/>
          </ac:spMkLst>
        </pc:spChg>
      </pc:sldChg>
      <pc:sldChg chg="del">
        <pc:chgData name="Kate Lancaster" userId="36a3dea0-8e9a-4a0f-8285-613d0b488086" providerId="ADAL" clId="{358DC4FA-4E87-428C-9470-AC54DB88174E}" dt="2023-03-30T16:10:35.225" v="1354" actId="2696"/>
        <pc:sldMkLst>
          <pc:docMk/>
          <pc:sldMk cId="3464951408" sldId="894"/>
        </pc:sldMkLst>
      </pc:sldChg>
      <pc:sldChg chg="del">
        <pc:chgData name="Kate Lancaster" userId="36a3dea0-8e9a-4a0f-8285-613d0b488086" providerId="ADAL" clId="{358DC4FA-4E87-428C-9470-AC54DB88174E}" dt="2023-03-30T16:10:38.168" v="1355" actId="2696"/>
        <pc:sldMkLst>
          <pc:docMk/>
          <pc:sldMk cId="2203838732" sldId="895"/>
        </pc:sldMkLst>
      </pc:sldChg>
      <pc:sldChg chg="del">
        <pc:chgData name="Kate Lancaster" userId="36a3dea0-8e9a-4a0f-8285-613d0b488086" providerId="ADAL" clId="{358DC4FA-4E87-428C-9470-AC54DB88174E}" dt="2023-03-30T16:10:35.225" v="1354" actId="2696"/>
        <pc:sldMkLst>
          <pc:docMk/>
          <pc:sldMk cId="3894273726" sldId="896"/>
        </pc:sldMkLst>
      </pc:sldChg>
      <pc:sldChg chg="delSp modSp del mod">
        <pc:chgData name="Kate Lancaster" userId="36a3dea0-8e9a-4a0f-8285-613d0b488086" providerId="ADAL" clId="{358DC4FA-4E87-428C-9470-AC54DB88174E}" dt="2023-03-30T16:10:35.225" v="1354" actId="2696"/>
        <pc:sldMkLst>
          <pc:docMk/>
          <pc:sldMk cId="2756962309" sldId="897"/>
        </pc:sldMkLst>
        <pc:spChg chg="del mod">
          <ac:chgData name="Kate Lancaster" userId="36a3dea0-8e9a-4a0f-8285-613d0b488086" providerId="ADAL" clId="{358DC4FA-4E87-428C-9470-AC54DB88174E}" dt="2023-03-30T09:41:58.986" v="1241"/>
          <ac:spMkLst>
            <pc:docMk/>
            <pc:sldMk cId="2756962309" sldId="897"/>
            <ac:spMk id="11" creationId="{7ACAC170-95E5-449E-8ADE-10C065A56542}"/>
          </ac:spMkLst>
        </pc:spChg>
      </pc:sldChg>
      <pc:sldChg chg="del">
        <pc:chgData name="Kate Lancaster" userId="36a3dea0-8e9a-4a0f-8285-613d0b488086" providerId="ADAL" clId="{358DC4FA-4E87-428C-9470-AC54DB88174E}" dt="2023-03-30T16:10:35.225" v="1354" actId="2696"/>
        <pc:sldMkLst>
          <pc:docMk/>
          <pc:sldMk cId="3605588945" sldId="898"/>
        </pc:sldMkLst>
      </pc:sldChg>
      <pc:sldChg chg="del">
        <pc:chgData name="Kate Lancaster" userId="36a3dea0-8e9a-4a0f-8285-613d0b488086" providerId="ADAL" clId="{358DC4FA-4E87-428C-9470-AC54DB88174E}" dt="2023-03-28T14:57:56.109" v="16" actId="2696"/>
        <pc:sldMkLst>
          <pc:docMk/>
          <pc:sldMk cId="1160652962" sldId="972"/>
        </pc:sldMkLst>
      </pc:sldChg>
      <pc:sldChg chg="del">
        <pc:chgData name="Kate Lancaster" userId="36a3dea0-8e9a-4a0f-8285-613d0b488086" providerId="ADAL" clId="{358DC4FA-4E87-428C-9470-AC54DB88174E}" dt="2023-03-30T14:19:53.972" v="1298" actId="2696"/>
        <pc:sldMkLst>
          <pc:docMk/>
          <pc:sldMk cId="1440704070" sldId="1542"/>
        </pc:sldMkLst>
      </pc:sldChg>
      <pc:sldChg chg="del">
        <pc:chgData name="Kate Lancaster" userId="36a3dea0-8e9a-4a0f-8285-613d0b488086" providerId="ADAL" clId="{358DC4FA-4E87-428C-9470-AC54DB88174E}" dt="2023-03-28T14:56:35.250" v="6" actId="2696"/>
        <pc:sldMkLst>
          <pc:docMk/>
          <pc:sldMk cId="974907798" sldId="1773"/>
        </pc:sldMkLst>
      </pc:sldChg>
      <pc:sldChg chg="del">
        <pc:chgData name="Kate Lancaster" userId="36a3dea0-8e9a-4a0f-8285-613d0b488086" providerId="ADAL" clId="{358DC4FA-4E87-428C-9470-AC54DB88174E}" dt="2023-03-29T11:14:02.687" v="715" actId="2696"/>
        <pc:sldMkLst>
          <pc:docMk/>
          <pc:sldMk cId="3703592994" sldId="1818"/>
        </pc:sldMkLst>
      </pc:sldChg>
      <pc:sldChg chg="modSp mod">
        <pc:chgData name="Kate Lancaster" userId="36a3dea0-8e9a-4a0f-8285-613d0b488086" providerId="ADAL" clId="{358DC4FA-4E87-428C-9470-AC54DB88174E}" dt="2023-03-29T14:47:09.109" v="880" actId="13926"/>
        <pc:sldMkLst>
          <pc:docMk/>
          <pc:sldMk cId="3783164169" sldId="1826"/>
        </pc:sldMkLst>
        <pc:spChg chg="mod">
          <ac:chgData name="Kate Lancaster" userId="36a3dea0-8e9a-4a0f-8285-613d0b488086" providerId="ADAL" clId="{358DC4FA-4E87-428C-9470-AC54DB88174E}" dt="2023-03-29T14:47:09.109" v="880" actId="13926"/>
          <ac:spMkLst>
            <pc:docMk/>
            <pc:sldMk cId="3783164169" sldId="1826"/>
            <ac:spMk id="2" creationId="{00000000-0000-0000-0000-000000000000}"/>
          </ac:spMkLst>
        </pc:spChg>
      </pc:sldChg>
      <pc:sldChg chg="modSp mod">
        <pc:chgData name="Kate Lancaster" userId="36a3dea0-8e9a-4a0f-8285-613d0b488086" providerId="ADAL" clId="{358DC4FA-4E87-428C-9470-AC54DB88174E}" dt="2023-03-30T16:08:49.435" v="1327" actId="20577"/>
        <pc:sldMkLst>
          <pc:docMk/>
          <pc:sldMk cId="4043476305" sldId="1828"/>
        </pc:sldMkLst>
        <pc:spChg chg="mod">
          <ac:chgData name="Kate Lancaster" userId="36a3dea0-8e9a-4a0f-8285-613d0b488086" providerId="ADAL" clId="{358DC4FA-4E87-428C-9470-AC54DB88174E}" dt="2023-03-30T16:08:49.435" v="1327" actId="20577"/>
          <ac:spMkLst>
            <pc:docMk/>
            <pc:sldMk cId="4043476305" sldId="1828"/>
            <ac:spMk id="3" creationId="{8305965E-4D48-4A02-84D8-0877867BBAD2}"/>
          </ac:spMkLst>
        </pc:spChg>
      </pc:sldChg>
      <pc:sldChg chg="del">
        <pc:chgData name="Kate Lancaster" userId="36a3dea0-8e9a-4a0f-8285-613d0b488086" providerId="ADAL" clId="{358DC4FA-4E87-428C-9470-AC54DB88174E}" dt="2023-03-28T15:03:52.309" v="25" actId="2696"/>
        <pc:sldMkLst>
          <pc:docMk/>
          <pc:sldMk cId="1704502122" sldId="1829"/>
        </pc:sldMkLst>
      </pc:sldChg>
      <pc:sldChg chg="del">
        <pc:chgData name="Kate Lancaster" userId="36a3dea0-8e9a-4a0f-8285-613d0b488086" providerId="ADAL" clId="{358DC4FA-4E87-428C-9470-AC54DB88174E}" dt="2023-03-28T15:04:02.608" v="28" actId="2696"/>
        <pc:sldMkLst>
          <pc:docMk/>
          <pc:sldMk cId="2136664375" sldId="1830"/>
        </pc:sldMkLst>
      </pc:sldChg>
      <pc:sldChg chg="del">
        <pc:chgData name="Kate Lancaster" userId="36a3dea0-8e9a-4a0f-8285-613d0b488086" providerId="ADAL" clId="{358DC4FA-4E87-428C-9470-AC54DB88174E}" dt="2023-03-29T11:15:20.445" v="723" actId="2696"/>
        <pc:sldMkLst>
          <pc:docMk/>
          <pc:sldMk cId="2860604564" sldId="1839"/>
        </pc:sldMkLst>
      </pc:sldChg>
      <pc:sldChg chg="del">
        <pc:chgData name="Kate Lancaster" userId="36a3dea0-8e9a-4a0f-8285-613d0b488086" providerId="ADAL" clId="{358DC4FA-4E87-428C-9470-AC54DB88174E}" dt="2023-03-29T11:15:23.647" v="724" actId="2696"/>
        <pc:sldMkLst>
          <pc:docMk/>
          <pc:sldMk cId="1976727094" sldId="1840"/>
        </pc:sldMkLst>
      </pc:sldChg>
      <pc:sldChg chg="del">
        <pc:chgData name="Kate Lancaster" userId="36a3dea0-8e9a-4a0f-8285-613d0b488086" providerId="ADAL" clId="{358DC4FA-4E87-428C-9470-AC54DB88174E}" dt="2023-03-29T11:14:10.489" v="716" actId="2696"/>
        <pc:sldMkLst>
          <pc:docMk/>
          <pc:sldMk cId="2860258172" sldId="1848"/>
        </pc:sldMkLst>
      </pc:sldChg>
      <pc:sldChg chg="del">
        <pc:chgData name="Kate Lancaster" userId="36a3dea0-8e9a-4a0f-8285-613d0b488086" providerId="ADAL" clId="{358DC4FA-4E87-428C-9470-AC54DB88174E}" dt="2023-03-30T15:27:45.021" v="1304" actId="2696"/>
        <pc:sldMkLst>
          <pc:docMk/>
          <pc:sldMk cId="2111697071" sldId="3572"/>
        </pc:sldMkLst>
      </pc:sldChg>
      <pc:sldChg chg="del">
        <pc:chgData name="Kate Lancaster" userId="36a3dea0-8e9a-4a0f-8285-613d0b488086" providerId="ADAL" clId="{358DC4FA-4E87-428C-9470-AC54DB88174E}" dt="2023-03-30T15:28:21.721" v="1305" actId="2696"/>
        <pc:sldMkLst>
          <pc:docMk/>
          <pc:sldMk cId="1263673470" sldId="3574"/>
        </pc:sldMkLst>
      </pc:sldChg>
      <pc:sldChg chg="del">
        <pc:chgData name="Kate Lancaster" userId="36a3dea0-8e9a-4a0f-8285-613d0b488086" providerId="ADAL" clId="{358DC4FA-4E87-428C-9470-AC54DB88174E}" dt="2023-03-30T15:28:21.721" v="1305" actId="2696"/>
        <pc:sldMkLst>
          <pc:docMk/>
          <pc:sldMk cId="2642911669" sldId="3575"/>
        </pc:sldMkLst>
      </pc:sldChg>
      <pc:sldChg chg="del">
        <pc:chgData name="Kate Lancaster" userId="36a3dea0-8e9a-4a0f-8285-613d0b488086" providerId="ADAL" clId="{358DC4FA-4E87-428C-9470-AC54DB88174E}" dt="2023-03-30T15:28:21.721" v="1305" actId="2696"/>
        <pc:sldMkLst>
          <pc:docMk/>
          <pc:sldMk cId="3591036775" sldId="3577"/>
        </pc:sldMkLst>
      </pc:sldChg>
      <pc:sldChg chg="del">
        <pc:chgData name="Kate Lancaster" userId="36a3dea0-8e9a-4a0f-8285-613d0b488086" providerId="ADAL" clId="{358DC4FA-4E87-428C-9470-AC54DB88174E}" dt="2023-03-30T15:28:21.721" v="1305" actId="2696"/>
        <pc:sldMkLst>
          <pc:docMk/>
          <pc:sldMk cId="2246551944" sldId="3579"/>
        </pc:sldMkLst>
      </pc:sldChg>
      <pc:sldChg chg="del">
        <pc:chgData name="Kate Lancaster" userId="36a3dea0-8e9a-4a0f-8285-613d0b488086" providerId="ADAL" clId="{358DC4FA-4E87-428C-9470-AC54DB88174E}" dt="2023-03-30T15:28:21.721" v="1305" actId="2696"/>
        <pc:sldMkLst>
          <pc:docMk/>
          <pc:sldMk cId="2342963081" sldId="3580"/>
        </pc:sldMkLst>
      </pc:sldChg>
      <pc:sldChg chg="del">
        <pc:chgData name="Kate Lancaster" userId="36a3dea0-8e9a-4a0f-8285-613d0b488086" providerId="ADAL" clId="{358DC4FA-4E87-428C-9470-AC54DB88174E}" dt="2023-03-30T15:28:21.721" v="1305" actId="2696"/>
        <pc:sldMkLst>
          <pc:docMk/>
          <pc:sldMk cId="1292243425" sldId="3582"/>
        </pc:sldMkLst>
      </pc:sldChg>
      <pc:sldChg chg="modSp del mod">
        <pc:chgData name="Kate Lancaster" userId="36a3dea0-8e9a-4a0f-8285-613d0b488086" providerId="ADAL" clId="{358DC4FA-4E87-428C-9470-AC54DB88174E}" dt="2023-03-31T08:57:09.337" v="1501" actId="20577"/>
        <pc:sldMkLst>
          <pc:docMk/>
          <pc:sldMk cId="436546807" sldId="3584"/>
        </pc:sldMkLst>
        <pc:graphicFrameChg chg="modGraphic">
          <ac:chgData name="Kate Lancaster" userId="36a3dea0-8e9a-4a0f-8285-613d0b488086" providerId="ADAL" clId="{358DC4FA-4E87-428C-9470-AC54DB88174E}" dt="2023-03-31T08:57:09.337" v="1501" actId="20577"/>
          <ac:graphicFrameMkLst>
            <pc:docMk/>
            <pc:sldMk cId="436546807" sldId="3584"/>
            <ac:graphicFrameMk id="3" creationId="{270878B1-F807-492B-B54B-15A58D1232B1}"/>
          </ac:graphicFrameMkLst>
        </pc:graphicFrameChg>
      </pc:sldChg>
      <pc:sldChg chg="del">
        <pc:chgData name="Kate Lancaster" userId="36a3dea0-8e9a-4a0f-8285-613d0b488086" providerId="ADAL" clId="{358DC4FA-4E87-428C-9470-AC54DB88174E}" dt="2023-03-28T15:03:59.065" v="27" actId="2696"/>
        <pc:sldMkLst>
          <pc:docMk/>
          <pc:sldMk cId="1821774117" sldId="3662"/>
        </pc:sldMkLst>
      </pc:sldChg>
      <pc:sldChg chg="del">
        <pc:chgData name="Kate Lancaster" userId="36a3dea0-8e9a-4a0f-8285-613d0b488086" providerId="ADAL" clId="{358DC4FA-4E87-428C-9470-AC54DB88174E}" dt="2023-03-28T15:01:46.190" v="18" actId="2696"/>
        <pc:sldMkLst>
          <pc:docMk/>
          <pc:sldMk cId="2509351102" sldId="3672"/>
        </pc:sldMkLst>
      </pc:sldChg>
      <pc:sldChg chg="del">
        <pc:chgData name="Kate Lancaster" userId="36a3dea0-8e9a-4a0f-8285-613d0b488086" providerId="ADAL" clId="{358DC4FA-4E87-428C-9470-AC54DB88174E}" dt="2023-03-28T15:10:12.366" v="111" actId="2696"/>
        <pc:sldMkLst>
          <pc:docMk/>
          <pc:sldMk cId="1092439735" sldId="3673"/>
        </pc:sldMkLst>
      </pc:sldChg>
      <pc:sldChg chg="modSp mod">
        <pc:chgData name="Kate Lancaster" userId="36a3dea0-8e9a-4a0f-8285-613d0b488086" providerId="ADAL" clId="{358DC4FA-4E87-428C-9470-AC54DB88174E}" dt="2023-03-31T08:39:25.620" v="1496" actId="13926"/>
        <pc:sldMkLst>
          <pc:docMk/>
          <pc:sldMk cId="2401211034" sldId="3674"/>
        </pc:sldMkLst>
        <pc:spChg chg="mod">
          <ac:chgData name="Kate Lancaster" userId="36a3dea0-8e9a-4a0f-8285-613d0b488086" providerId="ADAL" clId="{358DC4FA-4E87-428C-9470-AC54DB88174E}" dt="2023-03-29T10:15:17.076" v="713" actId="403"/>
          <ac:spMkLst>
            <pc:docMk/>
            <pc:sldMk cId="2401211034" sldId="3674"/>
            <ac:spMk id="2" creationId="{00000000-0000-0000-0000-000000000000}"/>
          </ac:spMkLst>
        </pc:spChg>
        <pc:graphicFrameChg chg="modGraphic">
          <ac:chgData name="Kate Lancaster" userId="36a3dea0-8e9a-4a0f-8285-613d0b488086" providerId="ADAL" clId="{358DC4FA-4E87-428C-9470-AC54DB88174E}" dt="2023-03-30T16:09:06.644" v="1351" actId="20577"/>
          <ac:graphicFrameMkLst>
            <pc:docMk/>
            <pc:sldMk cId="2401211034" sldId="3674"/>
            <ac:graphicFrameMk id="5" creationId="{00000000-0000-0000-0000-000000000000}"/>
          </ac:graphicFrameMkLst>
        </pc:graphicFrameChg>
        <pc:graphicFrameChg chg="mod modGraphic">
          <ac:chgData name="Kate Lancaster" userId="36a3dea0-8e9a-4a0f-8285-613d0b488086" providerId="ADAL" clId="{358DC4FA-4E87-428C-9470-AC54DB88174E}" dt="2023-03-30T11:01:56.435" v="1289" actId="20577"/>
          <ac:graphicFrameMkLst>
            <pc:docMk/>
            <pc:sldMk cId="2401211034" sldId="3674"/>
            <ac:graphicFrameMk id="8" creationId="{00000000-0000-0000-0000-000000000000}"/>
          </ac:graphicFrameMkLst>
        </pc:graphicFrameChg>
        <pc:graphicFrameChg chg="mod modGraphic">
          <ac:chgData name="Kate Lancaster" userId="36a3dea0-8e9a-4a0f-8285-613d0b488086" providerId="ADAL" clId="{358DC4FA-4E87-428C-9470-AC54DB88174E}" dt="2023-03-31T08:39:25.620" v="1496" actId="13926"/>
          <ac:graphicFrameMkLst>
            <pc:docMk/>
            <pc:sldMk cId="2401211034" sldId="3674"/>
            <ac:graphicFrameMk id="10" creationId="{633F724F-9DB4-4212-AFB1-BFFC700EC4F5}"/>
          </ac:graphicFrameMkLst>
        </pc:graphicFrameChg>
        <pc:graphicFrameChg chg="mod modGraphic">
          <ac:chgData name="Kate Lancaster" userId="36a3dea0-8e9a-4a0f-8285-613d0b488086" providerId="ADAL" clId="{358DC4FA-4E87-428C-9470-AC54DB88174E}" dt="2023-03-30T08:50:00.542" v="1190" actId="14100"/>
          <ac:graphicFrameMkLst>
            <pc:docMk/>
            <pc:sldMk cId="2401211034" sldId="3674"/>
            <ac:graphicFrameMk id="13" creationId="{B8BF9BD6-7E5F-433D-B4F5-DE4688AAC096}"/>
          </ac:graphicFrameMkLst>
        </pc:graphicFrameChg>
      </pc:sldChg>
      <pc:sldChg chg="del">
        <pc:chgData name="Kate Lancaster" userId="36a3dea0-8e9a-4a0f-8285-613d0b488086" providerId="ADAL" clId="{358DC4FA-4E87-428C-9470-AC54DB88174E}" dt="2023-03-28T14:57:48.821" v="14" actId="2696"/>
        <pc:sldMkLst>
          <pc:docMk/>
          <pc:sldMk cId="3217488164" sldId="3675"/>
        </pc:sldMkLst>
      </pc:sldChg>
      <pc:sldChg chg="del">
        <pc:chgData name="Kate Lancaster" userId="36a3dea0-8e9a-4a0f-8285-613d0b488086" providerId="ADAL" clId="{358DC4FA-4E87-428C-9470-AC54DB88174E}" dt="2023-03-28T15:10:46.463" v="113" actId="2696"/>
        <pc:sldMkLst>
          <pc:docMk/>
          <pc:sldMk cId="1164951587" sldId="3676"/>
        </pc:sldMkLst>
      </pc:sldChg>
      <pc:sldChg chg="modSp mod">
        <pc:chgData name="Kate Lancaster" userId="36a3dea0-8e9a-4a0f-8285-613d0b488086" providerId="ADAL" clId="{358DC4FA-4E87-428C-9470-AC54DB88174E}" dt="2023-03-31T08:21:43.812" v="1493" actId="113"/>
        <pc:sldMkLst>
          <pc:docMk/>
          <pc:sldMk cId="1309923229" sldId="3676"/>
        </pc:sldMkLst>
        <pc:spChg chg="mod">
          <ac:chgData name="Kate Lancaster" userId="36a3dea0-8e9a-4a0f-8285-613d0b488086" providerId="ADAL" clId="{358DC4FA-4E87-428C-9470-AC54DB88174E}" dt="2023-03-31T08:21:43.812" v="1493" actId="113"/>
          <ac:spMkLst>
            <pc:docMk/>
            <pc:sldMk cId="1309923229" sldId="3676"/>
            <ac:spMk id="3" creationId="{BA9D1DC7-FC29-4EC5-8F8C-E02589A4F1E3}"/>
          </ac:spMkLst>
        </pc:spChg>
      </pc:sldChg>
      <pc:sldChg chg="del">
        <pc:chgData name="Kate Lancaster" userId="36a3dea0-8e9a-4a0f-8285-613d0b488086" providerId="ADAL" clId="{358DC4FA-4E87-428C-9470-AC54DB88174E}" dt="2023-03-29T08:43:18.004" v="683" actId="2696"/>
        <pc:sldMkLst>
          <pc:docMk/>
          <pc:sldMk cId="1999869781" sldId="3677"/>
        </pc:sldMkLst>
      </pc:sldChg>
      <pc:sldChg chg="del">
        <pc:chgData name="Kate Lancaster" userId="36a3dea0-8e9a-4a0f-8285-613d0b488086" providerId="ADAL" clId="{358DC4FA-4E87-428C-9470-AC54DB88174E}" dt="2023-03-28T15:03:55.900" v="26" actId="2696"/>
        <pc:sldMkLst>
          <pc:docMk/>
          <pc:sldMk cId="1601617506" sldId="3678"/>
        </pc:sldMkLst>
      </pc:sldChg>
      <pc:sldChg chg="modSp add del mod">
        <pc:chgData name="Kate Lancaster" userId="36a3dea0-8e9a-4a0f-8285-613d0b488086" providerId="ADAL" clId="{358DC4FA-4E87-428C-9470-AC54DB88174E}" dt="2023-03-31T08:51:43.446" v="1499" actId="20577"/>
        <pc:sldMkLst>
          <pc:docMk/>
          <pc:sldMk cId="1677735484" sldId="3679"/>
        </pc:sldMkLst>
        <pc:spChg chg="mod">
          <ac:chgData name="Kate Lancaster" userId="36a3dea0-8e9a-4a0f-8285-613d0b488086" providerId="ADAL" clId="{358DC4FA-4E87-428C-9470-AC54DB88174E}" dt="2023-03-28T15:12:16.725" v="166" actId="20577"/>
          <ac:spMkLst>
            <pc:docMk/>
            <pc:sldMk cId="1677735484" sldId="3679"/>
            <ac:spMk id="2" creationId="{00000000-0000-0000-0000-000000000000}"/>
          </ac:spMkLst>
        </pc:spChg>
        <pc:graphicFrameChg chg="mod modGraphic">
          <ac:chgData name="Kate Lancaster" userId="36a3dea0-8e9a-4a0f-8285-613d0b488086" providerId="ADAL" clId="{358DC4FA-4E87-428C-9470-AC54DB88174E}" dt="2023-03-31T08:51:43.446" v="1499" actId="20577"/>
          <ac:graphicFrameMkLst>
            <pc:docMk/>
            <pc:sldMk cId="1677735484" sldId="3679"/>
            <ac:graphicFrameMk id="5" creationId="{6E122311-9D9B-7356-83D9-6192D3638B98}"/>
          </ac:graphicFrameMkLst>
        </pc:graphicFrameChg>
        <pc:graphicFrameChg chg="mod modGraphic">
          <ac:chgData name="Kate Lancaster" userId="36a3dea0-8e9a-4a0f-8285-613d0b488086" providerId="ADAL" clId="{358DC4FA-4E87-428C-9470-AC54DB88174E}" dt="2023-03-28T16:16:05.103" v="351" actId="20577"/>
          <ac:graphicFrameMkLst>
            <pc:docMk/>
            <pc:sldMk cId="1677735484" sldId="3679"/>
            <ac:graphicFrameMk id="8" creationId="{AF66BF67-79FC-4D7E-97A5-8391FAE71D23}"/>
          </ac:graphicFrameMkLst>
        </pc:graphicFrameChg>
        <pc:graphicFrameChg chg="mod modGraphic">
          <ac:chgData name="Kate Lancaster" userId="36a3dea0-8e9a-4a0f-8285-613d0b488086" providerId="ADAL" clId="{358DC4FA-4E87-428C-9470-AC54DB88174E}" dt="2023-03-28T16:08:58.039" v="229"/>
          <ac:graphicFrameMkLst>
            <pc:docMk/>
            <pc:sldMk cId="1677735484" sldId="3679"/>
            <ac:graphicFrameMk id="10" creationId="{E207A2AE-48C7-4784-8BBB-42EAE9E29632}"/>
          </ac:graphicFrameMkLst>
        </pc:graphicFrameChg>
      </pc:sldChg>
      <pc:sldChg chg="modSp add del mod">
        <pc:chgData name="Kate Lancaster" userId="36a3dea0-8e9a-4a0f-8285-613d0b488086" providerId="ADAL" clId="{358DC4FA-4E87-428C-9470-AC54DB88174E}" dt="2023-03-29T11:57:29.366" v="792" actId="2696"/>
        <pc:sldMkLst>
          <pc:docMk/>
          <pc:sldMk cId="2398315796" sldId="3690"/>
        </pc:sldMkLst>
        <pc:spChg chg="mod">
          <ac:chgData name="Kate Lancaster" userId="36a3dea0-8e9a-4a0f-8285-613d0b488086" providerId="ADAL" clId="{358DC4FA-4E87-428C-9470-AC54DB88174E}" dt="2023-03-28T14:57:29.610" v="13" actId="13926"/>
          <ac:spMkLst>
            <pc:docMk/>
            <pc:sldMk cId="2398315796" sldId="3690"/>
            <ac:spMk id="2" creationId="{00000000-0000-0000-0000-000000000000}"/>
          </ac:spMkLst>
        </pc:spChg>
        <pc:spChg chg="mod">
          <ac:chgData name="Kate Lancaster" userId="36a3dea0-8e9a-4a0f-8285-613d0b488086" providerId="ADAL" clId="{358DC4FA-4E87-428C-9470-AC54DB88174E}" dt="2023-03-28T14:57:26.806" v="12" actId="20577"/>
          <ac:spMkLst>
            <pc:docMk/>
            <pc:sldMk cId="2398315796" sldId="3690"/>
            <ac:spMk id="3" creationId="{00000000-0000-0000-0000-000000000000}"/>
          </ac:spMkLst>
        </pc:spChg>
      </pc:sldChg>
      <pc:sldChg chg="delSp modSp mod ord">
        <pc:chgData name="Kate Lancaster" userId="36a3dea0-8e9a-4a0f-8285-613d0b488086" providerId="ADAL" clId="{358DC4FA-4E87-428C-9470-AC54DB88174E}" dt="2023-03-29T11:50:42.126" v="787"/>
        <pc:sldMkLst>
          <pc:docMk/>
          <pc:sldMk cId="887362078" sldId="3696"/>
        </pc:sldMkLst>
        <pc:spChg chg="mod">
          <ac:chgData name="Kate Lancaster" userId="36a3dea0-8e9a-4a0f-8285-613d0b488086" providerId="ADAL" clId="{358DC4FA-4E87-428C-9470-AC54DB88174E}" dt="2023-03-29T11:50:26.354" v="783" actId="20577"/>
          <ac:spMkLst>
            <pc:docMk/>
            <pc:sldMk cId="887362078" sldId="3696"/>
            <ac:spMk id="2" creationId="{00000000-0000-0000-0000-000000000000}"/>
          </ac:spMkLst>
        </pc:spChg>
        <pc:spChg chg="del mod">
          <ac:chgData name="Kate Lancaster" userId="36a3dea0-8e9a-4a0f-8285-613d0b488086" providerId="ADAL" clId="{358DC4FA-4E87-428C-9470-AC54DB88174E}" dt="2023-03-29T11:15:03.327" v="719" actId="478"/>
          <ac:spMkLst>
            <pc:docMk/>
            <pc:sldMk cId="887362078" sldId="3696"/>
            <ac:spMk id="3" creationId="{00000000-0000-0000-0000-000000000000}"/>
          </ac:spMkLst>
        </pc:spChg>
      </pc:sldChg>
      <pc:sldChg chg="addSp delSp modSp mod">
        <pc:chgData name="Kate Lancaster" userId="36a3dea0-8e9a-4a0f-8285-613d0b488086" providerId="ADAL" clId="{358DC4FA-4E87-428C-9470-AC54DB88174E}" dt="2023-03-30T16:11:33.176" v="1356"/>
        <pc:sldMkLst>
          <pc:docMk/>
          <pc:sldMk cId="2930291650" sldId="3780"/>
        </pc:sldMkLst>
        <pc:graphicFrameChg chg="add mod">
          <ac:chgData name="Kate Lancaster" userId="36a3dea0-8e9a-4a0f-8285-613d0b488086" providerId="ADAL" clId="{358DC4FA-4E87-428C-9470-AC54DB88174E}" dt="2023-03-30T16:11:33.176" v="1356"/>
          <ac:graphicFrameMkLst>
            <pc:docMk/>
            <pc:sldMk cId="2930291650" sldId="3780"/>
            <ac:graphicFrameMk id="3" creationId="{B3600120-E49D-B8AC-9DE2-7BB55C367434}"/>
          </ac:graphicFrameMkLst>
        </pc:graphicFrameChg>
        <pc:graphicFrameChg chg="del">
          <ac:chgData name="Kate Lancaster" userId="36a3dea0-8e9a-4a0f-8285-613d0b488086" providerId="ADAL" clId="{358DC4FA-4E87-428C-9470-AC54DB88174E}" dt="2023-03-29T14:22:47.628" v="822" actId="478"/>
          <ac:graphicFrameMkLst>
            <pc:docMk/>
            <pc:sldMk cId="2930291650" sldId="3780"/>
            <ac:graphicFrameMk id="6" creationId="{0EFE83AF-BC32-45AC-B30F-C7A7D9C4F3EF}"/>
          </ac:graphicFrameMkLst>
        </pc:graphicFrameChg>
      </pc:sldChg>
      <pc:sldChg chg="del">
        <pc:chgData name="Kate Lancaster" userId="36a3dea0-8e9a-4a0f-8285-613d0b488086" providerId="ADAL" clId="{358DC4FA-4E87-428C-9470-AC54DB88174E}" dt="2023-03-30T14:19:51.708" v="1297" actId="2696"/>
        <pc:sldMkLst>
          <pc:docMk/>
          <pc:sldMk cId="3178651953" sldId="2076137728"/>
        </pc:sldMkLst>
      </pc:sldChg>
      <pc:sldChg chg="modSp mod">
        <pc:chgData name="Kate Lancaster" userId="36a3dea0-8e9a-4a0f-8285-613d0b488086" providerId="ADAL" clId="{358DC4FA-4E87-428C-9470-AC54DB88174E}" dt="2023-03-29T11:46:27.006" v="752" actId="20577"/>
        <pc:sldMkLst>
          <pc:docMk/>
          <pc:sldMk cId="1590066932" sldId="2076137735"/>
        </pc:sldMkLst>
        <pc:spChg chg="mod">
          <ac:chgData name="Kate Lancaster" userId="36a3dea0-8e9a-4a0f-8285-613d0b488086" providerId="ADAL" clId="{358DC4FA-4E87-428C-9470-AC54DB88174E}" dt="2023-03-29T11:46:27.006" v="752" actId="20577"/>
          <ac:spMkLst>
            <pc:docMk/>
            <pc:sldMk cId="1590066932" sldId="2076137735"/>
            <ac:spMk id="2" creationId="{1B2BDDFA-F228-4E44-B394-D26871378D15}"/>
          </ac:spMkLst>
        </pc:spChg>
      </pc:sldChg>
      <pc:sldChg chg="modSp add del mod">
        <pc:chgData name="Kate Lancaster" userId="36a3dea0-8e9a-4a0f-8285-613d0b488086" providerId="ADAL" clId="{358DC4FA-4E87-428C-9470-AC54DB88174E}" dt="2023-03-29T11:54:20.374" v="791" actId="2696"/>
        <pc:sldMkLst>
          <pc:docMk/>
          <pc:sldMk cId="127328989" sldId="2076137777"/>
        </pc:sldMkLst>
        <pc:spChg chg="mod">
          <ac:chgData name="Kate Lancaster" userId="36a3dea0-8e9a-4a0f-8285-613d0b488086" providerId="ADAL" clId="{358DC4FA-4E87-428C-9470-AC54DB88174E}" dt="2023-03-28T14:56:45.644" v="7" actId="13926"/>
          <ac:spMkLst>
            <pc:docMk/>
            <pc:sldMk cId="127328989" sldId="2076137777"/>
            <ac:spMk id="2" creationId="{00000000-0000-0000-0000-000000000000}"/>
          </ac:spMkLst>
        </pc:spChg>
      </pc:sldChg>
      <pc:sldChg chg="modSp add mod">
        <pc:chgData name="Kate Lancaster" userId="36a3dea0-8e9a-4a0f-8285-613d0b488086" providerId="ADAL" clId="{358DC4FA-4E87-428C-9470-AC54DB88174E}" dt="2023-03-29T16:14:57.167" v="932" actId="20577"/>
        <pc:sldMkLst>
          <pc:docMk/>
          <pc:sldMk cId="2904992944" sldId="2076137778"/>
        </pc:sldMkLst>
        <pc:spChg chg="mod">
          <ac:chgData name="Kate Lancaster" userId="36a3dea0-8e9a-4a0f-8285-613d0b488086" providerId="ADAL" clId="{358DC4FA-4E87-428C-9470-AC54DB88174E}" dt="2023-03-28T15:12:34.681" v="171" actId="20577"/>
          <ac:spMkLst>
            <pc:docMk/>
            <pc:sldMk cId="2904992944" sldId="2076137778"/>
            <ac:spMk id="2" creationId="{00000000-0000-0000-0000-000000000000}"/>
          </ac:spMkLst>
        </pc:spChg>
        <pc:graphicFrameChg chg="mod modGraphic">
          <ac:chgData name="Kate Lancaster" userId="36a3dea0-8e9a-4a0f-8285-613d0b488086" providerId="ADAL" clId="{358DC4FA-4E87-428C-9470-AC54DB88174E}" dt="2023-03-29T16:14:57.167" v="932" actId="20577"/>
          <ac:graphicFrameMkLst>
            <pc:docMk/>
            <pc:sldMk cId="2904992944" sldId="2076137778"/>
            <ac:graphicFrameMk id="5" creationId="{6E122311-9D9B-7356-83D9-6192D3638B98}"/>
          </ac:graphicFrameMkLst>
        </pc:graphicFrameChg>
        <pc:graphicFrameChg chg="mod modGraphic">
          <ac:chgData name="Kate Lancaster" userId="36a3dea0-8e9a-4a0f-8285-613d0b488086" providerId="ADAL" clId="{358DC4FA-4E87-428C-9470-AC54DB88174E}" dt="2023-03-28T16:24:25.705" v="637" actId="20577"/>
          <ac:graphicFrameMkLst>
            <pc:docMk/>
            <pc:sldMk cId="2904992944" sldId="2076137778"/>
            <ac:graphicFrameMk id="8" creationId="{AF66BF67-79FC-4D7E-97A5-8391FAE71D23}"/>
          </ac:graphicFrameMkLst>
        </pc:graphicFrameChg>
        <pc:graphicFrameChg chg="mod modGraphic">
          <ac:chgData name="Kate Lancaster" userId="36a3dea0-8e9a-4a0f-8285-613d0b488086" providerId="ADAL" clId="{358DC4FA-4E87-428C-9470-AC54DB88174E}" dt="2023-03-28T16:08:09.318" v="225" actId="3626"/>
          <ac:graphicFrameMkLst>
            <pc:docMk/>
            <pc:sldMk cId="2904992944" sldId="2076137778"/>
            <ac:graphicFrameMk id="10" creationId="{E207A2AE-48C7-4784-8BBB-42EAE9E29632}"/>
          </ac:graphicFrameMkLst>
        </pc:graphicFrameChg>
      </pc:sldChg>
      <pc:sldChg chg="modSp add mod">
        <pc:chgData name="Kate Lancaster" userId="36a3dea0-8e9a-4a0f-8285-613d0b488086" providerId="ADAL" clId="{358DC4FA-4E87-428C-9470-AC54DB88174E}" dt="2023-03-30T09:16:41.607" v="1236" actId="13926"/>
        <pc:sldMkLst>
          <pc:docMk/>
          <pc:sldMk cId="642361872" sldId="2076137779"/>
        </pc:sldMkLst>
        <pc:spChg chg="mod">
          <ac:chgData name="Kate Lancaster" userId="36a3dea0-8e9a-4a0f-8285-613d0b488086" providerId="ADAL" clId="{358DC4FA-4E87-428C-9470-AC54DB88174E}" dt="2023-03-28T15:13:09.441" v="183" actId="20577"/>
          <ac:spMkLst>
            <pc:docMk/>
            <pc:sldMk cId="642361872" sldId="2076137779"/>
            <ac:spMk id="2" creationId="{00000000-0000-0000-0000-000000000000}"/>
          </ac:spMkLst>
        </pc:spChg>
        <pc:graphicFrameChg chg="mod modGraphic">
          <ac:chgData name="Kate Lancaster" userId="36a3dea0-8e9a-4a0f-8285-613d0b488086" providerId="ADAL" clId="{358DC4FA-4E87-428C-9470-AC54DB88174E}" dt="2023-03-30T09:16:41.607" v="1236" actId="13926"/>
          <ac:graphicFrameMkLst>
            <pc:docMk/>
            <pc:sldMk cId="642361872" sldId="2076137779"/>
            <ac:graphicFrameMk id="5" creationId="{6E122311-9D9B-7356-83D9-6192D3638B98}"/>
          </ac:graphicFrameMkLst>
        </pc:graphicFrameChg>
        <pc:graphicFrameChg chg="mod modGraphic">
          <ac:chgData name="Kate Lancaster" userId="36a3dea0-8e9a-4a0f-8285-613d0b488086" providerId="ADAL" clId="{358DC4FA-4E87-428C-9470-AC54DB88174E}" dt="2023-03-29T16:23:47.048" v="1093" actId="255"/>
          <ac:graphicFrameMkLst>
            <pc:docMk/>
            <pc:sldMk cId="642361872" sldId="2076137779"/>
            <ac:graphicFrameMk id="8" creationId="{AF66BF67-79FC-4D7E-97A5-8391FAE71D23}"/>
          </ac:graphicFrameMkLst>
        </pc:graphicFrameChg>
        <pc:graphicFrameChg chg="mod modGraphic">
          <ac:chgData name="Kate Lancaster" userId="36a3dea0-8e9a-4a0f-8285-613d0b488086" providerId="ADAL" clId="{358DC4FA-4E87-428C-9470-AC54DB88174E}" dt="2023-03-30T09:16:34.006" v="1235" actId="20577"/>
          <ac:graphicFrameMkLst>
            <pc:docMk/>
            <pc:sldMk cId="642361872" sldId="2076137779"/>
            <ac:graphicFrameMk id="10" creationId="{E207A2AE-48C7-4784-8BBB-42EAE9E29632}"/>
          </ac:graphicFrameMkLst>
        </pc:graphicFrameChg>
      </pc:sldChg>
      <pc:sldChg chg="modSp add del mod">
        <pc:chgData name="Kate Lancaster" userId="36a3dea0-8e9a-4a0f-8285-613d0b488086" providerId="ADAL" clId="{358DC4FA-4E87-428C-9470-AC54DB88174E}" dt="2023-03-30T14:16:40.234" v="1294" actId="2696"/>
        <pc:sldMkLst>
          <pc:docMk/>
          <pc:sldMk cId="1021191444" sldId="2076137780"/>
        </pc:sldMkLst>
        <pc:spChg chg="mod">
          <ac:chgData name="Kate Lancaster" userId="36a3dea0-8e9a-4a0f-8285-613d0b488086" providerId="ADAL" clId="{358DC4FA-4E87-428C-9470-AC54DB88174E}" dt="2023-03-28T15:12:49.598" v="177" actId="20577"/>
          <ac:spMkLst>
            <pc:docMk/>
            <pc:sldMk cId="1021191444" sldId="2076137780"/>
            <ac:spMk id="2" creationId="{00000000-0000-0000-0000-000000000000}"/>
          </ac:spMkLst>
        </pc:spChg>
        <pc:graphicFrameChg chg="mod modGraphic">
          <ac:chgData name="Kate Lancaster" userId="36a3dea0-8e9a-4a0f-8285-613d0b488086" providerId="ADAL" clId="{358DC4FA-4E87-428C-9470-AC54DB88174E}" dt="2023-03-29T16:23:15.566" v="1075" actId="404"/>
          <ac:graphicFrameMkLst>
            <pc:docMk/>
            <pc:sldMk cId="1021191444" sldId="2076137780"/>
            <ac:graphicFrameMk id="5" creationId="{6E122311-9D9B-7356-83D9-6192D3638B98}"/>
          </ac:graphicFrameMkLst>
        </pc:graphicFrameChg>
        <pc:graphicFrameChg chg="mod modGraphic">
          <ac:chgData name="Kate Lancaster" userId="36a3dea0-8e9a-4a0f-8285-613d0b488086" providerId="ADAL" clId="{358DC4FA-4E87-428C-9470-AC54DB88174E}" dt="2023-03-29T16:23:02.980" v="1074" actId="20577"/>
          <ac:graphicFrameMkLst>
            <pc:docMk/>
            <pc:sldMk cId="1021191444" sldId="2076137780"/>
            <ac:graphicFrameMk id="8" creationId="{AF66BF67-79FC-4D7E-97A5-8391FAE71D23}"/>
          </ac:graphicFrameMkLst>
        </pc:graphicFrameChg>
        <pc:graphicFrameChg chg="mod modGraphic">
          <ac:chgData name="Kate Lancaster" userId="36a3dea0-8e9a-4a0f-8285-613d0b488086" providerId="ADAL" clId="{358DC4FA-4E87-428C-9470-AC54DB88174E}" dt="2023-03-28T16:07:18.260" v="222" actId="3626"/>
          <ac:graphicFrameMkLst>
            <pc:docMk/>
            <pc:sldMk cId="1021191444" sldId="2076137780"/>
            <ac:graphicFrameMk id="10" creationId="{E207A2AE-48C7-4784-8BBB-42EAE9E29632}"/>
          </ac:graphicFrameMkLst>
        </pc:graphicFrameChg>
      </pc:sldChg>
      <pc:sldChg chg="modSp add mod">
        <pc:chgData name="Kate Lancaster" userId="36a3dea0-8e9a-4a0f-8285-613d0b488086" providerId="ADAL" clId="{358DC4FA-4E87-428C-9470-AC54DB88174E}" dt="2023-03-30T12:14:09.475" v="1292" actId="13926"/>
        <pc:sldMkLst>
          <pc:docMk/>
          <pc:sldMk cId="2018795830" sldId="2076137781"/>
        </pc:sldMkLst>
        <pc:spChg chg="mod">
          <ac:chgData name="Kate Lancaster" userId="36a3dea0-8e9a-4a0f-8285-613d0b488086" providerId="ADAL" clId="{358DC4FA-4E87-428C-9470-AC54DB88174E}" dt="2023-03-28T16:17:05.235" v="368" actId="20577"/>
          <ac:spMkLst>
            <pc:docMk/>
            <pc:sldMk cId="2018795830" sldId="2076137781"/>
            <ac:spMk id="2" creationId="{3BBF64D1-DD4B-479C-8274-060EA4CFB223}"/>
          </ac:spMkLst>
        </pc:spChg>
        <pc:graphicFrameChg chg="mod modGraphic">
          <ac:chgData name="Kate Lancaster" userId="36a3dea0-8e9a-4a0f-8285-613d0b488086" providerId="ADAL" clId="{358DC4FA-4E87-428C-9470-AC54DB88174E}" dt="2023-03-30T12:14:09.475" v="1292" actId="13926"/>
          <ac:graphicFrameMkLst>
            <pc:docMk/>
            <pc:sldMk cId="2018795830" sldId="2076137781"/>
            <ac:graphicFrameMk id="9" creationId="{E47F4072-6774-4435-8EC1-1AA054AF3544}"/>
          </ac:graphicFrameMkLst>
        </pc:graphicFrameChg>
      </pc:sldChg>
      <pc:sldChg chg="modSp add mod">
        <pc:chgData name="Kate Lancaster" userId="36a3dea0-8e9a-4a0f-8285-613d0b488086" providerId="ADAL" clId="{358DC4FA-4E87-428C-9470-AC54DB88174E}" dt="2023-03-31T08:39:40.324" v="1497" actId="13926"/>
        <pc:sldMkLst>
          <pc:docMk/>
          <pc:sldMk cId="875618171" sldId="2076137782"/>
        </pc:sldMkLst>
        <pc:spChg chg="mod">
          <ac:chgData name="Kate Lancaster" userId="36a3dea0-8e9a-4a0f-8285-613d0b488086" providerId="ADAL" clId="{358DC4FA-4E87-428C-9470-AC54DB88174E}" dt="2023-03-29T10:15:25.656" v="714" actId="1076"/>
          <ac:spMkLst>
            <pc:docMk/>
            <pc:sldMk cId="875618171" sldId="2076137782"/>
            <ac:spMk id="2" creationId="{00000000-0000-0000-0000-000000000000}"/>
          </ac:spMkLst>
        </pc:spChg>
        <pc:graphicFrameChg chg="mod modGraphic">
          <ac:chgData name="Kate Lancaster" userId="36a3dea0-8e9a-4a0f-8285-613d0b488086" providerId="ADAL" clId="{358DC4FA-4E87-428C-9470-AC54DB88174E}" dt="2023-03-30T16:09:21.156" v="1353"/>
          <ac:graphicFrameMkLst>
            <pc:docMk/>
            <pc:sldMk cId="875618171" sldId="2076137782"/>
            <ac:graphicFrameMk id="5" creationId="{00000000-0000-0000-0000-000000000000}"/>
          </ac:graphicFrameMkLst>
        </pc:graphicFrameChg>
        <pc:graphicFrameChg chg="mod modGraphic">
          <ac:chgData name="Kate Lancaster" userId="36a3dea0-8e9a-4a0f-8285-613d0b488086" providerId="ADAL" clId="{358DC4FA-4E87-428C-9470-AC54DB88174E}" dt="2023-03-30T11:02:07.068" v="1290"/>
          <ac:graphicFrameMkLst>
            <pc:docMk/>
            <pc:sldMk cId="875618171" sldId="2076137782"/>
            <ac:graphicFrameMk id="8" creationId="{00000000-0000-0000-0000-000000000000}"/>
          </ac:graphicFrameMkLst>
        </pc:graphicFrameChg>
        <pc:graphicFrameChg chg="mod modGraphic">
          <ac:chgData name="Kate Lancaster" userId="36a3dea0-8e9a-4a0f-8285-613d0b488086" providerId="ADAL" clId="{358DC4FA-4E87-428C-9470-AC54DB88174E}" dt="2023-03-31T08:39:40.324" v="1497" actId="13926"/>
          <ac:graphicFrameMkLst>
            <pc:docMk/>
            <pc:sldMk cId="875618171" sldId="2076137782"/>
            <ac:graphicFrameMk id="10" creationId="{633F724F-9DB4-4212-AFB1-BFFC700EC4F5}"/>
          </ac:graphicFrameMkLst>
        </pc:graphicFrameChg>
        <pc:graphicFrameChg chg="mod modGraphic">
          <ac:chgData name="Kate Lancaster" userId="36a3dea0-8e9a-4a0f-8285-613d0b488086" providerId="ADAL" clId="{358DC4FA-4E87-428C-9470-AC54DB88174E}" dt="2023-03-30T08:49:56.844" v="1189" actId="14100"/>
          <ac:graphicFrameMkLst>
            <pc:docMk/>
            <pc:sldMk cId="875618171" sldId="2076137782"/>
            <ac:graphicFrameMk id="13" creationId="{B8BF9BD6-7E5F-433D-B4F5-DE4688AAC096}"/>
          </ac:graphicFrameMkLst>
        </pc:graphicFrameChg>
      </pc:sldChg>
      <pc:sldChg chg="modSp del mod">
        <pc:chgData name="Kate Lancaster" userId="36a3dea0-8e9a-4a0f-8285-613d0b488086" providerId="ADAL" clId="{358DC4FA-4E87-428C-9470-AC54DB88174E}" dt="2023-03-30T14:36:57.559" v="1301" actId="2696"/>
        <pc:sldMkLst>
          <pc:docMk/>
          <pc:sldMk cId="1638089372" sldId="2076137783"/>
        </pc:sldMkLst>
        <pc:graphicFrameChg chg="modGraphic">
          <ac:chgData name="Kate Lancaster" userId="36a3dea0-8e9a-4a0f-8285-613d0b488086" providerId="ADAL" clId="{358DC4FA-4E87-428C-9470-AC54DB88174E}" dt="2023-03-30T10:47:03.637" v="1243" actId="13926"/>
          <ac:graphicFrameMkLst>
            <pc:docMk/>
            <pc:sldMk cId="1638089372" sldId="2076137783"/>
            <ac:graphicFrameMk id="4" creationId="{60E62DC6-3EBE-4901-B700-870330337CDA}"/>
          </ac:graphicFrameMkLst>
        </pc:graphicFrameChg>
      </pc:sldChg>
      <pc:sldChg chg="modSp del mod">
        <pc:chgData name="Kate Lancaster" userId="36a3dea0-8e9a-4a0f-8285-613d0b488086" providerId="ADAL" clId="{358DC4FA-4E87-428C-9470-AC54DB88174E}" dt="2023-03-30T14:36:27.613" v="1300" actId="2696"/>
        <pc:sldMkLst>
          <pc:docMk/>
          <pc:sldMk cId="45151354" sldId="2076137784"/>
        </pc:sldMkLst>
        <pc:graphicFrameChg chg="modGraphic">
          <ac:chgData name="Kate Lancaster" userId="36a3dea0-8e9a-4a0f-8285-613d0b488086" providerId="ADAL" clId="{358DC4FA-4E87-428C-9470-AC54DB88174E}" dt="2023-03-30T10:47:44.774" v="1244" actId="13926"/>
          <ac:graphicFrameMkLst>
            <pc:docMk/>
            <pc:sldMk cId="45151354" sldId="2076137784"/>
            <ac:graphicFrameMk id="4" creationId="{60E62DC6-3EBE-4901-B700-870330337CDA}"/>
          </ac:graphicFrameMkLst>
        </pc:graphicFrameChg>
      </pc:sldChg>
      <pc:sldChg chg="modSp add mod ord">
        <pc:chgData name="Kate Lancaster" userId="36a3dea0-8e9a-4a0f-8285-613d0b488086" providerId="ADAL" clId="{358DC4FA-4E87-428C-9470-AC54DB88174E}" dt="2023-03-29T11:50:21.891" v="777" actId="20577"/>
        <pc:sldMkLst>
          <pc:docMk/>
          <pc:sldMk cId="5580266" sldId="2076137785"/>
        </pc:sldMkLst>
        <pc:spChg chg="mod">
          <ac:chgData name="Kate Lancaster" userId="36a3dea0-8e9a-4a0f-8285-613d0b488086" providerId="ADAL" clId="{358DC4FA-4E87-428C-9470-AC54DB88174E}" dt="2023-03-29T11:50:21.891" v="777" actId="20577"/>
          <ac:spMkLst>
            <pc:docMk/>
            <pc:sldMk cId="5580266" sldId="2076137785"/>
            <ac:spMk id="2" creationId="{00000000-0000-0000-0000-000000000000}"/>
          </ac:spMkLst>
        </pc:spChg>
      </pc:sldChg>
      <pc:sldChg chg="new del">
        <pc:chgData name="Kate Lancaster" userId="36a3dea0-8e9a-4a0f-8285-613d0b488086" providerId="ADAL" clId="{358DC4FA-4E87-428C-9470-AC54DB88174E}" dt="2023-03-29T11:54:16.031" v="790" actId="680"/>
        <pc:sldMkLst>
          <pc:docMk/>
          <pc:sldMk cId="3097588751" sldId="2076137786"/>
        </pc:sldMkLst>
      </pc:sldChg>
      <pc:sldChg chg="del">
        <pc:chgData name="Kate Lancaster" userId="36a3dea0-8e9a-4a0f-8285-613d0b488086" providerId="ADAL" clId="{358DC4FA-4E87-428C-9470-AC54DB88174E}" dt="2023-03-30T16:10:38.168" v="1355" actId="2696"/>
        <pc:sldMkLst>
          <pc:docMk/>
          <pc:sldMk cId="1752093319" sldId="2076137787"/>
        </pc:sldMkLst>
      </pc:sldChg>
      <pc:sldChg chg="delSp">
        <pc:chgData name="Kate Lancaster" userId="36a3dea0-8e9a-4a0f-8285-613d0b488086" providerId="ADAL" clId="{358DC4FA-4E87-428C-9470-AC54DB88174E}" dt="2023-03-29T11:59:06.676" v="796"/>
        <pc:sldMkLst>
          <pc:docMk/>
          <pc:sldMk cId="2210264182" sldId="2076137788"/>
        </pc:sldMkLst>
        <pc:picChg chg="del">
          <ac:chgData name="Kate Lancaster" userId="36a3dea0-8e9a-4a0f-8285-613d0b488086" providerId="ADAL" clId="{358DC4FA-4E87-428C-9470-AC54DB88174E}" dt="2023-03-29T11:59:06.676" v="796"/>
          <ac:picMkLst>
            <pc:docMk/>
            <pc:sldMk cId="2210264182" sldId="2076137788"/>
            <ac:picMk id="3" creationId="{5BBBD3BF-376A-1096-1790-91B007E95E17}"/>
          </ac:picMkLst>
        </pc:picChg>
      </pc:sldChg>
      <pc:sldChg chg="modSp add del mod ord">
        <pc:chgData name="Kate Lancaster" userId="36a3dea0-8e9a-4a0f-8285-613d0b488086" providerId="ADAL" clId="{358DC4FA-4E87-428C-9470-AC54DB88174E}" dt="2023-03-31T08:57:22.126" v="1502" actId="2696"/>
        <pc:sldMkLst>
          <pc:docMk/>
          <pc:sldMk cId="3259451148" sldId="2076137790"/>
        </pc:sldMkLst>
        <pc:spChg chg="mod">
          <ac:chgData name="Kate Lancaster" userId="36a3dea0-8e9a-4a0f-8285-613d0b488086" providerId="ADAL" clId="{358DC4FA-4E87-428C-9470-AC54DB88174E}" dt="2023-03-29T11:59:39.532" v="812" actId="403"/>
          <ac:spMkLst>
            <pc:docMk/>
            <pc:sldMk cId="3259451148" sldId="2076137790"/>
            <ac:spMk id="2" creationId="{00000000-0000-0000-0000-000000000000}"/>
          </ac:spMkLst>
        </pc:spChg>
      </pc:sldChg>
      <pc:sldChg chg="modSp del mod">
        <pc:chgData name="Kate Lancaster" userId="36a3dea0-8e9a-4a0f-8285-613d0b488086" providerId="ADAL" clId="{358DC4FA-4E87-428C-9470-AC54DB88174E}" dt="2023-03-30T09:23:17.236" v="1237" actId="2696"/>
        <pc:sldMkLst>
          <pc:docMk/>
          <pc:sldMk cId="3068733644" sldId="2076137791"/>
        </pc:sldMkLst>
        <pc:spChg chg="mod">
          <ac:chgData name="Kate Lancaster" userId="36a3dea0-8e9a-4a0f-8285-613d0b488086" providerId="ADAL" clId="{358DC4FA-4E87-428C-9470-AC54DB88174E}" dt="2023-03-29T13:08:58.717" v="821" actId="20577"/>
          <ac:spMkLst>
            <pc:docMk/>
            <pc:sldMk cId="3068733644" sldId="2076137791"/>
            <ac:spMk id="2" creationId="{00000000-0000-0000-0000-000000000000}"/>
          </ac:spMkLst>
        </pc:spChg>
      </pc:sldChg>
      <pc:sldChg chg="del">
        <pc:chgData name="Kate Lancaster" userId="36a3dea0-8e9a-4a0f-8285-613d0b488086" providerId="ADAL" clId="{358DC4FA-4E87-428C-9470-AC54DB88174E}" dt="2023-03-30T13:16:23.413" v="1293" actId="2696"/>
        <pc:sldMkLst>
          <pc:docMk/>
          <pc:sldMk cId="684685687" sldId="2076137792"/>
        </pc:sldMkLst>
      </pc:sldChg>
      <pc:sldChg chg="modSp add mod ord">
        <pc:chgData name="Kate Lancaster" userId="36a3dea0-8e9a-4a0f-8285-613d0b488086" providerId="ADAL" clId="{358DC4FA-4E87-428C-9470-AC54DB88174E}" dt="2023-03-30T08:56:00.212" v="1205" actId="20577"/>
        <pc:sldMkLst>
          <pc:docMk/>
          <pc:sldMk cId="880949064" sldId="2076137793"/>
        </pc:sldMkLst>
        <pc:spChg chg="mod">
          <ac:chgData name="Kate Lancaster" userId="36a3dea0-8e9a-4a0f-8285-613d0b488086" providerId="ADAL" clId="{358DC4FA-4E87-428C-9470-AC54DB88174E}" dt="2023-03-30T08:56:00.212" v="1205" actId="20577"/>
          <ac:spMkLst>
            <pc:docMk/>
            <pc:sldMk cId="880949064" sldId="2076137793"/>
            <ac:spMk id="2" creationId="{00000000-0000-0000-0000-000000000000}"/>
          </ac:spMkLst>
        </pc:spChg>
      </pc:sldChg>
      <pc:sldChg chg="del">
        <pc:chgData name="Kate Lancaster" userId="36a3dea0-8e9a-4a0f-8285-613d0b488086" providerId="ADAL" clId="{358DC4FA-4E87-428C-9470-AC54DB88174E}" dt="2023-03-30T09:24:22.124" v="1238" actId="2696"/>
        <pc:sldMkLst>
          <pc:docMk/>
          <pc:sldMk cId="2344295057" sldId="2076137794"/>
        </pc:sldMkLst>
      </pc:sldChg>
      <pc:sldChg chg="del">
        <pc:chgData name="Kate Lancaster" userId="36a3dea0-8e9a-4a0f-8285-613d0b488086" providerId="ADAL" clId="{358DC4FA-4E87-428C-9470-AC54DB88174E}" dt="2023-03-30T14:19:57.086" v="1299" actId="2696"/>
        <pc:sldMkLst>
          <pc:docMk/>
          <pc:sldMk cId="383679688" sldId="2076137795"/>
        </pc:sldMkLst>
      </pc:sldChg>
      <pc:sldChg chg="del">
        <pc:chgData name="Kate Lancaster" userId="36a3dea0-8e9a-4a0f-8285-613d0b488086" providerId="ADAL" clId="{358DC4FA-4E87-428C-9470-AC54DB88174E}" dt="2023-03-30T09:24:22.124" v="1238" actId="2696"/>
        <pc:sldMkLst>
          <pc:docMk/>
          <pc:sldMk cId="801766147" sldId="2076137795"/>
        </pc:sldMkLst>
      </pc:sldChg>
      <pc:sldChg chg="del">
        <pc:chgData name="Kate Lancaster" userId="36a3dea0-8e9a-4a0f-8285-613d0b488086" providerId="ADAL" clId="{358DC4FA-4E87-428C-9470-AC54DB88174E}" dt="2023-03-30T09:24:22.124" v="1238" actId="2696"/>
        <pc:sldMkLst>
          <pc:docMk/>
          <pc:sldMk cId="82304417" sldId="2076137796"/>
        </pc:sldMkLst>
      </pc:sldChg>
      <pc:sldChg chg="del">
        <pc:chgData name="Kate Lancaster" userId="36a3dea0-8e9a-4a0f-8285-613d0b488086" providerId="ADAL" clId="{358DC4FA-4E87-428C-9470-AC54DB88174E}" dt="2023-03-30T09:24:22.124" v="1238" actId="2696"/>
        <pc:sldMkLst>
          <pc:docMk/>
          <pc:sldMk cId="3129750781" sldId="2076137797"/>
        </pc:sldMkLst>
      </pc:sldChg>
      <pc:sldChg chg="del">
        <pc:chgData name="Kate Lancaster" userId="36a3dea0-8e9a-4a0f-8285-613d0b488086" providerId="ADAL" clId="{358DC4FA-4E87-428C-9470-AC54DB88174E}" dt="2023-03-30T09:24:22.124" v="1238" actId="2696"/>
        <pc:sldMkLst>
          <pc:docMk/>
          <pc:sldMk cId="3051185260" sldId="2076137798"/>
        </pc:sldMkLst>
      </pc:sldChg>
      <pc:sldChg chg="del">
        <pc:chgData name="Kate Lancaster" userId="36a3dea0-8e9a-4a0f-8285-613d0b488086" providerId="ADAL" clId="{358DC4FA-4E87-428C-9470-AC54DB88174E}" dt="2023-03-30T09:24:22.124" v="1238" actId="2696"/>
        <pc:sldMkLst>
          <pc:docMk/>
          <pc:sldMk cId="3745847180" sldId="2076137799"/>
        </pc:sldMkLst>
      </pc:sldChg>
      <pc:sldChg chg="del">
        <pc:chgData name="Kate Lancaster" userId="36a3dea0-8e9a-4a0f-8285-613d0b488086" providerId="ADAL" clId="{358DC4FA-4E87-428C-9470-AC54DB88174E}" dt="2023-03-30T15:27:27.943" v="1303"/>
        <pc:sldMkLst>
          <pc:docMk/>
          <pc:sldMk cId="3135209112" sldId="2076137801"/>
        </pc:sldMkLst>
      </pc:sldChg>
      <pc:sldChg chg="del">
        <pc:chgData name="Kate Lancaster" userId="36a3dea0-8e9a-4a0f-8285-613d0b488086" providerId="ADAL" clId="{358DC4FA-4E87-428C-9470-AC54DB88174E}" dt="2023-03-30T15:31:35.236" v="1306" actId="2696"/>
        <pc:sldMkLst>
          <pc:docMk/>
          <pc:sldMk cId="2558233420" sldId="2076137802"/>
        </pc:sldMkLst>
      </pc:sldChg>
      <pc:sldChg chg="modSp mod">
        <pc:chgData name="Kate Lancaster" userId="36a3dea0-8e9a-4a0f-8285-613d0b488086" providerId="ADAL" clId="{358DC4FA-4E87-428C-9470-AC54DB88174E}" dt="2023-03-31T11:13:14.013" v="1753" actId="20577"/>
        <pc:sldMkLst>
          <pc:docMk/>
          <pc:sldMk cId="3208376797" sldId="2076137810"/>
        </pc:sldMkLst>
        <pc:spChg chg="mod">
          <ac:chgData name="Kate Lancaster" userId="36a3dea0-8e9a-4a0f-8285-613d0b488086" providerId="ADAL" clId="{358DC4FA-4E87-428C-9470-AC54DB88174E}" dt="2023-03-31T11:13:14.013" v="1753" actId="20577"/>
          <ac:spMkLst>
            <pc:docMk/>
            <pc:sldMk cId="3208376797" sldId="2076137810"/>
            <ac:spMk id="3" creationId="{3D5F7EB1-EB98-9490-F7B2-9A0FB1C8FA63}"/>
          </ac:spMkLst>
        </pc:spChg>
      </pc:sldChg>
      <pc:sldChg chg="addSp delSp modSp add mod ord">
        <pc:chgData name="Kate Lancaster" userId="36a3dea0-8e9a-4a0f-8285-613d0b488086" providerId="ADAL" clId="{358DC4FA-4E87-428C-9470-AC54DB88174E}" dt="2023-03-31T09:26:49.730" v="1726" actId="14734"/>
        <pc:sldMkLst>
          <pc:docMk/>
          <pc:sldMk cId="1891686022" sldId="2076137817"/>
        </pc:sldMkLst>
        <pc:spChg chg="mod">
          <ac:chgData name="Kate Lancaster" userId="36a3dea0-8e9a-4a0f-8285-613d0b488086" providerId="ADAL" clId="{358DC4FA-4E87-428C-9470-AC54DB88174E}" dt="2023-03-31T09:26:41.255" v="1724" actId="108"/>
          <ac:spMkLst>
            <pc:docMk/>
            <pc:sldMk cId="1891686022" sldId="2076137817"/>
            <ac:spMk id="2" creationId="{00000000-0000-0000-0000-000000000000}"/>
          </ac:spMkLst>
        </pc:spChg>
        <pc:spChg chg="add del">
          <ac:chgData name="Kate Lancaster" userId="36a3dea0-8e9a-4a0f-8285-613d0b488086" providerId="ADAL" clId="{358DC4FA-4E87-428C-9470-AC54DB88174E}" dt="2023-03-31T09:04:34.027" v="1514" actId="22"/>
          <ac:spMkLst>
            <pc:docMk/>
            <pc:sldMk cId="1891686022" sldId="2076137817"/>
            <ac:spMk id="4" creationId="{87E8948C-CC1D-543B-82A4-BD38313D1620}"/>
          </ac:spMkLst>
        </pc:spChg>
        <pc:graphicFrameChg chg="mod modGraphic">
          <ac:chgData name="Kate Lancaster" userId="36a3dea0-8e9a-4a0f-8285-613d0b488086" providerId="ADAL" clId="{358DC4FA-4E87-428C-9470-AC54DB88174E}" dt="2023-03-31T09:26:49.730" v="1726" actId="14734"/>
          <ac:graphicFrameMkLst>
            <pc:docMk/>
            <pc:sldMk cId="1891686022" sldId="2076137817"/>
            <ac:graphicFrameMk id="5" creationId="{6E122311-9D9B-7356-83D9-6192D3638B98}"/>
          </ac:graphicFrameMkLst>
        </pc:graphicFrameChg>
        <pc:graphicFrameChg chg="add mod modGraphic">
          <ac:chgData name="Kate Lancaster" userId="36a3dea0-8e9a-4a0f-8285-613d0b488086" providerId="ADAL" clId="{358DC4FA-4E87-428C-9470-AC54DB88174E}" dt="2023-03-31T09:04:56.316" v="1519" actId="20577"/>
          <ac:graphicFrameMkLst>
            <pc:docMk/>
            <pc:sldMk cId="1891686022" sldId="2076137817"/>
            <ac:graphicFrameMk id="6" creationId="{3FEA339E-66BE-51A2-0760-F2A942DD4D49}"/>
          </ac:graphicFrameMkLst>
        </pc:graphicFrameChg>
        <pc:graphicFrameChg chg="modGraphic">
          <ac:chgData name="Kate Lancaster" userId="36a3dea0-8e9a-4a0f-8285-613d0b488086" providerId="ADAL" clId="{358DC4FA-4E87-428C-9470-AC54DB88174E}" dt="2023-03-31T09:23:17.604" v="1704" actId="14734"/>
          <ac:graphicFrameMkLst>
            <pc:docMk/>
            <pc:sldMk cId="1891686022" sldId="2076137817"/>
            <ac:graphicFrameMk id="8" creationId="{AF66BF67-79FC-4D7E-97A5-8391FAE71D23}"/>
          </ac:graphicFrameMkLst>
        </pc:graphicFrameChg>
        <pc:graphicFrameChg chg="del mod modGraphic">
          <ac:chgData name="Kate Lancaster" userId="36a3dea0-8e9a-4a0f-8285-613d0b488086" providerId="ADAL" clId="{358DC4FA-4E87-428C-9470-AC54DB88174E}" dt="2023-03-31T09:04:30.243" v="1512" actId="478"/>
          <ac:graphicFrameMkLst>
            <pc:docMk/>
            <pc:sldMk cId="1891686022" sldId="2076137817"/>
            <ac:graphicFrameMk id="10" creationId="{E207A2AE-48C7-4784-8BBB-42EAE9E29632}"/>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chmc-change-budget%20March%202023%20v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Committed to date per constituency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BP22_23!$R$1</c:f>
              <c:strCache>
                <c:ptCount val="1"/>
                <c:pt idx="0">
                  <c:v>Committed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BP22_23!$Q$2:$Q$5</c:f>
              <c:strCache>
                <c:ptCount val="4"/>
                <c:pt idx="0">
                  <c:v>Shipper</c:v>
                </c:pt>
                <c:pt idx="1">
                  <c:v>DN</c:v>
                </c:pt>
                <c:pt idx="2">
                  <c:v>IGT</c:v>
                </c:pt>
                <c:pt idx="3">
                  <c:v>NTS</c:v>
                </c:pt>
              </c:strCache>
            </c:strRef>
          </c:cat>
          <c:val>
            <c:numRef>
              <c:f>BP22_23!$R$2:$R$5</c:f>
              <c:numCache>
                <c:formatCode>"£"#,##0</c:formatCode>
                <c:ptCount val="4"/>
                <c:pt idx="0">
                  <c:v>1923223.5</c:v>
                </c:pt>
                <c:pt idx="1">
                  <c:v>614613.5</c:v>
                </c:pt>
                <c:pt idx="2">
                  <c:v>13821</c:v>
                </c:pt>
                <c:pt idx="3">
                  <c:v>0</c:v>
                </c:pt>
              </c:numCache>
            </c:numRef>
          </c:val>
          <c:extLst>
            <c:ext xmlns:c16="http://schemas.microsoft.com/office/drawing/2014/chart" uri="{C3380CC4-5D6E-409C-BE32-E72D297353CC}">
              <c16:uniqueId val="{00000000-3108-475C-967D-76AC6F118FAC}"/>
            </c:ext>
          </c:extLst>
        </c:ser>
        <c:ser>
          <c:idx val="1"/>
          <c:order val="1"/>
          <c:tx>
            <c:strRef>
              <c:f>BP22_23!$T$1</c:f>
              <c:strCache>
                <c:ptCount val="1"/>
                <c:pt idx="0">
                  <c:v>Uncommitted</c:v>
                </c:pt>
              </c:strCache>
            </c:strRef>
          </c:tx>
          <c:spPr>
            <a:solidFill>
              <a:srgbClr val="9BC2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BP22_23!$Q$2:$Q$5</c:f>
              <c:strCache>
                <c:ptCount val="4"/>
                <c:pt idx="0">
                  <c:v>Shipper</c:v>
                </c:pt>
                <c:pt idx="1">
                  <c:v>DN</c:v>
                </c:pt>
                <c:pt idx="2">
                  <c:v>IGT</c:v>
                </c:pt>
                <c:pt idx="3">
                  <c:v>NTS</c:v>
                </c:pt>
              </c:strCache>
            </c:strRef>
          </c:cat>
          <c:val>
            <c:numRef>
              <c:f>BP22_23!$T$2:$T$5</c:f>
              <c:numCache>
                <c:formatCode>"£"#,##0</c:formatCode>
                <c:ptCount val="4"/>
                <c:pt idx="0">
                  <c:v>43938.000000000466</c:v>
                </c:pt>
                <c:pt idx="1">
                  <c:v>569954</c:v>
                </c:pt>
                <c:pt idx="2">
                  <c:v>171347.50000000006</c:v>
                </c:pt>
                <c:pt idx="3">
                  <c:v>69102.5</c:v>
                </c:pt>
              </c:numCache>
            </c:numRef>
          </c:val>
          <c:extLst>
            <c:ext xmlns:c16="http://schemas.microsoft.com/office/drawing/2014/chart" uri="{C3380CC4-5D6E-409C-BE32-E72D297353CC}">
              <c16:uniqueId val="{00000001-3108-475C-967D-76AC6F118FAC}"/>
            </c:ext>
          </c:extLst>
        </c:ser>
        <c:dLbls>
          <c:showLegendKey val="0"/>
          <c:showVal val="0"/>
          <c:showCatName val="0"/>
          <c:showSerName val="0"/>
          <c:showPercent val="0"/>
          <c:showBubbleSize val="0"/>
        </c:dLbls>
        <c:gapWidth val="150"/>
        <c:overlap val="100"/>
        <c:axId val="175884679"/>
        <c:axId val="674047208"/>
      </c:barChart>
      <c:catAx>
        <c:axId val="175884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4047208"/>
        <c:crosses val="autoZero"/>
        <c:auto val="1"/>
        <c:lblAlgn val="ctr"/>
        <c:lblOffset val="100"/>
        <c:noMultiLvlLbl val="0"/>
      </c:catAx>
      <c:valAx>
        <c:axId val="674047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8846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 Progress</c:v>
                </c:pt>
              </c:strCache>
            </c:strRef>
          </c:tx>
          <c:spPr>
            <a:solidFill>
              <a:schemeClr val="accent1"/>
            </a:solidFill>
            <a:ln>
              <a:noFill/>
            </a:ln>
            <a:effectLst/>
          </c:spPr>
          <c:invertIfNegative val="0"/>
          <c:dPt>
            <c:idx val="1"/>
            <c:invertIfNegative val="0"/>
            <c:bubble3D val="0"/>
            <c:spPr>
              <a:solidFill>
                <a:srgbClr val="0070C0"/>
              </a:solidFill>
              <a:ln>
                <a:noFill/>
              </a:ln>
              <a:effectLst/>
            </c:spPr>
            <c:extLst>
              <c:ext xmlns:c16="http://schemas.microsoft.com/office/drawing/2014/chart" uri="{C3380CC4-5D6E-409C-BE32-E72D297353CC}">
                <c16:uniqueId val="{00000004-41E5-44C5-8074-F95A5E605475}"/>
              </c:ext>
            </c:extLst>
          </c:dPt>
          <c:dPt>
            <c:idx val="3"/>
            <c:invertIfNegative val="0"/>
            <c:bubble3D val="0"/>
            <c:spPr>
              <a:solidFill>
                <a:srgbClr val="0070C0"/>
              </a:solidFill>
              <a:ln>
                <a:noFill/>
              </a:ln>
              <a:effectLst/>
            </c:spPr>
            <c:extLst>
              <c:ext xmlns:c16="http://schemas.microsoft.com/office/drawing/2014/chart" uri="{C3380CC4-5D6E-409C-BE32-E72D297353CC}">
                <c16:uniqueId val="{00000005-41E5-44C5-8074-F95A5E605475}"/>
              </c:ext>
            </c:extLst>
          </c:dPt>
          <c:dPt>
            <c:idx val="5"/>
            <c:invertIfNegative val="0"/>
            <c:bubble3D val="0"/>
            <c:spPr>
              <a:solidFill>
                <a:srgbClr val="0070C0"/>
              </a:solidFill>
              <a:ln>
                <a:noFill/>
              </a:ln>
              <a:effectLst/>
            </c:spPr>
            <c:extLst>
              <c:ext xmlns:c16="http://schemas.microsoft.com/office/drawing/2014/chart" uri="{C3380CC4-5D6E-409C-BE32-E72D297353CC}">
                <c16:uniqueId val="{00000006-41E5-44C5-8074-F95A5E605475}"/>
              </c:ext>
            </c:extLst>
          </c:dPt>
          <c:dPt>
            <c:idx val="7"/>
            <c:invertIfNegative val="0"/>
            <c:bubble3D val="0"/>
            <c:spPr>
              <a:solidFill>
                <a:srgbClr val="0070C0"/>
              </a:solidFill>
              <a:ln>
                <a:noFill/>
              </a:ln>
              <a:effectLst/>
            </c:spPr>
            <c:extLst>
              <c:ext xmlns:c16="http://schemas.microsoft.com/office/drawing/2014/chart" uri="{C3380CC4-5D6E-409C-BE32-E72D297353CC}">
                <c16:uniqueId val="{00000007-41E5-44C5-8074-F95A5E60547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Approved awaiting implementation</c:v>
                </c:pt>
                <c:pt idx="1">
                  <c:v>Solution development </c:v>
                </c:pt>
                <c:pt idx="2">
                  <c:v>Party Impact Assessment</c:v>
                </c:pt>
              </c:strCache>
            </c:strRef>
          </c:cat>
          <c:val>
            <c:numRef>
              <c:f>Sheet1!$B$2:$B$4</c:f>
              <c:numCache>
                <c:formatCode>General</c:formatCode>
                <c:ptCount val="3"/>
                <c:pt idx="0">
                  <c:v>5</c:v>
                </c:pt>
                <c:pt idx="1">
                  <c:v>2</c:v>
                </c:pt>
                <c:pt idx="2">
                  <c:v>3</c:v>
                </c:pt>
              </c:numCache>
            </c:numRef>
          </c:val>
          <c:extLst>
            <c:ext xmlns:c16="http://schemas.microsoft.com/office/drawing/2014/chart" uri="{C3380CC4-5D6E-409C-BE32-E72D297353CC}">
              <c16:uniqueId val="{00000000-41E5-44C5-8074-F95A5E605475}"/>
            </c:ext>
          </c:extLst>
        </c:ser>
        <c:dLbls>
          <c:dLblPos val="outEnd"/>
          <c:showLegendKey val="0"/>
          <c:showVal val="1"/>
          <c:showCatName val="0"/>
          <c:showSerName val="0"/>
          <c:showPercent val="0"/>
          <c:showBubbleSize val="0"/>
        </c:dLbls>
        <c:gapWidth val="219"/>
        <c:overlap val="-27"/>
        <c:axId val="430946960"/>
        <c:axId val="430951120"/>
      </c:barChart>
      <c:catAx>
        <c:axId val="430946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30951120"/>
        <c:crosses val="autoZero"/>
        <c:auto val="1"/>
        <c:lblAlgn val="ctr"/>
        <c:lblOffset val="100"/>
        <c:noMultiLvlLbl val="0"/>
      </c:catAx>
      <c:valAx>
        <c:axId val="43095112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30946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a:solidFill>
                  <a:srgbClr val="024C90"/>
                </a:solidFill>
              </a:rPr>
              <a:t>All Change</a:t>
            </a:r>
          </a:p>
        </c:rich>
      </c:tx>
      <c:layout>
        <c:manualLayout>
          <c:xMode val="edge"/>
          <c:yMode val="edge"/>
          <c:x val="0.36759902661792604"/>
          <c:y val="2.143113882596734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All Change</c:v>
                </c:pt>
              </c:strCache>
            </c:strRef>
          </c:tx>
          <c:dPt>
            <c:idx val="0"/>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1-87BD-412D-B66A-2EDE4342A948}"/>
              </c:ext>
            </c:extLst>
          </c:dPt>
          <c:dPt>
            <c:idx val="1"/>
            <c:bubble3D val="0"/>
            <c:spPr>
              <a:solidFill>
                <a:schemeClr val="accent3">
                  <a:lumMod val="40000"/>
                  <a:lumOff val="60000"/>
                </a:schemeClr>
              </a:solidFill>
              <a:ln w="19050">
                <a:solidFill>
                  <a:schemeClr val="lt1"/>
                </a:solidFill>
              </a:ln>
              <a:effectLst/>
            </c:spPr>
            <c:extLst>
              <c:ext xmlns:c16="http://schemas.microsoft.com/office/drawing/2014/chart" uri="{C3380CC4-5D6E-409C-BE32-E72D297353CC}">
                <c16:uniqueId val="{00000003-87BD-412D-B66A-2EDE4342A948}"/>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2-434A-4A6A-BFE5-A816150DF8F4}"/>
              </c:ext>
            </c:extLst>
          </c:dPt>
          <c:dPt>
            <c:idx val="3"/>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7-87BD-412D-B66A-2EDE4342A948}"/>
              </c:ext>
            </c:extLst>
          </c:dPt>
          <c:dLbls>
            <c:dLbl>
              <c:idx val="0"/>
              <c:layout>
                <c:manualLayout>
                  <c:x val="-0.14844934232389609"/>
                  <c:y val="0.16377355667467478"/>
                </c:manualLayout>
              </c:layout>
              <c:tx>
                <c:rich>
                  <a:bodyPr/>
                  <a:lstStyle/>
                  <a:p>
                    <a:fld id="{D57A350C-DC3F-43F7-A38D-B5878CB09688}" type="CATEGORYNAME">
                      <a:rPr lang="en-US" b="1" smtClean="0">
                        <a:solidFill>
                          <a:schemeClr val="tx1"/>
                        </a:solidFill>
                      </a:rPr>
                      <a:pPr/>
                      <a:t>[CATEGORY NAME]</a:t>
                    </a:fld>
                    <a:endParaRPr lang="en-GB"/>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7BD-412D-B66A-2EDE4342A948}"/>
                </c:ext>
              </c:extLst>
            </c:dLbl>
            <c:dLbl>
              <c:idx val="1"/>
              <c:layout>
                <c:manualLayout>
                  <c:x val="-0.22711147797562256"/>
                  <c:y val="-0.21587231766235213"/>
                </c:manualLayout>
              </c:layout>
              <c:tx>
                <c:rich>
                  <a:bodyPr/>
                  <a:lstStyle/>
                  <a:p>
                    <a:fld id="{975E759A-AB59-46B2-8E71-393F8737D466}" type="CATEGORYNAME">
                      <a:rPr lang="en-US" b="1" smtClean="0">
                        <a:solidFill>
                          <a:schemeClr val="tx1"/>
                        </a:solidFill>
                      </a:rPr>
                      <a:pPr/>
                      <a:t>[CATEGORY NAME]</a:t>
                    </a:fld>
                    <a:endParaRPr lang="en-GB"/>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7BD-412D-B66A-2EDE4342A948}"/>
                </c:ext>
              </c:extLst>
            </c:dLbl>
            <c:dLbl>
              <c:idx val="2"/>
              <c:layout>
                <c:manualLayout>
                  <c:x val="0.23137763579644738"/>
                  <c:y val="-7.1944783036438004E-2"/>
                </c:manualLayout>
              </c:layout>
              <c:tx>
                <c:rich>
                  <a:bodyPr/>
                  <a:lstStyle/>
                  <a:p>
                    <a:fld id="{C275349B-CFEA-4D05-B40E-0549AEF16452}" type="CATEGORYNAME">
                      <a:rPr lang="en-US" b="1" smtClean="0">
                        <a:solidFill>
                          <a:schemeClr val="tx1"/>
                        </a:solidFill>
                      </a:rPr>
                      <a:pPr/>
                      <a:t>[CATEGORY NAME]</a:t>
                    </a:fld>
                    <a:endParaRPr lang="en-GB"/>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34A-4A6A-BFE5-A816150DF8F4}"/>
                </c:ext>
              </c:extLst>
            </c:dLbl>
            <c:dLbl>
              <c:idx val="3"/>
              <c:layout>
                <c:manualLayout>
                  <c:x val="0.12965063301995"/>
                  <c:y val="0.18527500763589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fld id="{3CB61721-A43D-446A-AC7E-1C31508B5151}" type="CATEGORYNAME">
                      <a:rPr lang="en-US" b="1" smtClean="0">
                        <a:solidFill>
                          <a:schemeClr val="tx1"/>
                        </a:solidFill>
                      </a:rPr>
                      <a:pPr>
                        <a:defRPr b="1">
                          <a:solidFill>
                            <a:schemeClr val="tx1"/>
                          </a:solidFill>
                        </a:defRPr>
                      </a:pPr>
                      <a:t>[CATEGORY NAME]</a:t>
                    </a:fld>
                    <a:endParaRPr lang="en-GB"/>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7BD-412D-B66A-2EDE4342A94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Monitoring</c:v>
                </c:pt>
                <c:pt idx="1">
                  <c:v>Currently working on</c:v>
                </c:pt>
                <c:pt idx="2">
                  <c:v>Upcoming activity</c:v>
                </c:pt>
                <c:pt idx="3">
                  <c:v>XRN Changes</c:v>
                </c:pt>
              </c:strCache>
            </c:strRef>
          </c:cat>
          <c:val>
            <c:numRef>
              <c:f>Sheet1!$B$2:$B$5</c:f>
              <c:numCache>
                <c:formatCode>General</c:formatCode>
                <c:ptCount val="4"/>
                <c:pt idx="0">
                  <c:v>2</c:v>
                </c:pt>
                <c:pt idx="1">
                  <c:v>5</c:v>
                </c:pt>
                <c:pt idx="2">
                  <c:v>3</c:v>
                </c:pt>
                <c:pt idx="3">
                  <c:v>2</c:v>
                </c:pt>
              </c:numCache>
            </c:numRef>
          </c:val>
          <c:extLst>
            <c:ext xmlns:c16="http://schemas.microsoft.com/office/drawing/2014/chart" uri="{C3380CC4-5D6E-409C-BE32-E72D297353CC}">
              <c16:uniqueId val="{00000000-434A-4A6A-BFE5-A816150DF8F4}"/>
            </c:ext>
          </c:extLst>
        </c:ser>
        <c:dLbls>
          <c:dLblPos val="in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Change KVI Survey:</a:t>
            </a:r>
            <a:r>
              <a:rPr lang="en-GB" baseline="0"/>
              <a:t> Rolling Performance </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'Running Totals'!$A$2</c:f>
              <c:strCache>
                <c:ptCount val="1"/>
                <c:pt idx="0">
                  <c:v>% of positive answers per survey</c:v>
                </c:pt>
              </c:strCache>
            </c:strRef>
          </c:tx>
          <c:spPr>
            <a:ln w="28575" cap="rnd">
              <a:solidFill>
                <a:schemeClr val="accent1"/>
              </a:solidFill>
              <a:round/>
            </a:ln>
            <a:effectLst/>
          </c:spPr>
          <c:marker>
            <c:symbol val="none"/>
          </c:marker>
          <c:cat>
            <c:strRef>
              <c:f>'Running Totals'!$B$1:$E$1</c:f>
              <c:strCache>
                <c:ptCount val="4"/>
                <c:pt idx="0">
                  <c:v>Jan-22</c:v>
                </c:pt>
                <c:pt idx="1">
                  <c:v>Apr-22</c:v>
                </c:pt>
                <c:pt idx="2">
                  <c:v>Oct-22</c:v>
                </c:pt>
                <c:pt idx="3">
                  <c:v>Jan-23</c:v>
                </c:pt>
              </c:strCache>
            </c:strRef>
          </c:cat>
          <c:val>
            <c:numRef>
              <c:f>'Running Totals'!$B$2:$E$2</c:f>
              <c:numCache>
                <c:formatCode>0%</c:formatCode>
                <c:ptCount val="4"/>
                <c:pt idx="0">
                  <c:v>0.79</c:v>
                </c:pt>
                <c:pt idx="1">
                  <c:v>0.71</c:v>
                </c:pt>
                <c:pt idx="2">
                  <c:v>0.95</c:v>
                </c:pt>
                <c:pt idx="3">
                  <c:v>0.8</c:v>
                </c:pt>
              </c:numCache>
            </c:numRef>
          </c:val>
          <c:smooth val="0"/>
          <c:extLst>
            <c:ext xmlns:c16="http://schemas.microsoft.com/office/drawing/2014/chart" uri="{C3380CC4-5D6E-409C-BE32-E72D297353CC}">
              <c16:uniqueId val="{00000000-B763-4D83-9726-C8AF13C61123}"/>
            </c:ext>
          </c:extLst>
        </c:ser>
        <c:dLbls>
          <c:showLegendKey val="0"/>
          <c:showVal val="0"/>
          <c:showCatName val="0"/>
          <c:showSerName val="0"/>
          <c:showPercent val="0"/>
          <c:showBubbleSize val="0"/>
        </c:dLbls>
        <c:marker val="1"/>
        <c:smooth val="0"/>
        <c:axId val="1644539247"/>
        <c:axId val="1731598703"/>
      </c:lineChart>
      <c:lineChart>
        <c:grouping val="standard"/>
        <c:varyColors val="0"/>
        <c:ser>
          <c:idx val="1"/>
          <c:order val="1"/>
          <c:tx>
            <c:strRef>
              <c:f>'Running Totals'!$A$3</c:f>
              <c:strCache>
                <c:ptCount val="1"/>
                <c:pt idx="0">
                  <c:v># of responding organisations</c:v>
                </c:pt>
              </c:strCache>
            </c:strRef>
          </c:tx>
          <c:spPr>
            <a:ln w="28575" cap="rnd">
              <a:solidFill>
                <a:schemeClr val="accent2"/>
              </a:solidFill>
              <a:round/>
            </a:ln>
            <a:effectLst/>
          </c:spPr>
          <c:marker>
            <c:symbol val="none"/>
          </c:marker>
          <c:cat>
            <c:strRef>
              <c:f>'Running Totals'!$B$1:$E$1</c:f>
              <c:strCache>
                <c:ptCount val="4"/>
                <c:pt idx="0">
                  <c:v>Jan-22</c:v>
                </c:pt>
                <c:pt idx="1">
                  <c:v>Apr-22</c:v>
                </c:pt>
                <c:pt idx="2">
                  <c:v>Oct-22</c:v>
                </c:pt>
                <c:pt idx="3">
                  <c:v>Jan-23</c:v>
                </c:pt>
              </c:strCache>
            </c:strRef>
          </c:cat>
          <c:val>
            <c:numRef>
              <c:f>'Running Totals'!$B$3:$E$3</c:f>
              <c:numCache>
                <c:formatCode>General</c:formatCode>
                <c:ptCount val="4"/>
                <c:pt idx="0">
                  <c:v>9</c:v>
                </c:pt>
                <c:pt idx="1">
                  <c:v>5</c:v>
                </c:pt>
                <c:pt idx="2">
                  <c:v>4</c:v>
                </c:pt>
                <c:pt idx="3">
                  <c:v>4</c:v>
                </c:pt>
              </c:numCache>
            </c:numRef>
          </c:val>
          <c:smooth val="0"/>
          <c:extLst>
            <c:ext xmlns:c16="http://schemas.microsoft.com/office/drawing/2014/chart" uri="{C3380CC4-5D6E-409C-BE32-E72D297353CC}">
              <c16:uniqueId val="{00000001-B763-4D83-9726-C8AF13C61123}"/>
            </c:ext>
          </c:extLst>
        </c:ser>
        <c:dLbls>
          <c:showLegendKey val="0"/>
          <c:showVal val="0"/>
          <c:showCatName val="0"/>
          <c:showSerName val="0"/>
          <c:showPercent val="0"/>
          <c:showBubbleSize val="0"/>
        </c:dLbls>
        <c:marker val="1"/>
        <c:smooth val="0"/>
        <c:axId val="1592063135"/>
        <c:axId val="1679113983"/>
      </c:lineChart>
      <c:catAx>
        <c:axId val="1644539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1598703"/>
        <c:crosses val="autoZero"/>
        <c:auto val="1"/>
        <c:lblAlgn val="ctr"/>
        <c:lblOffset val="100"/>
        <c:noMultiLvlLbl val="0"/>
      </c:catAx>
      <c:valAx>
        <c:axId val="173159870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4539247"/>
        <c:crosses val="autoZero"/>
        <c:crossBetween val="between"/>
      </c:valAx>
      <c:valAx>
        <c:axId val="1679113983"/>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2063135"/>
        <c:crosses val="max"/>
        <c:crossBetween val="between"/>
      </c:valAx>
      <c:catAx>
        <c:axId val="1592063135"/>
        <c:scaling>
          <c:orientation val="minMax"/>
        </c:scaling>
        <c:delete val="1"/>
        <c:axPos val="b"/>
        <c:numFmt formatCode="General" sourceLinked="1"/>
        <c:majorTickMark val="out"/>
        <c:minorTickMark val="none"/>
        <c:tickLblPos val="nextTo"/>
        <c:crossAx val="16791139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0.5652</cdr:x>
      <cdr:y>0.34136</cdr:y>
    </cdr:from>
    <cdr:to>
      <cdr:x>0.61955</cdr:x>
      <cdr:y>0.41011</cdr:y>
    </cdr:to>
    <cdr:sp macro="" textlink="">
      <cdr:nvSpPr>
        <cdr:cNvPr id="2" name="TextBox 1">
          <a:extLst xmlns:a="http://schemas.openxmlformats.org/drawingml/2006/main">
            <a:ext uri="{FF2B5EF4-FFF2-40B4-BE49-F238E27FC236}">
              <a16:creationId xmlns:a16="http://schemas.microsoft.com/office/drawing/2014/main" id="{233E2470-38A2-472C-8831-301D37D5C2A1}"/>
            </a:ext>
          </a:extLst>
        </cdr:cNvPr>
        <cdr:cNvSpPr txBox="1"/>
      </cdr:nvSpPr>
      <cdr:spPr>
        <a:xfrm xmlns:a="http://schemas.openxmlformats.org/drawingml/2006/main">
          <a:off x="2636178" y="1213721"/>
          <a:ext cx="253497" cy="2444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dirty="0">
              <a:solidFill>
                <a:schemeClr val="tx1"/>
              </a:solidFill>
            </a:rPr>
            <a:t>5</a:t>
          </a:r>
          <a:endParaRPr lang="en-GB" sz="1100" dirty="0">
            <a:solidFill>
              <a:schemeClr val="tx1"/>
            </a:solidFill>
          </a:endParaRPr>
        </a:p>
      </cdr:txBody>
    </cdr:sp>
  </cdr:relSizeAnchor>
  <cdr:relSizeAnchor xmlns:cdr="http://schemas.openxmlformats.org/drawingml/2006/chartDrawing">
    <cdr:from>
      <cdr:x>0.5652</cdr:x>
      <cdr:y>0.75127</cdr:y>
    </cdr:from>
    <cdr:to>
      <cdr:x>0.6199</cdr:x>
      <cdr:y>0.8272</cdr:y>
    </cdr:to>
    <cdr:sp macro="" textlink="">
      <cdr:nvSpPr>
        <cdr:cNvPr id="3" name="TextBox 2">
          <a:extLst xmlns:a="http://schemas.openxmlformats.org/drawingml/2006/main">
            <a:ext uri="{FF2B5EF4-FFF2-40B4-BE49-F238E27FC236}">
              <a16:creationId xmlns:a16="http://schemas.microsoft.com/office/drawing/2014/main" id="{7A96E089-8C77-4176-86B3-8A93D3A0A374}"/>
            </a:ext>
          </a:extLst>
        </cdr:cNvPr>
        <cdr:cNvSpPr txBox="1"/>
      </cdr:nvSpPr>
      <cdr:spPr>
        <a:xfrm xmlns:a="http://schemas.openxmlformats.org/drawingml/2006/main">
          <a:off x="2636178" y="2671188"/>
          <a:ext cx="255146" cy="2699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dirty="0">
              <a:solidFill>
                <a:schemeClr val="tx1"/>
              </a:solidFill>
            </a:rPr>
            <a:t>5</a:t>
          </a:r>
          <a:endParaRPr lang="en-GB" sz="1100" dirty="0">
            <a:solidFill>
              <a:schemeClr val="tx1"/>
            </a:solidFill>
          </a:endParaRPr>
        </a:p>
      </cdr:txBody>
    </cdr:sp>
  </cdr:relSizeAnchor>
  <cdr:relSizeAnchor xmlns:cdr="http://schemas.openxmlformats.org/drawingml/2006/chartDrawing">
    <cdr:from>
      <cdr:x>0.30331</cdr:x>
      <cdr:y>0.67145</cdr:y>
    </cdr:from>
    <cdr:to>
      <cdr:x>0.35572</cdr:x>
      <cdr:y>0.73693</cdr:y>
    </cdr:to>
    <cdr:sp macro="" textlink="">
      <cdr:nvSpPr>
        <cdr:cNvPr id="4" name="TextBox 3">
          <a:extLst xmlns:a="http://schemas.openxmlformats.org/drawingml/2006/main">
            <a:ext uri="{FF2B5EF4-FFF2-40B4-BE49-F238E27FC236}">
              <a16:creationId xmlns:a16="http://schemas.microsoft.com/office/drawing/2014/main" id="{4DF0D442-90BD-40F7-8CCD-44156E06394A}"/>
            </a:ext>
          </a:extLst>
        </cdr:cNvPr>
        <cdr:cNvSpPr txBox="1"/>
      </cdr:nvSpPr>
      <cdr:spPr>
        <a:xfrm xmlns:a="http://schemas.openxmlformats.org/drawingml/2006/main">
          <a:off x="1414672" y="2387387"/>
          <a:ext cx="244444" cy="2328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dirty="0">
              <a:solidFill>
                <a:schemeClr val="tx1"/>
              </a:solidFill>
            </a:rPr>
            <a:t>2</a:t>
          </a:r>
          <a:endParaRPr lang="en-GB" sz="1100"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31/03/2023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7</a:t>
            </a:fld>
            <a:endParaRPr lang="en-GB"/>
          </a:p>
        </p:txBody>
      </p:sp>
    </p:spTree>
    <p:extLst>
      <p:ext uri="{BB962C8B-B14F-4D97-AF65-F5344CB8AC3E}">
        <p14:creationId xmlns:p14="http://schemas.microsoft.com/office/powerpoint/2010/main" val="1862257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20</a:t>
            </a:fld>
            <a:endParaRPr lang="en-GB"/>
          </a:p>
        </p:txBody>
      </p:sp>
    </p:spTree>
    <p:extLst>
      <p:ext uri="{BB962C8B-B14F-4D97-AF65-F5344CB8AC3E}">
        <p14:creationId xmlns:p14="http://schemas.microsoft.com/office/powerpoint/2010/main" val="2703574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21</a:t>
            </a:fld>
            <a:endParaRPr lang="en-GB"/>
          </a:p>
        </p:txBody>
      </p:sp>
    </p:spTree>
    <p:extLst>
      <p:ext uri="{BB962C8B-B14F-4D97-AF65-F5344CB8AC3E}">
        <p14:creationId xmlns:p14="http://schemas.microsoft.com/office/powerpoint/2010/main" val="852811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24</a:t>
            </a:fld>
            <a:endParaRPr lang="en-GB"/>
          </a:p>
        </p:txBody>
      </p:sp>
    </p:spTree>
    <p:extLst>
      <p:ext uri="{BB962C8B-B14F-4D97-AF65-F5344CB8AC3E}">
        <p14:creationId xmlns:p14="http://schemas.microsoft.com/office/powerpoint/2010/main" val="445958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25</a:t>
            </a:fld>
            <a:endParaRPr lang="en-GB"/>
          </a:p>
        </p:txBody>
      </p:sp>
    </p:spTree>
    <p:extLst>
      <p:ext uri="{BB962C8B-B14F-4D97-AF65-F5344CB8AC3E}">
        <p14:creationId xmlns:p14="http://schemas.microsoft.com/office/powerpoint/2010/main" val="1145733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6976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5215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6745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6757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33</a:t>
            </a:fld>
            <a:endParaRPr lang="en-GB"/>
          </a:p>
        </p:txBody>
      </p:sp>
    </p:spTree>
    <p:extLst>
      <p:ext uri="{BB962C8B-B14F-4D97-AF65-F5344CB8AC3E}">
        <p14:creationId xmlns:p14="http://schemas.microsoft.com/office/powerpoint/2010/main" val="1068796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35</a:t>
            </a:fld>
            <a:endParaRPr lang="en-GB"/>
          </a:p>
        </p:txBody>
      </p:sp>
    </p:spTree>
    <p:extLst>
      <p:ext uri="{BB962C8B-B14F-4D97-AF65-F5344CB8AC3E}">
        <p14:creationId xmlns:p14="http://schemas.microsoft.com/office/powerpoint/2010/main" val="412213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8</a:t>
            </a:fld>
            <a:endParaRPr lang="en-GB"/>
          </a:p>
        </p:txBody>
      </p:sp>
    </p:spTree>
    <p:extLst>
      <p:ext uri="{BB962C8B-B14F-4D97-AF65-F5344CB8AC3E}">
        <p14:creationId xmlns:p14="http://schemas.microsoft.com/office/powerpoint/2010/main" val="3366483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39</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41</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43</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45</a:t>
            </a:fld>
            <a:endParaRPr lang="en-GB"/>
          </a:p>
        </p:txBody>
      </p:sp>
    </p:spTree>
    <p:extLst>
      <p:ext uri="{BB962C8B-B14F-4D97-AF65-F5344CB8AC3E}">
        <p14:creationId xmlns:p14="http://schemas.microsoft.com/office/powerpoint/2010/main" val="1700516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 b="1">
                <a:solidFill>
                  <a:schemeClr val="bg1"/>
                </a:solidFill>
                <a:latin typeface="Arial" panose="020B0604020202020204" pitchFamily="34" charset="0"/>
                <a:cs typeface="Arial" panose="020B0604020202020204" pitchFamily="34" charset="0"/>
              </a:rPr>
              <a:t>XRN5393 – Gemini Spring 22 Release - RFC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CHG0033706 - Go Live 25/02 - </a:t>
            </a:r>
            <a:r>
              <a:rPr lang="en-US" sz="200" b="0">
                <a:solidFill>
                  <a:schemeClr val="bg1"/>
                </a:solidFill>
                <a:latin typeface="Arial" panose="020B0604020202020204" pitchFamily="34" charset="0"/>
                <a:cs typeface="Arial" panose="020B0604020202020204" pitchFamily="34" charset="0"/>
              </a:rPr>
              <a:t>UNC785 - Aggregate Bacton Exit Points - Part A  (Operational)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CHG0033667 - </a:t>
            </a:r>
            <a:r>
              <a:rPr lang="en-US" sz="200" b="0">
                <a:solidFill>
                  <a:schemeClr val="bg1"/>
                </a:solidFill>
                <a:latin typeface="Arial" panose="020B0604020202020204" pitchFamily="34" charset="0"/>
                <a:cs typeface="Arial" panose="020B0604020202020204" pitchFamily="34" charset="0"/>
              </a:rPr>
              <a:t>Contingency</a:t>
            </a:r>
            <a:r>
              <a:rPr lang="en-GB" sz="200" b="0">
                <a:solidFill>
                  <a:schemeClr val="bg1"/>
                </a:solidFill>
                <a:latin typeface="Arial" panose="020B0604020202020204" pitchFamily="34" charset="0"/>
                <a:cs typeface="Arial" panose="020B0604020202020204" pitchFamily="34" charset="0"/>
              </a:rPr>
              <a:t> 27/02 - </a:t>
            </a:r>
            <a:r>
              <a:rPr lang="en-US" sz="200" b="0">
                <a:solidFill>
                  <a:schemeClr val="bg1"/>
                </a:solidFill>
                <a:latin typeface="Arial" panose="020B0604020202020204" pitchFamily="34" charset="0"/>
                <a:cs typeface="Arial" panose="020B0604020202020204" pitchFamily="34" charset="0"/>
              </a:rPr>
              <a:t>UNC785 - Aggregate Bacton Exit Points - Part A  (Operational)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 b="0">
                <a:solidFill>
                  <a:schemeClr val="bg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CHG0033668</a:t>
            </a:r>
            <a:r>
              <a:rPr lang="en-GB"/>
              <a:t> - Go Live 03/04 - </a:t>
            </a:r>
            <a:r>
              <a:rPr lang="en-US" sz="1200" b="0" i="0" u="none" strike="noStrike" kern="1200">
                <a:solidFill>
                  <a:schemeClr val="tx1"/>
                </a:solidFill>
                <a:effectLst/>
                <a:latin typeface="+mn-lt"/>
                <a:ea typeface="+mn-ea"/>
                <a:cs typeface="+mn-cs"/>
              </a:rPr>
              <a:t>UNC785 - Aggregate Bacton Exit Points - Part B (Charging Theory)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CHG0033767 </a:t>
            </a:r>
            <a:r>
              <a:rPr lang="en-GB" sz="700" b="0">
                <a:solidFill>
                  <a:schemeClr val="bg1"/>
                </a:solidFill>
                <a:latin typeface="Arial" panose="020B0604020202020204" pitchFamily="34" charset="0"/>
                <a:cs typeface="Arial" panose="020B0604020202020204" pitchFamily="34" charset="0"/>
              </a:rPr>
              <a:t>- </a:t>
            </a:r>
            <a:r>
              <a:rPr lang="en-US" sz="700" b="0">
                <a:solidFill>
                  <a:schemeClr val="bg1"/>
                </a:solidFill>
                <a:latin typeface="Arial" panose="020B0604020202020204" pitchFamily="34" charset="0"/>
                <a:cs typeface="Arial" panose="020B0604020202020204" pitchFamily="34" charset="0"/>
              </a:rPr>
              <a:t>Contingency</a:t>
            </a:r>
            <a:r>
              <a:rPr lang="en-GB" sz="700" b="0">
                <a:solidFill>
                  <a:schemeClr val="bg1"/>
                </a:solidFill>
                <a:latin typeface="Arial" panose="020B0604020202020204" pitchFamily="34" charset="0"/>
                <a:cs typeface="Arial" panose="020B0604020202020204" pitchFamily="34" charset="0"/>
              </a:rPr>
              <a:t> 10/04 - </a:t>
            </a:r>
            <a:r>
              <a:rPr lang="en-US" sz="1200" b="0" i="0" u="none" strike="noStrike" kern="1200">
                <a:solidFill>
                  <a:schemeClr val="tx1"/>
                </a:solidFill>
                <a:effectLst/>
                <a:latin typeface="+mn-lt"/>
                <a:ea typeface="+mn-ea"/>
                <a:cs typeface="+mn-cs"/>
              </a:rPr>
              <a:t>UNC785 - Aggregate Bacton Exit Points - Part B (Charging Theory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XRN5231 - Flow Weighted Average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latin typeface="Arial" panose="020B0604020202020204" pitchFamily="34" charset="0"/>
                <a:cs typeface="Arial" panose="020B0604020202020204" pitchFamily="34" charset="0"/>
              </a:rPr>
              <a:t>CHG0033749 – Go Live 30/06 - </a:t>
            </a:r>
            <a:r>
              <a:rPr lang="en-US" sz="200" b="0">
                <a:latin typeface="Arial" panose="020B0604020202020204" pitchFamily="34" charset="0"/>
                <a:cs typeface="Arial" panose="020B0604020202020204" pitchFamily="34" charset="0"/>
              </a:rPr>
              <a:t>Flow weighted Average CV Calculation</a:t>
            </a:r>
            <a:endParaRPr lang="en-GB" sz="200"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XRN5368.2 - Single Sign on Experience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 b="0">
                <a:solidFill>
                  <a:schemeClr val="bg1"/>
                </a:solidFill>
                <a:latin typeface="Arial" panose="020B0604020202020204" pitchFamily="34" charset="0"/>
                <a:cs typeface="Arial" panose="020B0604020202020204" pitchFamily="34" charset="0"/>
              </a:rPr>
              <a:t>CHG0033809 – Go Live 29/05 - SSO/MFA /SSPR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CHG0033828 – </a:t>
            </a:r>
            <a:r>
              <a:rPr lang="en-US" sz="200" b="0">
                <a:solidFill>
                  <a:schemeClr val="bg1"/>
                </a:solidFill>
                <a:latin typeface="Arial" panose="020B0604020202020204" pitchFamily="34" charset="0"/>
                <a:cs typeface="Arial" panose="020B0604020202020204" pitchFamily="34" charset="0"/>
              </a:rPr>
              <a:t>Contingency 12/06 </a:t>
            </a:r>
            <a:r>
              <a:rPr lang="en-GB" sz="200" b="0">
                <a:solidFill>
                  <a:schemeClr val="bg1"/>
                </a:solidFill>
                <a:latin typeface="Arial" panose="020B0604020202020204" pitchFamily="34" charset="0"/>
                <a:cs typeface="Arial" panose="020B0604020202020204" pitchFamily="34" charset="0"/>
              </a:rPr>
              <a:t>- </a:t>
            </a:r>
            <a:r>
              <a:rPr lang="en-US" sz="200" b="0">
                <a:solidFill>
                  <a:schemeClr val="bg1"/>
                </a:solidFill>
                <a:latin typeface="Arial" panose="020B0604020202020204" pitchFamily="34" charset="0"/>
                <a:cs typeface="Arial" panose="020B0604020202020204" pitchFamily="34" charset="0"/>
              </a:rPr>
              <a:t>SSO/MFA /SSPR - Placeholder</a:t>
            </a:r>
            <a:endParaRPr lang="en-GB" sz="200" b="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XRN5368.3 - API Enhancements - </a:t>
            </a:r>
            <a:r>
              <a:rPr lang="en-US" sz="200" b="1">
                <a:solidFill>
                  <a:schemeClr val="bg1"/>
                </a:solidFill>
                <a:latin typeface="Arial" panose="020B0604020202020204" pitchFamily="34" charset="0"/>
                <a:cs typeface="Arial" panose="020B0604020202020204" pitchFamily="34" charset="0"/>
              </a:rPr>
              <a:t>RFC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CHG0033766 Go Live 10/04 - Azure APIM API’s over the internet - TBC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XRN5368.1 - Control M and Batch Processing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CHG0033808 Go Live 01/03 </a:t>
            </a:r>
            <a:r>
              <a:rPr lang="en-US" sz="200" b="0">
                <a:solidFill>
                  <a:schemeClr val="bg1"/>
                </a:solidFill>
                <a:latin typeface="Arial" panose="020B0604020202020204" pitchFamily="34" charset="0"/>
                <a:cs typeface="Arial" panose="020B0604020202020204" pitchFamily="34" charset="0"/>
              </a:rPr>
              <a:t>- Deletion &amp; Housekeeping </a:t>
            </a:r>
            <a:endParaRPr lang="en-GB" sz="200" b="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CHG0033810 Go Live 15/03</a:t>
            </a:r>
            <a:r>
              <a:rPr lang="en-US" sz="200" b="0">
                <a:solidFill>
                  <a:schemeClr val="bg1"/>
                </a:solidFill>
                <a:latin typeface="Arial" panose="020B0604020202020204" pitchFamily="34" charset="0"/>
                <a:cs typeface="Arial" panose="020B0604020202020204" pitchFamily="34" charset="0"/>
              </a:rPr>
              <a:t> - Deletion &amp; Housekeeping </a:t>
            </a:r>
            <a:endParaRPr lang="en-GB" sz="200" b="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XRN5368.5 - Site Minder  Upgrade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CHG0033777 - Siteminder upgrade - Prod change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CHG0033778 - Siteminder upgrade - Prod change 2 - Log4j  re-fix.</a:t>
            </a:r>
          </a:p>
        </p:txBody>
      </p:sp>
      <p:sp>
        <p:nvSpPr>
          <p:cNvPr id="4" name="Slide Number Placeholder 3"/>
          <p:cNvSpPr>
            <a:spLocks noGrp="1"/>
          </p:cNvSpPr>
          <p:nvPr>
            <p:ph type="sldNum" sz="quarter" idx="5"/>
          </p:nvPr>
        </p:nvSpPr>
        <p:spPr/>
        <p:txBody>
          <a:bodyPr/>
          <a:lstStyle/>
          <a:p>
            <a:fld id="{2A2357B9-A31F-4FC7-A38A-70DF36F645F3}" type="slidenum">
              <a:rPr lang="en-GB" smtClean="0"/>
              <a:t>47</a:t>
            </a:fld>
            <a:endParaRPr lang="en-GB"/>
          </a:p>
        </p:txBody>
      </p:sp>
    </p:spTree>
    <p:extLst>
      <p:ext uri="{BB962C8B-B14F-4D97-AF65-F5344CB8AC3E}">
        <p14:creationId xmlns:p14="http://schemas.microsoft.com/office/powerpoint/2010/main" val="3423576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567E1F-74AE-7A48-950B-43290777A5AC}" type="slidenum">
              <a:rPr lang="en-US" smtClean="0"/>
              <a:t>54</a:t>
            </a:fld>
            <a:endParaRPr lang="en-US"/>
          </a:p>
        </p:txBody>
      </p:sp>
    </p:spTree>
    <p:extLst>
      <p:ext uri="{BB962C8B-B14F-4D97-AF65-F5344CB8AC3E}">
        <p14:creationId xmlns:p14="http://schemas.microsoft.com/office/powerpoint/2010/main" val="26808092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D15C3A-2F39-4EA3-BA98-F5F2450E317E}" type="slidenum">
              <a:rPr lang="en-GB" smtClean="0"/>
              <a:t>55</a:t>
            </a:fld>
            <a:endParaRPr lang="en-GB"/>
          </a:p>
        </p:txBody>
      </p:sp>
    </p:spTree>
    <p:extLst>
      <p:ext uri="{BB962C8B-B14F-4D97-AF65-F5344CB8AC3E}">
        <p14:creationId xmlns:p14="http://schemas.microsoft.com/office/powerpoint/2010/main" val="825580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7022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13</a:t>
            </a:fld>
            <a:endParaRPr lang="en-GB"/>
          </a:p>
        </p:txBody>
      </p:sp>
    </p:spTree>
    <p:extLst>
      <p:ext uri="{BB962C8B-B14F-4D97-AF65-F5344CB8AC3E}">
        <p14:creationId xmlns:p14="http://schemas.microsoft.com/office/powerpoint/2010/main" val="2922016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14</a:t>
            </a:fld>
            <a:endParaRPr lang="en-GB"/>
          </a:p>
        </p:txBody>
      </p:sp>
    </p:spTree>
    <p:extLst>
      <p:ext uri="{BB962C8B-B14F-4D97-AF65-F5344CB8AC3E}">
        <p14:creationId xmlns:p14="http://schemas.microsoft.com/office/powerpoint/2010/main" val="2053834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15</a:t>
            </a:fld>
            <a:endParaRPr lang="en-GB"/>
          </a:p>
        </p:txBody>
      </p:sp>
    </p:spTree>
    <p:extLst>
      <p:ext uri="{BB962C8B-B14F-4D97-AF65-F5344CB8AC3E}">
        <p14:creationId xmlns:p14="http://schemas.microsoft.com/office/powerpoint/2010/main" val="820224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16</a:t>
            </a:fld>
            <a:endParaRPr lang="en-GB"/>
          </a:p>
        </p:txBody>
      </p:sp>
    </p:spTree>
    <p:extLst>
      <p:ext uri="{BB962C8B-B14F-4D97-AF65-F5344CB8AC3E}">
        <p14:creationId xmlns:p14="http://schemas.microsoft.com/office/powerpoint/2010/main" val="2246061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17</a:t>
            </a:fld>
            <a:endParaRPr lang="en-GB"/>
          </a:p>
        </p:txBody>
      </p:sp>
    </p:spTree>
    <p:extLst>
      <p:ext uri="{BB962C8B-B14F-4D97-AF65-F5344CB8AC3E}">
        <p14:creationId xmlns:p14="http://schemas.microsoft.com/office/powerpoint/2010/main" val="3375762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18</a:t>
            </a:fld>
            <a:endParaRPr lang="en-GB"/>
          </a:p>
        </p:txBody>
      </p:sp>
    </p:spTree>
    <p:extLst>
      <p:ext uri="{BB962C8B-B14F-4D97-AF65-F5344CB8AC3E}">
        <p14:creationId xmlns:p14="http://schemas.microsoft.com/office/powerpoint/2010/main" val="1140445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19</a:t>
            </a:fld>
            <a:endParaRPr lang="en-GB"/>
          </a:p>
        </p:txBody>
      </p:sp>
    </p:spTree>
    <p:extLst>
      <p:ext uri="{BB962C8B-B14F-4D97-AF65-F5344CB8AC3E}">
        <p14:creationId xmlns:p14="http://schemas.microsoft.com/office/powerpoint/2010/main" val="37163459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13039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 copy heavy 4">
    <p:spTree>
      <p:nvGrpSpPr>
        <p:cNvPr id="1" name=""/>
        <p:cNvGrpSpPr/>
        <p:nvPr/>
      </p:nvGrpSpPr>
      <p:grpSpPr>
        <a:xfrm>
          <a:off x="0" y="0"/>
          <a:ext cx="0" cy="0"/>
          <a:chOff x="0" y="0"/>
          <a:chExt cx="0" cy="0"/>
        </a:xfrm>
      </p:grpSpPr>
      <p:sp>
        <p:nvSpPr>
          <p:cNvPr id="15" name="Text Placeholder 24">
            <a:extLst>
              <a:ext uri="{FF2B5EF4-FFF2-40B4-BE49-F238E27FC236}">
                <a16:creationId xmlns:a16="http://schemas.microsoft.com/office/drawing/2014/main" id="{BFE89D31-1694-4358-8650-1FB611FAD68C}"/>
              </a:ext>
            </a:extLst>
          </p:cNvPr>
          <p:cNvSpPr>
            <a:spLocks noGrp="1"/>
          </p:cNvSpPr>
          <p:nvPr>
            <p:ph type="body" sz="quarter" idx="17" hasCustomPrompt="1"/>
          </p:nvPr>
        </p:nvSpPr>
        <p:spPr>
          <a:xfrm>
            <a:off x="2395537" y="260494"/>
            <a:ext cx="4691063" cy="477054"/>
          </a:xfrm>
          <a:prstGeom prst="rect">
            <a:avLst/>
          </a:prstGeom>
        </p:spPr>
        <p:txBody>
          <a:bodyPr wrap="square">
            <a:spAutoFit/>
          </a:bodyPr>
          <a:lstStyle>
            <a:lvl1pPr algn="ctr">
              <a:defRPr kumimoji="0" lang="en-GB" sz="2596" b="0" i="0" u="none" strike="noStrike" kern="0" cap="none" spc="0" normalizeH="0" baseline="0" noProof="0" dirty="0" smtClean="0">
                <a:ln>
                  <a:noFill/>
                </a:ln>
                <a:solidFill>
                  <a:srgbClr val="FFBA1A"/>
                </a:solidFill>
                <a:effectLst/>
                <a:uLnTx/>
                <a:uFillTx/>
                <a:latin typeface="Poppins Light" panose="00000400000000000000" pitchFamily="2" charset="0"/>
                <a:ea typeface="+mj-ea"/>
                <a:cs typeface="Poppins Light" panose="00000400000000000000" pitchFamily="2" charset="0"/>
              </a:defRPr>
            </a:lvl1pPr>
          </a:lstStyle>
          <a:p>
            <a:pPr marL="12685" marR="5074" lvl="0" indent="0" algn="l" defTabSz="913280" rtl="0" eaLnBrk="1" fontAlgn="auto" latinLnBrk="0" hangingPunct="1">
              <a:lnSpc>
                <a:spcPts val="2996"/>
              </a:lnSpc>
              <a:spcBef>
                <a:spcPts val="300"/>
              </a:spcBef>
              <a:spcAft>
                <a:spcPts val="0"/>
              </a:spcAft>
              <a:buClrTx/>
              <a:buSzTx/>
              <a:buFontTx/>
              <a:buNone/>
              <a:tabLst/>
              <a:defRPr/>
            </a:pPr>
            <a:r>
              <a:rPr kumimoji="0" lang="en-GB" sz="2596" b="0" i="0" u="none" strike="noStrike" kern="0" cap="none" spc="0" normalizeH="0" baseline="0" noProof="0">
                <a:ln>
                  <a:noFill/>
                </a:ln>
                <a:solidFill>
                  <a:srgbClr val="FFBA1A"/>
                </a:solidFill>
                <a:effectLst/>
                <a:uLnTx/>
                <a:uFillTx/>
                <a:latin typeface="Poppins Light"/>
                <a:ea typeface="+mn-ea"/>
                <a:cs typeface="+mn-cs"/>
              </a:rPr>
              <a:t>Simple content heavy slide</a:t>
            </a:r>
            <a:endParaRPr lang="en-GB"/>
          </a:p>
        </p:txBody>
      </p:sp>
      <p:sp>
        <p:nvSpPr>
          <p:cNvPr id="3" name="Text Placeholder 2">
            <a:extLst>
              <a:ext uri="{FF2B5EF4-FFF2-40B4-BE49-F238E27FC236}">
                <a16:creationId xmlns:a16="http://schemas.microsoft.com/office/drawing/2014/main" id="{FB0072CB-C7B4-4E15-BFA3-70CB1D097051}"/>
              </a:ext>
            </a:extLst>
          </p:cNvPr>
          <p:cNvSpPr>
            <a:spLocks noGrp="1"/>
          </p:cNvSpPr>
          <p:nvPr>
            <p:ph type="body" sz="quarter" idx="18"/>
          </p:nvPr>
        </p:nvSpPr>
        <p:spPr>
          <a:xfrm>
            <a:off x="457200" y="897418"/>
            <a:ext cx="8305800" cy="3881408"/>
          </a:xfrm>
          <a:prstGeom prst="rect">
            <a:avLst/>
          </a:prstGeom>
        </p:spPr>
        <p:txBody>
          <a:bodyPr/>
          <a:lstStyle>
            <a:lvl1pPr>
              <a:defRPr sz="899">
                <a:solidFill>
                  <a:schemeClr val="accent1"/>
                </a:solidFill>
              </a:defRPr>
            </a:lvl1pPr>
            <a:lvl2pPr>
              <a:defRPr sz="899">
                <a:solidFill>
                  <a:schemeClr val="accent1"/>
                </a:solidFill>
              </a:defRPr>
            </a:lvl2pPr>
            <a:lvl3pPr>
              <a:defRPr sz="899">
                <a:solidFill>
                  <a:schemeClr val="accent1"/>
                </a:solidFill>
              </a:defRPr>
            </a:lvl3pPr>
            <a:lvl4pPr>
              <a:defRPr sz="899">
                <a:solidFill>
                  <a:schemeClr val="accent1"/>
                </a:solidFill>
              </a:defRPr>
            </a:lvl4pPr>
            <a:lvl5pPr>
              <a:defRPr sz="899">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11666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450503" y="4447449"/>
            <a:ext cx="8239126" cy="238867"/>
          </a:xfrm>
          <a:prstGeom prst="rect">
            <a:avLst/>
          </a:prstGeom>
        </p:spPr>
        <p:txBody>
          <a:bodyPr lIns="45719" tIns="45719" rIns="45719" bIns="45719"/>
          <a:lstStyle>
            <a:lvl1pPr marL="0" indent="0" defTabSz="309563">
              <a:lnSpc>
                <a:spcPct val="100000"/>
              </a:lnSpc>
              <a:spcBef>
                <a:spcPts val="0"/>
              </a:spcBef>
              <a:buSzTx/>
              <a:buNone/>
              <a:defRPr sz="1350" b="1"/>
            </a:lvl1pPr>
          </a:lstStyle>
          <a:p>
            <a:r>
              <a:t>Author and Date</a:t>
            </a:r>
          </a:p>
        </p:txBody>
      </p:sp>
      <p:sp>
        <p:nvSpPr>
          <p:cNvPr id="12" name="Presentation Title"/>
          <p:cNvSpPr txBox="1">
            <a:spLocks noGrp="1"/>
          </p:cNvSpPr>
          <p:nvPr>
            <p:ph type="title" hasCustomPrompt="1"/>
          </p:nvPr>
        </p:nvSpPr>
        <p:spPr>
          <a:xfrm>
            <a:off x="452436" y="965622"/>
            <a:ext cx="8239127" cy="1743075"/>
          </a:xfrm>
          <a:prstGeom prst="rect">
            <a:avLst/>
          </a:prstGeom>
        </p:spPr>
        <p:txBody>
          <a:bodyPr anchor="b"/>
          <a:lstStyle>
            <a:lvl1pPr>
              <a:defRPr sz="4350" spc="-87"/>
            </a:lvl1pPr>
          </a:lstStyle>
          <a:p>
            <a:r>
              <a:t>Presentation Title</a:t>
            </a:r>
          </a:p>
        </p:txBody>
      </p:sp>
      <p:sp>
        <p:nvSpPr>
          <p:cNvPr id="13" name="Body Level One…"/>
          <p:cNvSpPr txBox="1">
            <a:spLocks noGrp="1"/>
          </p:cNvSpPr>
          <p:nvPr>
            <p:ph type="body" sz="quarter" idx="1" hasCustomPrompt="1"/>
          </p:nvPr>
        </p:nvSpPr>
        <p:spPr>
          <a:xfrm>
            <a:off x="450504" y="2708697"/>
            <a:ext cx="8239125" cy="714375"/>
          </a:xfrm>
          <a:prstGeom prst="rect">
            <a:avLst/>
          </a:prstGeom>
        </p:spPr>
        <p:txBody>
          <a:bodyPr/>
          <a:lstStyle>
            <a:lvl1pPr marL="0" indent="0" defTabSz="309563">
              <a:lnSpc>
                <a:spcPct val="100000"/>
              </a:lnSpc>
              <a:spcBef>
                <a:spcPts val="0"/>
              </a:spcBef>
              <a:buSzTx/>
              <a:buNone/>
              <a:defRPr sz="2063" b="1"/>
            </a:lvl1pPr>
            <a:lvl2pPr marL="0" indent="171450" defTabSz="309563">
              <a:lnSpc>
                <a:spcPct val="100000"/>
              </a:lnSpc>
              <a:spcBef>
                <a:spcPts val="0"/>
              </a:spcBef>
              <a:buSzTx/>
              <a:buNone/>
              <a:defRPr sz="2063" b="1"/>
            </a:lvl2pPr>
            <a:lvl3pPr marL="0" indent="342900" defTabSz="309563">
              <a:lnSpc>
                <a:spcPct val="100000"/>
              </a:lnSpc>
              <a:spcBef>
                <a:spcPts val="0"/>
              </a:spcBef>
              <a:buSzTx/>
              <a:buNone/>
              <a:defRPr sz="2063" b="1"/>
            </a:lvl3pPr>
            <a:lvl4pPr marL="0" indent="514350" defTabSz="309563">
              <a:lnSpc>
                <a:spcPct val="100000"/>
              </a:lnSpc>
              <a:spcBef>
                <a:spcPts val="0"/>
              </a:spcBef>
              <a:buSzTx/>
              <a:buNone/>
              <a:defRPr sz="2063" b="1"/>
            </a:lvl4pPr>
            <a:lvl5pPr marL="0" indent="685800" defTabSz="309563">
              <a:lnSpc>
                <a:spcPct val="100000"/>
              </a:lnSpc>
              <a:spcBef>
                <a:spcPts val="0"/>
              </a:spcBef>
              <a:buSzTx/>
              <a:buNone/>
              <a:defRPr sz="2063"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0316635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9483828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xoserve.com/change/change-proposals/xrn-5473-meter-asset-detail-proactive-monitoring-service/" TargetMode="External"/><Relationship Id="rId3" Type="http://schemas.openxmlformats.org/officeDocument/2006/relationships/hyperlink" Target="https://www.xoserve.com/change/change-proposals/xrn-5144-enabling-re-assignment-of-supplier-short-codes-to-implement-supplier-of-last-resort-directions/" TargetMode="External"/><Relationship Id="rId7" Type="http://schemas.openxmlformats.org/officeDocument/2006/relationships/hyperlink" Target="https://www.xoserve.com/change/change-proposals/xrn-5471-services-to-release-data-to-unc-parties/" TargetMode="External"/><Relationship Id="rId2" Type="http://schemas.openxmlformats.org/officeDocument/2006/relationships/hyperlink" Target="https://www.xoserve.com/change/change-proposals/xrn-4914-mod-0651-retrospective-data-update-provisions/" TargetMode="External"/><Relationship Id="rId1" Type="http://schemas.openxmlformats.org/officeDocument/2006/relationships/slideLayout" Target="../slideLayouts/slideLayout2.xml"/><Relationship Id="rId6" Type="http://schemas.openxmlformats.org/officeDocument/2006/relationships/hyperlink" Target="https://www.xoserve.com/change/change-proposals/xrn-5453-gsos-2-3-13-payment-automation/" TargetMode="External"/><Relationship Id="rId5" Type="http://schemas.openxmlformats.org/officeDocument/2006/relationships/hyperlink" Target="https://www.xoserve.com/change/change-proposals/xrn-5345-deferral-of-creation-of-class-change-reads-for-dm-to-ndm-and-ndm-to-dm-sites-at-transfer-of-ownership/" TargetMode="External"/><Relationship Id="rId4" Type="http://schemas.openxmlformats.org/officeDocument/2006/relationships/hyperlink" Target="https://www.xoserve.com/change/change-proposals/xrn-5187-modification-0696-addressing-inequities-between-capacity-booking-under-the-unc-and-arrangements-set-out-in-relevant-nexa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recportal.co.uk/recporta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hyperlink" Target="https://recportal.co.uk/group/guest/-/service-provider-performance-charges-erds-grds-dcc-?p_l_back_url=%2Fsearch%3Fq%3DService%2BProvider%2BPerformance%2BCharges%2B%2528DCC%2529" TargetMode="External"/><Relationship Id="rId7"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package" Target="../embeddings/Microsoft_Word_Document.docx"/><Relationship Id="rId5" Type="http://schemas.openxmlformats.org/officeDocument/2006/relationships/hyperlink" Target="https://recportal.co.uk/group/guest/-/addition-of-key-information-to-all-service-now-tickets" TargetMode="External"/><Relationship Id="rId4" Type="http://schemas.openxmlformats.org/officeDocument/2006/relationships/hyperlink" Target="https://recportal.co.uk/group/guest/-/metering-code-of-practice-consolidation-review"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recportal.co.uk/group/guest/-/introduction-of-css-refresh-functionality" TargetMode="External"/><Relationship Id="rId7"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package" Target="../embeddings/Microsoft_Word_Document2.docx"/><Relationship Id="rId5" Type="http://schemas.openxmlformats.org/officeDocument/2006/relationships/hyperlink" Target="https://recportal.co.uk/group/guest/-/introduction-of-a-housekeeping-change-proposal-process?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p_lifecycle%252525252525253D0%2525252525252526p_p_mode%252525252525253Dview%2525252525252526_com_liferay_my_account_web_portlet_MyAccountPortlet_p_u_i_d%252525252525253D446279015%2525252525252526_com_liferay_my_account_web_portlet_MyAccountPortlet_mvcRenderCommandName%252525252525253D%25252525252525252Fusers_admin%25252525252525252Fedit_user%2525252525252526_com_liferay_my_account_web_portlet_MyAccountPortlet_screenNavigationCategoryKey%252525252525253Dgeneral%2525252525252526_com_liferay_my_account_web_portlet_MyAccountPortlet_screenNavigationEntryKey%252525252525253Droles%2525252525252526p_p_auth%252525252525253DDt7fs3Ke%2525252525252526q%252525252525253DR0074%25252525252526q%2525252525253DR0048%252525252526q%25252525253DR0074%2525252526q%252525253DR0063%25252526q%2525253Dr0070%252526q%25253DR0025%2526q%253DR0074%26q%3DR0073" TargetMode="External"/><Relationship Id="rId4" Type="http://schemas.openxmlformats.org/officeDocument/2006/relationships/hyperlink" Target="https://www.xoserve.com/change/change-proposals/xrn-5567-implementation-of-resend-functionality-for-messages-from-css-to-grda-rec-cp-r0067/" TargetMode="External"/></Relationships>
</file>

<file path=ppt/slides/_rels/slide17.xml.rels><?xml version="1.0" encoding="UTF-8" standalone="yes"?>
<Relationships xmlns="http://schemas.openxmlformats.org/package/2006/relationships"><Relationship Id="rId8" Type="http://schemas.openxmlformats.org/officeDocument/2006/relationships/package" Target="../embeddings/Microsoft_Word_Document3.docx"/><Relationship Id="rId3" Type="http://schemas.openxmlformats.org/officeDocument/2006/relationships/hyperlink" Target="https://recportal.co.uk/group/guest/-/release-of-community-view-data-items-to-mems?p_l_back_url=%2Fsearch%3Fq%3DR0074" TargetMode="External"/><Relationship Id="rId7" Type="http://schemas.openxmlformats.org/officeDocument/2006/relationships/hyperlink" Target="https://www.xoserve.com/change/customer-change-register/xrn-5236-reporting-valid-confirmed-theft-of-gas-into-central-systems-modification-0734/"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s://recportal.co.uk/group/guest/-/clarifications-to-the-theft-detection-incentive-schemes?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p_l_back_url%25252525252525253D%2525252525252525252Fsearch%2525252525252525253Fp_l_back_url%2525252525252525253D%252525252525252525252Fsearch%252525252525252525253Fp_p_lifecycle%252525252525252525253D0%2525252525252525252526p_p_mode%252525252525252525253Dview%2525252525252525252526_com_liferay_my_account_web_portlet_MyAccountPortlet_p_u_i_d%252525252525252525253D446279015%2525252525252525252526_com_liferay_my_account_web_portlet_MyAccountPortlet_mvcRenderCommandName%252525252525252525253D%25252525252525252525252Fusers_admin%25252525252525252525252Fedit_user%2525252525252525252526_com_liferay_my_account_web_portlet_MyAccountPortlet_screenNavigationCategoryKey%252525252525252525253Dgeneral%2525252525252525252526_com_liferay_my_account_web_portlet_MyAccountPortlet_screenNavigationEntryKey%252525252525252525253Droles%2525252525252525252526p_p_auth%252525252525252525253DDt7fs3Ke%2525252525252525252526q%252525252525252525253DR0074%25252525252525252526q%2525252525252525253DR0048%252525252525252526q%25252525252525253DR0074%2525252525252526q%252525252525253DR0063%25252525252526q%2525252525253Dr0070%252525252526q%25252525253DR0025%2525252526q%252525253DR0074%25252526q%2525253DR0073%252526q%25253DR0074%2526q%253DR0048%26q%3DR0091" TargetMode="External"/><Relationship Id="rId5" Type="http://schemas.openxmlformats.org/officeDocument/2006/relationships/hyperlink" Target="https://www.xoserve.com/change/customer-change-register/xrn-5186-modification-0701-aligning-capacity-booking-under-the-unc-and-arrangements-set-out-in-relevant-nexas/" TargetMode="External"/><Relationship Id="rId4" Type="http://schemas.openxmlformats.org/officeDocument/2006/relationships/hyperlink" Target="https://recportal.co.uk/group/guest/-/make-shipper-nexa-values-available-on-the-ges-portal?p_l_back_url=%2Fsearch%3Fq%3Dr0088" TargetMode="External"/><Relationship Id="rId9" Type="http://schemas.openxmlformats.org/officeDocument/2006/relationships/image" Target="../media/image5.wmf"/></Relationships>
</file>

<file path=ppt/slides/_rels/slide18.xml.rels><?xml version="1.0" encoding="UTF-8" standalone="yes"?>
<Relationships xmlns="http://schemas.openxmlformats.org/package/2006/relationships"><Relationship Id="rId3" Type="http://schemas.openxmlformats.org/officeDocument/2006/relationships/hyperlink" Target="https://recportal.co.uk/group/guest/-/dcc-service-organisation-control-2-soc2-assessments?p_l_back_url=%2Fsearch%3Fp_l_back_url%3D%252Fsearch%253Fp_l_back_url%253D%25252Fsearch%25253Fq%25253Dr0088%2526q%253Dr0070%26q%3Dr0048"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recportal.co.uk/group/guest/-/provision-of-enduring-test-environment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xoserve.com/change/customer-change-register/xrn-5535a-processing-of-css-switch-requests-received-in-time-period-5/"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www.xoserve.com/change/customer-change-register/xrn-5546-resolution-of-address-interactions-between-dcc-and-cds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s://recportal.co.uk/group/guest/-/amendments-to-sample-access-agreement-appended-to-the-qualification-and-maintenance-schedule-9-to-the-code" TargetMode="External"/><Relationship Id="rId13" Type="http://schemas.openxmlformats.org/officeDocument/2006/relationships/hyperlink" Target="https://recportal.co.uk/group/guest/-/formalising-the-submission-of-ppmip-unallocated-transaction-report-utr-files" TargetMode="External"/><Relationship Id="rId3" Type="http://schemas.openxmlformats.org/officeDocument/2006/relationships/hyperlink" Target="https://recportal.co.uk/group/guest/-/intellectual-property-rights-and-services-data-main-body-changes" TargetMode="External"/><Relationship Id="rId7" Type="http://schemas.openxmlformats.org/officeDocument/2006/relationships/hyperlink" Target="https://recportal.co.uk/group/guest/-/rec-main-body-data-protection-changes-and-development-of-a-rec-data-protection-schedule." TargetMode="External"/><Relationship Id="rId12" Type="http://schemas.openxmlformats.org/officeDocument/2006/relationships/hyperlink" Target="https://recportal.co.uk/group/guest/-/css-market-message-retry-strategy?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p_l_back_url%25252525252525253D%2525252525252525252Fsearch%2525252525252525253Fq%2525252525252525253DR0030%252525252525252526q%25252525252525253DR0025%2525252525252526q%252525252525253DR0016%25252525252526q%2525252525253DR0052%252525252526q%25252525253DR0055%2525252526q%252525253DR0067%25252526q%2525253DR0070%252526q%25253DR0074%2526q%253DR0080%26q%3DR0081" TargetMode="External"/><Relationship Id="rId2" Type="http://schemas.openxmlformats.org/officeDocument/2006/relationships/notesSlide" Target="../notesSlides/notesSlide10.xml"/><Relationship Id="rId16" Type="http://schemas.openxmlformats.org/officeDocument/2006/relationships/hyperlink" Target="https://recportal.co.uk/group/guest/-/map-gas-portfolio-dashboard" TargetMode="External"/><Relationship Id="rId1" Type="http://schemas.openxmlformats.org/officeDocument/2006/relationships/slideLayout" Target="../slideLayouts/slideLayout6.xml"/><Relationship Id="rId6" Type="http://schemas.openxmlformats.org/officeDocument/2006/relationships/hyperlink" Target="https://recportal.co.uk/group/guest/-/maintenance-of-qualification-schedule-change" TargetMode="External"/><Relationship Id="rId11" Type="http://schemas.openxmlformats.org/officeDocument/2006/relationships/hyperlink" Target="https://recportal.co.uk/group/guest/-/improvements-to-failed-to-deliver-css-messages?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q%25252525252525253DR0030%2525252525252526q%252525252525253DR0025%25252525252526q%2525252525253DR0016%252525252526q%25252525253DR0052%2525252526q%252525253DR0055%25252526q%2525253DR0067%252526q%25253DR0070%2526q%253DR0074%26q%3DR0080" TargetMode="External"/><Relationship Id="rId5" Type="http://schemas.openxmlformats.org/officeDocument/2006/relationships/hyperlink" Target="https://recportal.co.uk/group/guest/-/ees/ges-additional-service-request-for-housing-associations-to-be-added-to-the-data-access-matrix" TargetMode="External"/><Relationship Id="rId15" Type="http://schemas.openxmlformats.org/officeDocument/2006/relationships/hyperlink" Target="https://recportal.co.uk/group/guest/-/switching-programme-designation-of-the-steady-state-commencement-date" TargetMode="External"/><Relationship Id="rId10" Type="http://schemas.openxmlformats.org/officeDocument/2006/relationships/hyperlink" Target="https://recportal.co.uk/group/guest/-/enabling-software-product-qualification?p_l_back_url=%2Fsearch%3Fq%3DR0075" TargetMode="External"/><Relationship Id="rId4" Type="http://schemas.openxmlformats.org/officeDocument/2006/relationships/hyperlink" Target="https://recportal.co.uk/group/guest/-/switch-request-objections-additional" TargetMode="External"/><Relationship Id="rId9" Type="http://schemas.openxmlformats.org/officeDocument/2006/relationships/hyperlink" Target="https://recportal.co.uk/group/guest/-/dcc-access-to-ees-and-ges" TargetMode="External"/><Relationship Id="rId14" Type="http://schemas.openxmlformats.org/officeDocument/2006/relationships/hyperlink" Target="https://recportal.co.uk/group/guest/-/housekeeping-changes-to-the-approved-legal-text-for-r0047"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recportal.co.uk/group/guest/-/css-message-regeneration-functionality" TargetMode="External"/><Relationship Id="rId3" Type="http://schemas.openxmlformats.org/officeDocument/2006/relationships/hyperlink" Target="https://recportal.co.uk/group/guest/-/removal-of-pre-covid-aq-value-from-data-access-matrix?p_l_back_url=%2Fsearch%3Fp_l_back_url%3D%252Fsearch%253Fq%253DR0088%26q%3DR0089" TargetMode="External"/><Relationship Id="rId7" Type="http://schemas.openxmlformats.org/officeDocument/2006/relationships/hyperlink" Target="https://recportal.co.uk/group/guest/-/changes-to-allow-dnos/-to-reinstate-disconnected-mpans"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hyperlink" Target="https://recportal.co.uk/group/guest/-/clarify-obligations-on-meter-exchanges-that-occur-close-to-cos-gas-only" TargetMode="External"/><Relationship Id="rId5" Type="http://schemas.openxmlformats.org/officeDocument/2006/relationships/hyperlink" Target="https://recportal.co.uk/group/guest/-/uplift-to-css-maximum-demand-volumes-during-mhhs-migration-period" TargetMode="External"/><Relationship Id="rId10" Type="http://schemas.openxmlformats.org/officeDocument/2006/relationships/hyperlink" Target="https://recportal.co.uk/group/guest/-/update-to-error-handling-documents?p_l_back_url=%2Fsearch%3Fp_l_back_url%3D%252Fsearch%253Fp_l_back_url%253D%25252Fsearch%25253Fq%25253Dr0098%2526q%253DR0099%26q%3Dr0100" TargetMode="External"/><Relationship Id="rId4" Type="http://schemas.openxmlformats.org/officeDocument/2006/relationships/hyperlink" Target="https://recportal.co.uk/group/guest/-/dcc-service-level-agreements-for-the-switching-incentive-regime" TargetMode="External"/><Relationship Id="rId9" Type="http://schemas.openxmlformats.org/officeDocument/2006/relationships/hyperlink" Target="https://recportal.co.uk/group/guest/-/css-end-user-obligations?p_l_back_url=%2Fsearch%3Fp_l_back_url%3D%252Fsearch%253Fq%253Dr0098%26q%3DR0099"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xoserve.com/change/customer-change-register/xrn-5556e-cms-rebuild-version-1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xoserve.com/change/customer-change-register/xrn-5556f-cms-rebuild-version-15/"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xoserve.com/change/customer-change-register/xrn5556c-cms-rebuild-version-12/"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www.xoserve.com/change/change-packs/3148-vo-po-march-2023-change-pack"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xoserve.com/change/customer-change-register/xrn-5602-releasing-of-unused-capacity-under-a-specific-set-of-circumstances-modification-0818/"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https://www.xoserve.com/change/change-packs/3148-vo-po-march-2023-change-pac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xoserve.com/change/change-packs/3148-vo-po-march-2023-change-pack"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www.xoserve.com/change/change-packs/3148-vo-po-march-2023-change-pack"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xoserve.com/media/iqbjnryp/ccr-xrn5595.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xoserve.com/change/customer-change-register/xrn-5595-changes-to-the-rec-switching-operator-outage-notification-lead-time-r0055/"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umbraco.xoserve.com/media/jvyjihfa/chmc-change-budget-april-2023-v1.xlsx"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www.xoserve.com/change/investment-change/gemini-changes-overview/"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www.xoserve.com/products-services/data-products/contact-management-service-cms/cms-rebuild/"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11.sv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7.xml.rels><?xml version="1.0" encoding="UTF-8" standalone="yes"?>
<Relationships xmlns="http://schemas.openxmlformats.org/package/2006/relationships"><Relationship Id="rId8" Type="http://schemas.openxmlformats.org/officeDocument/2006/relationships/hyperlink" Target="https://www.xoserve.com/change/change-proposals/xrn-4992-modification-0687-creation-of-new-charge-to-recover-last-resort-supply-payments/" TargetMode="External"/><Relationship Id="rId13" Type="http://schemas.openxmlformats.org/officeDocument/2006/relationships/hyperlink" Target="https://www.xoserve.com/change/change-proposals/xrn-5379-class-1-read-service-procurement-exercise-mod-0710/" TargetMode="External"/><Relationship Id="rId3" Type="http://schemas.openxmlformats.org/officeDocument/2006/relationships/hyperlink" Target="https://www.xoserve.com/change/change-proposals/xrn-5555-amend-existing-large-load-site-reporting/" TargetMode="External"/><Relationship Id="rId7" Type="http://schemas.openxmlformats.org/officeDocument/2006/relationships/hyperlink" Target="https://www.xoserve.com/change/change-proposals/xrn-4989-online-end-to-end-credit-interest-process-defect-1063/" TargetMode="External"/><Relationship Id="rId12" Type="http://schemas.openxmlformats.org/officeDocument/2006/relationships/hyperlink" Target="https://www.xoserve.com/change/change-proposals/xrn-4713-actual-read-following-estimated-transfer-read-calculating-aq-of-1-linked-to-xrn4690/" TargetMode="External"/><Relationship Id="rId2" Type="http://schemas.openxmlformats.org/officeDocument/2006/relationships/notesSlide" Target="../notesSlides/notesSlide1.xml"/><Relationship Id="rId16" Type="http://schemas.openxmlformats.org/officeDocument/2006/relationships/hyperlink" Target="https://www.xoserve.com/change/customer-change-register/xrn-5602-releasing-of-unused-capacity-under-a-specific-set-of-circumstances-modification-0818/" TargetMode="External"/><Relationship Id="rId1" Type="http://schemas.openxmlformats.org/officeDocument/2006/relationships/slideLayout" Target="../slideLayouts/slideLayout2.xml"/><Relationship Id="rId6" Type="http://schemas.openxmlformats.org/officeDocument/2006/relationships/hyperlink" Target="https://www.xoserve.com/change/change-proposals/xrn-4990-transfer-of-sites-with-low-read-submission-performance-from-class-2-and-3-into-class-4-mod0664/" TargetMode="External"/><Relationship Id="rId11" Type="http://schemas.openxmlformats.org/officeDocument/2006/relationships/hyperlink" Target="https://www.xoserve.com/change/change-proposals/xrn-5535-processing-of-css-switch-requests-received-in-time-period-5/" TargetMode="External"/><Relationship Id="rId5" Type="http://schemas.openxmlformats.org/officeDocument/2006/relationships/hyperlink" Target="https://www.xoserve.com/change/change-proposals/xrn-4978-notification-of-rolling-aq-value-following-transfer-of-ownership-between-m-5-and-m/" TargetMode="External"/><Relationship Id="rId15" Type="http://schemas.openxmlformats.org/officeDocument/2006/relationships/hyperlink" Target="https://www.xoserve.com/change/customer-change-register/xrn-5606-revision-of-virtual-last-resort-user-and-contingent-procurement-of-supplier-demand-event-triggers-modification-0813/" TargetMode="External"/><Relationship Id="rId10" Type="http://schemas.openxmlformats.org/officeDocument/2006/relationships/hyperlink" Target="https://www.xoserve.com/change/customer-change-register/xrn-5595-changes-to-the-rec-switching-operator-outage-notification-lead-time-r0055/" TargetMode="External"/><Relationship Id="rId4" Type="http://schemas.openxmlformats.org/officeDocument/2006/relationships/hyperlink" Target="https://www.xoserve.com/change/change-proposals/xrn-4900-biomethane-sites-with-reduced-propane-injection/" TargetMode="External"/><Relationship Id="rId9" Type="http://schemas.openxmlformats.org/officeDocument/2006/relationships/hyperlink" Target="https://www.xoserve.com/change/change-proposals/xrn-5298-h100-fife-project-phase-1-initial-assessment/" TargetMode="External"/><Relationship Id="rId14" Type="http://schemas.openxmlformats.org/officeDocument/2006/relationships/hyperlink" Target="https://www.xoserve.com/change/change-proposals/xrn-5143-discharge-of-cadent-wwu-and-ngn-ndm-sampling-obligations-by-the-cdsp/"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xoserve.com/change/customer-change-register/xrn-5604-shipper-agreed-read-sar-exceptions-process-modification-0811s/" TargetMode="External"/><Relationship Id="rId3" Type="http://schemas.openxmlformats.org/officeDocument/2006/relationships/hyperlink" Target="https://www.xoserve.com/change/change-proposals/xrn-5091-deferral-of-creation-of-class-change-reads-at-transfer-of-ownership/" TargetMode="External"/><Relationship Id="rId7" Type="http://schemas.openxmlformats.org/officeDocument/2006/relationships/hyperlink" Target="https://www.xoserve.com/change/change-proposals/xrn-5186-modification-0701-aligning-capacity-booking-under-the-unc-and-arrangements-set-out-in-relevant-nexas/" TargetMode="External"/><Relationship Id="rId12" Type="http://schemas.openxmlformats.org/officeDocument/2006/relationships/hyperlink" Target="https://www.xoserve.com/change/customer-change-register/xrn-5573-updates-to-the-priority-consumer-process-as-designated-by-the-secretary-of-state-for-business-energy-and-industrial-strategy-beis-urgen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xoserve.com/change/change-proposals/xrn-5482-replacement-of-reads-associated-to-a-meter-asset-technical-details-change-or-update-rgma/" TargetMode="External"/><Relationship Id="rId11" Type="http://schemas.openxmlformats.org/officeDocument/2006/relationships/hyperlink" Target="https://www.xoserve.com/change/customer-change-register/xrn-5607-update-to-the-aq-correction-processes-modification-0816s/" TargetMode="External"/><Relationship Id="rId5" Type="http://schemas.openxmlformats.org/officeDocument/2006/relationships/hyperlink" Target="https://www.xoserve.com/change/change-proposals/xrn-5547-updating-the-comprehensive-invoice-master-list-and-inv-template/" TargetMode="External"/><Relationship Id="rId10" Type="http://schemas.openxmlformats.org/officeDocument/2006/relationships/hyperlink" Target="https://www.xoserve.com/change/change-proposals/xrn-5567-implementation-of-resend-functionality-for-messages-from-css-to-grda-rec-cp-r0067/" TargetMode="External"/><Relationship Id="rId4" Type="http://schemas.openxmlformats.org/officeDocument/2006/relationships/hyperlink" Target="https://www.xoserve.com/change/change-proposals/xrn5454-supplier-of-last-resort-solr-reporting-suite/" TargetMode="External"/><Relationship Id="rId9" Type="http://schemas.openxmlformats.org/officeDocument/2006/relationships/hyperlink" Target="https://www.xoserve.com/change/customer-change-register/xrn-5605-amendments-to-the-must-read-process-igt159v/"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xoserve.com/change/customer-change-register/xrn-5615-establishingamending-a-gas-vacant-site-process-modification-0819/" TargetMode="External"/><Relationship Id="rId3" Type="http://schemas.openxmlformats.org/officeDocument/2006/relationships/hyperlink" Target="https://www.xoserve.com/change/change-proposals/xrn-5531-hydrogen-village-trial/" TargetMode="External"/><Relationship Id="rId7" Type="http://schemas.openxmlformats.org/officeDocument/2006/relationships/hyperlink" Target="https://www.xoserve.com/change/customer-change-register/xrn-5614-improving-igt-smp-new-connection-process-to-support-accurate-and-timely-supplier-registrations/" TargetMode="External"/><Relationship Id="rId2" Type="http://schemas.openxmlformats.org/officeDocument/2006/relationships/hyperlink" Target="https://www.xoserve.com/change/change-proposals/xrn5316-rejecting-a-replacement-read-with-a-pre-line-in-the-sand-lis-read-date/" TargetMode="External"/><Relationship Id="rId1" Type="http://schemas.openxmlformats.org/officeDocument/2006/relationships/slideLayout" Target="../slideLayouts/slideLayout2.xml"/><Relationship Id="rId6" Type="http://schemas.openxmlformats.org/officeDocument/2006/relationships/hyperlink" Target="https://www.xoserve.com/change/change-proposals/xrn-5585-flow-weighted-average-calorific-value-phase-2-service-improvements/" TargetMode="External"/><Relationship Id="rId5" Type="http://schemas.openxmlformats.org/officeDocument/2006/relationships/hyperlink" Target="https://www.xoserve.com/change/change-proposals/xrn-5569-contact-data-provision-for-igt-customers/" TargetMode="External"/><Relationship Id="rId4" Type="http://schemas.openxmlformats.org/officeDocument/2006/relationships/hyperlink" Target="https://www.xoserve.com/change/change-proposals/xrn-5546-resolution-of-address-interactions-between-dcc-and-cdsp/" TargetMode="External"/><Relationship Id="rId9" Type="http://schemas.openxmlformats.org/officeDocument/2006/relationships/hyperlink" Target="https://www.xoserve.com/change/customer-change-register/xrn-5616-csep-annual-quantity-capacity-manage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Change Management Committee  </a:t>
            </a:r>
          </a:p>
        </p:txBody>
      </p:sp>
      <p:sp>
        <p:nvSpPr>
          <p:cNvPr id="3" name="Subtitle 2"/>
          <p:cNvSpPr>
            <a:spLocks noGrp="1"/>
          </p:cNvSpPr>
          <p:nvPr>
            <p:ph type="subTitle" idx="1"/>
          </p:nvPr>
        </p:nvSpPr>
        <p:spPr/>
        <p:txBody>
          <a:bodyPr vert="horz" lIns="91440" tIns="45720" rIns="91440" bIns="45720" rtlCol="0" anchor="t">
            <a:normAutofit/>
          </a:bodyPr>
          <a:lstStyle/>
          <a:p>
            <a:r>
              <a:rPr lang="en-GB">
                <a:latin typeface="Arial"/>
                <a:cs typeface="Arial"/>
              </a:rPr>
              <a:t> April 2023  </a:t>
            </a:r>
            <a:endParaRPr lang="en-GB"/>
          </a:p>
        </p:txBody>
      </p:sp>
    </p:spTree>
    <p:extLst>
      <p:ext uri="{BB962C8B-B14F-4D97-AF65-F5344CB8AC3E}">
        <p14:creationId xmlns:p14="http://schemas.microsoft.com/office/powerpoint/2010/main" val="3653749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B738D59-151C-45B1-B664-B9E1132CA4D9}"/>
              </a:ext>
            </a:extLst>
          </p:cNvPr>
          <p:cNvGraphicFramePr>
            <a:graphicFrameLocks noGrp="1"/>
          </p:cNvGraphicFramePr>
          <p:nvPr>
            <p:ph idx="1"/>
          </p:nvPr>
        </p:nvGraphicFramePr>
        <p:xfrm>
          <a:off x="63612" y="433891"/>
          <a:ext cx="9016776" cy="3041888"/>
        </p:xfrm>
        <a:graphic>
          <a:graphicData uri="http://schemas.openxmlformats.org/drawingml/2006/table">
            <a:tbl>
              <a:tblPr firstRow="1" bandRow="1">
                <a:tableStyleId>{5C22544A-7EE6-4342-B048-85BDC9FD1C3A}</a:tableStyleId>
              </a:tblPr>
              <a:tblGrid>
                <a:gridCol w="473054">
                  <a:extLst>
                    <a:ext uri="{9D8B030D-6E8A-4147-A177-3AD203B41FA5}">
                      <a16:colId xmlns:a16="http://schemas.microsoft.com/office/drawing/2014/main" val="2275419473"/>
                    </a:ext>
                  </a:extLst>
                </a:gridCol>
                <a:gridCol w="2500828">
                  <a:extLst>
                    <a:ext uri="{9D8B030D-6E8A-4147-A177-3AD203B41FA5}">
                      <a16:colId xmlns:a16="http://schemas.microsoft.com/office/drawing/2014/main" val="1591318838"/>
                    </a:ext>
                  </a:extLst>
                </a:gridCol>
                <a:gridCol w="769485">
                  <a:extLst>
                    <a:ext uri="{9D8B030D-6E8A-4147-A177-3AD203B41FA5}">
                      <a16:colId xmlns:a16="http://schemas.microsoft.com/office/drawing/2014/main" val="1195572633"/>
                    </a:ext>
                  </a:extLst>
                </a:gridCol>
                <a:gridCol w="769485">
                  <a:extLst>
                    <a:ext uri="{9D8B030D-6E8A-4147-A177-3AD203B41FA5}">
                      <a16:colId xmlns:a16="http://schemas.microsoft.com/office/drawing/2014/main" val="3980059432"/>
                    </a:ext>
                  </a:extLst>
                </a:gridCol>
                <a:gridCol w="746409">
                  <a:extLst>
                    <a:ext uri="{9D8B030D-6E8A-4147-A177-3AD203B41FA5}">
                      <a16:colId xmlns:a16="http://schemas.microsoft.com/office/drawing/2014/main" val="3979732778"/>
                    </a:ext>
                  </a:extLst>
                </a:gridCol>
                <a:gridCol w="746409">
                  <a:extLst>
                    <a:ext uri="{9D8B030D-6E8A-4147-A177-3AD203B41FA5}">
                      <a16:colId xmlns:a16="http://schemas.microsoft.com/office/drawing/2014/main" val="3134480581"/>
                    </a:ext>
                  </a:extLst>
                </a:gridCol>
                <a:gridCol w="1147088">
                  <a:extLst>
                    <a:ext uri="{9D8B030D-6E8A-4147-A177-3AD203B41FA5}">
                      <a16:colId xmlns:a16="http://schemas.microsoft.com/office/drawing/2014/main" val="4044127467"/>
                    </a:ext>
                  </a:extLst>
                </a:gridCol>
                <a:gridCol w="932009">
                  <a:extLst>
                    <a:ext uri="{9D8B030D-6E8A-4147-A177-3AD203B41FA5}">
                      <a16:colId xmlns:a16="http://schemas.microsoft.com/office/drawing/2014/main" val="3927855727"/>
                    </a:ext>
                  </a:extLst>
                </a:gridCol>
                <a:gridCol w="932009">
                  <a:extLst>
                    <a:ext uri="{9D8B030D-6E8A-4147-A177-3AD203B41FA5}">
                      <a16:colId xmlns:a16="http://schemas.microsoft.com/office/drawing/2014/main" val="4173446937"/>
                    </a:ext>
                  </a:extLst>
                </a:gridCol>
              </a:tblGrid>
              <a:tr h="430013">
                <a:tc>
                  <a:txBody>
                    <a:bodyPr/>
                    <a:lstStyle/>
                    <a:p>
                      <a:r>
                        <a:rPr lang="en-GB" sz="900"/>
                        <a:t>XRN</a:t>
                      </a:r>
                    </a:p>
                  </a:txBody>
                  <a:tcPr anchor="ctr"/>
                </a:tc>
                <a:tc>
                  <a:txBody>
                    <a:bodyPr/>
                    <a:lstStyle/>
                    <a:p>
                      <a:r>
                        <a:rPr lang="en-GB" sz="900"/>
                        <a:t>Change Title </a:t>
                      </a:r>
                    </a:p>
                  </a:txBody>
                  <a:tcPr anchor="ctr"/>
                </a:tc>
                <a:tc>
                  <a:txBody>
                    <a:bodyPr/>
                    <a:lstStyle/>
                    <a:p>
                      <a:r>
                        <a:rPr lang="en-GB" sz="900"/>
                        <a:t>Proposer</a:t>
                      </a:r>
                    </a:p>
                  </a:txBody>
                  <a:tcPr anchor="ctr"/>
                </a:tc>
                <a:tc>
                  <a:txBody>
                    <a:bodyPr/>
                    <a:lstStyle/>
                    <a:p>
                      <a:r>
                        <a:rPr lang="en-GB" sz="900"/>
                        <a:t>Benefit / Impact</a:t>
                      </a:r>
                    </a:p>
                  </a:txBody>
                  <a:tcPr anchor="ctr"/>
                </a:tc>
                <a:tc>
                  <a:txBody>
                    <a:bodyPr/>
                    <a:lstStyle/>
                    <a:p>
                      <a:r>
                        <a:rPr lang="en-GB" sz="900"/>
                        <a:t>Funding </a:t>
                      </a:r>
                    </a:p>
                  </a:txBody>
                  <a:tcPr anchor="ctr"/>
                </a:tc>
                <a:tc>
                  <a:txBody>
                    <a:bodyPr/>
                    <a:lstStyle/>
                    <a:p>
                      <a:r>
                        <a:rPr lang="en-GB" sz="900"/>
                        <a:t>HLSO</a:t>
                      </a:r>
                    </a:p>
                    <a:p>
                      <a:r>
                        <a:rPr lang="en-GB" sz="900"/>
                        <a:t>Max Cost</a:t>
                      </a:r>
                    </a:p>
                  </a:txBody>
                  <a:tcPr anchor="ctr"/>
                </a:tc>
                <a:tc>
                  <a:txBody>
                    <a:bodyPr/>
                    <a:lstStyle/>
                    <a:p>
                      <a:r>
                        <a:rPr lang="en-GB" sz="900"/>
                        <a:t>Target Implementation   Date</a:t>
                      </a:r>
                    </a:p>
                  </a:txBody>
                  <a:tcPr anchor="ctr"/>
                </a:tc>
                <a:tc>
                  <a:txBody>
                    <a:bodyPr/>
                    <a:lstStyle/>
                    <a:p>
                      <a:r>
                        <a:rPr lang="en-GB" sz="900"/>
                        <a:t>Release Type</a:t>
                      </a:r>
                    </a:p>
                  </a:txBody>
                  <a:tcPr anchor="ctr"/>
                </a:tc>
                <a:tc>
                  <a:txBody>
                    <a:bodyPr/>
                    <a:lstStyle/>
                    <a:p>
                      <a:r>
                        <a:rPr lang="en-GB" sz="900"/>
                        <a:t>Firm / Indicative</a:t>
                      </a:r>
                    </a:p>
                  </a:txBody>
                  <a:tcPr anchor="ctr"/>
                </a:tc>
                <a:extLst>
                  <a:ext uri="{0D108BD9-81ED-4DB2-BD59-A6C34878D82A}">
                    <a16:rowId xmlns:a16="http://schemas.microsoft.com/office/drawing/2014/main" val="2775786245"/>
                  </a:ext>
                </a:extLst>
              </a:tr>
              <a:tr h="288032">
                <a:tc>
                  <a:txBody>
                    <a:bodyPr/>
                    <a:lstStyle/>
                    <a:p>
                      <a:pPr algn="ctr"/>
                      <a:r>
                        <a:rPr lang="en-GB" sz="800" b="1">
                          <a:hlinkClick r:id="rId2"/>
                        </a:rPr>
                        <a:t>4914</a:t>
                      </a:r>
                      <a:endParaRPr lang="en-GB" sz="800" b="1"/>
                    </a:p>
                  </a:txBody>
                  <a:tcPr anchor="ctr">
                    <a:solidFill>
                      <a:schemeClr val="bg2">
                        <a:lumMod val="75000"/>
                      </a:schemeClr>
                    </a:solidFill>
                  </a:tcPr>
                </a:tc>
                <a:tc>
                  <a:txBody>
                    <a:bodyPr/>
                    <a:lstStyle/>
                    <a:p>
                      <a:r>
                        <a:rPr lang="en-GB" sz="900" b="1"/>
                        <a:t>*</a:t>
                      </a:r>
                      <a:r>
                        <a:rPr lang="en-GB" sz="750" b="1"/>
                        <a:t>Mod0651 – Retrospective Data Update Provisions*</a:t>
                      </a:r>
                    </a:p>
                  </a:txBody>
                  <a:tcPr anchor="ctr">
                    <a:solidFill>
                      <a:schemeClr val="bg2">
                        <a:lumMod val="75000"/>
                      </a:schemeClr>
                    </a:solidFill>
                  </a:tcPr>
                </a:tc>
                <a:tc>
                  <a:txBody>
                    <a:bodyPr/>
                    <a:lstStyle/>
                    <a:p>
                      <a:r>
                        <a:rPr lang="en-GB" sz="700" b="1"/>
                        <a:t>Cadent</a:t>
                      </a:r>
                    </a:p>
                  </a:txBody>
                  <a:tcPr anchor="ctr">
                    <a:solidFill>
                      <a:schemeClr val="bg2">
                        <a:lumMod val="75000"/>
                      </a:schemeClr>
                    </a:solidFill>
                  </a:tcPr>
                </a:tc>
                <a:tc>
                  <a:txBody>
                    <a:bodyPr/>
                    <a:lstStyle/>
                    <a:p>
                      <a:r>
                        <a:rPr lang="en-GB" sz="700" b="1"/>
                        <a:t>Shipper</a:t>
                      </a:r>
                    </a:p>
                    <a:p>
                      <a:r>
                        <a:rPr lang="en-GB" sz="700" b="1"/>
                        <a:t>DN</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£1.8m – £2.4m</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Major</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2219710757"/>
                  </a:ext>
                </a:extLst>
              </a:tr>
              <a:tr h="285997">
                <a:tc>
                  <a:txBody>
                    <a:bodyPr/>
                    <a:lstStyle/>
                    <a:p>
                      <a:pPr algn="ctr"/>
                      <a:r>
                        <a:rPr lang="en-GB" sz="800" b="1">
                          <a:hlinkClick r:id="rId3"/>
                        </a:rPr>
                        <a:t>5144</a:t>
                      </a:r>
                      <a:endParaRPr lang="en-GB" sz="800" b="1"/>
                    </a:p>
                  </a:txBody>
                  <a:tcPr anchor="ctr">
                    <a:solidFill>
                      <a:schemeClr val="bg2">
                        <a:lumMod val="75000"/>
                      </a:schemeClr>
                    </a:solidFill>
                  </a:tcPr>
                </a:tc>
                <a:tc>
                  <a:txBody>
                    <a:bodyPr/>
                    <a:lstStyle/>
                    <a:p>
                      <a:r>
                        <a:rPr lang="en-US" sz="700" b="1"/>
                        <a:t>Enabling Re-assignment of Supplier Short Codes to Implement Supplier of Last Resort Directions</a:t>
                      </a:r>
                      <a:endParaRPr lang="en-GB" sz="700" b="1"/>
                    </a:p>
                  </a:txBody>
                  <a:tcPr anchor="ctr">
                    <a:solidFill>
                      <a:schemeClr val="bg2">
                        <a:lumMod val="75000"/>
                      </a:schemeClr>
                    </a:solidFill>
                  </a:tcPr>
                </a:tc>
                <a:tc>
                  <a:txBody>
                    <a:bodyPr/>
                    <a:lstStyle/>
                    <a:p>
                      <a:r>
                        <a:rPr lang="en-GB" sz="700" b="1"/>
                        <a:t>Xoserve</a:t>
                      </a:r>
                    </a:p>
                  </a:txBody>
                  <a:tcPr anchor="ctr">
                    <a:solidFill>
                      <a:schemeClr val="bg2">
                        <a:lumMod val="75000"/>
                      </a:schemeClr>
                    </a:solidFill>
                  </a:tcPr>
                </a:tc>
                <a:tc>
                  <a:txBody>
                    <a:bodyPr/>
                    <a:lstStyle/>
                    <a:p>
                      <a:r>
                        <a:rPr lang="en-GB" sz="700" b="1"/>
                        <a:t>Shipper</a:t>
                      </a:r>
                    </a:p>
                    <a:p>
                      <a:r>
                        <a:rPr lang="en-GB" sz="700" b="1"/>
                        <a:t>DN</a:t>
                      </a:r>
                    </a:p>
                    <a:p>
                      <a:r>
                        <a:rPr lang="en-GB" sz="700" b="1"/>
                        <a:t>IGT</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N/A</a:t>
                      </a:r>
                    </a:p>
                  </a:txBody>
                  <a:tcPr anchor="ctr">
                    <a:solidFill>
                      <a:schemeClr val="bg2">
                        <a:lumMod val="75000"/>
                      </a:schemeClr>
                    </a:solidFill>
                  </a:tcPr>
                </a:tc>
                <a:extLst>
                  <a:ext uri="{0D108BD9-81ED-4DB2-BD59-A6C34878D82A}">
                    <a16:rowId xmlns:a16="http://schemas.microsoft.com/office/drawing/2014/main" val="1188139813"/>
                  </a:ext>
                </a:extLst>
              </a:tr>
              <a:tr h="285997">
                <a:tc>
                  <a:txBody>
                    <a:bodyPr/>
                    <a:lstStyle/>
                    <a:p>
                      <a:pPr algn="ctr"/>
                      <a:r>
                        <a:rPr lang="en-GB" sz="800" b="1">
                          <a:hlinkClick r:id="rId4"/>
                        </a:rPr>
                        <a:t>5187</a:t>
                      </a:r>
                      <a:endParaRPr lang="en-GB" sz="800" b="1"/>
                    </a:p>
                  </a:txBody>
                  <a:tcPr anchor="ctr">
                    <a:solidFill>
                      <a:schemeClr val="bg2">
                        <a:lumMod val="75000"/>
                      </a:schemeClr>
                    </a:solidFill>
                  </a:tcPr>
                </a:tc>
                <a:tc>
                  <a:txBody>
                    <a:bodyPr/>
                    <a:lstStyle/>
                    <a:p>
                      <a:r>
                        <a:rPr lang="en-GB" sz="700" b="1"/>
                        <a:t>MOD0696 - Addressing inequities between Capacity booking under the UNC and arrangements set out in relevant NExAs</a:t>
                      </a:r>
                    </a:p>
                  </a:txBody>
                  <a:tcPr anchor="ctr">
                    <a:solidFill>
                      <a:schemeClr val="bg2">
                        <a:lumMod val="75000"/>
                      </a:schemeClr>
                    </a:solidFill>
                  </a:tcPr>
                </a:tc>
                <a:tc>
                  <a:txBody>
                    <a:bodyPr/>
                    <a:lstStyle/>
                    <a:p>
                      <a:r>
                        <a:rPr lang="en-GB" sz="700" b="1"/>
                        <a:t>Gazprom</a:t>
                      </a:r>
                    </a:p>
                  </a:txBody>
                  <a:tcPr anchor="ctr">
                    <a:solidFill>
                      <a:schemeClr val="bg2">
                        <a:lumMod val="75000"/>
                      </a:schemeClr>
                    </a:solidFill>
                  </a:tcPr>
                </a:tc>
                <a:tc>
                  <a:txBody>
                    <a:bodyPr/>
                    <a:lstStyle/>
                    <a:p>
                      <a:r>
                        <a:rPr lang="en-GB" sz="700" b="1"/>
                        <a:t>Shipper</a:t>
                      </a:r>
                    </a:p>
                    <a:p>
                      <a:r>
                        <a:rPr lang="en-GB" sz="700" b="1"/>
                        <a:t>DN</a:t>
                      </a:r>
                    </a:p>
                  </a:txBody>
                  <a:tcPr anchor="ctr">
                    <a:solidFill>
                      <a:schemeClr val="bg2">
                        <a:lumMod val="75000"/>
                      </a:schemeClr>
                    </a:solidFill>
                  </a:tcPr>
                </a:tc>
                <a:tc>
                  <a:txBody>
                    <a:bodyPr/>
                    <a:lstStyle/>
                    <a:p>
                      <a:r>
                        <a:rPr lang="en-GB" sz="700" b="1"/>
                        <a:t>Shipper</a:t>
                      </a:r>
                    </a:p>
                    <a:p>
                      <a:r>
                        <a:rPr lang="en-GB" sz="700" b="1"/>
                        <a:t>DN</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 </a:t>
                      </a:r>
                    </a:p>
                  </a:txBody>
                  <a:tcPr anchor="ctr">
                    <a:solidFill>
                      <a:schemeClr val="bg2">
                        <a:lumMod val="75000"/>
                      </a:schemeClr>
                    </a:solidFill>
                  </a:tcPr>
                </a:tc>
                <a:tc>
                  <a:txBody>
                    <a:bodyPr/>
                    <a:lstStyle/>
                    <a:p>
                      <a:r>
                        <a:rPr lang="en-GB" sz="700" b="1"/>
                        <a:t>N/A</a:t>
                      </a:r>
                    </a:p>
                  </a:txBody>
                  <a:tcPr anchor="ctr">
                    <a:solidFill>
                      <a:schemeClr val="bg2">
                        <a:lumMod val="75000"/>
                      </a:schemeClr>
                    </a:solidFill>
                  </a:tcPr>
                </a:tc>
                <a:extLst>
                  <a:ext uri="{0D108BD9-81ED-4DB2-BD59-A6C34878D82A}">
                    <a16:rowId xmlns:a16="http://schemas.microsoft.com/office/drawing/2014/main" val="171027236"/>
                  </a:ext>
                </a:extLst>
              </a:tr>
              <a:tr h="334888">
                <a:tc>
                  <a:txBody>
                    <a:bodyPr/>
                    <a:lstStyle/>
                    <a:p>
                      <a:pPr algn="ctr"/>
                      <a:r>
                        <a:rPr lang="en-GB" sz="800" b="1">
                          <a:hlinkClick r:id="rId5"/>
                        </a:rPr>
                        <a:t>5345</a:t>
                      </a:r>
                      <a:endParaRPr lang="en-GB" sz="800" b="1"/>
                    </a:p>
                  </a:txBody>
                  <a:tcPr anchor="ctr">
                    <a:solidFill>
                      <a:schemeClr val="bg2">
                        <a:lumMod val="75000"/>
                      </a:schemeClr>
                    </a:solidFill>
                  </a:tcPr>
                </a:tc>
                <a:tc>
                  <a:txBody>
                    <a:bodyPr/>
                    <a:lstStyle/>
                    <a:p>
                      <a:r>
                        <a:rPr lang="en-US" sz="700" b="1"/>
                        <a:t>Deferral of creation of Class change reads for DM to NDM and NDM to DM sites at Transfer </a:t>
                      </a:r>
                      <a:endParaRPr lang="en-GB" sz="700" b="1"/>
                    </a:p>
                  </a:txBody>
                  <a:tcPr anchor="ctr">
                    <a:solidFill>
                      <a:schemeClr val="bg2">
                        <a:lumMod val="75000"/>
                      </a:schemeClr>
                    </a:solidFill>
                  </a:tcPr>
                </a:tc>
                <a:tc>
                  <a:txBody>
                    <a:bodyPr/>
                    <a:lstStyle/>
                    <a:p>
                      <a:r>
                        <a:rPr lang="en-GB" sz="700" b="1"/>
                        <a:t>CDSP</a:t>
                      </a:r>
                    </a:p>
                  </a:txBody>
                  <a:tcPr anchor="ctr">
                    <a:solidFill>
                      <a:schemeClr val="bg2">
                        <a:lumMod val="75000"/>
                      </a:schemeClr>
                    </a:solidFill>
                  </a:tcPr>
                </a:tc>
                <a:tc>
                  <a:txBody>
                    <a:bodyPr/>
                    <a:lstStyle/>
                    <a:p>
                      <a:r>
                        <a:rPr lang="en-GB" sz="700" b="1"/>
                        <a:t>Xoserve</a:t>
                      </a:r>
                    </a:p>
                  </a:txBody>
                  <a:tcPr anchor="ctr">
                    <a:solidFill>
                      <a:schemeClr val="bg2">
                        <a:lumMod val="75000"/>
                      </a:schemeClr>
                    </a:solidFill>
                  </a:tcPr>
                </a:tc>
                <a:tc>
                  <a:txBody>
                    <a:bodyPr/>
                    <a:lstStyle/>
                    <a:p>
                      <a:r>
                        <a:rPr lang="en-GB" sz="700" b="1"/>
                        <a:t>Shipper</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1210505939"/>
                  </a:ext>
                </a:extLst>
              </a:tr>
              <a:tr h="272216">
                <a:tc>
                  <a:txBody>
                    <a:bodyPr/>
                    <a:lstStyle/>
                    <a:p>
                      <a:pPr algn="ctr"/>
                      <a:r>
                        <a:rPr lang="en-GB" sz="800" b="1">
                          <a:hlinkClick r:id="rId6"/>
                        </a:rPr>
                        <a:t>5453</a:t>
                      </a:r>
                      <a:endParaRPr lang="en-GB" sz="800" b="1"/>
                    </a:p>
                  </a:txBody>
                  <a:tcPr anchor="ctr">
                    <a:solidFill>
                      <a:schemeClr val="bg2">
                        <a:lumMod val="75000"/>
                      </a:schemeClr>
                    </a:solidFill>
                  </a:tcPr>
                </a:tc>
                <a:tc>
                  <a:txBody>
                    <a:bodyPr/>
                    <a:lstStyle/>
                    <a:p>
                      <a:r>
                        <a:rPr lang="en-GB" sz="700" b="1"/>
                        <a:t>GSOS 2, 3 &amp; 13 Payment Automation</a:t>
                      </a:r>
                    </a:p>
                  </a:txBody>
                  <a:tcPr anchor="ctr">
                    <a:solidFill>
                      <a:schemeClr val="bg2">
                        <a:lumMod val="75000"/>
                      </a:schemeClr>
                    </a:solidFill>
                  </a:tcPr>
                </a:tc>
                <a:tc>
                  <a:txBody>
                    <a:bodyPr/>
                    <a:lstStyle/>
                    <a:p>
                      <a:r>
                        <a:rPr lang="en-GB" sz="700" b="1"/>
                        <a:t>SGN</a:t>
                      </a:r>
                    </a:p>
                  </a:txBody>
                  <a:tcPr anchor="ctr">
                    <a:solidFill>
                      <a:schemeClr val="bg2">
                        <a:lumMod val="75000"/>
                      </a:schemeClr>
                    </a:solidFill>
                  </a:tcPr>
                </a:tc>
                <a:tc>
                  <a:txBody>
                    <a:bodyPr/>
                    <a:lstStyle/>
                    <a:p>
                      <a:r>
                        <a:rPr lang="en-GB" sz="700" b="1"/>
                        <a:t>Shipper </a:t>
                      </a:r>
                    </a:p>
                    <a:p>
                      <a:r>
                        <a:rPr lang="en-GB" sz="700" b="1"/>
                        <a:t>DN</a:t>
                      </a:r>
                    </a:p>
                  </a:txBody>
                  <a:tcPr anchor="ctr">
                    <a:solidFill>
                      <a:schemeClr val="bg2">
                        <a:lumMod val="75000"/>
                      </a:schemeClr>
                    </a:solidFill>
                  </a:tcPr>
                </a:tc>
                <a:tc>
                  <a:txBody>
                    <a:bodyPr/>
                    <a:lstStyle/>
                    <a:p>
                      <a:r>
                        <a:rPr lang="en-GB" sz="700" b="1"/>
                        <a:t>DN</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1756185737"/>
                  </a:ext>
                </a:extLst>
              </a:tr>
              <a:tr h="274880">
                <a:tc>
                  <a:txBody>
                    <a:bodyPr/>
                    <a:lstStyle/>
                    <a:p>
                      <a:pPr algn="ctr"/>
                      <a:r>
                        <a:rPr lang="en-GB" sz="800" b="1">
                          <a:hlinkClick r:id="rId7"/>
                        </a:rPr>
                        <a:t>5471</a:t>
                      </a:r>
                      <a:endParaRPr lang="en-GB" sz="800" b="1"/>
                    </a:p>
                  </a:txBody>
                  <a:tcPr anchor="ctr">
                    <a:solidFill>
                      <a:schemeClr val="bg2">
                        <a:lumMod val="75000"/>
                      </a:schemeClr>
                    </a:solidFill>
                  </a:tcPr>
                </a:tc>
                <a:tc>
                  <a:txBody>
                    <a:bodyPr/>
                    <a:lstStyle/>
                    <a:p>
                      <a:r>
                        <a:rPr lang="en-GB" sz="700" b="1"/>
                        <a:t>DSC Core Customer Access to Data</a:t>
                      </a:r>
                    </a:p>
                  </a:txBody>
                  <a:tcPr anchor="ctr">
                    <a:solidFill>
                      <a:schemeClr val="bg2">
                        <a:lumMod val="75000"/>
                      </a:schemeClr>
                    </a:solidFill>
                  </a:tcPr>
                </a:tc>
                <a:tc>
                  <a:txBody>
                    <a:bodyPr/>
                    <a:lstStyle/>
                    <a:p>
                      <a:r>
                        <a:rPr lang="en-GB" sz="700" b="1"/>
                        <a:t>CDSP</a:t>
                      </a:r>
                    </a:p>
                  </a:txBody>
                  <a:tcPr anchor="ctr">
                    <a:solidFill>
                      <a:schemeClr val="bg2">
                        <a:lumMod val="75000"/>
                      </a:schemeClr>
                    </a:solidFill>
                  </a:tcPr>
                </a:tc>
                <a:tc>
                  <a:txBody>
                    <a:bodyPr/>
                    <a:lstStyle/>
                    <a:p>
                      <a:r>
                        <a:rPr lang="en-GB" sz="700" b="1"/>
                        <a:t>Shipper</a:t>
                      </a:r>
                    </a:p>
                    <a:p>
                      <a:r>
                        <a:rPr lang="en-GB" sz="700" b="1"/>
                        <a:t>DN</a:t>
                      </a:r>
                    </a:p>
                    <a:p>
                      <a:r>
                        <a:rPr lang="en-GB" sz="700" b="1"/>
                        <a:t>IGT</a:t>
                      </a:r>
                    </a:p>
                  </a:txBody>
                  <a:tcPr anchor="ctr">
                    <a:solidFill>
                      <a:schemeClr val="bg2">
                        <a:lumMod val="75000"/>
                      </a:schemeClr>
                    </a:solidFill>
                  </a:tcPr>
                </a:tc>
                <a:tc>
                  <a:txBody>
                    <a:bodyPr/>
                    <a:lstStyle/>
                    <a:p>
                      <a:r>
                        <a:rPr lang="en-GB" sz="700" b="1"/>
                        <a:t>IGT</a:t>
                      </a:r>
                    </a:p>
                    <a:p>
                      <a:r>
                        <a:rPr lang="en-GB" sz="700" b="1"/>
                        <a:t>Shipper</a:t>
                      </a:r>
                    </a:p>
                    <a:p>
                      <a:r>
                        <a:rPr lang="en-GB" sz="700" b="1"/>
                        <a:t>DN</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728929541"/>
                  </a:ext>
                </a:extLst>
              </a:tr>
              <a:tr h="360040">
                <a:tc>
                  <a:txBody>
                    <a:bodyPr/>
                    <a:lstStyle/>
                    <a:p>
                      <a:pPr algn="ctr"/>
                      <a:r>
                        <a:rPr lang="en-GB" sz="800" b="1">
                          <a:hlinkClick r:id="rId8"/>
                        </a:rPr>
                        <a:t>5473</a:t>
                      </a:r>
                      <a:endParaRPr lang="en-GB" sz="800" b="1"/>
                    </a:p>
                  </a:txBody>
                  <a:tcPr anchor="ctr">
                    <a:solidFill>
                      <a:schemeClr val="bg2">
                        <a:lumMod val="75000"/>
                      </a:schemeClr>
                    </a:solidFill>
                  </a:tcPr>
                </a:tc>
                <a:tc>
                  <a:txBody>
                    <a:bodyPr/>
                    <a:lstStyle/>
                    <a:p>
                      <a:r>
                        <a:rPr lang="en-GB" sz="700" b="1"/>
                        <a:t>Meter Asset Details Proactive Management Service </a:t>
                      </a:r>
                    </a:p>
                  </a:txBody>
                  <a:tcPr anchor="ctr">
                    <a:solidFill>
                      <a:schemeClr val="bg2">
                        <a:lumMod val="75000"/>
                      </a:schemeClr>
                    </a:solidFill>
                  </a:tcPr>
                </a:tc>
                <a:tc>
                  <a:txBody>
                    <a:bodyPr/>
                    <a:lstStyle/>
                    <a:p>
                      <a:r>
                        <a:rPr lang="en-GB" sz="700" b="1"/>
                        <a:t>CDSP</a:t>
                      </a:r>
                    </a:p>
                  </a:txBody>
                  <a:tcPr anchor="ctr">
                    <a:solidFill>
                      <a:schemeClr val="bg2">
                        <a:lumMod val="75000"/>
                      </a:schemeClr>
                    </a:solidFill>
                  </a:tcPr>
                </a:tc>
                <a:tc>
                  <a:txBody>
                    <a:bodyPr/>
                    <a:lstStyle/>
                    <a:p>
                      <a:r>
                        <a:rPr lang="en-GB" sz="700" b="1"/>
                        <a:t>Shipper</a:t>
                      </a:r>
                    </a:p>
                  </a:txBody>
                  <a:tcPr anchor="ctr">
                    <a:solidFill>
                      <a:schemeClr val="bg2">
                        <a:lumMod val="75000"/>
                      </a:schemeClr>
                    </a:solidFill>
                  </a:tcPr>
                </a:tc>
                <a:tc>
                  <a:txBody>
                    <a:bodyPr/>
                    <a:lstStyle/>
                    <a:p>
                      <a:r>
                        <a:rPr lang="en-GB" sz="700" b="1"/>
                        <a:t>Shipper</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2909369830"/>
                  </a:ext>
                </a:extLst>
              </a:tr>
            </a:tbl>
          </a:graphicData>
        </a:graphic>
      </p:graphicFrame>
      <p:sp>
        <p:nvSpPr>
          <p:cNvPr id="5" name="Title 1">
            <a:extLst>
              <a:ext uri="{FF2B5EF4-FFF2-40B4-BE49-F238E27FC236}">
                <a16:creationId xmlns:a16="http://schemas.microsoft.com/office/drawing/2014/main" id="{313471BF-15C9-4F69-80B8-9D297D4C536E}"/>
              </a:ext>
            </a:extLst>
          </p:cNvPr>
          <p:cNvSpPr>
            <a:spLocks noGrp="1"/>
          </p:cNvSpPr>
          <p:nvPr>
            <p:ph type="title"/>
          </p:nvPr>
        </p:nvSpPr>
        <p:spPr>
          <a:xfrm>
            <a:off x="611560" y="20426"/>
            <a:ext cx="8229600" cy="434083"/>
          </a:xfrm>
        </p:spPr>
        <p:txBody>
          <a:bodyPr>
            <a:normAutofit/>
          </a:bodyPr>
          <a:lstStyle/>
          <a:p>
            <a:r>
              <a:rPr lang="en-GB" sz="2000">
                <a:latin typeface="Arial"/>
                <a:cs typeface="Arial"/>
              </a:rPr>
              <a:t>Change Backlog – On Hold Details</a:t>
            </a:r>
            <a:endParaRPr lang="en-GB" sz="2000"/>
          </a:p>
        </p:txBody>
      </p:sp>
      <p:sp>
        <p:nvSpPr>
          <p:cNvPr id="2" name="TextBox 1">
            <a:extLst>
              <a:ext uri="{FF2B5EF4-FFF2-40B4-BE49-F238E27FC236}">
                <a16:creationId xmlns:a16="http://schemas.microsoft.com/office/drawing/2014/main" id="{432E60B2-DC49-4D3E-8514-A558F65B570A}"/>
              </a:ext>
            </a:extLst>
          </p:cNvPr>
          <p:cNvSpPr txBox="1"/>
          <p:nvPr/>
        </p:nvSpPr>
        <p:spPr>
          <a:xfrm>
            <a:off x="83963" y="4689810"/>
            <a:ext cx="8396820" cy="230832"/>
          </a:xfrm>
          <a:prstGeom prst="rect">
            <a:avLst/>
          </a:prstGeom>
          <a:noFill/>
        </p:spPr>
        <p:txBody>
          <a:bodyPr wrap="square" rtlCol="0">
            <a:spAutoFit/>
          </a:bodyPr>
          <a:lstStyle/>
          <a:p>
            <a:r>
              <a:rPr lang="en-GB" sz="900" b="1"/>
              <a:t>*</a:t>
            </a:r>
            <a:r>
              <a:rPr lang="en-GB" sz="800" b="1"/>
              <a:t>Mod0651 : 30.03.23 - Change Status remains on hold and will be reviewed on a monthly basis with </a:t>
            </a:r>
            <a:r>
              <a:rPr lang="en-GB" sz="800" b="1" err="1"/>
              <a:t>ChMC</a:t>
            </a:r>
            <a:r>
              <a:rPr lang="en-GB" sz="800" b="1"/>
              <a:t> – in line with request from UNCC </a:t>
            </a:r>
          </a:p>
        </p:txBody>
      </p:sp>
    </p:spTree>
    <p:extLst>
      <p:ext uri="{BB962C8B-B14F-4D97-AF65-F5344CB8AC3E}">
        <p14:creationId xmlns:p14="http://schemas.microsoft.com/office/powerpoint/2010/main" val="3187643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18465" y="142977"/>
            <a:ext cx="9144000" cy="637580"/>
          </a:xfrm>
        </p:spPr>
        <p:txBody>
          <a:bodyPr>
            <a:normAutofit/>
          </a:bodyPr>
          <a:lstStyle/>
          <a:p>
            <a:r>
              <a:rPr lang="en-GB" sz="2000">
                <a:solidFill>
                  <a:schemeClr val="accent1"/>
                </a:solidFill>
                <a:latin typeface="Arial"/>
                <a:cs typeface="Arial"/>
              </a:rPr>
              <a:t>DSC Change Pack Consultation Plan</a:t>
            </a:r>
            <a:r>
              <a:rPr lang="en-GB" sz="1400">
                <a:solidFill>
                  <a:schemeClr val="accent1"/>
                </a:solidFill>
                <a:latin typeface="Arial"/>
                <a:cs typeface="Arial"/>
              </a:rPr>
              <a:t> </a:t>
            </a:r>
            <a:br>
              <a:rPr lang="en-GB" sz="1400">
                <a:solidFill>
                  <a:schemeClr val="accent1"/>
                </a:solidFill>
                <a:latin typeface="Arial"/>
                <a:cs typeface="Arial"/>
              </a:rPr>
            </a:br>
            <a:r>
              <a:rPr lang="en-GB" sz="900">
                <a:solidFill>
                  <a:schemeClr val="accent1"/>
                </a:solidFill>
                <a:latin typeface="Arial"/>
                <a:cs typeface="Arial"/>
              </a:rPr>
              <a:t>(2 month view)</a:t>
            </a:r>
            <a:endParaRPr lang="en-GB" sz="900">
              <a:solidFill>
                <a:schemeClr val="accent1"/>
              </a:solidFill>
            </a:endParaRPr>
          </a:p>
        </p:txBody>
      </p:sp>
      <p:grpSp>
        <p:nvGrpSpPr>
          <p:cNvPr id="6" name="Group 5">
            <a:extLst>
              <a:ext uri="{FF2B5EF4-FFF2-40B4-BE49-F238E27FC236}">
                <a16:creationId xmlns:a16="http://schemas.microsoft.com/office/drawing/2014/main" id="{9C3B95EE-A6E7-49AF-9FEF-CF37768AB3FD}"/>
              </a:ext>
            </a:extLst>
          </p:cNvPr>
          <p:cNvGrpSpPr/>
          <p:nvPr/>
        </p:nvGrpSpPr>
        <p:grpSpPr>
          <a:xfrm>
            <a:off x="57537" y="607348"/>
            <a:ext cx="8969870" cy="3526346"/>
            <a:chOff x="21207" y="962894"/>
            <a:chExt cx="9161914" cy="3405138"/>
          </a:xfrm>
        </p:grpSpPr>
        <p:sp>
          <p:nvSpPr>
            <p:cNvPr id="19" name="Rectangle 18"/>
            <p:cNvSpPr/>
            <p:nvPr/>
          </p:nvSpPr>
          <p:spPr>
            <a:xfrm>
              <a:off x="21207" y="1249184"/>
              <a:ext cx="9161914" cy="3118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tx1"/>
                </a:solidFill>
              </a:endParaRPr>
            </a:p>
          </p:txBody>
        </p:sp>
        <p:cxnSp>
          <p:nvCxnSpPr>
            <p:cNvPr id="10" name="Straight Connector 9"/>
            <p:cNvCxnSpPr>
              <a:cxnSpLocks/>
            </p:cNvCxnSpPr>
            <p:nvPr/>
          </p:nvCxnSpPr>
          <p:spPr>
            <a:xfrm>
              <a:off x="107504" y="1249184"/>
              <a:ext cx="9036496" cy="1161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669" y="966875"/>
              <a:ext cx="724024" cy="252618"/>
            </a:xfrm>
            <a:prstGeom prst="rect">
              <a:avLst/>
            </a:prstGeom>
            <a:noFill/>
          </p:spPr>
          <p:txBody>
            <a:bodyPr wrap="none" rtlCol="0">
              <a:spAutoFit/>
            </a:bodyPr>
            <a:lstStyle/>
            <a:p>
              <a:r>
                <a:rPr lang="en-GB" sz="1100" b="1">
                  <a:solidFill>
                    <a:schemeClr val="tx2"/>
                  </a:solidFill>
                </a:rPr>
                <a:t>April-23</a:t>
              </a:r>
            </a:p>
          </p:txBody>
        </p:sp>
        <p:sp>
          <p:nvSpPr>
            <p:cNvPr id="12" name="TextBox 11"/>
            <p:cNvSpPr txBox="1"/>
            <p:nvPr/>
          </p:nvSpPr>
          <p:spPr>
            <a:xfrm>
              <a:off x="4165517" y="972794"/>
              <a:ext cx="676542" cy="252618"/>
            </a:xfrm>
            <a:prstGeom prst="rect">
              <a:avLst/>
            </a:prstGeom>
            <a:noFill/>
          </p:spPr>
          <p:txBody>
            <a:bodyPr wrap="none" rtlCol="0">
              <a:spAutoFit/>
            </a:bodyPr>
            <a:lstStyle/>
            <a:p>
              <a:r>
                <a:rPr lang="en-GB" sz="1100" b="1">
                  <a:solidFill>
                    <a:schemeClr val="tx2"/>
                  </a:solidFill>
                </a:rPr>
                <a:t>May-23</a:t>
              </a:r>
            </a:p>
          </p:txBody>
        </p:sp>
        <p:sp>
          <p:nvSpPr>
            <p:cNvPr id="26" name="TextBox 25">
              <a:extLst>
                <a:ext uri="{FF2B5EF4-FFF2-40B4-BE49-F238E27FC236}">
                  <a16:creationId xmlns:a16="http://schemas.microsoft.com/office/drawing/2014/main" id="{C7A0A5D6-667D-460C-BCF1-EB2CE7D08F82}"/>
                </a:ext>
              </a:extLst>
            </p:cNvPr>
            <p:cNvSpPr txBox="1"/>
            <p:nvPr/>
          </p:nvSpPr>
          <p:spPr>
            <a:xfrm>
              <a:off x="8388825" y="962894"/>
              <a:ext cx="733848" cy="252618"/>
            </a:xfrm>
            <a:prstGeom prst="rect">
              <a:avLst/>
            </a:prstGeom>
            <a:noFill/>
          </p:spPr>
          <p:txBody>
            <a:bodyPr wrap="none" rtlCol="0">
              <a:spAutoFit/>
            </a:bodyPr>
            <a:lstStyle/>
            <a:p>
              <a:r>
                <a:rPr lang="en-GB" sz="1100" b="1">
                  <a:solidFill>
                    <a:schemeClr val="tx2"/>
                  </a:solidFill>
                </a:rPr>
                <a:t>June-23</a:t>
              </a:r>
            </a:p>
          </p:txBody>
        </p:sp>
      </p:grpSp>
      <p:grpSp>
        <p:nvGrpSpPr>
          <p:cNvPr id="8" name="Group 7">
            <a:extLst>
              <a:ext uri="{FF2B5EF4-FFF2-40B4-BE49-F238E27FC236}">
                <a16:creationId xmlns:a16="http://schemas.microsoft.com/office/drawing/2014/main" id="{920E6F46-7EF3-41C5-A90C-CA05722EC5B9}"/>
              </a:ext>
            </a:extLst>
          </p:cNvPr>
          <p:cNvGrpSpPr/>
          <p:nvPr/>
        </p:nvGrpSpPr>
        <p:grpSpPr>
          <a:xfrm>
            <a:off x="0" y="4230233"/>
            <a:ext cx="6804247" cy="780226"/>
            <a:chOff x="39751" y="4317697"/>
            <a:chExt cx="6804247" cy="687937"/>
          </a:xfrm>
        </p:grpSpPr>
        <p:sp>
          <p:nvSpPr>
            <p:cNvPr id="18" name="Rechteck 4"/>
            <p:cNvSpPr/>
            <p:nvPr/>
          </p:nvSpPr>
          <p:spPr bwMode="gray">
            <a:xfrm>
              <a:off x="95971" y="4350297"/>
              <a:ext cx="6604012" cy="654882"/>
            </a:xfrm>
            <a:prstGeom prst="rect">
              <a:avLst/>
            </a:prstGeom>
            <a:noFill/>
            <a:ln w="28575" cap="flat"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buClr>
                  <a:srgbClr val="3C3732"/>
                </a:buClr>
              </a:pPr>
              <a:endParaRPr lang="en-GB" sz="900" err="1">
                <a:solidFill>
                  <a:prstClr val="black"/>
                </a:solidFill>
              </a:endParaRPr>
            </a:p>
          </p:txBody>
        </p:sp>
        <p:sp>
          <p:nvSpPr>
            <p:cNvPr id="4" name="TextBox 3"/>
            <p:cNvSpPr txBox="1"/>
            <p:nvPr/>
          </p:nvSpPr>
          <p:spPr>
            <a:xfrm>
              <a:off x="139553" y="4354343"/>
              <a:ext cx="6704445" cy="651291"/>
            </a:xfrm>
            <a:prstGeom prst="rect">
              <a:avLst/>
            </a:prstGeom>
            <a:noFill/>
          </p:spPr>
          <p:txBody>
            <a:bodyPr wrap="square" rtlCol="0">
              <a:spAutoFit/>
            </a:bodyPr>
            <a:lstStyle/>
            <a:p>
              <a:endParaRPr lang="en-GB" sz="700" i="1">
                <a:solidFill>
                  <a:schemeClr val="tx2"/>
                </a:solidFill>
              </a:endParaRPr>
            </a:p>
            <a:p>
              <a:r>
                <a:rPr lang="en-GB" sz="700" i="1">
                  <a:solidFill>
                    <a:schemeClr val="tx2"/>
                  </a:solidFill>
                </a:rPr>
                <a:t>             =  Design Change Pack for Consultation              </a:t>
              </a:r>
            </a:p>
            <a:p>
              <a:r>
                <a:rPr lang="en-GB" sz="700" i="1">
                  <a:solidFill>
                    <a:schemeClr val="tx2"/>
                  </a:solidFill>
                </a:rPr>
                <a:t>             </a:t>
              </a:r>
            </a:p>
            <a:p>
              <a:r>
                <a:rPr lang="en-GB" sz="700" i="1">
                  <a:solidFill>
                    <a:schemeClr val="tx2"/>
                  </a:solidFill>
                </a:rPr>
                <a:t>             =  Solution Option Change Pack for Consultation </a:t>
              </a:r>
            </a:p>
            <a:p>
              <a:endParaRPr lang="en-GB" sz="700" i="1">
                <a:solidFill>
                  <a:schemeClr val="tx2"/>
                </a:solidFill>
              </a:endParaRPr>
            </a:p>
            <a:p>
              <a:r>
                <a:rPr lang="en-GB" sz="700" i="1">
                  <a:solidFill>
                    <a:schemeClr val="tx2"/>
                  </a:solidFill>
                </a:rPr>
                <a:t>             =  For Information Change Pack </a:t>
              </a:r>
            </a:p>
          </p:txBody>
        </p:sp>
        <p:sp>
          <p:nvSpPr>
            <p:cNvPr id="38" name="Rectangle 37">
              <a:extLst>
                <a:ext uri="{FF2B5EF4-FFF2-40B4-BE49-F238E27FC236}">
                  <a16:creationId xmlns:a16="http://schemas.microsoft.com/office/drawing/2014/main" id="{CC1537F1-BD3A-463C-9E1A-F5AE2835A0B4}"/>
                </a:ext>
              </a:extLst>
            </p:cNvPr>
            <p:cNvSpPr/>
            <p:nvPr/>
          </p:nvSpPr>
          <p:spPr>
            <a:xfrm>
              <a:off x="241415" y="4670641"/>
              <a:ext cx="264516" cy="84701"/>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solidFill>
                  <a:schemeClr val="tx1"/>
                </a:solidFill>
              </a:endParaRPr>
            </a:p>
          </p:txBody>
        </p:sp>
        <p:sp>
          <p:nvSpPr>
            <p:cNvPr id="39" name="Rectangle 38">
              <a:extLst>
                <a:ext uri="{FF2B5EF4-FFF2-40B4-BE49-F238E27FC236}">
                  <a16:creationId xmlns:a16="http://schemas.microsoft.com/office/drawing/2014/main" id="{FFB2F77C-DBB2-4E1B-8CBB-8E76E585AC92}"/>
                </a:ext>
              </a:extLst>
            </p:cNvPr>
            <p:cNvSpPr/>
            <p:nvPr/>
          </p:nvSpPr>
          <p:spPr>
            <a:xfrm>
              <a:off x="250221" y="4485134"/>
              <a:ext cx="264516" cy="84702"/>
            </a:xfrm>
            <a:prstGeom prst="rect">
              <a:avLst/>
            </a:prstGeom>
            <a:solidFill>
              <a:schemeClr val="tx2">
                <a:lumMod val="40000"/>
                <a:lumOff val="60000"/>
              </a:schemeClr>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solidFill>
                  <a:schemeClr val="tx1"/>
                </a:solidFill>
              </a:endParaRPr>
            </a:p>
          </p:txBody>
        </p:sp>
        <p:sp>
          <p:nvSpPr>
            <p:cNvPr id="5" name="TextBox 4">
              <a:extLst>
                <a:ext uri="{FF2B5EF4-FFF2-40B4-BE49-F238E27FC236}">
                  <a16:creationId xmlns:a16="http://schemas.microsoft.com/office/drawing/2014/main" id="{51B8C1C9-68D5-4122-BBBF-2CF9BB5E367C}"/>
                </a:ext>
              </a:extLst>
            </p:cNvPr>
            <p:cNvSpPr txBox="1"/>
            <p:nvPr/>
          </p:nvSpPr>
          <p:spPr>
            <a:xfrm>
              <a:off x="39751" y="4317697"/>
              <a:ext cx="1944411" cy="230832"/>
            </a:xfrm>
            <a:prstGeom prst="rect">
              <a:avLst/>
            </a:prstGeom>
            <a:noFill/>
          </p:spPr>
          <p:txBody>
            <a:bodyPr wrap="square" rtlCol="0">
              <a:spAutoFit/>
            </a:bodyPr>
            <a:lstStyle/>
            <a:p>
              <a:r>
                <a:rPr lang="en-GB" sz="900" b="1">
                  <a:solidFill>
                    <a:schemeClr val="tx2"/>
                  </a:solidFill>
                </a:rPr>
                <a:t>Delivery Key</a:t>
              </a:r>
            </a:p>
          </p:txBody>
        </p:sp>
      </p:grpSp>
      <p:sp>
        <p:nvSpPr>
          <p:cNvPr id="40" name="TextBox 39">
            <a:extLst>
              <a:ext uri="{FF2B5EF4-FFF2-40B4-BE49-F238E27FC236}">
                <a16:creationId xmlns:a16="http://schemas.microsoft.com/office/drawing/2014/main" id="{2CF2454D-4CAC-425A-9B7C-46154DF707B6}"/>
              </a:ext>
            </a:extLst>
          </p:cNvPr>
          <p:cNvSpPr txBox="1"/>
          <p:nvPr/>
        </p:nvSpPr>
        <p:spPr>
          <a:xfrm>
            <a:off x="-12039" y="4993614"/>
            <a:ext cx="1481496" cy="200055"/>
          </a:xfrm>
          <a:prstGeom prst="rect">
            <a:avLst/>
          </a:prstGeom>
          <a:noFill/>
        </p:spPr>
        <p:txBody>
          <a:bodyPr wrap="none" lIns="91440" tIns="45720" rIns="91440" bIns="45720" rtlCol="0" anchor="t">
            <a:spAutoFit/>
          </a:bodyPr>
          <a:lstStyle/>
          <a:p>
            <a:r>
              <a:rPr lang="en-GB" sz="700"/>
              <a:t>Slide produced 30</a:t>
            </a:r>
            <a:r>
              <a:rPr lang="en-GB" sz="700" baseline="30000"/>
              <a:t>th</a:t>
            </a:r>
            <a:r>
              <a:rPr lang="en-GB" sz="700"/>
              <a:t> March 2023</a:t>
            </a:r>
            <a:endParaRPr lang="en-GB"/>
          </a:p>
        </p:txBody>
      </p:sp>
      <p:sp>
        <p:nvSpPr>
          <p:cNvPr id="44" name="Rectangle 43">
            <a:extLst>
              <a:ext uri="{FF2B5EF4-FFF2-40B4-BE49-F238E27FC236}">
                <a16:creationId xmlns:a16="http://schemas.microsoft.com/office/drawing/2014/main" id="{DAFEE9CF-B4A0-4BE0-9DED-B3B680B0ED80}"/>
              </a:ext>
            </a:extLst>
          </p:cNvPr>
          <p:cNvSpPr/>
          <p:nvPr/>
        </p:nvSpPr>
        <p:spPr>
          <a:xfrm>
            <a:off x="201664" y="4846175"/>
            <a:ext cx="264516" cy="112519"/>
          </a:xfrm>
          <a:prstGeom prst="rect">
            <a:avLst/>
          </a:prstGeom>
          <a:solidFill>
            <a:schemeClr val="bg2">
              <a:lumMod val="75000"/>
            </a:schemeClr>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solidFill>
                <a:schemeClr val="tx1"/>
              </a:solidFill>
            </a:endParaRPr>
          </a:p>
        </p:txBody>
      </p:sp>
      <p:sp>
        <p:nvSpPr>
          <p:cNvPr id="37" name="Rectangle 36">
            <a:extLst>
              <a:ext uri="{FF2B5EF4-FFF2-40B4-BE49-F238E27FC236}">
                <a16:creationId xmlns:a16="http://schemas.microsoft.com/office/drawing/2014/main" id="{4DB3ADE4-ED1A-42DE-BC49-E7DEE64E821A}"/>
              </a:ext>
            </a:extLst>
          </p:cNvPr>
          <p:cNvSpPr/>
          <p:nvPr/>
        </p:nvSpPr>
        <p:spPr>
          <a:xfrm>
            <a:off x="98836" y="1062253"/>
            <a:ext cx="4473164" cy="303586"/>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XRN5454 – SOLR Reporting Suite</a:t>
            </a:r>
          </a:p>
        </p:txBody>
      </p:sp>
      <p:sp>
        <p:nvSpPr>
          <p:cNvPr id="43" name="Rectangle 42">
            <a:extLst>
              <a:ext uri="{FF2B5EF4-FFF2-40B4-BE49-F238E27FC236}">
                <a16:creationId xmlns:a16="http://schemas.microsoft.com/office/drawing/2014/main" id="{5FEBCD14-4DD1-485A-9F72-43951B76765B}"/>
              </a:ext>
            </a:extLst>
          </p:cNvPr>
          <p:cNvSpPr/>
          <p:nvPr/>
        </p:nvSpPr>
        <p:spPr>
          <a:xfrm>
            <a:off x="87002" y="2542292"/>
            <a:ext cx="4493638" cy="295393"/>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rPr>
              <a:t>XRN5482 - </a:t>
            </a:r>
            <a:r>
              <a:rPr kumimoji="0" lang="en-GB" sz="800" b="1" i="0" u="none" strike="noStrike" kern="1200" cap="none" spc="0" normalizeH="0" baseline="0" noProof="0">
                <a:ln>
                  <a:noFill/>
                </a:ln>
                <a:solidFill>
                  <a:prstClr val="black"/>
                </a:solidFill>
                <a:effectLst/>
                <a:uLnTx/>
                <a:uFillTx/>
                <a:ea typeface="+mn-ea"/>
                <a:cs typeface="+mn-cs"/>
              </a:rPr>
              <a:t>Replacement of reads associated to a meter asset technical details change or update (RGMA)</a:t>
            </a:r>
          </a:p>
        </p:txBody>
      </p:sp>
      <p:sp>
        <p:nvSpPr>
          <p:cNvPr id="49" name="Rectangle 48">
            <a:extLst>
              <a:ext uri="{FF2B5EF4-FFF2-40B4-BE49-F238E27FC236}">
                <a16:creationId xmlns:a16="http://schemas.microsoft.com/office/drawing/2014/main" id="{137890FC-B804-4457-AF86-A3C16BDB4737}"/>
              </a:ext>
            </a:extLst>
          </p:cNvPr>
          <p:cNvSpPr/>
          <p:nvPr/>
        </p:nvSpPr>
        <p:spPr>
          <a:xfrm>
            <a:off x="88599" y="2161669"/>
            <a:ext cx="4473164" cy="295393"/>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800" b="1">
                <a:solidFill>
                  <a:schemeClr val="tx1"/>
                </a:solidFill>
              </a:rPr>
              <a:t>XRN5605 - </a:t>
            </a:r>
            <a:r>
              <a:rPr kumimoji="0" lang="en-US" sz="800" b="1" i="0" u="none" strike="noStrike" kern="1200" cap="none" spc="0" normalizeH="0" baseline="0" noProof="0">
                <a:ln>
                  <a:noFill/>
                </a:ln>
                <a:solidFill>
                  <a:prstClr val="black"/>
                </a:solidFill>
                <a:effectLst/>
                <a:uLnTx/>
                <a:uFillTx/>
                <a:ea typeface="+mn-ea"/>
                <a:cs typeface="Arial" panose="020B0604020202020204" pitchFamily="34" charset="0"/>
              </a:rPr>
              <a:t>Amendments to the must read process (IGT159V)</a:t>
            </a:r>
          </a:p>
        </p:txBody>
      </p:sp>
      <p:sp>
        <p:nvSpPr>
          <p:cNvPr id="50" name="Rectangle 49">
            <a:extLst>
              <a:ext uri="{FF2B5EF4-FFF2-40B4-BE49-F238E27FC236}">
                <a16:creationId xmlns:a16="http://schemas.microsoft.com/office/drawing/2014/main" id="{4E306D14-5ACF-47ED-98F6-C0F4F4B10E64}"/>
              </a:ext>
            </a:extLst>
          </p:cNvPr>
          <p:cNvSpPr/>
          <p:nvPr/>
        </p:nvSpPr>
        <p:spPr>
          <a:xfrm>
            <a:off x="88599" y="1798766"/>
            <a:ext cx="4473164" cy="295393"/>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800" b="1">
                <a:solidFill>
                  <a:schemeClr val="tx1"/>
                </a:solidFill>
              </a:rPr>
              <a:t>XRN5604 - </a:t>
            </a:r>
            <a:r>
              <a:rPr kumimoji="0" lang="en-US" sz="800" b="1" i="0" u="none" strike="noStrike" kern="1200" cap="none" spc="0" normalizeH="0" baseline="0" noProof="0">
                <a:ln>
                  <a:noFill/>
                </a:ln>
                <a:solidFill>
                  <a:prstClr val="black"/>
                </a:solidFill>
                <a:effectLst/>
                <a:uLnTx/>
                <a:uFillTx/>
                <a:ea typeface="+mn-ea"/>
                <a:cs typeface="Arial" panose="020B0604020202020204" pitchFamily="34" charset="0"/>
              </a:rPr>
              <a:t>Shipper Agreed Read (SAR) exceptions process (Modification 0811S)</a:t>
            </a:r>
          </a:p>
        </p:txBody>
      </p:sp>
      <p:sp>
        <p:nvSpPr>
          <p:cNvPr id="27" name="Rectangle 26">
            <a:extLst>
              <a:ext uri="{FF2B5EF4-FFF2-40B4-BE49-F238E27FC236}">
                <a16:creationId xmlns:a16="http://schemas.microsoft.com/office/drawing/2014/main" id="{C25AC513-101B-4885-B3C9-FED6134ABE1A}"/>
              </a:ext>
            </a:extLst>
          </p:cNvPr>
          <p:cNvSpPr/>
          <p:nvPr/>
        </p:nvSpPr>
        <p:spPr>
          <a:xfrm>
            <a:off x="4679576" y="1066348"/>
            <a:ext cx="4288650" cy="309093"/>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800" b="1">
                <a:solidFill>
                  <a:schemeClr val="tx1"/>
                </a:solidFill>
              </a:rPr>
              <a:t>XRN5607 – Mod0816 – Updates to the AQ Correction Process</a:t>
            </a:r>
            <a:endParaRPr kumimoji="0" lang="en-US" sz="800" b="1" i="0" u="none" strike="noStrike" kern="1200" cap="none" spc="0" normalizeH="0" baseline="0" noProof="0">
              <a:ln>
                <a:noFill/>
              </a:ln>
              <a:solidFill>
                <a:prstClr val="black"/>
              </a:solidFill>
              <a:effectLst/>
              <a:uLnTx/>
              <a:uFillTx/>
              <a:ea typeface="+mn-ea"/>
              <a:cs typeface="Arial" panose="020B0604020202020204" pitchFamily="34" charset="0"/>
            </a:endParaRPr>
          </a:p>
        </p:txBody>
      </p:sp>
      <p:sp>
        <p:nvSpPr>
          <p:cNvPr id="3" name="Rectangle 2">
            <a:extLst>
              <a:ext uri="{FF2B5EF4-FFF2-40B4-BE49-F238E27FC236}">
                <a16:creationId xmlns:a16="http://schemas.microsoft.com/office/drawing/2014/main" id="{1A10D6D6-A4F9-FA14-B28B-D34C07CE1245}"/>
              </a:ext>
            </a:extLst>
          </p:cNvPr>
          <p:cNvSpPr/>
          <p:nvPr/>
        </p:nvSpPr>
        <p:spPr>
          <a:xfrm>
            <a:off x="81871" y="2912051"/>
            <a:ext cx="4493638" cy="295393"/>
          </a:xfrm>
          <a:prstGeom prst="rect">
            <a:avLst/>
          </a:prstGeom>
          <a:solidFill>
            <a:schemeClr val="bg2">
              <a:lumMod val="75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uLnTx/>
                <a:uFillTx/>
                <a:ea typeface="+mn-ea"/>
                <a:cs typeface="+mn-cs"/>
              </a:rPr>
              <a:t>UK Link Manual - GT Rejection Codes Cosmetic Update</a:t>
            </a:r>
            <a:endParaRPr kumimoji="0" lang="en-GB" sz="800" b="1" i="0" u="none" strike="noStrike" kern="1200" cap="none" spc="0" normalizeH="0" baseline="0" noProof="0">
              <a:ln>
                <a:noFill/>
              </a:ln>
              <a:solidFill>
                <a:prstClr val="black"/>
              </a:solidFill>
              <a:effectLst/>
              <a:uLnTx/>
              <a:uFillTx/>
              <a:ea typeface="+mn-ea"/>
              <a:cs typeface="+mn-cs"/>
            </a:endParaRPr>
          </a:p>
        </p:txBody>
      </p:sp>
      <p:sp>
        <p:nvSpPr>
          <p:cNvPr id="7" name="Rectangle 6">
            <a:extLst>
              <a:ext uri="{FF2B5EF4-FFF2-40B4-BE49-F238E27FC236}">
                <a16:creationId xmlns:a16="http://schemas.microsoft.com/office/drawing/2014/main" id="{5074A1FF-C4FE-AAD7-ABB0-539101403946}"/>
              </a:ext>
            </a:extLst>
          </p:cNvPr>
          <p:cNvSpPr/>
          <p:nvPr/>
        </p:nvSpPr>
        <p:spPr>
          <a:xfrm>
            <a:off x="88599" y="1420814"/>
            <a:ext cx="4473164" cy="303586"/>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XRN5531 – Hydrogen Village Trial</a:t>
            </a:r>
          </a:p>
        </p:txBody>
      </p:sp>
      <p:sp>
        <p:nvSpPr>
          <p:cNvPr id="13" name="Rectangle 12">
            <a:extLst>
              <a:ext uri="{FF2B5EF4-FFF2-40B4-BE49-F238E27FC236}">
                <a16:creationId xmlns:a16="http://schemas.microsoft.com/office/drawing/2014/main" id="{3921DB68-0926-09FB-C192-16D989090EEE}"/>
              </a:ext>
            </a:extLst>
          </p:cNvPr>
          <p:cNvSpPr/>
          <p:nvPr/>
        </p:nvSpPr>
        <p:spPr>
          <a:xfrm>
            <a:off x="4681561" y="1466970"/>
            <a:ext cx="4290606" cy="295393"/>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fontAlgn="auto">
              <a:spcBef>
                <a:spcPts val="0"/>
              </a:spcBef>
              <a:spcAft>
                <a:spcPts val="0"/>
              </a:spcAft>
              <a:defRPr/>
            </a:pPr>
            <a:r>
              <a:rPr lang="en-GB" sz="800" b="1">
                <a:solidFill>
                  <a:schemeClr val="tx1"/>
                </a:solidFill>
              </a:rPr>
              <a:t>XRN5556E – CMS Rebuild Version 1.4 - ADD/UNC Contacts</a:t>
            </a:r>
            <a:endParaRPr lang="en-GB" sz="800" b="1" i="0" u="none" strike="noStrike" kern="1200" cap="none" spc="0" normalizeH="0" baseline="0" noProof="0">
              <a:ln>
                <a:noFill/>
              </a:ln>
              <a:solidFill>
                <a:schemeClr val="tx1"/>
              </a:solidFill>
              <a:effectLst/>
              <a:uLnTx/>
              <a:uFillTx/>
              <a:cs typeface="Arial"/>
            </a:endParaRPr>
          </a:p>
        </p:txBody>
      </p:sp>
      <p:sp>
        <p:nvSpPr>
          <p:cNvPr id="14" name="Rectangle 13">
            <a:extLst>
              <a:ext uri="{FF2B5EF4-FFF2-40B4-BE49-F238E27FC236}">
                <a16:creationId xmlns:a16="http://schemas.microsoft.com/office/drawing/2014/main" id="{1C034446-8385-E548-7C88-D604ABEF531B}"/>
              </a:ext>
            </a:extLst>
          </p:cNvPr>
          <p:cNvSpPr/>
          <p:nvPr/>
        </p:nvSpPr>
        <p:spPr>
          <a:xfrm>
            <a:off x="4681560" y="1842956"/>
            <a:ext cx="4290606" cy="295393"/>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fontAlgn="auto">
              <a:spcBef>
                <a:spcPts val="0"/>
              </a:spcBef>
              <a:spcAft>
                <a:spcPts val="0"/>
              </a:spcAft>
              <a:defRPr/>
            </a:pPr>
            <a:r>
              <a:rPr lang="en-GB" sz="800" b="1">
                <a:solidFill>
                  <a:schemeClr val="tx1"/>
                </a:solidFill>
              </a:rPr>
              <a:t>XRN5556F – CMS Rebuild Version 1.5 - RFA/CDQ Contacts</a:t>
            </a:r>
            <a:endParaRPr lang="en-GB" sz="800" b="1" i="0" u="none" strike="noStrike" kern="1200" cap="none" spc="0" normalizeH="0" baseline="0" noProof="0">
              <a:ln>
                <a:noFill/>
              </a:ln>
              <a:solidFill>
                <a:schemeClr val="tx1"/>
              </a:solidFill>
              <a:effectLst/>
              <a:uLnTx/>
              <a:uFillTx/>
              <a:cs typeface="Arial"/>
            </a:endParaRPr>
          </a:p>
        </p:txBody>
      </p:sp>
    </p:spTree>
    <p:extLst>
      <p:ext uri="{BB962C8B-B14F-4D97-AF65-F5344CB8AC3E}">
        <p14:creationId xmlns:p14="http://schemas.microsoft.com/office/powerpoint/2010/main" val="4041450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329" y="1812131"/>
            <a:ext cx="7772400" cy="1102519"/>
          </a:xfrm>
        </p:spPr>
        <p:txBody>
          <a:bodyPr>
            <a:normAutofit/>
          </a:bodyPr>
          <a:lstStyle/>
          <a:p>
            <a:r>
              <a:rPr lang="en-GB">
                <a:latin typeface="Arial"/>
                <a:cs typeface="Arial"/>
              </a:rPr>
              <a:t>REC Change</a:t>
            </a:r>
            <a:endParaRPr lang="en-GB"/>
          </a:p>
        </p:txBody>
      </p:sp>
      <p:sp>
        <p:nvSpPr>
          <p:cNvPr id="3" name="Subtitle 2"/>
          <p:cNvSpPr>
            <a:spLocks noGrp="1"/>
          </p:cNvSpPr>
          <p:nvPr>
            <p:ph type="subTitle" idx="1"/>
          </p:nvPr>
        </p:nvSpPr>
        <p:spPr>
          <a:xfrm>
            <a:off x="1237129" y="2926612"/>
            <a:ext cx="6400800" cy="1314450"/>
          </a:xfrm>
        </p:spPr>
        <p:txBody>
          <a:bodyPr vert="horz" lIns="91440" tIns="45720" rIns="91440" bIns="45720" rtlCol="0" anchor="t">
            <a:normAutofit/>
          </a:bodyPr>
          <a:lstStyle/>
          <a:p>
            <a:r>
              <a:rPr lang="en-GB">
                <a:latin typeface="Arial"/>
                <a:cs typeface="Arial"/>
              </a:rPr>
              <a:t> 12</a:t>
            </a:r>
            <a:r>
              <a:rPr lang="en-GB" baseline="30000">
                <a:latin typeface="Arial"/>
                <a:cs typeface="Arial"/>
              </a:rPr>
              <a:t>th</a:t>
            </a:r>
            <a:r>
              <a:rPr lang="en-GB">
                <a:latin typeface="Arial"/>
                <a:cs typeface="Arial"/>
              </a:rPr>
              <a:t> April 2023</a:t>
            </a:r>
            <a:endParaRPr lang="en-GB"/>
          </a:p>
        </p:txBody>
      </p:sp>
    </p:spTree>
    <p:extLst>
      <p:ext uri="{BB962C8B-B14F-4D97-AF65-F5344CB8AC3E}">
        <p14:creationId xmlns:p14="http://schemas.microsoft.com/office/powerpoint/2010/main" val="2398315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4F50-C3A8-447A-86DD-194FD7E20010}"/>
              </a:ext>
            </a:extLst>
          </p:cNvPr>
          <p:cNvSpPr>
            <a:spLocks noGrp="1"/>
          </p:cNvSpPr>
          <p:nvPr>
            <p:ph type="title"/>
          </p:nvPr>
        </p:nvSpPr>
        <p:spPr/>
        <p:txBody>
          <a:bodyPr/>
          <a:lstStyle/>
          <a:p>
            <a:r>
              <a:rPr lang="en-GB"/>
              <a:t>Introduction</a:t>
            </a:r>
          </a:p>
        </p:txBody>
      </p:sp>
      <p:sp>
        <p:nvSpPr>
          <p:cNvPr id="3" name="Content Placeholder 2">
            <a:extLst>
              <a:ext uri="{FF2B5EF4-FFF2-40B4-BE49-F238E27FC236}">
                <a16:creationId xmlns:a16="http://schemas.microsoft.com/office/drawing/2014/main" id="{0B85589B-786C-4948-887F-E4E01ED20321}"/>
              </a:ext>
            </a:extLst>
          </p:cNvPr>
          <p:cNvSpPr>
            <a:spLocks noGrp="1"/>
          </p:cNvSpPr>
          <p:nvPr>
            <p:ph idx="1"/>
          </p:nvPr>
        </p:nvSpPr>
        <p:spPr>
          <a:xfrm>
            <a:off x="457200" y="715781"/>
            <a:ext cx="8229600" cy="4186864"/>
          </a:xfrm>
        </p:spPr>
        <p:txBody>
          <a:bodyPr>
            <a:normAutofit/>
          </a:bodyPr>
          <a:lstStyle/>
          <a:p>
            <a:pPr marL="0" indent="0">
              <a:buNone/>
            </a:pPr>
            <a:r>
              <a:rPr lang="en-GB" sz="1600" b="1"/>
              <a:t>The following 8 slides have been included in this months </a:t>
            </a:r>
            <a:r>
              <a:rPr lang="en-GB" sz="1600" b="1" err="1"/>
              <a:t>ChMC</a:t>
            </a:r>
            <a:r>
              <a:rPr lang="en-GB" sz="1600" b="1"/>
              <a:t> pack to give you an overview of the ongoing REC Changes, we have broken these down into the following sections:</a:t>
            </a:r>
          </a:p>
          <a:p>
            <a:pPr marL="0" indent="0">
              <a:buNone/>
            </a:pPr>
            <a:endParaRPr lang="en-GB" sz="1600" b="1"/>
          </a:p>
          <a:p>
            <a:r>
              <a:rPr lang="en-GB" sz="1600"/>
              <a:t>In progress – we are currently progressing through the Change journey</a:t>
            </a:r>
          </a:p>
          <a:p>
            <a:r>
              <a:rPr lang="en-GB" sz="1600"/>
              <a:t>Under Prioritisation Review by REC Code Managers – due to CM workload/prioritisation</a:t>
            </a:r>
          </a:p>
          <a:p>
            <a:r>
              <a:rPr lang="en-GB" sz="1600"/>
              <a:t>Expected incoming Impact Assessments</a:t>
            </a:r>
          </a:p>
          <a:p>
            <a:pPr marL="0" indent="0">
              <a:buNone/>
            </a:pPr>
            <a:endParaRPr lang="en-GB" sz="1600"/>
          </a:p>
          <a:p>
            <a:pPr marL="0" indent="0">
              <a:buNone/>
            </a:pPr>
            <a:r>
              <a:rPr lang="en-GB" sz="1600" b="1"/>
              <a:t>Note: We are currently undertaking a review of all REC Change and have began removing Changes which we have confirmed have no impact to Gas services. In the coming months, we will continue to monitor the Changes listed and add/remove from this pack as required. </a:t>
            </a:r>
          </a:p>
          <a:p>
            <a:pPr marL="0" indent="0">
              <a:buNone/>
            </a:pPr>
            <a:endParaRPr lang="en-GB" sz="1600"/>
          </a:p>
          <a:p>
            <a:pPr marL="0" indent="0">
              <a:buNone/>
            </a:pPr>
            <a:r>
              <a:rPr lang="en-GB" sz="1600"/>
              <a:t>Further information on the Changes can be found on the </a:t>
            </a:r>
            <a:r>
              <a:rPr lang="en-GB" sz="1600">
                <a:hlinkClick r:id="rId3"/>
              </a:rPr>
              <a:t>REC Portal</a:t>
            </a:r>
            <a:endParaRPr lang="en-GB" sz="1600"/>
          </a:p>
        </p:txBody>
      </p:sp>
    </p:spTree>
    <p:extLst>
      <p:ext uri="{BB962C8B-B14F-4D97-AF65-F5344CB8AC3E}">
        <p14:creationId xmlns:p14="http://schemas.microsoft.com/office/powerpoint/2010/main" val="2931624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3162-1D16-42B2-9678-78E75C5422DF}"/>
              </a:ext>
            </a:extLst>
          </p:cNvPr>
          <p:cNvSpPr>
            <a:spLocks noGrp="1"/>
          </p:cNvSpPr>
          <p:nvPr>
            <p:ph type="title"/>
          </p:nvPr>
        </p:nvSpPr>
        <p:spPr>
          <a:xfrm>
            <a:off x="457200" y="109249"/>
            <a:ext cx="8229600" cy="637580"/>
          </a:xfrm>
        </p:spPr>
        <p:txBody>
          <a:bodyPr>
            <a:normAutofit/>
          </a:bodyPr>
          <a:lstStyle/>
          <a:p>
            <a:r>
              <a:rPr lang="en-GB" sz="2400"/>
              <a:t>Overview of In Progress REC Changes (high level)</a:t>
            </a:r>
          </a:p>
        </p:txBody>
      </p:sp>
      <p:graphicFrame>
        <p:nvGraphicFramePr>
          <p:cNvPr id="7" name="Content Placeholder 6">
            <a:extLst>
              <a:ext uri="{FF2B5EF4-FFF2-40B4-BE49-F238E27FC236}">
                <a16:creationId xmlns:a16="http://schemas.microsoft.com/office/drawing/2014/main" id="{8B24F045-44C9-49AF-8EDA-7F69CEF0770E}"/>
              </a:ext>
            </a:extLst>
          </p:cNvPr>
          <p:cNvGraphicFramePr>
            <a:graphicFrameLocks noGrp="1"/>
          </p:cNvGraphicFramePr>
          <p:nvPr>
            <p:ph idx="1"/>
          </p:nvPr>
        </p:nvGraphicFramePr>
        <p:xfrm>
          <a:off x="3403600" y="982530"/>
          <a:ext cx="5613653" cy="39069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41E992CA-2BDE-4DFD-82D1-5771A0E55B44}"/>
              </a:ext>
            </a:extLst>
          </p:cNvPr>
          <p:cNvGraphicFramePr/>
          <p:nvPr/>
        </p:nvGraphicFramePr>
        <p:xfrm>
          <a:off x="-641983" y="980273"/>
          <a:ext cx="4664150" cy="3555574"/>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8EE43A57-D497-41DF-A109-AA9F5AF0CB81}"/>
              </a:ext>
            </a:extLst>
          </p:cNvPr>
          <p:cNvSpPr txBox="1"/>
          <p:nvPr/>
        </p:nvSpPr>
        <p:spPr>
          <a:xfrm>
            <a:off x="5431572" y="1092972"/>
            <a:ext cx="2354075" cy="369332"/>
          </a:xfrm>
          <a:prstGeom prst="rect">
            <a:avLst/>
          </a:prstGeom>
          <a:noFill/>
        </p:spPr>
        <p:txBody>
          <a:bodyPr wrap="square" rtlCol="0">
            <a:spAutoFit/>
          </a:bodyPr>
          <a:lstStyle/>
          <a:p>
            <a:r>
              <a:rPr lang="en-GB" b="1">
                <a:solidFill>
                  <a:srgbClr val="024C90"/>
                </a:solidFill>
              </a:rPr>
              <a:t>In Progress Change</a:t>
            </a:r>
          </a:p>
        </p:txBody>
      </p:sp>
      <p:cxnSp>
        <p:nvCxnSpPr>
          <p:cNvPr id="8" name="Straight Connector 7">
            <a:extLst>
              <a:ext uri="{FF2B5EF4-FFF2-40B4-BE49-F238E27FC236}">
                <a16:creationId xmlns:a16="http://schemas.microsoft.com/office/drawing/2014/main" id="{4DF62E1B-9D74-4B9C-867A-41E8F3BDFBB7}"/>
              </a:ext>
            </a:extLst>
          </p:cNvPr>
          <p:cNvCxnSpPr>
            <a:cxnSpLocks/>
          </p:cNvCxnSpPr>
          <p:nvPr/>
        </p:nvCxnSpPr>
        <p:spPr>
          <a:xfrm>
            <a:off x="3314700" y="718961"/>
            <a:ext cx="0" cy="4170539"/>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5457DBA9-C98A-4828-94F6-575F345223E1}"/>
              </a:ext>
            </a:extLst>
          </p:cNvPr>
          <p:cNvSpPr txBox="1"/>
          <p:nvPr/>
        </p:nvSpPr>
        <p:spPr>
          <a:xfrm>
            <a:off x="1244599" y="2310140"/>
            <a:ext cx="254000" cy="261610"/>
          </a:xfrm>
          <a:prstGeom prst="rect">
            <a:avLst/>
          </a:prstGeom>
          <a:noFill/>
        </p:spPr>
        <p:txBody>
          <a:bodyPr wrap="square" rtlCol="0">
            <a:spAutoFit/>
          </a:bodyPr>
          <a:lstStyle/>
          <a:p>
            <a:r>
              <a:rPr lang="en-GB" sz="1100"/>
              <a:t>5</a:t>
            </a:r>
          </a:p>
        </p:txBody>
      </p:sp>
    </p:spTree>
    <p:extLst>
      <p:ext uri="{BB962C8B-B14F-4D97-AF65-F5344CB8AC3E}">
        <p14:creationId xmlns:p14="http://schemas.microsoft.com/office/powerpoint/2010/main" val="2697205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314076" y="181032"/>
            <a:ext cx="8515847" cy="320060"/>
          </a:xfrm>
        </p:spPr>
        <p:txBody>
          <a:bodyPr>
            <a:noAutofit/>
          </a:bodyPr>
          <a:lstStyle/>
          <a:p>
            <a:r>
              <a:rPr lang="en-GB" sz="2000"/>
              <a:t>REC Change Pipeline – In progress</a:t>
            </a:r>
          </a:p>
        </p:txBody>
      </p:sp>
      <p:graphicFrame>
        <p:nvGraphicFramePr>
          <p:cNvPr id="4" name="Table 4">
            <a:extLst>
              <a:ext uri="{FF2B5EF4-FFF2-40B4-BE49-F238E27FC236}">
                <a16:creationId xmlns:a16="http://schemas.microsoft.com/office/drawing/2014/main" id="{ECD16D18-8AA7-4A8A-B537-7FD016093441}"/>
              </a:ext>
            </a:extLst>
          </p:cNvPr>
          <p:cNvGraphicFramePr>
            <a:graphicFrameLocks noGrp="1"/>
          </p:cNvGraphicFramePr>
          <p:nvPr/>
        </p:nvGraphicFramePr>
        <p:xfrm>
          <a:off x="111420" y="548640"/>
          <a:ext cx="8921160" cy="3903328"/>
        </p:xfrm>
        <a:graphic>
          <a:graphicData uri="http://schemas.openxmlformats.org/drawingml/2006/table">
            <a:tbl>
              <a:tblPr firstRow="1" bandRow="1">
                <a:tableStyleId>{5C22544A-7EE6-4342-B048-85BDC9FD1C3A}</a:tableStyleId>
              </a:tblPr>
              <a:tblGrid>
                <a:gridCol w="558432">
                  <a:extLst>
                    <a:ext uri="{9D8B030D-6E8A-4147-A177-3AD203B41FA5}">
                      <a16:colId xmlns:a16="http://schemas.microsoft.com/office/drawing/2014/main" val="4027058344"/>
                    </a:ext>
                  </a:extLst>
                </a:gridCol>
                <a:gridCol w="1254642">
                  <a:extLst>
                    <a:ext uri="{9D8B030D-6E8A-4147-A177-3AD203B41FA5}">
                      <a16:colId xmlns:a16="http://schemas.microsoft.com/office/drawing/2014/main" val="2162668323"/>
                    </a:ext>
                  </a:extLst>
                </a:gridCol>
                <a:gridCol w="776177">
                  <a:extLst>
                    <a:ext uri="{9D8B030D-6E8A-4147-A177-3AD203B41FA5}">
                      <a16:colId xmlns:a16="http://schemas.microsoft.com/office/drawing/2014/main" val="3779861357"/>
                    </a:ext>
                  </a:extLst>
                </a:gridCol>
                <a:gridCol w="733646">
                  <a:extLst>
                    <a:ext uri="{9D8B030D-6E8A-4147-A177-3AD203B41FA5}">
                      <a16:colId xmlns:a16="http://schemas.microsoft.com/office/drawing/2014/main" val="2574131077"/>
                    </a:ext>
                  </a:extLst>
                </a:gridCol>
                <a:gridCol w="680484">
                  <a:extLst>
                    <a:ext uri="{9D8B030D-6E8A-4147-A177-3AD203B41FA5}">
                      <a16:colId xmlns:a16="http://schemas.microsoft.com/office/drawing/2014/main" val="1331661363"/>
                    </a:ext>
                  </a:extLst>
                </a:gridCol>
                <a:gridCol w="1020726">
                  <a:extLst>
                    <a:ext uri="{9D8B030D-6E8A-4147-A177-3AD203B41FA5}">
                      <a16:colId xmlns:a16="http://schemas.microsoft.com/office/drawing/2014/main" val="3255583653"/>
                    </a:ext>
                  </a:extLst>
                </a:gridCol>
                <a:gridCol w="1446027">
                  <a:extLst>
                    <a:ext uri="{9D8B030D-6E8A-4147-A177-3AD203B41FA5}">
                      <a16:colId xmlns:a16="http://schemas.microsoft.com/office/drawing/2014/main" val="1493277682"/>
                    </a:ext>
                  </a:extLst>
                </a:gridCol>
                <a:gridCol w="808075">
                  <a:extLst>
                    <a:ext uri="{9D8B030D-6E8A-4147-A177-3AD203B41FA5}">
                      <a16:colId xmlns:a16="http://schemas.microsoft.com/office/drawing/2014/main" val="2058559583"/>
                    </a:ext>
                  </a:extLst>
                </a:gridCol>
                <a:gridCol w="691116">
                  <a:extLst>
                    <a:ext uri="{9D8B030D-6E8A-4147-A177-3AD203B41FA5}">
                      <a16:colId xmlns:a16="http://schemas.microsoft.com/office/drawing/2014/main" val="1065136424"/>
                    </a:ext>
                  </a:extLst>
                </a:gridCol>
                <a:gridCol w="951835">
                  <a:extLst>
                    <a:ext uri="{9D8B030D-6E8A-4147-A177-3AD203B41FA5}">
                      <a16:colId xmlns:a16="http://schemas.microsoft.com/office/drawing/2014/main" val="195784657"/>
                    </a:ext>
                  </a:extLst>
                </a:gridCol>
              </a:tblGrid>
              <a:tr h="431406">
                <a:tc>
                  <a:txBody>
                    <a:bodyPr/>
                    <a:lstStyle/>
                    <a:p>
                      <a:pPr algn="ctr"/>
                      <a:r>
                        <a:rPr lang="en-GB" sz="920">
                          <a:latin typeface="+mn-lt"/>
                        </a:rPr>
                        <a:t>Title </a:t>
                      </a:r>
                    </a:p>
                  </a:txBody>
                  <a:tcPr/>
                </a:tc>
                <a:tc>
                  <a:txBody>
                    <a:bodyPr/>
                    <a:lstStyle/>
                    <a:p>
                      <a:pPr algn="ctr"/>
                      <a:r>
                        <a:rPr lang="en-GB" sz="920">
                          <a:latin typeface="+mn-lt"/>
                        </a:rPr>
                        <a:t>Description</a:t>
                      </a:r>
                    </a:p>
                  </a:txBody>
                  <a:tcPr/>
                </a:tc>
                <a:tc>
                  <a:txBody>
                    <a:bodyPr/>
                    <a:lstStyle/>
                    <a:p>
                      <a:pPr algn="ctr"/>
                      <a:r>
                        <a:rPr lang="en-GB" sz="920">
                          <a:latin typeface="+mn-lt"/>
                        </a:rPr>
                        <a:t>XRN / </a:t>
                      </a:r>
                      <a:r>
                        <a:rPr lang="en-GB" sz="920">
                          <a:solidFill>
                            <a:schemeClr val="bg1"/>
                          </a:solidFill>
                          <a:latin typeface="+mn-lt"/>
                        </a:rPr>
                        <a:t>UNC Mod</a:t>
                      </a:r>
                    </a:p>
                  </a:txBody>
                  <a:tcPr/>
                </a:tc>
                <a:tc>
                  <a:txBody>
                    <a:bodyPr/>
                    <a:lstStyle/>
                    <a:p>
                      <a:pPr algn="ctr"/>
                      <a:r>
                        <a:rPr lang="en-GB" sz="920">
                          <a:latin typeface="+mn-lt"/>
                        </a:rPr>
                        <a:t>Proposer</a:t>
                      </a:r>
                    </a:p>
                  </a:txBody>
                  <a:tcPr/>
                </a:tc>
                <a:tc>
                  <a:txBody>
                    <a:bodyPr/>
                    <a:lstStyle/>
                    <a:p>
                      <a:pPr algn="ctr"/>
                      <a:r>
                        <a:rPr lang="en-GB" sz="920">
                          <a:latin typeface="+mn-lt"/>
                        </a:rPr>
                        <a:t>Impact/</a:t>
                      </a:r>
                    </a:p>
                    <a:p>
                      <a:pPr algn="ctr"/>
                      <a:r>
                        <a:rPr lang="en-GB" sz="920">
                          <a:latin typeface="+mn-lt"/>
                        </a:rPr>
                        <a:t>Funding</a:t>
                      </a:r>
                    </a:p>
                  </a:txBody>
                  <a:tcPr/>
                </a:tc>
                <a:tc>
                  <a:txBody>
                    <a:bodyPr/>
                    <a:lstStyle/>
                    <a:p>
                      <a:pPr algn="ctr"/>
                      <a:r>
                        <a:rPr lang="en-GB" sz="920">
                          <a:latin typeface="+mn-lt"/>
                        </a:rPr>
                        <a:t>Status</a:t>
                      </a:r>
                    </a:p>
                  </a:txBody>
                  <a:tcPr/>
                </a:tc>
                <a:tc>
                  <a:txBody>
                    <a:bodyPr/>
                    <a:lstStyle/>
                    <a:p>
                      <a:pPr marL="0" algn="ctr" defTabSz="914400" rtl="0" eaLnBrk="1" latinLnBrk="0" hangingPunct="1"/>
                      <a:r>
                        <a:rPr lang="en-GB" sz="920" b="1" kern="1200">
                          <a:solidFill>
                            <a:schemeClr val="lt1"/>
                          </a:solidFill>
                          <a:latin typeface="+mn-lt"/>
                          <a:ea typeface="+mn-ea"/>
                          <a:cs typeface="+mn-cs"/>
                        </a:rPr>
                        <a:t>Next Action date</a:t>
                      </a:r>
                    </a:p>
                  </a:txBody>
                  <a:tcPr/>
                </a:tc>
                <a:tc>
                  <a:txBody>
                    <a:bodyPr/>
                    <a:lstStyle/>
                    <a:p>
                      <a:pPr marL="0" algn="ctr" defTabSz="914400" rtl="0" eaLnBrk="1" latinLnBrk="0" hangingPunct="1"/>
                      <a:r>
                        <a:rPr lang="en-GB" sz="920" b="1" kern="1200">
                          <a:solidFill>
                            <a:schemeClr val="lt1"/>
                          </a:solidFill>
                          <a:latin typeface="+mn-lt"/>
                          <a:ea typeface="+mn-ea"/>
                          <a:cs typeface="+mn-cs"/>
                        </a:rPr>
                        <a:t>Release Type</a:t>
                      </a:r>
                    </a:p>
                  </a:txBody>
                  <a:tcPr/>
                </a:tc>
                <a:tc>
                  <a:txBody>
                    <a:bodyPr/>
                    <a:lstStyle/>
                    <a:p>
                      <a:pPr marL="0" algn="ctr" defTabSz="914400" rtl="0" eaLnBrk="1" latinLnBrk="0" hangingPunct="1"/>
                      <a:r>
                        <a:rPr lang="en-GB" sz="920" b="1" kern="1200">
                          <a:solidFill>
                            <a:schemeClr val="bg1"/>
                          </a:solidFill>
                          <a:latin typeface="+mn-lt"/>
                          <a:ea typeface="+mn-ea"/>
                          <a:cs typeface="+mn-cs"/>
                        </a:rPr>
                        <a:t>REC Priority</a:t>
                      </a:r>
                    </a:p>
                  </a:txBody>
                  <a:tcPr/>
                </a:tc>
                <a:tc>
                  <a:txBody>
                    <a:bodyPr/>
                    <a:lstStyle/>
                    <a:p>
                      <a:pPr marL="0" algn="ctr" defTabSz="914400" rtl="0" eaLnBrk="1" latinLnBrk="0" hangingPunct="1"/>
                      <a:r>
                        <a:rPr lang="en-GB" sz="920" b="1" kern="1200">
                          <a:solidFill>
                            <a:schemeClr val="lt1"/>
                          </a:solidFill>
                          <a:latin typeface="+mn-lt"/>
                          <a:ea typeface="+mn-ea"/>
                          <a:cs typeface="+mn-cs"/>
                        </a:rPr>
                        <a:t>Attachments</a:t>
                      </a:r>
                    </a:p>
                  </a:txBody>
                  <a:tcPr/>
                </a:tc>
                <a:extLst>
                  <a:ext uri="{0D108BD9-81ED-4DB2-BD59-A6C34878D82A}">
                    <a16:rowId xmlns:a16="http://schemas.microsoft.com/office/drawing/2014/main" val="135677372"/>
                  </a:ext>
                </a:extLst>
              </a:tr>
              <a:tr h="682499">
                <a:tc>
                  <a:txBody>
                    <a:bodyPr/>
                    <a:lstStyle/>
                    <a:p>
                      <a:r>
                        <a:rPr lang="en-GB" sz="920" kern="1200">
                          <a:solidFill>
                            <a:schemeClr val="dk1"/>
                          </a:solidFill>
                          <a:latin typeface="+mn-lt"/>
                          <a:ea typeface="+mn-ea"/>
                          <a:cs typeface="+mn-cs"/>
                          <a:hlinkClick r:id="rId3"/>
                        </a:rPr>
                        <a:t>R0025</a:t>
                      </a:r>
                      <a:endParaRPr lang="en-GB" sz="920" kern="1200">
                        <a:solidFill>
                          <a:schemeClr val="dk1"/>
                        </a:solidFill>
                        <a:latin typeface="+mn-lt"/>
                        <a:ea typeface="+mn-ea"/>
                        <a:cs typeface="+mn-cs"/>
                      </a:endParaRPr>
                    </a:p>
                  </a:txBody>
                  <a:tcPr>
                    <a:solidFill>
                      <a:schemeClr val="accent1">
                        <a:lumMod val="20000"/>
                        <a:lumOff val="80000"/>
                      </a:schemeClr>
                    </a:solidFill>
                  </a:tcPr>
                </a:tc>
                <a:tc>
                  <a:txBody>
                    <a:bodyPr/>
                    <a:lstStyle/>
                    <a:p>
                      <a:r>
                        <a:rPr lang="en-GB" sz="920" b="0" i="0">
                          <a:solidFill>
                            <a:srgbClr val="272833"/>
                          </a:solidFill>
                          <a:effectLst/>
                          <a:latin typeface="+mn-lt"/>
                        </a:rPr>
                        <a:t>Service Provider Performance Charges (DCC)</a:t>
                      </a:r>
                      <a:endParaRPr lang="en-GB" sz="920" b="0" kern="1200">
                        <a:solidFill>
                          <a:schemeClr val="dk1"/>
                        </a:solidFill>
                        <a:latin typeface="+mn-lt"/>
                        <a:ea typeface="+mn-ea"/>
                        <a:cs typeface="+mn-cs"/>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20" b="0" i="0" u="none" strike="noStrike" kern="1200" cap="none" spc="0" normalizeH="0" baseline="0" noProof="0">
                          <a:ln>
                            <a:noFill/>
                          </a:ln>
                          <a:solidFill>
                            <a:prstClr val="black"/>
                          </a:solidFill>
                          <a:effectLst/>
                          <a:uLnTx/>
                          <a:uFillTx/>
                          <a:latin typeface="+mn-lt"/>
                          <a:ea typeface="+mn-ea"/>
                          <a:cs typeface="+mn-cs"/>
                        </a:rPr>
                        <a:t>N/A</a:t>
                      </a:r>
                    </a:p>
                  </a:txBody>
                  <a:tcPr>
                    <a:solidFill>
                      <a:schemeClr val="accent1">
                        <a:lumMod val="20000"/>
                        <a:lumOff val="80000"/>
                      </a:schemeClr>
                    </a:solidFill>
                  </a:tcPr>
                </a:tc>
                <a:tc>
                  <a:txBody>
                    <a:bodyPr/>
                    <a:lstStyle/>
                    <a:p>
                      <a:r>
                        <a:rPr lang="en-GB" sz="920" b="0" kern="1200">
                          <a:solidFill>
                            <a:schemeClr val="dk1"/>
                          </a:solidFill>
                          <a:latin typeface="+mn-lt"/>
                          <a:ea typeface="+mn-ea"/>
                          <a:cs typeface="+mn-cs"/>
                        </a:rPr>
                        <a:t>Deloitte (RPA)</a:t>
                      </a:r>
                    </a:p>
                  </a:txBody>
                  <a:tcPr>
                    <a:solidFill>
                      <a:schemeClr val="accent1">
                        <a:lumMod val="20000"/>
                        <a:lumOff val="80000"/>
                      </a:schemeClr>
                    </a:solidFill>
                  </a:tcPr>
                </a:tc>
                <a:tc>
                  <a:txBody>
                    <a:bodyPr/>
                    <a:lstStyle/>
                    <a:p>
                      <a:r>
                        <a:rPr lang="en-GB" sz="920" b="0" kern="1200">
                          <a:solidFill>
                            <a:schemeClr val="dk1"/>
                          </a:solidFill>
                          <a:latin typeface="+mn-lt"/>
                          <a:ea typeface="+mn-ea"/>
                          <a:cs typeface="+mn-cs"/>
                        </a:rPr>
                        <a:t>-</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20" kern="1200">
                          <a:solidFill>
                            <a:schemeClr val="dk1"/>
                          </a:solidFill>
                          <a:latin typeface="+mn-lt"/>
                          <a:ea typeface="+mn-ea"/>
                          <a:cs typeface="+mn-cs"/>
                        </a:rPr>
                        <a:t>Approved - awaiting implementation</a:t>
                      </a:r>
                    </a:p>
                  </a:txBody>
                  <a:tcPr>
                    <a:solidFill>
                      <a:schemeClr val="accent1">
                        <a:lumMod val="20000"/>
                        <a:lumOff val="80000"/>
                      </a:schemeClr>
                    </a:solidFill>
                  </a:tcPr>
                </a:tc>
                <a:tc>
                  <a:txBody>
                    <a:bodyPr/>
                    <a:lstStyle/>
                    <a:p>
                      <a:r>
                        <a:rPr lang="en-GB" sz="920" kern="1200">
                          <a:solidFill>
                            <a:schemeClr val="dk1"/>
                          </a:solidFill>
                          <a:latin typeface="+mn-lt"/>
                          <a:ea typeface="+mn-ea"/>
                          <a:cs typeface="+mn-cs"/>
                        </a:rPr>
                        <a:t>01/04/2023 – Proposed Implementation date</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20" b="0" i="0" u="none" strike="noStrike" kern="1200" cap="none" spc="0" normalizeH="0" baseline="0">
                          <a:ln>
                            <a:noFill/>
                          </a:ln>
                          <a:solidFill>
                            <a:prstClr val="black"/>
                          </a:solidFill>
                          <a:effectLst/>
                          <a:uLnTx/>
                          <a:uFillTx/>
                          <a:latin typeface="+mn-lt"/>
                          <a:ea typeface="+mn-ea"/>
                          <a:cs typeface="+mn-cs"/>
                        </a:rPr>
                        <a:t>Standalone</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20" b="0" i="0" u="none" strike="noStrike" kern="1200" cap="none" spc="0" normalizeH="0" baseline="0">
                          <a:ln>
                            <a:noFill/>
                          </a:ln>
                          <a:solidFill>
                            <a:prstClr val="black"/>
                          </a:solidFill>
                          <a:effectLst/>
                          <a:uLnTx/>
                          <a:uFillTx/>
                          <a:latin typeface="+mn-lt"/>
                          <a:ea typeface="+mn-ea"/>
                          <a:cs typeface="+mn-cs"/>
                        </a:rPr>
                        <a:t>High</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20" b="0" i="0" u="none" strike="noStrike" kern="1200" cap="none" spc="0" normalizeH="0" baseline="0">
                        <a:ln>
                          <a:noFill/>
                        </a:ln>
                        <a:solidFill>
                          <a:prstClr val="black"/>
                        </a:solidFill>
                        <a:effectLst/>
                        <a:uLnTx/>
                        <a:uFillTx/>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3168937970"/>
                  </a:ext>
                </a:extLst>
              </a:tr>
              <a:tr h="441061">
                <a:tc gridSpan="10">
                  <a:txBody>
                    <a:bodyPr/>
                    <a:lstStyle/>
                    <a:p>
                      <a:r>
                        <a:rPr lang="en-GB" sz="920" kern="1200">
                          <a:solidFill>
                            <a:schemeClr val="dk1"/>
                          </a:solidFill>
                          <a:latin typeface="+mn-lt"/>
                          <a:ea typeface="+mn-ea"/>
                          <a:cs typeface="+mn-cs"/>
                        </a:rPr>
                        <a:t>This Change was raised to </a:t>
                      </a:r>
                      <a:r>
                        <a:rPr lang="en-US" sz="920" kern="1200">
                          <a:solidFill>
                            <a:schemeClr val="dk1"/>
                          </a:solidFill>
                          <a:latin typeface="+mn-lt"/>
                          <a:ea typeface="+mn-ea"/>
                          <a:cs typeface="+mn-cs"/>
                        </a:rPr>
                        <a:t>introduce Service Provider Performance Charges linked to performance against service levels defined in the REC. We are monitoring this change as it references future performance charges on other service providers – including the GRDS.</a:t>
                      </a:r>
                      <a:endParaRPr lang="en-GB" sz="920" kern="1200">
                        <a:solidFill>
                          <a:schemeClr val="dk1"/>
                        </a:solidFill>
                        <a:latin typeface="+mn-lt"/>
                        <a:ea typeface="+mn-ea"/>
                        <a:cs typeface="+mn-cs"/>
                      </a:endParaRPr>
                    </a:p>
                  </a:txBody>
                  <a:tcPr>
                    <a:solidFill>
                      <a:schemeClr val="accent1">
                        <a:lumMod val="20000"/>
                        <a:lumOff val="80000"/>
                      </a:schemeClr>
                    </a:solidFill>
                  </a:tcPr>
                </a:tc>
                <a:tc hMerge="1">
                  <a:txBody>
                    <a:bodyPr/>
                    <a:lstStyle/>
                    <a:p>
                      <a:endParaRPr lang="en-GB" sz="950" b="0" kern="1200">
                        <a:solidFill>
                          <a:schemeClr val="dk1"/>
                        </a:solidFill>
                        <a:latin typeface="+mn-lt"/>
                        <a:ea typeface="+mn-ea"/>
                        <a:cs typeface="+mn-cs"/>
                      </a:endParaRPr>
                    </a:p>
                  </a:txBody>
                  <a:tcPr>
                    <a:solidFill>
                      <a:schemeClr val="accent1">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noProof="0">
                        <a:ln>
                          <a:noFill/>
                        </a:ln>
                        <a:solidFill>
                          <a:prstClr val="black"/>
                        </a:solidFill>
                        <a:effectLst/>
                        <a:uLnTx/>
                        <a:uFillTx/>
                        <a:latin typeface="+mn-lt"/>
                        <a:ea typeface="+mn-ea"/>
                        <a:cs typeface="+mn-cs"/>
                      </a:endParaRPr>
                    </a:p>
                  </a:txBody>
                  <a:tcPr>
                    <a:solidFill>
                      <a:schemeClr val="accent1">
                        <a:lumMod val="20000"/>
                        <a:lumOff val="80000"/>
                      </a:schemeClr>
                    </a:solidFill>
                  </a:tcPr>
                </a:tc>
                <a:tc hMerge="1">
                  <a:txBody>
                    <a:bodyPr/>
                    <a:lstStyle/>
                    <a:p>
                      <a:endParaRPr lang="en-GB" sz="950" b="0" kern="1200">
                        <a:solidFill>
                          <a:schemeClr val="dk1"/>
                        </a:solidFill>
                        <a:latin typeface="+mn-lt"/>
                        <a:ea typeface="+mn-ea"/>
                        <a:cs typeface="+mn-cs"/>
                      </a:endParaRPr>
                    </a:p>
                  </a:txBody>
                  <a:tcPr>
                    <a:solidFill>
                      <a:schemeClr val="accent1">
                        <a:lumMod val="20000"/>
                        <a:lumOff val="80000"/>
                      </a:schemeClr>
                    </a:solidFill>
                  </a:tcPr>
                </a:tc>
                <a:tc hMerge="1">
                  <a:txBody>
                    <a:bodyPr/>
                    <a:lstStyle/>
                    <a:p>
                      <a:endParaRPr lang="en-GB" sz="950" b="0" kern="1200">
                        <a:solidFill>
                          <a:schemeClr val="dk1"/>
                        </a:solidFill>
                        <a:latin typeface="+mn-lt"/>
                        <a:ea typeface="+mn-ea"/>
                        <a:cs typeface="+mn-cs"/>
                      </a:endParaRPr>
                    </a:p>
                  </a:txBody>
                  <a:tcPr>
                    <a:solidFill>
                      <a:schemeClr val="accent1">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1">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1">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a:ln>
                          <a:noFill/>
                        </a:ln>
                        <a:solidFill>
                          <a:prstClr val="black"/>
                        </a:solidFill>
                        <a:effectLst/>
                        <a:uLnTx/>
                        <a:uFillTx/>
                        <a:latin typeface="+mn-lt"/>
                        <a:ea typeface="+mn-ea"/>
                        <a:cs typeface="+mn-cs"/>
                      </a:endParaRPr>
                    </a:p>
                  </a:txBody>
                  <a:tcPr>
                    <a:solidFill>
                      <a:schemeClr val="accent1">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a:ln>
                          <a:noFill/>
                        </a:ln>
                        <a:solidFill>
                          <a:prstClr val="black"/>
                        </a:solidFill>
                        <a:effectLst/>
                        <a:uLnTx/>
                        <a:uFillTx/>
                        <a:latin typeface="+mn-lt"/>
                        <a:ea typeface="+mn-ea"/>
                        <a:cs typeface="+mn-cs"/>
                      </a:endParaRPr>
                    </a:p>
                  </a:txBody>
                  <a:tcPr>
                    <a:solidFill>
                      <a:schemeClr val="accent1">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a:ln>
                          <a:noFill/>
                        </a:ln>
                        <a:solidFill>
                          <a:prstClr val="black"/>
                        </a:solidFill>
                        <a:effectLst/>
                        <a:uLnTx/>
                        <a:uFillTx/>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680277289"/>
                  </a:ext>
                </a:extLst>
              </a:tr>
              <a:tr h="706096">
                <a:tc>
                  <a:txBody>
                    <a:bodyPr/>
                    <a:lstStyle/>
                    <a:p>
                      <a:r>
                        <a:rPr lang="en-GB" sz="920" kern="1200">
                          <a:solidFill>
                            <a:schemeClr val="dk1"/>
                          </a:solidFill>
                          <a:latin typeface="+mn-lt"/>
                          <a:ea typeface="+mn-ea"/>
                          <a:cs typeface="+mn-cs"/>
                          <a:hlinkClick r:id="rId4"/>
                        </a:rPr>
                        <a:t>R0047</a:t>
                      </a:r>
                      <a:endParaRPr lang="en-GB" sz="920" kern="1200">
                        <a:solidFill>
                          <a:schemeClr val="dk1"/>
                        </a:solidFill>
                        <a:latin typeface="+mn-lt"/>
                        <a:ea typeface="+mn-ea"/>
                        <a:cs typeface="+mn-cs"/>
                      </a:endParaRPr>
                    </a:p>
                  </a:txBody>
                  <a:tcPr>
                    <a:solidFill>
                      <a:schemeClr val="accent1">
                        <a:lumMod val="20000"/>
                        <a:lumOff val="80000"/>
                      </a:schemeClr>
                    </a:solidFill>
                  </a:tcPr>
                </a:tc>
                <a:tc>
                  <a:txBody>
                    <a:bodyPr/>
                    <a:lstStyle/>
                    <a:p>
                      <a:r>
                        <a:rPr lang="en-GB" sz="920" b="0" i="0">
                          <a:solidFill>
                            <a:srgbClr val="272833"/>
                          </a:solidFill>
                          <a:effectLst/>
                          <a:latin typeface="+mn-lt"/>
                        </a:rPr>
                        <a:t>Metering Code of Practice Consolidation Review</a:t>
                      </a:r>
                      <a:endParaRPr lang="en-GB" sz="920" b="0" kern="1200">
                        <a:solidFill>
                          <a:schemeClr val="dk1"/>
                        </a:solidFill>
                        <a:latin typeface="+mn-lt"/>
                        <a:ea typeface="+mn-ea"/>
                        <a:cs typeface="+mn-cs"/>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20" b="0" i="0" u="none" strike="noStrike" kern="1200" cap="none" spc="0" normalizeH="0" baseline="0" noProof="0">
                          <a:ln>
                            <a:noFill/>
                          </a:ln>
                          <a:solidFill>
                            <a:prstClr val="black"/>
                          </a:solidFill>
                          <a:effectLst/>
                          <a:uLnTx/>
                          <a:uFillTx/>
                          <a:latin typeface="+mn-lt"/>
                          <a:ea typeface="+mn-ea"/>
                          <a:cs typeface="+mn-cs"/>
                        </a:rPr>
                        <a:t>N/A</a:t>
                      </a:r>
                    </a:p>
                  </a:txBody>
                  <a:tcPr>
                    <a:solidFill>
                      <a:schemeClr val="accent1">
                        <a:lumMod val="20000"/>
                        <a:lumOff val="80000"/>
                      </a:schemeClr>
                    </a:solidFill>
                  </a:tcPr>
                </a:tc>
                <a:tc>
                  <a:txBody>
                    <a:bodyPr/>
                    <a:lstStyle/>
                    <a:p>
                      <a:r>
                        <a:rPr lang="en-GB" sz="920" b="0" kern="1200">
                          <a:solidFill>
                            <a:schemeClr val="dk1"/>
                          </a:solidFill>
                          <a:latin typeface="+mn-lt"/>
                          <a:ea typeface="+mn-ea"/>
                          <a:cs typeface="+mn-cs"/>
                        </a:rPr>
                        <a:t>RECCo</a:t>
                      </a:r>
                    </a:p>
                  </a:txBody>
                  <a:tcPr>
                    <a:solidFill>
                      <a:schemeClr val="accent1">
                        <a:lumMod val="20000"/>
                        <a:lumOff val="80000"/>
                      </a:schemeClr>
                    </a:solidFill>
                  </a:tcPr>
                </a:tc>
                <a:tc>
                  <a:txBody>
                    <a:bodyPr/>
                    <a:lstStyle/>
                    <a:p>
                      <a:r>
                        <a:rPr lang="en-GB" sz="920" b="0" kern="1200">
                          <a:solidFill>
                            <a:schemeClr val="dk1"/>
                          </a:solidFill>
                          <a:latin typeface="+mn-lt"/>
                          <a:ea typeface="+mn-ea"/>
                          <a:cs typeface="+mn-cs"/>
                        </a:rPr>
                        <a:t>-</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20" kern="1200">
                          <a:solidFill>
                            <a:schemeClr val="dk1"/>
                          </a:solidFill>
                          <a:latin typeface="+mn-lt"/>
                          <a:ea typeface="+mn-ea"/>
                          <a:cs typeface="+mn-cs"/>
                        </a:rPr>
                        <a:t>Approved - awaiting implementation</a:t>
                      </a:r>
                    </a:p>
                  </a:txBody>
                  <a:tcPr>
                    <a:solidFill>
                      <a:schemeClr val="accent1">
                        <a:lumMod val="20000"/>
                        <a:lumOff val="80000"/>
                      </a:schemeClr>
                    </a:solidFill>
                  </a:tcPr>
                </a:tc>
                <a:tc>
                  <a:txBody>
                    <a:bodyPr/>
                    <a:lstStyle/>
                    <a:p>
                      <a:r>
                        <a:rPr lang="en-GB" sz="920" kern="1200">
                          <a:solidFill>
                            <a:schemeClr val="dk1"/>
                          </a:solidFill>
                          <a:latin typeface="+mn-lt"/>
                          <a:ea typeface="+mn-ea"/>
                          <a:cs typeface="+mn-cs"/>
                        </a:rPr>
                        <a:t>01/04/2023 – Proposed Implementation date</a:t>
                      </a:r>
                    </a:p>
                  </a:txBody>
                  <a:tcPr>
                    <a:solidFill>
                      <a:schemeClr val="accent1">
                        <a:lumMod val="20000"/>
                        <a:lumOff val="80000"/>
                      </a:schemeClr>
                    </a:solidFill>
                  </a:tcPr>
                </a:tc>
                <a:tc>
                  <a:txBody>
                    <a:bodyPr/>
                    <a:lstStyle/>
                    <a:p>
                      <a:r>
                        <a:rPr lang="en-GB" sz="920" kern="1200">
                          <a:solidFill>
                            <a:schemeClr val="dk1"/>
                          </a:solidFill>
                          <a:latin typeface="+mn-lt"/>
                          <a:ea typeface="+mn-ea"/>
                          <a:cs typeface="+mn-cs"/>
                        </a:rPr>
                        <a:t>Standalone</a:t>
                      </a:r>
                    </a:p>
                  </a:txBody>
                  <a:tcPr>
                    <a:solidFill>
                      <a:schemeClr val="accent1">
                        <a:lumMod val="20000"/>
                        <a:lumOff val="80000"/>
                      </a:schemeClr>
                    </a:solidFill>
                  </a:tcPr>
                </a:tc>
                <a:tc>
                  <a:txBody>
                    <a:bodyPr/>
                    <a:lstStyle/>
                    <a:p>
                      <a:r>
                        <a:rPr lang="en-GB" sz="920" kern="1200">
                          <a:solidFill>
                            <a:schemeClr val="dk1"/>
                          </a:solidFill>
                          <a:latin typeface="+mn-lt"/>
                          <a:ea typeface="+mn-ea"/>
                          <a:cs typeface="+mn-cs"/>
                        </a:rPr>
                        <a:t>High</a:t>
                      </a:r>
                    </a:p>
                  </a:txBody>
                  <a:tcPr>
                    <a:solidFill>
                      <a:schemeClr val="accent1">
                        <a:lumMod val="20000"/>
                        <a:lumOff val="80000"/>
                      </a:schemeClr>
                    </a:solidFill>
                  </a:tcPr>
                </a:tc>
                <a:tc>
                  <a:txBody>
                    <a:bodyPr/>
                    <a:lstStyle/>
                    <a:p>
                      <a:r>
                        <a:rPr lang="en-GB" sz="920" kern="1200">
                          <a:solidFill>
                            <a:schemeClr val="dk1"/>
                          </a:solidFill>
                          <a:latin typeface="+mn-lt"/>
                          <a:ea typeface="+mn-ea"/>
                          <a:cs typeface="+mn-cs"/>
                        </a:rPr>
                        <a:t>N/A</a:t>
                      </a:r>
                    </a:p>
                  </a:txBody>
                  <a:tcPr>
                    <a:solidFill>
                      <a:schemeClr val="accent1">
                        <a:lumMod val="20000"/>
                        <a:lumOff val="80000"/>
                      </a:schemeClr>
                    </a:solidFill>
                  </a:tcPr>
                </a:tc>
                <a:extLst>
                  <a:ext uri="{0D108BD9-81ED-4DB2-BD59-A6C34878D82A}">
                    <a16:rowId xmlns:a16="http://schemas.microsoft.com/office/drawing/2014/main" val="1038711857"/>
                  </a:ext>
                </a:extLst>
              </a:tr>
              <a:tr h="424893">
                <a:tc gridSpan="10">
                  <a:txBody>
                    <a:bodyPr/>
                    <a:lstStyle/>
                    <a:p>
                      <a:r>
                        <a:rPr lang="en-GB" sz="920" kern="1200">
                          <a:solidFill>
                            <a:schemeClr val="dk1"/>
                          </a:solidFill>
                          <a:latin typeface="+mn-lt"/>
                          <a:ea typeface="+mn-ea"/>
                          <a:cs typeface="+mn-cs"/>
                        </a:rPr>
                        <a:t>This Change was raised to </a:t>
                      </a:r>
                      <a:r>
                        <a:rPr lang="en-US" sz="920" kern="1200">
                          <a:solidFill>
                            <a:schemeClr val="dk1"/>
                          </a:solidFill>
                          <a:latin typeface="+mn-lt"/>
                          <a:ea typeface="+mn-ea"/>
                          <a:cs typeface="+mn-cs"/>
                        </a:rPr>
                        <a:t>to consolidate the current Metering Codes of Practice into a single set of arrangements. Although we are not a directly impacted party, if and when this takes place, we may need to adapt our interactions with MEMs, DNOs and Suppliers.</a:t>
                      </a:r>
                      <a:endParaRPr lang="en-GB" sz="920" kern="1200">
                        <a:solidFill>
                          <a:schemeClr val="dk1"/>
                        </a:solidFill>
                        <a:latin typeface="+mn-lt"/>
                        <a:ea typeface="+mn-ea"/>
                        <a:cs typeface="+mn-cs"/>
                      </a:endParaRPr>
                    </a:p>
                  </a:txBody>
                  <a:tcPr>
                    <a:solidFill>
                      <a:schemeClr val="accent1">
                        <a:lumMod val="20000"/>
                        <a:lumOff val="80000"/>
                      </a:schemeClr>
                    </a:solidFill>
                  </a:tcPr>
                </a:tc>
                <a:tc hMerge="1">
                  <a:txBody>
                    <a:bodyPr/>
                    <a:lstStyle/>
                    <a:p>
                      <a:endParaRPr lang="en-GB" sz="950" b="0" kern="1200">
                        <a:solidFill>
                          <a:schemeClr val="dk1"/>
                        </a:solidFill>
                        <a:latin typeface="+mn-lt"/>
                        <a:ea typeface="+mn-ea"/>
                        <a:cs typeface="+mn-cs"/>
                      </a:endParaRPr>
                    </a:p>
                  </a:txBody>
                  <a:tcPr>
                    <a:solidFill>
                      <a:schemeClr val="accent1">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noProof="0">
                        <a:ln>
                          <a:noFill/>
                        </a:ln>
                        <a:solidFill>
                          <a:prstClr val="black"/>
                        </a:solidFill>
                        <a:effectLst/>
                        <a:uLnTx/>
                        <a:uFillTx/>
                        <a:latin typeface="+mn-lt"/>
                        <a:ea typeface="+mn-ea"/>
                        <a:cs typeface="+mn-cs"/>
                      </a:endParaRPr>
                    </a:p>
                  </a:txBody>
                  <a:tcPr>
                    <a:solidFill>
                      <a:schemeClr val="accent1">
                        <a:lumMod val="20000"/>
                        <a:lumOff val="80000"/>
                      </a:schemeClr>
                    </a:solidFill>
                  </a:tcPr>
                </a:tc>
                <a:tc hMerge="1">
                  <a:txBody>
                    <a:bodyPr/>
                    <a:lstStyle/>
                    <a:p>
                      <a:endParaRPr lang="en-GB" sz="950" b="0" kern="1200">
                        <a:solidFill>
                          <a:schemeClr val="dk1"/>
                        </a:solidFill>
                        <a:latin typeface="+mn-lt"/>
                        <a:ea typeface="+mn-ea"/>
                        <a:cs typeface="+mn-cs"/>
                      </a:endParaRPr>
                    </a:p>
                  </a:txBody>
                  <a:tcPr>
                    <a:solidFill>
                      <a:schemeClr val="accent1">
                        <a:lumMod val="20000"/>
                        <a:lumOff val="80000"/>
                      </a:schemeClr>
                    </a:solidFill>
                  </a:tcPr>
                </a:tc>
                <a:tc hMerge="1">
                  <a:txBody>
                    <a:bodyPr/>
                    <a:lstStyle/>
                    <a:p>
                      <a:endParaRPr lang="en-GB" sz="950" b="0" kern="1200">
                        <a:solidFill>
                          <a:schemeClr val="dk1"/>
                        </a:solidFill>
                        <a:latin typeface="+mn-lt"/>
                        <a:ea typeface="+mn-ea"/>
                        <a:cs typeface="+mn-cs"/>
                      </a:endParaRPr>
                    </a:p>
                  </a:txBody>
                  <a:tcPr>
                    <a:solidFill>
                      <a:schemeClr val="accent1">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50" kern="1200">
                        <a:solidFill>
                          <a:schemeClr val="dk1"/>
                        </a:solidFill>
                        <a:latin typeface="+mn-lt"/>
                        <a:ea typeface="+mn-ea"/>
                        <a:cs typeface="+mn-cs"/>
                      </a:endParaRPr>
                    </a:p>
                  </a:txBody>
                  <a:tcPr>
                    <a:solidFill>
                      <a:schemeClr val="accent1">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1">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1">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1">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4212793835"/>
                  </a:ext>
                </a:extLst>
              </a:tr>
              <a:tr h="424893">
                <a:tc>
                  <a:txBody>
                    <a:bodyPr/>
                    <a:lstStyle/>
                    <a:p>
                      <a:r>
                        <a:rPr lang="en-GB" sz="920" kern="1200">
                          <a:solidFill>
                            <a:schemeClr val="dk1"/>
                          </a:solidFill>
                          <a:latin typeface="+mn-lt"/>
                          <a:ea typeface="+mn-ea"/>
                          <a:cs typeface="+mn-cs"/>
                          <a:hlinkClick r:id="rId5"/>
                        </a:rPr>
                        <a:t>R0063</a:t>
                      </a:r>
                      <a:endParaRPr lang="en-GB" sz="920" kern="1200">
                        <a:solidFill>
                          <a:schemeClr val="dk1"/>
                        </a:solidFill>
                        <a:latin typeface="+mn-lt"/>
                        <a:ea typeface="+mn-ea"/>
                        <a:cs typeface="+mn-cs"/>
                      </a:endParaRPr>
                    </a:p>
                  </a:txBody>
                  <a:tcPr>
                    <a:solidFill>
                      <a:schemeClr val="accent1">
                        <a:lumMod val="20000"/>
                        <a:lumOff val="80000"/>
                      </a:schemeClr>
                    </a:solidFill>
                  </a:tcPr>
                </a:tc>
                <a:tc>
                  <a:txBody>
                    <a:bodyPr/>
                    <a:lstStyle/>
                    <a:p>
                      <a:pPr marL="0" algn="l" defTabSz="914400" rtl="0" eaLnBrk="1" latinLnBrk="0" hangingPunct="1"/>
                      <a:r>
                        <a:rPr lang="en-US" sz="920" kern="1200">
                          <a:solidFill>
                            <a:schemeClr val="dk1"/>
                          </a:solidFill>
                          <a:latin typeface="+mn-lt"/>
                          <a:ea typeface="+mn-ea"/>
                          <a:cs typeface="+mn-cs"/>
                        </a:rPr>
                        <a:t>Addition of key information to all Service Now tickets</a:t>
                      </a:r>
                      <a:endParaRPr lang="en-GB" sz="92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20" b="0" i="0" u="none" strike="noStrike" kern="1200" cap="none" spc="0" normalizeH="0" baseline="0" noProof="0">
                          <a:ln>
                            <a:noFill/>
                          </a:ln>
                          <a:solidFill>
                            <a:prstClr val="black"/>
                          </a:solidFill>
                          <a:effectLst/>
                          <a:uLnTx/>
                          <a:uFillTx/>
                          <a:latin typeface="+mn-lt"/>
                          <a:ea typeface="+mn-ea"/>
                          <a:cs typeface="+mn-cs"/>
                        </a:rPr>
                        <a:t>N/A</a:t>
                      </a:r>
                    </a:p>
                  </a:txBody>
                  <a:tcPr/>
                </a:tc>
                <a:tc>
                  <a:txBody>
                    <a:bodyPr/>
                    <a:lstStyle/>
                    <a:p>
                      <a:r>
                        <a:rPr lang="en-US" sz="920" b="0" i="0" kern="1200">
                          <a:solidFill>
                            <a:srgbClr val="272833"/>
                          </a:solidFill>
                          <a:effectLst/>
                          <a:latin typeface="+mn-lt"/>
                          <a:ea typeface="+mn-ea"/>
                          <a:cs typeface="+mn-cs"/>
                        </a:rPr>
                        <a:t>St Clements Ltd (on behalf of DNOs)</a:t>
                      </a:r>
                      <a:endParaRPr lang="en-GB" sz="920" b="0" i="0" kern="1200">
                        <a:solidFill>
                          <a:srgbClr val="272833"/>
                        </a:solidFill>
                        <a:effectLst/>
                        <a:latin typeface="+mn-lt"/>
                        <a:ea typeface="+mn-ea"/>
                        <a:cs typeface="+mn-cs"/>
                      </a:endParaRPr>
                    </a:p>
                  </a:txBody>
                  <a:tcPr/>
                </a:tc>
                <a:tc>
                  <a:txBody>
                    <a:bodyPr/>
                    <a:lstStyle/>
                    <a:p>
                      <a:r>
                        <a:rPr lang="en-GB" sz="920" b="0" kern="1200">
                          <a:solidFill>
                            <a:schemeClr val="dk1"/>
                          </a:solidFill>
                          <a:latin typeface="+mn-lt"/>
                          <a:ea typeface="+mn-ea"/>
                          <a:cs typeface="+mn-cs"/>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20" kern="1200">
                          <a:solidFill>
                            <a:schemeClr val="dk1"/>
                          </a:solidFill>
                          <a:latin typeface="+mn-lt"/>
                          <a:ea typeface="+mn-ea"/>
                          <a:cs typeface="+mn-cs"/>
                        </a:rPr>
                        <a:t>Party Impact assessment </a:t>
                      </a:r>
                    </a:p>
                  </a:txBody>
                  <a:tcPr/>
                </a:tc>
                <a:tc>
                  <a:txBody>
                    <a:bodyPr/>
                    <a:lstStyle/>
                    <a:p>
                      <a:r>
                        <a:rPr lang="en-GB" sz="920" kern="1200">
                          <a:solidFill>
                            <a:schemeClr val="dk1"/>
                          </a:solidFill>
                          <a:latin typeface="+mn-lt"/>
                          <a:ea typeface="+mn-ea"/>
                          <a:cs typeface="+mn-cs"/>
                        </a:rPr>
                        <a:t>04/04/2023 – Extended plan presented to Change panel</a:t>
                      </a:r>
                    </a:p>
                  </a:txBody>
                  <a:tcPr/>
                </a:tc>
                <a:tc>
                  <a:txBody>
                    <a:bodyPr/>
                    <a:lstStyle/>
                    <a:p>
                      <a:r>
                        <a:rPr lang="en-GB" sz="920" kern="1200">
                          <a:solidFill>
                            <a:schemeClr val="dk1"/>
                          </a:solidFill>
                          <a:latin typeface="+mn-lt"/>
                          <a:ea typeface="+mn-ea"/>
                          <a:cs typeface="+mn-cs"/>
                        </a:rPr>
                        <a:t>TBC</a:t>
                      </a:r>
                    </a:p>
                  </a:txBody>
                  <a:tcPr/>
                </a:tc>
                <a:tc>
                  <a:txBody>
                    <a:bodyPr/>
                    <a:lstStyle/>
                    <a:p>
                      <a:r>
                        <a:rPr lang="en-GB" sz="920" kern="1200">
                          <a:solidFill>
                            <a:schemeClr val="dk1"/>
                          </a:solidFill>
                          <a:latin typeface="+mn-lt"/>
                          <a:ea typeface="+mn-ea"/>
                          <a:cs typeface="+mn-cs"/>
                        </a:rPr>
                        <a:t>Medium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20" b="0" i="0" u="none" strike="noStrike" kern="1200" cap="none" spc="0" normalizeH="0" baseline="0" noProof="0">
                          <a:ln>
                            <a:noFill/>
                          </a:ln>
                          <a:solidFill>
                            <a:prstClr val="black"/>
                          </a:solidFill>
                          <a:effectLst/>
                          <a:uLnTx/>
                          <a:uFillTx/>
                          <a:latin typeface="+mn-lt"/>
                          <a:ea typeface="+mn-ea"/>
                          <a:cs typeface="+mn-cs"/>
                        </a:rPr>
                        <a:t>N/A</a:t>
                      </a:r>
                    </a:p>
                  </a:txBody>
                  <a:tcPr/>
                </a:tc>
                <a:extLst>
                  <a:ext uri="{0D108BD9-81ED-4DB2-BD59-A6C34878D82A}">
                    <a16:rowId xmlns:a16="http://schemas.microsoft.com/office/drawing/2014/main" val="3870375072"/>
                  </a:ext>
                </a:extLst>
              </a:tr>
              <a:tr h="424893">
                <a:tc gridSpan="10">
                  <a:txBody>
                    <a:bodyPr/>
                    <a:lstStyle/>
                    <a:p>
                      <a:r>
                        <a:rPr lang="en-GB" sz="920" kern="1200">
                          <a:solidFill>
                            <a:schemeClr val="tx1"/>
                          </a:solidFill>
                          <a:latin typeface="+mn-lt"/>
                          <a:ea typeface="+mn-ea"/>
                          <a:cs typeface="+mn-cs"/>
                        </a:rPr>
                        <a:t>This Change was raised to improve the information that’s included on DCC’s Service Now Tickets which have been asynchronously rejected. We interact with DCC via </a:t>
                      </a:r>
                      <a:r>
                        <a:rPr lang="en-GB" sz="920" kern="1200" err="1">
                          <a:solidFill>
                            <a:schemeClr val="tx1"/>
                          </a:solidFill>
                          <a:latin typeface="+mn-lt"/>
                          <a:ea typeface="+mn-ea"/>
                          <a:cs typeface="+mn-cs"/>
                        </a:rPr>
                        <a:t>SNow</a:t>
                      </a:r>
                      <a:r>
                        <a:rPr lang="en-GB" sz="920" kern="1200">
                          <a:solidFill>
                            <a:schemeClr val="tx1"/>
                          </a:solidFill>
                          <a:latin typeface="+mn-lt"/>
                          <a:ea typeface="+mn-ea"/>
                          <a:cs typeface="+mn-cs"/>
                        </a:rPr>
                        <a:t> so we need to monitor and input into development.</a:t>
                      </a:r>
                    </a:p>
                  </a:txBody>
                  <a:tcPr>
                    <a:solidFill>
                      <a:schemeClr val="accent1">
                        <a:lumMod val="20000"/>
                        <a:lumOff val="80000"/>
                      </a:schemeClr>
                    </a:solidFill>
                  </a:tcPr>
                </a:tc>
                <a:tc hMerge="1">
                  <a:txBody>
                    <a:bodyPr/>
                    <a:lstStyle/>
                    <a:p>
                      <a:pPr marL="0" algn="l" defTabSz="914400" rtl="0" eaLnBrk="1" latinLnBrk="0" hangingPunct="1"/>
                      <a:endParaRPr lang="en-GB" sz="950" kern="1200">
                        <a:solidFill>
                          <a:schemeClr val="dk1"/>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noProof="0">
                        <a:ln>
                          <a:noFill/>
                        </a:ln>
                        <a:solidFill>
                          <a:prstClr val="black"/>
                        </a:solidFill>
                        <a:effectLst/>
                        <a:uLnTx/>
                        <a:uFillTx/>
                        <a:latin typeface="+mn-lt"/>
                        <a:ea typeface="+mn-ea"/>
                        <a:cs typeface="+mn-cs"/>
                      </a:endParaRPr>
                    </a:p>
                  </a:txBody>
                  <a:tcPr/>
                </a:tc>
                <a:tc hMerge="1">
                  <a:txBody>
                    <a:bodyPr/>
                    <a:lstStyle/>
                    <a:p>
                      <a:endParaRPr lang="en-GB" sz="950" b="0" i="0" kern="1200">
                        <a:solidFill>
                          <a:srgbClr val="272833"/>
                        </a:solidFill>
                        <a:effectLst/>
                        <a:latin typeface="+mn-lt"/>
                        <a:ea typeface="+mn-ea"/>
                        <a:cs typeface="+mn-cs"/>
                      </a:endParaRPr>
                    </a:p>
                  </a:txBody>
                  <a:tcPr/>
                </a:tc>
                <a:tc hMerge="1">
                  <a:txBody>
                    <a:bodyPr/>
                    <a:lstStyle/>
                    <a:p>
                      <a:endParaRPr lang="en-GB" sz="950" b="0" kern="1200">
                        <a:solidFill>
                          <a:schemeClr val="dk1"/>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50" kern="1200">
                        <a:solidFill>
                          <a:schemeClr val="dk1"/>
                        </a:solidFill>
                        <a:latin typeface="+mn-lt"/>
                        <a:ea typeface="+mn-ea"/>
                        <a:cs typeface="+mn-cs"/>
                      </a:endParaRPr>
                    </a:p>
                  </a:txBody>
                  <a:tcPr/>
                </a:tc>
                <a:tc hMerge="1">
                  <a:txBody>
                    <a:bodyPr/>
                    <a:lstStyle/>
                    <a:p>
                      <a:endParaRPr lang="en-GB" sz="950" kern="1200">
                        <a:solidFill>
                          <a:schemeClr val="dk1"/>
                        </a:solidFill>
                        <a:latin typeface="+mn-lt"/>
                        <a:ea typeface="+mn-ea"/>
                        <a:cs typeface="+mn-cs"/>
                      </a:endParaRPr>
                    </a:p>
                  </a:txBody>
                  <a:tcPr/>
                </a:tc>
                <a:tc hMerge="1">
                  <a:txBody>
                    <a:bodyPr/>
                    <a:lstStyle/>
                    <a:p>
                      <a:endParaRPr lang="en-GB" sz="950" kern="1200">
                        <a:solidFill>
                          <a:schemeClr val="dk1"/>
                        </a:solidFill>
                        <a:latin typeface="+mn-lt"/>
                        <a:ea typeface="+mn-ea"/>
                        <a:cs typeface="+mn-cs"/>
                      </a:endParaRPr>
                    </a:p>
                  </a:txBody>
                  <a:tcPr/>
                </a:tc>
                <a:tc hMerge="1">
                  <a:txBody>
                    <a:bodyPr/>
                    <a:lstStyle/>
                    <a:p>
                      <a:endParaRPr lang="en-GB" sz="950" kern="1200">
                        <a:solidFill>
                          <a:schemeClr val="dk1"/>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noProof="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345971290"/>
                  </a:ext>
                </a:extLst>
              </a:tr>
            </a:tbl>
          </a:graphicData>
        </a:graphic>
      </p:graphicFrame>
      <p:graphicFrame>
        <p:nvGraphicFramePr>
          <p:cNvPr id="22" name="Object 21">
            <a:extLst>
              <a:ext uri="{FF2B5EF4-FFF2-40B4-BE49-F238E27FC236}">
                <a16:creationId xmlns:a16="http://schemas.microsoft.com/office/drawing/2014/main" id="{0D95B650-9C77-4992-88A8-0166A20855CB}"/>
              </a:ext>
            </a:extLst>
          </p:cNvPr>
          <p:cNvGraphicFramePr>
            <a:graphicFrameLocks noChangeAspect="1"/>
          </p:cNvGraphicFramePr>
          <p:nvPr/>
        </p:nvGraphicFramePr>
        <p:xfrm>
          <a:off x="8094652" y="1005840"/>
          <a:ext cx="937927" cy="731520"/>
        </p:xfrm>
        <a:graphic>
          <a:graphicData uri="http://schemas.openxmlformats.org/presentationml/2006/ole">
            <mc:AlternateContent xmlns:mc="http://schemas.openxmlformats.org/markup-compatibility/2006">
              <mc:Choice xmlns:v="urn:schemas-microsoft-com:vml" Requires="v">
                <p:oleObj name="Document" showAsIcon="1" r:id="rId6" imgW="914400" imgH="806400" progId="Word.Document.12">
                  <p:embed/>
                </p:oleObj>
              </mc:Choice>
              <mc:Fallback>
                <p:oleObj name="Document" showAsIcon="1" r:id="rId6" imgW="914400" imgH="806400" progId="Word.Document.12">
                  <p:embed/>
                  <p:pic>
                    <p:nvPicPr>
                      <p:cNvPr id="22" name="Object 21">
                        <a:extLst>
                          <a:ext uri="{FF2B5EF4-FFF2-40B4-BE49-F238E27FC236}">
                            <a16:creationId xmlns:a16="http://schemas.microsoft.com/office/drawing/2014/main" id="{0D95B650-9C77-4992-88A8-0166A20855CB}"/>
                          </a:ext>
                        </a:extLst>
                      </p:cNvPr>
                      <p:cNvPicPr/>
                      <p:nvPr/>
                    </p:nvPicPr>
                    <p:blipFill>
                      <a:blip r:embed="rId7"/>
                      <a:stretch>
                        <a:fillRect/>
                      </a:stretch>
                    </p:blipFill>
                    <p:spPr>
                      <a:xfrm>
                        <a:off x="8094652" y="1005840"/>
                        <a:ext cx="937927" cy="731520"/>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B358F2B0-C8E2-4395-BF68-2184BB17B799}"/>
              </a:ext>
            </a:extLst>
          </p:cNvPr>
          <p:cNvSpPr txBox="1"/>
          <p:nvPr/>
        </p:nvSpPr>
        <p:spPr>
          <a:xfrm>
            <a:off x="4238624" y="4486792"/>
            <a:ext cx="4793955" cy="507831"/>
          </a:xfrm>
          <a:prstGeom prst="rect">
            <a:avLst/>
          </a:prstGeom>
          <a:noFill/>
        </p:spPr>
        <p:txBody>
          <a:bodyPr wrap="square" rtlCol="0">
            <a:spAutoFit/>
          </a:bodyPr>
          <a:lstStyle/>
          <a:p>
            <a:pPr algn="r"/>
            <a:r>
              <a:rPr lang="en-GB" sz="900"/>
              <a:t>Please note that we have provided our view of the Change summary and impacts however we recommend that </a:t>
            </a:r>
            <a:r>
              <a:rPr lang="en-US" sz="900"/>
              <a:t>DSC Customers monitor the REC Portal to form their own opinion regarding the impact to their organisation</a:t>
            </a:r>
            <a:endParaRPr lang="en-GB" sz="900"/>
          </a:p>
        </p:txBody>
      </p:sp>
      <p:grpSp>
        <p:nvGrpSpPr>
          <p:cNvPr id="23" name="Group 22">
            <a:extLst>
              <a:ext uri="{FF2B5EF4-FFF2-40B4-BE49-F238E27FC236}">
                <a16:creationId xmlns:a16="http://schemas.microsoft.com/office/drawing/2014/main" id="{2B65E98F-543F-45F7-A57F-D7D1B2EE63C9}"/>
              </a:ext>
            </a:extLst>
          </p:cNvPr>
          <p:cNvGrpSpPr/>
          <p:nvPr/>
        </p:nvGrpSpPr>
        <p:grpSpPr>
          <a:xfrm>
            <a:off x="111418" y="4486792"/>
            <a:ext cx="3401154" cy="475676"/>
            <a:chOff x="188250" y="4480964"/>
            <a:chExt cx="3401154" cy="475676"/>
          </a:xfrm>
        </p:grpSpPr>
        <p:grpSp>
          <p:nvGrpSpPr>
            <p:cNvPr id="24" name="Group 23">
              <a:extLst>
                <a:ext uri="{FF2B5EF4-FFF2-40B4-BE49-F238E27FC236}">
                  <a16:creationId xmlns:a16="http://schemas.microsoft.com/office/drawing/2014/main" id="{AABC3B2C-A51D-4875-A732-3293618C159F}"/>
                </a:ext>
              </a:extLst>
            </p:cNvPr>
            <p:cNvGrpSpPr/>
            <p:nvPr/>
          </p:nvGrpSpPr>
          <p:grpSpPr>
            <a:xfrm>
              <a:off x="188250" y="4480964"/>
              <a:ext cx="2347510" cy="475676"/>
              <a:chOff x="66502" y="4450261"/>
              <a:chExt cx="2347510" cy="475676"/>
            </a:xfrm>
          </p:grpSpPr>
          <p:grpSp>
            <p:nvGrpSpPr>
              <p:cNvPr id="27" name="Group 26">
                <a:extLst>
                  <a:ext uri="{FF2B5EF4-FFF2-40B4-BE49-F238E27FC236}">
                    <a16:creationId xmlns:a16="http://schemas.microsoft.com/office/drawing/2014/main" id="{BB917D70-5FC7-4BAF-88E9-E5EE963D6385}"/>
                  </a:ext>
                </a:extLst>
              </p:cNvPr>
              <p:cNvGrpSpPr/>
              <p:nvPr/>
            </p:nvGrpSpPr>
            <p:grpSpPr>
              <a:xfrm>
                <a:off x="66502" y="4450261"/>
                <a:ext cx="1577167" cy="475676"/>
                <a:chOff x="0" y="4426024"/>
                <a:chExt cx="1577167" cy="475676"/>
              </a:xfrm>
            </p:grpSpPr>
            <p:grpSp>
              <p:nvGrpSpPr>
                <p:cNvPr id="30" name="Group 29">
                  <a:extLst>
                    <a:ext uri="{FF2B5EF4-FFF2-40B4-BE49-F238E27FC236}">
                      <a16:creationId xmlns:a16="http://schemas.microsoft.com/office/drawing/2014/main" id="{CC23CA11-5622-48CA-B2C3-D13A09FDB743}"/>
                    </a:ext>
                  </a:extLst>
                </p:cNvPr>
                <p:cNvGrpSpPr/>
                <p:nvPr/>
              </p:nvGrpSpPr>
              <p:grpSpPr>
                <a:xfrm>
                  <a:off x="0" y="4650688"/>
                  <a:ext cx="1577167" cy="251012"/>
                  <a:chOff x="233082" y="4628585"/>
                  <a:chExt cx="1577167" cy="251012"/>
                </a:xfrm>
              </p:grpSpPr>
              <p:sp>
                <p:nvSpPr>
                  <p:cNvPr id="32" name="Rectangle 31">
                    <a:extLst>
                      <a:ext uri="{FF2B5EF4-FFF2-40B4-BE49-F238E27FC236}">
                        <a16:creationId xmlns:a16="http://schemas.microsoft.com/office/drawing/2014/main" id="{83B20F74-13E2-4AEA-9B3B-69552F5FDFE0}"/>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1DEF7165-E8FD-4FB8-80F3-C0FA6049B6CC}"/>
                      </a:ext>
                    </a:extLst>
                  </p:cNvPr>
                  <p:cNvSpPr txBox="1"/>
                  <p:nvPr/>
                </p:nvSpPr>
                <p:spPr>
                  <a:xfrm>
                    <a:off x="483783" y="4646369"/>
                    <a:ext cx="1326466" cy="215444"/>
                  </a:xfrm>
                  <a:prstGeom prst="rect">
                    <a:avLst/>
                  </a:prstGeom>
                  <a:noFill/>
                </p:spPr>
                <p:txBody>
                  <a:bodyPr wrap="square" rtlCol="0">
                    <a:spAutoFit/>
                  </a:bodyPr>
                  <a:lstStyle/>
                  <a:p>
                    <a:r>
                      <a:rPr lang="en-GB" sz="800"/>
                      <a:t>Currently working on</a:t>
                    </a:r>
                  </a:p>
                </p:txBody>
              </p:sp>
            </p:grpSp>
            <p:sp>
              <p:nvSpPr>
                <p:cNvPr id="31" name="TextBox 30">
                  <a:extLst>
                    <a:ext uri="{FF2B5EF4-FFF2-40B4-BE49-F238E27FC236}">
                      <a16:creationId xmlns:a16="http://schemas.microsoft.com/office/drawing/2014/main" id="{017029E3-CCC0-4198-8DEB-5D69D333DCA9}"/>
                    </a:ext>
                  </a:extLst>
                </p:cNvPr>
                <p:cNvSpPr txBox="1"/>
                <p:nvPr/>
              </p:nvSpPr>
              <p:spPr>
                <a:xfrm>
                  <a:off x="0" y="4426024"/>
                  <a:ext cx="806823" cy="230832"/>
                </a:xfrm>
                <a:prstGeom prst="rect">
                  <a:avLst/>
                </a:prstGeom>
                <a:noFill/>
              </p:spPr>
              <p:txBody>
                <a:bodyPr wrap="square" rtlCol="0">
                  <a:spAutoFit/>
                </a:bodyPr>
                <a:lstStyle/>
                <a:p>
                  <a:r>
                    <a:rPr lang="en-GB" sz="900" b="1"/>
                    <a:t>Key:</a:t>
                  </a:r>
                </a:p>
              </p:txBody>
            </p:sp>
          </p:grpSp>
          <p:sp>
            <p:nvSpPr>
              <p:cNvPr id="28" name="Rectangle 27">
                <a:extLst>
                  <a:ext uri="{FF2B5EF4-FFF2-40B4-BE49-F238E27FC236}">
                    <a16:creationId xmlns:a16="http://schemas.microsoft.com/office/drawing/2014/main" id="{E9C91F00-6F7C-4340-B398-C4AE12EA3407}"/>
                  </a:ext>
                </a:extLst>
              </p:cNvPr>
              <p:cNvSpPr/>
              <p:nvPr/>
            </p:nvSpPr>
            <p:spPr>
              <a:xfrm>
                <a:off x="1518318" y="4674925"/>
                <a:ext cx="250701" cy="251012"/>
              </a:xfrm>
              <a:prstGeom prst="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813E1648-805E-4E70-9B8E-7D49DAC5E77E}"/>
                  </a:ext>
                </a:extLst>
              </p:cNvPr>
              <p:cNvSpPr txBox="1"/>
              <p:nvPr/>
            </p:nvSpPr>
            <p:spPr>
              <a:xfrm>
                <a:off x="1769019" y="4690440"/>
                <a:ext cx="644993" cy="217713"/>
              </a:xfrm>
              <a:prstGeom prst="rect">
                <a:avLst/>
              </a:prstGeom>
              <a:noFill/>
            </p:spPr>
            <p:txBody>
              <a:bodyPr wrap="square" rtlCol="0">
                <a:spAutoFit/>
              </a:bodyPr>
              <a:lstStyle/>
              <a:p>
                <a:r>
                  <a:rPr lang="en-GB" sz="800"/>
                  <a:t>Upcoming</a:t>
                </a:r>
              </a:p>
            </p:txBody>
          </p:sp>
        </p:grpSp>
        <p:sp>
          <p:nvSpPr>
            <p:cNvPr id="25" name="Rectangle 24">
              <a:extLst>
                <a:ext uri="{FF2B5EF4-FFF2-40B4-BE49-F238E27FC236}">
                  <a16:creationId xmlns:a16="http://schemas.microsoft.com/office/drawing/2014/main" id="{A909EA35-5B65-4868-9515-65C702C4395D}"/>
                </a:ext>
              </a:extLst>
            </p:cNvPr>
            <p:cNvSpPr/>
            <p:nvPr/>
          </p:nvSpPr>
          <p:spPr>
            <a:xfrm>
              <a:off x="2614735" y="4705628"/>
              <a:ext cx="250701" cy="251012"/>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48FC131E-2CC5-4F73-ACA6-50FC0989B2B8}"/>
                </a:ext>
              </a:extLst>
            </p:cNvPr>
            <p:cNvSpPr txBox="1"/>
            <p:nvPr/>
          </p:nvSpPr>
          <p:spPr>
            <a:xfrm>
              <a:off x="2914787" y="4723412"/>
              <a:ext cx="674617" cy="215444"/>
            </a:xfrm>
            <a:prstGeom prst="rect">
              <a:avLst/>
            </a:prstGeom>
            <a:noFill/>
          </p:spPr>
          <p:txBody>
            <a:bodyPr wrap="square" rtlCol="0">
              <a:spAutoFit/>
            </a:bodyPr>
            <a:lstStyle/>
            <a:p>
              <a:r>
                <a:rPr lang="en-GB" sz="800"/>
                <a:t>Monitoring</a:t>
              </a:r>
            </a:p>
          </p:txBody>
        </p:sp>
      </p:grpSp>
    </p:spTree>
    <p:extLst>
      <p:ext uri="{BB962C8B-B14F-4D97-AF65-F5344CB8AC3E}">
        <p14:creationId xmlns:p14="http://schemas.microsoft.com/office/powerpoint/2010/main" val="316167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CD16D18-8AA7-4A8A-B537-7FD016093441}"/>
              </a:ext>
            </a:extLst>
          </p:cNvPr>
          <p:cNvGraphicFramePr>
            <a:graphicFrameLocks noGrp="1"/>
          </p:cNvGraphicFramePr>
          <p:nvPr/>
        </p:nvGraphicFramePr>
        <p:xfrm>
          <a:off x="111418" y="181032"/>
          <a:ext cx="8921160" cy="3303053"/>
        </p:xfrm>
        <a:graphic>
          <a:graphicData uri="http://schemas.openxmlformats.org/drawingml/2006/table">
            <a:tbl>
              <a:tblPr firstRow="1" bandRow="1">
                <a:tableStyleId>{5C22544A-7EE6-4342-B048-85BDC9FD1C3A}</a:tableStyleId>
              </a:tblPr>
              <a:tblGrid>
                <a:gridCol w="558432">
                  <a:extLst>
                    <a:ext uri="{9D8B030D-6E8A-4147-A177-3AD203B41FA5}">
                      <a16:colId xmlns:a16="http://schemas.microsoft.com/office/drawing/2014/main" val="4027058344"/>
                    </a:ext>
                  </a:extLst>
                </a:gridCol>
                <a:gridCol w="1254642">
                  <a:extLst>
                    <a:ext uri="{9D8B030D-6E8A-4147-A177-3AD203B41FA5}">
                      <a16:colId xmlns:a16="http://schemas.microsoft.com/office/drawing/2014/main" val="2162668323"/>
                    </a:ext>
                  </a:extLst>
                </a:gridCol>
                <a:gridCol w="776177">
                  <a:extLst>
                    <a:ext uri="{9D8B030D-6E8A-4147-A177-3AD203B41FA5}">
                      <a16:colId xmlns:a16="http://schemas.microsoft.com/office/drawing/2014/main" val="3779861357"/>
                    </a:ext>
                  </a:extLst>
                </a:gridCol>
                <a:gridCol w="757425">
                  <a:extLst>
                    <a:ext uri="{9D8B030D-6E8A-4147-A177-3AD203B41FA5}">
                      <a16:colId xmlns:a16="http://schemas.microsoft.com/office/drawing/2014/main" val="2574131077"/>
                    </a:ext>
                  </a:extLst>
                </a:gridCol>
                <a:gridCol w="656705">
                  <a:extLst>
                    <a:ext uri="{9D8B030D-6E8A-4147-A177-3AD203B41FA5}">
                      <a16:colId xmlns:a16="http://schemas.microsoft.com/office/drawing/2014/main" val="1331661363"/>
                    </a:ext>
                  </a:extLst>
                </a:gridCol>
                <a:gridCol w="1064030">
                  <a:extLst>
                    <a:ext uri="{9D8B030D-6E8A-4147-A177-3AD203B41FA5}">
                      <a16:colId xmlns:a16="http://schemas.microsoft.com/office/drawing/2014/main" val="3255583653"/>
                    </a:ext>
                  </a:extLst>
                </a:gridCol>
                <a:gridCol w="1221971">
                  <a:extLst>
                    <a:ext uri="{9D8B030D-6E8A-4147-A177-3AD203B41FA5}">
                      <a16:colId xmlns:a16="http://schemas.microsoft.com/office/drawing/2014/main" val="3736523627"/>
                    </a:ext>
                  </a:extLst>
                </a:gridCol>
                <a:gridCol w="988827">
                  <a:extLst>
                    <a:ext uri="{9D8B030D-6E8A-4147-A177-3AD203B41FA5}">
                      <a16:colId xmlns:a16="http://schemas.microsoft.com/office/drawing/2014/main" val="1779344861"/>
                    </a:ext>
                  </a:extLst>
                </a:gridCol>
                <a:gridCol w="691116">
                  <a:extLst>
                    <a:ext uri="{9D8B030D-6E8A-4147-A177-3AD203B41FA5}">
                      <a16:colId xmlns:a16="http://schemas.microsoft.com/office/drawing/2014/main" val="1065136424"/>
                    </a:ext>
                  </a:extLst>
                </a:gridCol>
                <a:gridCol w="951835">
                  <a:extLst>
                    <a:ext uri="{9D8B030D-6E8A-4147-A177-3AD203B41FA5}">
                      <a16:colId xmlns:a16="http://schemas.microsoft.com/office/drawing/2014/main" val="195784657"/>
                    </a:ext>
                  </a:extLst>
                </a:gridCol>
              </a:tblGrid>
              <a:tr h="400859">
                <a:tc>
                  <a:txBody>
                    <a:bodyPr/>
                    <a:lstStyle/>
                    <a:p>
                      <a:pPr algn="ctr"/>
                      <a:r>
                        <a:rPr lang="en-GB" sz="900"/>
                        <a:t>Title </a:t>
                      </a:r>
                    </a:p>
                  </a:txBody>
                  <a:tcPr/>
                </a:tc>
                <a:tc>
                  <a:txBody>
                    <a:bodyPr/>
                    <a:lstStyle/>
                    <a:p>
                      <a:pPr algn="ctr"/>
                      <a:r>
                        <a:rPr lang="en-GB" sz="900"/>
                        <a:t>Description</a:t>
                      </a:r>
                    </a:p>
                  </a:txBody>
                  <a:tcPr/>
                </a:tc>
                <a:tc>
                  <a:txBody>
                    <a:bodyPr/>
                    <a:lstStyle/>
                    <a:p>
                      <a:pPr algn="ctr"/>
                      <a:r>
                        <a:rPr lang="en-GB" sz="900"/>
                        <a:t>XRN / </a:t>
                      </a:r>
                      <a:r>
                        <a:rPr lang="en-GB" sz="900">
                          <a:solidFill>
                            <a:schemeClr val="bg1"/>
                          </a:solidFill>
                        </a:rPr>
                        <a:t>UNC Mod</a:t>
                      </a:r>
                    </a:p>
                  </a:txBody>
                  <a:tcPr/>
                </a:tc>
                <a:tc>
                  <a:txBody>
                    <a:bodyPr/>
                    <a:lstStyle/>
                    <a:p>
                      <a:pPr algn="ctr"/>
                      <a:r>
                        <a:rPr lang="en-GB" sz="900"/>
                        <a:t>Proposer</a:t>
                      </a:r>
                    </a:p>
                  </a:txBody>
                  <a:tcPr/>
                </a:tc>
                <a:tc>
                  <a:txBody>
                    <a:bodyPr/>
                    <a:lstStyle/>
                    <a:p>
                      <a:pPr algn="ctr"/>
                      <a:r>
                        <a:rPr lang="en-GB" sz="900"/>
                        <a:t>Impact/</a:t>
                      </a:r>
                    </a:p>
                    <a:p>
                      <a:pPr algn="ctr"/>
                      <a:r>
                        <a:rPr lang="en-GB" sz="900"/>
                        <a:t>Funding</a:t>
                      </a:r>
                    </a:p>
                  </a:txBody>
                  <a:tcPr/>
                </a:tc>
                <a:tc>
                  <a:txBody>
                    <a:bodyPr/>
                    <a:lstStyle/>
                    <a:p>
                      <a:pPr algn="ctr"/>
                      <a:r>
                        <a:rPr lang="en-GB" sz="900"/>
                        <a:t>Status</a:t>
                      </a:r>
                    </a:p>
                  </a:txBody>
                  <a:tcPr/>
                </a:tc>
                <a:tc>
                  <a:txBody>
                    <a:bodyPr/>
                    <a:lstStyle/>
                    <a:p>
                      <a:pPr algn="ctr"/>
                      <a:r>
                        <a:rPr lang="en-GB" sz="900" b="1" kern="1200">
                          <a:solidFill>
                            <a:schemeClr val="lt1"/>
                          </a:solidFill>
                          <a:latin typeface="+mn-lt"/>
                          <a:ea typeface="+mn-ea"/>
                          <a:cs typeface="+mn-cs"/>
                        </a:rPr>
                        <a:t>Next Action date</a:t>
                      </a:r>
                      <a:endParaRPr lang="en-GB" sz="900"/>
                    </a:p>
                  </a:txBody>
                  <a:tcPr/>
                </a:tc>
                <a:tc>
                  <a:txBody>
                    <a:bodyPr/>
                    <a:lstStyle/>
                    <a:p>
                      <a:pPr algn="ctr"/>
                      <a:r>
                        <a:rPr lang="en-GB" sz="900" b="1" kern="1200">
                          <a:solidFill>
                            <a:schemeClr val="lt1"/>
                          </a:solidFill>
                          <a:latin typeface="+mn-lt"/>
                          <a:ea typeface="+mn-ea"/>
                          <a:cs typeface="+mn-cs"/>
                        </a:rPr>
                        <a:t>Release Type</a:t>
                      </a:r>
                      <a:endParaRPr lang="en-GB" sz="900"/>
                    </a:p>
                  </a:txBody>
                  <a:tcPr/>
                </a:tc>
                <a:tc>
                  <a:txBody>
                    <a:bodyPr/>
                    <a:lstStyle/>
                    <a:p>
                      <a:pPr marL="0" algn="ctr" defTabSz="914400" rtl="0" eaLnBrk="1" latinLnBrk="0" hangingPunct="1"/>
                      <a:r>
                        <a:rPr lang="en-GB" sz="900" b="1" kern="1200">
                          <a:solidFill>
                            <a:schemeClr val="bg1"/>
                          </a:solidFill>
                          <a:latin typeface="+mn-lt"/>
                          <a:ea typeface="+mn-ea"/>
                          <a:cs typeface="+mn-cs"/>
                        </a:rPr>
                        <a:t>REC Priority</a:t>
                      </a:r>
                    </a:p>
                  </a:txBody>
                  <a:tcPr/>
                </a:tc>
                <a:tc>
                  <a:txBody>
                    <a:bodyPr/>
                    <a:lstStyle/>
                    <a:p>
                      <a:pPr marL="0" algn="ctr" defTabSz="914400" rtl="0" eaLnBrk="1" latinLnBrk="0" hangingPunct="1"/>
                      <a:r>
                        <a:rPr lang="en-GB" sz="950" b="1" kern="1200">
                          <a:solidFill>
                            <a:schemeClr val="lt1"/>
                          </a:solidFill>
                          <a:latin typeface="+mn-lt"/>
                          <a:ea typeface="+mn-ea"/>
                          <a:cs typeface="+mn-cs"/>
                        </a:rPr>
                        <a:t>Attachments</a:t>
                      </a:r>
                    </a:p>
                  </a:txBody>
                  <a:tcPr/>
                </a:tc>
                <a:extLst>
                  <a:ext uri="{0D108BD9-81ED-4DB2-BD59-A6C34878D82A}">
                    <a16:rowId xmlns:a16="http://schemas.microsoft.com/office/drawing/2014/main" val="135677372"/>
                  </a:ext>
                </a:extLst>
              </a:tr>
              <a:tr h="626013">
                <a:tc>
                  <a:txBody>
                    <a:bodyPr/>
                    <a:lstStyle/>
                    <a:p>
                      <a:r>
                        <a:rPr lang="en-GB" sz="920" kern="1200">
                          <a:solidFill>
                            <a:schemeClr val="dk1"/>
                          </a:solidFill>
                          <a:latin typeface="+mn-lt"/>
                          <a:ea typeface="+mn-ea"/>
                          <a:cs typeface="+mn-cs"/>
                          <a:hlinkClick r:id="rId3"/>
                        </a:rPr>
                        <a:t>R0067</a:t>
                      </a:r>
                      <a:endParaRPr lang="en-GB" sz="92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Introduction of CSS refresh functionality</a:t>
                      </a:r>
                    </a:p>
                  </a:txBody>
                  <a:tcPr>
                    <a:solidFill>
                      <a:schemeClr val="accent3">
                        <a:lumMod val="20000"/>
                        <a:lumOff val="80000"/>
                      </a:schemeClr>
                    </a:solidFill>
                  </a:tcPr>
                </a:tc>
                <a:tc>
                  <a:txBody>
                    <a:bodyPr/>
                    <a:lstStyle/>
                    <a:p>
                      <a:r>
                        <a:rPr lang="en-GB" sz="920" kern="1200">
                          <a:solidFill>
                            <a:schemeClr val="dk1"/>
                          </a:solidFill>
                          <a:latin typeface="+mn-lt"/>
                          <a:ea typeface="+mn-ea"/>
                          <a:cs typeface="+mn-cs"/>
                          <a:hlinkClick r:id="rId4"/>
                        </a:rPr>
                        <a:t>XRN 5567</a:t>
                      </a:r>
                      <a:r>
                        <a:rPr lang="en-GB" sz="920" kern="1200">
                          <a:solidFill>
                            <a:schemeClr val="dk1"/>
                          </a:solidFill>
                          <a:latin typeface="+mn-lt"/>
                          <a:ea typeface="+mn-ea"/>
                          <a:cs typeface="+mn-cs"/>
                        </a:rPr>
                        <a:t> / </a:t>
                      </a:r>
                      <a:r>
                        <a:rPr lang="en-GB" sz="920" kern="1200">
                          <a:solidFill>
                            <a:schemeClr val="tx1"/>
                          </a:solidFill>
                          <a:latin typeface="+mn-lt"/>
                          <a:ea typeface="+mn-ea"/>
                          <a:cs typeface="+mn-cs"/>
                        </a:rPr>
                        <a:t>UNC Mod expected</a:t>
                      </a:r>
                    </a:p>
                  </a:txBody>
                  <a:tcPr>
                    <a:solidFill>
                      <a:schemeClr val="accent3">
                        <a:lumMod val="20000"/>
                        <a:lumOff val="80000"/>
                      </a:schemeClr>
                    </a:solidFill>
                  </a:tcPr>
                </a:tc>
                <a:tc>
                  <a:txBody>
                    <a:bodyPr/>
                    <a:lstStyle/>
                    <a:p>
                      <a:r>
                        <a:rPr lang="en-GB" sz="920" b="0" kern="1200">
                          <a:solidFill>
                            <a:schemeClr val="dk1"/>
                          </a:solidFill>
                          <a:latin typeface="+mn-lt"/>
                          <a:ea typeface="+mn-ea"/>
                          <a:cs typeface="+mn-cs"/>
                        </a:rPr>
                        <a:t>Capgemini (RTS)</a:t>
                      </a:r>
                    </a:p>
                  </a:txBody>
                  <a:tcPr>
                    <a:solidFill>
                      <a:schemeClr val="accent3">
                        <a:lumMod val="20000"/>
                        <a:lumOff val="80000"/>
                      </a:schemeClr>
                    </a:solidFill>
                  </a:tcPr>
                </a:tc>
                <a:tc>
                  <a:txBody>
                    <a:bodyPr/>
                    <a:lstStyle/>
                    <a:p>
                      <a:r>
                        <a:rPr lang="en-GB" sz="920" b="0" kern="1200">
                          <a:solidFill>
                            <a:schemeClr val="dk1"/>
                          </a:solidFill>
                          <a:latin typeface="+mn-lt"/>
                          <a:ea typeface="+mn-ea"/>
                          <a:cs typeface="+mn-cs"/>
                        </a:rPr>
                        <a:t>GRDS</a:t>
                      </a: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Party Impact Assessment</a:t>
                      </a: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Scope agreed, Impact assessment response submitted</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20" b="0" i="0" u="none" strike="noStrike" kern="1200" cap="none" spc="0" normalizeH="0" baseline="0">
                          <a:ln>
                            <a:noFill/>
                          </a:ln>
                          <a:solidFill>
                            <a:schemeClr val="tx1"/>
                          </a:solidFill>
                          <a:effectLst/>
                          <a:uLnTx/>
                          <a:uFillTx/>
                          <a:latin typeface="+mn-lt"/>
                          <a:ea typeface="+mn-ea"/>
                          <a:cs typeface="+mn-cs"/>
                        </a:rPr>
                        <a:t>Legal text – Major, June 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20" b="0" i="0" u="none" strike="noStrike" kern="1200" cap="none" spc="0" normalizeH="0" baseline="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20" b="0" i="0" u="none" strike="noStrike" kern="1200" cap="none" spc="0" normalizeH="0" baseline="0">
                          <a:ln>
                            <a:noFill/>
                          </a:ln>
                          <a:solidFill>
                            <a:schemeClr val="tx1"/>
                          </a:solidFill>
                          <a:effectLst/>
                          <a:uLnTx/>
                          <a:uFillTx/>
                          <a:latin typeface="+mn-lt"/>
                          <a:ea typeface="+mn-ea"/>
                          <a:cs typeface="+mn-cs"/>
                        </a:rPr>
                        <a:t>Technical Change - Standalone</a:t>
                      </a:r>
                      <a:endParaRPr lang="en-GB" sz="920" kern="1200">
                        <a:solidFill>
                          <a:schemeClr val="dk1"/>
                        </a:solidFill>
                        <a:latin typeface="+mn-lt"/>
                        <a:ea typeface="+mn-ea"/>
                        <a:cs typeface="+mn-cs"/>
                      </a:endParaRP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20" b="0" i="0" u="none" strike="noStrike" kern="1200" cap="none" spc="0" normalizeH="0" baseline="0">
                          <a:ln>
                            <a:noFill/>
                          </a:ln>
                          <a:solidFill>
                            <a:prstClr val="black"/>
                          </a:solidFill>
                          <a:effectLst/>
                          <a:uLnTx/>
                          <a:uFillTx/>
                          <a:latin typeface="+mn-lt"/>
                          <a:ea typeface="+mn-ea"/>
                          <a:cs typeface="+mn-cs"/>
                        </a:rPr>
                        <a:t>High</a:t>
                      </a:r>
                    </a:p>
                  </a:txBody>
                  <a:tcPr>
                    <a:solidFill>
                      <a:schemeClr val="accent3">
                        <a:lumMod val="20000"/>
                        <a:lumOff val="80000"/>
                      </a:schemeClr>
                    </a:solidFill>
                  </a:tcPr>
                </a:tc>
                <a:tc>
                  <a:txBody>
                    <a:bodyPr/>
                    <a:lstStyle/>
                    <a:p>
                      <a:endParaRPr lang="en-GB" sz="920">
                        <a:latin typeface="+mn-lt"/>
                      </a:endParaRPr>
                    </a:p>
                  </a:txBody>
                  <a:tcPr>
                    <a:solidFill>
                      <a:schemeClr val="accent3">
                        <a:lumMod val="20000"/>
                        <a:lumOff val="80000"/>
                      </a:schemeClr>
                    </a:solidFill>
                  </a:tcPr>
                </a:tc>
                <a:extLst>
                  <a:ext uri="{0D108BD9-81ED-4DB2-BD59-A6C34878D82A}">
                    <a16:rowId xmlns:a16="http://schemas.microsoft.com/office/drawing/2014/main" val="1734864584"/>
                  </a:ext>
                </a:extLst>
              </a:tr>
              <a:tr h="677154">
                <a:tc gridSpan="10">
                  <a:txBody>
                    <a:bodyPr/>
                    <a:lstStyle/>
                    <a:p>
                      <a:r>
                        <a:rPr lang="en-GB" sz="920" kern="1200">
                          <a:solidFill>
                            <a:schemeClr val="tx1"/>
                          </a:solidFill>
                          <a:latin typeface="+mn-lt"/>
                          <a:ea typeface="+mn-ea"/>
                          <a:cs typeface="+mn-cs"/>
                        </a:rPr>
                        <a:t>This Change will introduce a resend and refresh functionality to help with the message interactions between the CSS and Switching Data Service Providers. Currently, there are cases were messages are being received after Gate Closure or not being received at all. We are one of the impacted Service Providers which means this Change is very important to us so that we are able to complete customer switches successfully.</a:t>
                      </a:r>
                    </a:p>
                  </a:txBody>
                  <a:tcPr>
                    <a:solidFill>
                      <a:schemeClr val="accent3">
                        <a:lumMod val="20000"/>
                        <a:lumOff val="80000"/>
                      </a:schemeClr>
                    </a:solidFill>
                  </a:tcPr>
                </a:tc>
                <a:tc hMerge="1">
                  <a:txBody>
                    <a:bodyPr/>
                    <a:lstStyle/>
                    <a:p>
                      <a:endParaRPr lang="en-GB" sz="950" kern="1200">
                        <a:solidFill>
                          <a:schemeClr val="dk1"/>
                        </a:solidFill>
                        <a:latin typeface="+mn-lt"/>
                        <a:ea typeface="+mn-ea"/>
                        <a:cs typeface="+mn-cs"/>
                      </a:endParaRPr>
                    </a:p>
                  </a:txBody>
                  <a:tcPr/>
                </a:tc>
                <a:tc hMerge="1">
                  <a:txBody>
                    <a:bodyPr/>
                    <a:lstStyle/>
                    <a:p>
                      <a:endParaRPr lang="en-GB" sz="950" kern="1200">
                        <a:solidFill>
                          <a:schemeClr val="tx1"/>
                        </a:solidFill>
                        <a:latin typeface="+mn-lt"/>
                        <a:ea typeface="+mn-ea"/>
                        <a:cs typeface="+mn-cs"/>
                      </a:endParaRPr>
                    </a:p>
                  </a:txBody>
                  <a:tcPr/>
                </a:tc>
                <a:tc hMerge="1">
                  <a:txBody>
                    <a:bodyPr/>
                    <a:lstStyle/>
                    <a:p>
                      <a:endParaRPr lang="en-GB" sz="950" b="0" kern="1200">
                        <a:solidFill>
                          <a:schemeClr val="dk1"/>
                        </a:solidFill>
                        <a:latin typeface="+mn-lt"/>
                        <a:ea typeface="+mn-ea"/>
                        <a:cs typeface="+mn-cs"/>
                      </a:endParaRPr>
                    </a:p>
                  </a:txBody>
                  <a:tcPr/>
                </a:tc>
                <a:tc hMerge="1">
                  <a:txBody>
                    <a:bodyPr/>
                    <a:lstStyle/>
                    <a:p>
                      <a:endParaRPr lang="en-GB" sz="950" b="0" kern="1200">
                        <a:solidFill>
                          <a:schemeClr val="dk1"/>
                        </a:solidFill>
                        <a:latin typeface="+mn-lt"/>
                        <a:ea typeface="+mn-ea"/>
                        <a:cs typeface="+mn-cs"/>
                      </a:endParaRPr>
                    </a:p>
                  </a:txBody>
                  <a:tcPr/>
                </a:tc>
                <a:tc hMerge="1">
                  <a:txBody>
                    <a:bodyPr/>
                    <a:lstStyle/>
                    <a:p>
                      <a:endParaRPr lang="en-GB" sz="950" kern="1200">
                        <a:solidFill>
                          <a:schemeClr val="dk1"/>
                        </a:solidFill>
                        <a:latin typeface="+mn-lt"/>
                        <a:ea typeface="+mn-ea"/>
                        <a:cs typeface="+mn-cs"/>
                      </a:endParaRPr>
                    </a:p>
                  </a:txBody>
                  <a:tcPr/>
                </a:tc>
                <a:tc hMerge="1">
                  <a:txBody>
                    <a:bodyPr/>
                    <a:lstStyle/>
                    <a:p>
                      <a:endParaRPr lang="en-GB"/>
                    </a:p>
                  </a:txBody>
                  <a:tcP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a:ln>
                          <a:noFill/>
                        </a:ln>
                        <a:solidFill>
                          <a:prstClr val="black"/>
                        </a:solidFill>
                        <a:effectLst/>
                        <a:uLnTx/>
                        <a:uFillTx/>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noProof="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1268464472"/>
                  </a:ext>
                </a:extLst>
              </a:tr>
              <a:tr h="509237">
                <a:tc>
                  <a:txBody>
                    <a:bodyPr/>
                    <a:lstStyle/>
                    <a:p>
                      <a:r>
                        <a:rPr lang="en-GB" sz="900" kern="1200">
                          <a:solidFill>
                            <a:schemeClr val="dk1"/>
                          </a:solidFill>
                          <a:latin typeface="+mn-lt"/>
                          <a:ea typeface="+mn-ea"/>
                          <a:cs typeface="+mn-cs"/>
                          <a:hlinkClick r:id="rId5"/>
                        </a:rPr>
                        <a:t>R0073</a:t>
                      </a:r>
                      <a:endParaRPr lang="en-GB" sz="900" kern="1200">
                        <a:solidFill>
                          <a:schemeClr val="dk1"/>
                        </a:solidFill>
                        <a:latin typeface="+mn-lt"/>
                        <a:ea typeface="+mn-ea"/>
                        <a:cs typeface="+mn-cs"/>
                      </a:endParaRPr>
                    </a:p>
                  </a:txBody>
                  <a:tcPr>
                    <a:solidFill>
                      <a:schemeClr val="accent3">
                        <a:lumMod val="20000"/>
                        <a:lumOff val="80000"/>
                      </a:schemeClr>
                    </a:solidFill>
                  </a:tcPr>
                </a:tc>
                <a:tc>
                  <a:txBody>
                    <a:bodyPr/>
                    <a:lstStyle/>
                    <a:p>
                      <a:pPr marL="0" algn="l" defTabSz="914400" rtl="0" eaLnBrk="1" latinLnBrk="0" hangingPunct="1"/>
                      <a:r>
                        <a:rPr lang="en-US" sz="900" kern="1200">
                          <a:solidFill>
                            <a:schemeClr val="dk1"/>
                          </a:solidFill>
                          <a:latin typeface="+mn-lt"/>
                          <a:ea typeface="+mn-ea"/>
                          <a:cs typeface="+mn-cs"/>
                        </a:rPr>
                        <a:t>Introduction of a Housekeeping Change Proposal Process</a:t>
                      </a:r>
                      <a:endParaRPr lang="en-GB" sz="900" kern="1200">
                        <a:solidFill>
                          <a:schemeClr val="dk1"/>
                        </a:solidFill>
                        <a:latin typeface="+mn-lt"/>
                        <a:ea typeface="+mn-ea"/>
                        <a:cs typeface="+mn-cs"/>
                      </a:endParaRP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N/A</a:t>
                      </a:r>
                    </a:p>
                  </a:txBody>
                  <a:tcPr>
                    <a:solidFill>
                      <a:schemeClr val="accent3">
                        <a:lumMod val="20000"/>
                        <a:lumOff val="80000"/>
                      </a:schemeClr>
                    </a:solidFill>
                  </a:tcPr>
                </a:tc>
                <a:tc>
                  <a:txBody>
                    <a:bodyPr/>
                    <a:lstStyle/>
                    <a:p>
                      <a:r>
                        <a:rPr lang="en-US" sz="900" b="0" kern="1200" err="1">
                          <a:solidFill>
                            <a:schemeClr val="dk1"/>
                          </a:solidFill>
                          <a:latin typeface="+mn-lt"/>
                          <a:ea typeface="+mn-ea"/>
                          <a:cs typeface="+mn-cs"/>
                        </a:rPr>
                        <a:t>Gemserv</a:t>
                      </a:r>
                      <a:endParaRPr lang="en-US" sz="900" b="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GB" sz="900" b="0" kern="1200">
                          <a:solidFill>
                            <a:schemeClr val="dk1"/>
                          </a:solidFill>
                          <a:latin typeface="+mn-lt"/>
                          <a:ea typeface="+mn-ea"/>
                          <a:cs typeface="+mn-cs"/>
                        </a:rPr>
                        <a:t>-</a:t>
                      </a: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Approved – awaiting implementation </a:t>
                      </a: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01/04/2023 – Proposed implementation date </a:t>
                      </a:r>
                    </a:p>
                  </a:txBody>
                  <a:tcPr>
                    <a:solidFill>
                      <a:schemeClr val="accent3">
                        <a:lumMod val="20000"/>
                        <a:lumOff val="80000"/>
                      </a:schemeClr>
                    </a:solidFill>
                  </a:tcPr>
                </a:tc>
                <a:tc>
                  <a:txBody>
                    <a:bodyPr/>
                    <a:lstStyle/>
                    <a:p>
                      <a:r>
                        <a:rPr kumimoji="0" lang="en-GB" sz="900" b="0" i="0" u="none" strike="noStrike" kern="1200" cap="none" spc="0" normalizeH="0" baseline="0">
                          <a:ln>
                            <a:noFill/>
                          </a:ln>
                          <a:solidFill>
                            <a:prstClr val="black"/>
                          </a:solidFill>
                          <a:effectLst/>
                          <a:uLnTx/>
                          <a:uFillTx/>
                          <a:latin typeface="+mn-lt"/>
                          <a:ea typeface="+mn-ea"/>
                          <a:cs typeface="+mn-cs"/>
                        </a:rPr>
                        <a:t>Standalone</a:t>
                      </a:r>
                      <a:endParaRPr lang="en-GB" sz="900" kern="1200">
                        <a:solidFill>
                          <a:schemeClr val="dk1"/>
                        </a:solidFill>
                        <a:latin typeface="+mn-lt"/>
                        <a:ea typeface="+mn-ea"/>
                        <a:cs typeface="+mn-cs"/>
                      </a:endParaRP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a:ln>
                            <a:noFill/>
                          </a:ln>
                          <a:solidFill>
                            <a:prstClr val="black"/>
                          </a:solidFill>
                          <a:effectLst/>
                          <a:uLnTx/>
                          <a:uFillTx/>
                          <a:latin typeface="+mn-lt"/>
                          <a:ea typeface="+mn-ea"/>
                          <a:cs typeface="+mn-cs"/>
                        </a:rPr>
                        <a:t>Low</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a:ln>
                            <a:noFill/>
                          </a:ln>
                          <a:solidFill>
                            <a:prstClr val="black"/>
                          </a:solidFill>
                          <a:effectLst/>
                          <a:uLnTx/>
                          <a:uFillTx/>
                          <a:latin typeface="+mn-lt"/>
                          <a:ea typeface="+mn-ea"/>
                          <a:cs typeface="+mn-cs"/>
                        </a:rPr>
                        <a:t>N/A</a:t>
                      </a:r>
                    </a:p>
                  </a:txBody>
                  <a:tcPr>
                    <a:solidFill>
                      <a:schemeClr val="accent3">
                        <a:lumMod val="20000"/>
                        <a:lumOff val="80000"/>
                      </a:schemeClr>
                    </a:solidFill>
                  </a:tcPr>
                </a:tc>
                <a:extLst>
                  <a:ext uri="{0D108BD9-81ED-4DB2-BD59-A6C34878D82A}">
                    <a16:rowId xmlns:a16="http://schemas.microsoft.com/office/drawing/2014/main" val="3622967237"/>
                  </a:ext>
                </a:extLst>
              </a:tr>
              <a:tr h="509237">
                <a:tc gridSpan="10">
                  <a:txBody>
                    <a:bodyPr/>
                    <a:lstStyle/>
                    <a:p>
                      <a:r>
                        <a:rPr lang="en-GB" sz="900" kern="1200">
                          <a:solidFill>
                            <a:schemeClr val="dk1"/>
                          </a:solidFill>
                          <a:latin typeface="+mn-lt"/>
                          <a:ea typeface="+mn-ea"/>
                          <a:cs typeface="+mn-cs"/>
                        </a:rPr>
                        <a:t>This Change was introduced to create a process which allows parties to amend </a:t>
                      </a:r>
                      <a:r>
                        <a:rPr lang="en-US" sz="900" kern="1200">
                          <a:solidFill>
                            <a:schemeClr val="dk1"/>
                          </a:solidFill>
                          <a:latin typeface="+mn-lt"/>
                          <a:ea typeface="+mn-ea"/>
                          <a:cs typeface="+mn-cs"/>
                        </a:rPr>
                        <a:t>typographical errors, formatting, and consistency errors (such as Paragraph numbering), out-of-date references to documents and </a:t>
                      </a:r>
                      <a:r>
                        <a:rPr lang="en-US" sz="900" kern="1200">
                          <a:solidFill>
                            <a:schemeClr val="tx1"/>
                          </a:solidFill>
                          <a:latin typeface="+mn-lt"/>
                          <a:ea typeface="+mn-ea"/>
                          <a:cs typeface="+mn-cs"/>
                        </a:rPr>
                        <a:t>updating addresses (including email) in the Retail Energy Code. Although it is a housekeeping Change, there are also amendments to legal text that we need to be involved in. Its important we monitor the outputs of this Change to capture any amendments that might be needed to our internal documents as a result, or if it creates inadvertent Change.</a:t>
                      </a:r>
                      <a:endParaRPr lang="en-GB" sz="900" kern="1200">
                        <a:solidFill>
                          <a:schemeClr val="tx1"/>
                        </a:solidFill>
                        <a:latin typeface="+mn-lt"/>
                        <a:ea typeface="+mn-ea"/>
                        <a:cs typeface="+mn-cs"/>
                      </a:endParaRPr>
                    </a:p>
                  </a:txBody>
                  <a:tcPr>
                    <a:solidFill>
                      <a:schemeClr val="accent3">
                        <a:lumMod val="20000"/>
                        <a:lumOff val="80000"/>
                      </a:schemeClr>
                    </a:solidFill>
                  </a:tcPr>
                </a:tc>
                <a:tc hMerge="1">
                  <a:txBody>
                    <a:bodyPr/>
                    <a:lstStyle/>
                    <a:p>
                      <a:pPr marL="0" algn="l" defTabSz="914400" rtl="0" eaLnBrk="1" latinLnBrk="0" hangingPunct="1"/>
                      <a:endParaRPr lang="en-GB" sz="900" kern="1200">
                        <a:solidFill>
                          <a:schemeClr val="dk1"/>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n-lt"/>
                        <a:ea typeface="+mn-ea"/>
                        <a:cs typeface="+mn-cs"/>
                      </a:endParaRPr>
                    </a:p>
                  </a:txBody>
                  <a:tcPr/>
                </a:tc>
                <a:tc hMerge="1">
                  <a:txBody>
                    <a:bodyPr/>
                    <a:lstStyle/>
                    <a:p>
                      <a:endParaRPr lang="en-US" sz="900" b="0" kern="1200">
                        <a:solidFill>
                          <a:schemeClr val="dk1"/>
                        </a:solidFill>
                        <a:latin typeface="+mn-lt"/>
                        <a:ea typeface="+mn-ea"/>
                        <a:cs typeface="+mn-cs"/>
                      </a:endParaRPr>
                    </a:p>
                  </a:txBody>
                  <a:tcPr/>
                </a:tc>
                <a:tc hMerge="1">
                  <a:txBody>
                    <a:bodyPr/>
                    <a:lstStyle/>
                    <a:p>
                      <a:endParaRPr lang="en-GB" sz="900" b="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a:p>
                  </a:txBody>
                  <a:tcP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a:ln>
                          <a:noFill/>
                        </a:ln>
                        <a:solidFill>
                          <a:prstClr val="black"/>
                        </a:solidFill>
                        <a:effectLst/>
                        <a:uLnTx/>
                        <a:uFillTx/>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3101832875"/>
                  </a:ext>
                </a:extLst>
              </a:tr>
            </a:tbl>
          </a:graphicData>
        </a:graphic>
      </p:graphicFrame>
      <p:grpSp>
        <p:nvGrpSpPr>
          <p:cNvPr id="10" name="Group 9">
            <a:extLst>
              <a:ext uri="{FF2B5EF4-FFF2-40B4-BE49-F238E27FC236}">
                <a16:creationId xmlns:a16="http://schemas.microsoft.com/office/drawing/2014/main" id="{CEADE08A-24CD-4784-873B-7EA4EEE7FF12}"/>
              </a:ext>
            </a:extLst>
          </p:cNvPr>
          <p:cNvGrpSpPr/>
          <p:nvPr/>
        </p:nvGrpSpPr>
        <p:grpSpPr>
          <a:xfrm>
            <a:off x="111418" y="4486792"/>
            <a:ext cx="3401154" cy="475676"/>
            <a:chOff x="188250" y="4480964"/>
            <a:chExt cx="3401154" cy="475676"/>
          </a:xfrm>
        </p:grpSpPr>
        <p:grpSp>
          <p:nvGrpSpPr>
            <p:cNvPr id="12" name="Group 11">
              <a:extLst>
                <a:ext uri="{FF2B5EF4-FFF2-40B4-BE49-F238E27FC236}">
                  <a16:creationId xmlns:a16="http://schemas.microsoft.com/office/drawing/2014/main" id="{75549163-695B-4B13-BD28-CBC27F841B75}"/>
                </a:ext>
              </a:extLst>
            </p:cNvPr>
            <p:cNvGrpSpPr/>
            <p:nvPr/>
          </p:nvGrpSpPr>
          <p:grpSpPr>
            <a:xfrm>
              <a:off x="188250" y="4480964"/>
              <a:ext cx="2347510" cy="475676"/>
              <a:chOff x="66502" y="4450261"/>
              <a:chExt cx="2347510" cy="475676"/>
            </a:xfrm>
          </p:grpSpPr>
          <p:grpSp>
            <p:nvGrpSpPr>
              <p:cNvPr id="13" name="Group 12">
                <a:extLst>
                  <a:ext uri="{FF2B5EF4-FFF2-40B4-BE49-F238E27FC236}">
                    <a16:creationId xmlns:a16="http://schemas.microsoft.com/office/drawing/2014/main" id="{5BB125DB-4A28-49F0-9EA9-94C0987F401A}"/>
                  </a:ext>
                </a:extLst>
              </p:cNvPr>
              <p:cNvGrpSpPr/>
              <p:nvPr/>
            </p:nvGrpSpPr>
            <p:grpSpPr>
              <a:xfrm>
                <a:off x="66502" y="4450261"/>
                <a:ext cx="1577167" cy="475676"/>
                <a:chOff x="0" y="4426024"/>
                <a:chExt cx="1577167" cy="475676"/>
              </a:xfrm>
            </p:grpSpPr>
            <p:grpSp>
              <p:nvGrpSpPr>
                <p:cNvPr id="16" name="Group 15">
                  <a:extLst>
                    <a:ext uri="{FF2B5EF4-FFF2-40B4-BE49-F238E27FC236}">
                      <a16:creationId xmlns:a16="http://schemas.microsoft.com/office/drawing/2014/main" id="{D9D6A2E7-2FA1-4C87-8B75-8DBEED055C3A}"/>
                    </a:ext>
                  </a:extLst>
                </p:cNvPr>
                <p:cNvGrpSpPr/>
                <p:nvPr/>
              </p:nvGrpSpPr>
              <p:grpSpPr>
                <a:xfrm>
                  <a:off x="0" y="4650688"/>
                  <a:ext cx="1577167" cy="251012"/>
                  <a:chOff x="233082" y="4628585"/>
                  <a:chExt cx="1577167" cy="251012"/>
                </a:xfrm>
              </p:grpSpPr>
              <p:sp>
                <p:nvSpPr>
                  <p:cNvPr id="18" name="Rectangle 17">
                    <a:extLst>
                      <a:ext uri="{FF2B5EF4-FFF2-40B4-BE49-F238E27FC236}">
                        <a16:creationId xmlns:a16="http://schemas.microsoft.com/office/drawing/2014/main" id="{586A32F4-13E9-453E-815A-B93A703FB164}"/>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E6F69E1B-1F7B-48C7-B459-854FC49F7FDD}"/>
                      </a:ext>
                    </a:extLst>
                  </p:cNvPr>
                  <p:cNvSpPr txBox="1"/>
                  <p:nvPr/>
                </p:nvSpPr>
                <p:spPr>
                  <a:xfrm>
                    <a:off x="483783" y="4646369"/>
                    <a:ext cx="1326466" cy="215444"/>
                  </a:xfrm>
                  <a:prstGeom prst="rect">
                    <a:avLst/>
                  </a:prstGeom>
                  <a:noFill/>
                </p:spPr>
                <p:txBody>
                  <a:bodyPr wrap="square" rtlCol="0">
                    <a:spAutoFit/>
                  </a:bodyPr>
                  <a:lstStyle/>
                  <a:p>
                    <a:r>
                      <a:rPr lang="en-GB" sz="800"/>
                      <a:t>Currently working on</a:t>
                    </a:r>
                  </a:p>
                </p:txBody>
              </p:sp>
            </p:grpSp>
            <p:sp>
              <p:nvSpPr>
                <p:cNvPr id="17" name="TextBox 16">
                  <a:extLst>
                    <a:ext uri="{FF2B5EF4-FFF2-40B4-BE49-F238E27FC236}">
                      <a16:creationId xmlns:a16="http://schemas.microsoft.com/office/drawing/2014/main" id="{92D90E6F-7703-4612-9293-7A245893E5AD}"/>
                    </a:ext>
                  </a:extLst>
                </p:cNvPr>
                <p:cNvSpPr txBox="1"/>
                <p:nvPr/>
              </p:nvSpPr>
              <p:spPr>
                <a:xfrm>
                  <a:off x="0" y="4426024"/>
                  <a:ext cx="806823" cy="230832"/>
                </a:xfrm>
                <a:prstGeom prst="rect">
                  <a:avLst/>
                </a:prstGeom>
                <a:noFill/>
              </p:spPr>
              <p:txBody>
                <a:bodyPr wrap="square" rtlCol="0">
                  <a:spAutoFit/>
                </a:bodyPr>
                <a:lstStyle/>
                <a:p>
                  <a:r>
                    <a:rPr lang="en-GB" sz="900" b="1"/>
                    <a:t>Key:</a:t>
                  </a:r>
                </a:p>
              </p:txBody>
            </p:sp>
          </p:grpSp>
          <p:sp>
            <p:nvSpPr>
              <p:cNvPr id="14" name="Rectangle 13">
                <a:extLst>
                  <a:ext uri="{FF2B5EF4-FFF2-40B4-BE49-F238E27FC236}">
                    <a16:creationId xmlns:a16="http://schemas.microsoft.com/office/drawing/2014/main" id="{062CE2E0-5456-4B36-9C25-B0AD63AF7558}"/>
                  </a:ext>
                </a:extLst>
              </p:cNvPr>
              <p:cNvSpPr/>
              <p:nvPr/>
            </p:nvSpPr>
            <p:spPr>
              <a:xfrm>
                <a:off x="1518318" y="4674925"/>
                <a:ext cx="250701" cy="251012"/>
              </a:xfrm>
              <a:prstGeom prst="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42D9D6C-551F-44C0-8409-8BA8D03E9671}"/>
                  </a:ext>
                </a:extLst>
              </p:cNvPr>
              <p:cNvSpPr txBox="1"/>
              <p:nvPr/>
            </p:nvSpPr>
            <p:spPr>
              <a:xfrm>
                <a:off x="1769019" y="4690440"/>
                <a:ext cx="644993" cy="217713"/>
              </a:xfrm>
              <a:prstGeom prst="rect">
                <a:avLst/>
              </a:prstGeom>
              <a:noFill/>
            </p:spPr>
            <p:txBody>
              <a:bodyPr wrap="square" rtlCol="0">
                <a:spAutoFit/>
              </a:bodyPr>
              <a:lstStyle/>
              <a:p>
                <a:r>
                  <a:rPr lang="en-GB" sz="800"/>
                  <a:t>Upcoming</a:t>
                </a:r>
              </a:p>
            </p:txBody>
          </p:sp>
        </p:grpSp>
        <p:sp>
          <p:nvSpPr>
            <p:cNvPr id="20" name="Rectangle 19">
              <a:extLst>
                <a:ext uri="{FF2B5EF4-FFF2-40B4-BE49-F238E27FC236}">
                  <a16:creationId xmlns:a16="http://schemas.microsoft.com/office/drawing/2014/main" id="{AD089015-CB43-4D70-96D1-C55C1000E8A8}"/>
                </a:ext>
              </a:extLst>
            </p:cNvPr>
            <p:cNvSpPr/>
            <p:nvPr/>
          </p:nvSpPr>
          <p:spPr>
            <a:xfrm>
              <a:off x="2614735" y="4705628"/>
              <a:ext cx="250701" cy="251012"/>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8402550D-C7D4-4FAB-8264-5AB9E3327230}"/>
                </a:ext>
              </a:extLst>
            </p:cNvPr>
            <p:cNvSpPr txBox="1"/>
            <p:nvPr/>
          </p:nvSpPr>
          <p:spPr>
            <a:xfrm>
              <a:off x="2914787" y="4723412"/>
              <a:ext cx="674617" cy="215444"/>
            </a:xfrm>
            <a:prstGeom prst="rect">
              <a:avLst/>
            </a:prstGeom>
            <a:noFill/>
          </p:spPr>
          <p:txBody>
            <a:bodyPr wrap="square" rtlCol="0">
              <a:spAutoFit/>
            </a:bodyPr>
            <a:lstStyle/>
            <a:p>
              <a:r>
                <a:rPr lang="en-GB" sz="800"/>
                <a:t>Monitoring</a:t>
              </a:r>
            </a:p>
          </p:txBody>
        </p:sp>
      </p:grpSp>
      <p:graphicFrame>
        <p:nvGraphicFramePr>
          <p:cNvPr id="2" name="Object 1">
            <a:extLst>
              <a:ext uri="{FF2B5EF4-FFF2-40B4-BE49-F238E27FC236}">
                <a16:creationId xmlns:a16="http://schemas.microsoft.com/office/drawing/2014/main" id="{2F41B2A4-BCDE-4C1A-A8A5-4AE093136BB5}"/>
              </a:ext>
            </a:extLst>
          </p:cNvPr>
          <p:cNvGraphicFramePr>
            <a:graphicFrameLocks noChangeAspect="1"/>
          </p:cNvGraphicFramePr>
          <p:nvPr/>
        </p:nvGraphicFramePr>
        <p:xfrm>
          <a:off x="8118178" y="722111"/>
          <a:ext cx="914400" cy="806450"/>
        </p:xfrm>
        <a:graphic>
          <a:graphicData uri="http://schemas.openxmlformats.org/presentationml/2006/ole">
            <mc:AlternateContent xmlns:mc="http://schemas.openxmlformats.org/markup-compatibility/2006">
              <mc:Choice xmlns:v="urn:schemas-microsoft-com:vml" Requires="v">
                <p:oleObj name="Document" showAsIcon="1" r:id="rId6" imgW="914400" imgH="806400" progId="Word.Document.12">
                  <p:embed/>
                </p:oleObj>
              </mc:Choice>
              <mc:Fallback>
                <p:oleObj name="Document" showAsIcon="1" r:id="rId6" imgW="914400" imgH="806400" progId="Word.Document.12">
                  <p:embed/>
                  <p:pic>
                    <p:nvPicPr>
                      <p:cNvPr id="2" name="Object 1">
                        <a:extLst>
                          <a:ext uri="{FF2B5EF4-FFF2-40B4-BE49-F238E27FC236}">
                            <a16:creationId xmlns:a16="http://schemas.microsoft.com/office/drawing/2014/main" id="{2F41B2A4-BCDE-4C1A-A8A5-4AE093136BB5}"/>
                          </a:ext>
                        </a:extLst>
                      </p:cNvPr>
                      <p:cNvPicPr/>
                      <p:nvPr/>
                    </p:nvPicPr>
                    <p:blipFill>
                      <a:blip r:embed="rId7"/>
                      <a:stretch>
                        <a:fillRect/>
                      </a:stretch>
                    </p:blipFill>
                    <p:spPr>
                      <a:xfrm>
                        <a:off x="8118178" y="72211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42323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169DB1F2-B906-40E7-9539-649BD69F6A78}"/>
              </a:ext>
            </a:extLst>
          </p:cNvPr>
          <p:cNvGrpSpPr/>
          <p:nvPr/>
        </p:nvGrpSpPr>
        <p:grpSpPr>
          <a:xfrm>
            <a:off x="111419" y="4385032"/>
            <a:ext cx="3401154" cy="475676"/>
            <a:chOff x="188250" y="4480964"/>
            <a:chExt cx="3401154" cy="475676"/>
          </a:xfrm>
        </p:grpSpPr>
        <p:grpSp>
          <p:nvGrpSpPr>
            <p:cNvPr id="25" name="Group 24">
              <a:extLst>
                <a:ext uri="{FF2B5EF4-FFF2-40B4-BE49-F238E27FC236}">
                  <a16:creationId xmlns:a16="http://schemas.microsoft.com/office/drawing/2014/main" id="{7AC3656E-A53A-4DBE-B205-C5F47EE504F4}"/>
                </a:ext>
              </a:extLst>
            </p:cNvPr>
            <p:cNvGrpSpPr/>
            <p:nvPr/>
          </p:nvGrpSpPr>
          <p:grpSpPr>
            <a:xfrm>
              <a:off x="188250" y="4480964"/>
              <a:ext cx="2347510" cy="475676"/>
              <a:chOff x="66502" y="4450261"/>
              <a:chExt cx="2347510" cy="475676"/>
            </a:xfrm>
          </p:grpSpPr>
          <p:grpSp>
            <p:nvGrpSpPr>
              <p:cNvPr id="28" name="Group 27">
                <a:extLst>
                  <a:ext uri="{FF2B5EF4-FFF2-40B4-BE49-F238E27FC236}">
                    <a16:creationId xmlns:a16="http://schemas.microsoft.com/office/drawing/2014/main" id="{BE0DAC09-7B24-4341-B432-B71DDCA51C65}"/>
                  </a:ext>
                </a:extLst>
              </p:cNvPr>
              <p:cNvGrpSpPr/>
              <p:nvPr/>
            </p:nvGrpSpPr>
            <p:grpSpPr>
              <a:xfrm>
                <a:off x="66502" y="4450261"/>
                <a:ext cx="1577167" cy="475676"/>
                <a:chOff x="0" y="4426024"/>
                <a:chExt cx="1577167" cy="475676"/>
              </a:xfrm>
            </p:grpSpPr>
            <p:grpSp>
              <p:nvGrpSpPr>
                <p:cNvPr id="31" name="Group 30">
                  <a:extLst>
                    <a:ext uri="{FF2B5EF4-FFF2-40B4-BE49-F238E27FC236}">
                      <a16:creationId xmlns:a16="http://schemas.microsoft.com/office/drawing/2014/main" id="{92833DCA-E9BA-4614-A711-4C5EC52ADE0B}"/>
                    </a:ext>
                  </a:extLst>
                </p:cNvPr>
                <p:cNvGrpSpPr/>
                <p:nvPr/>
              </p:nvGrpSpPr>
              <p:grpSpPr>
                <a:xfrm>
                  <a:off x="0" y="4650688"/>
                  <a:ext cx="1577167" cy="251012"/>
                  <a:chOff x="233082" y="4628585"/>
                  <a:chExt cx="1577167" cy="251012"/>
                </a:xfrm>
              </p:grpSpPr>
              <p:sp>
                <p:nvSpPr>
                  <p:cNvPr id="33" name="Rectangle 32">
                    <a:extLst>
                      <a:ext uri="{FF2B5EF4-FFF2-40B4-BE49-F238E27FC236}">
                        <a16:creationId xmlns:a16="http://schemas.microsoft.com/office/drawing/2014/main" id="{2E5E59F7-F5C0-4542-AEA4-1CA538CC0823}"/>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C7872618-A61C-4188-A6AE-495DDD75DED8}"/>
                      </a:ext>
                    </a:extLst>
                  </p:cNvPr>
                  <p:cNvSpPr txBox="1"/>
                  <p:nvPr/>
                </p:nvSpPr>
                <p:spPr>
                  <a:xfrm>
                    <a:off x="483783" y="4646369"/>
                    <a:ext cx="1326466" cy="215444"/>
                  </a:xfrm>
                  <a:prstGeom prst="rect">
                    <a:avLst/>
                  </a:prstGeom>
                  <a:noFill/>
                </p:spPr>
                <p:txBody>
                  <a:bodyPr wrap="square" rtlCol="0">
                    <a:spAutoFit/>
                  </a:bodyPr>
                  <a:lstStyle/>
                  <a:p>
                    <a:r>
                      <a:rPr lang="en-GB" sz="800"/>
                      <a:t>Currently working on</a:t>
                    </a:r>
                  </a:p>
                </p:txBody>
              </p:sp>
            </p:grpSp>
            <p:sp>
              <p:nvSpPr>
                <p:cNvPr id="32" name="TextBox 31">
                  <a:extLst>
                    <a:ext uri="{FF2B5EF4-FFF2-40B4-BE49-F238E27FC236}">
                      <a16:creationId xmlns:a16="http://schemas.microsoft.com/office/drawing/2014/main" id="{7A7CF289-0E78-44FC-A71B-D69591072859}"/>
                    </a:ext>
                  </a:extLst>
                </p:cNvPr>
                <p:cNvSpPr txBox="1"/>
                <p:nvPr/>
              </p:nvSpPr>
              <p:spPr>
                <a:xfrm>
                  <a:off x="0" y="4426024"/>
                  <a:ext cx="806823" cy="230832"/>
                </a:xfrm>
                <a:prstGeom prst="rect">
                  <a:avLst/>
                </a:prstGeom>
                <a:noFill/>
              </p:spPr>
              <p:txBody>
                <a:bodyPr wrap="square" rtlCol="0">
                  <a:spAutoFit/>
                </a:bodyPr>
                <a:lstStyle/>
                <a:p>
                  <a:r>
                    <a:rPr lang="en-GB" sz="900" b="1"/>
                    <a:t>Key:</a:t>
                  </a:r>
                </a:p>
              </p:txBody>
            </p:sp>
          </p:grpSp>
          <p:sp>
            <p:nvSpPr>
              <p:cNvPr id="29" name="Rectangle 28">
                <a:extLst>
                  <a:ext uri="{FF2B5EF4-FFF2-40B4-BE49-F238E27FC236}">
                    <a16:creationId xmlns:a16="http://schemas.microsoft.com/office/drawing/2014/main" id="{1C25515B-E849-457E-AA5A-BFED9981E11E}"/>
                  </a:ext>
                </a:extLst>
              </p:cNvPr>
              <p:cNvSpPr/>
              <p:nvPr/>
            </p:nvSpPr>
            <p:spPr>
              <a:xfrm>
                <a:off x="1518318" y="4674925"/>
                <a:ext cx="250701" cy="251012"/>
              </a:xfrm>
              <a:prstGeom prst="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0A895E6F-6D7F-4C57-99A4-32AC35649579}"/>
                  </a:ext>
                </a:extLst>
              </p:cNvPr>
              <p:cNvSpPr txBox="1"/>
              <p:nvPr/>
            </p:nvSpPr>
            <p:spPr>
              <a:xfrm>
                <a:off x="1769019" y="4690440"/>
                <a:ext cx="644993" cy="217713"/>
              </a:xfrm>
              <a:prstGeom prst="rect">
                <a:avLst/>
              </a:prstGeom>
              <a:noFill/>
            </p:spPr>
            <p:txBody>
              <a:bodyPr wrap="square" rtlCol="0">
                <a:spAutoFit/>
              </a:bodyPr>
              <a:lstStyle/>
              <a:p>
                <a:r>
                  <a:rPr lang="en-GB" sz="800"/>
                  <a:t>Upcoming</a:t>
                </a:r>
              </a:p>
            </p:txBody>
          </p:sp>
        </p:grpSp>
        <p:sp>
          <p:nvSpPr>
            <p:cNvPr id="26" name="Rectangle 25">
              <a:extLst>
                <a:ext uri="{FF2B5EF4-FFF2-40B4-BE49-F238E27FC236}">
                  <a16:creationId xmlns:a16="http://schemas.microsoft.com/office/drawing/2014/main" id="{400F69E2-2D79-432C-8EE3-6C2A27D00071}"/>
                </a:ext>
              </a:extLst>
            </p:cNvPr>
            <p:cNvSpPr/>
            <p:nvPr/>
          </p:nvSpPr>
          <p:spPr>
            <a:xfrm>
              <a:off x="2614735" y="4705628"/>
              <a:ext cx="250701" cy="251012"/>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D993DC1D-1BB4-4CF6-A7E6-1B6AE8674BAE}"/>
                </a:ext>
              </a:extLst>
            </p:cNvPr>
            <p:cNvSpPr txBox="1"/>
            <p:nvPr/>
          </p:nvSpPr>
          <p:spPr>
            <a:xfrm>
              <a:off x="2914787" y="4723412"/>
              <a:ext cx="674617" cy="215444"/>
            </a:xfrm>
            <a:prstGeom prst="rect">
              <a:avLst/>
            </a:prstGeom>
            <a:noFill/>
          </p:spPr>
          <p:txBody>
            <a:bodyPr wrap="square" rtlCol="0">
              <a:spAutoFit/>
            </a:bodyPr>
            <a:lstStyle/>
            <a:p>
              <a:r>
                <a:rPr lang="en-GB" sz="800"/>
                <a:t>Monitoring</a:t>
              </a:r>
            </a:p>
          </p:txBody>
        </p:sp>
      </p:grpSp>
      <p:graphicFrame>
        <p:nvGraphicFramePr>
          <p:cNvPr id="19" name="Table 4">
            <a:extLst>
              <a:ext uri="{FF2B5EF4-FFF2-40B4-BE49-F238E27FC236}">
                <a16:creationId xmlns:a16="http://schemas.microsoft.com/office/drawing/2014/main" id="{71AA9CD6-E631-4BB5-B34F-5CF096B511E5}"/>
              </a:ext>
            </a:extLst>
          </p:cNvPr>
          <p:cNvGraphicFramePr>
            <a:graphicFrameLocks noGrp="1"/>
          </p:cNvGraphicFramePr>
          <p:nvPr/>
        </p:nvGraphicFramePr>
        <p:xfrm>
          <a:off x="113582" y="300576"/>
          <a:ext cx="8916835" cy="3810794"/>
        </p:xfrm>
        <a:graphic>
          <a:graphicData uri="http://schemas.openxmlformats.org/drawingml/2006/table">
            <a:tbl>
              <a:tblPr firstRow="1" bandRow="1">
                <a:tableStyleId>{5C22544A-7EE6-4342-B048-85BDC9FD1C3A}</a:tableStyleId>
              </a:tblPr>
              <a:tblGrid>
                <a:gridCol w="556462">
                  <a:extLst>
                    <a:ext uri="{9D8B030D-6E8A-4147-A177-3AD203B41FA5}">
                      <a16:colId xmlns:a16="http://schemas.microsoft.com/office/drawing/2014/main" val="2783340181"/>
                    </a:ext>
                  </a:extLst>
                </a:gridCol>
                <a:gridCol w="1123077">
                  <a:extLst>
                    <a:ext uri="{9D8B030D-6E8A-4147-A177-3AD203B41FA5}">
                      <a16:colId xmlns:a16="http://schemas.microsoft.com/office/drawing/2014/main" val="1650494708"/>
                    </a:ext>
                  </a:extLst>
                </a:gridCol>
                <a:gridCol w="847606">
                  <a:extLst>
                    <a:ext uri="{9D8B030D-6E8A-4147-A177-3AD203B41FA5}">
                      <a16:colId xmlns:a16="http://schemas.microsoft.com/office/drawing/2014/main" val="1181846"/>
                    </a:ext>
                  </a:extLst>
                </a:gridCol>
                <a:gridCol w="784035">
                  <a:extLst>
                    <a:ext uri="{9D8B030D-6E8A-4147-A177-3AD203B41FA5}">
                      <a16:colId xmlns:a16="http://schemas.microsoft.com/office/drawing/2014/main" val="3038975976"/>
                    </a:ext>
                  </a:extLst>
                </a:gridCol>
                <a:gridCol w="667489">
                  <a:extLst>
                    <a:ext uri="{9D8B030D-6E8A-4147-A177-3AD203B41FA5}">
                      <a16:colId xmlns:a16="http://schemas.microsoft.com/office/drawing/2014/main" val="635768676"/>
                    </a:ext>
                  </a:extLst>
                </a:gridCol>
                <a:gridCol w="1045014">
                  <a:extLst>
                    <a:ext uri="{9D8B030D-6E8A-4147-A177-3AD203B41FA5}">
                      <a16:colId xmlns:a16="http://schemas.microsoft.com/office/drawing/2014/main" val="3610219536"/>
                    </a:ext>
                  </a:extLst>
                </a:gridCol>
                <a:gridCol w="1172095">
                  <a:extLst>
                    <a:ext uri="{9D8B030D-6E8A-4147-A177-3AD203B41FA5}">
                      <a16:colId xmlns:a16="http://schemas.microsoft.com/office/drawing/2014/main" val="597344181"/>
                    </a:ext>
                  </a:extLst>
                </a:gridCol>
                <a:gridCol w="1147156">
                  <a:extLst>
                    <a:ext uri="{9D8B030D-6E8A-4147-A177-3AD203B41FA5}">
                      <a16:colId xmlns:a16="http://schemas.microsoft.com/office/drawing/2014/main" val="4053181986"/>
                    </a:ext>
                  </a:extLst>
                </a:gridCol>
                <a:gridCol w="625421">
                  <a:extLst>
                    <a:ext uri="{9D8B030D-6E8A-4147-A177-3AD203B41FA5}">
                      <a16:colId xmlns:a16="http://schemas.microsoft.com/office/drawing/2014/main" val="4001862723"/>
                    </a:ext>
                  </a:extLst>
                </a:gridCol>
                <a:gridCol w="948480">
                  <a:extLst>
                    <a:ext uri="{9D8B030D-6E8A-4147-A177-3AD203B41FA5}">
                      <a16:colId xmlns:a16="http://schemas.microsoft.com/office/drawing/2014/main" val="2801349151"/>
                    </a:ext>
                  </a:extLst>
                </a:gridCol>
              </a:tblGrid>
              <a:tr h="419103">
                <a:tc>
                  <a:txBody>
                    <a:bodyPr/>
                    <a:lstStyle/>
                    <a:p>
                      <a:pPr algn="ctr"/>
                      <a:r>
                        <a:rPr lang="en-GB" sz="920"/>
                        <a:t>Title </a:t>
                      </a:r>
                    </a:p>
                  </a:txBody>
                  <a:tcPr/>
                </a:tc>
                <a:tc>
                  <a:txBody>
                    <a:bodyPr/>
                    <a:lstStyle/>
                    <a:p>
                      <a:pPr algn="ctr"/>
                      <a:r>
                        <a:rPr lang="en-GB" sz="920"/>
                        <a:t>Description</a:t>
                      </a:r>
                    </a:p>
                  </a:txBody>
                  <a:tcPr/>
                </a:tc>
                <a:tc>
                  <a:txBody>
                    <a:bodyPr/>
                    <a:lstStyle/>
                    <a:p>
                      <a:pPr algn="ctr"/>
                      <a:r>
                        <a:rPr lang="en-GB" sz="920"/>
                        <a:t>XRN / </a:t>
                      </a:r>
                      <a:r>
                        <a:rPr lang="en-GB" sz="920">
                          <a:solidFill>
                            <a:schemeClr val="bg1"/>
                          </a:solidFill>
                        </a:rPr>
                        <a:t>UNC Mod</a:t>
                      </a:r>
                    </a:p>
                  </a:txBody>
                  <a:tcPr/>
                </a:tc>
                <a:tc>
                  <a:txBody>
                    <a:bodyPr/>
                    <a:lstStyle/>
                    <a:p>
                      <a:pPr algn="ctr"/>
                      <a:r>
                        <a:rPr lang="en-GB" sz="920"/>
                        <a:t>Proposer</a:t>
                      </a:r>
                    </a:p>
                  </a:txBody>
                  <a:tcPr/>
                </a:tc>
                <a:tc>
                  <a:txBody>
                    <a:bodyPr/>
                    <a:lstStyle/>
                    <a:p>
                      <a:pPr algn="ctr"/>
                      <a:r>
                        <a:rPr lang="en-GB" sz="920"/>
                        <a:t>Impact/</a:t>
                      </a:r>
                    </a:p>
                    <a:p>
                      <a:pPr algn="ctr"/>
                      <a:r>
                        <a:rPr lang="en-GB" sz="920"/>
                        <a:t>Funding</a:t>
                      </a:r>
                    </a:p>
                  </a:txBody>
                  <a:tcPr/>
                </a:tc>
                <a:tc>
                  <a:txBody>
                    <a:bodyPr/>
                    <a:lstStyle/>
                    <a:p>
                      <a:pPr algn="ctr"/>
                      <a:r>
                        <a:rPr lang="en-GB" sz="920"/>
                        <a:t>Status</a:t>
                      </a:r>
                    </a:p>
                  </a:txBody>
                  <a:tcPr/>
                </a:tc>
                <a:tc>
                  <a:txBody>
                    <a:bodyPr/>
                    <a:lstStyle/>
                    <a:p>
                      <a:pPr marL="0" algn="ctr" defTabSz="914400" rtl="0" eaLnBrk="1" latinLnBrk="0" hangingPunct="1"/>
                      <a:r>
                        <a:rPr lang="en-GB" sz="920" b="1" kern="1200">
                          <a:solidFill>
                            <a:schemeClr val="lt1"/>
                          </a:solidFill>
                          <a:latin typeface="+mn-lt"/>
                          <a:ea typeface="+mn-ea"/>
                          <a:cs typeface="+mn-cs"/>
                        </a:rPr>
                        <a:t>Next Action date</a:t>
                      </a:r>
                    </a:p>
                  </a:txBody>
                  <a:tcPr/>
                </a:tc>
                <a:tc>
                  <a:txBody>
                    <a:bodyPr/>
                    <a:lstStyle/>
                    <a:p>
                      <a:pPr marL="0" algn="ctr" defTabSz="914400" rtl="0" eaLnBrk="1" latinLnBrk="0" hangingPunct="1"/>
                      <a:r>
                        <a:rPr lang="en-GB" sz="920" b="1" kern="1200">
                          <a:solidFill>
                            <a:schemeClr val="lt1"/>
                          </a:solidFill>
                          <a:latin typeface="+mn-lt"/>
                          <a:ea typeface="+mn-ea"/>
                          <a:cs typeface="+mn-cs"/>
                        </a:rPr>
                        <a:t>Release Type</a:t>
                      </a:r>
                    </a:p>
                  </a:txBody>
                  <a:tcPr/>
                </a:tc>
                <a:tc>
                  <a:txBody>
                    <a:bodyPr/>
                    <a:lstStyle/>
                    <a:p>
                      <a:pPr marL="0" algn="ctr" defTabSz="914400" rtl="0" eaLnBrk="1" latinLnBrk="0" hangingPunct="1"/>
                      <a:r>
                        <a:rPr lang="en-GB" sz="920" b="1" kern="1200">
                          <a:solidFill>
                            <a:schemeClr val="bg1"/>
                          </a:solidFill>
                          <a:latin typeface="+mn-lt"/>
                          <a:ea typeface="+mn-ea"/>
                          <a:cs typeface="+mn-cs"/>
                        </a:rPr>
                        <a:t>REC Priority</a:t>
                      </a:r>
                      <a:endParaRPr lang="en-GB" sz="920" b="1" kern="1200">
                        <a:solidFill>
                          <a:schemeClr val="lt1"/>
                        </a:solidFill>
                        <a:latin typeface="+mn-lt"/>
                        <a:ea typeface="+mn-ea"/>
                        <a:cs typeface="+mn-cs"/>
                      </a:endParaRPr>
                    </a:p>
                  </a:txBody>
                  <a:tcPr/>
                </a:tc>
                <a:tc>
                  <a:txBody>
                    <a:bodyPr/>
                    <a:lstStyle/>
                    <a:p>
                      <a:pPr marL="0" algn="ctr" defTabSz="914400" rtl="0" eaLnBrk="1" latinLnBrk="0" hangingPunct="1"/>
                      <a:r>
                        <a:rPr lang="en-GB" sz="920" b="1" kern="1200">
                          <a:solidFill>
                            <a:schemeClr val="lt1"/>
                          </a:solidFill>
                          <a:latin typeface="+mn-lt"/>
                          <a:ea typeface="+mn-ea"/>
                          <a:cs typeface="+mn-cs"/>
                        </a:rPr>
                        <a:t>Attachments</a:t>
                      </a:r>
                    </a:p>
                  </a:txBody>
                  <a:tcPr/>
                </a:tc>
                <a:extLst>
                  <a:ext uri="{0D108BD9-81ED-4DB2-BD59-A6C34878D82A}">
                    <a16:rowId xmlns:a16="http://schemas.microsoft.com/office/drawing/2014/main" val="403943123"/>
                  </a:ext>
                </a:extLst>
              </a:tr>
              <a:tr h="967805">
                <a:tc>
                  <a:txBody>
                    <a:bodyPr/>
                    <a:lstStyle/>
                    <a:p>
                      <a:r>
                        <a:rPr lang="en-GB" sz="920" kern="1200">
                          <a:solidFill>
                            <a:schemeClr val="dk1"/>
                          </a:solidFill>
                          <a:latin typeface="+mn-lt"/>
                          <a:ea typeface="+mn-ea"/>
                          <a:cs typeface="+mn-cs"/>
                          <a:hlinkClick r:id="rId3"/>
                        </a:rPr>
                        <a:t>R0074</a:t>
                      </a:r>
                      <a:endParaRPr lang="en-GB" sz="92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Release of Community View Data Items to MEMs in GES</a:t>
                      </a: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N/A</a:t>
                      </a:r>
                    </a:p>
                  </a:txBody>
                  <a:tcPr>
                    <a:solidFill>
                      <a:schemeClr val="accent3">
                        <a:lumMod val="20000"/>
                        <a:lumOff val="80000"/>
                      </a:schemeClr>
                    </a:solidFill>
                  </a:tcPr>
                </a:tc>
                <a:tc>
                  <a:txBody>
                    <a:bodyPr/>
                    <a:lstStyle/>
                    <a:p>
                      <a:pPr marL="0" algn="l" defTabSz="914400" rtl="0" eaLnBrk="1" latinLnBrk="0" hangingPunct="1"/>
                      <a:r>
                        <a:rPr lang="en-GB" sz="920" b="0" i="0" kern="1200">
                          <a:solidFill>
                            <a:srgbClr val="272833"/>
                          </a:solidFill>
                          <a:effectLst/>
                          <a:latin typeface="+mn-lt"/>
                          <a:ea typeface="+mn-ea"/>
                          <a:cs typeface="+mn-cs"/>
                        </a:rPr>
                        <a:t>Xoserve</a:t>
                      </a:r>
                    </a:p>
                  </a:txBody>
                  <a:tcPr>
                    <a:solidFill>
                      <a:schemeClr val="accent3">
                        <a:lumMod val="20000"/>
                        <a:lumOff val="80000"/>
                      </a:schemeClr>
                    </a:solidFill>
                  </a:tcPr>
                </a:tc>
                <a:tc>
                  <a:txBody>
                    <a:bodyPr/>
                    <a:lstStyle/>
                    <a:p>
                      <a:pPr marL="0" algn="l" defTabSz="914400" rtl="0" eaLnBrk="1" latinLnBrk="0" hangingPunct="1"/>
                      <a:r>
                        <a:rPr lang="en-GB" sz="920" b="0" i="0" kern="1200">
                          <a:solidFill>
                            <a:srgbClr val="272833"/>
                          </a:solidFill>
                          <a:effectLst/>
                          <a:latin typeface="+mn-lt"/>
                          <a:ea typeface="+mn-ea"/>
                          <a:cs typeface="+mn-cs"/>
                        </a:rPr>
                        <a:t>GES</a:t>
                      </a: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Approved – awaiting implementation </a:t>
                      </a: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27/03/2023 – Change moved to in delivery</a:t>
                      </a:r>
                    </a:p>
                  </a:txBody>
                  <a:tcPr>
                    <a:solidFill>
                      <a:schemeClr val="accent3">
                        <a:lumMod val="20000"/>
                        <a:lumOff val="80000"/>
                      </a:schemeClr>
                    </a:solidFill>
                  </a:tcPr>
                </a:tc>
                <a:tc>
                  <a:txBody>
                    <a:bodyPr/>
                    <a:lstStyle/>
                    <a:p>
                      <a:r>
                        <a:rPr lang="en-GB" sz="920" kern="1200">
                          <a:solidFill>
                            <a:schemeClr val="tx1"/>
                          </a:solidFill>
                          <a:latin typeface="+mn-lt"/>
                          <a:ea typeface="+mn-ea"/>
                          <a:cs typeface="+mn-cs"/>
                        </a:rPr>
                        <a:t>Changes to the DAM – Major, Feb 23</a:t>
                      </a:r>
                    </a:p>
                    <a:p>
                      <a:endParaRPr lang="en-GB" sz="920" kern="1200">
                        <a:solidFill>
                          <a:schemeClr val="tx1"/>
                        </a:solidFill>
                        <a:latin typeface="+mn-lt"/>
                        <a:ea typeface="+mn-ea"/>
                        <a:cs typeface="+mn-cs"/>
                      </a:endParaRPr>
                    </a:p>
                    <a:p>
                      <a:r>
                        <a:rPr lang="en-GB" sz="920" kern="1200">
                          <a:solidFill>
                            <a:schemeClr val="tx1"/>
                          </a:solidFill>
                          <a:latin typeface="+mn-lt"/>
                          <a:ea typeface="+mn-ea"/>
                          <a:cs typeface="+mn-cs"/>
                        </a:rPr>
                        <a:t>Functional Change – major, June 23</a:t>
                      </a: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High</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20" b="0" i="0" u="none" strike="noStrike" kern="1200" cap="none" spc="0" normalizeH="0" baseline="0" noProof="0">
                        <a:ln>
                          <a:noFill/>
                        </a:ln>
                        <a:effectLst/>
                        <a:uLnTx/>
                        <a:uFillTx/>
                        <a:latin typeface="+mn-lt"/>
                        <a:ea typeface="+mn-ea"/>
                        <a:cs typeface="+mn-cs"/>
                      </a:endParaRPr>
                    </a:p>
                  </a:txBody>
                  <a:tcPr>
                    <a:solidFill>
                      <a:schemeClr val="accent3">
                        <a:lumMod val="20000"/>
                        <a:lumOff val="80000"/>
                      </a:schemeClr>
                    </a:solidFill>
                  </a:tcPr>
                </a:tc>
                <a:extLst>
                  <a:ext uri="{0D108BD9-81ED-4DB2-BD59-A6C34878D82A}">
                    <a16:rowId xmlns:a16="http://schemas.microsoft.com/office/drawing/2014/main" val="172397581"/>
                  </a:ext>
                </a:extLst>
              </a:tr>
              <a:tr h="664111">
                <a:tc>
                  <a:txBody>
                    <a:bodyPr/>
                    <a:lstStyle/>
                    <a:p>
                      <a:r>
                        <a:rPr lang="en-GB" sz="900" kern="1200">
                          <a:solidFill>
                            <a:schemeClr val="dk1"/>
                          </a:solidFill>
                          <a:latin typeface="+mn-lt"/>
                          <a:ea typeface="+mn-ea"/>
                          <a:cs typeface="+mn-cs"/>
                          <a:hlinkClick r:id="rId4"/>
                        </a:rPr>
                        <a:t>R0088</a:t>
                      </a:r>
                      <a:endParaRPr lang="en-GB" sz="900" kern="1200">
                        <a:solidFill>
                          <a:schemeClr val="dk1"/>
                        </a:solidFill>
                        <a:latin typeface="+mn-lt"/>
                        <a:ea typeface="+mn-ea"/>
                        <a:cs typeface="+mn-cs"/>
                      </a:endParaRPr>
                    </a:p>
                  </a:txBody>
                  <a:tcPr>
                    <a:solidFill>
                      <a:schemeClr val="accent3">
                        <a:lumMod val="20000"/>
                        <a:lumOff val="80000"/>
                      </a:schemeClr>
                    </a:solidFill>
                  </a:tcPr>
                </a:tc>
                <a:tc>
                  <a:txBody>
                    <a:bodyPr/>
                    <a:lstStyle/>
                    <a:p>
                      <a:pPr marL="0" algn="l" defTabSz="914400" rtl="0" eaLnBrk="1" latinLnBrk="0" hangingPunct="1"/>
                      <a:r>
                        <a:rPr lang="en-US" sz="900" kern="1200">
                          <a:solidFill>
                            <a:schemeClr val="dk1"/>
                          </a:solidFill>
                          <a:latin typeface="+mn-lt"/>
                          <a:ea typeface="+mn-ea"/>
                          <a:cs typeface="+mn-cs"/>
                        </a:rPr>
                        <a:t>Make Shipper </a:t>
                      </a:r>
                      <a:r>
                        <a:rPr lang="en-US" sz="900" kern="1200" err="1">
                          <a:solidFill>
                            <a:schemeClr val="dk1"/>
                          </a:solidFill>
                          <a:latin typeface="+mn-lt"/>
                          <a:ea typeface="+mn-ea"/>
                          <a:cs typeface="+mn-cs"/>
                        </a:rPr>
                        <a:t>NExA</a:t>
                      </a:r>
                      <a:r>
                        <a:rPr lang="en-US" sz="900" kern="1200">
                          <a:solidFill>
                            <a:schemeClr val="dk1"/>
                          </a:solidFill>
                          <a:latin typeface="+mn-lt"/>
                          <a:ea typeface="+mn-ea"/>
                          <a:cs typeface="+mn-cs"/>
                        </a:rPr>
                        <a:t> values available on the GES portal</a:t>
                      </a:r>
                      <a:endParaRPr lang="en-GB" sz="900" kern="1200">
                        <a:solidFill>
                          <a:schemeClr val="dk1"/>
                        </a:solidFill>
                        <a:latin typeface="+mn-lt"/>
                        <a:ea typeface="+mn-ea"/>
                        <a:cs typeface="+mn-cs"/>
                      </a:endParaRP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hlinkClick r:id="rId5"/>
                        </a:rPr>
                        <a:t>XRN 5186</a:t>
                      </a:r>
                      <a:endParaRPr kumimoji="0" lang="en-GB" sz="9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MOD 0701</a:t>
                      </a:r>
                    </a:p>
                  </a:txBody>
                  <a:tcPr>
                    <a:solidFill>
                      <a:schemeClr val="accent3">
                        <a:lumMod val="20000"/>
                        <a:lumOff val="80000"/>
                      </a:schemeClr>
                    </a:solidFill>
                  </a:tcPr>
                </a:tc>
                <a:tc>
                  <a:txBody>
                    <a:bodyPr/>
                    <a:lstStyle/>
                    <a:p>
                      <a:r>
                        <a:rPr lang="en-GB" sz="900" b="0" kern="1200">
                          <a:solidFill>
                            <a:schemeClr val="dk1"/>
                          </a:solidFill>
                          <a:latin typeface="+mn-lt"/>
                          <a:ea typeface="+mn-ea"/>
                          <a:cs typeface="+mn-cs"/>
                        </a:rPr>
                        <a:t>Xoserve</a:t>
                      </a:r>
                    </a:p>
                  </a:txBody>
                  <a:tcPr>
                    <a:solidFill>
                      <a:schemeClr val="accent3">
                        <a:lumMod val="20000"/>
                        <a:lumOff val="80000"/>
                      </a:schemeClr>
                    </a:solidFill>
                  </a:tcPr>
                </a:tc>
                <a:tc>
                  <a:txBody>
                    <a:bodyPr/>
                    <a:lstStyle/>
                    <a:p>
                      <a:r>
                        <a:rPr lang="en-GB" sz="900" b="0" kern="1200">
                          <a:solidFill>
                            <a:schemeClr val="dk1"/>
                          </a:solidFill>
                          <a:latin typeface="+mn-lt"/>
                          <a:ea typeface="+mn-ea"/>
                          <a:cs typeface="+mn-cs"/>
                        </a:rPr>
                        <a:t>-</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a:solidFill>
                            <a:schemeClr val="dk1"/>
                          </a:solidFill>
                          <a:latin typeface="+mn-lt"/>
                          <a:ea typeface="+mn-ea"/>
                          <a:cs typeface="+mn-cs"/>
                        </a:rPr>
                        <a:t>Party Impact Assessment </a:t>
                      </a:r>
                    </a:p>
                  </a:txBody>
                  <a:tcPr>
                    <a:solidFill>
                      <a:schemeClr val="accent3">
                        <a:lumMod val="20000"/>
                        <a:lumOff val="80000"/>
                      </a:schemeClr>
                    </a:solidFill>
                  </a:tcPr>
                </a:tc>
                <a:tc>
                  <a:txBody>
                    <a:bodyPr/>
                    <a:lstStyle/>
                    <a:p>
                      <a:r>
                        <a:rPr lang="en-GB" sz="900" kern="1200">
                          <a:solidFill>
                            <a:schemeClr val="dk1"/>
                          </a:solidFill>
                          <a:latin typeface="+mn-lt"/>
                          <a:ea typeface="+mn-ea"/>
                          <a:cs typeface="+mn-cs"/>
                        </a:rPr>
                        <a:t>25/04/2023 – Impact assessment response date</a:t>
                      </a:r>
                    </a:p>
                  </a:txBody>
                  <a:tcPr>
                    <a:solidFill>
                      <a:schemeClr val="accent3">
                        <a:lumMod val="20000"/>
                        <a:lumOff val="80000"/>
                      </a:schemeClr>
                    </a:solidFill>
                  </a:tcPr>
                </a:tc>
                <a:tc>
                  <a:txBody>
                    <a:bodyPr/>
                    <a:lstStyle/>
                    <a:p>
                      <a:r>
                        <a:rPr lang="en-GB" sz="900" kern="1200">
                          <a:solidFill>
                            <a:schemeClr val="dk1"/>
                          </a:solidFill>
                          <a:latin typeface="+mn-lt"/>
                          <a:ea typeface="+mn-ea"/>
                          <a:cs typeface="+mn-cs"/>
                        </a:rPr>
                        <a:t>Major, </a:t>
                      </a:r>
                    </a:p>
                    <a:p>
                      <a:r>
                        <a:rPr lang="en-GB" sz="900" kern="1200">
                          <a:solidFill>
                            <a:schemeClr val="dk1"/>
                          </a:solidFill>
                          <a:latin typeface="+mn-lt"/>
                          <a:ea typeface="+mn-ea"/>
                          <a:cs typeface="+mn-cs"/>
                        </a:rPr>
                        <a:t>November 23</a:t>
                      </a:r>
                    </a:p>
                  </a:txBody>
                  <a:tcPr>
                    <a:solidFill>
                      <a:schemeClr val="accent3">
                        <a:lumMod val="20000"/>
                        <a:lumOff val="80000"/>
                      </a:schemeClr>
                    </a:solidFill>
                  </a:tcPr>
                </a:tc>
                <a:tc>
                  <a:txBody>
                    <a:bodyPr/>
                    <a:lstStyle/>
                    <a:p>
                      <a:r>
                        <a:rPr lang="en-GB" sz="900" kern="1200">
                          <a:solidFill>
                            <a:schemeClr val="dk1"/>
                          </a:solidFill>
                          <a:latin typeface="+mn-lt"/>
                          <a:ea typeface="+mn-ea"/>
                          <a:cs typeface="+mn-cs"/>
                        </a:rPr>
                        <a:t>Medium</a:t>
                      </a:r>
                    </a:p>
                  </a:txBody>
                  <a:tcPr>
                    <a:solidFill>
                      <a:schemeClr val="accent3">
                        <a:lumMod val="20000"/>
                        <a:lumOff val="80000"/>
                      </a:schemeClr>
                    </a:solidFill>
                  </a:tcPr>
                </a:tc>
                <a:tc>
                  <a:txBody>
                    <a:bodyPr/>
                    <a:lstStyle/>
                    <a:p>
                      <a:endParaRPr lang="en-GB" sz="900" kern="1200">
                        <a:solidFill>
                          <a:schemeClr val="dk1"/>
                        </a:solidFill>
                        <a:latin typeface="+mn-lt"/>
                        <a:ea typeface="+mn-ea"/>
                        <a:cs typeface="+mn-cs"/>
                      </a:endParaRPr>
                    </a:p>
                  </a:txBody>
                  <a:tcPr>
                    <a:solidFill>
                      <a:schemeClr val="accent3">
                        <a:lumMod val="20000"/>
                        <a:lumOff val="80000"/>
                      </a:schemeClr>
                    </a:solidFill>
                  </a:tcPr>
                </a:tc>
                <a:extLst>
                  <a:ext uri="{0D108BD9-81ED-4DB2-BD59-A6C34878D82A}">
                    <a16:rowId xmlns:a16="http://schemas.microsoft.com/office/drawing/2014/main" val="1066535936"/>
                  </a:ext>
                </a:extLst>
              </a:tr>
              <a:tr h="444456">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a:solidFill>
                            <a:schemeClr val="tx1"/>
                          </a:solidFill>
                          <a:latin typeface="+mn-lt"/>
                          <a:ea typeface="+mn-ea"/>
                          <a:cs typeface="+mn-cs"/>
                        </a:rPr>
                        <a:t>XRN 5186 - </a:t>
                      </a:r>
                      <a:r>
                        <a:rPr lang="en-US" sz="900" kern="1200">
                          <a:solidFill>
                            <a:schemeClr val="tx1"/>
                          </a:solidFill>
                          <a:latin typeface="+mn-lt"/>
                          <a:ea typeface="+mn-ea"/>
                          <a:cs typeface="+mn-cs"/>
                        </a:rPr>
                        <a:t>Modification 0701: Aligning Capacity booking under the UNC and arrangements set out in relevant </a:t>
                      </a:r>
                      <a:r>
                        <a:rPr lang="en-US" sz="900" kern="1200" err="1">
                          <a:solidFill>
                            <a:schemeClr val="tx1"/>
                          </a:solidFill>
                          <a:latin typeface="+mn-lt"/>
                          <a:ea typeface="+mn-ea"/>
                          <a:cs typeface="+mn-cs"/>
                        </a:rPr>
                        <a:t>NExAs</a:t>
                      </a:r>
                      <a:r>
                        <a:rPr lang="en-US" sz="900" kern="1200">
                          <a:solidFill>
                            <a:schemeClr val="tx1"/>
                          </a:solidFill>
                          <a:latin typeface="+mn-lt"/>
                          <a:ea typeface="+mn-ea"/>
                          <a:cs typeface="+mn-cs"/>
                        </a:rPr>
                        <a:t> makes additional information available to GES Users which require reflection in the REC. Although all of the technical change has already been developed.</a:t>
                      </a:r>
                    </a:p>
                  </a:txBody>
                  <a:tcPr>
                    <a:solidFill>
                      <a:schemeClr val="accent3">
                        <a:lumMod val="20000"/>
                        <a:lumOff val="80000"/>
                      </a:schemeClr>
                    </a:solidFill>
                  </a:tcPr>
                </a:tc>
                <a:tc hMerge="1">
                  <a:txBody>
                    <a:bodyPr/>
                    <a:lstStyle/>
                    <a:p>
                      <a:pPr marL="0" algn="l" defTabSz="914400" rtl="0" eaLnBrk="1" latinLnBrk="0" hangingPunct="1"/>
                      <a:endParaRPr lang="en-GB" sz="900" kern="1200">
                        <a:solidFill>
                          <a:schemeClr val="dk1"/>
                        </a:solidFill>
                        <a:latin typeface="+mn-lt"/>
                        <a:ea typeface="+mn-ea"/>
                        <a:cs typeface="+mn-cs"/>
                      </a:endParaRPr>
                    </a:p>
                  </a:txBody>
                  <a:tcPr>
                    <a:solidFill>
                      <a:schemeClr val="accent3">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n-lt"/>
                        <a:ea typeface="+mn-ea"/>
                        <a:cs typeface="+mn-cs"/>
                      </a:endParaRPr>
                    </a:p>
                  </a:txBody>
                  <a:tcPr>
                    <a:solidFill>
                      <a:schemeClr val="accent3">
                        <a:lumMod val="20000"/>
                        <a:lumOff val="80000"/>
                      </a:schemeClr>
                    </a:solidFill>
                  </a:tcPr>
                </a:tc>
                <a:tc hMerge="1">
                  <a:txBody>
                    <a:bodyPr/>
                    <a:lstStyle/>
                    <a:p>
                      <a:endParaRPr lang="en-GB" sz="900" b="0" kern="1200">
                        <a:solidFill>
                          <a:schemeClr val="dk1"/>
                        </a:solidFill>
                        <a:latin typeface="+mn-lt"/>
                        <a:ea typeface="+mn-ea"/>
                        <a:cs typeface="+mn-cs"/>
                      </a:endParaRPr>
                    </a:p>
                  </a:txBody>
                  <a:tcPr>
                    <a:solidFill>
                      <a:schemeClr val="accent3">
                        <a:lumMod val="20000"/>
                        <a:lumOff val="80000"/>
                      </a:schemeClr>
                    </a:solidFill>
                  </a:tcPr>
                </a:tc>
                <a:tc hMerge="1">
                  <a:txBody>
                    <a:bodyPr/>
                    <a:lstStyle/>
                    <a:p>
                      <a:endParaRPr lang="en-GB" sz="900" b="0" kern="1200">
                        <a:solidFill>
                          <a:schemeClr val="dk1"/>
                        </a:solidFill>
                        <a:latin typeface="+mn-lt"/>
                        <a:ea typeface="+mn-ea"/>
                        <a:cs typeface="+mn-cs"/>
                      </a:endParaRPr>
                    </a:p>
                  </a:txBody>
                  <a:tcPr>
                    <a:solidFill>
                      <a:schemeClr val="accent3">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kern="1200">
                        <a:solidFill>
                          <a:schemeClr val="dk1"/>
                        </a:solidFill>
                        <a:latin typeface="+mn-lt"/>
                        <a:ea typeface="+mn-ea"/>
                        <a:cs typeface="+mn-cs"/>
                      </a:endParaRPr>
                    </a:p>
                  </a:txBody>
                  <a:tcPr>
                    <a:solidFill>
                      <a:schemeClr val="accent3">
                        <a:lumMod val="20000"/>
                        <a:lumOff val="80000"/>
                      </a:schemeClr>
                    </a:solidFill>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solidFill>
                      <a:schemeClr val="accent3">
                        <a:lumMod val="20000"/>
                        <a:lumOff val="80000"/>
                      </a:schemeClr>
                    </a:solidFill>
                  </a:tcPr>
                </a:tc>
                <a:extLst>
                  <a:ext uri="{0D108BD9-81ED-4DB2-BD59-A6C34878D82A}">
                    <a16:rowId xmlns:a16="http://schemas.microsoft.com/office/drawing/2014/main" val="2927845554"/>
                  </a:ext>
                </a:extLst>
              </a:tr>
              <a:tr h="650660">
                <a:tc>
                  <a:txBody>
                    <a:bodyPr/>
                    <a:lstStyle/>
                    <a:p>
                      <a:r>
                        <a:rPr lang="en-GB" sz="920" kern="1200">
                          <a:solidFill>
                            <a:schemeClr val="dk1"/>
                          </a:solidFill>
                          <a:latin typeface="+mn-lt"/>
                          <a:ea typeface="+mn-ea"/>
                          <a:cs typeface="+mn-cs"/>
                          <a:hlinkClick r:id="rId6"/>
                        </a:rPr>
                        <a:t>R0091</a:t>
                      </a:r>
                      <a:endParaRPr lang="en-GB" sz="92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US" sz="920" kern="1200">
                          <a:solidFill>
                            <a:schemeClr val="dk1"/>
                          </a:solidFill>
                          <a:latin typeface="+mn-lt"/>
                          <a:ea typeface="+mn-ea"/>
                          <a:cs typeface="+mn-cs"/>
                        </a:rPr>
                        <a:t>Clarifications to the Theft Detection Incentive Scheme</a:t>
                      </a:r>
                      <a:endParaRPr lang="en-GB" sz="92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GB" sz="920" kern="1200">
                          <a:solidFill>
                            <a:schemeClr val="dk1"/>
                          </a:solidFill>
                          <a:latin typeface="+mn-lt"/>
                          <a:ea typeface="+mn-ea"/>
                          <a:cs typeface="+mn-cs"/>
                          <a:hlinkClick r:id="rId7"/>
                        </a:rPr>
                        <a:t>XRN 5236</a:t>
                      </a:r>
                      <a:endParaRPr lang="en-GB" sz="920" kern="1200">
                        <a:solidFill>
                          <a:schemeClr val="dk1"/>
                        </a:solidFill>
                        <a:latin typeface="+mn-lt"/>
                        <a:ea typeface="+mn-ea"/>
                        <a:cs typeface="+mn-cs"/>
                      </a:endParaRPr>
                    </a:p>
                    <a:p>
                      <a:r>
                        <a:rPr lang="en-GB" sz="920" kern="1200">
                          <a:solidFill>
                            <a:schemeClr val="dk1"/>
                          </a:solidFill>
                          <a:latin typeface="+mn-lt"/>
                          <a:ea typeface="+mn-ea"/>
                          <a:cs typeface="+mn-cs"/>
                        </a:rPr>
                        <a:t>MOD 0734</a:t>
                      </a:r>
                    </a:p>
                  </a:txBody>
                  <a:tcPr>
                    <a:solidFill>
                      <a:schemeClr val="accent3">
                        <a:lumMod val="20000"/>
                        <a:lumOff val="80000"/>
                      </a:schemeClr>
                    </a:solidFill>
                  </a:tcPr>
                </a:tc>
                <a:tc>
                  <a:txBody>
                    <a:bodyPr/>
                    <a:lstStyle/>
                    <a:p>
                      <a:pPr marL="0" algn="l" defTabSz="914400" rtl="0" eaLnBrk="1" latinLnBrk="0" hangingPunct="1"/>
                      <a:r>
                        <a:rPr lang="en-GB" sz="920" b="0" i="0" kern="1200">
                          <a:solidFill>
                            <a:srgbClr val="272833"/>
                          </a:solidFill>
                          <a:effectLst/>
                          <a:latin typeface="+mn-lt"/>
                          <a:ea typeface="+mn-ea"/>
                          <a:cs typeface="+mn-cs"/>
                        </a:rPr>
                        <a:t>Deloitte (RPA) </a:t>
                      </a:r>
                    </a:p>
                  </a:txBody>
                  <a:tcPr>
                    <a:solidFill>
                      <a:schemeClr val="accent3">
                        <a:lumMod val="20000"/>
                        <a:lumOff val="80000"/>
                      </a:schemeClr>
                    </a:solidFill>
                  </a:tcPr>
                </a:tc>
                <a:tc>
                  <a:txBody>
                    <a:bodyPr/>
                    <a:lstStyle/>
                    <a:p>
                      <a:pPr marL="0" algn="l" defTabSz="914400" rtl="0" eaLnBrk="1" latinLnBrk="0" hangingPunct="1"/>
                      <a:r>
                        <a:rPr lang="en-GB" sz="920" b="0" i="0" kern="1200">
                          <a:solidFill>
                            <a:schemeClr val="tx1"/>
                          </a:solidFill>
                          <a:effectLst/>
                          <a:latin typeface="+mn-lt"/>
                          <a:ea typeface="+mn-ea"/>
                          <a:cs typeface="+mn-cs"/>
                        </a:rPr>
                        <a:t>-</a:t>
                      </a: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Approved – awaiting implementation </a:t>
                      </a: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01/04/2023 – Proposed implementation date </a:t>
                      </a: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Standalone</a:t>
                      </a: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Low</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20" b="0" i="0" u="none" strike="noStrike" kern="1200" cap="none" spc="0" normalizeH="0" baseline="0" noProof="0">
                          <a:ln>
                            <a:noFill/>
                          </a:ln>
                          <a:solidFill>
                            <a:prstClr val="black"/>
                          </a:solidFill>
                          <a:effectLst/>
                          <a:uLnTx/>
                          <a:uFillTx/>
                          <a:latin typeface="+mn-lt"/>
                          <a:ea typeface="+mn-ea"/>
                          <a:cs typeface="+mn-cs"/>
                        </a:rPr>
                        <a:t>N/A</a:t>
                      </a:r>
                    </a:p>
                  </a:txBody>
                  <a:tcPr>
                    <a:solidFill>
                      <a:schemeClr val="accent3">
                        <a:lumMod val="20000"/>
                        <a:lumOff val="80000"/>
                      </a:schemeClr>
                    </a:solidFill>
                  </a:tcPr>
                </a:tc>
                <a:extLst>
                  <a:ext uri="{0D108BD9-81ED-4DB2-BD59-A6C34878D82A}">
                    <a16:rowId xmlns:a16="http://schemas.microsoft.com/office/drawing/2014/main" val="390568879"/>
                  </a:ext>
                </a:extLst>
              </a:tr>
              <a:tr h="557956">
                <a:tc gridSpan="10">
                  <a:txBody>
                    <a:bodyPr/>
                    <a:lstStyle/>
                    <a:p>
                      <a:r>
                        <a:rPr lang="en-US" sz="920"/>
                        <a:t>Following implementation of UNC Mod 0734 the RECCo are responsible for providing details of Confirmed Theft to the CDSP.  We expect this to be the REC change that implements this obligation.</a:t>
                      </a:r>
                      <a:endParaRPr lang="en-GB" sz="920" kern="1200">
                        <a:solidFill>
                          <a:schemeClr val="tx1"/>
                        </a:solidFill>
                        <a:latin typeface="+mn-lt"/>
                        <a:ea typeface="+mn-ea"/>
                        <a:cs typeface="+mn-cs"/>
                      </a:endParaRPr>
                    </a:p>
                  </a:txBody>
                  <a:tcPr>
                    <a:solidFill>
                      <a:schemeClr val="accent3">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3">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3">
                        <a:lumMod val="20000"/>
                        <a:lumOff val="80000"/>
                      </a:schemeClr>
                    </a:solidFill>
                  </a:tcPr>
                </a:tc>
                <a:tc hMerge="1">
                  <a:txBody>
                    <a:bodyPr/>
                    <a:lstStyle/>
                    <a:p>
                      <a:pPr marL="0" algn="l" defTabSz="914400" rtl="0" eaLnBrk="1" latinLnBrk="0" hangingPunct="1"/>
                      <a:endParaRPr lang="en-GB" sz="950" b="0" i="0" kern="1200">
                        <a:solidFill>
                          <a:srgbClr val="272833"/>
                        </a:solidFill>
                        <a:effectLst/>
                        <a:latin typeface="+mn-lt"/>
                        <a:ea typeface="+mn-ea"/>
                        <a:cs typeface="+mn-cs"/>
                      </a:endParaRPr>
                    </a:p>
                  </a:txBody>
                  <a:tcPr>
                    <a:solidFill>
                      <a:schemeClr val="accent3">
                        <a:lumMod val="20000"/>
                        <a:lumOff val="80000"/>
                      </a:schemeClr>
                    </a:solidFill>
                  </a:tcPr>
                </a:tc>
                <a:tc hMerge="1">
                  <a:txBody>
                    <a:bodyPr/>
                    <a:lstStyle/>
                    <a:p>
                      <a:pPr marL="0" algn="l" defTabSz="914400" rtl="0" eaLnBrk="1" latinLnBrk="0" hangingPunct="1"/>
                      <a:endParaRPr lang="en-GB" sz="950" b="0" i="0" kern="1200">
                        <a:solidFill>
                          <a:schemeClr val="tx1"/>
                        </a:solidFill>
                        <a:effectLst/>
                        <a:latin typeface="+mn-lt"/>
                        <a:ea typeface="+mn-ea"/>
                        <a:cs typeface="+mn-cs"/>
                      </a:endParaRPr>
                    </a:p>
                  </a:txBody>
                  <a:tcPr>
                    <a:solidFill>
                      <a:schemeClr val="accent3">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3">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noProof="0">
                        <a:ln>
                          <a:noFill/>
                        </a:ln>
                        <a:solidFill>
                          <a:prstClr val="black"/>
                        </a:solidFill>
                        <a:effectLst/>
                        <a:uLnTx/>
                        <a:uFillTx/>
                        <a:latin typeface="Arial"/>
                        <a:ea typeface="+mn-ea"/>
                        <a:cs typeface="+mn-cs"/>
                      </a:endParaRPr>
                    </a:p>
                  </a:txBody>
                  <a:tcPr>
                    <a:solidFill>
                      <a:schemeClr val="accent3">
                        <a:lumMod val="20000"/>
                        <a:lumOff val="80000"/>
                      </a:schemeClr>
                    </a:solidFill>
                  </a:tcPr>
                </a:tc>
                <a:extLst>
                  <a:ext uri="{0D108BD9-81ED-4DB2-BD59-A6C34878D82A}">
                    <a16:rowId xmlns:a16="http://schemas.microsoft.com/office/drawing/2014/main" val="1086328056"/>
                  </a:ext>
                </a:extLst>
              </a:tr>
            </a:tbl>
          </a:graphicData>
        </a:graphic>
      </p:graphicFrame>
      <p:graphicFrame>
        <p:nvGraphicFramePr>
          <p:cNvPr id="14" name="Object 13">
            <a:extLst>
              <a:ext uri="{FF2B5EF4-FFF2-40B4-BE49-F238E27FC236}">
                <a16:creationId xmlns:a16="http://schemas.microsoft.com/office/drawing/2014/main" id="{1F8BEFB0-D416-4EF0-9139-DA3C06408944}"/>
              </a:ext>
            </a:extLst>
          </p:cNvPr>
          <p:cNvGraphicFramePr>
            <a:graphicFrameLocks noChangeAspect="1"/>
          </p:cNvGraphicFramePr>
          <p:nvPr/>
        </p:nvGraphicFramePr>
        <p:xfrm>
          <a:off x="8133539" y="869460"/>
          <a:ext cx="896878" cy="790997"/>
        </p:xfrm>
        <a:graphic>
          <a:graphicData uri="http://schemas.openxmlformats.org/presentationml/2006/ole">
            <mc:AlternateContent xmlns:mc="http://schemas.openxmlformats.org/markup-compatibility/2006">
              <mc:Choice xmlns:v="urn:schemas-microsoft-com:vml" Requires="v">
                <p:oleObj name="Document" showAsIcon="1" r:id="rId8" imgW="914400" imgH="806400" progId="Word.Document.12">
                  <p:embed/>
                </p:oleObj>
              </mc:Choice>
              <mc:Fallback>
                <p:oleObj name="Document" showAsIcon="1" r:id="rId8" imgW="914400" imgH="806400" progId="Word.Document.12">
                  <p:embed/>
                  <p:pic>
                    <p:nvPicPr>
                      <p:cNvPr id="14" name="Object 13">
                        <a:extLst>
                          <a:ext uri="{FF2B5EF4-FFF2-40B4-BE49-F238E27FC236}">
                            <a16:creationId xmlns:a16="http://schemas.microsoft.com/office/drawing/2014/main" id="{1F8BEFB0-D416-4EF0-9139-DA3C06408944}"/>
                          </a:ext>
                        </a:extLst>
                      </p:cNvPr>
                      <p:cNvPicPr/>
                      <p:nvPr/>
                    </p:nvPicPr>
                    <p:blipFill>
                      <a:blip r:embed="rId9"/>
                      <a:stretch>
                        <a:fillRect/>
                      </a:stretch>
                    </p:blipFill>
                    <p:spPr>
                      <a:xfrm>
                        <a:off x="8133539" y="869460"/>
                        <a:ext cx="896878" cy="790997"/>
                      </a:xfrm>
                      <a:prstGeom prst="rect">
                        <a:avLst/>
                      </a:prstGeom>
                    </p:spPr>
                  </p:pic>
                </p:oleObj>
              </mc:Fallback>
            </mc:AlternateContent>
          </a:graphicData>
        </a:graphic>
      </p:graphicFrame>
    </p:spTree>
    <p:extLst>
      <p:ext uri="{BB962C8B-B14F-4D97-AF65-F5344CB8AC3E}">
        <p14:creationId xmlns:p14="http://schemas.microsoft.com/office/powerpoint/2010/main" val="799118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CD16D18-8AA7-4A8A-B537-7FD016093441}"/>
              </a:ext>
            </a:extLst>
          </p:cNvPr>
          <p:cNvGraphicFramePr>
            <a:graphicFrameLocks noGrp="1"/>
          </p:cNvGraphicFramePr>
          <p:nvPr/>
        </p:nvGraphicFramePr>
        <p:xfrm>
          <a:off x="111419" y="680155"/>
          <a:ext cx="8921160" cy="2795479"/>
        </p:xfrm>
        <a:graphic>
          <a:graphicData uri="http://schemas.openxmlformats.org/drawingml/2006/table">
            <a:tbl>
              <a:tblPr firstRow="1" bandRow="1">
                <a:tableStyleId>{5C22544A-7EE6-4342-B048-85BDC9FD1C3A}</a:tableStyleId>
              </a:tblPr>
              <a:tblGrid>
                <a:gridCol w="537884">
                  <a:extLst>
                    <a:ext uri="{9D8B030D-6E8A-4147-A177-3AD203B41FA5}">
                      <a16:colId xmlns:a16="http://schemas.microsoft.com/office/drawing/2014/main" val="4027058344"/>
                    </a:ext>
                  </a:extLst>
                </a:gridCol>
                <a:gridCol w="1586751">
                  <a:extLst>
                    <a:ext uri="{9D8B030D-6E8A-4147-A177-3AD203B41FA5}">
                      <a16:colId xmlns:a16="http://schemas.microsoft.com/office/drawing/2014/main" val="2162668323"/>
                    </a:ext>
                  </a:extLst>
                </a:gridCol>
                <a:gridCol w="514830">
                  <a:extLst>
                    <a:ext uri="{9D8B030D-6E8A-4147-A177-3AD203B41FA5}">
                      <a16:colId xmlns:a16="http://schemas.microsoft.com/office/drawing/2014/main" val="3779861357"/>
                    </a:ext>
                  </a:extLst>
                </a:gridCol>
                <a:gridCol w="744670">
                  <a:extLst>
                    <a:ext uri="{9D8B030D-6E8A-4147-A177-3AD203B41FA5}">
                      <a16:colId xmlns:a16="http://schemas.microsoft.com/office/drawing/2014/main" val="2574131077"/>
                    </a:ext>
                  </a:extLst>
                </a:gridCol>
                <a:gridCol w="682907">
                  <a:extLst>
                    <a:ext uri="{9D8B030D-6E8A-4147-A177-3AD203B41FA5}">
                      <a16:colId xmlns:a16="http://schemas.microsoft.com/office/drawing/2014/main" val="1331661363"/>
                    </a:ext>
                  </a:extLst>
                </a:gridCol>
                <a:gridCol w="1030147">
                  <a:extLst>
                    <a:ext uri="{9D8B030D-6E8A-4147-A177-3AD203B41FA5}">
                      <a16:colId xmlns:a16="http://schemas.microsoft.com/office/drawing/2014/main" val="3255583653"/>
                    </a:ext>
                  </a:extLst>
                </a:gridCol>
                <a:gridCol w="1469984">
                  <a:extLst>
                    <a:ext uri="{9D8B030D-6E8A-4147-A177-3AD203B41FA5}">
                      <a16:colId xmlns:a16="http://schemas.microsoft.com/office/drawing/2014/main" val="1493277682"/>
                    </a:ext>
                  </a:extLst>
                </a:gridCol>
                <a:gridCol w="833378">
                  <a:extLst>
                    <a:ext uri="{9D8B030D-6E8A-4147-A177-3AD203B41FA5}">
                      <a16:colId xmlns:a16="http://schemas.microsoft.com/office/drawing/2014/main" val="2058559583"/>
                    </a:ext>
                  </a:extLst>
                </a:gridCol>
                <a:gridCol w="636607">
                  <a:extLst>
                    <a:ext uri="{9D8B030D-6E8A-4147-A177-3AD203B41FA5}">
                      <a16:colId xmlns:a16="http://schemas.microsoft.com/office/drawing/2014/main" val="1065136424"/>
                    </a:ext>
                  </a:extLst>
                </a:gridCol>
                <a:gridCol w="884002">
                  <a:extLst>
                    <a:ext uri="{9D8B030D-6E8A-4147-A177-3AD203B41FA5}">
                      <a16:colId xmlns:a16="http://schemas.microsoft.com/office/drawing/2014/main" val="195784657"/>
                    </a:ext>
                  </a:extLst>
                </a:gridCol>
              </a:tblGrid>
              <a:tr h="350721">
                <a:tc>
                  <a:txBody>
                    <a:bodyPr/>
                    <a:lstStyle/>
                    <a:p>
                      <a:pPr algn="ctr"/>
                      <a:r>
                        <a:rPr lang="en-GB" sz="900"/>
                        <a:t>Title </a:t>
                      </a:r>
                    </a:p>
                  </a:txBody>
                  <a:tcPr/>
                </a:tc>
                <a:tc>
                  <a:txBody>
                    <a:bodyPr/>
                    <a:lstStyle/>
                    <a:p>
                      <a:pPr algn="ctr"/>
                      <a:r>
                        <a:rPr lang="en-GB" sz="900"/>
                        <a:t>Description</a:t>
                      </a:r>
                    </a:p>
                  </a:txBody>
                  <a:tcPr/>
                </a:tc>
                <a:tc>
                  <a:txBody>
                    <a:bodyPr/>
                    <a:lstStyle/>
                    <a:p>
                      <a:pPr algn="ctr"/>
                      <a:r>
                        <a:rPr lang="en-GB" sz="900"/>
                        <a:t>XRN</a:t>
                      </a:r>
                    </a:p>
                  </a:txBody>
                  <a:tcPr/>
                </a:tc>
                <a:tc>
                  <a:txBody>
                    <a:bodyPr/>
                    <a:lstStyle/>
                    <a:p>
                      <a:pPr algn="ctr"/>
                      <a:r>
                        <a:rPr lang="en-GB" sz="900"/>
                        <a:t>Proposer</a:t>
                      </a:r>
                    </a:p>
                  </a:txBody>
                  <a:tcPr/>
                </a:tc>
                <a:tc>
                  <a:txBody>
                    <a:bodyPr/>
                    <a:lstStyle/>
                    <a:p>
                      <a:pPr algn="ctr"/>
                      <a:r>
                        <a:rPr lang="en-GB" sz="900"/>
                        <a:t>Impact/</a:t>
                      </a:r>
                    </a:p>
                    <a:p>
                      <a:pPr algn="ctr"/>
                      <a:r>
                        <a:rPr lang="en-GB" sz="900"/>
                        <a:t>Funding</a:t>
                      </a:r>
                    </a:p>
                  </a:txBody>
                  <a:tcPr/>
                </a:tc>
                <a:tc>
                  <a:txBody>
                    <a:bodyPr/>
                    <a:lstStyle/>
                    <a:p>
                      <a:pPr algn="ctr"/>
                      <a:r>
                        <a:rPr lang="en-GB" sz="900"/>
                        <a:t>Status</a:t>
                      </a:r>
                    </a:p>
                  </a:txBody>
                  <a:tcPr/>
                </a:tc>
                <a:tc>
                  <a:txBody>
                    <a:bodyPr/>
                    <a:lstStyle/>
                    <a:p>
                      <a:pPr marL="0" algn="ctr" defTabSz="914400" rtl="0" eaLnBrk="1" latinLnBrk="0" hangingPunct="1"/>
                      <a:r>
                        <a:rPr lang="en-GB" sz="900" b="1" kern="1200">
                          <a:solidFill>
                            <a:schemeClr val="lt1"/>
                          </a:solidFill>
                          <a:latin typeface="+mn-lt"/>
                          <a:ea typeface="+mn-ea"/>
                          <a:cs typeface="+mn-cs"/>
                        </a:rPr>
                        <a:t>Next Action date</a:t>
                      </a:r>
                    </a:p>
                  </a:txBody>
                  <a:tcPr/>
                </a:tc>
                <a:tc>
                  <a:txBody>
                    <a:bodyPr/>
                    <a:lstStyle/>
                    <a:p>
                      <a:pPr marL="0" algn="ctr" defTabSz="914400" rtl="0" eaLnBrk="1" latinLnBrk="0" hangingPunct="1"/>
                      <a:r>
                        <a:rPr lang="en-GB" sz="900" b="1" kern="1200">
                          <a:solidFill>
                            <a:schemeClr val="lt1"/>
                          </a:solidFill>
                          <a:latin typeface="+mn-lt"/>
                          <a:ea typeface="+mn-ea"/>
                          <a:cs typeface="+mn-cs"/>
                        </a:rPr>
                        <a:t>Release Type</a:t>
                      </a:r>
                    </a:p>
                  </a:txBody>
                  <a:tcPr/>
                </a:tc>
                <a:tc>
                  <a:txBody>
                    <a:bodyPr/>
                    <a:lstStyle/>
                    <a:p>
                      <a:pPr marL="0" algn="ctr" defTabSz="914400" rtl="0" eaLnBrk="1" latinLnBrk="0" hangingPunct="1"/>
                      <a:r>
                        <a:rPr lang="en-GB" sz="900" b="1" kern="1200">
                          <a:solidFill>
                            <a:schemeClr val="lt1"/>
                          </a:solidFill>
                          <a:latin typeface="+mn-lt"/>
                          <a:ea typeface="+mn-ea"/>
                          <a:cs typeface="+mn-cs"/>
                        </a:rPr>
                        <a:t>Priority</a:t>
                      </a:r>
                    </a:p>
                  </a:txBody>
                  <a:tcPr/>
                </a:tc>
                <a:tc>
                  <a:txBody>
                    <a:bodyPr/>
                    <a:lstStyle/>
                    <a:p>
                      <a:pPr marL="0" algn="ctr" defTabSz="914400" rtl="0" eaLnBrk="1" latinLnBrk="0" hangingPunct="1"/>
                      <a:r>
                        <a:rPr lang="en-GB" sz="900" b="1" kern="1200">
                          <a:solidFill>
                            <a:schemeClr val="lt1"/>
                          </a:solidFill>
                          <a:latin typeface="+mn-lt"/>
                          <a:ea typeface="+mn-ea"/>
                          <a:cs typeface="+mn-cs"/>
                        </a:rPr>
                        <a:t>Attachments</a:t>
                      </a:r>
                    </a:p>
                  </a:txBody>
                  <a:tcPr/>
                </a:tc>
                <a:extLst>
                  <a:ext uri="{0D108BD9-81ED-4DB2-BD59-A6C34878D82A}">
                    <a16:rowId xmlns:a16="http://schemas.microsoft.com/office/drawing/2014/main" val="135677372"/>
                  </a:ext>
                </a:extLst>
              </a:tr>
              <a:tr h="482241">
                <a:tc>
                  <a:txBody>
                    <a:bodyPr/>
                    <a:lstStyle/>
                    <a:p>
                      <a:r>
                        <a:rPr lang="en-GB" sz="900" kern="1200">
                          <a:solidFill>
                            <a:schemeClr val="dk1"/>
                          </a:solidFill>
                          <a:latin typeface="+mn-lt"/>
                          <a:ea typeface="+mn-ea"/>
                          <a:cs typeface="+mn-cs"/>
                          <a:hlinkClick r:id="rId3"/>
                        </a:rPr>
                        <a:t>R0048</a:t>
                      </a:r>
                      <a:endParaRPr lang="en-GB" sz="900" kern="1200">
                        <a:solidFill>
                          <a:schemeClr val="dk1"/>
                        </a:solidFill>
                        <a:latin typeface="+mn-lt"/>
                        <a:ea typeface="+mn-ea"/>
                        <a:cs typeface="+mn-cs"/>
                      </a:endParaRPr>
                    </a:p>
                  </a:txBody>
                  <a:tcPr>
                    <a:solidFill>
                      <a:schemeClr val="accent6">
                        <a:lumMod val="40000"/>
                        <a:lumOff val="60000"/>
                      </a:schemeClr>
                    </a:solidFill>
                  </a:tcPr>
                </a:tc>
                <a:tc>
                  <a:txBody>
                    <a:bodyPr/>
                    <a:lstStyle/>
                    <a:p>
                      <a:pPr marL="0" algn="l" defTabSz="914400" rtl="0" eaLnBrk="1" latinLnBrk="0" hangingPunct="1"/>
                      <a:r>
                        <a:rPr lang="en-GB" sz="900" kern="1200">
                          <a:solidFill>
                            <a:schemeClr val="dk1"/>
                          </a:solidFill>
                          <a:latin typeface="+mn-lt"/>
                          <a:ea typeface="+mn-ea"/>
                          <a:cs typeface="+mn-cs"/>
                        </a:rPr>
                        <a:t>DCC Service Organisation Control 2 (SOC2) Assessments</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N/A</a:t>
                      </a:r>
                    </a:p>
                  </a:txBody>
                  <a:tcPr>
                    <a:solidFill>
                      <a:schemeClr val="accent6">
                        <a:lumMod val="40000"/>
                        <a:lumOff val="60000"/>
                      </a:schemeClr>
                    </a:solidFill>
                  </a:tcPr>
                </a:tc>
                <a:tc>
                  <a:txBody>
                    <a:bodyPr/>
                    <a:lstStyle/>
                    <a:p>
                      <a:r>
                        <a:rPr lang="en-GB" sz="900" b="0" kern="1200">
                          <a:solidFill>
                            <a:schemeClr val="dk1"/>
                          </a:solidFill>
                          <a:latin typeface="+mn-lt"/>
                          <a:ea typeface="+mn-ea"/>
                          <a:cs typeface="+mn-cs"/>
                        </a:rPr>
                        <a:t>DCC</a:t>
                      </a:r>
                    </a:p>
                  </a:txBody>
                  <a:tcPr>
                    <a:solidFill>
                      <a:schemeClr val="accent6">
                        <a:lumMod val="40000"/>
                        <a:lumOff val="60000"/>
                      </a:schemeClr>
                    </a:solidFill>
                  </a:tcPr>
                </a:tc>
                <a:tc>
                  <a:txBody>
                    <a:bodyPr/>
                    <a:lstStyle/>
                    <a:p>
                      <a:r>
                        <a:rPr lang="en-GB" sz="900" b="0" kern="1200">
                          <a:solidFill>
                            <a:schemeClr val="dk1"/>
                          </a:solidFill>
                          <a:latin typeface="+mn-lt"/>
                          <a:ea typeface="+mn-ea"/>
                          <a:cs typeface="+mn-cs"/>
                        </a:rPr>
                        <a:t>-</a:t>
                      </a:r>
                    </a:p>
                  </a:txBody>
                  <a:tcPr>
                    <a:solidFill>
                      <a:schemeClr val="accent6">
                        <a:lumMod val="40000"/>
                        <a:lumOff val="60000"/>
                      </a:schemeClr>
                    </a:solidFill>
                  </a:tcPr>
                </a:tc>
                <a:tc>
                  <a:txBody>
                    <a:bodyPr/>
                    <a:lstStyle/>
                    <a:p>
                      <a:r>
                        <a:rPr lang="en-GB" sz="900" kern="1200">
                          <a:solidFill>
                            <a:schemeClr val="dk1"/>
                          </a:solidFill>
                          <a:latin typeface="+mn-lt"/>
                          <a:ea typeface="+mn-ea"/>
                          <a:cs typeface="+mn-cs"/>
                        </a:rPr>
                        <a:t>Solution development</a:t>
                      </a:r>
                    </a:p>
                  </a:txBody>
                  <a:tcPr>
                    <a:solidFill>
                      <a:schemeClr val="accent6">
                        <a:lumMod val="40000"/>
                        <a:lumOff val="60000"/>
                      </a:schemeClr>
                    </a:solidFill>
                  </a:tcPr>
                </a:tc>
                <a:tc>
                  <a:txBody>
                    <a:bodyPr/>
                    <a:lstStyle/>
                    <a:p>
                      <a:r>
                        <a:rPr lang="en-US" sz="900"/>
                        <a:t>10/03/2023 -Preliminary Change Report and consultation closeout</a:t>
                      </a:r>
                      <a:endParaRPr lang="en-GB" sz="900" kern="1200">
                        <a:solidFill>
                          <a:schemeClr val="dk1"/>
                        </a:solidFill>
                        <a:latin typeface="+mn-lt"/>
                        <a:ea typeface="+mn-ea"/>
                        <a:cs typeface="+mn-cs"/>
                      </a:endParaRP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a:ln>
                            <a:noFill/>
                          </a:ln>
                          <a:solidFill>
                            <a:prstClr val="black"/>
                          </a:solidFill>
                          <a:effectLst/>
                          <a:uLnTx/>
                          <a:uFillTx/>
                          <a:latin typeface="+mn-lt"/>
                          <a:ea typeface="+mn-ea"/>
                          <a:cs typeface="+mn-cs"/>
                        </a:rPr>
                        <a:t>TBC</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cap="none" spc="0" normalizeH="0" baseline="0">
                          <a:ln>
                            <a:noFill/>
                          </a:ln>
                          <a:effectLst/>
                          <a:uLnTx/>
                          <a:uFillTx/>
                          <a:latin typeface="+mn-lt"/>
                          <a:ea typeface="+mn-ea"/>
                          <a:cs typeface="+mn-cs"/>
                        </a:rPr>
                        <a:t>Low</a:t>
                      </a:r>
                      <a:endParaRPr kumimoji="0" lang="en-GB" sz="900" b="0" i="0" u="none" strike="noStrike" kern="1200" cap="none" spc="0" normalizeH="0" baseline="0">
                        <a:ln>
                          <a:noFill/>
                        </a:ln>
                        <a:solidFill>
                          <a:prstClr val="black"/>
                        </a:solidFill>
                        <a:effectLst/>
                        <a:uLnTx/>
                        <a:uFillTx/>
                        <a:latin typeface="+mn-lt"/>
                        <a:ea typeface="+mn-ea"/>
                        <a:cs typeface="+mn-cs"/>
                      </a:endParaRP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a:ln>
                          <a:noFill/>
                        </a:ln>
                        <a:solidFill>
                          <a:prstClr val="black"/>
                        </a:solidFill>
                        <a:effectLst/>
                        <a:uLnTx/>
                        <a:uFillTx/>
                        <a:latin typeface="+mn-lt"/>
                        <a:ea typeface="+mn-ea"/>
                        <a:cs typeface="+mn-cs"/>
                      </a:endParaRPr>
                    </a:p>
                  </a:txBody>
                  <a:tcPr>
                    <a:solidFill>
                      <a:schemeClr val="accent6">
                        <a:lumMod val="40000"/>
                        <a:lumOff val="60000"/>
                      </a:schemeClr>
                    </a:solidFill>
                  </a:tcPr>
                </a:tc>
                <a:extLst>
                  <a:ext uri="{0D108BD9-81ED-4DB2-BD59-A6C34878D82A}">
                    <a16:rowId xmlns:a16="http://schemas.microsoft.com/office/drawing/2014/main" val="4164702590"/>
                  </a:ext>
                </a:extLst>
              </a:tr>
              <a:tr h="482241">
                <a:tc gridSpan="10">
                  <a:txBody>
                    <a:bodyPr/>
                    <a:lstStyle/>
                    <a:p>
                      <a:r>
                        <a:rPr lang="en-GB" sz="900" kern="1200">
                          <a:solidFill>
                            <a:schemeClr val="dk1"/>
                          </a:solidFill>
                          <a:latin typeface="+mn-lt"/>
                          <a:ea typeface="+mn-ea"/>
                          <a:cs typeface="+mn-cs"/>
                        </a:rPr>
                        <a:t>Currently, the CSS Provider is obligated to </a:t>
                      </a:r>
                      <a:r>
                        <a:rPr lang="en-US" sz="900" kern="1200">
                          <a:solidFill>
                            <a:schemeClr val="dk1"/>
                          </a:solidFill>
                          <a:latin typeface="+mn-lt"/>
                          <a:ea typeface="+mn-ea"/>
                          <a:cs typeface="+mn-cs"/>
                        </a:rPr>
                        <a:t>undertake system organisation control type 2 (SOC2) assessments on the CSS’s cloud-based infrastructure. This Change was raised to assess if the SOC2 assessment provides a proportionate level of assurance or the best value for money and if it should be change to </a:t>
                      </a:r>
                      <a:r>
                        <a:rPr lang="en-GB" sz="900" kern="1200">
                          <a:solidFill>
                            <a:schemeClr val="dk1"/>
                          </a:solidFill>
                          <a:latin typeface="+mn-lt"/>
                          <a:ea typeface="+mn-ea"/>
                          <a:cs typeface="+mn-cs"/>
                        </a:rPr>
                        <a:t>‘independently assessed’. We are monitoring to determine whether there are impacts to GRDS / GES.</a:t>
                      </a:r>
                    </a:p>
                  </a:txBody>
                  <a:tcPr>
                    <a:solidFill>
                      <a:schemeClr val="accent6">
                        <a:lumMod val="40000"/>
                        <a:lumOff val="60000"/>
                      </a:schemeClr>
                    </a:solidFill>
                  </a:tcPr>
                </a:tc>
                <a:tc hMerge="1">
                  <a:txBody>
                    <a:bodyPr/>
                    <a:lstStyle/>
                    <a:p>
                      <a:pPr marL="0" algn="l" defTabSz="914400" rtl="0" eaLnBrk="1" latinLnBrk="0" hangingPunct="1"/>
                      <a:endParaRPr lang="en-GB" sz="900" kern="1200">
                        <a:solidFill>
                          <a:schemeClr val="dk1"/>
                        </a:solidFill>
                        <a:latin typeface="+mn-lt"/>
                        <a:ea typeface="+mn-ea"/>
                        <a:cs typeface="+mn-cs"/>
                      </a:endParaRPr>
                    </a:p>
                  </a:txBody>
                  <a:tcPr>
                    <a:solidFill>
                      <a:schemeClr val="accent6">
                        <a:lumMod val="40000"/>
                        <a:lumOff val="6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n-lt"/>
                        <a:ea typeface="+mn-ea"/>
                        <a:cs typeface="+mn-cs"/>
                      </a:endParaRPr>
                    </a:p>
                  </a:txBody>
                  <a:tcPr>
                    <a:solidFill>
                      <a:schemeClr val="accent6">
                        <a:lumMod val="40000"/>
                        <a:lumOff val="60000"/>
                      </a:schemeClr>
                    </a:solidFill>
                  </a:tcPr>
                </a:tc>
                <a:tc hMerge="1">
                  <a:txBody>
                    <a:bodyPr/>
                    <a:lstStyle/>
                    <a:p>
                      <a:endParaRPr lang="en-GB" sz="900" b="0" kern="1200">
                        <a:solidFill>
                          <a:schemeClr val="dk1"/>
                        </a:solidFill>
                        <a:latin typeface="+mn-lt"/>
                        <a:ea typeface="+mn-ea"/>
                        <a:cs typeface="+mn-cs"/>
                      </a:endParaRPr>
                    </a:p>
                  </a:txBody>
                  <a:tcPr>
                    <a:solidFill>
                      <a:schemeClr val="accent6">
                        <a:lumMod val="40000"/>
                        <a:lumOff val="60000"/>
                      </a:schemeClr>
                    </a:solidFill>
                  </a:tcPr>
                </a:tc>
                <a:tc hMerge="1">
                  <a:txBody>
                    <a:bodyPr/>
                    <a:lstStyle/>
                    <a:p>
                      <a:endParaRPr lang="en-GB" sz="900" b="0" kern="1200">
                        <a:solidFill>
                          <a:schemeClr val="dk1"/>
                        </a:solidFill>
                        <a:latin typeface="+mn-lt"/>
                        <a:ea typeface="+mn-ea"/>
                        <a:cs typeface="+mn-cs"/>
                      </a:endParaRPr>
                    </a:p>
                  </a:txBody>
                  <a:tcPr>
                    <a:solidFill>
                      <a:schemeClr val="accent6">
                        <a:lumMod val="40000"/>
                        <a:lumOff val="60000"/>
                      </a:schemeClr>
                    </a:solidFill>
                  </a:tcPr>
                </a:tc>
                <a:tc hMerge="1">
                  <a:txBody>
                    <a:bodyPr/>
                    <a:lstStyle/>
                    <a:p>
                      <a:endParaRPr lang="en-GB" sz="900" kern="1200">
                        <a:solidFill>
                          <a:schemeClr val="dk1"/>
                        </a:solidFill>
                        <a:latin typeface="+mn-lt"/>
                        <a:ea typeface="+mn-ea"/>
                        <a:cs typeface="+mn-cs"/>
                      </a:endParaRPr>
                    </a:p>
                  </a:txBody>
                  <a:tcPr>
                    <a:solidFill>
                      <a:schemeClr val="accent6">
                        <a:lumMod val="40000"/>
                        <a:lumOff val="60000"/>
                      </a:schemeClr>
                    </a:solidFill>
                  </a:tcPr>
                </a:tc>
                <a:tc hMerge="1">
                  <a:txBody>
                    <a:bodyPr/>
                    <a:lstStyle/>
                    <a:p>
                      <a:endParaRPr lang="en-GB" sz="900" kern="1200">
                        <a:solidFill>
                          <a:schemeClr val="dk1"/>
                        </a:solidFill>
                        <a:latin typeface="+mn-lt"/>
                        <a:ea typeface="+mn-ea"/>
                        <a:cs typeface="+mn-cs"/>
                      </a:endParaRPr>
                    </a:p>
                  </a:txBody>
                  <a:tcPr>
                    <a:solidFill>
                      <a:schemeClr val="accent6">
                        <a:lumMod val="40000"/>
                        <a:lumOff val="6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a:ln>
                          <a:noFill/>
                        </a:ln>
                        <a:solidFill>
                          <a:prstClr val="black"/>
                        </a:solidFill>
                        <a:effectLst/>
                        <a:uLnTx/>
                        <a:uFillTx/>
                        <a:latin typeface="+mn-lt"/>
                        <a:ea typeface="+mn-ea"/>
                        <a:cs typeface="+mn-cs"/>
                      </a:endParaRPr>
                    </a:p>
                  </a:txBody>
                  <a:tcPr>
                    <a:solidFill>
                      <a:schemeClr val="accent6">
                        <a:lumMod val="40000"/>
                        <a:lumOff val="6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a:ln>
                          <a:noFill/>
                        </a:ln>
                        <a:solidFill>
                          <a:prstClr val="black"/>
                        </a:solidFill>
                        <a:effectLst/>
                        <a:uLnTx/>
                        <a:uFillTx/>
                        <a:latin typeface="+mn-lt"/>
                        <a:ea typeface="+mn-ea"/>
                        <a:cs typeface="+mn-cs"/>
                      </a:endParaRPr>
                    </a:p>
                  </a:txBody>
                  <a:tcPr>
                    <a:solidFill>
                      <a:schemeClr val="accent6">
                        <a:lumMod val="40000"/>
                        <a:lumOff val="6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a:ln>
                          <a:noFill/>
                        </a:ln>
                        <a:solidFill>
                          <a:prstClr val="black"/>
                        </a:solidFill>
                        <a:effectLst/>
                        <a:uLnTx/>
                        <a:uFillTx/>
                        <a:latin typeface="+mn-lt"/>
                        <a:ea typeface="+mn-ea"/>
                        <a:cs typeface="+mn-cs"/>
                      </a:endParaRPr>
                    </a:p>
                  </a:txBody>
                  <a:tcPr>
                    <a:solidFill>
                      <a:schemeClr val="accent6">
                        <a:lumMod val="40000"/>
                        <a:lumOff val="60000"/>
                      </a:schemeClr>
                    </a:solidFill>
                  </a:tcPr>
                </a:tc>
                <a:extLst>
                  <a:ext uri="{0D108BD9-81ED-4DB2-BD59-A6C34878D82A}">
                    <a16:rowId xmlns:a16="http://schemas.microsoft.com/office/drawing/2014/main" val="321975523"/>
                  </a:ext>
                </a:extLst>
              </a:tr>
              <a:tr h="876802">
                <a:tc>
                  <a:txBody>
                    <a:bodyPr/>
                    <a:lstStyle/>
                    <a:p>
                      <a:r>
                        <a:rPr lang="en-GB" sz="920" kern="1200">
                          <a:solidFill>
                            <a:schemeClr val="dk1"/>
                          </a:solidFill>
                          <a:latin typeface="+mn-lt"/>
                          <a:ea typeface="+mn-ea"/>
                          <a:cs typeface="+mn-cs"/>
                          <a:hlinkClick r:id="rId4"/>
                        </a:rPr>
                        <a:t>R0070</a:t>
                      </a:r>
                      <a:endParaRPr lang="en-GB" sz="920" kern="1200">
                        <a:solidFill>
                          <a:schemeClr val="dk1"/>
                        </a:solidFill>
                        <a:latin typeface="+mn-lt"/>
                        <a:ea typeface="+mn-ea"/>
                        <a:cs typeface="+mn-cs"/>
                      </a:endParaRPr>
                    </a:p>
                  </a:txBody>
                  <a:tcPr>
                    <a:solidFill>
                      <a:schemeClr val="accent6">
                        <a:lumMod val="40000"/>
                        <a:lumOff val="60000"/>
                      </a:schemeClr>
                    </a:solidFill>
                  </a:tcPr>
                </a:tc>
                <a:tc>
                  <a:txBody>
                    <a:bodyPr/>
                    <a:lstStyle/>
                    <a:p>
                      <a:r>
                        <a:rPr lang="en-GB" sz="920" kern="1200">
                          <a:solidFill>
                            <a:schemeClr val="dk1"/>
                          </a:solidFill>
                          <a:latin typeface="+mn-lt"/>
                          <a:ea typeface="+mn-ea"/>
                          <a:cs typeface="+mn-cs"/>
                        </a:rPr>
                        <a:t>Provision of Enduring Test Environments </a:t>
                      </a:r>
                    </a:p>
                  </a:txBody>
                  <a:tcPr>
                    <a:solidFill>
                      <a:schemeClr val="accent6">
                        <a:lumMod val="40000"/>
                        <a:lumOff val="60000"/>
                      </a:schemeClr>
                    </a:solidFill>
                  </a:tcPr>
                </a:tc>
                <a:tc>
                  <a:txBody>
                    <a:bodyPr/>
                    <a:lstStyle/>
                    <a:p>
                      <a:r>
                        <a:rPr lang="en-GB" sz="920" kern="1200">
                          <a:solidFill>
                            <a:schemeClr val="dk1"/>
                          </a:solidFill>
                          <a:latin typeface="+mn-lt"/>
                          <a:ea typeface="+mn-ea"/>
                          <a:cs typeface="+mn-cs"/>
                        </a:rPr>
                        <a:t>N/A</a:t>
                      </a:r>
                    </a:p>
                  </a:txBody>
                  <a:tcPr>
                    <a:solidFill>
                      <a:schemeClr val="accent6">
                        <a:lumMod val="40000"/>
                        <a:lumOff val="60000"/>
                      </a:schemeClr>
                    </a:solidFill>
                  </a:tcPr>
                </a:tc>
                <a:tc>
                  <a:txBody>
                    <a:bodyPr/>
                    <a:lstStyle/>
                    <a:p>
                      <a:pPr marL="0" algn="l" defTabSz="914400" rtl="0" eaLnBrk="1" latinLnBrk="0" hangingPunct="1"/>
                      <a:r>
                        <a:rPr lang="en-GB" sz="920" b="0" i="0" kern="1200">
                          <a:solidFill>
                            <a:srgbClr val="272833"/>
                          </a:solidFill>
                          <a:effectLst/>
                          <a:latin typeface="+mn-lt"/>
                          <a:ea typeface="+mn-ea"/>
                          <a:cs typeface="+mn-cs"/>
                        </a:rPr>
                        <a:t>Capgemini</a:t>
                      </a:r>
                    </a:p>
                  </a:txBody>
                  <a:tcPr>
                    <a:solidFill>
                      <a:schemeClr val="accent6">
                        <a:lumMod val="40000"/>
                        <a:lumOff val="60000"/>
                      </a:schemeClr>
                    </a:solidFill>
                  </a:tcPr>
                </a:tc>
                <a:tc>
                  <a:txBody>
                    <a:bodyPr/>
                    <a:lstStyle/>
                    <a:p>
                      <a:pPr marL="0" algn="l" defTabSz="914400" rtl="0" eaLnBrk="1" latinLnBrk="0" hangingPunct="1"/>
                      <a:r>
                        <a:rPr lang="en-GB" sz="920" b="0" i="0" kern="1200">
                          <a:solidFill>
                            <a:schemeClr val="tx1"/>
                          </a:solidFill>
                          <a:effectLst/>
                          <a:latin typeface="+mn-lt"/>
                          <a:ea typeface="+mn-ea"/>
                          <a:cs typeface="+mn-cs"/>
                        </a:rPr>
                        <a:t>GRDS, GES</a:t>
                      </a:r>
                    </a:p>
                  </a:txBody>
                  <a:tcPr>
                    <a:solidFill>
                      <a:schemeClr val="accent6">
                        <a:lumMod val="40000"/>
                        <a:lumOff val="60000"/>
                      </a:schemeClr>
                    </a:solidFill>
                  </a:tcPr>
                </a:tc>
                <a:tc>
                  <a:txBody>
                    <a:bodyPr/>
                    <a:lstStyle/>
                    <a:p>
                      <a:r>
                        <a:rPr lang="en-GB" sz="920" kern="1200">
                          <a:solidFill>
                            <a:schemeClr val="dk1"/>
                          </a:solidFill>
                          <a:latin typeface="+mn-lt"/>
                          <a:ea typeface="+mn-ea"/>
                          <a:cs typeface="+mn-cs"/>
                        </a:rPr>
                        <a:t>Solution Development</a:t>
                      </a:r>
                    </a:p>
                  </a:txBody>
                  <a:tcPr>
                    <a:solidFill>
                      <a:schemeClr val="accent6">
                        <a:lumMod val="40000"/>
                        <a:lumOff val="60000"/>
                      </a:schemeClr>
                    </a:solidFill>
                  </a:tcPr>
                </a:tc>
                <a:tc>
                  <a:txBody>
                    <a:bodyPr/>
                    <a:lstStyle/>
                    <a:p>
                      <a:r>
                        <a:rPr lang="en-GB" sz="920" kern="1200">
                          <a:solidFill>
                            <a:schemeClr val="dk1"/>
                          </a:solidFill>
                          <a:latin typeface="+mn-lt"/>
                          <a:ea typeface="+mn-ea"/>
                          <a:cs typeface="+mn-cs"/>
                        </a:rPr>
                        <a:t>04/202</a:t>
                      </a:r>
                      <a:r>
                        <a:rPr lang="en-GB" sz="920" kern="1200">
                          <a:solidFill>
                            <a:schemeClr val="tx1"/>
                          </a:solidFill>
                          <a:latin typeface="+mn-lt"/>
                          <a:ea typeface="+mn-ea"/>
                          <a:cs typeface="+mn-cs"/>
                        </a:rPr>
                        <a:t>3 – Awaiting Impact Assessment from Code Managers</a:t>
                      </a:r>
                      <a:endParaRPr lang="en-GB" sz="920" kern="1200">
                        <a:solidFill>
                          <a:schemeClr val="dk1"/>
                        </a:solidFill>
                        <a:latin typeface="+mn-lt"/>
                        <a:ea typeface="+mn-ea"/>
                        <a:cs typeface="+mn-cs"/>
                      </a:endParaRPr>
                    </a:p>
                  </a:txBody>
                  <a:tcPr>
                    <a:solidFill>
                      <a:schemeClr val="accent6">
                        <a:lumMod val="40000"/>
                        <a:lumOff val="60000"/>
                      </a:schemeClr>
                    </a:solidFill>
                  </a:tcPr>
                </a:tc>
                <a:tc>
                  <a:txBody>
                    <a:bodyPr/>
                    <a:lstStyle/>
                    <a:p>
                      <a:r>
                        <a:rPr lang="en-GB" sz="920" kern="1200">
                          <a:solidFill>
                            <a:schemeClr val="dk1"/>
                          </a:solidFill>
                          <a:latin typeface="+mn-lt"/>
                          <a:ea typeface="+mn-ea"/>
                          <a:cs typeface="+mn-cs"/>
                        </a:rPr>
                        <a:t>Standalone</a:t>
                      </a:r>
                    </a:p>
                  </a:txBody>
                  <a:tcPr>
                    <a:solidFill>
                      <a:schemeClr val="accent6">
                        <a:lumMod val="40000"/>
                        <a:lumOff val="60000"/>
                      </a:schemeClr>
                    </a:solidFill>
                  </a:tcPr>
                </a:tc>
                <a:tc>
                  <a:txBody>
                    <a:bodyPr/>
                    <a:lstStyle/>
                    <a:p>
                      <a:r>
                        <a:rPr lang="en-GB" sz="920" kern="1200">
                          <a:solidFill>
                            <a:schemeClr val="dk1"/>
                          </a:solidFill>
                          <a:latin typeface="+mn-lt"/>
                          <a:ea typeface="+mn-ea"/>
                          <a:cs typeface="+mn-cs"/>
                        </a:rPr>
                        <a:t>High</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20" b="0" i="0" u="none" strike="noStrike" kern="1200" cap="none" spc="0" normalizeH="0" baseline="0" noProof="0">
                          <a:ln>
                            <a:noFill/>
                          </a:ln>
                          <a:solidFill>
                            <a:prstClr val="black"/>
                          </a:solidFill>
                          <a:effectLst/>
                          <a:uLnTx/>
                          <a:uFillTx/>
                          <a:latin typeface="+mn-lt"/>
                          <a:ea typeface="+mn-ea"/>
                          <a:cs typeface="+mn-cs"/>
                        </a:rPr>
                        <a:t>N/A</a:t>
                      </a:r>
                    </a:p>
                  </a:txBody>
                  <a:tcPr>
                    <a:solidFill>
                      <a:schemeClr val="accent6">
                        <a:lumMod val="40000"/>
                        <a:lumOff val="60000"/>
                      </a:schemeClr>
                    </a:solidFill>
                  </a:tcPr>
                </a:tc>
                <a:extLst>
                  <a:ext uri="{0D108BD9-81ED-4DB2-BD59-A6C34878D82A}">
                    <a16:rowId xmlns:a16="http://schemas.microsoft.com/office/drawing/2014/main" val="1038711857"/>
                  </a:ext>
                </a:extLst>
              </a:tr>
              <a:tr h="547077">
                <a:tc gridSpan="10">
                  <a:txBody>
                    <a:bodyPr/>
                    <a:lstStyle/>
                    <a:p>
                      <a:r>
                        <a:rPr lang="en-GB" sz="920" kern="1200">
                          <a:solidFill>
                            <a:schemeClr val="tx1"/>
                          </a:solidFill>
                          <a:latin typeface="+mn-lt"/>
                          <a:ea typeface="+mn-ea"/>
                          <a:cs typeface="+mn-cs"/>
                        </a:rPr>
                        <a:t>This Change was raised to introduce an obligation under the Retail Energy Code for the CSS </a:t>
                      </a:r>
                      <a:r>
                        <a:rPr lang="en-US" sz="920" kern="1200">
                          <a:solidFill>
                            <a:schemeClr val="tx1"/>
                          </a:solidFill>
                          <a:latin typeface="+mn-lt"/>
                          <a:ea typeface="+mn-ea"/>
                          <a:cs typeface="+mn-cs"/>
                        </a:rPr>
                        <a:t>or the Switching Operator (SO) to provide enduring test environments for REC parties to make the necessary system changes for REC Change Proposals (CPs) or internal system updates. We need to monitor this to ensure that the obligations on GRDS are understood, and that we contribute to the development of this Change.</a:t>
                      </a:r>
                      <a:endParaRPr lang="en-GB" sz="920" kern="1200">
                        <a:solidFill>
                          <a:schemeClr val="tx1"/>
                        </a:solidFill>
                        <a:latin typeface="+mn-lt"/>
                        <a:ea typeface="+mn-ea"/>
                        <a:cs typeface="+mn-cs"/>
                      </a:endParaRPr>
                    </a:p>
                  </a:txBody>
                  <a:tcPr>
                    <a:solidFill>
                      <a:schemeClr val="accent6">
                        <a:lumMod val="40000"/>
                        <a:lumOff val="60000"/>
                      </a:schemeClr>
                    </a:solidFill>
                  </a:tcPr>
                </a:tc>
                <a:tc hMerge="1">
                  <a:txBody>
                    <a:bodyPr/>
                    <a:lstStyle/>
                    <a:p>
                      <a:endParaRPr lang="en-GB" sz="950" kern="1200">
                        <a:solidFill>
                          <a:schemeClr val="dk1"/>
                        </a:solidFill>
                        <a:latin typeface="+mn-lt"/>
                        <a:ea typeface="+mn-ea"/>
                        <a:cs typeface="+mn-cs"/>
                      </a:endParaRPr>
                    </a:p>
                  </a:txBody>
                  <a:tcPr>
                    <a:solidFill>
                      <a:schemeClr val="accent6">
                        <a:lumMod val="40000"/>
                        <a:lumOff val="60000"/>
                      </a:schemeClr>
                    </a:solidFill>
                  </a:tcPr>
                </a:tc>
                <a:tc hMerge="1">
                  <a:txBody>
                    <a:bodyPr/>
                    <a:lstStyle/>
                    <a:p>
                      <a:endParaRPr lang="en-GB" sz="950" kern="1200">
                        <a:solidFill>
                          <a:schemeClr val="dk1"/>
                        </a:solidFill>
                        <a:latin typeface="+mn-lt"/>
                        <a:ea typeface="+mn-ea"/>
                        <a:cs typeface="+mn-cs"/>
                      </a:endParaRPr>
                    </a:p>
                  </a:txBody>
                  <a:tcPr>
                    <a:solidFill>
                      <a:schemeClr val="accent6">
                        <a:lumMod val="40000"/>
                        <a:lumOff val="60000"/>
                      </a:schemeClr>
                    </a:solidFill>
                  </a:tcPr>
                </a:tc>
                <a:tc hMerge="1">
                  <a:txBody>
                    <a:bodyPr/>
                    <a:lstStyle/>
                    <a:p>
                      <a:pPr marL="0" algn="l" defTabSz="914400" rtl="0" eaLnBrk="1" latinLnBrk="0" hangingPunct="1"/>
                      <a:endParaRPr lang="en-GB" sz="950" b="0" i="0" kern="1200">
                        <a:solidFill>
                          <a:srgbClr val="272833"/>
                        </a:solidFill>
                        <a:effectLst/>
                        <a:latin typeface="+mn-lt"/>
                        <a:ea typeface="+mn-ea"/>
                        <a:cs typeface="+mn-cs"/>
                      </a:endParaRPr>
                    </a:p>
                  </a:txBody>
                  <a:tcPr>
                    <a:solidFill>
                      <a:schemeClr val="accent6">
                        <a:lumMod val="40000"/>
                        <a:lumOff val="60000"/>
                      </a:schemeClr>
                    </a:solidFill>
                  </a:tcPr>
                </a:tc>
                <a:tc hMerge="1">
                  <a:txBody>
                    <a:bodyPr/>
                    <a:lstStyle/>
                    <a:p>
                      <a:pPr marL="0" algn="l" defTabSz="914400" rtl="0" eaLnBrk="1" latinLnBrk="0" hangingPunct="1"/>
                      <a:endParaRPr lang="en-GB" sz="950" b="0" i="0" kern="1200">
                        <a:solidFill>
                          <a:schemeClr val="tx1"/>
                        </a:solidFill>
                        <a:effectLst/>
                        <a:latin typeface="+mn-lt"/>
                        <a:ea typeface="+mn-ea"/>
                        <a:cs typeface="+mn-cs"/>
                      </a:endParaRPr>
                    </a:p>
                  </a:txBody>
                  <a:tcPr>
                    <a:solidFill>
                      <a:schemeClr val="accent6">
                        <a:lumMod val="40000"/>
                        <a:lumOff val="60000"/>
                      </a:schemeClr>
                    </a:solidFill>
                  </a:tcPr>
                </a:tc>
                <a:tc hMerge="1">
                  <a:txBody>
                    <a:bodyPr/>
                    <a:lstStyle/>
                    <a:p>
                      <a:endParaRPr lang="en-GB" sz="950" kern="1200">
                        <a:solidFill>
                          <a:schemeClr val="dk1"/>
                        </a:solidFill>
                        <a:latin typeface="+mn-lt"/>
                        <a:ea typeface="+mn-ea"/>
                        <a:cs typeface="+mn-cs"/>
                      </a:endParaRPr>
                    </a:p>
                  </a:txBody>
                  <a:tcPr>
                    <a:solidFill>
                      <a:schemeClr val="accent6">
                        <a:lumMod val="40000"/>
                        <a:lumOff val="60000"/>
                      </a:schemeClr>
                    </a:solidFill>
                  </a:tcPr>
                </a:tc>
                <a:tc hMerge="1">
                  <a:txBody>
                    <a:bodyPr/>
                    <a:lstStyle/>
                    <a:p>
                      <a:endParaRPr lang="en-GB" sz="950" kern="1200">
                        <a:solidFill>
                          <a:schemeClr val="dk1"/>
                        </a:solidFill>
                        <a:latin typeface="+mn-lt"/>
                        <a:ea typeface="+mn-ea"/>
                        <a:cs typeface="+mn-cs"/>
                      </a:endParaRPr>
                    </a:p>
                  </a:txBody>
                  <a:tcPr>
                    <a:solidFill>
                      <a:schemeClr val="accent6">
                        <a:lumMod val="40000"/>
                        <a:lumOff val="60000"/>
                      </a:schemeClr>
                    </a:solidFill>
                  </a:tcPr>
                </a:tc>
                <a:tc hMerge="1">
                  <a:txBody>
                    <a:bodyPr/>
                    <a:lstStyle/>
                    <a:p>
                      <a:endParaRPr lang="en-GB" sz="950" kern="1200">
                        <a:solidFill>
                          <a:schemeClr val="dk1"/>
                        </a:solidFill>
                        <a:latin typeface="+mn-lt"/>
                        <a:ea typeface="+mn-ea"/>
                        <a:cs typeface="+mn-cs"/>
                      </a:endParaRPr>
                    </a:p>
                  </a:txBody>
                  <a:tcPr>
                    <a:solidFill>
                      <a:schemeClr val="accent6">
                        <a:lumMod val="40000"/>
                        <a:lumOff val="60000"/>
                      </a:schemeClr>
                    </a:solidFill>
                  </a:tcPr>
                </a:tc>
                <a:tc hMerge="1">
                  <a:txBody>
                    <a:bodyPr/>
                    <a:lstStyle/>
                    <a:p>
                      <a:endParaRPr lang="en-GB" sz="950" kern="1200">
                        <a:solidFill>
                          <a:schemeClr val="dk1"/>
                        </a:solidFill>
                        <a:latin typeface="+mn-lt"/>
                        <a:ea typeface="+mn-ea"/>
                        <a:cs typeface="+mn-cs"/>
                      </a:endParaRPr>
                    </a:p>
                  </a:txBody>
                  <a:tcPr>
                    <a:solidFill>
                      <a:schemeClr val="accent6">
                        <a:lumMod val="40000"/>
                        <a:lumOff val="6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noProof="0">
                        <a:ln>
                          <a:noFill/>
                        </a:ln>
                        <a:solidFill>
                          <a:prstClr val="black"/>
                        </a:solidFill>
                        <a:effectLst/>
                        <a:uLnTx/>
                        <a:uFillTx/>
                        <a:latin typeface="Arial"/>
                        <a:ea typeface="+mn-ea"/>
                        <a:cs typeface="+mn-cs"/>
                      </a:endParaRPr>
                    </a:p>
                  </a:txBody>
                  <a:tcPr>
                    <a:solidFill>
                      <a:schemeClr val="accent6">
                        <a:lumMod val="40000"/>
                        <a:lumOff val="60000"/>
                      </a:schemeClr>
                    </a:solidFill>
                  </a:tcPr>
                </a:tc>
                <a:extLst>
                  <a:ext uri="{0D108BD9-81ED-4DB2-BD59-A6C34878D82A}">
                    <a16:rowId xmlns:a16="http://schemas.microsoft.com/office/drawing/2014/main" val="1497301893"/>
                  </a:ext>
                </a:extLst>
              </a:tr>
            </a:tbl>
          </a:graphicData>
        </a:graphic>
      </p:graphicFrame>
      <p:grpSp>
        <p:nvGrpSpPr>
          <p:cNvPr id="22" name="Group 21">
            <a:extLst>
              <a:ext uri="{FF2B5EF4-FFF2-40B4-BE49-F238E27FC236}">
                <a16:creationId xmlns:a16="http://schemas.microsoft.com/office/drawing/2014/main" id="{169DB1F2-B906-40E7-9539-649BD69F6A78}"/>
              </a:ext>
            </a:extLst>
          </p:cNvPr>
          <p:cNvGrpSpPr/>
          <p:nvPr/>
        </p:nvGrpSpPr>
        <p:grpSpPr>
          <a:xfrm>
            <a:off x="181239" y="4462986"/>
            <a:ext cx="3401154" cy="475676"/>
            <a:chOff x="188250" y="4480964"/>
            <a:chExt cx="3401154" cy="475676"/>
          </a:xfrm>
        </p:grpSpPr>
        <p:grpSp>
          <p:nvGrpSpPr>
            <p:cNvPr id="25" name="Group 24">
              <a:extLst>
                <a:ext uri="{FF2B5EF4-FFF2-40B4-BE49-F238E27FC236}">
                  <a16:creationId xmlns:a16="http://schemas.microsoft.com/office/drawing/2014/main" id="{7AC3656E-A53A-4DBE-B205-C5F47EE504F4}"/>
                </a:ext>
              </a:extLst>
            </p:cNvPr>
            <p:cNvGrpSpPr/>
            <p:nvPr/>
          </p:nvGrpSpPr>
          <p:grpSpPr>
            <a:xfrm>
              <a:off x="188250" y="4480964"/>
              <a:ext cx="2347510" cy="475676"/>
              <a:chOff x="66502" y="4450261"/>
              <a:chExt cx="2347510" cy="475676"/>
            </a:xfrm>
          </p:grpSpPr>
          <p:grpSp>
            <p:nvGrpSpPr>
              <p:cNvPr id="28" name="Group 27">
                <a:extLst>
                  <a:ext uri="{FF2B5EF4-FFF2-40B4-BE49-F238E27FC236}">
                    <a16:creationId xmlns:a16="http://schemas.microsoft.com/office/drawing/2014/main" id="{BE0DAC09-7B24-4341-B432-B71DDCA51C65}"/>
                  </a:ext>
                </a:extLst>
              </p:cNvPr>
              <p:cNvGrpSpPr/>
              <p:nvPr/>
            </p:nvGrpSpPr>
            <p:grpSpPr>
              <a:xfrm>
                <a:off x="66502" y="4450261"/>
                <a:ext cx="1577167" cy="475676"/>
                <a:chOff x="0" y="4426024"/>
                <a:chExt cx="1577167" cy="475676"/>
              </a:xfrm>
            </p:grpSpPr>
            <p:grpSp>
              <p:nvGrpSpPr>
                <p:cNvPr id="31" name="Group 30">
                  <a:extLst>
                    <a:ext uri="{FF2B5EF4-FFF2-40B4-BE49-F238E27FC236}">
                      <a16:creationId xmlns:a16="http://schemas.microsoft.com/office/drawing/2014/main" id="{92833DCA-E9BA-4614-A711-4C5EC52ADE0B}"/>
                    </a:ext>
                  </a:extLst>
                </p:cNvPr>
                <p:cNvGrpSpPr/>
                <p:nvPr/>
              </p:nvGrpSpPr>
              <p:grpSpPr>
                <a:xfrm>
                  <a:off x="0" y="4650688"/>
                  <a:ext cx="1577167" cy="251012"/>
                  <a:chOff x="233082" y="4628585"/>
                  <a:chExt cx="1577167" cy="251012"/>
                </a:xfrm>
              </p:grpSpPr>
              <p:sp>
                <p:nvSpPr>
                  <p:cNvPr id="33" name="Rectangle 32">
                    <a:extLst>
                      <a:ext uri="{FF2B5EF4-FFF2-40B4-BE49-F238E27FC236}">
                        <a16:creationId xmlns:a16="http://schemas.microsoft.com/office/drawing/2014/main" id="{2E5E59F7-F5C0-4542-AEA4-1CA538CC0823}"/>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C7872618-A61C-4188-A6AE-495DDD75DED8}"/>
                      </a:ext>
                    </a:extLst>
                  </p:cNvPr>
                  <p:cNvSpPr txBox="1"/>
                  <p:nvPr/>
                </p:nvSpPr>
                <p:spPr>
                  <a:xfrm>
                    <a:off x="483783" y="4646369"/>
                    <a:ext cx="1326466" cy="215444"/>
                  </a:xfrm>
                  <a:prstGeom prst="rect">
                    <a:avLst/>
                  </a:prstGeom>
                  <a:noFill/>
                </p:spPr>
                <p:txBody>
                  <a:bodyPr wrap="square" rtlCol="0">
                    <a:spAutoFit/>
                  </a:bodyPr>
                  <a:lstStyle/>
                  <a:p>
                    <a:r>
                      <a:rPr lang="en-GB" sz="800"/>
                      <a:t>Currently working on</a:t>
                    </a:r>
                  </a:p>
                </p:txBody>
              </p:sp>
            </p:grpSp>
            <p:sp>
              <p:nvSpPr>
                <p:cNvPr id="32" name="TextBox 31">
                  <a:extLst>
                    <a:ext uri="{FF2B5EF4-FFF2-40B4-BE49-F238E27FC236}">
                      <a16:creationId xmlns:a16="http://schemas.microsoft.com/office/drawing/2014/main" id="{7A7CF289-0E78-44FC-A71B-D69591072859}"/>
                    </a:ext>
                  </a:extLst>
                </p:cNvPr>
                <p:cNvSpPr txBox="1"/>
                <p:nvPr/>
              </p:nvSpPr>
              <p:spPr>
                <a:xfrm>
                  <a:off x="0" y="4426024"/>
                  <a:ext cx="806823" cy="230832"/>
                </a:xfrm>
                <a:prstGeom prst="rect">
                  <a:avLst/>
                </a:prstGeom>
                <a:noFill/>
              </p:spPr>
              <p:txBody>
                <a:bodyPr wrap="square" rtlCol="0">
                  <a:spAutoFit/>
                </a:bodyPr>
                <a:lstStyle/>
                <a:p>
                  <a:r>
                    <a:rPr lang="en-GB" sz="900" b="1"/>
                    <a:t>Key:</a:t>
                  </a:r>
                </a:p>
              </p:txBody>
            </p:sp>
          </p:grpSp>
          <p:sp>
            <p:nvSpPr>
              <p:cNvPr id="29" name="Rectangle 28">
                <a:extLst>
                  <a:ext uri="{FF2B5EF4-FFF2-40B4-BE49-F238E27FC236}">
                    <a16:creationId xmlns:a16="http://schemas.microsoft.com/office/drawing/2014/main" id="{1C25515B-E849-457E-AA5A-BFED9981E11E}"/>
                  </a:ext>
                </a:extLst>
              </p:cNvPr>
              <p:cNvSpPr/>
              <p:nvPr/>
            </p:nvSpPr>
            <p:spPr>
              <a:xfrm>
                <a:off x="1518318" y="4674925"/>
                <a:ext cx="250701" cy="251012"/>
              </a:xfrm>
              <a:prstGeom prst="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0A895E6F-6D7F-4C57-99A4-32AC35649579}"/>
                  </a:ext>
                </a:extLst>
              </p:cNvPr>
              <p:cNvSpPr txBox="1"/>
              <p:nvPr/>
            </p:nvSpPr>
            <p:spPr>
              <a:xfrm>
                <a:off x="1769019" y="4690440"/>
                <a:ext cx="644993" cy="217713"/>
              </a:xfrm>
              <a:prstGeom prst="rect">
                <a:avLst/>
              </a:prstGeom>
              <a:noFill/>
            </p:spPr>
            <p:txBody>
              <a:bodyPr wrap="square" rtlCol="0">
                <a:spAutoFit/>
              </a:bodyPr>
              <a:lstStyle/>
              <a:p>
                <a:r>
                  <a:rPr lang="en-GB" sz="800"/>
                  <a:t>Upcoming</a:t>
                </a:r>
              </a:p>
            </p:txBody>
          </p:sp>
        </p:grpSp>
        <p:sp>
          <p:nvSpPr>
            <p:cNvPr id="26" name="Rectangle 25">
              <a:extLst>
                <a:ext uri="{FF2B5EF4-FFF2-40B4-BE49-F238E27FC236}">
                  <a16:creationId xmlns:a16="http://schemas.microsoft.com/office/drawing/2014/main" id="{400F69E2-2D79-432C-8EE3-6C2A27D00071}"/>
                </a:ext>
              </a:extLst>
            </p:cNvPr>
            <p:cNvSpPr/>
            <p:nvPr/>
          </p:nvSpPr>
          <p:spPr>
            <a:xfrm>
              <a:off x="2614735" y="4705628"/>
              <a:ext cx="250701" cy="251012"/>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D993DC1D-1BB4-4CF6-A7E6-1B6AE8674BAE}"/>
                </a:ext>
              </a:extLst>
            </p:cNvPr>
            <p:cNvSpPr txBox="1"/>
            <p:nvPr/>
          </p:nvSpPr>
          <p:spPr>
            <a:xfrm>
              <a:off x="2914787" y="4723412"/>
              <a:ext cx="674617" cy="215444"/>
            </a:xfrm>
            <a:prstGeom prst="rect">
              <a:avLst/>
            </a:prstGeom>
            <a:noFill/>
          </p:spPr>
          <p:txBody>
            <a:bodyPr wrap="square" rtlCol="0">
              <a:spAutoFit/>
            </a:bodyPr>
            <a:lstStyle/>
            <a:p>
              <a:r>
                <a:rPr lang="en-GB" sz="800"/>
                <a:t>Monitoring</a:t>
              </a:r>
            </a:p>
          </p:txBody>
        </p:sp>
      </p:grpSp>
      <p:sp>
        <p:nvSpPr>
          <p:cNvPr id="16" name="TextBox 15">
            <a:extLst>
              <a:ext uri="{FF2B5EF4-FFF2-40B4-BE49-F238E27FC236}">
                <a16:creationId xmlns:a16="http://schemas.microsoft.com/office/drawing/2014/main" id="{0CD6CE24-004D-4E99-9D6D-DA6B385D2D4E}"/>
              </a:ext>
            </a:extLst>
          </p:cNvPr>
          <p:cNvSpPr txBox="1"/>
          <p:nvPr/>
        </p:nvSpPr>
        <p:spPr>
          <a:xfrm>
            <a:off x="3496170" y="222622"/>
            <a:ext cx="2151657" cy="400110"/>
          </a:xfrm>
          <a:prstGeom prst="rect">
            <a:avLst/>
          </a:prstGeom>
          <a:noFill/>
        </p:spPr>
        <p:txBody>
          <a:bodyPr wrap="square">
            <a:spAutoFit/>
          </a:bodyPr>
          <a:lstStyle/>
          <a:p>
            <a:r>
              <a:rPr lang="en-GB" sz="2000" b="1">
                <a:solidFill>
                  <a:srgbClr val="3E5AA8"/>
                </a:solidFill>
                <a:latin typeface="Arial" panose="020B0604020202020204" pitchFamily="34" charset="0"/>
                <a:ea typeface="+mj-ea"/>
                <a:cs typeface="Arial" panose="020B0604020202020204" pitchFamily="34" charset="0"/>
              </a:rPr>
              <a:t>REC IA Demand</a:t>
            </a:r>
          </a:p>
        </p:txBody>
      </p:sp>
    </p:spTree>
    <p:extLst>
      <p:ext uri="{BB962C8B-B14F-4D97-AF65-F5344CB8AC3E}">
        <p14:creationId xmlns:p14="http://schemas.microsoft.com/office/powerpoint/2010/main" val="3394815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D90A9F99-EAE0-4DB3-8068-A81A9195DE2B}"/>
              </a:ext>
            </a:extLst>
          </p:cNvPr>
          <p:cNvSpPr txBox="1"/>
          <p:nvPr/>
        </p:nvSpPr>
        <p:spPr>
          <a:xfrm>
            <a:off x="2614735" y="231452"/>
            <a:ext cx="3492574" cy="400110"/>
          </a:xfrm>
          <a:prstGeom prst="rect">
            <a:avLst/>
          </a:prstGeom>
          <a:noFill/>
        </p:spPr>
        <p:txBody>
          <a:bodyPr wrap="square">
            <a:spAutoFit/>
          </a:bodyPr>
          <a:lstStyle/>
          <a:p>
            <a:r>
              <a:rPr kumimoji="0" lang="en-GB" sz="20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REC R</a:t>
            </a:r>
            <a:r>
              <a:rPr lang="en-GB" sz="2000" b="1">
                <a:solidFill>
                  <a:srgbClr val="3E5AA8"/>
                </a:solidFill>
                <a:latin typeface="Arial" panose="020B0604020202020204" pitchFamily="34" charset="0"/>
                <a:ea typeface="+mj-ea"/>
                <a:cs typeface="Arial" panose="020B0604020202020204" pitchFamily="34" charset="0"/>
              </a:rPr>
              <a:t>elated XRN Changes</a:t>
            </a:r>
            <a:endParaRPr lang="en-GB" sz="2000"/>
          </a:p>
        </p:txBody>
      </p:sp>
      <p:graphicFrame>
        <p:nvGraphicFramePr>
          <p:cNvPr id="24" name="Table 4">
            <a:extLst>
              <a:ext uri="{FF2B5EF4-FFF2-40B4-BE49-F238E27FC236}">
                <a16:creationId xmlns:a16="http://schemas.microsoft.com/office/drawing/2014/main" id="{2421B425-12E0-4870-9755-D655F82DD0DF}"/>
              </a:ext>
            </a:extLst>
          </p:cNvPr>
          <p:cNvGraphicFramePr>
            <a:graphicFrameLocks noGrp="1"/>
          </p:cNvGraphicFramePr>
          <p:nvPr/>
        </p:nvGraphicFramePr>
        <p:xfrm>
          <a:off x="111420" y="930223"/>
          <a:ext cx="8921159" cy="1432560"/>
        </p:xfrm>
        <a:graphic>
          <a:graphicData uri="http://schemas.openxmlformats.org/drawingml/2006/table">
            <a:tbl>
              <a:tblPr firstRow="1" bandRow="1">
                <a:tableStyleId>{5C22544A-7EE6-4342-B048-85BDC9FD1C3A}</a:tableStyleId>
              </a:tblPr>
              <a:tblGrid>
                <a:gridCol w="1887604">
                  <a:extLst>
                    <a:ext uri="{9D8B030D-6E8A-4147-A177-3AD203B41FA5}">
                      <a16:colId xmlns:a16="http://schemas.microsoft.com/office/drawing/2014/main" val="2162668323"/>
                    </a:ext>
                  </a:extLst>
                </a:gridCol>
                <a:gridCol w="612443">
                  <a:extLst>
                    <a:ext uri="{9D8B030D-6E8A-4147-A177-3AD203B41FA5}">
                      <a16:colId xmlns:a16="http://schemas.microsoft.com/office/drawing/2014/main" val="3779861357"/>
                    </a:ext>
                  </a:extLst>
                </a:gridCol>
                <a:gridCol w="885862">
                  <a:extLst>
                    <a:ext uri="{9D8B030D-6E8A-4147-A177-3AD203B41FA5}">
                      <a16:colId xmlns:a16="http://schemas.microsoft.com/office/drawing/2014/main" val="2574131077"/>
                    </a:ext>
                  </a:extLst>
                </a:gridCol>
                <a:gridCol w="812388">
                  <a:extLst>
                    <a:ext uri="{9D8B030D-6E8A-4147-A177-3AD203B41FA5}">
                      <a16:colId xmlns:a16="http://schemas.microsoft.com/office/drawing/2014/main" val="1331661363"/>
                    </a:ext>
                  </a:extLst>
                </a:gridCol>
                <a:gridCol w="1225466">
                  <a:extLst>
                    <a:ext uri="{9D8B030D-6E8A-4147-A177-3AD203B41FA5}">
                      <a16:colId xmlns:a16="http://schemas.microsoft.com/office/drawing/2014/main" val="3255583653"/>
                    </a:ext>
                  </a:extLst>
                </a:gridCol>
                <a:gridCol w="1748697">
                  <a:extLst>
                    <a:ext uri="{9D8B030D-6E8A-4147-A177-3AD203B41FA5}">
                      <a16:colId xmlns:a16="http://schemas.microsoft.com/office/drawing/2014/main" val="1493277682"/>
                    </a:ext>
                  </a:extLst>
                </a:gridCol>
                <a:gridCol w="991389">
                  <a:extLst>
                    <a:ext uri="{9D8B030D-6E8A-4147-A177-3AD203B41FA5}">
                      <a16:colId xmlns:a16="http://schemas.microsoft.com/office/drawing/2014/main" val="2058559583"/>
                    </a:ext>
                  </a:extLst>
                </a:gridCol>
                <a:gridCol w="757310">
                  <a:extLst>
                    <a:ext uri="{9D8B030D-6E8A-4147-A177-3AD203B41FA5}">
                      <a16:colId xmlns:a16="http://schemas.microsoft.com/office/drawing/2014/main" val="1065136424"/>
                    </a:ext>
                  </a:extLst>
                </a:gridCol>
              </a:tblGrid>
              <a:tr h="364043">
                <a:tc>
                  <a:txBody>
                    <a:bodyPr/>
                    <a:lstStyle/>
                    <a:p>
                      <a:pPr algn="ctr"/>
                      <a:r>
                        <a:rPr lang="en-GB" sz="950"/>
                        <a:t>Description</a:t>
                      </a:r>
                    </a:p>
                  </a:txBody>
                  <a:tcPr/>
                </a:tc>
                <a:tc>
                  <a:txBody>
                    <a:bodyPr/>
                    <a:lstStyle/>
                    <a:p>
                      <a:pPr algn="ctr"/>
                      <a:r>
                        <a:rPr lang="en-GB" sz="950"/>
                        <a:t>XRN</a:t>
                      </a:r>
                    </a:p>
                  </a:txBody>
                  <a:tcPr/>
                </a:tc>
                <a:tc>
                  <a:txBody>
                    <a:bodyPr/>
                    <a:lstStyle/>
                    <a:p>
                      <a:pPr algn="ctr"/>
                      <a:r>
                        <a:rPr lang="en-GB" sz="950"/>
                        <a:t>Proposer</a:t>
                      </a:r>
                    </a:p>
                  </a:txBody>
                  <a:tcPr/>
                </a:tc>
                <a:tc>
                  <a:txBody>
                    <a:bodyPr/>
                    <a:lstStyle/>
                    <a:p>
                      <a:pPr algn="ctr"/>
                      <a:r>
                        <a:rPr lang="en-GB" sz="950"/>
                        <a:t>Impact/</a:t>
                      </a:r>
                    </a:p>
                    <a:p>
                      <a:pPr algn="ctr"/>
                      <a:r>
                        <a:rPr lang="en-GB" sz="950"/>
                        <a:t>Funding</a:t>
                      </a:r>
                    </a:p>
                  </a:txBody>
                  <a:tcPr/>
                </a:tc>
                <a:tc>
                  <a:txBody>
                    <a:bodyPr/>
                    <a:lstStyle/>
                    <a:p>
                      <a:pPr algn="ctr"/>
                      <a:r>
                        <a:rPr lang="en-GB" sz="950"/>
                        <a:t>Status</a:t>
                      </a:r>
                    </a:p>
                  </a:txBody>
                  <a:tcPr/>
                </a:tc>
                <a:tc>
                  <a:txBody>
                    <a:bodyPr/>
                    <a:lstStyle/>
                    <a:p>
                      <a:pPr marL="0" algn="ctr" defTabSz="914400" rtl="0" eaLnBrk="1" latinLnBrk="0" hangingPunct="1"/>
                      <a:r>
                        <a:rPr lang="en-GB" sz="950" b="1" kern="1200">
                          <a:solidFill>
                            <a:schemeClr val="lt1"/>
                          </a:solidFill>
                          <a:latin typeface="+mn-lt"/>
                          <a:ea typeface="+mn-ea"/>
                          <a:cs typeface="+mn-cs"/>
                        </a:rPr>
                        <a:t>Next Action date</a:t>
                      </a:r>
                    </a:p>
                  </a:txBody>
                  <a:tcPr/>
                </a:tc>
                <a:tc>
                  <a:txBody>
                    <a:bodyPr/>
                    <a:lstStyle/>
                    <a:p>
                      <a:pPr marL="0" algn="ctr" defTabSz="914400" rtl="0" eaLnBrk="1" latinLnBrk="0" hangingPunct="1"/>
                      <a:r>
                        <a:rPr lang="en-GB" sz="950" b="1" kern="1200">
                          <a:solidFill>
                            <a:schemeClr val="lt1"/>
                          </a:solidFill>
                          <a:latin typeface="+mn-lt"/>
                          <a:ea typeface="+mn-ea"/>
                          <a:cs typeface="+mn-cs"/>
                        </a:rPr>
                        <a:t>Release Type</a:t>
                      </a:r>
                    </a:p>
                  </a:txBody>
                  <a:tcPr/>
                </a:tc>
                <a:tc>
                  <a:txBody>
                    <a:bodyPr/>
                    <a:lstStyle/>
                    <a:p>
                      <a:pPr marL="0" algn="ctr" defTabSz="914400" rtl="0" eaLnBrk="1" latinLnBrk="0" hangingPunct="1"/>
                      <a:r>
                        <a:rPr lang="en-GB" sz="950" b="1" kern="1200">
                          <a:solidFill>
                            <a:schemeClr val="lt1"/>
                          </a:solidFill>
                          <a:latin typeface="+mn-lt"/>
                          <a:ea typeface="+mn-ea"/>
                          <a:cs typeface="+mn-cs"/>
                        </a:rPr>
                        <a:t>Priority</a:t>
                      </a:r>
                    </a:p>
                  </a:txBody>
                  <a:tcPr/>
                </a:tc>
                <a:extLst>
                  <a:ext uri="{0D108BD9-81ED-4DB2-BD59-A6C34878D82A}">
                    <a16:rowId xmlns:a16="http://schemas.microsoft.com/office/drawing/2014/main" val="135677372"/>
                  </a:ext>
                </a:extLst>
              </a:tr>
              <a:tr h="524640">
                <a:tc>
                  <a:txBody>
                    <a:bodyPr/>
                    <a:lstStyle/>
                    <a:p>
                      <a:pPr marL="0" algn="l" defTabSz="914400" rtl="0" eaLnBrk="1" latinLnBrk="0" hangingPunct="1"/>
                      <a:r>
                        <a:rPr lang="en-US" sz="950" kern="1200">
                          <a:solidFill>
                            <a:schemeClr val="dk1"/>
                          </a:solidFill>
                          <a:highlight>
                            <a:srgbClr val="FFFF00"/>
                          </a:highlight>
                          <a:latin typeface="+mn-lt"/>
                          <a:ea typeface="+mn-ea"/>
                          <a:cs typeface="+mn-cs"/>
                        </a:rPr>
                        <a:t>Processing of CSS Switch Requests Received in ‘Time Period 5</a:t>
                      </a:r>
                      <a:endParaRPr lang="en-GB" sz="950" kern="1200">
                        <a:solidFill>
                          <a:schemeClr val="dk1"/>
                        </a:solidFill>
                        <a:highlight>
                          <a:srgbClr val="FFFF00"/>
                        </a:highlight>
                        <a:latin typeface="+mn-lt"/>
                        <a:ea typeface="+mn-ea"/>
                        <a:cs typeface="+mn-cs"/>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noProof="0">
                          <a:ln>
                            <a:noFill/>
                          </a:ln>
                          <a:solidFill>
                            <a:prstClr val="black"/>
                          </a:solidFill>
                          <a:effectLst/>
                          <a:highlight>
                            <a:srgbClr val="FFFF00"/>
                          </a:highlight>
                          <a:uLnTx/>
                          <a:uFillTx/>
                          <a:latin typeface="+mn-lt"/>
                          <a:ea typeface="+mn-ea"/>
                          <a:cs typeface="+mn-cs"/>
                          <a:hlinkClick r:id="rId3"/>
                        </a:rPr>
                        <a:t>XRN 5535A</a:t>
                      </a:r>
                      <a:endParaRPr kumimoji="0" lang="en-GB" sz="950" b="0" i="0" u="none" strike="noStrike" kern="1200" cap="none" spc="0" normalizeH="0" baseline="0" noProof="0">
                        <a:ln>
                          <a:noFill/>
                        </a:ln>
                        <a:solidFill>
                          <a:prstClr val="black"/>
                        </a:solidFill>
                        <a:effectLst/>
                        <a:highlight>
                          <a:srgbClr val="FFFF00"/>
                        </a:highlight>
                        <a:uLnTx/>
                        <a:uFillTx/>
                        <a:latin typeface="+mn-lt"/>
                        <a:ea typeface="+mn-ea"/>
                        <a:cs typeface="+mn-cs"/>
                      </a:endParaRPr>
                    </a:p>
                  </a:txBody>
                  <a:tcPr>
                    <a:solidFill>
                      <a:schemeClr val="accent1">
                        <a:lumMod val="20000"/>
                        <a:lumOff val="80000"/>
                      </a:schemeClr>
                    </a:solidFill>
                  </a:tcPr>
                </a:tc>
                <a:tc>
                  <a:txBody>
                    <a:bodyPr/>
                    <a:lstStyle/>
                    <a:p>
                      <a:r>
                        <a:rPr lang="en-GB" sz="950" b="0" kern="1200">
                          <a:solidFill>
                            <a:schemeClr val="dk1"/>
                          </a:solidFill>
                          <a:highlight>
                            <a:srgbClr val="FFFF00"/>
                          </a:highlight>
                          <a:latin typeface="+mn-lt"/>
                          <a:ea typeface="+mn-ea"/>
                          <a:cs typeface="+mn-cs"/>
                        </a:rPr>
                        <a:t>Xoserve</a:t>
                      </a:r>
                    </a:p>
                  </a:txBody>
                  <a:tcPr>
                    <a:solidFill>
                      <a:schemeClr val="accent1">
                        <a:lumMod val="20000"/>
                        <a:lumOff val="80000"/>
                      </a:schemeClr>
                    </a:solidFill>
                  </a:tcPr>
                </a:tc>
                <a:tc>
                  <a:txBody>
                    <a:bodyPr/>
                    <a:lstStyle/>
                    <a:p>
                      <a:r>
                        <a:rPr lang="en-GB" sz="950" b="0" kern="1200">
                          <a:solidFill>
                            <a:schemeClr val="tx1"/>
                          </a:solidFill>
                          <a:highlight>
                            <a:srgbClr val="FFFF00"/>
                          </a:highlight>
                          <a:latin typeface="+mn-lt"/>
                          <a:ea typeface="+mn-ea"/>
                          <a:cs typeface="+mn-cs"/>
                        </a:rPr>
                        <a:t>GRDS</a:t>
                      </a:r>
                    </a:p>
                  </a:txBody>
                  <a:tcPr>
                    <a:solidFill>
                      <a:schemeClr val="accent1">
                        <a:lumMod val="20000"/>
                        <a:lumOff val="80000"/>
                      </a:schemeClr>
                    </a:solidFill>
                  </a:tcPr>
                </a:tc>
                <a:tc>
                  <a:txBody>
                    <a:bodyPr/>
                    <a:lstStyle/>
                    <a:p>
                      <a:r>
                        <a:rPr lang="en-GB" sz="950" kern="1200">
                          <a:solidFill>
                            <a:schemeClr val="dk1"/>
                          </a:solidFill>
                          <a:highlight>
                            <a:srgbClr val="FFFF00"/>
                          </a:highlight>
                          <a:latin typeface="+mn-lt"/>
                          <a:ea typeface="+mn-ea"/>
                          <a:cs typeface="+mn-cs"/>
                        </a:rPr>
                        <a:t>Implemented</a:t>
                      </a:r>
                    </a:p>
                  </a:txBody>
                  <a:tcPr>
                    <a:solidFill>
                      <a:schemeClr val="accent1">
                        <a:lumMod val="20000"/>
                        <a:lumOff val="80000"/>
                      </a:schemeClr>
                    </a:solidFill>
                  </a:tcPr>
                </a:tc>
                <a:tc>
                  <a:txBody>
                    <a:bodyPr/>
                    <a:lstStyle/>
                    <a:p>
                      <a:r>
                        <a:rPr lang="en-GB" sz="950" kern="1200">
                          <a:solidFill>
                            <a:schemeClr val="tx1"/>
                          </a:solidFill>
                          <a:highlight>
                            <a:srgbClr val="FFFF00"/>
                          </a:highlight>
                          <a:latin typeface="+mn-lt"/>
                          <a:ea typeface="+mn-ea"/>
                          <a:cs typeface="+mn-cs"/>
                        </a:rPr>
                        <a:t>06/03/2023 – Registrations started, Change implemented </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a:ln>
                            <a:noFill/>
                          </a:ln>
                          <a:solidFill>
                            <a:prstClr val="black"/>
                          </a:solidFill>
                          <a:effectLst/>
                          <a:highlight>
                            <a:srgbClr val="FFFF00"/>
                          </a:highlight>
                          <a:uLnTx/>
                          <a:uFillTx/>
                          <a:latin typeface="+mn-lt"/>
                          <a:ea typeface="+mn-ea"/>
                          <a:cs typeface="+mn-cs"/>
                        </a:rPr>
                        <a:t>Standalone</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a:ln>
                            <a:noFill/>
                          </a:ln>
                          <a:solidFill>
                            <a:schemeClr val="tx1"/>
                          </a:solidFill>
                          <a:effectLst/>
                          <a:highlight>
                            <a:srgbClr val="FFFF00"/>
                          </a:highlight>
                          <a:uLnTx/>
                          <a:uFillTx/>
                          <a:latin typeface="+mn-lt"/>
                          <a:ea typeface="+mn-ea"/>
                          <a:cs typeface="+mn-cs"/>
                        </a:rPr>
                        <a:t>High</a:t>
                      </a:r>
                    </a:p>
                  </a:txBody>
                  <a:tcPr>
                    <a:solidFill>
                      <a:schemeClr val="accent1">
                        <a:lumMod val="20000"/>
                        <a:lumOff val="80000"/>
                      </a:schemeClr>
                    </a:solidFill>
                  </a:tcPr>
                </a:tc>
                <a:extLst>
                  <a:ext uri="{0D108BD9-81ED-4DB2-BD59-A6C34878D82A}">
                    <a16:rowId xmlns:a16="http://schemas.microsoft.com/office/drawing/2014/main" val="4164702590"/>
                  </a:ext>
                </a:extLst>
              </a:tr>
              <a:tr h="524640">
                <a:tc>
                  <a:txBody>
                    <a:bodyPr/>
                    <a:lstStyle/>
                    <a:p>
                      <a:pPr marL="0" algn="l" defTabSz="914400" rtl="0" eaLnBrk="1" latinLnBrk="0" hangingPunct="1"/>
                      <a:r>
                        <a:rPr lang="en-US" sz="950" kern="1200">
                          <a:solidFill>
                            <a:schemeClr val="dk1"/>
                          </a:solidFill>
                          <a:latin typeface="+mn-lt"/>
                          <a:ea typeface="+mn-ea"/>
                          <a:cs typeface="+mn-cs"/>
                        </a:rPr>
                        <a:t>Resolution of Address Interactions between DCC and CDSP</a:t>
                      </a:r>
                      <a:endParaRPr lang="en-GB" sz="950" kern="1200">
                        <a:solidFill>
                          <a:schemeClr val="dk1"/>
                        </a:solidFill>
                        <a:latin typeface="+mn-lt"/>
                        <a:ea typeface="+mn-ea"/>
                        <a:cs typeface="+mn-cs"/>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noProof="0">
                          <a:ln>
                            <a:noFill/>
                          </a:ln>
                          <a:solidFill>
                            <a:prstClr val="black"/>
                          </a:solidFill>
                          <a:effectLst/>
                          <a:uLnTx/>
                          <a:uFillTx/>
                          <a:latin typeface="+mn-lt"/>
                          <a:ea typeface="+mn-ea"/>
                          <a:cs typeface="+mn-cs"/>
                          <a:hlinkClick r:id="rId4"/>
                        </a:rPr>
                        <a:t>XRN 5546</a:t>
                      </a:r>
                      <a:endParaRPr kumimoji="0" lang="en-GB" sz="950" b="0" i="0" u="none" strike="noStrike" kern="1200" cap="none" spc="0" normalizeH="0" baseline="0" noProof="0">
                        <a:ln>
                          <a:noFill/>
                        </a:ln>
                        <a:solidFill>
                          <a:prstClr val="black"/>
                        </a:solidFill>
                        <a:effectLst/>
                        <a:uLnTx/>
                        <a:uFillTx/>
                        <a:latin typeface="+mn-lt"/>
                        <a:ea typeface="+mn-ea"/>
                        <a:cs typeface="+mn-cs"/>
                      </a:endParaRPr>
                    </a:p>
                  </a:txBody>
                  <a:tcPr>
                    <a:solidFill>
                      <a:schemeClr val="accent1">
                        <a:lumMod val="20000"/>
                        <a:lumOff val="80000"/>
                      </a:schemeClr>
                    </a:solidFill>
                  </a:tcPr>
                </a:tc>
                <a:tc>
                  <a:txBody>
                    <a:bodyPr/>
                    <a:lstStyle/>
                    <a:p>
                      <a:r>
                        <a:rPr lang="en-US" sz="950" b="0" kern="1200">
                          <a:solidFill>
                            <a:schemeClr val="dk1"/>
                          </a:solidFill>
                          <a:latin typeface="+mn-lt"/>
                          <a:ea typeface="+mn-ea"/>
                          <a:cs typeface="+mn-cs"/>
                        </a:rPr>
                        <a:t>Xoserve</a:t>
                      </a:r>
                    </a:p>
                  </a:txBody>
                  <a:tcPr>
                    <a:solidFill>
                      <a:schemeClr val="accent1">
                        <a:lumMod val="20000"/>
                        <a:lumOff val="80000"/>
                      </a:schemeClr>
                    </a:solidFill>
                  </a:tcPr>
                </a:tc>
                <a:tc>
                  <a:txBody>
                    <a:bodyPr/>
                    <a:lstStyle/>
                    <a:p>
                      <a:r>
                        <a:rPr lang="en-GB" sz="950" b="0" kern="1200">
                          <a:solidFill>
                            <a:schemeClr val="tx1"/>
                          </a:solidFill>
                          <a:latin typeface="+mn-lt"/>
                          <a:ea typeface="+mn-ea"/>
                          <a:cs typeface="+mn-cs"/>
                        </a:rPr>
                        <a:t>GRDS</a:t>
                      </a:r>
                    </a:p>
                  </a:txBody>
                  <a:tcPr>
                    <a:solidFill>
                      <a:schemeClr val="accent1">
                        <a:lumMod val="20000"/>
                        <a:lumOff val="80000"/>
                      </a:schemeClr>
                    </a:solidFill>
                  </a:tcPr>
                </a:tc>
                <a:tc>
                  <a:txBody>
                    <a:bodyPr/>
                    <a:lstStyle/>
                    <a:p>
                      <a:r>
                        <a:rPr lang="en-GB" sz="950" kern="1200">
                          <a:solidFill>
                            <a:schemeClr val="dk1"/>
                          </a:solidFill>
                          <a:latin typeface="+mn-lt"/>
                          <a:ea typeface="+mn-ea"/>
                          <a:cs typeface="+mn-cs"/>
                        </a:rPr>
                        <a:t>Under development</a:t>
                      </a:r>
                    </a:p>
                  </a:txBody>
                  <a:tcPr>
                    <a:solidFill>
                      <a:schemeClr val="accent1">
                        <a:lumMod val="20000"/>
                        <a:lumOff val="80000"/>
                      </a:schemeClr>
                    </a:solidFill>
                  </a:tcPr>
                </a:tc>
                <a:tc>
                  <a:txBody>
                    <a:bodyPr/>
                    <a:lstStyle/>
                    <a:p>
                      <a:r>
                        <a:rPr lang="en-GB" sz="950" kern="1200">
                          <a:solidFill>
                            <a:schemeClr val="dk1"/>
                          </a:solidFill>
                          <a:latin typeface="+mn-lt"/>
                          <a:ea typeface="+mn-ea"/>
                          <a:cs typeface="+mn-cs"/>
                        </a:rPr>
                        <a:t>04/03/2023 – Next steps meeting arranged between Xoserve and Correla</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a:ln>
                            <a:noFill/>
                          </a:ln>
                          <a:solidFill>
                            <a:prstClr val="black"/>
                          </a:solidFill>
                          <a:effectLst/>
                          <a:uLnTx/>
                          <a:uFillTx/>
                          <a:latin typeface="+mn-lt"/>
                          <a:ea typeface="+mn-ea"/>
                          <a:cs typeface="+mn-cs"/>
                        </a:rPr>
                        <a:t>TBC</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a:ln>
                            <a:noFill/>
                          </a:ln>
                          <a:solidFill>
                            <a:schemeClr val="tx1"/>
                          </a:solidFill>
                          <a:effectLst/>
                          <a:uLnTx/>
                          <a:uFillTx/>
                          <a:latin typeface="+mn-lt"/>
                          <a:ea typeface="+mn-ea"/>
                          <a:cs typeface="+mn-cs"/>
                        </a:rPr>
                        <a:t>Medium</a:t>
                      </a:r>
                    </a:p>
                  </a:txBody>
                  <a:tcPr>
                    <a:solidFill>
                      <a:schemeClr val="accent1">
                        <a:lumMod val="20000"/>
                        <a:lumOff val="80000"/>
                      </a:schemeClr>
                    </a:solidFill>
                  </a:tcPr>
                </a:tc>
                <a:extLst>
                  <a:ext uri="{0D108BD9-81ED-4DB2-BD59-A6C34878D82A}">
                    <a16:rowId xmlns:a16="http://schemas.microsoft.com/office/drawing/2014/main" val="3792875445"/>
                  </a:ext>
                </a:extLst>
              </a:tr>
            </a:tbl>
          </a:graphicData>
        </a:graphic>
      </p:graphicFrame>
      <p:grpSp>
        <p:nvGrpSpPr>
          <p:cNvPr id="22" name="Group 21">
            <a:extLst>
              <a:ext uri="{FF2B5EF4-FFF2-40B4-BE49-F238E27FC236}">
                <a16:creationId xmlns:a16="http://schemas.microsoft.com/office/drawing/2014/main" id="{169DB1F2-B906-40E7-9539-649BD69F6A78}"/>
              </a:ext>
            </a:extLst>
          </p:cNvPr>
          <p:cNvGrpSpPr/>
          <p:nvPr/>
        </p:nvGrpSpPr>
        <p:grpSpPr>
          <a:xfrm>
            <a:off x="188250" y="4331597"/>
            <a:ext cx="3401154" cy="475676"/>
            <a:chOff x="188250" y="4480964"/>
            <a:chExt cx="3401154" cy="475676"/>
          </a:xfrm>
        </p:grpSpPr>
        <p:grpSp>
          <p:nvGrpSpPr>
            <p:cNvPr id="25" name="Group 24">
              <a:extLst>
                <a:ext uri="{FF2B5EF4-FFF2-40B4-BE49-F238E27FC236}">
                  <a16:creationId xmlns:a16="http://schemas.microsoft.com/office/drawing/2014/main" id="{7AC3656E-A53A-4DBE-B205-C5F47EE504F4}"/>
                </a:ext>
              </a:extLst>
            </p:cNvPr>
            <p:cNvGrpSpPr/>
            <p:nvPr/>
          </p:nvGrpSpPr>
          <p:grpSpPr>
            <a:xfrm>
              <a:off x="188250" y="4480964"/>
              <a:ext cx="2347510" cy="475676"/>
              <a:chOff x="66502" y="4450261"/>
              <a:chExt cx="2347510" cy="475676"/>
            </a:xfrm>
          </p:grpSpPr>
          <p:grpSp>
            <p:nvGrpSpPr>
              <p:cNvPr id="28" name="Group 27">
                <a:extLst>
                  <a:ext uri="{FF2B5EF4-FFF2-40B4-BE49-F238E27FC236}">
                    <a16:creationId xmlns:a16="http://schemas.microsoft.com/office/drawing/2014/main" id="{BE0DAC09-7B24-4341-B432-B71DDCA51C65}"/>
                  </a:ext>
                </a:extLst>
              </p:cNvPr>
              <p:cNvGrpSpPr/>
              <p:nvPr/>
            </p:nvGrpSpPr>
            <p:grpSpPr>
              <a:xfrm>
                <a:off x="66502" y="4450261"/>
                <a:ext cx="1577167" cy="475676"/>
                <a:chOff x="0" y="4426024"/>
                <a:chExt cx="1577167" cy="475676"/>
              </a:xfrm>
            </p:grpSpPr>
            <p:grpSp>
              <p:nvGrpSpPr>
                <p:cNvPr id="31" name="Group 30">
                  <a:extLst>
                    <a:ext uri="{FF2B5EF4-FFF2-40B4-BE49-F238E27FC236}">
                      <a16:creationId xmlns:a16="http://schemas.microsoft.com/office/drawing/2014/main" id="{92833DCA-E9BA-4614-A711-4C5EC52ADE0B}"/>
                    </a:ext>
                  </a:extLst>
                </p:cNvPr>
                <p:cNvGrpSpPr/>
                <p:nvPr/>
              </p:nvGrpSpPr>
              <p:grpSpPr>
                <a:xfrm>
                  <a:off x="0" y="4650688"/>
                  <a:ext cx="1577167" cy="251012"/>
                  <a:chOff x="233082" y="4628585"/>
                  <a:chExt cx="1577167" cy="251012"/>
                </a:xfrm>
              </p:grpSpPr>
              <p:sp>
                <p:nvSpPr>
                  <p:cNvPr id="33" name="Rectangle 32">
                    <a:extLst>
                      <a:ext uri="{FF2B5EF4-FFF2-40B4-BE49-F238E27FC236}">
                        <a16:creationId xmlns:a16="http://schemas.microsoft.com/office/drawing/2014/main" id="{2E5E59F7-F5C0-4542-AEA4-1CA538CC0823}"/>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C7872618-A61C-4188-A6AE-495DDD75DED8}"/>
                      </a:ext>
                    </a:extLst>
                  </p:cNvPr>
                  <p:cNvSpPr txBox="1"/>
                  <p:nvPr/>
                </p:nvSpPr>
                <p:spPr>
                  <a:xfrm>
                    <a:off x="483783" y="4646369"/>
                    <a:ext cx="1326466" cy="215444"/>
                  </a:xfrm>
                  <a:prstGeom prst="rect">
                    <a:avLst/>
                  </a:prstGeom>
                  <a:noFill/>
                </p:spPr>
                <p:txBody>
                  <a:bodyPr wrap="square" rtlCol="0">
                    <a:spAutoFit/>
                  </a:bodyPr>
                  <a:lstStyle/>
                  <a:p>
                    <a:r>
                      <a:rPr lang="en-GB" sz="800"/>
                      <a:t>Currently working on</a:t>
                    </a:r>
                  </a:p>
                </p:txBody>
              </p:sp>
            </p:grpSp>
            <p:sp>
              <p:nvSpPr>
                <p:cNvPr id="32" name="TextBox 31">
                  <a:extLst>
                    <a:ext uri="{FF2B5EF4-FFF2-40B4-BE49-F238E27FC236}">
                      <a16:creationId xmlns:a16="http://schemas.microsoft.com/office/drawing/2014/main" id="{7A7CF289-0E78-44FC-A71B-D69591072859}"/>
                    </a:ext>
                  </a:extLst>
                </p:cNvPr>
                <p:cNvSpPr txBox="1"/>
                <p:nvPr/>
              </p:nvSpPr>
              <p:spPr>
                <a:xfrm>
                  <a:off x="0" y="4426024"/>
                  <a:ext cx="806823" cy="230832"/>
                </a:xfrm>
                <a:prstGeom prst="rect">
                  <a:avLst/>
                </a:prstGeom>
                <a:noFill/>
              </p:spPr>
              <p:txBody>
                <a:bodyPr wrap="square" rtlCol="0">
                  <a:spAutoFit/>
                </a:bodyPr>
                <a:lstStyle/>
                <a:p>
                  <a:r>
                    <a:rPr lang="en-GB" sz="900" b="1"/>
                    <a:t>Key:</a:t>
                  </a:r>
                </a:p>
              </p:txBody>
            </p:sp>
          </p:grpSp>
          <p:sp>
            <p:nvSpPr>
              <p:cNvPr id="29" name="Rectangle 28">
                <a:extLst>
                  <a:ext uri="{FF2B5EF4-FFF2-40B4-BE49-F238E27FC236}">
                    <a16:creationId xmlns:a16="http://schemas.microsoft.com/office/drawing/2014/main" id="{1C25515B-E849-457E-AA5A-BFED9981E11E}"/>
                  </a:ext>
                </a:extLst>
              </p:cNvPr>
              <p:cNvSpPr/>
              <p:nvPr/>
            </p:nvSpPr>
            <p:spPr>
              <a:xfrm>
                <a:off x="1518318" y="4674925"/>
                <a:ext cx="250701" cy="251012"/>
              </a:xfrm>
              <a:prstGeom prst="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0A895E6F-6D7F-4C57-99A4-32AC35649579}"/>
                  </a:ext>
                </a:extLst>
              </p:cNvPr>
              <p:cNvSpPr txBox="1"/>
              <p:nvPr/>
            </p:nvSpPr>
            <p:spPr>
              <a:xfrm>
                <a:off x="1769019" y="4690440"/>
                <a:ext cx="644993" cy="217713"/>
              </a:xfrm>
              <a:prstGeom prst="rect">
                <a:avLst/>
              </a:prstGeom>
              <a:noFill/>
            </p:spPr>
            <p:txBody>
              <a:bodyPr wrap="square" rtlCol="0">
                <a:spAutoFit/>
              </a:bodyPr>
              <a:lstStyle/>
              <a:p>
                <a:r>
                  <a:rPr lang="en-GB" sz="800"/>
                  <a:t>Upcoming</a:t>
                </a:r>
              </a:p>
            </p:txBody>
          </p:sp>
        </p:grpSp>
        <p:sp>
          <p:nvSpPr>
            <p:cNvPr id="26" name="Rectangle 25">
              <a:extLst>
                <a:ext uri="{FF2B5EF4-FFF2-40B4-BE49-F238E27FC236}">
                  <a16:creationId xmlns:a16="http://schemas.microsoft.com/office/drawing/2014/main" id="{400F69E2-2D79-432C-8EE3-6C2A27D00071}"/>
                </a:ext>
              </a:extLst>
            </p:cNvPr>
            <p:cNvSpPr/>
            <p:nvPr/>
          </p:nvSpPr>
          <p:spPr>
            <a:xfrm>
              <a:off x="2614735" y="4705628"/>
              <a:ext cx="250701" cy="251012"/>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D993DC1D-1BB4-4CF6-A7E6-1B6AE8674BAE}"/>
                </a:ext>
              </a:extLst>
            </p:cNvPr>
            <p:cNvSpPr txBox="1"/>
            <p:nvPr/>
          </p:nvSpPr>
          <p:spPr>
            <a:xfrm>
              <a:off x="2914787" y="4723412"/>
              <a:ext cx="674617" cy="215444"/>
            </a:xfrm>
            <a:prstGeom prst="rect">
              <a:avLst/>
            </a:prstGeom>
            <a:noFill/>
          </p:spPr>
          <p:txBody>
            <a:bodyPr wrap="square" rtlCol="0">
              <a:spAutoFit/>
            </a:bodyPr>
            <a:lstStyle/>
            <a:p>
              <a:r>
                <a:rPr lang="en-GB" sz="800"/>
                <a:t>Monitoring</a:t>
              </a:r>
            </a:p>
          </p:txBody>
        </p:sp>
      </p:grpSp>
    </p:spTree>
    <p:extLst>
      <p:ext uri="{BB962C8B-B14F-4D97-AF65-F5344CB8AC3E}">
        <p14:creationId xmlns:p14="http://schemas.microsoft.com/office/powerpoint/2010/main" val="3712717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a:latin typeface="Arial"/>
                <a:cs typeface="Arial"/>
              </a:rPr>
              <a:t>Section 2: DSC Change Budget &amp; Horizon Planning</a:t>
            </a:r>
            <a:endParaRPr lang="en-GB" sz="3600">
              <a:latin typeface="Arial"/>
              <a:cs typeface="Arial"/>
            </a:endParaRPr>
          </a:p>
        </p:txBody>
      </p:sp>
    </p:spTree>
    <p:extLst>
      <p:ext uri="{BB962C8B-B14F-4D97-AF65-F5344CB8AC3E}">
        <p14:creationId xmlns:p14="http://schemas.microsoft.com/office/powerpoint/2010/main" val="361429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978011" y="176577"/>
            <a:ext cx="7187978" cy="439778"/>
          </a:xfrm>
        </p:spPr>
        <p:txBody>
          <a:bodyPr>
            <a:normAutofit/>
          </a:bodyPr>
          <a:lstStyle/>
          <a:p>
            <a:r>
              <a:rPr lang="en-GB" sz="2000">
                <a:latin typeface="Arial"/>
                <a:cs typeface="Arial"/>
              </a:rPr>
              <a:t>(Gas) REC Change Pipeline - Under Prioritisation Review</a:t>
            </a:r>
          </a:p>
        </p:txBody>
      </p:sp>
      <p:graphicFrame>
        <p:nvGraphicFramePr>
          <p:cNvPr id="3" name="Table 3">
            <a:extLst>
              <a:ext uri="{FF2B5EF4-FFF2-40B4-BE49-F238E27FC236}">
                <a16:creationId xmlns:a16="http://schemas.microsoft.com/office/drawing/2014/main" id="{4A0885CD-C12F-4105-9D5D-9DA779802850}"/>
              </a:ext>
            </a:extLst>
          </p:cNvPr>
          <p:cNvGraphicFramePr>
            <a:graphicFrameLocks noGrp="1"/>
          </p:cNvGraphicFramePr>
          <p:nvPr/>
        </p:nvGraphicFramePr>
        <p:xfrm>
          <a:off x="245889" y="616355"/>
          <a:ext cx="8652222" cy="4087367"/>
        </p:xfrm>
        <a:graphic>
          <a:graphicData uri="http://schemas.openxmlformats.org/drawingml/2006/table">
            <a:tbl>
              <a:tblPr firstRow="1" bandRow="1">
                <a:tableStyleId>{5C22544A-7EE6-4342-B048-85BDC9FD1C3A}</a:tableStyleId>
              </a:tblPr>
              <a:tblGrid>
                <a:gridCol w="704573">
                  <a:extLst>
                    <a:ext uri="{9D8B030D-6E8A-4147-A177-3AD203B41FA5}">
                      <a16:colId xmlns:a16="http://schemas.microsoft.com/office/drawing/2014/main" val="2718274602"/>
                    </a:ext>
                  </a:extLst>
                </a:gridCol>
                <a:gridCol w="5935256">
                  <a:extLst>
                    <a:ext uri="{9D8B030D-6E8A-4147-A177-3AD203B41FA5}">
                      <a16:colId xmlns:a16="http://schemas.microsoft.com/office/drawing/2014/main" val="2896332416"/>
                    </a:ext>
                  </a:extLst>
                </a:gridCol>
                <a:gridCol w="2012393">
                  <a:extLst>
                    <a:ext uri="{9D8B030D-6E8A-4147-A177-3AD203B41FA5}">
                      <a16:colId xmlns:a16="http://schemas.microsoft.com/office/drawing/2014/main" val="2937892801"/>
                    </a:ext>
                  </a:extLst>
                </a:gridCol>
              </a:tblGrid>
              <a:tr h="263995">
                <a:tc>
                  <a:txBody>
                    <a:bodyPr/>
                    <a:lstStyle/>
                    <a:p>
                      <a:pPr algn="ctr"/>
                      <a:r>
                        <a:rPr lang="en-GB" sz="850">
                          <a:latin typeface="+mn-lt"/>
                        </a:rPr>
                        <a:t>Title </a:t>
                      </a:r>
                    </a:p>
                  </a:txBody>
                  <a:tcPr/>
                </a:tc>
                <a:tc>
                  <a:txBody>
                    <a:bodyPr/>
                    <a:lstStyle/>
                    <a:p>
                      <a:pPr algn="ctr"/>
                      <a:r>
                        <a:rPr lang="en-GB" sz="850">
                          <a:latin typeface="+mn-lt"/>
                        </a:rPr>
                        <a:t>Description</a:t>
                      </a:r>
                    </a:p>
                  </a:txBody>
                  <a:tcPr/>
                </a:tc>
                <a:tc>
                  <a:txBody>
                    <a:bodyPr/>
                    <a:lstStyle/>
                    <a:p>
                      <a:pPr algn="ctr"/>
                      <a:r>
                        <a:rPr lang="en-GB" sz="850">
                          <a:latin typeface="+mn-lt"/>
                        </a:rPr>
                        <a:t>Status</a:t>
                      </a:r>
                    </a:p>
                  </a:txBody>
                  <a:tcPr/>
                </a:tc>
                <a:extLst>
                  <a:ext uri="{0D108BD9-81ED-4DB2-BD59-A6C34878D82A}">
                    <a16:rowId xmlns:a16="http://schemas.microsoft.com/office/drawing/2014/main" val="118947466"/>
                  </a:ext>
                </a:extLst>
              </a:tr>
              <a:tr h="273098">
                <a:tc>
                  <a:txBody>
                    <a:bodyPr/>
                    <a:lstStyle/>
                    <a:p>
                      <a:r>
                        <a:rPr lang="en-GB" sz="900" kern="1200">
                          <a:solidFill>
                            <a:schemeClr val="dk1"/>
                          </a:solidFill>
                          <a:latin typeface="+mn-lt"/>
                          <a:ea typeface="+mn-ea"/>
                          <a:cs typeface="+mn-cs"/>
                          <a:hlinkClick r:id="rId3"/>
                        </a:rPr>
                        <a:t>R0049</a:t>
                      </a:r>
                      <a:endParaRPr lang="en-GB" sz="900" kern="1200">
                        <a:solidFill>
                          <a:schemeClr val="dk1"/>
                        </a:solidFill>
                        <a:latin typeface="+mn-lt"/>
                        <a:ea typeface="+mn-ea"/>
                        <a:cs typeface="+mn-cs"/>
                      </a:endParaRPr>
                    </a:p>
                  </a:txBody>
                  <a:tcPr/>
                </a:tc>
                <a:tc>
                  <a:txBody>
                    <a:bodyPr/>
                    <a:lstStyle/>
                    <a:p>
                      <a:r>
                        <a:rPr lang="en-GB" sz="900" b="0" i="0">
                          <a:solidFill>
                            <a:srgbClr val="272833"/>
                          </a:solidFill>
                          <a:effectLst/>
                          <a:latin typeface="+mn-lt"/>
                        </a:rPr>
                        <a:t>Intellectual Property Rights and Services Data Main Body changes</a:t>
                      </a:r>
                      <a:endParaRPr lang="en-GB" sz="9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813766753"/>
                  </a:ext>
                </a:extLst>
              </a:tr>
              <a:tr h="273098">
                <a:tc>
                  <a:txBody>
                    <a:bodyPr/>
                    <a:lstStyle/>
                    <a:p>
                      <a:r>
                        <a:rPr lang="en-GB" sz="900" kern="1200">
                          <a:solidFill>
                            <a:schemeClr val="dk1"/>
                          </a:solidFill>
                          <a:latin typeface="+mn-lt"/>
                          <a:ea typeface="+mn-ea"/>
                          <a:cs typeface="+mn-cs"/>
                          <a:hlinkClick r:id="rId4"/>
                        </a:rPr>
                        <a:t>R0051</a:t>
                      </a:r>
                      <a:endParaRPr lang="en-GB" sz="900" kern="1200">
                        <a:solidFill>
                          <a:schemeClr val="dk1"/>
                        </a:solidFill>
                        <a:latin typeface="+mn-lt"/>
                        <a:ea typeface="+mn-ea"/>
                        <a:cs typeface="+mn-cs"/>
                      </a:endParaRPr>
                    </a:p>
                  </a:txBody>
                  <a:tcPr/>
                </a:tc>
                <a:tc>
                  <a:txBody>
                    <a:bodyPr/>
                    <a:lstStyle/>
                    <a:p>
                      <a:r>
                        <a:rPr lang="en-GB" sz="900" b="0" i="0">
                          <a:solidFill>
                            <a:srgbClr val="272833"/>
                          </a:solidFill>
                          <a:effectLst/>
                          <a:latin typeface="+mn-lt"/>
                        </a:rPr>
                        <a:t>Switch Request Objections (Change of Occupier)</a:t>
                      </a:r>
                      <a:endParaRPr lang="en-GB" sz="9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718757512"/>
                  </a:ext>
                </a:extLst>
              </a:tr>
              <a:tr h="273098">
                <a:tc>
                  <a:txBody>
                    <a:bodyPr/>
                    <a:lstStyle/>
                    <a:p>
                      <a:r>
                        <a:rPr lang="en-GB" sz="900" kern="1200">
                          <a:solidFill>
                            <a:schemeClr val="dk1"/>
                          </a:solidFill>
                          <a:latin typeface="+mn-lt"/>
                          <a:ea typeface="+mn-ea"/>
                          <a:cs typeface="+mn-cs"/>
                          <a:hlinkClick r:id="rId5"/>
                        </a:rPr>
                        <a:t>R0056</a:t>
                      </a:r>
                      <a:endParaRPr lang="en-GB" sz="90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latin typeface="+mn-lt"/>
                        </a:rPr>
                        <a:t>EES/GES additional service request for Housing Ass</a:t>
                      </a:r>
                      <a:r>
                        <a:rPr lang="en-GB" sz="900">
                          <a:solidFill>
                            <a:schemeClr val="tx1"/>
                          </a:solidFill>
                          <a:latin typeface="+mn-lt"/>
                        </a:rPr>
                        <a:t>ociations</a:t>
                      </a:r>
                      <a:r>
                        <a:rPr lang="en-GB" sz="900">
                          <a:latin typeface="+mn-lt"/>
                        </a:rPr>
                        <a:t> to be added to the Matrix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399371416"/>
                  </a:ext>
                </a:extLst>
              </a:tr>
              <a:tr h="273098">
                <a:tc>
                  <a:txBody>
                    <a:bodyPr/>
                    <a:lstStyle/>
                    <a:p>
                      <a:r>
                        <a:rPr lang="en-GB" sz="900">
                          <a:latin typeface="+mn-lt"/>
                          <a:hlinkClick r:id="rId6"/>
                        </a:rPr>
                        <a:t>R0059</a:t>
                      </a:r>
                      <a:endParaRPr lang="en-GB" sz="900">
                        <a:latin typeface="+mn-lt"/>
                      </a:endParaRPr>
                    </a:p>
                  </a:txBody>
                  <a:tcPr/>
                </a:tc>
                <a:tc>
                  <a:txBody>
                    <a:bodyPr/>
                    <a:lstStyle/>
                    <a:p>
                      <a:r>
                        <a:rPr lang="en-GB" sz="900" b="0" i="0">
                          <a:solidFill>
                            <a:srgbClr val="272833"/>
                          </a:solidFill>
                          <a:effectLst/>
                          <a:latin typeface="+mn-lt"/>
                        </a:rPr>
                        <a:t>Maintenance of Qualification Schedule Change</a:t>
                      </a:r>
                      <a:endParaRPr lang="en-GB" sz="9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1922997412"/>
                  </a:ext>
                </a:extLst>
              </a:tr>
              <a:tr h="273098">
                <a:tc>
                  <a:txBody>
                    <a:bodyPr/>
                    <a:lstStyle/>
                    <a:p>
                      <a:r>
                        <a:rPr lang="en-GB" sz="900">
                          <a:latin typeface="+mn-lt"/>
                          <a:hlinkClick r:id="rId7"/>
                        </a:rPr>
                        <a:t>R0068</a:t>
                      </a:r>
                      <a:endParaRPr lang="en-GB" sz="900">
                        <a:latin typeface="+mn-lt"/>
                      </a:endParaRPr>
                    </a:p>
                  </a:txBody>
                  <a:tcPr/>
                </a:tc>
                <a:tc>
                  <a:txBody>
                    <a:bodyPr/>
                    <a:lstStyle/>
                    <a:p>
                      <a:r>
                        <a:rPr lang="en-GB" sz="900" b="0" i="0">
                          <a:solidFill>
                            <a:srgbClr val="272833"/>
                          </a:solidFill>
                          <a:effectLst/>
                          <a:latin typeface="+mn-lt"/>
                        </a:rPr>
                        <a:t>REC Data Protection Changes</a:t>
                      </a:r>
                      <a:endParaRPr lang="en-GB" sz="9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549377029"/>
                  </a:ext>
                </a:extLst>
              </a:tr>
              <a:tr h="273098">
                <a:tc>
                  <a:txBody>
                    <a:bodyPr/>
                    <a:lstStyle/>
                    <a:p>
                      <a:r>
                        <a:rPr lang="en-GB" sz="900">
                          <a:latin typeface="+mn-lt"/>
                          <a:hlinkClick r:id="rId8" tooltip="R0069"/>
                        </a:rPr>
                        <a:t>R0069</a:t>
                      </a:r>
                      <a:endParaRPr lang="en-GB" sz="900">
                        <a:latin typeface="+mn-lt"/>
                      </a:endParaRPr>
                    </a:p>
                  </a:txBody>
                  <a:tcPr/>
                </a:tc>
                <a:tc>
                  <a:txBody>
                    <a:bodyPr/>
                    <a:lstStyle/>
                    <a:p>
                      <a:r>
                        <a:rPr lang="en-GB" sz="900" b="0" i="0" kern="1200">
                          <a:solidFill>
                            <a:schemeClr val="dk1"/>
                          </a:solidFill>
                          <a:effectLst/>
                          <a:latin typeface="+mn-lt"/>
                          <a:ea typeface="+mn-ea"/>
                          <a:cs typeface="+mn-cs"/>
                        </a:rPr>
                        <a:t>Amendments to Sample Access Agreement</a:t>
                      </a:r>
                      <a:endParaRPr lang="en-GB" sz="9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3673555656"/>
                  </a:ext>
                </a:extLst>
              </a:tr>
              <a:tr h="273098">
                <a:tc>
                  <a:txBody>
                    <a:bodyPr/>
                    <a:lstStyle/>
                    <a:p>
                      <a:r>
                        <a:rPr lang="en-GB" sz="900" kern="1200">
                          <a:solidFill>
                            <a:schemeClr val="dk1"/>
                          </a:solidFill>
                          <a:latin typeface="+mn-lt"/>
                          <a:ea typeface="+mn-ea"/>
                          <a:cs typeface="+mn-cs"/>
                          <a:hlinkClick r:id="rId9"/>
                        </a:rPr>
                        <a:t>R0071</a:t>
                      </a:r>
                      <a:endParaRPr lang="en-GB" sz="900" kern="1200">
                        <a:solidFill>
                          <a:schemeClr val="dk1"/>
                        </a:solidFill>
                        <a:latin typeface="+mn-lt"/>
                        <a:ea typeface="+mn-ea"/>
                        <a:cs typeface="+mn-cs"/>
                      </a:endParaRPr>
                    </a:p>
                  </a:txBody>
                  <a:tcPr/>
                </a:tc>
                <a:tc>
                  <a:txBody>
                    <a:bodyPr/>
                    <a:lstStyle/>
                    <a:p>
                      <a:r>
                        <a:rPr lang="en-GB" sz="900">
                          <a:latin typeface="+mn-lt"/>
                        </a:rPr>
                        <a:t>DCC access to EES and GES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237897611"/>
                  </a:ext>
                </a:extLst>
              </a:tr>
              <a:tr h="273098">
                <a:tc>
                  <a:txBody>
                    <a:bodyPr/>
                    <a:lstStyle/>
                    <a:p>
                      <a:r>
                        <a:rPr lang="en-GB" sz="900">
                          <a:latin typeface="+mn-lt"/>
                          <a:hlinkClick r:id="rId10"/>
                        </a:rPr>
                        <a:t>R0075</a:t>
                      </a:r>
                      <a:endParaRPr lang="en-GB" sz="900">
                        <a:latin typeface="+mn-lt"/>
                      </a:endParaRPr>
                    </a:p>
                  </a:txBody>
                  <a:tcPr/>
                </a:tc>
                <a:tc>
                  <a:txBody>
                    <a:bodyPr/>
                    <a:lstStyle/>
                    <a:p>
                      <a:r>
                        <a:rPr lang="en-GB" sz="900" kern="1200">
                          <a:solidFill>
                            <a:schemeClr val="dk1"/>
                          </a:solidFill>
                          <a:latin typeface="+mn-lt"/>
                          <a:ea typeface="+mn-ea"/>
                          <a:cs typeface="+mn-cs"/>
                        </a:rPr>
                        <a:t>Enabling Software Product Qualification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4708934"/>
                  </a:ext>
                </a:extLst>
              </a:tr>
              <a:tr h="273098">
                <a:tc>
                  <a:txBody>
                    <a:bodyPr/>
                    <a:lstStyle/>
                    <a:p>
                      <a:r>
                        <a:rPr lang="en-GB" sz="900">
                          <a:latin typeface="+mn-lt"/>
                          <a:hlinkClick r:id="rId11"/>
                        </a:rPr>
                        <a:t>R0080</a:t>
                      </a:r>
                      <a:endParaRPr lang="en-GB" sz="900">
                        <a:latin typeface="+mn-lt"/>
                      </a:endParaRPr>
                    </a:p>
                  </a:txBody>
                  <a:tcPr/>
                </a:tc>
                <a:tc>
                  <a:txBody>
                    <a:bodyPr/>
                    <a:lstStyle/>
                    <a:p>
                      <a:r>
                        <a:rPr lang="en-GB" sz="900" kern="1200">
                          <a:solidFill>
                            <a:schemeClr val="dk1"/>
                          </a:solidFill>
                          <a:latin typeface="+mn-lt"/>
                          <a:ea typeface="+mn-ea"/>
                          <a:cs typeface="+mn-cs"/>
                        </a:rPr>
                        <a:t>I</a:t>
                      </a:r>
                      <a:r>
                        <a:rPr lang="en-US" sz="900" kern="1200">
                          <a:solidFill>
                            <a:schemeClr val="dk1"/>
                          </a:solidFill>
                          <a:latin typeface="+mn-lt"/>
                          <a:ea typeface="+mn-ea"/>
                          <a:cs typeface="+mn-cs"/>
                        </a:rPr>
                        <a:t>mprovements to "Failed to deliver" CSS messages</a:t>
                      </a:r>
                      <a:endParaRPr lang="en-GB" sz="90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422000444"/>
                  </a:ext>
                </a:extLst>
              </a:tr>
              <a:tr h="273098">
                <a:tc>
                  <a:txBody>
                    <a:bodyPr/>
                    <a:lstStyle/>
                    <a:p>
                      <a:r>
                        <a:rPr lang="en-GB" sz="900">
                          <a:latin typeface="+mn-lt"/>
                          <a:hlinkClick r:id="rId12"/>
                        </a:rPr>
                        <a:t>R0081</a:t>
                      </a:r>
                      <a:endParaRPr lang="en-GB" sz="900">
                        <a:latin typeface="+mn-lt"/>
                      </a:endParaRPr>
                    </a:p>
                  </a:txBody>
                  <a:tcPr/>
                </a:tc>
                <a:tc>
                  <a:txBody>
                    <a:bodyPr/>
                    <a:lstStyle/>
                    <a:p>
                      <a:r>
                        <a:rPr lang="en-GB" sz="900" kern="1200">
                          <a:solidFill>
                            <a:schemeClr val="dk1"/>
                          </a:solidFill>
                          <a:latin typeface="+mn-lt"/>
                          <a:ea typeface="+mn-ea"/>
                          <a:cs typeface="+mn-cs"/>
                        </a:rPr>
                        <a:t>CSS Market message retry strategy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606947876"/>
                  </a:ext>
                </a:extLst>
              </a:tr>
              <a:tr h="273098">
                <a:tc>
                  <a:txBody>
                    <a:bodyPr/>
                    <a:lstStyle/>
                    <a:p>
                      <a:r>
                        <a:rPr lang="en-GB" sz="900">
                          <a:latin typeface="+mn-lt"/>
                          <a:hlinkClick r:id="rId13"/>
                        </a:rPr>
                        <a:t>R0082</a:t>
                      </a:r>
                      <a:endParaRPr lang="en-GB" sz="900">
                        <a:latin typeface="+mn-lt"/>
                      </a:endParaRPr>
                    </a:p>
                  </a:txBody>
                  <a:tcPr/>
                </a:tc>
                <a:tc>
                  <a:txBody>
                    <a:bodyPr/>
                    <a:lstStyle/>
                    <a:p>
                      <a:r>
                        <a:rPr lang="en-US" sz="900" kern="1200">
                          <a:solidFill>
                            <a:schemeClr val="dk1"/>
                          </a:solidFill>
                          <a:latin typeface="+mn-lt"/>
                          <a:ea typeface="+mn-ea"/>
                          <a:cs typeface="+mn-cs"/>
                        </a:rPr>
                        <a:t>Formalising the Submission of PPMIP Unallocated Transaction Report (UTR) Files</a:t>
                      </a:r>
                      <a:endParaRPr lang="en-GB" sz="90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99890261"/>
                  </a:ext>
                </a:extLst>
              </a:tr>
              <a:tr h="273098">
                <a:tc>
                  <a:txBody>
                    <a:bodyPr/>
                    <a:lstStyle/>
                    <a:p>
                      <a:r>
                        <a:rPr lang="en-GB" sz="900">
                          <a:latin typeface="+mn-lt"/>
                          <a:hlinkClick r:id="rId14"/>
                        </a:rPr>
                        <a:t>R0084</a:t>
                      </a:r>
                      <a:endParaRPr lang="en-GB" sz="900">
                        <a:latin typeface="+mn-lt"/>
                      </a:endParaRPr>
                    </a:p>
                  </a:txBody>
                  <a:tcPr/>
                </a:tc>
                <a:tc>
                  <a:txBody>
                    <a:bodyPr/>
                    <a:lstStyle/>
                    <a:p>
                      <a:r>
                        <a:rPr lang="en-US" sz="900" kern="1200">
                          <a:solidFill>
                            <a:schemeClr val="dk1"/>
                          </a:solidFill>
                          <a:latin typeface="+mn-lt"/>
                          <a:ea typeface="+mn-ea"/>
                          <a:cs typeface="+mn-cs"/>
                        </a:rPr>
                        <a:t>Housekeeping changes to the approved legal text for R0047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542806816"/>
                  </a:ext>
                </a:extLst>
              </a:tr>
              <a:tr h="273098">
                <a:tc>
                  <a:txBody>
                    <a:bodyPr/>
                    <a:lstStyle/>
                    <a:p>
                      <a:r>
                        <a:rPr lang="en-GB" sz="900">
                          <a:latin typeface="+mn-lt"/>
                          <a:hlinkClick r:id="rId15"/>
                        </a:rPr>
                        <a:t>R0085</a:t>
                      </a:r>
                      <a:endParaRPr lang="en-GB" sz="900">
                        <a:latin typeface="+mn-lt"/>
                      </a:endParaRPr>
                    </a:p>
                  </a:txBody>
                  <a:tcPr/>
                </a:tc>
                <a:tc>
                  <a:txBody>
                    <a:bodyPr/>
                    <a:lstStyle/>
                    <a:p>
                      <a:r>
                        <a:rPr lang="en-US" sz="900" kern="1200">
                          <a:solidFill>
                            <a:schemeClr val="dk1"/>
                          </a:solidFill>
                          <a:latin typeface="+mn-lt"/>
                          <a:ea typeface="+mn-ea"/>
                          <a:cs typeface="+mn-cs"/>
                        </a:rPr>
                        <a:t>Switching Programme Designation of the Steady State Commencement Date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1271573250"/>
                  </a:ext>
                </a:extLst>
              </a:tr>
              <a:tr h="273098">
                <a:tc>
                  <a:txBody>
                    <a:bodyPr/>
                    <a:lstStyle/>
                    <a:p>
                      <a:r>
                        <a:rPr lang="en-GB" sz="900">
                          <a:latin typeface="+mn-lt"/>
                          <a:hlinkClick r:id="rId16"/>
                        </a:rPr>
                        <a:t>R0087</a:t>
                      </a:r>
                      <a:endParaRPr lang="en-GB" sz="900">
                        <a:latin typeface="+mn-lt"/>
                      </a:endParaRPr>
                    </a:p>
                  </a:txBody>
                  <a:tcPr/>
                </a:tc>
                <a:tc>
                  <a:txBody>
                    <a:bodyPr/>
                    <a:lstStyle/>
                    <a:p>
                      <a:r>
                        <a:rPr lang="en-US" sz="900" kern="1200">
                          <a:solidFill>
                            <a:schemeClr val="dk1"/>
                          </a:solidFill>
                          <a:latin typeface="+mn-lt"/>
                          <a:ea typeface="+mn-ea"/>
                          <a:cs typeface="+mn-cs"/>
                        </a:rPr>
                        <a:t>MAP GES data access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3512105105"/>
                  </a:ext>
                </a:extLst>
              </a:tr>
            </a:tbl>
          </a:graphicData>
        </a:graphic>
      </p:graphicFrame>
    </p:spTree>
    <p:extLst>
      <p:ext uri="{BB962C8B-B14F-4D97-AF65-F5344CB8AC3E}">
        <p14:creationId xmlns:p14="http://schemas.microsoft.com/office/powerpoint/2010/main" val="436337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978011" y="149607"/>
            <a:ext cx="7187978" cy="500074"/>
          </a:xfrm>
        </p:spPr>
        <p:txBody>
          <a:bodyPr>
            <a:normAutofit/>
          </a:bodyPr>
          <a:lstStyle/>
          <a:p>
            <a:r>
              <a:rPr lang="en-GB" sz="2000">
                <a:latin typeface="Arial"/>
                <a:cs typeface="Arial"/>
              </a:rPr>
              <a:t>(Gas) REC Change Pipeline - Under Prioritisation Review</a:t>
            </a:r>
          </a:p>
        </p:txBody>
      </p:sp>
      <p:graphicFrame>
        <p:nvGraphicFramePr>
          <p:cNvPr id="3" name="Table 3">
            <a:extLst>
              <a:ext uri="{FF2B5EF4-FFF2-40B4-BE49-F238E27FC236}">
                <a16:creationId xmlns:a16="http://schemas.microsoft.com/office/drawing/2014/main" id="{4A0885CD-C12F-4105-9D5D-9DA779802850}"/>
              </a:ext>
            </a:extLst>
          </p:cNvPr>
          <p:cNvGraphicFramePr>
            <a:graphicFrameLocks noGrp="1"/>
          </p:cNvGraphicFramePr>
          <p:nvPr/>
        </p:nvGraphicFramePr>
        <p:xfrm>
          <a:off x="245889" y="649681"/>
          <a:ext cx="8652222" cy="2555677"/>
        </p:xfrm>
        <a:graphic>
          <a:graphicData uri="http://schemas.openxmlformats.org/drawingml/2006/table">
            <a:tbl>
              <a:tblPr firstRow="1" bandRow="1">
                <a:tableStyleId>{5C22544A-7EE6-4342-B048-85BDC9FD1C3A}</a:tableStyleId>
              </a:tblPr>
              <a:tblGrid>
                <a:gridCol w="704573">
                  <a:extLst>
                    <a:ext uri="{9D8B030D-6E8A-4147-A177-3AD203B41FA5}">
                      <a16:colId xmlns:a16="http://schemas.microsoft.com/office/drawing/2014/main" val="2718274602"/>
                    </a:ext>
                  </a:extLst>
                </a:gridCol>
                <a:gridCol w="5935256">
                  <a:extLst>
                    <a:ext uri="{9D8B030D-6E8A-4147-A177-3AD203B41FA5}">
                      <a16:colId xmlns:a16="http://schemas.microsoft.com/office/drawing/2014/main" val="2896332416"/>
                    </a:ext>
                  </a:extLst>
                </a:gridCol>
                <a:gridCol w="2012393">
                  <a:extLst>
                    <a:ext uri="{9D8B030D-6E8A-4147-A177-3AD203B41FA5}">
                      <a16:colId xmlns:a16="http://schemas.microsoft.com/office/drawing/2014/main" val="2937892801"/>
                    </a:ext>
                  </a:extLst>
                </a:gridCol>
              </a:tblGrid>
              <a:tr h="277384">
                <a:tc>
                  <a:txBody>
                    <a:bodyPr/>
                    <a:lstStyle/>
                    <a:p>
                      <a:pPr algn="ctr"/>
                      <a:r>
                        <a:rPr lang="en-GB" sz="850">
                          <a:latin typeface="+mn-lt"/>
                        </a:rPr>
                        <a:t>Title </a:t>
                      </a:r>
                    </a:p>
                  </a:txBody>
                  <a:tcPr/>
                </a:tc>
                <a:tc>
                  <a:txBody>
                    <a:bodyPr/>
                    <a:lstStyle/>
                    <a:p>
                      <a:pPr algn="ctr"/>
                      <a:r>
                        <a:rPr lang="en-GB" sz="850">
                          <a:latin typeface="+mn-lt"/>
                        </a:rPr>
                        <a:t>Description</a:t>
                      </a:r>
                    </a:p>
                  </a:txBody>
                  <a:tcPr/>
                </a:tc>
                <a:tc>
                  <a:txBody>
                    <a:bodyPr/>
                    <a:lstStyle/>
                    <a:p>
                      <a:pPr algn="ctr"/>
                      <a:r>
                        <a:rPr lang="en-GB" sz="850">
                          <a:latin typeface="+mn-lt"/>
                        </a:rPr>
                        <a:t>Status</a:t>
                      </a:r>
                    </a:p>
                  </a:txBody>
                  <a:tcPr/>
                </a:tc>
                <a:extLst>
                  <a:ext uri="{0D108BD9-81ED-4DB2-BD59-A6C34878D82A}">
                    <a16:rowId xmlns:a16="http://schemas.microsoft.com/office/drawing/2014/main" val="118947466"/>
                  </a:ext>
                </a:extLst>
              </a:tr>
              <a:tr h="286950">
                <a:tc>
                  <a:txBody>
                    <a:bodyPr/>
                    <a:lstStyle/>
                    <a:p>
                      <a:r>
                        <a:rPr lang="en-GB" sz="900">
                          <a:latin typeface="+mn-lt"/>
                          <a:hlinkClick r:id="rId3"/>
                        </a:rPr>
                        <a:t>R0089</a:t>
                      </a:r>
                      <a:endParaRPr lang="en-GB" sz="900">
                        <a:latin typeface="+mn-lt"/>
                      </a:endParaRPr>
                    </a:p>
                  </a:txBody>
                  <a:tcPr/>
                </a:tc>
                <a:tc>
                  <a:txBody>
                    <a:bodyPr/>
                    <a:lstStyle/>
                    <a:p>
                      <a:r>
                        <a:rPr lang="en-US" sz="900" kern="1200">
                          <a:solidFill>
                            <a:schemeClr val="dk1"/>
                          </a:solidFill>
                          <a:latin typeface="+mn-lt"/>
                          <a:ea typeface="+mn-ea"/>
                          <a:cs typeface="+mn-cs"/>
                        </a:rPr>
                        <a:t>Removal of Pre-COVID AQ Value from Data Access Matrix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2653935607"/>
                  </a:ext>
                </a:extLst>
              </a:tr>
              <a:tr h="286950">
                <a:tc>
                  <a:txBody>
                    <a:bodyPr/>
                    <a:lstStyle/>
                    <a:p>
                      <a:r>
                        <a:rPr lang="en-GB" sz="900">
                          <a:latin typeface="+mn-lt"/>
                          <a:hlinkClick r:id="rId4"/>
                        </a:rPr>
                        <a:t>R0092 </a:t>
                      </a:r>
                      <a:endParaRPr lang="en-GB" sz="900">
                        <a:latin typeface="+mn-lt"/>
                      </a:endParaRPr>
                    </a:p>
                  </a:txBody>
                  <a:tcPr/>
                </a:tc>
                <a:tc>
                  <a:txBody>
                    <a:bodyPr/>
                    <a:lstStyle/>
                    <a:p>
                      <a:r>
                        <a:rPr lang="en-US" sz="900" kern="1200">
                          <a:solidFill>
                            <a:schemeClr val="dk1"/>
                          </a:solidFill>
                          <a:latin typeface="+mn-lt"/>
                          <a:ea typeface="+mn-ea"/>
                          <a:cs typeface="+mn-cs"/>
                        </a:rPr>
                        <a:t>DCC Service Level Agreements for the Switching Incentive Regime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2718757512"/>
                  </a:ext>
                </a:extLst>
              </a:tr>
              <a:tr h="286950">
                <a:tc>
                  <a:txBody>
                    <a:bodyPr/>
                    <a:lstStyle/>
                    <a:p>
                      <a:r>
                        <a:rPr lang="en-GB" sz="900">
                          <a:latin typeface="+mn-lt"/>
                          <a:hlinkClick r:id="rId5"/>
                        </a:rPr>
                        <a:t>R0093</a:t>
                      </a:r>
                      <a:endParaRPr lang="en-GB" sz="900">
                        <a:latin typeface="+mn-lt"/>
                      </a:endParaRPr>
                    </a:p>
                  </a:txBody>
                  <a:tcPr/>
                </a:tc>
                <a:tc>
                  <a:txBody>
                    <a:bodyPr/>
                    <a:lstStyle/>
                    <a:p>
                      <a:r>
                        <a:rPr lang="en-US" sz="900" kern="1200">
                          <a:solidFill>
                            <a:schemeClr val="dk1"/>
                          </a:solidFill>
                          <a:latin typeface="+mn-lt"/>
                          <a:ea typeface="+mn-ea"/>
                          <a:cs typeface="+mn-cs"/>
                        </a:rPr>
                        <a:t>Uplift to CSS Maximum Demand Volumes during MHHS Migration Period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399371416"/>
                  </a:ext>
                </a:extLst>
              </a:tr>
              <a:tr h="286950">
                <a:tc>
                  <a:txBody>
                    <a:bodyPr/>
                    <a:lstStyle/>
                    <a:p>
                      <a:r>
                        <a:rPr lang="en-GB" sz="900">
                          <a:latin typeface="+mn-lt"/>
                          <a:hlinkClick r:id="rId6"/>
                        </a:rPr>
                        <a:t>R0094</a:t>
                      </a:r>
                      <a:endParaRPr lang="en-GB" sz="900">
                        <a:latin typeface="+mn-lt"/>
                      </a:endParaRPr>
                    </a:p>
                  </a:txBody>
                  <a:tcPr/>
                </a:tc>
                <a:tc>
                  <a:txBody>
                    <a:bodyPr/>
                    <a:lstStyle/>
                    <a:p>
                      <a:r>
                        <a:rPr lang="en-US" sz="900" kern="1200">
                          <a:solidFill>
                            <a:schemeClr val="dk1"/>
                          </a:solidFill>
                          <a:latin typeface="+mn-lt"/>
                          <a:ea typeface="+mn-ea"/>
                          <a:cs typeface="+mn-cs"/>
                        </a:rPr>
                        <a:t>Clarify obligations on gas meter exchanges that occur close to </a:t>
                      </a:r>
                      <a:r>
                        <a:rPr lang="en-US" sz="900" kern="1200" err="1">
                          <a:solidFill>
                            <a:schemeClr val="dk1"/>
                          </a:solidFill>
                          <a:latin typeface="+mn-lt"/>
                          <a:ea typeface="+mn-ea"/>
                          <a:cs typeface="+mn-cs"/>
                        </a:rPr>
                        <a:t>CoS</a:t>
                      </a:r>
                      <a:endParaRPr lang="en-US" sz="90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1922997412"/>
                  </a:ext>
                </a:extLst>
              </a:tr>
              <a:tr h="286950">
                <a:tc>
                  <a:txBody>
                    <a:bodyPr/>
                    <a:lstStyle/>
                    <a:p>
                      <a:r>
                        <a:rPr lang="en-GB" sz="900">
                          <a:latin typeface="+mn-lt"/>
                          <a:hlinkClick r:id="rId7"/>
                        </a:rPr>
                        <a:t>R0095</a:t>
                      </a:r>
                      <a:endParaRPr lang="en-GB" sz="900">
                        <a:latin typeface="+mn-lt"/>
                      </a:endParaRPr>
                    </a:p>
                  </a:txBody>
                  <a:tcPr/>
                </a:tc>
                <a:tc>
                  <a:txBody>
                    <a:bodyPr/>
                    <a:lstStyle/>
                    <a:p>
                      <a:r>
                        <a:rPr lang="en-US" sz="900" b="0">
                          <a:latin typeface="+mn-lt"/>
                        </a:rPr>
                        <a:t>Changes to allow DNOs to reinstate disconnected MPANs</a:t>
                      </a:r>
                      <a:endParaRPr lang="en-GB" sz="9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549377029"/>
                  </a:ext>
                </a:extLst>
              </a:tr>
              <a:tr h="281181">
                <a:tc>
                  <a:txBody>
                    <a:bodyPr/>
                    <a:lstStyle/>
                    <a:p>
                      <a:r>
                        <a:rPr lang="en-GB" sz="900">
                          <a:latin typeface="+mn-lt"/>
                          <a:hlinkClick r:id="rId8"/>
                        </a:rPr>
                        <a:t>R0096</a:t>
                      </a:r>
                      <a:endParaRPr lang="en-GB" sz="900">
                        <a:latin typeface="+mn-lt"/>
                      </a:endParaRPr>
                    </a:p>
                  </a:txBody>
                  <a:tcPr/>
                </a:tc>
                <a:tc>
                  <a:txBody>
                    <a:bodyPr/>
                    <a:lstStyle/>
                    <a:p>
                      <a:r>
                        <a:rPr lang="en-GB" sz="900" b="0" kern="1200">
                          <a:solidFill>
                            <a:schemeClr val="dk1"/>
                          </a:solidFill>
                          <a:latin typeface="+mn-lt"/>
                          <a:ea typeface="+mn-ea"/>
                          <a:cs typeface="+mn-cs"/>
                        </a:rPr>
                        <a:t>CSS Message Regeneration Functionality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3673555656"/>
                  </a:ext>
                </a:extLst>
              </a:tr>
              <a:tr h="281181">
                <a:tc>
                  <a:txBody>
                    <a:bodyPr/>
                    <a:lstStyle/>
                    <a:p>
                      <a:r>
                        <a:rPr lang="en-GB" sz="900">
                          <a:latin typeface="+mn-lt"/>
                          <a:hlinkClick r:id="rId9"/>
                        </a:rPr>
                        <a:t>R0099</a:t>
                      </a:r>
                      <a:endParaRPr lang="en-GB" sz="900">
                        <a:latin typeface="+mn-lt"/>
                      </a:endParaRPr>
                    </a:p>
                  </a:txBody>
                  <a:tcPr/>
                </a:tc>
                <a:tc>
                  <a:txBody>
                    <a:bodyPr/>
                    <a:lstStyle/>
                    <a:p>
                      <a:r>
                        <a:rPr lang="en-GB" sz="900" b="0" kern="1200">
                          <a:solidFill>
                            <a:schemeClr val="dk1"/>
                          </a:solidFill>
                          <a:latin typeface="+mn-lt"/>
                          <a:ea typeface="+mn-ea"/>
                          <a:cs typeface="+mn-cs"/>
                        </a:rPr>
                        <a:t>CSS End User Obligations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3404334636"/>
                  </a:ext>
                </a:extLst>
              </a:tr>
              <a:tr h="281181">
                <a:tc>
                  <a:txBody>
                    <a:bodyPr/>
                    <a:lstStyle/>
                    <a:p>
                      <a:r>
                        <a:rPr lang="en-GB" sz="900">
                          <a:latin typeface="+mn-lt"/>
                          <a:hlinkClick r:id="rId10"/>
                        </a:rPr>
                        <a:t>R0100</a:t>
                      </a:r>
                      <a:endParaRPr lang="en-GB" sz="900">
                        <a:latin typeface="+mn-lt"/>
                      </a:endParaRPr>
                    </a:p>
                  </a:txBody>
                  <a:tcPr/>
                </a:tc>
                <a:tc>
                  <a:txBody>
                    <a:bodyPr/>
                    <a:lstStyle/>
                    <a:p>
                      <a:r>
                        <a:rPr lang="en-GB" sz="900" b="0" kern="1200">
                          <a:solidFill>
                            <a:schemeClr val="dk1"/>
                          </a:solidFill>
                          <a:latin typeface="+mn-lt"/>
                          <a:ea typeface="+mn-ea"/>
                          <a:cs typeface="+mn-cs"/>
                        </a:rPr>
                        <a:t>Update to Error Handling Documents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411340451"/>
                  </a:ext>
                </a:extLst>
              </a:tr>
            </a:tbl>
          </a:graphicData>
        </a:graphic>
      </p:graphicFrame>
    </p:spTree>
    <p:extLst>
      <p:ext uri="{BB962C8B-B14F-4D97-AF65-F5344CB8AC3E}">
        <p14:creationId xmlns:p14="http://schemas.microsoft.com/office/powerpoint/2010/main" val="2443718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a:t>Section 3: Capture</a:t>
            </a:r>
            <a:endParaRPr lang="en-GB" sz="2400" b="0">
              <a:solidFill>
                <a:schemeClr val="tx1"/>
              </a:solidFill>
            </a:endParaRPr>
          </a:p>
        </p:txBody>
      </p:sp>
    </p:spTree>
    <p:extLst>
      <p:ext uri="{BB962C8B-B14F-4D97-AF65-F5344CB8AC3E}">
        <p14:creationId xmlns:p14="http://schemas.microsoft.com/office/powerpoint/2010/main" val="434622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199" y="228253"/>
            <a:ext cx="8594333" cy="438497"/>
          </a:xfrm>
        </p:spPr>
        <p:txBody>
          <a:bodyPr>
            <a:normAutofit fontScale="90000"/>
          </a:bodyPr>
          <a:lstStyle/>
          <a:p>
            <a:r>
              <a:rPr lang="en-US" sz="2700"/>
              <a:t>New Change Proposals</a:t>
            </a:r>
            <a:endParaRPr lang="en-GB" sz="2400">
              <a:solidFill>
                <a:schemeClr val="tx1"/>
              </a:solidFill>
            </a:endParaRPr>
          </a:p>
        </p:txBody>
      </p:sp>
      <p:sp>
        <p:nvSpPr>
          <p:cNvPr id="3" name="Content Placeholder 2">
            <a:extLst>
              <a:ext uri="{FF2B5EF4-FFF2-40B4-BE49-F238E27FC236}">
                <a16:creationId xmlns:a16="http://schemas.microsoft.com/office/drawing/2014/main" id="{8305965E-4D48-4A02-84D8-0877867BBAD2}"/>
              </a:ext>
            </a:extLst>
          </p:cNvPr>
          <p:cNvSpPr>
            <a:spLocks noGrp="1"/>
          </p:cNvSpPr>
          <p:nvPr>
            <p:ph idx="1"/>
          </p:nvPr>
        </p:nvSpPr>
        <p:spPr/>
        <p:txBody>
          <a:bodyPr>
            <a:normAutofit/>
          </a:bodyPr>
          <a:lstStyle/>
          <a:p>
            <a:pPr marL="0" indent="0">
              <a:buNone/>
            </a:pPr>
            <a:r>
              <a:rPr lang="en-US" sz="2400">
                <a:latin typeface="Arial"/>
                <a:cs typeface="Arial"/>
              </a:rPr>
              <a:t>For Information</a:t>
            </a:r>
          </a:p>
          <a:p>
            <a:r>
              <a:rPr lang="en-US" sz="2400">
                <a:latin typeface="Arial"/>
                <a:cs typeface="Arial"/>
              </a:rPr>
              <a:t>XRN5556E CMS Rebuild Version 1.4 </a:t>
            </a:r>
          </a:p>
          <a:p>
            <a:r>
              <a:rPr lang="en-US" sz="2400">
                <a:latin typeface="Arial"/>
                <a:cs typeface="Arial"/>
              </a:rPr>
              <a:t>XRN5556F CMS Rebuild Version 1.5</a:t>
            </a:r>
          </a:p>
        </p:txBody>
      </p:sp>
    </p:spTree>
    <p:extLst>
      <p:ext uri="{BB962C8B-B14F-4D97-AF65-F5344CB8AC3E}">
        <p14:creationId xmlns:p14="http://schemas.microsoft.com/office/powerpoint/2010/main" val="4043476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66" y="370251"/>
            <a:ext cx="8856984" cy="232964"/>
          </a:xfrm>
        </p:spPr>
        <p:txBody>
          <a:bodyPr>
            <a:noAutofit/>
          </a:bodyPr>
          <a:lstStyle/>
          <a:p>
            <a:r>
              <a:rPr lang="de-DE" sz="2000"/>
              <a:t>XRN5556E CMS Rebuild Version 1.4 </a:t>
            </a:r>
          </a:p>
        </p:txBody>
      </p:sp>
      <p:graphicFrame>
        <p:nvGraphicFramePr>
          <p:cNvPr id="5" name="Table 4"/>
          <p:cNvGraphicFramePr>
            <a:graphicFrameLocks noGrp="1"/>
          </p:cNvGraphicFramePr>
          <p:nvPr>
            <p:extLst>
              <p:ext uri="{D42A27DB-BD31-4B8C-83A1-F6EECF244321}">
                <p14:modId xmlns:p14="http://schemas.microsoft.com/office/powerpoint/2010/main" val="2410117334"/>
              </p:ext>
            </p:extLst>
          </p:nvPr>
        </p:nvGraphicFramePr>
        <p:xfrm>
          <a:off x="161229" y="825114"/>
          <a:ext cx="5873811" cy="1645920"/>
        </p:xfrm>
        <a:graphic>
          <a:graphicData uri="http://schemas.openxmlformats.org/drawingml/2006/table">
            <a:tbl>
              <a:tblPr firstRow="1" bandRow="1">
                <a:tableStyleId>{E8B1032C-EA38-4F05-BA0D-38AFFFC7BED3}</a:tableStyleId>
              </a:tblPr>
              <a:tblGrid>
                <a:gridCol w="3180487">
                  <a:extLst>
                    <a:ext uri="{9D8B030D-6E8A-4147-A177-3AD203B41FA5}">
                      <a16:colId xmlns:a16="http://schemas.microsoft.com/office/drawing/2014/main" val="20000"/>
                    </a:ext>
                  </a:extLst>
                </a:gridCol>
                <a:gridCol w="2693324">
                  <a:extLst>
                    <a:ext uri="{9D8B030D-6E8A-4147-A177-3AD203B41FA5}">
                      <a16:colId xmlns:a16="http://schemas.microsoft.com/office/drawing/2014/main" val="20001"/>
                    </a:ext>
                  </a:extLst>
                </a:gridCol>
              </a:tblGrid>
              <a:tr h="2559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mn-lt"/>
                          <a:ea typeface="+mn-ea"/>
                          <a:cs typeface="+mn-cs"/>
                        </a:rPr>
                        <a:t>Customer</a:t>
                      </a:r>
                      <a:r>
                        <a:rPr lang="en-GB" sz="1200" b="1" kern="1200" baseline="0">
                          <a:solidFill>
                            <a:schemeClr val="bg1"/>
                          </a:solidFill>
                          <a:latin typeface="+mn-lt"/>
                          <a:ea typeface="+mn-ea"/>
                          <a:cs typeface="+mn-cs"/>
                        </a:rPr>
                        <a:t> Parties</a:t>
                      </a:r>
                      <a:endParaRPr lang="en-GB" sz="12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mn-lt"/>
                          <a:ea typeface="+mn-ea"/>
                          <a:cs typeface="+mn-cs"/>
                        </a:rPr>
                        <a:t>Impacted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55950">
                <a:tc>
                  <a:txBody>
                    <a:bodyPr/>
                    <a:lstStyle/>
                    <a:p>
                      <a:pPr algn="l"/>
                      <a:r>
                        <a:rPr lang="en-GB" sz="120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55950">
                <a:tc>
                  <a:txBody>
                    <a:bodyPr/>
                    <a:lstStyle/>
                    <a:p>
                      <a:pPr algn="l"/>
                      <a:r>
                        <a:rPr lang="en-GB" sz="120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55950">
                <a:tc>
                  <a:txBody>
                    <a:bodyPr/>
                    <a:lstStyle/>
                    <a:p>
                      <a:pPr algn="l"/>
                      <a:r>
                        <a:rPr lang="en-GB" sz="1200" b="0" kern="1200" baseline="0">
                          <a:solidFill>
                            <a:schemeClr val="tx1"/>
                          </a:solidFill>
                          <a:latin typeface="Arial" panose="020B0604020202020204" pitchFamily="34" charset="0"/>
                          <a:ea typeface="+mn-ea"/>
                          <a:cs typeface="Arial" panose="020B0604020202020204" pitchFamily="34" charset="0"/>
                        </a:rPr>
                        <a:t>National Gas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55950">
                <a:tc>
                  <a:txBody>
                    <a:bodyPr/>
                    <a:lstStyle/>
                    <a:p>
                      <a:pPr algn="l"/>
                      <a:r>
                        <a:rPr lang="en-GB" sz="120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25595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baseline="0">
                          <a:solidFill>
                            <a:schemeClr val="tx1"/>
                          </a:solidFill>
                          <a:latin typeface="Arial" panose="020B0604020202020204" pitchFamily="34" charset="0"/>
                          <a:ea typeface="+mn-ea"/>
                          <a:cs typeface="Arial" panose="020B0604020202020204" pitchFamily="34" charset="0"/>
                        </a:rPr>
                        <a:t>For information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747227102"/>
              </p:ext>
            </p:extLst>
          </p:nvPr>
        </p:nvGraphicFramePr>
        <p:xfrm>
          <a:off x="161229" y="4055469"/>
          <a:ext cx="8821542" cy="836832"/>
        </p:xfrm>
        <a:graphic>
          <a:graphicData uri="http://schemas.openxmlformats.org/drawingml/2006/table">
            <a:tbl>
              <a:tblPr firstRow="1" bandRow="1">
                <a:tableStyleId>{E8B1032C-EA38-4F05-BA0D-38AFFFC7BED3}</a:tableStyleId>
              </a:tblPr>
              <a:tblGrid>
                <a:gridCol w="3403766">
                  <a:extLst>
                    <a:ext uri="{9D8B030D-6E8A-4147-A177-3AD203B41FA5}">
                      <a16:colId xmlns:a16="http://schemas.microsoft.com/office/drawing/2014/main" val="20000"/>
                    </a:ext>
                  </a:extLst>
                </a:gridCol>
                <a:gridCol w="5417776">
                  <a:extLst>
                    <a:ext uri="{9D8B030D-6E8A-4147-A177-3AD203B41FA5}">
                      <a16:colId xmlns:a16="http://schemas.microsoft.com/office/drawing/2014/main" val="20001"/>
                    </a:ext>
                  </a:extLst>
                </a:gridCol>
              </a:tblGrid>
              <a:tr h="456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 Associated Funding Split</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tx1"/>
                          </a:solidFill>
                          <a:latin typeface="Arial" panose="020B0604020202020204" pitchFamily="34" charset="0"/>
                          <a:ea typeface="+mn-ea"/>
                          <a:cs typeface="Arial" panose="020B0604020202020204" pitchFamily="34" charset="0"/>
                        </a:rPr>
                        <a:t>N/A – Investment funded</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80562">
                <a:tc>
                  <a:txBody>
                    <a:bodyPr/>
                    <a:lstStyle/>
                    <a:p>
                      <a:pPr marL="0" marR="0" lvl="0" indent="0" algn="l" rtl="0" eaLnBrk="1" fontAlgn="auto" latinLnBrk="0" hangingPunct="1">
                        <a:lnSpc>
                          <a:spcPct val="100000"/>
                        </a:lnSpc>
                        <a:spcBef>
                          <a:spcPts val="0"/>
                        </a:spcBef>
                        <a:spcAft>
                          <a:spcPts val="0"/>
                        </a:spcAft>
                        <a:buClrTx/>
                        <a:buSzTx/>
                        <a:buFontTx/>
                        <a:buNone/>
                      </a:pPr>
                      <a:r>
                        <a:rPr lang="en-GB" sz="1100" b="1" kern="1200">
                          <a:solidFill>
                            <a:schemeClr val="bg1"/>
                          </a:solidFill>
                          <a:latin typeface="+mn-lt"/>
                          <a:ea typeface="+mn-ea"/>
                          <a:cs typeface="+mn-cs"/>
                        </a:rPr>
                        <a:t>Proposed Funding split from Proposer</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tx1"/>
                          </a:solidFill>
                          <a:latin typeface="Arial" panose="020B0604020202020204" pitchFamily="34" charset="0"/>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3403841114"/>
              </p:ext>
            </p:extLst>
          </p:nvPr>
        </p:nvGraphicFramePr>
        <p:xfrm>
          <a:off x="161229" y="2589637"/>
          <a:ext cx="8821542" cy="1354150"/>
        </p:xfrm>
        <a:graphic>
          <a:graphicData uri="http://schemas.openxmlformats.org/drawingml/2006/table">
            <a:tbl>
              <a:tblPr firstRow="1" bandRow="1">
                <a:tableStyleId>{E8B1032C-EA38-4F05-BA0D-38AFFFC7BED3}</a:tableStyleId>
              </a:tblPr>
              <a:tblGrid>
                <a:gridCol w="8821542">
                  <a:extLst>
                    <a:ext uri="{9D8B030D-6E8A-4147-A177-3AD203B41FA5}">
                      <a16:colId xmlns:a16="http://schemas.microsoft.com/office/drawing/2014/main" val="20000"/>
                    </a:ext>
                  </a:extLst>
                </a:gridCol>
              </a:tblGrid>
              <a:tr h="2626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 </a:t>
                      </a:r>
                      <a:r>
                        <a:rPr lang="en-GB" sz="1100" b="1" u="sng" kern="1200" baseline="0">
                          <a:solidFill>
                            <a:schemeClr val="tx2">
                              <a:lumMod val="60000"/>
                              <a:lumOff val="40000"/>
                            </a:schemeClr>
                          </a:solidFill>
                          <a:latin typeface="+mn-lt"/>
                          <a:ea typeface="+mn-ea"/>
                          <a:cs typeface="+mn-cs"/>
                          <a:hlinkClick r:id="rId3"/>
                        </a:rPr>
                        <a:t>(Link to CP)</a:t>
                      </a:r>
                      <a:endParaRPr lang="en-GB" sz="1100" b="1" u="sng" kern="1200">
                        <a:solidFill>
                          <a:schemeClr val="tx2">
                            <a:lumMod val="60000"/>
                            <a:lumOff val="40000"/>
                          </a:schemeClr>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091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rPr>
                        <a:t>This XRN will be a child XRN to 5556. Within this version we will strive to deliver additional functionality and processes where possible, however our priority processes are Address amendments (ADD/UNC). Should we have capacity in this version release to include anything additional, this shall be communicated out via Change Packs and the forums ChMC, CoMC and the Customer Focus Group.</a:t>
                      </a:r>
                      <a:endParaRPr lang="en-GB" sz="1400">
                        <a:solidFill>
                          <a:schemeClr val="tx1"/>
                        </a:solidFill>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2756798032"/>
              </p:ext>
            </p:extLst>
          </p:nvPr>
        </p:nvGraphicFramePr>
        <p:xfrm>
          <a:off x="6242858" y="827849"/>
          <a:ext cx="2722192" cy="1650105"/>
        </p:xfrm>
        <a:graphic>
          <a:graphicData uri="http://schemas.openxmlformats.org/drawingml/2006/table">
            <a:tbl>
              <a:tblPr firstRow="1" bandRow="1">
                <a:tableStyleId>{FABFCF23-3B69-468F-B69F-88F6DE6A72F2}</a:tableStyleId>
              </a:tblPr>
              <a:tblGrid>
                <a:gridCol w="1163782">
                  <a:extLst>
                    <a:ext uri="{9D8B030D-6E8A-4147-A177-3AD203B41FA5}">
                      <a16:colId xmlns:a16="http://schemas.microsoft.com/office/drawing/2014/main" val="3477608926"/>
                    </a:ext>
                  </a:extLst>
                </a:gridCol>
                <a:gridCol w="1558410">
                  <a:extLst>
                    <a:ext uri="{9D8B030D-6E8A-4147-A177-3AD203B41FA5}">
                      <a16:colId xmlns:a16="http://schemas.microsoft.com/office/drawing/2014/main" val="2478473174"/>
                    </a:ext>
                  </a:extLst>
                </a:gridCol>
              </a:tblGrid>
              <a:tr h="5126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kern="1200" baseline="0">
                          <a:solidFill>
                            <a:schemeClr val="tx1"/>
                          </a:solidFill>
                          <a:latin typeface="Arial" panose="020B0604020202020204" pitchFamily="34" charset="0"/>
                          <a:ea typeface="+mn-ea"/>
                          <a:cs typeface="Arial" panose="020B0604020202020204" pitchFamily="34" charset="0"/>
                        </a:rPr>
                        <a:t>Non-Regulatory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5638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kern="1200">
                          <a:solidFill>
                            <a:schemeClr val="bg1"/>
                          </a:solidFill>
                          <a:latin typeface="+mn-lt"/>
                          <a:ea typeface="+mn-ea"/>
                          <a:cs typeface="+mn-cs"/>
                        </a:rPr>
                        <a:t>Priority</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kern="1200" baseline="0">
                          <a:solidFill>
                            <a:schemeClr val="tx1"/>
                          </a:solidFill>
                          <a:latin typeface="Arial" panose="020B0604020202020204" pitchFamily="34" charset="0"/>
                          <a:ea typeface="+mn-ea"/>
                          <a:cs typeface="Arial" panose="020B0604020202020204" pitchFamily="34" charset="0"/>
                        </a:rPr>
                        <a:t>Medium</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r h="5735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kern="1200">
                          <a:solidFill>
                            <a:schemeClr val="bg1"/>
                          </a:solidFill>
                          <a:latin typeface="+mn-lt"/>
                          <a:ea typeface="+mn-ea"/>
                          <a:cs typeface="+mn-cs"/>
                        </a:rPr>
                        <a:t>Proposer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1" kern="1200">
                        <a:solidFill>
                          <a:schemeClr val="bg1"/>
                        </a:solidFill>
                        <a:latin typeface="+mn-lt"/>
                        <a:ea typeface="+mn-ea"/>
                        <a:cs typeface="+mn-cs"/>
                      </a:endParaRP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kern="1200" baseline="0">
                          <a:solidFill>
                            <a:schemeClr val="tx1"/>
                          </a:solidFill>
                          <a:latin typeface="Arial" panose="020B0604020202020204" pitchFamily="34" charset="0"/>
                          <a:ea typeface="+mn-ea"/>
                          <a:cs typeface="Arial" panose="020B0604020202020204" pitchFamily="34" charset="0"/>
                        </a:rPr>
                        <a:t>Xoserve</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4455403"/>
                  </a:ext>
                </a:extLst>
              </a:tr>
            </a:tbl>
          </a:graphicData>
        </a:graphic>
      </p:graphicFrame>
    </p:spTree>
    <p:extLst>
      <p:ext uri="{BB962C8B-B14F-4D97-AF65-F5344CB8AC3E}">
        <p14:creationId xmlns:p14="http://schemas.microsoft.com/office/powerpoint/2010/main" val="2401211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21" y="422634"/>
            <a:ext cx="8965050" cy="343179"/>
          </a:xfrm>
        </p:spPr>
        <p:txBody>
          <a:bodyPr>
            <a:noAutofit/>
          </a:bodyPr>
          <a:lstStyle/>
          <a:p>
            <a:r>
              <a:rPr lang="en-US" sz="2000"/>
              <a:t>XRN5556F CMS Rebuild Version 1.5 </a:t>
            </a:r>
            <a:br>
              <a:rPr lang="en-US" sz="1600"/>
            </a:br>
            <a:endParaRPr lang="en-US" sz="1600"/>
          </a:p>
        </p:txBody>
      </p:sp>
      <p:graphicFrame>
        <p:nvGraphicFramePr>
          <p:cNvPr id="5" name="Table 4"/>
          <p:cNvGraphicFramePr>
            <a:graphicFrameLocks noGrp="1"/>
          </p:cNvGraphicFramePr>
          <p:nvPr>
            <p:extLst>
              <p:ext uri="{D42A27DB-BD31-4B8C-83A1-F6EECF244321}">
                <p14:modId xmlns:p14="http://schemas.microsoft.com/office/powerpoint/2010/main" val="3319541395"/>
              </p:ext>
            </p:extLst>
          </p:nvPr>
        </p:nvGraphicFramePr>
        <p:xfrm>
          <a:off x="161229" y="825114"/>
          <a:ext cx="5873811" cy="1645920"/>
        </p:xfrm>
        <a:graphic>
          <a:graphicData uri="http://schemas.openxmlformats.org/drawingml/2006/table">
            <a:tbl>
              <a:tblPr firstRow="1" bandRow="1">
                <a:tableStyleId>{E8B1032C-EA38-4F05-BA0D-38AFFFC7BED3}</a:tableStyleId>
              </a:tblPr>
              <a:tblGrid>
                <a:gridCol w="3180487">
                  <a:extLst>
                    <a:ext uri="{9D8B030D-6E8A-4147-A177-3AD203B41FA5}">
                      <a16:colId xmlns:a16="http://schemas.microsoft.com/office/drawing/2014/main" val="20000"/>
                    </a:ext>
                  </a:extLst>
                </a:gridCol>
                <a:gridCol w="2693324">
                  <a:extLst>
                    <a:ext uri="{9D8B030D-6E8A-4147-A177-3AD203B41FA5}">
                      <a16:colId xmlns:a16="http://schemas.microsoft.com/office/drawing/2014/main" val="20001"/>
                    </a:ext>
                  </a:extLst>
                </a:gridCol>
              </a:tblGrid>
              <a:tr h="2559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mn-lt"/>
                          <a:ea typeface="+mn-ea"/>
                          <a:cs typeface="+mn-cs"/>
                        </a:rPr>
                        <a:t>Customer</a:t>
                      </a:r>
                      <a:r>
                        <a:rPr lang="en-GB" sz="1200" b="1" kern="1200" baseline="0">
                          <a:solidFill>
                            <a:schemeClr val="bg1"/>
                          </a:solidFill>
                          <a:latin typeface="+mn-lt"/>
                          <a:ea typeface="+mn-ea"/>
                          <a:cs typeface="+mn-cs"/>
                        </a:rPr>
                        <a:t> Parties</a:t>
                      </a:r>
                      <a:endParaRPr lang="en-GB" sz="12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mn-lt"/>
                          <a:ea typeface="+mn-ea"/>
                          <a:cs typeface="+mn-cs"/>
                        </a:rPr>
                        <a:t>Impacted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55950">
                <a:tc>
                  <a:txBody>
                    <a:bodyPr/>
                    <a:lstStyle/>
                    <a:p>
                      <a:pPr algn="l"/>
                      <a:r>
                        <a:rPr lang="en-GB" sz="120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55950">
                <a:tc>
                  <a:txBody>
                    <a:bodyPr/>
                    <a:lstStyle/>
                    <a:p>
                      <a:pPr algn="l"/>
                      <a:r>
                        <a:rPr lang="en-GB" sz="120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55950">
                <a:tc>
                  <a:txBody>
                    <a:bodyPr/>
                    <a:lstStyle/>
                    <a:p>
                      <a:pPr algn="l"/>
                      <a:r>
                        <a:rPr lang="en-GB" sz="1200" b="0" kern="1200" baseline="0">
                          <a:solidFill>
                            <a:schemeClr val="tx1"/>
                          </a:solidFill>
                          <a:latin typeface="Arial" panose="020B0604020202020204" pitchFamily="34" charset="0"/>
                          <a:ea typeface="+mn-ea"/>
                          <a:cs typeface="Arial" panose="020B0604020202020204" pitchFamily="34" charset="0"/>
                        </a:rPr>
                        <a:t>National Gas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55950">
                <a:tc>
                  <a:txBody>
                    <a:bodyPr/>
                    <a:lstStyle/>
                    <a:p>
                      <a:pPr algn="l"/>
                      <a:r>
                        <a:rPr lang="en-GB" sz="120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25595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baseline="0">
                          <a:solidFill>
                            <a:schemeClr val="tx1"/>
                          </a:solidFill>
                          <a:latin typeface="Arial" panose="020B0604020202020204" pitchFamily="34" charset="0"/>
                          <a:ea typeface="+mn-ea"/>
                          <a:cs typeface="Arial" panose="020B0604020202020204" pitchFamily="34" charset="0"/>
                        </a:rPr>
                        <a:t>For information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058366492"/>
              </p:ext>
            </p:extLst>
          </p:nvPr>
        </p:nvGraphicFramePr>
        <p:xfrm>
          <a:off x="161229" y="4055469"/>
          <a:ext cx="8821542" cy="836832"/>
        </p:xfrm>
        <a:graphic>
          <a:graphicData uri="http://schemas.openxmlformats.org/drawingml/2006/table">
            <a:tbl>
              <a:tblPr firstRow="1" bandRow="1">
                <a:tableStyleId>{E8B1032C-EA38-4F05-BA0D-38AFFFC7BED3}</a:tableStyleId>
              </a:tblPr>
              <a:tblGrid>
                <a:gridCol w="3403766">
                  <a:extLst>
                    <a:ext uri="{9D8B030D-6E8A-4147-A177-3AD203B41FA5}">
                      <a16:colId xmlns:a16="http://schemas.microsoft.com/office/drawing/2014/main" val="20000"/>
                    </a:ext>
                  </a:extLst>
                </a:gridCol>
                <a:gridCol w="5417776">
                  <a:extLst>
                    <a:ext uri="{9D8B030D-6E8A-4147-A177-3AD203B41FA5}">
                      <a16:colId xmlns:a16="http://schemas.microsoft.com/office/drawing/2014/main" val="20001"/>
                    </a:ext>
                  </a:extLst>
                </a:gridCol>
              </a:tblGrid>
              <a:tr h="456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 Associated Funding Split</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tx1"/>
                          </a:solidFill>
                          <a:latin typeface="Arial" panose="020B0604020202020204" pitchFamily="34" charset="0"/>
                          <a:ea typeface="+mn-ea"/>
                          <a:cs typeface="Arial" panose="020B0604020202020204" pitchFamily="34" charset="0"/>
                        </a:rPr>
                        <a:t>N/A – Investment funded</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80562">
                <a:tc>
                  <a:txBody>
                    <a:bodyPr/>
                    <a:lstStyle/>
                    <a:p>
                      <a:pPr marL="0" marR="0" lvl="0" indent="0" algn="l" rtl="0" eaLnBrk="1" fontAlgn="auto" latinLnBrk="0" hangingPunct="1">
                        <a:lnSpc>
                          <a:spcPct val="100000"/>
                        </a:lnSpc>
                        <a:spcBef>
                          <a:spcPts val="0"/>
                        </a:spcBef>
                        <a:spcAft>
                          <a:spcPts val="0"/>
                        </a:spcAft>
                        <a:buClrTx/>
                        <a:buSzTx/>
                        <a:buFontTx/>
                        <a:buNone/>
                      </a:pPr>
                      <a:r>
                        <a:rPr lang="en-GB" sz="1100" b="1" kern="1200">
                          <a:solidFill>
                            <a:schemeClr val="bg1"/>
                          </a:solidFill>
                          <a:latin typeface="+mn-lt"/>
                          <a:ea typeface="+mn-ea"/>
                          <a:cs typeface="+mn-cs"/>
                        </a:rPr>
                        <a:t>Proposed Funding split from Proposer</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tx1"/>
                          </a:solidFill>
                          <a:latin typeface="Arial" panose="020B0604020202020204" pitchFamily="34" charset="0"/>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2383634422"/>
              </p:ext>
            </p:extLst>
          </p:nvPr>
        </p:nvGraphicFramePr>
        <p:xfrm>
          <a:off x="161229" y="2546810"/>
          <a:ext cx="8821542" cy="1451661"/>
        </p:xfrm>
        <a:graphic>
          <a:graphicData uri="http://schemas.openxmlformats.org/drawingml/2006/table">
            <a:tbl>
              <a:tblPr firstRow="1" bandRow="1">
                <a:tableStyleId>{E8B1032C-EA38-4F05-BA0D-38AFFFC7BED3}</a:tableStyleId>
              </a:tblPr>
              <a:tblGrid>
                <a:gridCol w="8821542">
                  <a:extLst>
                    <a:ext uri="{9D8B030D-6E8A-4147-A177-3AD203B41FA5}">
                      <a16:colId xmlns:a16="http://schemas.microsoft.com/office/drawing/2014/main" val="20000"/>
                    </a:ext>
                  </a:extLst>
                </a:gridCol>
              </a:tblGrid>
              <a:tr h="2934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 </a:t>
                      </a:r>
                      <a:r>
                        <a:rPr lang="en-GB" sz="1100" b="1" u="sng" kern="1200" baseline="0">
                          <a:solidFill>
                            <a:schemeClr val="tx2">
                              <a:lumMod val="60000"/>
                              <a:lumOff val="40000"/>
                            </a:schemeClr>
                          </a:solidFill>
                          <a:latin typeface="+mn-lt"/>
                          <a:ea typeface="+mn-ea"/>
                          <a:cs typeface="+mn-cs"/>
                          <a:hlinkClick r:id="rId3"/>
                        </a:rPr>
                        <a:t>(Link to CP)</a:t>
                      </a:r>
                      <a:endParaRPr lang="en-GB" sz="1100" b="1" u="sng" kern="1200">
                        <a:solidFill>
                          <a:schemeClr val="tx2">
                            <a:lumMod val="60000"/>
                            <a:lumOff val="40000"/>
                          </a:schemeClr>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060728">
                <a:tc>
                  <a:txBody>
                    <a:bodyPr/>
                    <a:lstStyle/>
                    <a:p>
                      <a:pPr lvl="0">
                        <a:buNone/>
                      </a:pPr>
                      <a:r>
                        <a:rPr lang="en-US" sz="1400">
                          <a:solidFill>
                            <a:schemeClr val="tx1"/>
                          </a:solidFill>
                        </a:rPr>
                        <a:t>This XRN will be a child XRN to 5556. Within this version we will strive to deliver additional functionality and processes where possible, however our priority processes are RFA (Request for Financial Adjustment) and CDQ (Consumption Dispute Query) Should we have capacity in this version release to include anything additional, this shall be communicated out via Change Packs and the forums ChMC, CoMC and the Customer Focus Group.</a:t>
                      </a:r>
                      <a:endParaRPr lang="en-GB" sz="1400">
                        <a:solidFill>
                          <a:schemeClr val="tx1"/>
                        </a:solidFill>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496359108"/>
              </p:ext>
            </p:extLst>
          </p:nvPr>
        </p:nvGraphicFramePr>
        <p:xfrm>
          <a:off x="6242858" y="827850"/>
          <a:ext cx="2722192" cy="1643184"/>
        </p:xfrm>
        <a:graphic>
          <a:graphicData uri="http://schemas.openxmlformats.org/drawingml/2006/table">
            <a:tbl>
              <a:tblPr firstRow="1" bandRow="1">
                <a:tableStyleId>{FABFCF23-3B69-468F-B69F-88F6DE6A72F2}</a:tableStyleId>
              </a:tblPr>
              <a:tblGrid>
                <a:gridCol w="1163782">
                  <a:extLst>
                    <a:ext uri="{9D8B030D-6E8A-4147-A177-3AD203B41FA5}">
                      <a16:colId xmlns:a16="http://schemas.microsoft.com/office/drawing/2014/main" val="3477608926"/>
                    </a:ext>
                  </a:extLst>
                </a:gridCol>
                <a:gridCol w="1558410">
                  <a:extLst>
                    <a:ext uri="{9D8B030D-6E8A-4147-A177-3AD203B41FA5}">
                      <a16:colId xmlns:a16="http://schemas.microsoft.com/office/drawing/2014/main" val="2478473174"/>
                    </a:ext>
                  </a:extLst>
                </a:gridCol>
              </a:tblGrid>
              <a:tr h="5104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Arial" panose="020B0604020202020204" pitchFamily="34" charset="0"/>
                          <a:cs typeface="Arial" panose="020B0604020202020204" pitchFamily="34" charset="0"/>
                        </a:rPr>
                        <a:t>Non-Regulatory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5615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kern="1200">
                          <a:solidFill>
                            <a:schemeClr val="bg1"/>
                          </a:solidFill>
                          <a:latin typeface="+mn-lt"/>
                          <a:ea typeface="+mn-ea"/>
                          <a:cs typeface="+mn-cs"/>
                        </a:rPr>
                        <a:t>Priority</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kern="1200" baseline="0">
                          <a:solidFill>
                            <a:schemeClr val="tx1"/>
                          </a:solidFill>
                          <a:latin typeface="Arial" panose="020B0604020202020204" pitchFamily="34" charset="0"/>
                          <a:ea typeface="+mn-ea"/>
                          <a:cs typeface="Arial" panose="020B0604020202020204" pitchFamily="34" charset="0"/>
                        </a:rPr>
                        <a:t>Medium</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r h="5711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kern="1200">
                          <a:solidFill>
                            <a:schemeClr val="bg1"/>
                          </a:solidFill>
                          <a:latin typeface="+mn-lt"/>
                          <a:ea typeface="+mn-ea"/>
                          <a:cs typeface="+mn-cs"/>
                        </a:rPr>
                        <a:t>Proposer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1" kern="1200">
                        <a:solidFill>
                          <a:schemeClr val="bg1"/>
                        </a:solidFill>
                        <a:latin typeface="+mn-lt"/>
                        <a:ea typeface="+mn-ea"/>
                        <a:cs typeface="+mn-cs"/>
                      </a:endParaRP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kern="1200" baseline="0">
                          <a:solidFill>
                            <a:schemeClr val="tx1"/>
                          </a:solidFill>
                          <a:latin typeface="Arial" panose="020B0604020202020204" pitchFamily="34" charset="0"/>
                          <a:ea typeface="+mn-ea"/>
                          <a:cs typeface="Arial" panose="020B0604020202020204" pitchFamily="34" charset="0"/>
                        </a:rPr>
                        <a:t>Xoserve</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4455403"/>
                  </a:ext>
                </a:extLst>
              </a:tr>
            </a:tbl>
          </a:graphicData>
        </a:graphic>
      </p:graphicFrame>
    </p:spTree>
    <p:extLst>
      <p:ext uri="{BB962C8B-B14F-4D97-AF65-F5344CB8AC3E}">
        <p14:creationId xmlns:p14="http://schemas.microsoft.com/office/powerpoint/2010/main" val="875618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br>
              <a:rPr lang="en-GB">
                <a:latin typeface="Arial"/>
                <a:cs typeface="Arial"/>
              </a:rPr>
            </a:br>
            <a:r>
              <a:rPr lang="en-GB" sz="3100">
                <a:latin typeface="Arial"/>
                <a:cs typeface="Arial"/>
              </a:rPr>
              <a:t>section 4. Design &amp; Delivery</a:t>
            </a:r>
            <a:br>
              <a:rPr lang="en-GB"/>
            </a:br>
            <a:br>
              <a:rPr lang="en-GB"/>
            </a:br>
            <a:endParaRPr lang="en-GB" sz="2000">
              <a:solidFill>
                <a:schemeClr val="tx1"/>
              </a:solidFill>
            </a:endParaRPr>
          </a:p>
        </p:txBody>
      </p:sp>
    </p:spTree>
    <p:extLst>
      <p:ext uri="{BB962C8B-B14F-4D97-AF65-F5344CB8AC3E}">
        <p14:creationId xmlns:p14="http://schemas.microsoft.com/office/powerpoint/2010/main" val="3320118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60AD12-684D-4CF6-A84F-796E3404F567}"/>
              </a:ext>
            </a:extLst>
          </p:cNvPr>
          <p:cNvSpPr>
            <a:spLocks noGrp="1"/>
          </p:cNvSpPr>
          <p:nvPr>
            <p:ph type="title"/>
          </p:nvPr>
        </p:nvSpPr>
        <p:spPr/>
        <p:txBody>
          <a:bodyPr>
            <a:normAutofit/>
          </a:bodyPr>
          <a:lstStyle/>
          <a:p>
            <a:r>
              <a:rPr lang="en-GB" sz="2000"/>
              <a:t>Design Change Pack </a:t>
            </a:r>
          </a:p>
        </p:txBody>
      </p:sp>
      <p:sp>
        <p:nvSpPr>
          <p:cNvPr id="5" name="Content Placeholder 4">
            <a:extLst>
              <a:ext uri="{FF2B5EF4-FFF2-40B4-BE49-F238E27FC236}">
                <a16:creationId xmlns:a16="http://schemas.microsoft.com/office/drawing/2014/main" id="{74E5C359-EDF7-4B98-9E7A-26420788651C}"/>
              </a:ext>
            </a:extLst>
          </p:cNvPr>
          <p:cNvSpPr>
            <a:spLocks noGrp="1"/>
          </p:cNvSpPr>
          <p:nvPr>
            <p:ph idx="1"/>
          </p:nvPr>
        </p:nvSpPr>
        <p:spPr/>
        <p:txBody>
          <a:bodyPr>
            <a:normAutofit/>
          </a:bodyPr>
          <a:lstStyle/>
          <a:p>
            <a:pPr marL="0" indent="0">
              <a:buNone/>
            </a:pPr>
            <a:r>
              <a:rPr lang="en-US" sz="1800"/>
              <a:t>For Approval:</a:t>
            </a:r>
          </a:p>
          <a:p>
            <a:r>
              <a:rPr lang="en-US" sz="1800"/>
              <a:t>XRN5556.C - Contact Management Service (CMS) Rebuild Version 1.2 – Revised</a:t>
            </a:r>
          </a:p>
          <a:p>
            <a:r>
              <a:rPr lang="en-US" sz="1800"/>
              <a:t>XRN5602 - Releasing of unused capacity under a specific set of circumstances (Modification 0818)</a:t>
            </a:r>
          </a:p>
          <a:p>
            <a:pPr marL="0" indent="0">
              <a:buNone/>
            </a:pPr>
            <a:endParaRPr lang="en-US" sz="1800"/>
          </a:p>
          <a:p>
            <a:pPr marL="0" indent="0">
              <a:buNone/>
            </a:pPr>
            <a:r>
              <a:rPr lang="en-US" sz="1800"/>
              <a:t>For Information:</a:t>
            </a:r>
          </a:p>
          <a:p>
            <a:r>
              <a:rPr lang="en-US" sz="1800"/>
              <a:t>Maintenance of a Capacity Plan</a:t>
            </a:r>
          </a:p>
          <a:p>
            <a:r>
              <a:rPr lang="en-US" sz="1800"/>
              <a:t>UK Link Manual X09 - X10 Record Cosmetic Update</a:t>
            </a:r>
          </a:p>
        </p:txBody>
      </p:sp>
    </p:spTree>
    <p:extLst>
      <p:ext uri="{BB962C8B-B14F-4D97-AF65-F5344CB8AC3E}">
        <p14:creationId xmlns:p14="http://schemas.microsoft.com/office/powerpoint/2010/main" val="1431544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161688"/>
            <a:ext cx="9028601" cy="813490"/>
          </a:xfrm>
        </p:spPr>
        <p:txBody>
          <a:bodyPr>
            <a:noAutofit/>
          </a:bodyPr>
          <a:lstStyle/>
          <a:p>
            <a:r>
              <a:rPr lang="en-US" sz="1800">
                <a:latin typeface="Arial"/>
                <a:cs typeface="Arial"/>
              </a:rPr>
              <a:t>XRN5556.C - Contact Management Service (CMS) Rebuild Version 1.2 – Revised</a:t>
            </a:r>
            <a:br>
              <a:rPr lang="en-US" sz="1800"/>
            </a:br>
            <a:endParaRPr lang="en-US" sz="1800">
              <a:highlight>
                <a:srgbClr val="FFFF00"/>
              </a:highlight>
            </a:endParaRPr>
          </a:p>
        </p:txBody>
      </p:sp>
      <p:graphicFrame>
        <p:nvGraphicFramePr>
          <p:cNvPr id="8" name="Table 7">
            <a:extLst>
              <a:ext uri="{FF2B5EF4-FFF2-40B4-BE49-F238E27FC236}">
                <a16:creationId xmlns:a16="http://schemas.microsoft.com/office/drawing/2014/main" id="{AF66BF67-79FC-4D7E-97A5-8391FAE71D23}"/>
              </a:ext>
            </a:extLst>
          </p:cNvPr>
          <p:cNvGraphicFramePr>
            <a:graphicFrameLocks noGrp="1"/>
          </p:cNvGraphicFramePr>
          <p:nvPr>
            <p:extLst>
              <p:ext uri="{D42A27DB-BD31-4B8C-83A1-F6EECF244321}">
                <p14:modId xmlns:p14="http://schemas.microsoft.com/office/powerpoint/2010/main" val="2831371718"/>
              </p:ext>
            </p:extLst>
          </p:nvPr>
        </p:nvGraphicFramePr>
        <p:xfrm>
          <a:off x="194658" y="3794238"/>
          <a:ext cx="8599542" cy="822392"/>
        </p:xfrm>
        <a:graphic>
          <a:graphicData uri="http://schemas.openxmlformats.org/drawingml/2006/table">
            <a:tbl>
              <a:tblPr firstRow="1" bandRow="1">
                <a:tableStyleId>{2D5ABB26-0587-4C30-8999-92F81FD0307C}</a:tableStyleId>
              </a:tblPr>
              <a:tblGrid>
                <a:gridCol w="3272111">
                  <a:extLst>
                    <a:ext uri="{9D8B030D-6E8A-4147-A177-3AD203B41FA5}">
                      <a16:colId xmlns:a16="http://schemas.microsoft.com/office/drawing/2014/main" val="4080995352"/>
                    </a:ext>
                  </a:extLst>
                </a:gridCol>
                <a:gridCol w="3085106">
                  <a:extLst>
                    <a:ext uri="{9D8B030D-6E8A-4147-A177-3AD203B41FA5}">
                      <a16:colId xmlns:a16="http://schemas.microsoft.com/office/drawing/2014/main" val="965499758"/>
                    </a:ext>
                  </a:extLst>
                </a:gridCol>
                <a:gridCol w="2242325">
                  <a:extLst>
                    <a:ext uri="{9D8B030D-6E8A-4147-A177-3AD203B41FA5}">
                      <a16:colId xmlns:a16="http://schemas.microsoft.com/office/drawing/2014/main" val="805214579"/>
                    </a:ext>
                  </a:extLst>
                </a:gridCol>
              </a:tblGrid>
              <a:tr h="317763">
                <a:tc>
                  <a:txBody>
                    <a:bodyPr/>
                    <a:lstStyle/>
                    <a:p>
                      <a:pPr>
                        <a:lnSpc>
                          <a:spcPct val="115000"/>
                        </a:lnSpc>
                        <a:spcAft>
                          <a:spcPts val="0"/>
                        </a:spcAft>
                      </a:pPr>
                      <a:r>
                        <a:rPr lang="en-GB" sz="1000" b="1" kern="1200">
                          <a:solidFill>
                            <a:schemeClr val="bg1"/>
                          </a:solidFill>
                          <a:effectLst/>
                          <a:latin typeface="+mn-lt"/>
                          <a:ea typeface="+mn-ea"/>
                          <a:cs typeface="+mn-cs"/>
                        </a:rPr>
                        <a:t>Change Proposal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nSpc>
                          <a:spcPct val="115000"/>
                        </a:lnSpc>
                        <a:spcAft>
                          <a:spcPts val="0"/>
                        </a:spcAft>
                      </a:pPr>
                      <a:r>
                        <a:rPr lang="en-GB" sz="1000" b="1" kern="1200">
                          <a:solidFill>
                            <a:schemeClr val="bg1"/>
                          </a:solidFill>
                          <a:effectLst/>
                          <a:latin typeface="+mn-lt"/>
                          <a:ea typeface="+mn-ea"/>
                          <a:cs typeface="+mn-cs"/>
                        </a:rPr>
                        <a:t>Service Area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vl="0">
                        <a:lnSpc>
                          <a:spcPct val="114999"/>
                        </a:lnSpc>
                        <a:spcAft>
                          <a:spcPts val="0"/>
                        </a:spcAft>
                        <a:buNone/>
                      </a:pPr>
                      <a:r>
                        <a:rPr lang="en-GB" sz="1000" b="1" kern="1200">
                          <a:solidFill>
                            <a:schemeClr val="bg1"/>
                          </a:solidFill>
                          <a:effectLst/>
                          <a:latin typeface="+mn-lt"/>
                          <a:ea typeface="+mn-ea"/>
                          <a:cs typeface="+mn-cs"/>
                        </a:rPr>
                        <a:t>Comments</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0070C0"/>
                    </a:solidFill>
                  </a:tcPr>
                </a:tc>
                <a:extLst>
                  <a:ext uri="{0D108BD9-81ED-4DB2-BD59-A6C34878D82A}">
                    <a16:rowId xmlns:a16="http://schemas.microsoft.com/office/drawing/2014/main" val="271479860"/>
                  </a:ext>
                </a:extLst>
              </a:tr>
              <a:tr h="504629">
                <a:tc>
                  <a:txBody>
                    <a:bodyPr/>
                    <a:lstStyle/>
                    <a:p>
                      <a:pPr marL="0" marR="0" lvl="0" indent="0" algn="l" rtl="0" eaLnBrk="1" fontAlgn="auto" latinLnBrk="0" hangingPunct="1">
                        <a:lnSpc>
                          <a:spcPct val="100000"/>
                        </a:lnSpc>
                        <a:spcBef>
                          <a:spcPts val="0"/>
                        </a:spcBef>
                        <a:spcAft>
                          <a:spcPts val="0"/>
                        </a:spcAft>
                        <a:buClrTx/>
                        <a:buSzTx/>
                        <a:buFontTx/>
                        <a:buNone/>
                      </a:pPr>
                      <a:r>
                        <a:rPr lang="en-GB" sz="1100" kern="1200">
                          <a:solidFill>
                            <a:schemeClr val="tx1"/>
                          </a:solidFill>
                          <a:effectLst/>
                          <a:latin typeface="+mn-lt"/>
                          <a:ea typeface="+mn-ea"/>
                          <a:cs typeface="+mn-cs"/>
                        </a:rPr>
                        <a:t>CP is issued for information at ChMC 12/10/2022 </a:t>
                      </a:r>
                      <a:endParaRPr lang="en-GB" sz="1100" b="1" u="sng" kern="1200">
                        <a:solidFill>
                          <a:schemeClr val="tx2">
                            <a:lumMod val="60000"/>
                            <a:lumOff val="40000"/>
                          </a:schemeClr>
                        </a:solidFill>
                        <a:effectLst/>
                        <a:latin typeface="+mn-lt"/>
                        <a:ea typeface="+mn-ea"/>
                        <a:cs typeface="+mn-cs"/>
                        <a:hlinkClick r:id="rId3"/>
                      </a:endParaRPr>
                    </a:p>
                    <a:p>
                      <a:pPr marL="0" marR="0" lvl="0" indent="0" algn="l" rtl="0" eaLnBrk="1" fontAlgn="auto" latinLnBrk="0" hangingPunct="1">
                        <a:lnSpc>
                          <a:spcPct val="100000"/>
                        </a:lnSpc>
                        <a:spcBef>
                          <a:spcPts val="0"/>
                        </a:spcBef>
                        <a:spcAft>
                          <a:spcPts val="0"/>
                        </a:spcAft>
                        <a:buClrTx/>
                        <a:buSzTx/>
                        <a:buFontTx/>
                        <a:buNone/>
                      </a:pPr>
                      <a:r>
                        <a:rPr lang="en-GB" sz="1100" b="1" u="sng" kern="1200">
                          <a:solidFill>
                            <a:schemeClr val="tx2">
                              <a:lumMod val="60000"/>
                              <a:lumOff val="40000"/>
                            </a:schemeClr>
                          </a:solidFill>
                          <a:effectLst/>
                          <a:latin typeface="+mn-lt"/>
                          <a:ea typeface="+mn-ea"/>
                          <a:cs typeface="+mn-cs"/>
                          <a:hlinkClick r:id="rId3"/>
                        </a:rPr>
                        <a:t>Link to CP</a:t>
                      </a:r>
                      <a:endParaRPr lang="en-GB" sz="1100" b="1" u="sng" kern="1200">
                        <a:solidFill>
                          <a:schemeClr val="tx2">
                            <a:lumMod val="60000"/>
                            <a:lumOff val="40000"/>
                          </a:schemeClr>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solidFill>
                            <a:schemeClr val="tx1"/>
                          </a:solidFill>
                          <a:latin typeface="+mn-lt"/>
                          <a:ea typeface="+mn-ea"/>
                          <a:cs typeface="+mn-cs"/>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defTabSz="914400">
                        <a:lnSpc>
                          <a:spcPct val="100000"/>
                        </a:lnSpc>
                        <a:spcBef>
                          <a:spcPts val="0"/>
                        </a:spcBef>
                        <a:spcAft>
                          <a:spcPts val="0"/>
                        </a:spcAft>
                        <a:buNone/>
                        <a:tabLst/>
                        <a:defRPr/>
                      </a:pPr>
                      <a:r>
                        <a:rPr lang="en-GB" sz="1100" kern="1200">
                          <a:solidFill>
                            <a:schemeClr val="tx1"/>
                          </a:solidFill>
                          <a:latin typeface="+mn-lt"/>
                          <a:ea typeface="+mn-ea"/>
                          <a:cs typeface="+mn-cs"/>
                        </a:rPr>
                        <a:t>None</a:t>
                      </a: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931989301"/>
                  </a:ext>
                </a:extLst>
              </a:tr>
            </a:tbl>
          </a:graphicData>
        </a:graphic>
      </p:graphicFrame>
      <p:sp>
        <p:nvSpPr>
          <p:cNvPr id="9" name="TextBox 8">
            <a:extLst>
              <a:ext uri="{FF2B5EF4-FFF2-40B4-BE49-F238E27FC236}">
                <a16:creationId xmlns:a16="http://schemas.microsoft.com/office/drawing/2014/main" id="{256D4A59-F33A-4095-8AF0-2807FEDCBD61}"/>
              </a:ext>
            </a:extLst>
          </p:cNvPr>
          <p:cNvSpPr txBox="1"/>
          <p:nvPr/>
        </p:nvSpPr>
        <p:spPr>
          <a:xfrm>
            <a:off x="115399" y="865676"/>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Summary</a:t>
            </a:r>
          </a:p>
        </p:txBody>
      </p:sp>
      <p:graphicFrame>
        <p:nvGraphicFramePr>
          <p:cNvPr id="10" name="Table 9">
            <a:extLst>
              <a:ext uri="{FF2B5EF4-FFF2-40B4-BE49-F238E27FC236}">
                <a16:creationId xmlns:a16="http://schemas.microsoft.com/office/drawing/2014/main" id="{E207A2AE-48C7-4784-8BBB-42EAE9E29632}"/>
              </a:ext>
            </a:extLst>
          </p:cNvPr>
          <p:cNvGraphicFramePr>
            <a:graphicFrameLocks noGrp="1"/>
          </p:cNvGraphicFramePr>
          <p:nvPr>
            <p:extLst>
              <p:ext uri="{D42A27DB-BD31-4B8C-83A1-F6EECF244321}">
                <p14:modId xmlns:p14="http://schemas.microsoft.com/office/powerpoint/2010/main" val="1740617040"/>
              </p:ext>
            </p:extLst>
          </p:nvPr>
        </p:nvGraphicFramePr>
        <p:xfrm>
          <a:off x="194658" y="2449805"/>
          <a:ext cx="5864114" cy="893626"/>
        </p:xfrm>
        <a:graphic>
          <a:graphicData uri="http://schemas.openxmlformats.org/drawingml/2006/table">
            <a:tbl>
              <a:tblPr firstRow="1" bandRow="1">
                <a:tableStyleId>{2D5ABB26-0587-4C30-8999-92F81FD0307C}</a:tableStyleId>
              </a:tblPr>
              <a:tblGrid>
                <a:gridCol w="2594052">
                  <a:extLst>
                    <a:ext uri="{9D8B030D-6E8A-4147-A177-3AD203B41FA5}">
                      <a16:colId xmlns:a16="http://schemas.microsoft.com/office/drawing/2014/main" val="1006639987"/>
                    </a:ext>
                  </a:extLst>
                </a:gridCol>
                <a:gridCol w="1057353">
                  <a:extLst>
                    <a:ext uri="{9D8B030D-6E8A-4147-A177-3AD203B41FA5}">
                      <a16:colId xmlns:a16="http://schemas.microsoft.com/office/drawing/2014/main" val="174316984"/>
                    </a:ext>
                  </a:extLst>
                </a:gridCol>
                <a:gridCol w="1070625">
                  <a:extLst>
                    <a:ext uri="{9D8B030D-6E8A-4147-A177-3AD203B41FA5}">
                      <a16:colId xmlns:a16="http://schemas.microsoft.com/office/drawing/2014/main" val="614572945"/>
                    </a:ext>
                  </a:extLst>
                </a:gridCol>
                <a:gridCol w="1142084">
                  <a:extLst>
                    <a:ext uri="{9D8B030D-6E8A-4147-A177-3AD203B41FA5}">
                      <a16:colId xmlns:a16="http://schemas.microsoft.com/office/drawing/2014/main" val="2798237816"/>
                    </a:ext>
                  </a:extLst>
                </a:gridCol>
              </a:tblGrid>
              <a:tr h="0">
                <a:tc rowSpan="2">
                  <a:txBody>
                    <a:bodyPr/>
                    <a:lstStyle/>
                    <a:p>
                      <a:r>
                        <a:rPr lang="en-GB" sz="1000" b="1">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3">
                  <a:txBody>
                    <a:bodyPr/>
                    <a:lstStyle/>
                    <a:p>
                      <a:pPr>
                        <a:lnSpc>
                          <a:spcPct val="115000"/>
                        </a:lnSpc>
                        <a:spcAft>
                          <a:spcPts val="0"/>
                        </a:spcAft>
                      </a:pPr>
                      <a:r>
                        <a:rPr lang="en-GB" sz="1000" b="1"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63958">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b="1">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b="1"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b="1"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778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a:solidFill>
                            <a:schemeClr val="tx1"/>
                          </a:solidFill>
                          <a:effectLst/>
                          <a:latin typeface="+mn-lt"/>
                          <a:ea typeface="+mn-ea"/>
                          <a:cs typeface="+mn-cs"/>
                          <a:hlinkClick r:id="rId4"/>
                        </a:rPr>
                        <a:t>3148.1 VO - PO</a:t>
                      </a:r>
                      <a:endParaRPr lang="en-GB" sz="1000" u="none"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kern="1200">
                          <a:solidFill>
                            <a:schemeClr val="tx1"/>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a:solidFill>
                            <a:schemeClr val="accent4"/>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5" name="Table 4">
            <a:extLst>
              <a:ext uri="{FF2B5EF4-FFF2-40B4-BE49-F238E27FC236}">
                <a16:creationId xmlns:a16="http://schemas.microsoft.com/office/drawing/2014/main" id="{6E122311-9D9B-7356-83D9-6192D3638B98}"/>
              </a:ext>
            </a:extLst>
          </p:cNvPr>
          <p:cNvGraphicFramePr>
            <a:graphicFrameLocks noGrp="1"/>
          </p:cNvGraphicFramePr>
          <p:nvPr>
            <p:extLst>
              <p:ext uri="{D42A27DB-BD31-4B8C-83A1-F6EECF244321}">
                <p14:modId xmlns:p14="http://schemas.microsoft.com/office/powerpoint/2010/main" val="3103264948"/>
              </p:ext>
            </p:extLst>
          </p:nvPr>
        </p:nvGraphicFramePr>
        <p:xfrm>
          <a:off x="206690" y="1248866"/>
          <a:ext cx="8599544" cy="782118"/>
        </p:xfrm>
        <a:graphic>
          <a:graphicData uri="http://schemas.openxmlformats.org/drawingml/2006/table">
            <a:tbl>
              <a:tblPr firstRow="1" bandRow="1">
                <a:tableStyleId>{2D5ABB26-0587-4C30-8999-92F81FD0307C}</a:tableStyleId>
              </a:tblPr>
              <a:tblGrid>
                <a:gridCol w="3205212">
                  <a:extLst>
                    <a:ext uri="{9D8B030D-6E8A-4147-A177-3AD203B41FA5}">
                      <a16:colId xmlns:a16="http://schemas.microsoft.com/office/drawing/2014/main" val="965499758"/>
                    </a:ext>
                  </a:extLst>
                </a:gridCol>
                <a:gridCol w="1741151">
                  <a:extLst>
                    <a:ext uri="{9D8B030D-6E8A-4147-A177-3AD203B41FA5}">
                      <a16:colId xmlns:a16="http://schemas.microsoft.com/office/drawing/2014/main" val="1212895166"/>
                    </a:ext>
                  </a:extLst>
                </a:gridCol>
                <a:gridCol w="1815273">
                  <a:extLst>
                    <a:ext uri="{9D8B030D-6E8A-4147-A177-3AD203B41FA5}">
                      <a16:colId xmlns:a16="http://schemas.microsoft.com/office/drawing/2014/main" val="1790722003"/>
                    </a:ext>
                  </a:extLst>
                </a:gridCol>
                <a:gridCol w="1837908">
                  <a:extLst>
                    <a:ext uri="{9D8B030D-6E8A-4147-A177-3AD203B41FA5}">
                      <a16:colId xmlns:a16="http://schemas.microsoft.com/office/drawing/2014/main" val="2553637847"/>
                    </a:ext>
                  </a:extLst>
                </a:gridCol>
              </a:tblGrid>
              <a:tr h="263958">
                <a:tc>
                  <a:txBody>
                    <a:bodyPr/>
                    <a:lstStyle/>
                    <a:p>
                      <a:pPr>
                        <a:lnSpc>
                          <a:spcPct val="115000"/>
                        </a:lnSpc>
                        <a:spcAft>
                          <a:spcPts val="0"/>
                        </a:spcAft>
                      </a:pPr>
                      <a:r>
                        <a:rPr lang="en-GB" sz="1000" b="1" kern="1200">
                          <a:solidFill>
                            <a:schemeClr val="bg1"/>
                          </a:solidFill>
                          <a:effectLst/>
                          <a:latin typeface="+mn-lt"/>
                          <a:ea typeface="+mn-ea"/>
                          <a:cs typeface="+mn-cs"/>
                        </a:rPr>
                        <a:t>ChMC 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vl="0">
                        <a:lnSpc>
                          <a:spcPct val="114999"/>
                        </a:lnSpc>
                        <a:spcAft>
                          <a:spcPts val="0"/>
                        </a:spcAft>
                        <a:buNone/>
                      </a:pPr>
                      <a:r>
                        <a:rPr lang="en-GB" sz="1000" b="1" kern="1200">
                          <a:solidFill>
                            <a:schemeClr val="bg1"/>
                          </a:solidFill>
                          <a:effectLst/>
                          <a:latin typeface="+mn-lt"/>
                          <a:ea typeface="+mn-ea"/>
                          <a:cs typeface="+mn-cs"/>
                        </a:rPr>
                        <a:t>Voting Parties</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0070C0"/>
                    </a:solidFill>
                  </a:tcPr>
                </a:tc>
                <a:tc>
                  <a:txBody>
                    <a:bodyPr/>
                    <a:lstStyle/>
                    <a:p>
                      <a:pPr lvl="0">
                        <a:lnSpc>
                          <a:spcPct val="114999"/>
                        </a:lnSpc>
                        <a:spcAft>
                          <a:spcPts val="0"/>
                        </a:spcAft>
                        <a:buNone/>
                      </a:pPr>
                      <a:r>
                        <a:rPr lang="en-GB" sz="1000" b="1" i="0" u="none" strike="noStrike" kern="1200" noProof="0">
                          <a:solidFill>
                            <a:schemeClr val="bg1"/>
                          </a:solidFill>
                          <a:effectLst/>
                        </a:rPr>
                        <a:t>Impacted Parties</a:t>
                      </a:r>
                      <a:endParaRPr lang="en-GB" sz="1000" b="1"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b="1">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377890">
                <a:tc>
                  <a:txBody>
                    <a:bodyPr/>
                    <a:lstStyle/>
                    <a:p>
                      <a:pPr marL="0" marR="0" lvl="0" indent="0" algn="l">
                        <a:lnSpc>
                          <a:spcPct val="100000"/>
                        </a:lnSpc>
                        <a:spcBef>
                          <a:spcPts val="0"/>
                        </a:spcBef>
                        <a:spcAft>
                          <a:spcPts val="0"/>
                        </a:spcAft>
                        <a:buNone/>
                      </a:pPr>
                      <a:r>
                        <a:rPr lang="en-US" sz="1400" kern="1200">
                          <a:solidFill>
                            <a:schemeClr val="tx1"/>
                          </a:solidFill>
                          <a:latin typeface="+mn-lt"/>
                          <a:ea typeface="+mn-ea"/>
                          <a:cs typeface="+mn-cs"/>
                        </a:rPr>
                        <a:t>Vote to approve the Detailed Design and progress into delivery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a:lnSpc>
                          <a:spcPct val="100000"/>
                        </a:lnSpc>
                        <a:spcBef>
                          <a:spcPts val="0"/>
                        </a:spcBef>
                        <a:spcAft>
                          <a:spcPts val="0"/>
                        </a:spcAft>
                        <a:buNone/>
                      </a:pPr>
                      <a:r>
                        <a:rPr lang="en-US" sz="1400" kern="1200">
                          <a:solidFill>
                            <a:schemeClr val="tx1"/>
                          </a:solidFill>
                          <a:latin typeface="+mn-lt"/>
                          <a:ea typeface="+mn-ea"/>
                          <a:cs typeface="+mn-cs"/>
                        </a:rPr>
                        <a:t>Shipper, DNO, IGT, NGT</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Shipper, DNO, IGT, NGT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a:lnSpc>
                          <a:spcPct val="100000"/>
                        </a:lnSpc>
                        <a:spcBef>
                          <a:spcPts val="0"/>
                        </a:spcBef>
                        <a:spcAft>
                          <a:spcPts val="0"/>
                        </a:spcAft>
                        <a:buNone/>
                      </a:pPr>
                      <a:r>
                        <a:rPr lang="en-US" sz="1400" kern="1200">
                          <a:solidFill>
                            <a:schemeClr val="tx1"/>
                          </a:solidFill>
                          <a:latin typeface="+mn-lt"/>
                          <a:ea typeface="+mn-ea"/>
                          <a:cs typeface="+mn-cs"/>
                        </a:rPr>
                        <a:t>Adhoc – 30/06/2023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spTree>
    <p:extLst>
      <p:ext uri="{BB962C8B-B14F-4D97-AF65-F5344CB8AC3E}">
        <p14:creationId xmlns:p14="http://schemas.microsoft.com/office/powerpoint/2010/main" val="1677735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161688"/>
            <a:ext cx="9028601" cy="813490"/>
          </a:xfrm>
        </p:spPr>
        <p:txBody>
          <a:bodyPr>
            <a:noAutofit/>
          </a:bodyPr>
          <a:lstStyle/>
          <a:p>
            <a:r>
              <a:rPr lang="en-US" sz="1800">
                <a:latin typeface="Arial"/>
                <a:cs typeface="Arial"/>
              </a:rPr>
              <a:t>XRN5602 - Releasing of unused capacity under a specific set of circumstances (Modification 0818)</a:t>
            </a:r>
            <a:br>
              <a:rPr lang="en-US" sz="1800"/>
            </a:br>
            <a:endParaRPr lang="en-US" sz="1800">
              <a:highlight>
                <a:srgbClr val="FFFF00"/>
              </a:highlight>
            </a:endParaRPr>
          </a:p>
        </p:txBody>
      </p:sp>
      <p:graphicFrame>
        <p:nvGraphicFramePr>
          <p:cNvPr id="8" name="Table 7">
            <a:extLst>
              <a:ext uri="{FF2B5EF4-FFF2-40B4-BE49-F238E27FC236}">
                <a16:creationId xmlns:a16="http://schemas.microsoft.com/office/drawing/2014/main" id="{AF66BF67-79FC-4D7E-97A5-8391FAE71D23}"/>
              </a:ext>
            </a:extLst>
          </p:cNvPr>
          <p:cNvGraphicFramePr>
            <a:graphicFrameLocks noGrp="1"/>
          </p:cNvGraphicFramePr>
          <p:nvPr>
            <p:extLst>
              <p:ext uri="{D42A27DB-BD31-4B8C-83A1-F6EECF244321}">
                <p14:modId xmlns:p14="http://schemas.microsoft.com/office/powerpoint/2010/main" val="3860945470"/>
              </p:ext>
            </p:extLst>
          </p:nvPr>
        </p:nvGraphicFramePr>
        <p:xfrm>
          <a:off x="194657" y="3794238"/>
          <a:ext cx="8806220" cy="822392"/>
        </p:xfrm>
        <a:graphic>
          <a:graphicData uri="http://schemas.openxmlformats.org/drawingml/2006/table">
            <a:tbl>
              <a:tblPr firstRow="1" bandRow="1">
                <a:tableStyleId>{2D5ABB26-0587-4C30-8999-92F81FD0307C}</a:tableStyleId>
              </a:tblPr>
              <a:tblGrid>
                <a:gridCol w="2469030">
                  <a:extLst>
                    <a:ext uri="{9D8B030D-6E8A-4147-A177-3AD203B41FA5}">
                      <a16:colId xmlns:a16="http://schemas.microsoft.com/office/drawing/2014/main" val="4080995352"/>
                    </a:ext>
                  </a:extLst>
                </a:gridCol>
                <a:gridCol w="2600076">
                  <a:extLst>
                    <a:ext uri="{9D8B030D-6E8A-4147-A177-3AD203B41FA5}">
                      <a16:colId xmlns:a16="http://schemas.microsoft.com/office/drawing/2014/main" val="965499758"/>
                    </a:ext>
                  </a:extLst>
                </a:gridCol>
                <a:gridCol w="3737114">
                  <a:extLst>
                    <a:ext uri="{9D8B030D-6E8A-4147-A177-3AD203B41FA5}">
                      <a16:colId xmlns:a16="http://schemas.microsoft.com/office/drawing/2014/main" val="805214579"/>
                    </a:ext>
                  </a:extLst>
                </a:gridCol>
              </a:tblGrid>
              <a:tr h="317763">
                <a:tc>
                  <a:txBody>
                    <a:bodyPr/>
                    <a:lstStyle/>
                    <a:p>
                      <a:pPr>
                        <a:lnSpc>
                          <a:spcPct val="115000"/>
                        </a:lnSpc>
                        <a:spcAft>
                          <a:spcPts val="0"/>
                        </a:spcAft>
                      </a:pPr>
                      <a:r>
                        <a:rPr lang="en-GB" sz="1000" b="1" kern="1200">
                          <a:solidFill>
                            <a:schemeClr val="bg1"/>
                          </a:solidFill>
                          <a:effectLst/>
                          <a:latin typeface="+mn-lt"/>
                          <a:ea typeface="+mn-ea"/>
                          <a:cs typeface="+mn-cs"/>
                        </a:rPr>
                        <a:t>Change Proposal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nSpc>
                          <a:spcPct val="115000"/>
                        </a:lnSpc>
                        <a:spcAft>
                          <a:spcPts val="0"/>
                        </a:spcAft>
                      </a:pPr>
                      <a:r>
                        <a:rPr lang="en-GB" sz="1000" b="1" kern="1200">
                          <a:solidFill>
                            <a:schemeClr val="bg1"/>
                          </a:solidFill>
                          <a:effectLst/>
                          <a:latin typeface="+mn-lt"/>
                          <a:ea typeface="+mn-ea"/>
                          <a:cs typeface="+mn-cs"/>
                        </a:rPr>
                        <a:t>Service Area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vl="0">
                        <a:lnSpc>
                          <a:spcPct val="114999"/>
                        </a:lnSpc>
                        <a:spcAft>
                          <a:spcPts val="0"/>
                        </a:spcAft>
                        <a:buNone/>
                      </a:pPr>
                      <a:r>
                        <a:rPr lang="en-GB" sz="1000" b="1" kern="1200">
                          <a:solidFill>
                            <a:schemeClr val="bg1"/>
                          </a:solidFill>
                          <a:effectLst/>
                          <a:latin typeface="+mn-lt"/>
                          <a:ea typeface="+mn-ea"/>
                          <a:cs typeface="+mn-cs"/>
                        </a:rPr>
                        <a:t>Comments</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0070C0"/>
                    </a:solidFill>
                  </a:tcPr>
                </a:tc>
                <a:extLst>
                  <a:ext uri="{0D108BD9-81ED-4DB2-BD59-A6C34878D82A}">
                    <a16:rowId xmlns:a16="http://schemas.microsoft.com/office/drawing/2014/main" val="271479860"/>
                  </a:ext>
                </a:extLst>
              </a:tr>
              <a:tr h="504629">
                <a:tc>
                  <a:txBody>
                    <a:bodyPr/>
                    <a:lstStyle/>
                    <a:p>
                      <a:pPr marL="0" marR="0" lvl="0" indent="0" algn="l" rtl="0" eaLnBrk="1" fontAlgn="auto" latinLnBrk="0" hangingPunct="1">
                        <a:lnSpc>
                          <a:spcPct val="100000"/>
                        </a:lnSpc>
                        <a:spcBef>
                          <a:spcPts val="0"/>
                        </a:spcBef>
                        <a:spcAft>
                          <a:spcPts val="0"/>
                        </a:spcAft>
                        <a:buClrTx/>
                        <a:buSzTx/>
                        <a:buFontTx/>
                        <a:buNone/>
                      </a:pPr>
                      <a:r>
                        <a:rPr lang="en-GB" sz="1100" kern="1200">
                          <a:solidFill>
                            <a:schemeClr val="tx1"/>
                          </a:solidFill>
                          <a:latin typeface="+mn-lt"/>
                          <a:ea typeface="+mn-ea"/>
                          <a:cs typeface="+mn-cs"/>
                        </a:rPr>
                        <a:t>CP approved at ChMC 11/01/2023</a:t>
                      </a:r>
                      <a:endParaRPr lang="en-GB" sz="1100" kern="1200">
                        <a:solidFill>
                          <a:schemeClr val="tx1"/>
                        </a:solidFill>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rtl="0" eaLnBrk="1" fontAlgn="auto" latinLnBrk="0" hangingPunct="1">
                        <a:lnSpc>
                          <a:spcPct val="100000"/>
                        </a:lnSpc>
                        <a:spcBef>
                          <a:spcPts val="0"/>
                        </a:spcBef>
                        <a:spcAft>
                          <a:spcPts val="0"/>
                        </a:spcAft>
                        <a:buClrTx/>
                        <a:buSzTx/>
                        <a:buFontTx/>
                        <a:buNone/>
                      </a:pPr>
                      <a:r>
                        <a:rPr lang="en-GB" sz="1100" b="1" u="sng" kern="1200">
                          <a:solidFill>
                            <a:schemeClr val="tx2">
                              <a:lumMod val="60000"/>
                              <a:lumOff val="40000"/>
                            </a:schemeClr>
                          </a:solidFill>
                          <a:effectLst/>
                          <a:latin typeface="+mn-lt"/>
                          <a:ea typeface="+mn-ea"/>
                          <a:cs typeface="+mn-cs"/>
                          <a:hlinkClick r:id="rId3"/>
                        </a:rPr>
                        <a:t>Link to CP</a:t>
                      </a:r>
                      <a:endParaRPr lang="en-GB" sz="1100" b="1" u="sng" kern="1200">
                        <a:solidFill>
                          <a:schemeClr val="tx2">
                            <a:lumMod val="60000"/>
                            <a:lumOff val="40000"/>
                          </a:schemeClr>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solidFill>
                            <a:schemeClr val="tx1"/>
                          </a:solidFill>
                          <a:latin typeface="+mn-lt"/>
                          <a:ea typeface="+mn-ea"/>
                          <a:cs typeface="+mn-cs"/>
                        </a:rPr>
                        <a:t>Service Area 3: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solidFill>
                            <a:schemeClr val="tx1"/>
                          </a:solidFill>
                          <a:latin typeface="+mn-lt"/>
                          <a:ea typeface="+mn-ea"/>
                          <a:cs typeface="+mn-cs"/>
                        </a:rPr>
                        <a:t>Manage updates to customer portfolio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defTabSz="914400">
                        <a:lnSpc>
                          <a:spcPct val="100000"/>
                        </a:lnSpc>
                        <a:spcBef>
                          <a:spcPts val="0"/>
                        </a:spcBef>
                        <a:spcAft>
                          <a:spcPts val="0"/>
                        </a:spcAft>
                        <a:buNone/>
                        <a:tabLst/>
                        <a:defRPr/>
                      </a:pPr>
                      <a:r>
                        <a:rPr lang="en-GB" sz="1100" kern="1200">
                          <a:solidFill>
                            <a:schemeClr val="tx1"/>
                          </a:solidFill>
                          <a:latin typeface="+mn-lt"/>
                          <a:ea typeface="+mn-ea"/>
                          <a:cs typeface="+mn-cs"/>
                        </a:rPr>
                        <a:t>Change will be implemented/made available immediately following Ofgem approval of Modification 0818</a:t>
                      </a: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931989301"/>
                  </a:ext>
                </a:extLst>
              </a:tr>
            </a:tbl>
          </a:graphicData>
        </a:graphic>
      </p:graphicFrame>
      <p:sp>
        <p:nvSpPr>
          <p:cNvPr id="9" name="TextBox 8">
            <a:extLst>
              <a:ext uri="{FF2B5EF4-FFF2-40B4-BE49-F238E27FC236}">
                <a16:creationId xmlns:a16="http://schemas.microsoft.com/office/drawing/2014/main" id="{256D4A59-F33A-4095-8AF0-2807FEDCBD61}"/>
              </a:ext>
            </a:extLst>
          </p:cNvPr>
          <p:cNvSpPr txBox="1"/>
          <p:nvPr/>
        </p:nvSpPr>
        <p:spPr>
          <a:xfrm>
            <a:off x="115399" y="865676"/>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Summary</a:t>
            </a:r>
          </a:p>
        </p:txBody>
      </p:sp>
      <p:graphicFrame>
        <p:nvGraphicFramePr>
          <p:cNvPr id="10" name="Table 9">
            <a:extLst>
              <a:ext uri="{FF2B5EF4-FFF2-40B4-BE49-F238E27FC236}">
                <a16:creationId xmlns:a16="http://schemas.microsoft.com/office/drawing/2014/main" id="{E207A2AE-48C7-4784-8BBB-42EAE9E29632}"/>
              </a:ext>
            </a:extLst>
          </p:cNvPr>
          <p:cNvGraphicFramePr>
            <a:graphicFrameLocks noGrp="1"/>
          </p:cNvGraphicFramePr>
          <p:nvPr>
            <p:extLst>
              <p:ext uri="{D42A27DB-BD31-4B8C-83A1-F6EECF244321}">
                <p14:modId xmlns:p14="http://schemas.microsoft.com/office/powerpoint/2010/main" val="376584689"/>
              </p:ext>
            </p:extLst>
          </p:nvPr>
        </p:nvGraphicFramePr>
        <p:xfrm>
          <a:off x="194658" y="2449805"/>
          <a:ext cx="5864114" cy="893626"/>
        </p:xfrm>
        <a:graphic>
          <a:graphicData uri="http://schemas.openxmlformats.org/drawingml/2006/table">
            <a:tbl>
              <a:tblPr firstRow="1" bandRow="1">
                <a:tableStyleId>{2D5ABB26-0587-4C30-8999-92F81FD0307C}</a:tableStyleId>
              </a:tblPr>
              <a:tblGrid>
                <a:gridCol w="2594052">
                  <a:extLst>
                    <a:ext uri="{9D8B030D-6E8A-4147-A177-3AD203B41FA5}">
                      <a16:colId xmlns:a16="http://schemas.microsoft.com/office/drawing/2014/main" val="1006639987"/>
                    </a:ext>
                  </a:extLst>
                </a:gridCol>
                <a:gridCol w="1057353">
                  <a:extLst>
                    <a:ext uri="{9D8B030D-6E8A-4147-A177-3AD203B41FA5}">
                      <a16:colId xmlns:a16="http://schemas.microsoft.com/office/drawing/2014/main" val="174316984"/>
                    </a:ext>
                  </a:extLst>
                </a:gridCol>
                <a:gridCol w="1070625">
                  <a:extLst>
                    <a:ext uri="{9D8B030D-6E8A-4147-A177-3AD203B41FA5}">
                      <a16:colId xmlns:a16="http://schemas.microsoft.com/office/drawing/2014/main" val="614572945"/>
                    </a:ext>
                  </a:extLst>
                </a:gridCol>
                <a:gridCol w="1142084">
                  <a:extLst>
                    <a:ext uri="{9D8B030D-6E8A-4147-A177-3AD203B41FA5}">
                      <a16:colId xmlns:a16="http://schemas.microsoft.com/office/drawing/2014/main" val="2798237816"/>
                    </a:ext>
                  </a:extLst>
                </a:gridCol>
              </a:tblGrid>
              <a:tr h="0">
                <a:tc rowSpan="2">
                  <a:txBody>
                    <a:bodyPr/>
                    <a:lstStyle/>
                    <a:p>
                      <a:r>
                        <a:rPr lang="en-GB" sz="1000" b="1">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3">
                  <a:txBody>
                    <a:bodyPr/>
                    <a:lstStyle/>
                    <a:p>
                      <a:pPr>
                        <a:lnSpc>
                          <a:spcPct val="115000"/>
                        </a:lnSpc>
                        <a:spcAft>
                          <a:spcPts val="0"/>
                        </a:spcAft>
                      </a:pPr>
                      <a:r>
                        <a:rPr lang="en-GB" sz="1000" b="1"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63958">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b="1">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b="1"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b="1"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778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a:solidFill>
                            <a:schemeClr val="tx1"/>
                          </a:solidFill>
                          <a:effectLst/>
                          <a:latin typeface="+mn-lt"/>
                          <a:ea typeface="+mn-ea"/>
                          <a:cs typeface="+mn-cs"/>
                          <a:hlinkClick r:id="rId4"/>
                        </a:rPr>
                        <a:t>3148.2 VO - PO</a:t>
                      </a:r>
                      <a:endParaRPr lang="en-GB" sz="1000" u="none"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kern="1200">
                          <a:solidFill>
                            <a:schemeClr val="tx1"/>
                          </a:solidFill>
                          <a:latin typeface="+mn-lt"/>
                          <a:ea typeface="+mn-ea"/>
                          <a:cs typeface="+mn-c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5" name="Table 4">
            <a:extLst>
              <a:ext uri="{FF2B5EF4-FFF2-40B4-BE49-F238E27FC236}">
                <a16:creationId xmlns:a16="http://schemas.microsoft.com/office/drawing/2014/main" id="{6E122311-9D9B-7356-83D9-6192D3638B98}"/>
              </a:ext>
            </a:extLst>
          </p:cNvPr>
          <p:cNvGraphicFramePr>
            <a:graphicFrameLocks noGrp="1"/>
          </p:cNvGraphicFramePr>
          <p:nvPr>
            <p:extLst>
              <p:ext uri="{D42A27DB-BD31-4B8C-83A1-F6EECF244321}">
                <p14:modId xmlns:p14="http://schemas.microsoft.com/office/powerpoint/2010/main" val="3860408660"/>
              </p:ext>
            </p:extLst>
          </p:nvPr>
        </p:nvGraphicFramePr>
        <p:xfrm>
          <a:off x="206690" y="1248866"/>
          <a:ext cx="8599544" cy="782118"/>
        </p:xfrm>
        <a:graphic>
          <a:graphicData uri="http://schemas.openxmlformats.org/drawingml/2006/table">
            <a:tbl>
              <a:tblPr firstRow="1" bandRow="1">
                <a:tableStyleId>{2D5ABB26-0587-4C30-8999-92F81FD0307C}</a:tableStyleId>
              </a:tblPr>
              <a:tblGrid>
                <a:gridCol w="3205212">
                  <a:extLst>
                    <a:ext uri="{9D8B030D-6E8A-4147-A177-3AD203B41FA5}">
                      <a16:colId xmlns:a16="http://schemas.microsoft.com/office/drawing/2014/main" val="965499758"/>
                    </a:ext>
                  </a:extLst>
                </a:gridCol>
                <a:gridCol w="1741151">
                  <a:extLst>
                    <a:ext uri="{9D8B030D-6E8A-4147-A177-3AD203B41FA5}">
                      <a16:colId xmlns:a16="http://schemas.microsoft.com/office/drawing/2014/main" val="1212895166"/>
                    </a:ext>
                  </a:extLst>
                </a:gridCol>
                <a:gridCol w="1815273">
                  <a:extLst>
                    <a:ext uri="{9D8B030D-6E8A-4147-A177-3AD203B41FA5}">
                      <a16:colId xmlns:a16="http://schemas.microsoft.com/office/drawing/2014/main" val="1790722003"/>
                    </a:ext>
                  </a:extLst>
                </a:gridCol>
                <a:gridCol w="1837908">
                  <a:extLst>
                    <a:ext uri="{9D8B030D-6E8A-4147-A177-3AD203B41FA5}">
                      <a16:colId xmlns:a16="http://schemas.microsoft.com/office/drawing/2014/main" val="2553637847"/>
                    </a:ext>
                  </a:extLst>
                </a:gridCol>
              </a:tblGrid>
              <a:tr h="263958">
                <a:tc>
                  <a:txBody>
                    <a:bodyPr/>
                    <a:lstStyle/>
                    <a:p>
                      <a:pPr>
                        <a:lnSpc>
                          <a:spcPct val="115000"/>
                        </a:lnSpc>
                        <a:spcAft>
                          <a:spcPts val="0"/>
                        </a:spcAft>
                      </a:pPr>
                      <a:r>
                        <a:rPr lang="en-GB" sz="1000" b="1" kern="1200">
                          <a:solidFill>
                            <a:schemeClr val="bg1"/>
                          </a:solidFill>
                          <a:effectLst/>
                          <a:latin typeface="+mn-lt"/>
                          <a:ea typeface="+mn-ea"/>
                          <a:cs typeface="+mn-cs"/>
                        </a:rPr>
                        <a:t>ChMC 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vl="0">
                        <a:lnSpc>
                          <a:spcPct val="114999"/>
                        </a:lnSpc>
                        <a:spcAft>
                          <a:spcPts val="0"/>
                        </a:spcAft>
                        <a:buNone/>
                      </a:pPr>
                      <a:r>
                        <a:rPr lang="en-GB" sz="1000" b="1" kern="1200">
                          <a:solidFill>
                            <a:schemeClr val="bg1"/>
                          </a:solidFill>
                          <a:effectLst/>
                          <a:latin typeface="+mn-lt"/>
                          <a:ea typeface="+mn-ea"/>
                          <a:cs typeface="+mn-cs"/>
                        </a:rPr>
                        <a:t>Voting Parties</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0070C0"/>
                    </a:solidFill>
                  </a:tcPr>
                </a:tc>
                <a:tc>
                  <a:txBody>
                    <a:bodyPr/>
                    <a:lstStyle/>
                    <a:p>
                      <a:pPr lvl="0">
                        <a:lnSpc>
                          <a:spcPct val="114999"/>
                        </a:lnSpc>
                        <a:spcAft>
                          <a:spcPts val="0"/>
                        </a:spcAft>
                        <a:buNone/>
                      </a:pPr>
                      <a:r>
                        <a:rPr lang="en-GB" sz="1000" b="1" i="0" u="none" strike="noStrike" kern="1200" noProof="0">
                          <a:solidFill>
                            <a:schemeClr val="bg1"/>
                          </a:solidFill>
                          <a:effectLst/>
                        </a:rPr>
                        <a:t>Impacted Parties</a:t>
                      </a:r>
                      <a:endParaRPr lang="en-GB" sz="1000" b="1"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b="1">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3778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tx1"/>
                          </a:solidFill>
                          <a:latin typeface="+mn-lt"/>
                          <a:ea typeface="+mn-ea"/>
                          <a:cs typeface="+mn-cs"/>
                        </a:rPr>
                        <a:t>Vote to approve the Detailed Design and progress into delivery</a:t>
                      </a:r>
                      <a:endParaRPr lang="en-US" sz="14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tx1"/>
                          </a:solidFill>
                          <a:latin typeface="+mn-lt"/>
                          <a:ea typeface="+mn-ea"/>
                          <a:cs typeface="+mn-cs"/>
                        </a:rPr>
                        <a:t>Shipper, DNO</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tx1"/>
                          </a:solidFill>
                          <a:latin typeface="+mn-lt"/>
                          <a:ea typeface="+mn-ea"/>
                          <a:cs typeface="+mn-cs"/>
                        </a:rPr>
                        <a:t>Shipper, DNO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a:lnSpc>
                          <a:spcPct val="100000"/>
                        </a:lnSpc>
                        <a:spcBef>
                          <a:spcPts val="0"/>
                        </a:spcBef>
                        <a:spcAft>
                          <a:spcPts val="0"/>
                        </a:spcAft>
                        <a:buNone/>
                      </a:pPr>
                      <a:r>
                        <a:rPr lang="en-US" sz="1400" kern="1200">
                          <a:solidFill>
                            <a:schemeClr val="tx1"/>
                          </a:solidFill>
                          <a:latin typeface="+mn-lt"/>
                          <a:ea typeface="+mn-ea"/>
                          <a:cs typeface="+mn-cs"/>
                        </a:rPr>
                        <a:t>Adhoc - TBC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spTree>
    <p:extLst>
      <p:ext uri="{BB962C8B-B14F-4D97-AF65-F5344CB8AC3E}">
        <p14:creationId xmlns:p14="http://schemas.microsoft.com/office/powerpoint/2010/main" val="2904992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3600">
                <a:latin typeface="Arial"/>
                <a:cs typeface="Arial"/>
              </a:rPr>
              <a:t>General Change Budget BP22 YTD</a:t>
            </a:r>
          </a:p>
        </p:txBody>
      </p:sp>
    </p:spTree>
    <p:extLst>
      <p:ext uri="{BB962C8B-B14F-4D97-AF65-F5344CB8AC3E}">
        <p14:creationId xmlns:p14="http://schemas.microsoft.com/office/powerpoint/2010/main" val="525873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161688"/>
            <a:ext cx="9028601" cy="813490"/>
          </a:xfrm>
        </p:spPr>
        <p:txBody>
          <a:bodyPr>
            <a:noAutofit/>
          </a:bodyPr>
          <a:lstStyle/>
          <a:p>
            <a:r>
              <a:rPr lang="en-US" sz="1800">
                <a:latin typeface="Arial"/>
                <a:cs typeface="Arial"/>
              </a:rPr>
              <a:t>Maintenance of a Capacity Plan</a:t>
            </a:r>
            <a:br>
              <a:rPr lang="en-US" sz="1800"/>
            </a:br>
            <a:endParaRPr lang="en-US" sz="1800">
              <a:highlight>
                <a:srgbClr val="FFFF00"/>
              </a:highlight>
            </a:endParaRPr>
          </a:p>
        </p:txBody>
      </p:sp>
      <p:graphicFrame>
        <p:nvGraphicFramePr>
          <p:cNvPr id="8" name="Table 7">
            <a:extLst>
              <a:ext uri="{FF2B5EF4-FFF2-40B4-BE49-F238E27FC236}">
                <a16:creationId xmlns:a16="http://schemas.microsoft.com/office/drawing/2014/main" id="{AF66BF67-79FC-4D7E-97A5-8391FAE71D23}"/>
              </a:ext>
            </a:extLst>
          </p:cNvPr>
          <p:cNvGraphicFramePr>
            <a:graphicFrameLocks noGrp="1"/>
          </p:cNvGraphicFramePr>
          <p:nvPr>
            <p:extLst>
              <p:ext uri="{D42A27DB-BD31-4B8C-83A1-F6EECF244321}">
                <p14:modId xmlns:p14="http://schemas.microsoft.com/office/powerpoint/2010/main" val="2029046396"/>
              </p:ext>
            </p:extLst>
          </p:nvPr>
        </p:nvGraphicFramePr>
        <p:xfrm>
          <a:off x="194658" y="3794238"/>
          <a:ext cx="8599542" cy="822392"/>
        </p:xfrm>
        <a:graphic>
          <a:graphicData uri="http://schemas.openxmlformats.org/drawingml/2006/table">
            <a:tbl>
              <a:tblPr firstRow="1" bandRow="1">
                <a:tableStyleId>{2D5ABB26-0587-4C30-8999-92F81FD0307C}</a:tableStyleId>
              </a:tblPr>
              <a:tblGrid>
                <a:gridCol w="1627162">
                  <a:extLst>
                    <a:ext uri="{9D8B030D-6E8A-4147-A177-3AD203B41FA5}">
                      <a16:colId xmlns:a16="http://schemas.microsoft.com/office/drawing/2014/main" val="4080995352"/>
                    </a:ext>
                  </a:extLst>
                </a:gridCol>
                <a:gridCol w="1724098">
                  <a:extLst>
                    <a:ext uri="{9D8B030D-6E8A-4147-A177-3AD203B41FA5}">
                      <a16:colId xmlns:a16="http://schemas.microsoft.com/office/drawing/2014/main" val="965499758"/>
                    </a:ext>
                  </a:extLst>
                </a:gridCol>
                <a:gridCol w="5248282">
                  <a:extLst>
                    <a:ext uri="{9D8B030D-6E8A-4147-A177-3AD203B41FA5}">
                      <a16:colId xmlns:a16="http://schemas.microsoft.com/office/drawing/2014/main" val="805214579"/>
                    </a:ext>
                  </a:extLst>
                </a:gridCol>
              </a:tblGrid>
              <a:tr h="317763">
                <a:tc>
                  <a:txBody>
                    <a:bodyPr/>
                    <a:lstStyle/>
                    <a:p>
                      <a:pPr>
                        <a:lnSpc>
                          <a:spcPct val="115000"/>
                        </a:lnSpc>
                        <a:spcAft>
                          <a:spcPts val="0"/>
                        </a:spcAft>
                      </a:pPr>
                      <a:r>
                        <a:rPr lang="en-GB" sz="1000" b="1" kern="1200">
                          <a:solidFill>
                            <a:schemeClr val="bg1"/>
                          </a:solidFill>
                          <a:effectLst/>
                          <a:latin typeface="+mn-lt"/>
                          <a:ea typeface="+mn-ea"/>
                          <a:cs typeface="+mn-cs"/>
                        </a:rPr>
                        <a:t>Change Proposal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nSpc>
                          <a:spcPct val="115000"/>
                        </a:lnSpc>
                        <a:spcAft>
                          <a:spcPts val="0"/>
                        </a:spcAft>
                      </a:pPr>
                      <a:r>
                        <a:rPr lang="en-GB" sz="1000" b="1" kern="1200">
                          <a:solidFill>
                            <a:schemeClr val="bg1"/>
                          </a:solidFill>
                          <a:effectLst/>
                          <a:latin typeface="+mn-lt"/>
                          <a:ea typeface="+mn-ea"/>
                          <a:cs typeface="+mn-cs"/>
                        </a:rPr>
                        <a:t>Service Area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vl="0">
                        <a:lnSpc>
                          <a:spcPct val="114999"/>
                        </a:lnSpc>
                        <a:spcAft>
                          <a:spcPts val="0"/>
                        </a:spcAft>
                        <a:buNone/>
                      </a:pPr>
                      <a:r>
                        <a:rPr lang="en-GB" sz="1000" b="1" kern="1200">
                          <a:solidFill>
                            <a:schemeClr val="bg1"/>
                          </a:solidFill>
                          <a:effectLst/>
                          <a:latin typeface="+mn-lt"/>
                          <a:ea typeface="+mn-ea"/>
                          <a:cs typeface="+mn-cs"/>
                        </a:rPr>
                        <a:t>Comments</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0070C0"/>
                    </a:solidFill>
                  </a:tcPr>
                </a:tc>
                <a:extLst>
                  <a:ext uri="{0D108BD9-81ED-4DB2-BD59-A6C34878D82A}">
                    <a16:rowId xmlns:a16="http://schemas.microsoft.com/office/drawing/2014/main" val="271479860"/>
                  </a:ext>
                </a:extLst>
              </a:tr>
              <a:tr h="504629">
                <a:tc>
                  <a:txBody>
                    <a:bodyPr/>
                    <a:lstStyle/>
                    <a:p>
                      <a:pPr marL="0" marR="0" lvl="0" indent="0" algn="l" rtl="0" eaLnBrk="1" fontAlgn="auto" latinLnBrk="0" hangingPunct="1">
                        <a:lnSpc>
                          <a:spcPct val="100000"/>
                        </a:lnSpc>
                        <a:spcBef>
                          <a:spcPts val="0"/>
                        </a:spcBef>
                        <a:spcAft>
                          <a:spcPts val="0"/>
                        </a:spcAft>
                        <a:buClrTx/>
                        <a:buSzTx/>
                        <a:buFontTx/>
                        <a:buNone/>
                      </a:pPr>
                      <a:r>
                        <a:rPr lang="en-GB" sz="1200" b="0" i="0" u="none" strike="noStrike" kern="1200">
                          <a:solidFill>
                            <a:schemeClr val="tx1"/>
                          </a:solidFill>
                          <a:latin typeface="+mn-lt"/>
                          <a:ea typeface="+mn-ea"/>
                          <a:cs typeface="+mn-cs"/>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latin typeface="+mn-lt"/>
                          <a:ea typeface="+mn-ea"/>
                          <a:cs typeface="+mn-cs"/>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200" b="0" i="0" u="none" strike="noStrike" kern="1200">
                          <a:solidFill>
                            <a:schemeClr val="tx1"/>
                          </a:solidFill>
                          <a:latin typeface="+mn-lt"/>
                          <a:ea typeface="+mn-ea"/>
                          <a:cs typeface="+mn-cs"/>
                        </a:rPr>
                        <a:t>Within the Change Pack, Users have been invited to send their forecasts to Xoserve to enable planning for future capacity within UK Link</a:t>
                      </a: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931989301"/>
                  </a:ext>
                </a:extLst>
              </a:tr>
            </a:tbl>
          </a:graphicData>
        </a:graphic>
      </p:graphicFrame>
      <p:sp>
        <p:nvSpPr>
          <p:cNvPr id="9" name="TextBox 8">
            <a:extLst>
              <a:ext uri="{FF2B5EF4-FFF2-40B4-BE49-F238E27FC236}">
                <a16:creationId xmlns:a16="http://schemas.microsoft.com/office/drawing/2014/main" id="{256D4A59-F33A-4095-8AF0-2807FEDCBD61}"/>
              </a:ext>
            </a:extLst>
          </p:cNvPr>
          <p:cNvSpPr txBox="1"/>
          <p:nvPr/>
        </p:nvSpPr>
        <p:spPr>
          <a:xfrm>
            <a:off x="115399" y="865676"/>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Summary</a:t>
            </a:r>
          </a:p>
        </p:txBody>
      </p:sp>
      <p:graphicFrame>
        <p:nvGraphicFramePr>
          <p:cNvPr id="5" name="Table 4">
            <a:extLst>
              <a:ext uri="{FF2B5EF4-FFF2-40B4-BE49-F238E27FC236}">
                <a16:creationId xmlns:a16="http://schemas.microsoft.com/office/drawing/2014/main" id="{6E122311-9D9B-7356-83D9-6192D3638B98}"/>
              </a:ext>
            </a:extLst>
          </p:cNvPr>
          <p:cNvGraphicFramePr>
            <a:graphicFrameLocks noGrp="1"/>
          </p:cNvGraphicFramePr>
          <p:nvPr>
            <p:extLst>
              <p:ext uri="{D42A27DB-BD31-4B8C-83A1-F6EECF244321}">
                <p14:modId xmlns:p14="http://schemas.microsoft.com/office/powerpoint/2010/main" val="99920980"/>
              </p:ext>
            </p:extLst>
          </p:nvPr>
        </p:nvGraphicFramePr>
        <p:xfrm>
          <a:off x="206690" y="1248866"/>
          <a:ext cx="8599544" cy="641848"/>
        </p:xfrm>
        <a:graphic>
          <a:graphicData uri="http://schemas.openxmlformats.org/drawingml/2006/table">
            <a:tbl>
              <a:tblPr firstRow="1" bandRow="1">
                <a:tableStyleId>{2D5ABB26-0587-4C30-8999-92F81FD0307C}</a:tableStyleId>
              </a:tblPr>
              <a:tblGrid>
                <a:gridCol w="3205212">
                  <a:extLst>
                    <a:ext uri="{9D8B030D-6E8A-4147-A177-3AD203B41FA5}">
                      <a16:colId xmlns:a16="http://schemas.microsoft.com/office/drawing/2014/main" val="965499758"/>
                    </a:ext>
                  </a:extLst>
                </a:gridCol>
                <a:gridCol w="1578907">
                  <a:extLst>
                    <a:ext uri="{9D8B030D-6E8A-4147-A177-3AD203B41FA5}">
                      <a16:colId xmlns:a16="http://schemas.microsoft.com/office/drawing/2014/main" val="1212895166"/>
                    </a:ext>
                  </a:extLst>
                </a:gridCol>
                <a:gridCol w="2226669">
                  <a:extLst>
                    <a:ext uri="{9D8B030D-6E8A-4147-A177-3AD203B41FA5}">
                      <a16:colId xmlns:a16="http://schemas.microsoft.com/office/drawing/2014/main" val="1790722003"/>
                    </a:ext>
                  </a:extLst>
                </a:gridCol>
                <a:gridCol w="1588756">
                  <a:extLst>
                    <a:ext uri="{9D8B030D-6E8A-4147-A177-3AD203B41FA5}">
                      <a16:colId xmlns:a16="http://schemas.microsoft.com/office/drawing/2014/main" val="2553637847"/>
                    </a:ext>
                  </a:extLst>
                </a:gridCol>
              </a:tblGrid>
              <a:tr h="263958">
                <a:tc>
                  <a:txBody>
                    <a:bodyPr/>
                    <a:lstStyle/>
                    <a:p>
                      <a:pPr>
                        <a:lnSpc>
                          <a:spcPct val="115000"/>
                        </a:lnSpc>
                        <a:spcAft>
                          <a:spcPts val="0"/>
                        </a:spcAft>
                      </a:pPr>
                      <a:r>
                        <a:rPr lang="en-GB" sz="1000" b="1" kern="1200">
                          <a:solidFill>
                            <a:schemeClr val="bg1"/>
                          </a:solidFill>
                          <a:effectLst/>
                          <a:latin typeface="+mn-lt"/>
                          <a:ea typeface="+mn-ea"/>
                          <a:cs typeface="+mn-cs"/>
                        </a:rPr>
                        <a:t>ChMC 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vl="0">
                        <a:lnSpc>
                          <a:spcPct val="114999"/>
                        </a:lnSpc>
                        <a:spcAft>
                          <a:spcPts val="0"/>
                        </a:spcAft>
                        <a:buNone/>
                      </a:pPr>
                      <a:r>
                        <a:rPr lang="en-GB" sz="1000" b="1" kern="1200">
                          <a:solidFill>
                            <a:schemeClr val="bg1"/>
                          </a:solidFill>
                          <a:effectLst/>
                          <a:latin typeface="+mn-lt"/>
                          <a:ea typeface="+mn-ea"/>
                          <a:cs typeface="+mn-cs"/>
                        </a:rPr>
                        <a:t>Voting Parties</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0070C0"/>
                    </a:solidFill>
                  </a:tcPr>
                </a:tc>
                <a:tc>
                  <a:txBody>
                    <a:bodyPr/>
                    <a:lstStyle/>
                    <a:p>
                      <a:pPr lvl="0">
                        <a:lnSpc>
                          <a:spcPct val="114999"/>
                        </a:lnSpc>
                        <a:spcAft>
                          <a:spcPts val="0"/>
                        </a:spcAft>
                        <a:buNone/>
                      </a:pPr>
                      <a:r>
                        <a:rPr lang="en-GB" sz="1000" b="1" i="0" u="none" strike="noStrike" kern="1200" noProof="0">
                          <a:solidFill>
                            <a:schemeClr val="bg1"/>
                          </a:solidFill>
                          <a:effectLst/>
                        </a:rPr>
                        <a:t>Impacted Parties</a:t>
                      </a:r>
                      <a:endParaRPr lang="en-GB" sz="1000" b="1"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b="1">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377890">
                <a:tc>
                  <a:txBody>
                    <a:bodyPr/>
                    <a:lstStyle/>
                    <a:p>
                      <a:pPr marL="0" marR="0" lvl="0" indent="0" algn="l">
                        <a:lnSpc>
                          <a:spcPct val="100000"/>
                        </a:lnSpc>
                        <a:spcBef>
                          <a:spcPts val="0"/>
                        </a:spcBef>
                        <a:spcAft>
                          <a:spcPts val="0"/>
                        </a:spcAft>
                        <a:buNone/>
                      </a:pPr>
                      <a:r>
                        <a:rPr lang="en-US" sz="1200" b="0" i="0" u="none" strike="noStrike" kern="1200">
                          <a:solidFill>
                            <a:schemeClr val="tx1"/>
                          </a:solidFill>
                          <a:latin typeface="+mn-lt"/>
                          <a:ea typeface="+mn-ea"/>
                          <a:cs typeface="+mn-cs"/>
                        </a:rPr>
                        <a:t>For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latin typeface="+mn-lt"/>
                          <a:ea typeface="+mn-ea"/>
                          <a:cs typeface="+mn-cs"/>
                        </a:rPr>
                        <a:t>N/A</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l">
                        <a:lnSpc>
                          <a:spcPct val="100000"/>
                        </a:lnSpc>
                        <a:spcBef>
                          <a:spcPts val="0"/>
                        </a:spcBef>
                        <a:spcAft>
                          <a:spcPts val="0"/>
                        </a:spcAft>
                        <a:buNone/>
                      </a:pPr>
                      <a:r>
                        <a:rPr lang="en-US" sz="1200" b="0" i="0" u="none" strike="noStrike" kern="1200" noProof="0">
                          <a:solidFill>
                            <a:schemeClr val="tx1"/>
                          </a:solidFill>
                          <a:latin typeface="+mn-lt"/>
                          <a:ea typeface="+mn-ea"/>
                          <a:cs typeface="+mn-cs"/>
                        </a:rPr>
                        <a:t>Shipper, DNO, IGT, NGT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200" b="0" i="0" u="none" strike="noStrike" kern="1200">
                          <a:solidFill>
                            <a:schemeClr val="tx1"/>
                          </a:solidFill>
                          <a:latin typeface="+mn-lt"/>
                          <a:ea typeface="+mn-ea"/>
                          <a:cs typeface="+mn-cs"/>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6" name="Table 5">
            <a:extLst>
              <a:ext uri="{FF2B5EF4-FFF2-40B4-BE49-F238E27FC236}">
                <a16:creationId xmlns:a16="http://schemas.microsoft.com/office/drawing/2014/main" id="{3FEA339E-66BE-51A2-0760-F2A942DD4D49}"/>
              </a:ext>
            </a:extLst>
          </p:cNvPr>
          <p:cNvGraphicFramePr>
            <a:graphicFrameLocks noGrp="1"/>
          </p:cNvGraphicFramePr>
          <p:nvPr>
            <p:extLst>
              <p:ext uri="{D42A27DB-BD31-4B8C-83A1-F6EECF244321}">
                <p14:modId xmlns:p14="http://schemas.microsoft.com/office/powerpoint/2010/main" val="1361019645"/>
              </p:ext>
            </p:extLst>
          </p:nvPr>
        </p:nvGraphicFramePr>
        <p:xfrm>
          <a:off x="194658" y="2449805"/>
          <a:ext cx="5864114" cy="893626"/>
        </p:xfrm>
        <a:graphic>
          <a:graphicData uri="http://schemas.openxmlformats.org/drawingml/2006/table">
            <a:tbl>
              <a:tblPr firstRow="1" bandRow="1">
                <a:tableStyleId>{2D5ABB26-0587-4C30-8999-92F81FD0307C}</a:tableStyleId>
              </a:tblPr>
              <a:tblGrid>
                <a:gridCol w="2594052">
                  <a:extLst>
                    <a:ext uri="{9D8B030D-6E8A-4147-A177-3AD203B41FA5}">
                      <a16:colId xmlns:a16="http://schemas.microsoft.com/office/drawing/2014/main" val="1006639987"/>
                    </a:ext>
                  </a:extLst>
                </a:gridCol>
                <a:gridCol w="1057353">
                  <a:extLst>
                    <a:ext uri="{9D8B030D-6E8A-4147-A177-3AD203B41FA5}">
                      <a16:colId xmlns:a16="http://schemas.microsoft.com/office/drawing/2014/main" val="174316984"/>
                    </a:ext>
                  </a:extLst>
                </a:gridCol>
                <a:gridCol w="1070625">
                  <a:extLst>
                    <a:ext uri="{9D8B030D-6E8A-4147-A177-3AD203B41FA5}">
                      <a16:colId xmlns:a16="http://schemas.microsoft.com/office/drawing/2014/main" val="614572945"/>
                    </a:ext>
                  </a:extLst>
                </a:gridCol>
                <a:gridCol w="1142084">
                  <a:extLst>
                    <a:ext uri="{9D8B030D-6E8A-4147-A177-3AD203B41FA5}">
                      <a16:colId xmlns:a16="http://schemas.microsoft.com/office/drawing/2014/main" val="2798237816"/>
                    </a:ext>
                  </a:extLst>
                </a:gridCol>
              </a:tblGrid>
              <a:tr h="0">
                <a:tc rowSpan="2">
                  <a:txBody>
                    <a:bodyPr/>
                    <a:lstStyle/>
                    <a:p>
                      <a:r>
                        <a:rPr lang="en-GB" sz="1000" b="1">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3">
                  <a:txBody>
                    <a:bodyPr/>
                    <a:lstStyle/>
                    <a:p>
                      <a:pPr>
                        <a:lnSpc>
                          <a:spcPct val="115000"/>
                        </a:lnSpc>
                        <a:spcAft>
                          <a:spcPts val="0"/>
                        </a:spcAft>
                      </a:pPr>
                      <a:r>
                        <a:rPr lang="en-GB" sz="1000" b="1"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63958">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b="1">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b="1"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b="1"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778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a:solidFill>
                            <a:schemeClr val="tx1"/>
                          </a:solidFill>
                          <a:effectLst/>
                          <a:latin typeface="+mn-lt"/>
                          <a:ea typeface="+mn-ea"/>
                          <a:cs typeface="+mn-cs"/>
                          <a:hlinkClick r:id="rId3"/>
                        </a:rPr>
                        <a:t>3148.3 VO - PO</a:t>
                      </a:r>
                      <a:endParaRPr lang="en-GB" sz="1000" u="none"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kern="1200">
                          <a:solidFill>
                            <a:schemeClr val="tx1"/>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spTree>
    <p:extLst>
      <p:ext uri="{BB962C8B-B14F-4D97-AF65-F5344CB8AC3E}">
        <p14:creationId xmlns:p14="http://schemas.microsoft.com/office/powerpoint/2010/main" val="1891686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161688"/>
            <a:ext cx="9028601" cy="813490"/>
          </a:xfrm>
        </p:spPr>
        <p:txBody>
          <a:bodyPr>
            <a:noAutofit/>
          </a:bodyPr>
          <a:lstStyle/>
          <a:p>
            <a:r>
              <a:rPr lang="en-US" sz="1800">
                <a:latin typeface="Arial"/>
                <a:cs typeface="Arial"/>
              </a:rPr>
              <a:t>UK Link Manual X09 - X10 Record Cosmetic Update </a:t>
            </a:r>
            <a:br>
              <a:rPr lang="en-US" sz="1800"/>
            </a:br>
            <a:endParaRPr lang="en-US" sz="1800">
              <a:highlight>
                <a:srgbClr val="FFFF00"/>
              </a:highlight>
            </a:endParaRPr>
          </a:p>
        </p:txBody>
      </p:sp>
      <p:graphicFrame>
        <p:nvGraphicFramePr>
          <p:cNvPr id="8" name="Table 7">
            <a:extLst>
              <a:ext uri="{FF2B5EF4-FFF2-40B4-BE49-F238E27FC236}">
                <a16:creationId xmlns:a16="http://schemas.microsoft.com/office/drawing/2014/main" id="{AF66BF67-79FC-4D7E-97A5-8391FAE71D23}"/>
              </a:ext>
            </a:extLst>
          </p:cNvPr>
          <p:cNvGraphicFramePr>
            <a:graphicFrameLocks noGrp="1"/>
          </p:cNvGraphicFramePr>
          <p:nvPr>
            <p:extLst>
              <p:ext uri="{D42A27DB-BD31-4B8C-83A1-F6EECF244321}">
                <p14:modId xmlns:p14="http://schemas.microsoft.com/office/powerpoint/2010/main" val="4253356544"/>
              </p:ext>
            </p:extLst>
          </p:nvPr>
        </p:nvGraphicFramePr>
        <p:xfrm>
          <a:off x="194658" y="3794238"/>
          <a:ext cx="8599542" cy="822392"/>
        </p:xfrm>
        <a:graphic>
          <a:graphicData uri="http://schemas.openxmlformats.org/drawingml/2006/table">
            <a:tbl>
              <a:tblPr firstRow="1" bandRow="1">
                <a:tableStyleId>{2D5ABB26-0587-4C30-8999-92F81FD0307C}</a:tableStyleId>
              </a:tblPr>
              <a:tblGrid>
                <a:gridCol w="2800951">
                  <a:extLst>
                    <a:ext uri="{9D8B030D-6E8A-4147-A177-3AD203B41FA5}">
                      <a16:colId xmlns:a16="http://schemas.microsoft.com/office/drawing/2014/main" val="4080995352"/>
                    </a:ext>
                  </a:extLst>
                </a:gridCol>
                <a:gridCol w="2911639">
                  <a:extLst>
                    <a:ext uri="{9D8B030D-6E8A-4147-A177-3AD203B41FA5}">
                      <a16:colId xmlns:a16="http://schemas.microsoft.com/office/drawing/2014/main" val="965499758"/>
                    </a:ext>
                  </a:extLst>
                </a:gridCol>
                <a:gridCol w="2886952">
                  <a:extLst>
                    <a:ext uri="{9D8B030D-6E8A-4147-A177-3AD203B41FA5}">
                      <a16:colId xmlns:a16="http://schemas.microsoft.com/office/drawing/2014/main" val="805214579"/>
                    </a:ext>
                  </a:extLst>
                </a:gridCol>
              </a:tblGrid>
              <a:tr h="317763">
                <a:tc>
                  <a:txBody>
                    <a:bodyPr/>
                    <a:lstStyle/>
                    <a:p>
                      <a:pPr>
                        <a:lnSpc>
                          <a:spcPct val="115000"/>
                        </a:lnSpc>
                        <a:spcAft>
                          <a:spcPts val="0"/>
                        </a:spcAft>
                      </a:pPr>
                      <a:r>
                        <a:rPr lang="en-GB" sz="1000" b="1" kern="1200">
                          <a:solidFill>
                            <a:schemeClr val="bg1"/>
                          </a:solidFill>
                          <a:effectLst/>
                          <a:latin typeface="+mn-lt"/>
                          <a:ea typeface="+mn-ea"/>
                          <a:cs typeface="+mn-cs"/>
                        </a:rPr>
                        <a:t>Change Proposal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nSpc>
                          <a:spcPct val="115000"/>
                        </a:lnSpc>
                        <a:spcAft>
                          <a:spcPts val="0"/>
                        </a:spcAft>
                      </a:pPr>
                      <a:r>
                        <a:rPr lang="en-GB" sz="1000" b="1" kern="1200">
                          <a:solidFill>
                            <a:schemeClr val="bg1"/>
                          </a:solidFill>
                          <a:effectLst/>
                          <a:latin typeface="+mn-lt"/>
                          <a:ea typeface="+mn-ea"/>
                          <a:cs typeface="+mn-cs"/>
                        </a:rPr>
                        <a:t>Service Area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vl="0">
                        <a:lnSpc>
                          <a:spcPct val="114999"/>
                        </a:lnSpc>
                        <a:spcAft>
                          <a:spcPts val="0"/>
                        </a:spcAft>
                        <a:buNone/>
                      </a:pPr>
                      <a:r>
                        <a:rPr lang="en-GB" sz="1000" b="1" kern="1200">
                          <a:solidFill>
                            <a:schemeClr val="bg1"/>
                          </a:solidFill>
                          <a:effectLst/>
                          <a:latin typeface="+mn-lt"/>
                          <a:ea typeface="+mn-ea"/>
                          <a:cs typeface="+mn-cs"/>
                        </a:rPr>
                        <a:t>Comments</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0070C0"/>
                    </a:solidFill>
                  </a:tcPr>
                </a:tc>
                <a:extLst>
                  <a:ext uri="{0D108BD9-81ED-4DB2-BD59-A6C34878D82A}">
                    <a16:rowId xmlns:a16="http://schemas.microsoft.com/office/drawing/2014/main" val="271479860"/>
                  </a:ext>
                </a:extLst>
              </a:tr>
              <a:tr h="504629">
                <a:tc>
                  <a:txBody>
                    <a:bodyPr/>
                    <a:lstStyle/>
                    <a:p>
                      <a:pPr marL="0" marR="0" lvl="0" indent="0" algn="l" rtl="0" eaLnBrk="1" fontAlgn="auto" latinLnBrk="0" hangingPunct="1">
                        <a:lnSpc>
                          <a:spcPct val="100000"/>
                        </a:lnSpc>
                        <a:spcBef>
                          <a:spcPts val="0"/>
                        </a:spcBef>
                        <a:spcAft>
                          <a:spcPts val="0"/>
                        </a:spcAft>
                        <a:buClrTx/>
                        <a:buSzTx/>
                        <a:buFontTx/>
                        <a:buNone/>
                      </a:pPr>
                      <a:r>
                        <a:rPr lang="en-GB" sz="1200" b="0" i="0" u="none" strike="noStrike" kern="1200">
                          <a:solidFill>
                            <a:schemeClr val="tx1"/>
                          </a:solidFill>
                          <a:latin typeface="+mn-lt"/>
                          <a:ea typeface="+mn-ea"/>
                          <a:cs typeface="+mn-cs"/>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latin typeface="+mn-lt"/>
                          <a:ea typeface="+mn-ea"/>
                          <a:cs typeface="+mn-cs"/>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200" b="0" i="0" u="none" strike="noStrike" kern="1200">
                          <a:solidFill>
                            <a:schemeClr val="tx1"/>
                          </a:solidFill>
                          <a:latin typeface="+mn-lt"/>
                          <a:ea typeface="+mn-ea"/>
                          <a:cs typeface="+mn-cs"/>
                        </a:rPr>
                        <a:t>N/A</a:t>
                      </a: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931989301"/>
                  </a:ext>
                </a:extLst>
              </a:tr>
            </a:tbl>
          </a:graphicData>
        </a:graphic>
      </p:graphicFrame>
      <p:sp>
        <p:nvSpPr>
          <p:cNvPr id="9" name="TextBox 8">
            <a:extLst>
              <a:ext uri="{FF2B5EF4-FFF2-40B4-BE49-F238E27FC236}">
                <a16:creationId xmlns:a16="http://schemas.microsoft.com/office/drawing/2014/main" id="{256D4A59-F33A-4095-8AF0-2807FEDCBD61}"/>
              </a:ext>
            </a:extLst>
          </p:cNvPr>
          <p:cNvSpPr txBox="1"/>
          <p:nvPr/>
        </p:nvSpPr>
        <p:spPr>
          <a:xfrm>
            <a:off x="115399" y="865676"/>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Summary</a:t>
            </a:r>
          </a:p>
        </p:txBody>
      </p:sp>
      <p:graphicFrame>
        <p:nvGraphicFramePr>
          <p:cNvPr id="10" name="Table 9">
            <a:extLst>
              <a:ext uri="{FF2B5EF4-FFF2-40B4-BE49-F238E27FC236}">
                <a16:creationId xmlns:a16="http://schemas.microsoft.com/office/drawing/2014/main" id="{E207A2AE-48C7-4784-8BBB-42EAE9E29632}"/>
              </a:ext>
            </a:extLst>
          </p:cNvPr>
          <p:cNvGraphicFramePr>
            <a:graphicFrameLocks noGrp="1"/>
          </p:cNvGraphicFramePr>
          <p:nvPr>
            <p:extLst>
              <p:ext uri="{D42A27DB-BD31-4B8C-83A1-F6EECF244321}">
                <p14:modId xmlns:p14="http://schemas.microsoft.com/office/powerpoint/2010/main" val="2633254231"/>
              </p:ext>
            </p:extLst>
          </p:nvPr>
        </p:nvGraphicFramePr>
        <p:xfrm>
          <a:off x="194658" y="2449805"/>
          <a:ext cx="5864114" cy="893626"/>
        </p:xfrm>
        <a:graphic>
          <a:graphicData uri="http://schemas.openxmlformats.org/drawingml/2006/table">
            <a:tbl>
              <a:tblPr firstRow="1" bandRow="1">
                <a:tableStyleId>{2D5ABB26-0587-4C30-8999-92F81FD0307C}</a:tableStyleId>
              </a:tblPr>
              <a:tblGrid>
                <a:gridCol w="2594052">
                  <a:extLst>
                    <a:ext uri="{9D8B030D-6E8A-4147-A177-3AD203B41FA5}">
                      <a16:colId xmlns:a16="http://schemas.microsoft.com/office/drawing/2014/main" val="1006639987"/>
                    </a:ext>
                  </a:extLst>
                </a:gridCol>
                <a:gridCol w="1057353">
                  <a:extLst>
                    <a:ext uri="{9D8B030D-6E8A-4147-A177-3AD203B41FA5}">
                      <a16:colId xmlns:a16="http://schemas.microsoft.com/office/drawing/2014/main" val="174316984"/>
                    </a:ext>
                  </a:extLst>
                </a:gridCol>
                <a:gridCol w="1070625">
                  <a:extLst>
                    <a:ext uri="{9D8B030D-6E8A-4147-A177-3AD203B41FA5}">
                      <a16:colId xmlns:a16="http://schemas.microsoft.com/office/drawing/2014/main" val="614572945"/>
                    </a:ext>
                  </a:extLst>
                </a:gridCol>
                <a:gridCol w="1142084">
                  <a:extLst>
                    <a:ext uri="{9D8B030D-6E8A-4147-A177-3AD203B41FA5}">
                      <a16:colId xmlns:a16="http://schemas.microsoft.com/office/drawing/2014/main" val="2798237816"/>
                    </a:ext>
                  </a:extLst>
                </a:gridCol>
              </a:tblGrid>
              <a:tr h="0">
                <a:tc rowSpan="2">
                  <a:txBody>
                    <a:bodyPr/>
                    <a:lstStyle/>
                    <a:p>
                      <a:r>
                        <a:rPr lang="en-GB" sz="1000" b="1">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3">
                  <a:txBody>
                    <a:bodyPr/>
                    <a:lstStyle/>
                    <a:p>
                      <a:pPr>
                        <a:lnSpc>
                          <a:spcPct val="115000"/>
                        </a:lnSpc>
                        <a:spcAft>
                          <a:spcPts val="0"/>
                        </a:spcAft>
                      </a:pPr>
                      <a:r>
                        <a:rPr lang="en-GB" sz="1000" b="1"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63958">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b="1">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b="1"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b="1"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778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a:solidFill>
                            <a:schemeClr val="tx1"/>
                          </a:solidFill>
                          <a:effectLst/>
                          <a:latin typeface="+mn-lt"/>
                          <a:ea typeface="+mn-ea"/>
                          <a:cs typeface="+mn-cs"/>
                          <a:hlinkClick r:id="rId3"/>
                        </a:rPr>
                        <a:t>3148.4 - VO – PO</a:t>
                      </a:r>
                      <a:endParaRPr lang="en-GB" sz="1000" u="none"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GB" sz="1000" kern="1200">
                          <a:solidFill>
                            <a:schemeClr val="tx1"/>
                          </a:solidFill>
                          <a:latin typeface="+mn-lt"/>
                          <a:ea typeface="+mn-ea"/>
                          <a:cs typeface="+mn-cs"/>
                        </a:rPr>
                        <a:t>No representations received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5" name="Table 4">
            <a:extLst>
              <a:ext uri="{FF2B5EF4-FFF2-40B4-BE49-F238E27FC236}">
                <a16:creationId xmlns:a16="http://schemas.microsoft.com/office/drawing/2014/main" id="{6E122311-9D9B-7356-83D9-6192D3638B98}"/>
              </a:ext>
            </a:extLst>
          </p:cNvPr>
          <p:cNvGraphicFramePr>
            <a:graphicFrameLocks noGrp="1"/>
          </p:cNvGraphicFramePr>
          <p:nvPr>
            <p:extLst>
              <p:ext uri="{D42A27DB-BD31-4B8C-83A1-F6EECF244321}">
                <p14:modId xmlns:p14="http://schemas.microsoft.com/office/powerpoint/2010/main" val="1725741458"/>
              </p:ext>
            </p:extLst>
          </p:nvPr>
        </p:nvGraphicFramePr>
        <p:xfrm>
          <a:off x="206690" y="1248866"/>
          <a:ext cx="8599544" cy="641848"/>
        </p:xfrm>
        <a:graphic>
          <a:graphicData uri="http://schemas.openxmlformats.org/drawingml/2006/table">
            <a:tbl>
              <a:tblPr firstRow="1" bandRow="1">
                <a:tableStyleId>{2D5ABB26-0587-4C30-8999-92F81FD0307C}</a:tableStyleId>
              </a:tblPr>
              <a:tblGrid>
                <a:gridCol w="3205212">
                  <a:extLst>
                    <a:ext uri="{9D8B030D-6E8A-4147-A177-3AD203B41FA5}">
                      <a16:colId xmlns:a16="http://schemas.microsoft.com/office/drawing/2014/main" val="965499758"/>
                    </a:ext>
                  </a:extLst>
                </a:gridCol>
                <a:gridCol w="1741151">
                  <a:extLst>
                    <a:ext uri="{9D8B030D-6E8A-4147-A177-3AD203B41FA5}">
                      <a16:colId xmlns:a16="http://schemas.microsoft.com/office/drawing/2014/main" val="1212895166"/>
                    </a:ext>
                  </a:extLst>
                </a:gridCol>
                <a:gridCol w="1815273">
                  <a:extLst>
                    <a:ext uri="{9D8B030D-6E8A-4147-A177-3AD203B41FA5}">
                      <a16:colId xmlns:a16="http://schemas.microsoft.com/office/drawing/2014/main" val="1790722003"/>
                    </a:ext>
                  </a:extLst>
                </a:gridCol>
                <a:gridCol w="1837908">
                  <a:extLst>
                    <a:ext uri="{9D8B030D-6E8A-4147-A177-3AD203B41FA5}">
                      <a16:colId xmlns:a16="http://schemas.microsoft.com/office/drawing/2014/main" val="2553637847"/>
                    </a:ext>
                  </a:extLst>
                </a:gridCol>
              </a:tblGrid>
              <a:tr h="263958">
                <a:tc>
                  <a:txBody>
                    <a:bodyPr/>
                    <a:lstStyle/>
                    <a:p>
                      <a:pPr>
                        <a:lnSpc>
                          <a:spcPct val="115000"/>
                        </a:lnSpc>
                        <a:spcAft>
                          <a:spcPts val="0"/>
                        </a:spcAft>
                      </a:pPr>
                      <a:r>
                        <a:rPr lang="en-GB" sz="1000" b="1" kern="1200">
                          <a:solidFill>
                            <a:schemeClr val="bg1"/>
                          </a:solidFill>
                          <a:effectLst/>
                          <a:latin typeface="+mn-lt"/>
                          <a:ea typeface="+mn-ea"/>
                          <a:cs typeface="+mn-cs"/>
                        </a:rPr>
                        <a:t>ChMC 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vl="0">
                        <a:lnSpc>
                          <a:spcPct val="114999"/>
                        </a:lnSpc>
                        <a:spcAft>
                          <a:spcPts val="0"/>
                        </a:spcAft>
                        <a:buNone/>
                      </a:pPr>
                      <a:r>
                        <a:rPr lang="en-GB" sz="1000" b="1" kern="1200">
                          <a:solidFill>
                            <a:schemeClr val="bg1"/>
                          </a:solidFill>
                          <a:effectLst/>
                          <a:latin typeface="+mn-lt"/>
                          <a:ea typeface="+mn-ea"/>
                          <a:cs typeface="+mn-cs"/>
                        </a:rPr>
                        <a:t>Voting Parties</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0070C0"/>
                    </a:solidFill>
                  </a:tcPr>
                </a:tc>
                <a:tc>
                  <a:txBody>
                    <a:bodyPr/>
                    <a:lstStyle/>
                    <a:p>
                      <a:pPr lvl="0">
                        <a:lnSpc>
                          <a:spcPct val="114999"/>
                        </a:lnSpc>
                        <a:spcAft>
                          <a:spcPts val="0"/>
                        </a:spcAft>
                        <a:buNone/>
                      </a:pPr>
                      <a:r>
                        <a:rPr lang="en-GB" sz="1000" b="1" i="0" u="none" strike="noStrike" kern="1200" noProof="0">
                          <a:solidFill>
                            <a:schemeClr val="bg1"/>
                          </a:solidFill>
                          <a:effectLst/>
                        </a:rPr>
                        <a:t>Impacted Parties</a:t>
                      </a:r>
                      <a:endParaRPr lang="en-GB" sz="1000" b="1"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b="1">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377890">
                <a:tc>
                  <a:txBody>
                    <a:bodyPr/>
                    <a:lstStyle/>
                    <a:p>
                      <a:pPr marL="0" marR="0" lvl="0" indent="0" algn="l">
                        <a:lnSpc>
                          <a:spcPct val="100000"/>
                        </a:lnSpc>
                        <a:spcBef>
                          <a:spcPts val="0"/>
                        </a:spcBef>
                        <a:spcAft>
                          <a:spcPts val="0"/>
                        </a:spcAft>
                        <a:buNone/>
                      </a:pPr>
                      <a:r>
                        <a:rPr lang="en-US" sz="1200" b="0">
                          <a:solidFill>
                            <a:schemeClr val="tx1"/>
                          </a:solidFill>
                          <a:latin typeface="+mn-lt"/>
                        </a:rPr>
                        <a:t>For </a:t>
                      </a:r>
                      <a:r>
                        <a:rPr lang="en-US" sz="1200" b="0" i="0" u="none" strike="noStrike" kern="1200">
                          <a:solidFill>
                            <a:schemeClr val="tx1"/>
                          </a:solidFill>
                          <a:latin typeface="+mn-lt"/>
                          <a:ea typeface="+mn-ea"/>
                          <a:cs typeface="+mn-cs"/>
                        </a:rPr>
                        <a:t>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a:lnSpc>
                          <a:spcPct val="100000"/>
                        </a:lnSpc>
                        <a:spcBef>
                          <a:spcPts val="0"/>
                        </a:spcBef>
                        <a:spcAft>
                          <a:spcPts val="0"/>
                        </a:spcAft>
                        <a:buNone/>
                      </a:pPr>
                      <a:r>
                        <a:rPr lang="en-US" sz="1200" b="0" i="0" u="none" strike="noStrike" kern="1200">
                          <a:solidFill>
                            <a:schemeClr val="tx1"/>
                          </a:solidFill>
                          <a:latin typeface="+mn-lt"/>
                          <a:ea typeface="+mn-ea"/>
                          <a:cs typeface="+mn-cs"/>
                        </a:rPr>
                        <a:t>N/A</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l">
                        <a:lnSpc>
                          <a:spcPct val="100000"/>
                        </a:lnSpc>
                        <a:spcBef>
                          <a:spcPts val="0"/>
                        </a:spcBef>
                        <a:spcAft>
                          <a:spcPts val="0"/>
                        </a:spcAft>
                        <a:buNone/>
                      </a:pPr>
                      <a:r>
                        <a:rPr lang="en-US" sz="1200" b="0" i="0" u="none" strike="noStrike" kern="1200" noProof="0">
                          <a:solidFill>
                            <a:schemeClr val="tx1"/>
                          </a:solidFill>
                          <a:latin typeface="+mn-lt"/>
                          <a:ea typeface="+mn-ea"/>
                          <a:cs typeface="+mn-cs"/>
                        </a:rPr>
                        <a:t>Shippers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a:lnSpc>
                          <a:spcPct val="100000"/>
                        </a:lnSpc>
                        <a:spcBef>
                          <a:spcPts val="0"/>
                        </a:spcBef>
                        <a:spcAft>
                          <a:spcPts val="0"/>
                        </a:spcAft>
                        <a:buNone/>
                      </a:pPr>
                      <a:r>
                        <a:rPr lang="en-US" sz="1200" b="0" i="0" u="none" strike="noStrike" kern="1200">
                          <a:solidFill>
                            <a:schemeClr val="tx1"/>
                          </a:solidFill>
                          <a:latin typeface="+mn-lt"/>
                          <a:ea typeface="+mn-ea"/>
                          <a:cs typeface="+mn-cs"/>
                        </a:rPr>
                        <a:t>Adhoc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spTree>
    <p:extLst>
      <p:ext uri="{BB962C8B-B14F-4D97-AF65-F5344CB8AC3E}">
        <p14:creationId xmlns:p14="http://schemas.microsoft.com/office/powerpoint/2010/main" val="642361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GB"/>
              <a:t>Standalone Change Documents for Approval (BER, CCR, EQR)</a:t>
            </a:r>
          </a:p>
        </p:txBody>
      </p:sp>
    </p:spTree>
    <p:extLst>
      <p:ext uri="{BB962C8B-B14F-4D97-AF65-F5344CB8AC3E}">
        <p14:creationId xmlns:p14="http://schemas.microsoft.com/office/powerpoint/2010/main" val="3008955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339609"/>
            <a:ext cx="8229600" cy="637580"/>
          </a:xfrm>
        </p:spPr>
        <p:txBody>
          <a:bodyPr>
            <a:noAutofit/>
          </a:bodyPr>
          <a:lstStyle/>
          <a:p>
            <a:r>
              <a:rPr lang="en-GB" sz="2000"/>
              <a:t>Standalone Change Documents for Approval (BER, CCR, EQR)</a:t>
            </a:r>
            <a:br>
              <a:rPr lang="en-GB" sz="2000"/>
            </a:br>
            <a:endParaRPr lang="en-GB" sz="1400">
              <a:latin typeface="Arial"/>
              <a:cs typeface="Arial"/>
            </a:endParaRPr>
          </a:p>
        </p:txBody>
      </p:sp>
      <p:graphicFrame>
        <p:nvGraphicFramePr>
          <p:cNvPr id="9" name="Table 8">
            <a:extLst>
              <a:ext uri="{FF2B5EF4-FFF2-40B4-BE49-F238E27FC236}">
                <a16:creationId xmlns:a16="http://schemas.microsoft.com/office/drawing/2014/main" id="{E47F4072-6774-4435-8EC1-1AA054AF3544}"/>
              </a:ext>
            </a:extLst>
          </p:cNvPr>
          <p:cNvGraphicFramePr>
            <a:graphicFrameLocks noGrp="1"/>
          </p:cNvGraphicFramePr>
          <p:nvPr>
            <p:extLst>
              <p:ext uri="{D42A27DB-BD31-4B8C-83A1-F6EECF244321}">
                <p14:modId xmlns:p14="http://schemas.microsoft.com/office/powerpoint/2010/main" val="2575516453"/>
              </p:ext>
            </p:extLst>
          </p:nvPr>
        </p:nvGraphicFramePr>
        <p:xfrm>
          <a:off x="197083" y="1639766"/>
          <a:ext cx="8749834" cy="1281154"/>
        </p:xfrm>
        <a:graphic>
          <a:graphicData uri="http://schemas.openxmlformats.org/drawingml/2006/table">
            <a:tbl>
              <a:tblPr firstRow="1" bandRow="1">
                <a:tableStyleId>{2D5ABB26-0587-4C30-8999-92F81FD0307C}</a:tableStyleId>
              </a:tblPr>
              <a:tblGrid>
                <a:gridCol w="1450233">
                  <a:extLst>
                    <a:ext uri="{9D8B030D-6E8A-4147-A177-3AD203B41FA5}">
                      <a16:colId xmlns:a16="http://schemas.microsoft.com/office/drawing/2014/main" val="4080995352"/>
                    </a:ext>
                  </a:extLst>
                </a:gridCol>
                <a:gridCol w="5081551">
                  <a:extLst>
                    <a:ext uri="{9D8B030D-6E8A-4147-A177-3AD203B41FA5}">
                      <a16:colId xmlns:a16="http://schemas.microsoft.com/office/drawing/2014/main" val="965499758"/>
                    </a:ext>
                  </a:extLst>
                </a:gridCol>
                <a:gridCol w="2218050">
                  <a:extLst>
                    <a:ext uri="{9D8B030D-6E8A-4147-A177-3AD203B41FA5}">
                      <a16:colId xmlns:a16="http://schemas.microsoft.com/office/drawing/2014/main" val="1790722003"/>
                    </a:ext>
                  </a:extLst>
                </a:gridCol>
              </a:tblGrid>
              <a:tr h="605839">
                <a:tc>
                  <a:txBody>
                    <a:bodyPr/>
                    <a:lstStyle/>
                    <a:p>
                      <a:pPr>
                        <a:lnSpc>
                          <a:spcPct val="115000"/>
                        </a:lnSpc>
                        <a:spcAft>
                          <a:spcPts val="0"/>
                        </a:spcAft>
                      </a:pPr>
                      <a:r>
                        <a:rPr lang="en-GB" sz="1400" b="1" kern="1200">
                          <a:solidFill>
                            <a:schemeClr val="bg1"/>
                          </a:solidFill>
                          <a:effectLst/>
                          <a:latin typeface="+mn-lt"/>
                          <a:ea typeface="+mn-ea"/>
                          <a:cs typeface="+mn-cs"/>
                        </a:rPr>
                        <a:t>Document link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nSpc>
                          <a:spcPct val="115000"/>
                        </a:lnSpc>
                        <a:spcAft>
                          <a:spcPts val="0"/>
                        </a:spcAft>
                      </a:pPr>
                      <a:r>
                        <a:rPr lang="en-GB" sz="1400" b="1" kern="1200">
                          <a:solidFill>
                            <a:schemeClr val="bg1"/>
                          </a:solidFill>
                          <a:effectLst/>
                          <a:latin typeface="+mn-lt"/>
                          <a:ea typeface="+mn-ea"/>
                          <a:cs typeface="+mn-cs"/>
                        </a:rPr>
                        <a:t>XRN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nSpc>
                          <a:spcPct val="115000"/>
                        </a:lnSpc>
                        <a:spcAft>
                          <a:spcPts val="0"/>
                        </a:spcAft>
                      </a:pPr>
                      <a:r>
                        <a:rPr lang="en-GB" sz="1400" b="1"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6753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kern="1200" baseline="0">
                          <a:solidFill>
                            <a:schemeClr val="tx1"/>
                          </a:solidFill>
                          <a:latin typeface="Arial" panose="020B0604020202020204" pitchFamily="34" charset="0"/>
                          <a:ea typeface="+mn-ea"/>
                          <a:cs typeface="Arial" panose="020B0604020202020204" pitchFamily="34" charset="0"/>
                          <a:hlinkClick r:id="rId3"/>
                        </a:rPr>
                        <a:t>Link to CCR</a:t>
                      </a:r>
                      <a:endParaRPr lang="en-GB" sz="1600" b="1" kern="1200" baseline="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baseline="0">
                          <a:solidFill>
                            <a:schemeClr val="tx1"/>
                          </a:solidFill>
                          <a:latin typeface="Arial" panose="020B0604020202020204" pitchFamily="34" charset="0"/>
                          <a:ea typeface="+mn-ea"/>
                          <a:cs typeface="Arial" panose="020B0604020202020204" pitchFamily="34" charset="0"/>
                          <a:hlinkClick r:id="rId4"/>
                        </a:rPr>
                        <a:t>XRN5595</a:t>
                      </a:r>
                      <a:r>
                        <a:rPr lang="en-US" sz="1600" b="0" kern="1200" baseline="0">
                          <a:solidFill>
                            <a:schemeClr val="tx1"/>
                          </a:solidFill>
                          <a:latin typeface="Arial" panose="020B0604020202020204" pitchFamily="34" charset="0"/>
                          <a:ea typeface="+mn-ea"/>
                          <a:cs typeface="Arial" panose="020B0604020202020204" pitchFamily="34" charset="0"/>
                        </a:rPr>
                        <a:t> Changes to the REC Switching Operator Outage Notification Lead Time (R0055)</a:t>
                      </a:r>
                      <a:endParaRPr lang="en-GB" sz="1600" b="0" kern="1200" baseline="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kern="1200" baseline="0">
                          <a:solidFill>
                            <a:schemeClr val="tx1"/>
                          </a:solidFill>
                          <a:latin typeface="Arial" panose="020B0604020202020204" pitchFamily="34" charset="0"/>
                          <a:ea typeface="+mn-ea"/>
                          <a:cs typeface="Arial" panose="020B0604020202020204" pitchFamily="34" charset="0"/>
                        </a:rPr>
                        <a:t>Shipper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spTree>
    <p:extLst>
      <p:ext uri="{BB962C8B-B14F-4D97-AF65-F5344CB8AC3E}">
        <p14:creationId xmlns:p14="http://schemas.microsoft.com/office/powerpoint/2010/main" val="2018795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CC0C-6A43-492C-87F0-21944FBAC77A}"/>
              </a:ext>
            </a:extLst>
          </p:cNvPr>
          <p:cNvSpPr>
            <a:spLocks noGrp="1"/>
          </p:cNvSpPr>
          <p:nvPr>
            <p:ph type="ctrTitle"/>
          </p:nvPr>
        </p:nvSpPr>
        <p:spPr>
          <a:xfrm>
            <a:off x="685800" y="1850624"/>
            <a:ext cx="7772400" cy="2004486"/>
          </a:xfrm>
        </p:spPr>
        <p:txBody>
          <a:bodyPr>
            <a:normAutofit fontScale="90000"/>
          </a:bodyPr>
          <a:lstStyle/>
          <a:p>
            <a:br>
              <a:rPr lang="en-GB">
                <a:latin typeface="Poppins Light"/>
                <a:cs typeface="Poppins Light"/>
              </a:rPr>
            </a:br>
            <a:br>
              <a:rPr lang="en-GB">
                <a:latin typeface="Poppins Light"/>
                <a:cs typeface="Poppins Light"/>
              </a:rPr>
            </a:br>
            <a:br>
              <a:rPr lang="en-GB">
                <a:latin typeface="+mn-lt"/>
                <a:cs typeface="Poppins Light"/>
              </a:rPr>
            </a:br>
            <a:r>
              <a:rPr lang="en-GB">
                <a:latin typeface="+mn-lt"/>
                <a:cs typeface="Poppins Light"/>
              </a:rPr>
              <a:t>November 23 Major Release </a:t>
            </a:r>
            <a:br>
              <a:rPr lang="en-GB">
                <a:latin typeface="+mn-lt"/>
                <a:cs typeface="Poppins Light"/>
              </a:rPr>
            </a:br>
            <a:br>
              <a:rPr lang="en-GB">
                <a:latin typeface="+mn-lt"/>
                <a:cs typeface="Poppins Light"/>
              </a:rPr>
            </a:br>
            <a:r>
              <a:rPr lang="en-GB">
                <a:latin typeface="+mn-lt"/>
                <a:cs typeface="Poppins Light"/>
              </a:rPr>
              <a:t>Scope proposal - for approval</a:t>
            </a:r>
            <a:br>
              <a:rPr lang="en-GB">
                <a:latin typeface="+mn-lt"/>
              </a:rPr>
            </a:br>
            <a:endParaRPr lang="en-GB">
              <a:latin typeface="+mn-lt"/>
            </a:endParaRPr>
          </a:p>
        </p:txBody>
      </p:sp>
    </p:spTree>
    <p:extLst>
      <p:ext uri="{BB962C8B-B14F-4D97-AF65-F5344CB8AC3E}">
        <p14:creationId xmlns:p14="http://schemas.microsoft.com/office/powerpoint/2010/main" val="4229988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a:xfrm>
            <a:off x="457200" y="123477"/>
            <a:ext cx="8229600" cy="498688"/>
          </a:xfrm>
        </p:spPr>
        <p:txBody>
          <a:bodyPr>
            <a:normAutofit fontScale="90000"/>
          </a:bodyPr>
          <a:lstStyle/>
          <a:p>
            <a:r>
              <a:rPr lang="en-GB">
                <a:latin typeface="Arial"/>
                <a:cs typeface="Arial"/>
              </a:rPr>
              <a:t>Proposed Scope </a:t>
            </a:r>
            <a:endParaRPr lang="en-GB"/>
          </a:p>
        </p:txBody>
      </p:sp>
      <p:graphicFrame>
        <p:nvGraphicFramePr>
          <p:cNvPr id="7" name="Table 4">
            <a:extLst>
              <a:ext uri="{FF2B5EF4-FFF2-40B4-BE49-F238E27FC236}">
                <a16:creationId xmlns:a16="http://schemas.microsoft.com/office/drawing/2014/main" id="{A2F136C1-2CA2-4565-8075-3C4871B44404}"/>
              </a:ext>
            </a:extLst>
          </p:cNvPr>
          <p:cNvGraphicFramePr>
            <a:graphicFrameLocks/>
          </p:cNvGraphicFramePr>
          <p:nvPr/>
        </p:nvGraphicFramePr>
        <p:xfrm>
          <a:off x="215591" y="622164"/>
          <a:ext cx="8712062" cy="1113456"/>
        </p:xfrm>
        <a:graphic>
          <a:graphicData uri="http://schemas.openxmlformats.org/drawingml/2006/table">
            <a:tbl>
              <a:tblPr firstRow="1" bandRow="1">
                <a:tableStyleId>{5C22544A-7EE6-4342-B048-85BDC9FD1C3A}</a:tableStyleId>
              </a:tblPr>
              <a:tblGrid>
                <a:gridCol w="3650165">
                  <a:extLst>
                    <a:ext uri="{9D8B030D-6E8A-4147-A177-3AD203B41FA5}">
                      <a16:colId xmlns:a16="http://schemas.microsoft.com/office/drawing/2014/main" val="3885288750"/>
                    </a:ext>
                  </a:extLst>
                </a:gridCol>
                <a:gridCol w="5061897">
                  <a:extLst>
                    <a:ext uri="{9D8B030D-6E8A-4147-A177-3AD203B41FA5}">
                      <a16:colId xmlns:a16="http://schemas.microsoft.com/office/drawing/2014/main" val="2666035350"/>
                    </a:ext>
                  </a:extLst>
                </a:gridCol>
              </a:tblGrid>
              <a:tr h="278364">
                <a:tc>
                  <a:txBody>
                    <a:bodyPr/>
                    <a:lstStyle/>
                    <a:p>
                      <a:r>
                        <a:rPr lang="en-GB" sz="900">
                          <a:solidFill>
                            <a:schemeClr val="bg1"/>
                          </a:solidFill>
                        </a:rPr>
                        <a:t>Release </a:t>
                      </a:r>
                    </a:p>
                  </a:txBody>
                  <a:tcPr marL="72000" marR="72000" marT="36000" marB="36000" anchor="ctr">
                    <a:solidFill>
                      <a:schemeClr val="accent1"/>
                    </a:solidFill>
                  </a:tcPr>
                </a:tc>
                <a:tc>
                  <a:txBody>
                    <a:bodyPr/>
                    <a:lstStyle/>
                    <a:p>
                      <a:r>
                        <a:rPr lang="en-GB" sz="900">
                          <a:solidFill>
                            <a:schemeClr val="tx1"/>
                          </a:solidFill>
                        </a:rPr>
                        <a:t>November 23 Major Release </a:t>
                      </a:r>
                    </a:p>
                  </a:txBody>
                  <a:tcPr marL="72000" marR="72000" marT="36000" marB="36000" anchor="ctr">
                    <a:solidFill>
                      <a:schemeClr val="tx2">
                        <a:lumMod val="20000"/>
                        <a:lumOff val="80000"/>
                      </a:schemeClr>
                    </a:solidFill>
                  </a:tcPr>
                </a:tc>
                <a:extLst>
                  <a:ext uri="{0D108BD9-81ED-4DB2-BD59-A6C34878D82A}">
                    <a16:rowId xmlns:a16="http://schemas.microsoft.com/office/drawing/2014/main" val="4084182278"/>
                  </a:ext>
                </a:extLst>
              </a:tr>
              <a:tr h="278364">
                <a:tc>
                  <a:txBody>
                    <a:bodyPr/>
                    <a:lstStyle/>
                    <a:p>
                      <a:r>
                        <a:rPr lang="en-GB" sz="900" b="1">
                          <a:solidFill>
                            <a:schemeClr val="bg1"/>
                          </a:solidFill>
                        </a:rPr>
                        <a:t>Implementation Date</a:t>
                      </a:r>
                    </a:p>
                  </a:txBody>
                  <a:tcPr marL="72000" marR="72000" marT="36000" marB="36000" anchor="ctr">
                    <a:solidFill>
                      <a:schemeClr val="accent1"/>
                    </a:solidFill>
                  </a:tcPr>
                </a:tc>
                <a:tc>
                  <a:txBody>
                    <a:bodyPr/>
                    <a:lstStyle/>
                    <a:p>
                      <a:r>
                        <a:rPr lang="en-GB" sz="900"/>
                        <a:t>4</a:t>
                      </a:r>
                      <a:r>
                        <a:rPr lang="en-GB" sz="900" baseline="30000"/>
                        <a:t>th</a:t>
                      </a:r>
                      <a:r>
                        <a:rPr lang="en-GB" sz="900"/>
                        <a:t> / 5</a:t>
                      </a:r>
                      <a:r>
                        <a:rPr lang="en-GB" sz="900" baseline="30000"/>
                        <a:t>th</a:t>
                      </a:r>
                      <a:r>
                        <a:rPr lang="en-GB" sz="900"/>
                        <a:t> November 2023 (no REC changes in scope so proposing weekend go live)</a:t>
                      </a:r>
                    </a:p>
                  </a:txBody>
                  <a:tcPr marL="72000" marR="72000" marT="36000" marB="36000" anchor="ctr">
                    <a:solidFill>
                      <a:schemeClr val="tx2">
                        <a:lumMod val="20000"/>
                        <a:lumOff val="80000"/>
                      </a:schemeClr>
                    </a:solidFill>
                  </a:tcPr>
                </a:tc>
                <a:extLst>
                  <a:ext uri="{0D108BD9-81ED-4DB2-BD59-A6C34878D82A}">
                    <a16:rowId xmlns:a16="http://schemas.microsoft.com/office/drawing/2014/main" val="1909645996"/>
                  </a:ext>
                </a:extLst>
              </a:tr>
              <a:tr h="278364">
                <a:tc>
                  <a:txBody>
                    <a:bodyPr/>
                    <a:lstStyle/>
                    <a:p>
                      <a:r>
                        <a:rPr lang="en-GB" sz="900" b="1">
                          <a:solidFill>
                            <a:schemeClr val="bg1"/>
                          </a:solidFill>
                        </a:rPr>
                        <a:t>Contingency Implementation Date</a:t>
                      </a:r>
                    </a:p>
                  </a:txBody>
                  <a:tcPr marL="72000" marR="72000" marT="36000" marB="36000" anchor="ctr">
                    <a:solidFill>
                      <a:schemeClr val="accent1"/>
                    </a:solidFill>
                  </a:tcPr>
                </a:tc>
                <a:tc>
                  <a:txBody>
                    <a:bodyPr/>
                    <a:lstStyle/>
                    <a:p>
                      <a:r>
                        <a:rPr lang="en-GB" sz="900"/>
                        <a:t>11</a:t>
                      </a:r>
                      <a:r>
                        <a:rPr lang="en-GB" sz="900" baseline="30000"/>
                        <a:t>th</a:t>
                      </a:r>
                      <a:r>
                        <a:rPr lang="en-GB" sz="900"/>
                        <a:t> / 12</a:t>
                      </a:r>
                      <a:r>
                        <a:rPr lang="en-GB" sz="900" baseline="30000"/>
                        <a:t>th</a:t>
                      </a:r>
                      <a:r>
                        <a:rPr lang="en-GB" sz="900"/>
                        <a:t>  November 2023</a:t>
                      </a:r>
                    </a:p>
                  </a:txBody>
                  <a:tcPr marL="72000" marR="72000" marT="36000" marB="36000" anchor="ctr">
                    <a:solidFill>
                      <a:schemeClr val="tx2">
                        <a:lumMod val="20000"/>
                        <a:lumOff val="80000"/>
                      </a:schemeClr>
                    </a:solidFill>
                  </a:tcPr>
                </a:tc>
                <a:extLst>
                  <a:ext uri="{0D108BD9-81ED-4DB2-BD59-A6C34878D82A}">
                    <a16:rowId xmlns:a16="http://schemas.microsoft.com/office/drawing/2014/main" val="224234668"/>
                  </a:ext>
                </a:extLst>
              </a:tr>
              <a:tr h="278364">
                <a:tc>
                  <a:txBody>
                    <a:bodyPr/>
                    <a:lstStyle/>
                    <a:p>
                      <a:r>
                        <a:rPr lang="en-GB" sz="900" b="1">
                          <a:solidFill>
                            <a:schemeClr val="bg1"/>
                          </a:solidFill>
                        </a:rPr>
                        <a:t>BER Approval being sought from ChMC</a:t>
                      </a:r>
                    </a:p>
                  </a:txBody>
                  <a:tcPr marL="72000" marR="72000" marT="36000" marB="36000" anchor="ctr">
                    <a:solidFill>
                      <a:schemeClr val="accent1"/>
                    </a:solidFill>
                  </a:tcPr>
                </a:tc>
                <a:tc>
                  <a:txBody>
                    <a:bodyPr/>
                    <a:lstStyle/>
                    <a:p>
                      <a:r>
                        <a:rPr lang="en-GB" sz="900"/>
                        <a:t>10</a:t>
                      </a:r>
                      <a:r>
                        <a:rPr lang="en-GB" sz="900" baseline="30000"/>
                        <a:t>th</a:t>
                      </a:r>
                      <a:r>
                        <a:rPr lang="en-GB" sz="900"/>
                        <a:t> May 2023 subject to prior approval of scope</a:t>
                      </a:r>
                    </a:p>
                  </a:txBody>
                  <a:tcPr marL="72000" marR="72000" marT="36000" marB="36000" anchor="ctr">
                    <a:solidFill>
                      <a:schemeClr val="tx2">
                        <a:lumMod val="20000"/>
                        <a:lumOff val="80000"/>
                      </a:schemeClr>
                    </a:solidFill>
                  </a:tcPr>
                </a:tc>
                <a:extLst>
                  <a:ext uri="{0D108BD9-81ED-4DB2-BD59-A6C34878D82A}">
                    <a16:rowId xmlns:a16="http://schemas.microsoft.com/office/drawing/2014/main" val="2451258960"/>
                  </a:ext>
                </a:extLst>
              </a:tr>
            </a:tbl>
          </a:graphicData>
        </a:graphic>
      </p:graphicFrame>
      <p:graphicFrame>
        <p:nvGraphicFramePr>
          <p:cNvPr id="8" name="Table 4">
            <a:extLst>
              <a:ext uri="{FF2B5EF4-FFF2-40B4-BE49-F238E27FC236}">
                <a16:creationId xmlns:a16="http://schemas.microsoft.com/office/drawing/2014/main" id="{0B4B15F8-0A65-4B5C-A45C-9DDC2222A040}"/>
              </a:ext>
            </a:extLst>
          </p:cNvPr>
          <p:cNvGraphicFramePr>
            <a:graphicFrameLocks/>
          </p:cNvGraphicFramePr>
          <p:nvPr/>
        </p:nvGraphicFramePr>
        <p:xfrm>
          <a:off x="215591" y="3787436"/>
          <a:ext cx="8712062" cy="878568"/>
        </p:xfrm>
        <a:graphic>
          <a:graphicData uri="http://schemas.openxmlformats.org/drawingml/2006/table">
            <a:tbl>
              <a:tblPr firstRow="1" bandRow="1">
                <a:tableStyleId>{5C22544A-7EE6-4342-B048-85BDC9FD1C3A}</a:tableStyleId>
              </a:tblPr>
              <a:tblGrid>
                <a:gridCol w="661638">
                  <a:extLst>
                    <a:ext uri="{9D8B030D-6E8A-4147-A177-3AD203B41FA5}">
                      <a16:colId xmlns:a16="http://schemas.microsoft.com/office/drawing/2014/main" val="3885288750"/>
                    </a:ext>
                  </a:extLst>
                </a:gridCol>
                <a:gridCol w="8050424">
                  <a:extLst>
                    <a:ext uri="{9D8B030D-6E8A-4147-A177-3AD203B41FA5}">
                      <a16:colId xmlns:a16="http://schemas.microsoft.com/office/drawing/2014/main" val="1090101794"/>
                    </a:ext>
                  </a:extLst>
                </a:gridCol>
              </a:tblGrid>
              <a:tr h="557166">
                <a:tc>
                  <a:txBody>
                    <a:bodyPr/>
                    <a:lstStyle/>
                    <a:p>
                      <a:pPr lvl="0" algn="l"/>
                      <a:r>
                        <a:rPr lang="en-GB" sz="900">
                          <a:solidFill>
                            <a:schemeClr val="bg1"/>
                          </a:solidFill>
                        </a:rPr>
                        <a:t>Note:</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lvl="0" algn="l"/>
                      <a:r>
                        <a:rPr lang="en-GB" sz="900">
                          <a:solidFill>
                            <a:schemeClr val="bg1"/>
                          </a:solidFill>
                        </a:rPr>
                        <a:t>XRN 5186 has been partially delivered by the June 23 Major Release but was descoped at the end of regression testing. The cost that will be presented in the BER for November 23 Release will include the remaining costs to complete delivery, shown above, plus whatever risk/contingency is identified as part of the November release</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074061721"/>
                  </a:ext>
                </a:extLst>
              </a:tr>
              <a:tr h="321402">
                <a:tc>
                  <a:txBody>
                    <a:bodyPr/>
                    <a:lstStyle/>
                    <a:p>
                      <a:pPr lvl="0" algn="l"/>
                      <a:r>
                        <a:rPr lang="en-GB" sz="900">
                          <a:solidFill>
                            <a:schemeClr val="bg1"/>
                          </a:solidFill>
                        </a:rPr>
                        <a:t>Decision:</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lvl="0" algn="l"/>
                      <a:r>
                        <a:rPr lang="en-GB" sz="900">
                          <a:solidFill>
                            <a:schemeClr val="bg1"/>
                          </a:solidFill>
                        </a:rPr>
                        <a:t>Required from the committee on proposed scope above</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400879181"/>
                  </a:ext>
                </a:extLst>
              </a:tr>
            </a:tbl>
          </a:graphicData>
        </a:graphic>
      </p:graphicFrame>
      <p:graphicFrame>
        <p:nvGraphicFramePr>
          <p:cNvPr id="6" name="Table 4">
            <a:extLst>
              <a:ext uri="{FF2B5EF4-FFF2-40B4-BE49-F238E27FC236}">
                <a16:creationId xmlns:a16="http://schemas.microsoft.com/office/drawing/2014/main" id="{F07C51DE-845F-407A-80A2-9765C027A95B}"/>
              </a:ext>
            </a:extLst>
          </p:cNvPr>
          <p:cNvGraphicFramePr>
            <a:graphicFrameLocks/>
          </p:cNvGraphicFramePr>
          <p:nvPr/>
        </p:nvGraphicFramePr>
        <p:xfrm>
          <a:off x="216349" y="1978064"/>
          <a:ext cx="8711305" cy="1566928"/>
        </p:xfrm>
        <a:graphic>
          <a:graphicData uri="http://schemas.openxmlformats.org/drawingml/2006/table">
            <a:tbl>
              <a:tblPr firstRow="1" bandRow="1">
                <a:tableStyleId>{5C22544A-7EE6-4342-B048-85BDC9FD1C3A}</a:tableStyleId>
              </a:tblPr>
              <a:tblGrid>
                <a:gridCol w="549053">
                  <a:extLst>
                    <a:ext uri="{9D8B030D-6E8A-4147-A177-3AD203B41FA5}">
                      <a16:colId xmlns:a16="http://schemas.microsoft.com/office/drawing/2014/main" val="3885288750"/>
                    </a:ext>
                  </a:extLst>
                </a:gridCol>
                <a:gridCol w="3107876">
                  <a:extLst>
                    <a:ext uri="{9D8B030D-6E8A-4147-A177-3AD203B41FA5}">
                      <a16:colId xmlns:a16="http://schemas.microsoft.com/office/drawing/2014/main" val="2666035350"/>
                    </a:ext>
                  </a:extLst>
                </a:gridCol>
                <a:gridCol w="733454">
                  <a:extLst>
                    <a:ext uri="{9D8B030D-6E8A-4147-A177-3AD203B41FA5}">
                      <a16:colId xmlns:a16="http://schemas.microsoft.com/office/drawing/2014/main" val="2207084505"/>
                    </a:ext>
                  </a:extLst>
                </a:gridCol>
                <a:gridCol w="770127">
                  <a:extLst>
                    <a:ext uri="{9D8B030D-6E8A-4147-A177-3AD203B41FA5}">
                      <a16:colId xmlns:a16="http://schemas.microsoft.com/office/drawing/2014/main" val="3233469831"/>
                    </a:ext>
                  </a:extLst>
                </a:gridCol>
                <a:gridCol w="733454">
                  <a:extLst>
                    <a:ext uri="{9D8B030D-6E8A-4147-A177-3AD203B41FA5}">
                      <a16:colId xmlns:a16="http://schemas.microsoft.com/office/drawing/2014/main" val="3264185382"/>
                    </a:ext>
                  </a:extLst>
                </a:gridCol>
                <a:gridCol w="867314">
                  <a:extLst>
                    <a:ext uri="{9D8B030D-6E8A-4147-A177-3AD203B41FA5}">
                      <a16:colId xmlns:a16="http://schemas.microsoft.com/office/drawing/2014/main" val="745820958"/>
                    </a:ext>
                  </a:extLst>
                </a:gridCol>
                <a:gridCol w="880144">
                  <a:extLst>
                    <a:ext uri="{9D8B030D-6E8A-4147-A177-3AD203B41FA5}">
                      <a16:colId xmlns:a16="http://schemas.microsoft.com/office/drawing/2014/main" val="2494587996"/>
                    </a:ext>
                  </a:extLst>
                </a:gridCol>
                <a:gridCol w="1069883">
                  <a:extLst>
                    <a:ext uri="{9D8B030D-6E8A-4147-A177-3AD203B41FA5}">
                      <a16:colId xmlns:a16="http://schemas.microsoft.com/office/drawing/2014/main" val="3315029670"/>
                    </a:ext>
                  </a:extLst>
                </a:gridCol>
              </a:tblGrid>
              <a:tr h="397129">
                <a:tc>
                  <a:txBody>
                    <a:bodyPr/>
                    <a:lstStyle/>
                    <a:p>
                      <a:pPr algn="ctr">
                        <a:spcAft>
                          <a:spcPts val="0"/>
                        </a:spcAft>
                      </a:pPr>
                      <a:r>
                        <a:rPr lang="en-GB" sz="900"/>
                        <a:t>XRN</a:t>
                      </a:r>
                    </a:p>
                  </a:txBody>
                  <a:tcPr marL="72000" marR="72000" marT="36000" marB="36000" anchor="ctr"/>
                </a:tc>
                <a:tc>
                  <a:txBody>
                    <a:bodyPr/>
                    <a:lstStyle/>
                    <a:p>
                      <a:pPr>
                        <a:spcAft>
                          <a:spcPts val="0"/>
                        </a:spcAft>
                      </a:pPr>
                      <a:r>
                        <a:rPr lang="en-GB" sz="900"/>
                        <a:t>Title</a:t>
                      </a:r>
                    </a:p>
                  </a:txBody>
                  <a:tcPr marL="72000" marR="72000" marT="36000" marB="36000" anchor="ctr"/>
                </a:tc>
                <a:tc>
                  <a:txBody>
                    <a:bodyPr/>
                    <a:lstStyle/>
                    <a:p>
                      <a:pPr algn="ctr">
                        <a:spcAft>
                          <a:spcPts val="0"/>
                        </a:spcAft>
                      </a:pPr>
                      <a:r>
                        <a:rPr lang="en-GB" sz="900"/>
                        <a:t>Proposer</a:t>
                      </a:r>
                    </a:p>
                  </a:txBody>
                  <a:tcPr marL="72000" marR="72000" marT="36000" marB="36000" anchor="ctr"/>
                </a:tc>
                <a:tc>
                  <a:txBody>
                    <a:bodyPr/>
                    <a:lstStyle/>
                    <a:p>
                      <a:pPr algn="ctr">
                        <a:spcAft>
                          <a:spcPts val="0"/>
                        </a:spcAft>
                      </a:pPr>
                      <a:r>
                        <a:rPr lang="en-GB" sz="900"/>
                        <a:t>Benefitting</a:t>
                      </a:r>
                    </a:p>
                  </a:txBody>
                  <a:tcPr marL="72000" marR="72000" marT="36000" marB="36000" anchor="ctr"/>
                </a:tc>
                <a:tc>
                  <a:txBody>
                    <a:bodyPr/>
                    <a:lstStyle/>
                    <a:p>
                      <a:pPr algn="ctr">
                        <a:spcAft>
                          <a:spcPts val="0"/>
                        </a:spcAft>
                      </a:pPr>
                      <a:r>
                        <a:rPr lang="en-GB" sz="900"/>
                        <a:t>Funded</a:t>
                      </a:r>
                    </a:p>
                    <a:p>
                      <a:pPr algn="ctr">
                        <a:spcAft>
                          <a:spcPts val="0"/>
                        </a:spcAft>
                      </a:pPr>
                      <a:r>
                        <a:rPr lang="en-GB" sz="900"/>
                        <a:t>by</a:t>
                      </a:r>
                    </a:p>
                  </a:txBody>
                  <a:tcPr marL="72000" marR="72000" marT="36000" marB="36000" anchor="ctr"/>
                </a:tc>
                <a:tc>
                  <a:txBody>
                    <a:bodyPr/>
                    <a:lstStyle/>
                    <a:p>
                      <a:pPr algn="ctr">
                        <a:spcAft>
                          <a:spcPts val="0"/>
                        </a:spcAft>
                      </a:pPr>
                      <a:r>
                        <a:rPr lang="en-GB" sz="900"/>
                        <a:t>Cost estimate</a:t>
                      </a:r>
                    </a:p>
                  </a:txBody>
                  <a:tcPr marL="72000" marR="72000" marT="36000" marB="36000" anchor="ctr"/>
                </a:tc>
                <a:tc>
                  <a:txBody>
                    <a:bodyPr/>
                    <a:lstStyle/>
                    <a:p>
                      <a:pPr algn="ctr">
                        <a:spcAft>
                          <a:spcPts val="0"/>
                        </a:spcAft>
                      </a:pPr>
                      <a:r>
                        <a:rPr lang="en-GB" sz="900"/>
                        <a:t>System</a:t>
                      </a:r>
                    </a:p>
                    <a:p>
                      <a:pPr algn="ctr">
                        <a:spcAft>
                          <a:spcPts val="0"/>
                        </a:spcAft>
                      </a:pPr>
                      <a:r>
                        <a:rPr lang="en-GB" sz="900"/>
                        <a:t>Components</a:t>
                      </a:r>
                    </a:p>
                  </a:txBody>
                  <a:tcPr marL="72000" marR="72000" marT="36000" marB="36000" anchor="ctr"/>
                </a:tc>
                <a:tc>
                  <a:txBody>
                    <a:bodyPr/>
                    <a:lstStyle/>
                    <a:p>
                      <a:pPr algn="ctr">
                        <a:spcAft>
                          <a:spcPts val="0"/>
                        </a:spcAft>
                      </a:pPr>
                      <a:r>
                        <a:rPr lang="en-GB" sz="900"/>
                        <a:t>Design Change</a:t>
                      </a:r>
                    </a:p>
                    <a:p>
                      <a:pPr algn="ctr">
                        <a:spcAft>
                          <a:spcPts val="0"/>
                        </a:spcAft>
                      </a:pPr>
                      <a:r>
                        <a:rPr lang="en-GB" sz="900"/>
                        <a:t>Pack Approved</a:t>
                      </a:r>
                    </a:p>
                  </a:txBody>
                  <a:tcPr marL="72000" marR="72000" marT="36000" marB="36000" anchor="ctr"/>
                </a:tc>
                <a:extLst>
                  <a:ext uri="{0D108BD9-81ED-4DB2-BD59-A6C34878D82A}">
                    <a16:rowId xmlns:a16="http://schemas.microsoft.com/office/drawing/2014/main" val="3477755440"/>
                  </a:ext>
                </a:extLst>
              </a:tr>
              <a:tr h="494266">
                <a:tc>
                  <a:txBody>
                    <a:bodyPr/>
                    <a:lstStyle/>
                    <a:p>
                      <a:pPr algn="ctr">
                        <a:spcAft>
                          <a:spcPts val="0"/>
                        </a:spcAft>
                      </a:pPr>
                      <a:r>
                        <a:rPr lang="en-GB" sz="900"/>
                        <a:t>5186</a:t>
                      </a:r>
                    </a:p>
                  </a:txBody>
                  <a:tcPr marL="72000" marR="72000" marT="36000" marB="36000" anchor="ctr">
                    <a:solidFill>
                      <a:schemeClr val="accent1">
                        <a:lumMod val="20000"/>
                        <a:lumOff val="80000"/>
                      </a:schemeClr>
                    </a:solidFill>
                  </a:tcPr>
                </a:tc>
                <a:tc>
                  <a:txBody>
                    <a:bodyPr/>
                    <a:lstStyle/>
                    <a:p>
                      <a:pPr>
                        <a:spcAft>
                          <a:spcPts val="0"/>
                        </a:spcAft>
                      </a:pPr>
                      <a:r>
                        <a:rPr lang="en-GB" sz="900"/>
                        <a:t>MOD0701 - Aligning Capacity booking under the UNC and arrangements set out in relevant NEXAs​</a:t>
                      </a:r>
                    </a:p>
                  </a:txBody>
                  <a:tcPr marL="72000" marR="72000" marT="36000" marB="36000" anchor="ctr">
                    <a:solidFill>
                      <a:schemeClr val="accent1">
                        <a:lumMod val="20000"/>
                        <a:lumOff val="80000"/>
                      </a:schemeClr>
                    </a:solidFill>
                  </a:tcPr>
                </a:tc>
                <a:tc>
                  <a:txBody>
                    <a:bodyPr/>
                    <a:lstStyle/>
                    <a:p>
                      <a:pPr>
                        <a:spcAft>
                          <a:spcPts val="0"/>
                        </a:spcAft>
                      </a:pPr>
                      <a:r>
                        <a:rPr lang="en-GB" sz="900"/>
                        <a:t>NGN</a:t>
                      </a:r>
                    </a:p>
                  </a:txBody>
                  <a:tcPr marL="72000" marR="72000" marT="36000" marB="36000" anchor="ctr">
                    <a:solidFill>
                      <a:schemeClr val="accent1">
                        <a:lumMod val="20000"/>
                        <a:lumOff val="80000"/>
                      </a:schemeClr>
                    </a:solidFill>
                  </a:tcPr>
                </a:tc>
                <a:tc>
                  <a:txBody>
                    <a:bodyPr/>
                    <a:lstStyle/>
                    <a:p>
                      <a:pPr>
                        <a:spcAft>
                          <a:spcPts val="0"/>
                        </a:spcAft>
                      </a:pPr>
                      <a:r>
                        <a:rPr lang="en-GB" sz="900"/>
                        <a:t>Shipper</a:t>
                      </a:r>
                    </a:p>
                    <a:p>
                      <a:pPr>
                        <a:spcAft>
                          <a:spcPts val="0"/>
                        </a:spcAft>
                      </a:pPr>
                      <a:r>
                        <a:rPr lang="en-GB" sz="900"/>
                        <a:t>DNO</a:t>
                      </a:r>
                    </a:p>
                  </a:txBody>
                  <a:tcPr marL="72000" marR="72000" marT="36000" marB="36000" anchor="ctr">
                    <a:solidFill>
                      <a:schemeClr val="accent1">
                        <a:lumMod val="20000"/>
                        <a:lumOff val="80000"/>
                      </a:schemeClr>
                    </a:solidFill>
                  </a:tcPr>
                </a:tc>
                <a:tc>
                  <a:txBody>
                    <a:bodyPr/>
                    <a:lstStyle/>
                    <a:p>
                      <a:pPr>
                        <a:spcAft>
                          <a:spcPts val="0"/>
                        </a:spcAft>
                      </a:pPr>
                      <a:r>
                        <a:rPr lang="en-GB" sz="900"/>
                        <a:t>Service Area 3</a:t>
                      </a:r>
                    </a:p>
                  </a:txBody>
                  <a:tcPr marL="72000" marR="72000" marT="36000" marB="36000" anchor="ctr">
                    <a:solidFill>
                      <a:schemeClr val="accent1">
                        <a:lumMod val="20000"/>
                        <a:lumOff val="80000"/>
                      </a:schemeClr>
                    </a:solidFill>
                  </a:tcPr>
                </a:tc>
                <a:tc>
                  <a:txBody>
                    <a:bodyPr/>
                    <a:lstStyle/>
                    <a:p>
                      <a:pPr algn="ctr">
                        <a:spcAft>
                          <a:spcPts val="0"/>
                        </a:spcAft>
                      </a:pPr>
                      <a:r>
                        <a:rPr lang="en-GB" sz="900"/>
                        <a:t>£66k</a:t>
                      </a:r>
                    </a:p>
                    <a:p>
                      <a:pPr algn="ctr">
                        <a:spcAft>
                          <a:spcPts val="0"/>
                        </a:spcAft>
                      </a:pPr>
                      <a:r>
                        <a:rPr lang="en-GB" sz="900"/>
                        <a:t>(Remaining from June 23)</a:t>
                      </a:r>
                    </a:p>
                  </a:txBody>
                  <a:tcPr marL="72000" marR="72000" marT="36000" marB="36000" anchor="ctr">
                    <a:solidFill>
                      <a:schemeClr val="accent1">
                        <a:lumMod val="20000"/>
                        <a:lumOff val="80000"/>
                      </a:schemeClr>
                    </a:solidFill>
                  </a:tcPr>
                </a:tc>
                <a:tc>
                  <a:txBody>
                    <a:bodyPr/>
                    <a:lstStyle/>
                    <a:p>
                      <a:pPr algn="ctr">
                        <a:spcAft>
                          <a:spcPts val="0"/>
                        </a:spcAft>
                      </a:pPr>
                      <a:r>
                        <a:rPr lang="en-GB" sz="900"/>
                        <a:t>UK Link</a:t>
                      </a:r>
                    </a:p>
                    <a:p>
                      <a:pPr algn="ctr">
                        <a:spcAft>
                          <a:spcPts val="0"/>
                        </a:spcAft>
                      </a:pPr>
                      <a:r>
                        <a:rPr lang="en-GB" sz="900"/>
                        <a:t>GES</a:t>
                      </a:r>
                    </a:p>
                  </a:txBody>
                  <a:tcPr marL="72000" marR="72000" marT="36000" marB="36000" anchor="ctr">
                    <a:solidFill>
                      <a:schemeClr val="accent1">
                        <a:lumMod val="20000"/>
                        <a:lumOff val="80000"/>
                      </a:schemeClr>
                    </a:solidFill>
                  </a:tcPr>
                </a:tc>
                <a:tc>
                  <a:txBody>
                    <a:bodyPr/>
                    <a:lstStyle/>
                    <a:p>
                      <a:pPr algn="ctr">
                        <a:spcAft>
                          <a:spcPts val="0"/>
                        </a:spcAft>
                      </a:pPr>
                      <a:r>
                        <a:rPr lang="en-GB" sz="900"/>
                        <a:t>Yes</a:t>
                      </a:r>
                    </a:p>
                    <a:p>
                      <a:pPr algn="ctr">
                        <a:spcAft>
                          <a:spcPts val="0"/>
                        </a:spcAft>
                      </a:pPr>
                      <a:r>
                        <a:rPr lang="en-GB" sz="900"/>
                        <a:t>(July 2022)</a:t>
                      </a:r>
                    </a:p>
                  </a:txBody>
                  <a:tcPr marL="72000" marR="72000" marT="36000" marB="36000" anchor="ctr">
                    <a:solidFill>
                      <a:schemeClr val="accent1">
                        <a:lumMod val="20000"/>
                        <a:lumOff val="80000"/>
                      </a:schemeClr>
                    </a:solidFill>
                  </a:tcPr>
                </a:tc>
                <a:extLst>
                  <a:ext uri="{0D108BD9-81ED-4DB2-BD59-A6C34878D82A}">
                    <a16:rowId xmlns:a16="http://schemas.microsoft.com/office/drawing/2014/main" val="3259878738"/>
                  </a:ext>
                </a:extLst>
              </a:tr>
              <a:tr h="386561">
                <a:tc>
                  <a:txBody>
                    <a:bodyPr/>
                    <a:lstStyle/>
                    <a:p>
                      <a:pPr algn="ctr">
                        <a:spcAft>
                          <a:spcPts val="0"/>
                        </a:spcAft>
                      </a:pPr>
                      <a:r>
                        <a:rPr lang="en-GB" sz="900"/>
                        <a:t>5482</a:t>
                      </a:r>
                    </a:p>
                  </a:txBody>
                  <a:tcPr marL="72000" marR="72000" marT="36000" marB="36000" anchor="ctr">
                    <a:solidFill>
                      <a:schemeClr val="accent1">
                        <a:lumMod val="20000"/>
                        <a:lumOff val="80000"/>
                      </a:schemeClr>
                    </a:solidFill>
                  </a:tcPr>
                </a:tc>
                <a:tc>
                  <a:txBody>
                    <a:bodyPr/>
                    <a:lstStyle/>
                    <a:p>
                      <a:pPr>
                        <a:spcAft>
                          <a:spcPts val="0"/>
                        </a:spcAft>
                      </a:pPr>
                      <a:r>
                        <a:rPr lang="en-GB" sz="900" kern="1200">
                          <a:solidFill>
                            <a:schemeClr val="dk1"/>
                          </a:solidFill>
                          <a:effectLst/>
                          <a:latin typeface="+mn-lt"/>
                          <a:ea typeface="+mn-ea"/>
                          <a:cs typeface="+mn-cs"/>
                        </a:rPr>
                        <a:t>Replacement of reads associated to a meter asset technical details change or update (RGMA)</a:t>
                      </a:r>
                      <a:endParaRPr lang="en-GB" sz="900"/>
                    </a:p>
                  </a:txBody>
                  <a:tcPr marL="72000" marR="72000" marT="36000" marB="36000" anchor="ctr">
                    <a:solidFill>
                      <a:schemeClr val="accent1">
                        <a:lumMod val="20000"/>
                        <a:lumOff val="80000"/>
                      </a:schemeClr>
                    </a:solidFill>
                  </a:tcPr>
                </a:tc>
                <a:tc>
                  <a:txBody>
                    <a:bodyPr/>
                    <a:lstStyle/>
                    <a:p>
                      <a:pPr>
                        <a:spcAft>
                          <a:spcPts val="0"/>
                        </a:spcAft>
                      </a:pPr>
                      <a:r>
                        <a:rPr lang="en-GB" sz="900"/>
                        <a:t>Scottish Power</a:t>
                      </a:r>
                    </a:p>
                  </a:txBody>
                  <a:tcPr marL="72000" marR="72000" marT="36000" marB="36000" anchor="ctr">
                    <a:solidFill>
                      <a:schemeClr val="accent1">
                        <a:lumMod val="20000"/>
                        <a:lumOff val="80000"/>
                      </a:schemeClr>
                    </a:solidFill>
                  </a:tcPr>
                </a:tc>
                <a:tc>
                  <a:txBody>
                    <a:bodyPr/>
                    <a:lstStyle/>
                    <a:p>
                      <a:pPr>
                        <a:spcAft>
                          <a:spcPts val="0"/>
                        </a:spcAft>
                      </a:pPr>
                      <a:r>
                        <a:rPr lang="en-GB" sz="900"/>
                        <a:t>Shipper</a:t>
                      </a:r>
                    </a:p>
                  </a:txBody>
                  <a:tcPr marL="72000" marR="72000" marT="36000" marB="36000" anchor="ctr">
                    <a:solidFill>
                      <a:schemeClr val="accent1">
                        <a:lumMod val="20000"/>
                        <a:lumOff val="80000"/>
                      </a:schemeClr>
                    </a:solidFill>
                  </a:tcPr>
                </a:tc>
                <a:tc>
                  <a:txBody>
                    <a:bodyPr/>
                    <a:lstStyle/>
                    <a:p>
                      <a:pPr>
                        <a:spcAft>
                          <a:spcPts val="0"/>
                        </a:spcAft>
                      </a:pPr>
                      <a:r>
                        <a:rPr lang="en-GB" sz="900"/>
                        <a:t>Service Area 4</a:t>
                      </a:r>
                    </a:p>
                  </a:txBody>
                  <a:tcPr marL="72000" marR="72000" marT="36000" marB="36000" anchor="ctr">
                    <a:solidFill>
                      <a:schemeClr val="accent1">
                        <a:lumMod val="20000"/>
                        <a:lumOff val="80000"/>
                      </a:schemeClr>
                    </a:solidFill>
                  </a:tcPr>
                </a:tc>
                <a:tc>
                  <a:txBody>
                    <a:bodyPr/>
                    <a:lstStyle/>
                    <a:p>
                      <a:pPr algn="ctr">
                        <a:spcAft>
                          <a:spcPts val="0"/>
                        </a:spcAft>
                      </a:pPr>
                      <a:r>
                        <a:rPr lang="en-GB" sz="900"/>
                        <a:t>£300k (HLSO)</a:t>
                      </a:r>
                    </a:p>
                  </a:txBody>
                  <a:tcPr marL="72000" marR="72000" marT="36000" marB="36000" anchor="ctr">
                    <a:solidFill>
                      <a:schemeClr val="accent1">
                        <a:lumMod val="20000"/>
                        <a:lumOff val="80000"/>
                      </a:schemeClr>
                    </a:solidFill>
                  </a:tcPr>
                </a:tc>
                <a:tc>
                  <a:txBody>
                    <a:bodyPr/>
                    <a:lstStyle/>
                    <a:p>
                      <a:pPr algn="ctr">
                        <a:spcAft>
                          <a:spcPts val="0"/>
                        </a:spcAft>
                      </a:pPr>
                      <a:r>
                        <a:rPr lang="en-GB" sz="900"/>
                        <a:t>UK Link</a:t>
                      </a:r>
                    </a:p>
                  </a:txBody>
                  <a:tcPr marL="72000" marR="72000" marT="36000" marB="36000" anchor="ctr">
                    <a:solidFill>
                      <a:schemeClr val="accent1">
                        <a:lumMod val="20000"/>
                        <a:lumOff val="80000"/>
                      </a:schemeClr>
                    </a:solidFill>
                  </a:tcPr>
                </a:tc>
                <a:tc>
                  <a:txBody>
                    <a:bodyPr/>
                    <a:lstStyle/>
                    <a:p>
                      <a:pPr algn="ctr">
                        <a:spcAft>
                          <a:spcPts val="0"/>
                        </a:spcAft>
                      </a:pPr>
                      <a:r>
                        <a:rPr lang="en-GB" sz="900"/>
                        <a:t>No</a:t>
                      </a:r>
                    </a:p>
                    <a:p>
                      <a:pPr algn="ctr">
                        <a:spcAft>
                          <a:spcPts val="0"/>
                        </a:spcAft>
                      </a:pPr>
                      <a:r>
                        <a:rPr lang="en-GB" sz="900"/>
                        <a:t>(May 2023)</a:t>
                      </a:r>
                    </a:p>
                  </a:txBody>
                  <a:tcPr marL="72000" marR="72000" marT="36000" marB="36000" anchor="ctr">
                    <a:solidFill>
                      <a:schemeClr val="accent1">
                        <a:lumMod val="20000"/>
                        <a:lumOff val="80000"/>
                      </a:schemeClr>
                    </a:solidFill>
                  </a:tcPr>
                </a:tc>
                <a:extLst>
                  <a:ext uri="{0D108BD9-81ED-4DB2-BD59-A6C34878D82A}">
                    <a16:rowId xmlns:a16="http://schemas.microsoft.com/office/drawing/2014/main" val="3808987620"/>
                  </a:ext>
                </a:extLst>
              </a:tr>
              <a:tr h="288972">
                <a:tc>
                  <a:txBody>
                    <a:bodyPr/>
                    <a:lstStyle/>
                    <a:p>
                      <a:pPr>
                        <a:spcAft>
                          <a:spcPts val="0"/>
                        </a:spcAft>
                      </a:pPr>
                      <a:endParaRPr lang="en-GB" sz="900"/>
                    </a:p>
                  </a:txBody>
                  <a:tcPr marL="72000" marR="72000" marT="36000" marB="36000" anchor="ctr">
                    <a:solidFill>
                      <a:schemeClr val="accent1">
                        <a:lumMod val="20000"/>
                        <a:lumOff val="80000"/>
                      </a:schemeClr>
                    </a:solidFill>
                  </a:tcPr>
                </a:tc>
                <a:tc>
                  <a:txBody>
                    <a:bodyPr/>
                    <a:lstStyle/>
                    <a:p>
                      <a:pPr fontAlgn="auto">
                        <a:spcAft>
                          <a:spcPts val="0"/>
                        </a:spcAft>
                      </a:pPr>
                      <a:endParaRPr lang="en-GB" sz="900">
                        <a:effectLst/>
                        <a:latin typeface="+mn-lt"/>
                        <a:ea typeface="Calibri" panose="020F0502020204030204" pitchFamily="34" charset="0"/>
                        <a:cs typeface="Times New Roman" panose="02020603050405020304" pitchFamily="18" charset="0"/>
                      </a:endParaRPr>
                    </a:p>
                  </a:txBody>
                  <a:tcPr marL="72000" marR="72000" marT="36000" marB="36000" anchor="ctr">
                    <a:solidFill>
                      <a:schemeClr val="accent1">
                        <a:lumMod val="20000"/>
                        <a:lumOff val="80000"/>
                      </a:schemeClr>
                    </a:solidFill>
                  </a:tcPr>
                </a:tc>
                <a:tc>
                  <a:txBody>
                    <a:bodyPr/>
                    <a:lstStyle/>
                    <a:p>
                      <a:pPr fontAlgn="auto">
                        <a:spcAft>
                          <a:spcPts val="0"/>
                        </a:spcAft>
                      </a:pPr>
                      <a:endParaRPr lang="en-GB" sz="900">
                        <a:effectLst/>
                        <a:latin typeface="+mn-lt"/>
                        <a:ea typeface="Calibri" panose="020F0502020204030204" pitchFamily="34" charset="0"/>
                        <a:cs typeface="Times New Roman" panose="02020603050405020304" pitchFamily="18" charset="0"/>
                      </a:endParaRPr>
                    </a:p>
                  </a:txBody>
                  <a:tcPr marL="72000" marR="72000" marT="36000" marB="36000" anchor="ctr">
                    <a:solidFill>
                      <a:schemeClr val="accent1">
                        <a:lumMod val="20000"/>
                        <a:lumOff val="80000"/>
                      </a:schemeClr>
                    </a:solidFill>
                  </a:tcPr>
                </a:tc>
                <a:tc>
                  <a:txBody>
                    <a:bodyPr/>
                    <a:lstStyle/>
                    <a:p>
                      <a:pPr>
                        <a:spcAft>
                          <a:spcPts val="0"/>
                        </a:spcAft>
                      </a:pPr>
                      <a:endParaRPr lang="en-GB" sz="900"/>
                    </a:p>
                  </a:txBody>
                  <a:tcPr marL="72000" marR="72000" marT="36000" marB="36000" anchor="ctr">
                    <a:solidFill>
                      <a:schemeClr val="accent1">
                        <a:lumMod val="20000"/>
                        <a:lumOff val="80000"/>
                      </a:schemeClr>
                    </a:solidFill>
                  </a:tcPr>
                </a:tc>
                <a:tc>
                  <a:txBody>
                    <a:bodyPr/>
                    <a:lstStyle/>
                    <a:p>
                      <a:pPr fontAlgn="auto">
                        <a:spcAft>
                          <a:spcPts val="0"/>
                        </a:spcAft>
                      </a:pPr>
                      <a:r>
                        <a:rPr lang="en-GB" sz="900" b="1">
                          <a:effectLst/>
                          <a:latin typeface="+mn-lt"/>
                          <a:ea typeface="Calibri" panose="020F0502020204030204" pitchFamily="34" charset="0"/>
                          <a:cs typeface="Times New Roman" panose="02020603050405020304" pitchFamily="18" charset="0"/>
                        </a:rPr>
                        <a:t>Total</a:t>
                      </a:r>
                    </a:p>
                  </a:txBody>
                  <a:tcPr marL="72000" marR="72000" marT="36000" marB="36000" anchor="ctr">
                    <a:solidFill>
                      <a:schemeClr val="accent1">
                        <a:lumMod val="20000"/>
                        <a:lumOff val="80000"/>
                      </a:schemeClr>
                    </a:solidFill>
                  </a:tcPr>
                </a:tc>
                <a:tc>
                  <a:txBody>
                    <a:bodyPr/>
                    <a:lstStyle/>
                    <a:p>
                      <a:pPr algn="ctr" fontAlgn="auto">
                        <a:spcAft>
                          <a:spcPts val="0"/>
                        </a:spcAft>
                      </a:pPr>
                      <a:r>
                        <a:rPr lang="en-GB" sz="900" b="1">
                          <a:effectLst/>
                          <a:latin typeface="+mn-lt"/>
                          <a:ea typeface="Calibri" panose="020F0502020204030204" pitchFamily="34" charset="0"/>
                          <a:cs typeface="Times New Roman" panose="02020603050405020304" pitchFamily="18" charset="0"/>
                        </a:rPr>
                        <a:t>£366k</a:t>
                      </a:r>
                    </a:p>
                  </a:txBody>
                  <a:tcPr marL="72000" marR="72000" marT="36000" marB="36000" anchor="ctr">
                    <a:solidFill>
                      <a:schemeClr val="accent1">
                        <a:lumMod val="20000"/>
                        <a:lumOff val="80000"/>
                      </a:schemeClr>
                    </a:solidFill>
                  </a:tcPr>
                </a:tc>
                <a:tc>
                  <a:txBody>
                    <a:bodyPr/>
                    <a:lstStyle/>
                    <a:p>
                      <a:pPr algn="ctr" fontAlgn="auto">
                        <a:spcAft>
                          <a:spcPts val="0"/>
                        </a:spcAft>
                      </a:pPr>
                      <a:endParaRPr lang="en-GB" sz="900" b="1">
                        <a:effectLst/>
                        <a:latin typeface="+mn-lt"/>
                        <a:ea typeface="Calibri" panose="020F0502020204030204" pitchFamily="34" charset="0"/>
                        <a:cs typeface="Times New Roman" panose="02020603050405020304" pitchFamily="18" charset="0"/>
                      </a:endParaRPr>
                    </a:p>
                  </a:txBody>
                  <a:tcPr marL="72000" marR="72000" marT="36000" marB="36000" anchor="ctr">
                    <a:solidFill>
                      <a:schemeClr val="accent1">
                        <a:lumMod val="20000"/>
                        <a:lumOff val="80000"/>
                      </a:schemeClr>
                    </a:solidFill>
                  </a:tcPr>
                </a:tc>
                <a:tc>
                  <a:txBody>
                    <a:bodyPr/>
                    <a:lstStyle/>
                    <a:p>
                      <a:pPr algn="ctr">
                        <a:spcAft>
                          <a:spcPts val="0"/>
                        </a:spcAft>
                      </a:pPr>
                      <a:endParaRPr lang="en-GB" sz="900"/>
                    </a:p>
                  </a:txBody>
                  <a:tcPr marL="72000" marR="72000" marT="36000" marB="36000" anchor="ctr">
                    <a:solidFill>
                      <a:schemeClr val="accent1">
                        <a:lumMod val="20000"/>
                        <a:lumOff val="80000"/>
                      </a:schemeClr>
                    </a:solidFill>
                  </a:tcPr>
                </a:tc>
                <a:extLst>
                  <a:ext uri="{0D108BD9-81ED-4DB2-BD59-A6C34878D82A}">
                    <a16:rowId xmlns:a16="http://schemas.microsoft.com/office/drawing/2014/main" val="2403960223"/>
                  </a:ext>
                </a:extLst>
              </a:tr>
            </a:tbl>
          </a:graphicData>
        </a:graphic>
      </p:graphicFrame>
    </p:spTree>
    <p:extLst>
      <p:ext uri="{BB962C8B-B14F-4D97-AF65-F5344CB8AC3E}">
        <p14:creationId xmlns:p14="http://schemas.microsoft.com/office/powerpoint/2010/main" val="29206818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CC0C-6A43-492C-87F0-21944FBAC77A}"/>
              </a:ext>
            </a:extLst>
          </p:cNvPr>
          <p:cNvSpPr>
            <a:spLocks noGrp="1"/>
          </p:cNvSpPr>
          <p:nvPr>
            <p:ph type="ctrTitle"/>
          </p:nvPr>
        </p:nvSpPr>
        <p:spPr>
          <a:xfrm>
            <a:off x="685800" y="1850624"/>
            <a:ext cx="7772400" cy="1102519"/>
          </a:xfrm>
        </p:spPr>
        <p:txBody>
          <a:bodyPr>
            <a:normAutofit fontScale="90000"/>
          </a:bodyPr>
          <a:lstStyle/>
          <a:p>
            <a:br>
              <a:rPr lang="en-GB">
                <a:latin typeface="Poppins Light"/>
                <a:cs typeface="Poppins Light"/>
              </a:rPr>
            </a:br>
            <a:br>
              <a:rPr lang="en-GB">
                <a:latin typeface="Poppins Light"/>
                <a:cs typeface="Poppins Light"/>
              </a:rPr>
            </a:br>
            <a:br>
              <a:rPr lang="en-GB">
                <a:latin typeface="+mn-lt"/>
                <a:cs typeface="Poppins Light"/>
              </a:rPr>
            </a:br>
            <a:r>
              <a:rPr lang="en-GB">
                <a:latin typeface="+mn-lt"/>
                <a:cs typeface="Poppins Light"/>
              </a:rPr>
              <a:t>November 23 CMS Release </a:t>
            </a:r>
            <a:br>
              <a:rPr lang="en-GB">
                <a:latin typeface="+mn-lt"/>
                <a:cs typeface="Poppins Light"/>
              </a:rPr>
            </a:br>
            <a:br>
              <a:rPr lang="en-GB">
                <a:latin typeface="+mn-lt"/>
                <a:cs typeface="Poppins Light"/>
              </a:rPr>
            </a:br>
            <a:r>
              <a:rPr lang="en-GB">
                <a:latin typeface="+mn-lt"/>
                <a:cs typeface="Poppins Light"/>
              </a:rPr>
              <a:t>Scope proposal – for information</a:t>
            </a:r>
            <a:br>
              <a:rPr lang="en-GB">
                <a:latin typeface="+mn-lt"/>
              </a:rPr>
            </a:br>
            <a:endParaRPr lang="en-GB">
              <a:latin typeface="+mn-lt"/>
            </a:endParaRPr>
          </a:p>
        </p:txBody>
      </p:sp>
    </p:spTree>
    <p:extLst>
      <p:ext uri="{BB962C8B-B14F-4D97-AF65-F5344CB8AC3E}">
        <p14:creationId xmlns:p14="http://schemas.microsoft.com/office/powerpoint/2010/main" val="26235303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F7599-CEE2-E5BA-3D90-53B90E2AD470}"/>
              </a:ext>
            </a:extLst>
          </p:cNvPr>
          <p:cNvSpPr>
            <a:spLocks noGrp="1"/>
          </p:cNvSpPr>
          <p:nvPr>
            <p:ph type="title"/>
          </p:nvPr>
        </p:nvSpPr>
        <p:spPr/>
        <p:txBody>
          <a:bodyPr/>
          <a:lstStyle/>
          <a:p>
            <a:r>
              <a:rPr lang="en-GB"/>
              <a:t>November 23 CMS Release Scope</a:t>
            </a:r>
          </a:p>
        </p:txBody>
      </p:sp>
      <p:sp>
        <p:nvSpPr>
          <p:cNvPr id="3" name="Content Placeholder 2">
            <a:extLst>
              <a:ext uri="{FF2B5EF4-FFF2-40B4-BE49-F238E27FC236}">
                <a16:creationId xmlns:a16="http://schemas.microsoft.com/office/drawing/2014/main" id="{3D5F7EB1-EB98-9490-F7B2-9A0FB1C8FA63}"/>
              </a:ext>
            </a:extLst>
          </p:cNvPr>
          <p:cNvSpPr>
            <a:spLocks noGrp="1"/>
          </p:cNvSpPr>
          <p:nvPr>
            <p:ph idx="1"/>
          </p:nvPr>
        </p:nvSpPr>
        <p:spPr>
          <a:xfrm>
            <a:off x="892017" y="955503"/>
            <a:ext cx="7359966" cy="3672408"/>
          </a:xfrm>
        </p:spPr>
        <p:txBody>
          <a:bodyPr vert="horz" lIns="91440" tIns="45720" rIns="91440" bIns="45720" rtlCol="0" anchor="t">
            <a:normAutofit/>
          </a:bodyPr>
          <a:lstStyle/>
          <a:p>
            <a:r>
              <a:rPr lang="en-GB" sz="1100" dirty="0"/>
              <a:t>In addition to the two changes proposed in scope for the November 23 Major Release, the intention is also to deliver the following in November 23 as part of a CMS release:</a:t>
            </a:r>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r>
              <a:rPr lang="en-GB" sz="1100" dirty="0">
                <a:latin typeface="Arial"/>
                <a:cs typeface="Arial"/>
              </a:rPr>
              <a:t>Solution options for these changes are being Change Packed in April, ahead of being submitted for approval at ChMC in May </a:t>
            </a:r>
            <a:endParaRPr lang="en-GB" sz="1100" dirty="0"/>
          </a:p>
          <a:p>
            <a:r>
              <a:rPr lang="en-GB" sz="1100" dirty="0">
                <a:latin typeface="Arial"/>
                <a:cs typeface="Arial"/>
              </a:rPr>
              <a:t>The delivery approach for CMS related changes is done through an agile methodology </a:t>
            </a:r>
            <a:endParaRPr lang="en-GB" sz="1100" dirty="0"/>
          </a:p>
          <a:p>
            <a:r>
              <a:rPr lang="en-GB" sz="1100" dirty="0">
                <a:latin typeface="Arial"/>
                <a:cs typeface="Arial"/>
              </a:rPr>
              <a:t>This will support a reduced overall timeline for development and delivery of the changes for customers </a:t>
            </a:r>
            <a:endParaRPr lang="en-GB" sz="1100" dirty="0"/>
          </a:p>
          <a:p>
            <a:r>
              <a:rPr lang="en-GB" sz="1100" dirty="0">
                <a:latin typeface="Arial"/>
                <a:cs typeface="Arial"/>
              </a:rPr>
              <a:t>A BER for the November 23 CMS Release will be presented to ChMC for approval once design has been completed and approved by customers</a:t>
            </a:r>
          </a:p>
        </p:txBody>
      </p:sp>
      <p:graphicFrame>
        <p:nvGraphicFramePr>
          <p:cNvPr id="4" name="Table 3">
            <a:extLst>
              <a:ext uri="{FF2B5EF4-FFF2-40B4-BE49-F238E27FC236}">
                <a16:creationId xmlns:a16="http://schemas.microsoft.com/office/drawing/2014/main" id="{202F7554-30E7-EEFB-4465-04DB6259B86D}"/>
              </a:ext>
            </a:extLst>
          </p:cNvPr>
          <p:cNvGraphicFramePr>
            <a:graphicFrameLocks noGrp="1"/>
          </p:cNvGraphicFramePr>
          <p:nvPr/>
        </p:nvGraphicFramePr>
        <p:xfrm>
          <a:off x="892017" y="1539438"/>
          <a:ext cx="7359966" cy="1191387"/>
        </p:xfrm>
        <a:graphic>
          <a:graphicData uri="http://schemas.openxmlformats.org/drawingml/2006/table">
            <a:tbl>
              <a:tblPr firstRow="1" bandRow="1">
                <a:tableStyleId>{5C22544A-7EE6-4342-B048-85BDC9FD1C3A}</a:tableStyleId>
              </a:tblPr>
              <a:tblGrid>
                <a:gridCol w="546955">
                  <a:extLst>
                    <a:ext uri="{9D8B030D-6E8A-4147-A177-3AD203B41FA5}">
                      <a16:colId xmlns:a16="http://schemas.microsoft.com/office/drawing/2014/main" val="2569132190"/>
                    </a:ext>
                  </a:extLst>
                </a:gridCol>
                <a:gridCol w="2162791">
                  <a:extLst>
                    <a:ext uri="{9D8B030D-6E8A-4147-A177-3AD203B41FA5}">
                      <a16:colId xmlns:a16="http://schemas.microsoft.com/office/drawing/2014/main" val="1569875758"/>
                    </a:ext>
                  </a:extLst>
                </a:gridCol>
                <a:gridCol w="677400">
                  <a:extLst>
                    <a:ext uri="{9D8B030D-6E8A-4147-A177-3AD203B41FA5}">
                      <a16:colId xmlns:a16="http://schemas.microsoft.com/office/drawing/2014/main" val="455903596"/>
                    </a:ext>
                  </a:extLst>
                </a:gridCol>
                <a:gridCol w="772650">
                  <a:extLst>
                    <a:ext uri="{9D8B030D-6E8A-4147-A177-3AD203B41FA5}">
                      <a16:colId xmlns:a16="http://schemas.microsoft.com/office/drawing/2014/main" val="1532353843"/>
                    </a:ext>
                  </a:extLst>
                </a:gridCol>
                <a:gridCol w="601775">
                  <a:extLst>
                    <a:ext uri="{9D8B030D-6E8A-4147-A177-3AD203B41FA5}">
                      <a16:colId xmlns:a16="http://schemas.microsoft.com/office/drawing/2014/main" val="313893448"/>
                    </a:ext>
                  </a:extLst>
                </a:gridCol>
                <a:gridCol w="658350">
                  <a:extLst>
                    <a:ext uri="{9D8B030D-6E8A-4147-A177-3AD203B41FA5}">
                      <a16:colId xmlns:a16="http://schemas.microsoft.com/office/drawing/2014/main" val="1457397479"/>
                    </a:ext>
                  </a:extLst>
                </a:gridCol>
                <a:gridCol w="874250">
                  <a:extLst>
                    <a:ext uri="{9D8B030D-6E8A-4147-A177-3AD203B41FA5}">
                      <a16:colId xmlns:a16="http://schemas.microsoft.com/office/drawing/2014/main" val="1486946149"/>
                    </a:ext>
                  </a:extLst>
                </a:gridCol>
                <a:gridCol w="1065795">
                  <a:extLst>
                    <a:ext uri="{9D8B030D-6E8A-4147-A177-3AD203B41FA5}">
                      <a16:colId xmlns:a16="http://schemas.microsoft.com/office/drawing/2014/main" val="1917844579"/>
                    </a:ext>
                  </a:extLst>
                </a:gridCol>
              </a:tblGrid>
              <a:tr h="397129">
                <a:tc>
                  <a:txBody>
                    <a:bodyPr/>
                    <a:lstStyle/>
                    <a:p>
                      <a:pPr algn="ctr">
                        <a:spcAft>
                          <a:spcPts val="0"/>
                        </a:spcAft>
                      </a:pPr>
                      <a:r>
                        <a:rPr lang="en-GB" sz="900"/>
                        <a:t>XRN</a:t>
                      </a:r>
                    </a:p>
                  </a:txBody>
                  <a:tcPr marL="72000" marR="72000" marT="36000" marB="36000" anchor="ctr"/>
                </a:tc>
                <a:tc>
                  <a:txBody>
                    <a:bodyPr/>
                    <a:lstStyle/>
                    <a:p>
                      <a:pPr>
                        <a:spcAft>
                          <a:spcPts val="0"/>
                        </a:spcAft>
                      </a:pPr>
                      <a:r>
                        <a:rPr lang="en-GB" sz="900"/>
                        <a:t>Title</a:t>
                      </a:r>
                    </a:p>
                  </a:txBody>
                  <a:tcPr marL="72000" marR="72000" marT="36000" marB="36000" anchor="ctr"/>
                </a:tc>
                <a:tc>
                  <a:txBody>
                    <a:bodyPr/>
                    <a:lstStyle/>
                    <a:p>
                      <a:pPr>
                        <a:spcAft>
                          <a:spcPts val="0"/>
                        </a:spcAft>
                      </a:pPr>
                      <a:r>
                        <a:rPr lang="en-GB" sz="900"/>
                        <a:t>Proposer</a:t>
                      </a:r>
                    </a:p>
                  </a:txBody>
                  <a:tcPr marL="72000" marR="72000" marT="36000" marB="36000" anchor="ctr"/>
                </a:tc>
                <a:tc>
                  <a:txBody>
                    <a:bodyPr/>
                    <a:lstStyle/>
                    <a:p>
                      <a:pPr>
                        <a:spcAft>
                          <a:spcPts val="0"/>
                        </a:spcAft>
                      </a:pPr>
                      <a:r>
                        <a:rPr lang="en-GB" sz="900"/>
                        <a:t>Benefitting</a:t>
                      </a:r>
                    </a:p>
                  </a:txBody>
                  <a:tcPr marL="72000" marR="72000" marT="36000" marB="36000" anchor="ctr"/>
                </a:tc>
                <a:tc>
                  <a:txBody>
                    <a:bodyPr/>
                    <a:lstStyle/>
                    <a:p>
                      <a:pPr>
                        <a:spcAft>
                          <a:spcPts val="0"/>
                        </a:spcAft>
                      </a:pPr>
                      <a:r>
                        <a:rPr lang="en-GB" sz="900"/>
                        <a:t>Funded</a:t>
                      </a:r>
                    </a:p>
                    <a:p>
                      <a:pPr>
                        <a:spcAft>
                          <a:spcPts val="0"/>
                        </a:spcAft>
                      </a:pPr>
                      <a:r>
                        <a:rPr lang="en-GB" sz="900"/>
                        <a:t>by</a:t>
                      </a:r>
                    </a:p>
                  </a:txBody>
                  <a:tcPr marL="72000" marR="72000" marT="36000" marB="36000" anchor="ctr"/>
                </a:tc>
                <a:tc>
                  <a:txBody>
                    <a:bodyPr/>
                    <a:lstStyle/>
                    <a:p>
                      <a:pPr>
                        <a:spcAft>
                          <a:spcPts val="0"/>
                        </a:spcAft>
                      </a:pPr>
                      <a:r>
                        <a:rPr lang="en-GB" sz="900"/>
                        <a:t>Cost est.</a:t>
                      </a:r>
                    </a:p>
                  </a:txBody>
                  <a:tcPr marL="72000" marR="72000" marT="36000" marB="36000" anchor="ctr"/>
                </a:tc>
                <a:tc>
                  <a:txBody>
                    <a:bodyPr/>
                    <a:lstStyle/>
                    <a:p>
                      <a:pPr>
                        <a:spcAft>
                          <a:spcPts val="0"/>
                        </a:spcAft>
                      </a:pPr>
                      <a:r>
                        <a:rPr lang="en-GB" sz="900"/>
                        <a:t>System</a:t>
                      </a:r>
                    </a:p>
                    <a:p>
                      <a:pPr>
                        <a:spcAft>
                          <a:spcPts val="0"/>
                        </a:spcAft>
                      </a:pPr>
                      <a:r>
                        <a:rPr lang="en-GB" sz="900"/>
                        <a:t>Components</a:t>
                      </a:r>
                    </a:p>
                  </a:txBody>
                  <a:tcPr marL="72000" marR="72000" marT="36000" marB="36000" anchor="ctr"/>
                </a:tc>
                <a:tc>
                  <a:txBody>
                    <a:bodyPr/>
                    <a:lstStyle/>
                    <a:p>
                      <a:pPr algn="ctr">
                        <a:spcAft>
                          <a:spcPts val="0"/>
                        </a:spcAft>
                      </a:pPr>
                      <a:r>
                        <a:rPr lang="en-GB" sz="900"/>
                        <a:t>Design Change</a:t>
                      </a:r>
                    </a:p>
                    <a:p>
                      <a:pPr algn="ctr">
                        <a:spcAft>
                          <a:spcPts val="0"/>
                        </a:spcAft>
                      </a:pPr>
                      <a:r>
                        <a:rPr lang="en-GB" sz="900"/>
                        <a:t>Pack Approved</a:t>
                      </a:r>
                    </a:p>
                  </a:txBody>
                  <a:tcPr marL="72000" marR="72000" marT="36000" marB="36000" anchor="ctr"/>
                </a:tc>
                <a:extLst>
                  <a:ext uri="{0D108BD9-81ED-4DB2-BD59-A6C34878D82A}">
                    <a16:rowId xmlns:a16="http://schemas.microsoft.com/office/drawing/2014/main" val="1151358100"/>
                  </a:ext>
                </a:extLst>
              </a:tr>
              <a:tr h="397129">
                <a:tc>
                  <a:txBody>
                    <a:bodyPr/>
                    <a:lstStyle/>
                    <a:p>
                      <a:pPr algn="ctr">
                        <a:spcAft>
                          <a:spcPts val="0"/>
                        </a:spcAft>
                      </a:pPr>
                      <a:r>
                        <a:rPr lang="en-GB" sz="900"/>
                        <a:t>5604</a:t>
                      </a:r>
                    </a:p>
                  </a:txBody>
                  <a:tcPr marL="72000" marR="72000" marT="36000" marB="36000" anchor="ctr">
                    <a:solidFill>
                      <a:schemeClr val="accent1">
                        <a:lumMod val="20000"/>
                        <a:lumOff val="80000"/>
                      </a:schemeClr>
                    </a:solidFill>
                  </a:tcPr>
                </a:tc>
                <a:tc>
                  <a:txBody>
                    <a:bodyPr/>
                    <a:lstStyle/>
                    <a:p>
                      <a:pPr>
                        <a:spcAft>
                          <a:spcPts val="0"/>
                        </a:spcAft>
                      </a:pPr>
                      <a:r>
                        <a:rPr lang="en-GB" sz="900"/>
                        <a:t>Shipper Agreed Read (SAR) exceptions process (MOD 0811S)</a:t>
                      </a:r>
                    </a:p>
                  </a:txBody>
                  <a:tcPr marL="72000" marR="72000" marT="36000" marB="36000" anchor="ctr">
                    <a:solidFill>
                      <a:schemeClr val="accent1">
                        <a:lumMod val="20000"/>
                        <a:lumOff val="80000"/>
                      </a:schemeClr>
                    </a:solidFill>
                  </a:tcPr>
                </a:tc>
                <a:tc>
                  <a:txBody>
                    <a:bodyPr/>
                    <a:lstStyle/>
                    <a:p>
                      <a:pPr>
                        <a:spcAft>
                          <a:spcPts val="0"/>
                        </a:spcAft>
                      </a:pPr>
                      <a:r>
                        <a:rPr lang="en-GB" sz="900"/>
                        <a:t>SEFE</a:t>
                      </a:r>
                    </a:p>
                  </a:txBody>
                  <a:tcPr marL="72000" marR="72000" marT="36000" marB="36000" anchor="ctr">
                    <a:solidFill>
                      <a:schemeClr val="accent1">
                        <a:lumMod val="20000"/>
                        <a:lumOff val="80000"/>
                      </a:schemeClr>
                    </a:solidFill>
                  </a:tcPr>
                </a:tc>
                <a:tc>
                  <a:txBody>
                    <a:bodyPr/>
                    <a:lstStyle/>
                    <a:p>
                      <a:pPr>
                        <a:spcAft>
                          <a:spcPts val="0"/>
                        </a:spcAft>
                      </a:pPr>
                      <a:r>
                        <a:rPr lang="en-GB" sz="900"/>
                        <a:t>Shipper</a:t>
                      </a:r>
                    </a:p>
                  </a:txBody>
                  <a:tcPr marL="72000" marR="72000" marT="36000" marB="36000" anchor="ctr">
                    <a:solidFill>
                      <a:schemeClr val="accent1">
                        <a:lumMod val="20000"/>
                        <a:lumOff val="80000"/>
                      </a:schemeClr>
                    </a:solidFill>
                  </a:tcPr>
                </a:tc>
                <a:tc>
                  <a:txBody>
                    <a:bodyPr/>
                    <a:lstStyle/>
                    <a:p>
                      <a:pPr>
                        <a:spcAft>
                          <a:spcPts val="0"/>
                        </a:spcAft>
                      </a:pPr>
                      <a:r>
                        <a:rPr lang="en-GB" sz="900"/>
                        <a:t>Service Area 1</a:t>
                      </a:r>
                    </a:p>
                  </a:txBody>
                  <a:tcPr marL="72000" marR="72000" marT="36000" marB="36000" anchor="ctr">
                    <a:solidFill>
                      <a:schemeClr val="accent1">
                        <a:lumMod val="20000"/>
                        <a:lumOff val="80000"/>
                      </a:schemeClr>
                    </a:solidFill>
                  </a:tcPr>
                </a:tc>
                <a:tc>
                  <a:txBody>
                    <a:bodyPr/>
                    <a:lstStyle/>
                    <a:p>
                      <a:pPr algn="ctr">
                        <a:spcAft>
                          <a:spcPts val="0"/>
                        </a:spcAft>
                      </a:pPr>
                      <a:r>
                        <a:rPr lang="en-GB" sz="900"/>
                        <a:t>£70-130k</a:t>
                      </a:r>
                    </a:p>
                    <a:p>
                      <a:pPr algn="ctr">
                        <a:spcAft>
                          <a:spcPts val="0"/>
                        </a:spcAft>
                      </a:pPr>
                      <a:r>
                        <a:rPr lang="en-GB" sz="900"/>
                        <a:t>(ROM)</a:t>
                      </a:r>
                    </a:p>
                  </a:txBody>
                  <a:tcPr marL="72000" marR="72000" marT="36000" marB="36000" anchor="ctr">
                    <a:solidFill>
                      <a:schemeClr val="accent1">
                        <a:lumMod val="20000"/>
                        <a:lumOff val="80000"/>
                      </a:schemeClr>
                    </a:solidFill>
                  </a:tcPr>
                </a:tc>
                <a:tc>
                  <a:txBody>
                    <a:bodyPr/>
                    <a:lstStyle/>
                    <a:p>
                      <a:pPr algn="ctr">
                        <a:spcAft>
                          <a:spcPts val="0"/>
                        </a:spcAft>
                      </a:pPr>
                      <a:r>
                        <a:rPr lang="en-GB" sz="900"/>
                        <a:t>CMS</a:t>
                      </a:r>
                    </a:p>
                    <a:p>
                      <a:pPr algn="ctr">
                        <a:spcAft>
                          <a:spcPts val="0"/>
                        </a:spcAft>
                      </a:pPr>
                      <a:r>
                        <a:rPr lang="en-GB" sz="900"/>
                        <a:t>UK Link</a:t>
                      </a:r>
                    </a:p>
                  </a:txBody>
                  <a:tcPr marL="72000" marR="72000" marT="36000" marB="36000" anchor="ctr">
                    <a:solidFill>
                      <a:schemeClr val="accent1">
                        <a:lumMod val="20000"/>
                        <a:lumOff val="80000"/>
                      </a:schemeClr>
                    </a:solidFill>
                  </a:tcPr>
                </a:tc>
                <a:tc>
                  <a:txBody>
                    <a:bodyPr/>
                    <a:lstStyle/>
                    <a:p>
                      <a:pPr algn="ctr">
                        <a:spcAft>
                          <a:spcPts val="0"/>
                        </a:spcAft>
                      </a:pPr>
                      <a:r>
                        <a:rPr lang="en-GB" sz="900"/>
                        <a:t>No</a:t>
                      </a:r>
                    </a:p>
                  </a:txBody>
                  <a:tcPr marL="72000" marR="72000" marT="36000" marB="36000" anchor="ctr">
                    <a:solidFill>
                      <a:schemeClr val="accent1">
                        <a:lumMod val="20000"/>
                        <a:lumOff val="80000"/>
                      </a:schemeClr>
                    </a:solidFill>
                  </a:tcPr>
                </a:tc>
                <a:extLst>
                  <a:ext uri="{0D108BD9-81ED-4DB2-BD59-A6C34878D82A}">
                    <a16:rowId xmlns:a16="http://schemas.microsoft.com/office/drawing/2014/main" val="2403829093"/>
                  </a:ext>
                </a:extLst>
              </a:tr>
              <a:tr h="397129">
                <a:tc>
                  <a:txBody>
                    <a:bodyPr/>
                    <a:lstStyle/>
                    <a:p>
                      <a:pPr algn="ctr">
                        <a:spcAft>
                          <a:spcPts val="0"/>
                        </a:spcAft>
                      </a:pPr>
                      <a:r>
                        <a:rPr lang="en-GB" sz="900"/>
                        <a:t>5605</a:t>
                      </a:r>
                    </a:p>
                  </a:txBody>
                  <a:tcPr marL="72000" marR="72000" marT="36000" marB="36000" anchor="ctr">
                    <a:solidFill>
                      <a:schemeClr val="accent1">
                        <a:lumMod val="20000"/>
                        <a:lumOff val="80000"/>
                      </a:schemeClr>
                    </a:solidFill>
                  </a:tcPr>
                </a:tc>
                <a:tc>
                  <a:txBody>
                    <a:bodyPr/>
                    <a:lstStyle/>
                    <a:p>
                      <a:pPr>
                        <a:spcAft>
                          <a:spcPts val="0"/>
                        </a:spcAft>
                      </a:pPr>
                      <a:r>
                        <a:rPr lang="en-GB" sz="900"/>
                        <a:t>Amendments to the must read process (IGT159V)</a:t>
                      </a:r>
                    </a:p>
                  </a:txBody>
                  <a:tcPr marL="72000" marR="72000" marT="36000" marB="36000" anchor="ctr">
                    <a:solidFill>
                      <a:schemeClr val="accent1">
                        <a:lumMod val="20000"/>
                        <a:lumOff val="80000"/>
                      </a:schemeClr>
                    </a:solidFill>
                  </a:tcPr>
                </a:tc>
                <a:tc>
                  <a:txBody>
                    <a:bodyPr/>
                    <a:lstStyle/>
                    <a:p>
                      <a:pPr>
                        <a:spcAft>
                          <a:spcPts val="0"/>
                        </a:spcAft>
                      </a:pPr>
                      <a:r>
                        <a:rPr lang="en-GB" sz="900"/>
                        <a:t>Centrica</a:t>
                      </a:r>
                    </a:p>
                  </a:txBody>
                  <a:tcPr marL="72000" marR="72000" marT="36000" marB="36000" anchor="ctr">
                    <a:solidFill>
                      <a:schemeClr val="accent1">
                        <a:lumMod val="20000"/>
                        <a:lumOff val="80000"/>
                      </a:schemeClr>
                    </a:solidFill>
                  </a:tcPr>
                </a:tc>
                <a:tc>
                  <a:txBody>
                    <a:bodyPr/>
                    <a:lstStyle/>
                    <a:p>
                      <a:pPr>
                        <a:spcAft>
                          <a:spcPts val="0"/>
                        </a:spcAft>
                      </a:pPr>
                      <a:r>
                        <a:rPr lang="en-GB" sz="900"/>
                        <a:t>Shipper</a:t>
                      </a:r>
                    </a:p>
                    <a:p>
                      <a:pPr>
                        <a:spcAft>
                          <a:spcPts val="0"/>
                        </a:spcAft>
                      </a:pPr>
                      <a:r>
                        <a:rPr lang="en-GB" sz="900"/>
                        <a:t>IGT</a:t>
                      </a:r>
                    </a:p>
                  </a:txBody>
                  <a:tcPr marL="72000" marR="72000" marT="36000" marB="36000" anchor="ctr">
                    <a:solidFill>
                      <a:schemeClr val="accent1">
                        <a:lumMod val="20000"/>
                        <a:lumOff val="80000"/>
                      </a:schemeClr>
                    </a:solidFill>
                  </a:tcPr>
                </a:tc>
                <a:tc>
                  <a:txBody>
                    <a:bodyPr/>
                    <a:lstStyle/>
                    <a:p>
                      <a:pPr>
                        <a:spcAft>
                          <a:spcPts val="0"/>
                        </a:spcAft>
                      </a:pPr>
                      <a:r>
                        <a:rPr lang="en-GB" sz="900"/>
                        <a:t>Service Area 4</a:t>
                      </a:r>
                    </a:p>
                  </a:txBody>
                  <a:tcPr marL="72000" marR="72000" marT="36000" marB="36000" anchor="ctr">
                    <a:solidFill>
                      <a:schemeClr val="accent1">
                        <a:lumMod val="20000"/>
                        <a:lumOff val="80000"/>
                      </a:schemeClr>
                    </a:solidFill>
                  </a:tcPr>
                </a:tc>
                <a:tc>
                  <a:txBody>
                    <a:bodyPr/>
                    <a:lstStyle/>
                    <a:p>
                      <a:pPr algn="ctr">
                        <a:spcAft>
                          <a:spcPts val="0"/>
                        </a:spcAft>
                      </a:pPr>
                      <a:r>
                        <a:rPr lang="en-GB" sz="900"/>
                        <a:t>£30-70k</a:t>
                      </a:r>
                    </a:p>
                    <a:p>
                      <a:pPr algn="ctr">
                        <a:spcAft>
                          <a:spcPts val="0"/>
                        </a:spcAft>
                      </a:pPr>
                      <a:r>
                        <a:rPr lang="en-GB" sz="900"/>
                        <a:t>(ROM)</a:t>
                      </a:r>
                    </a:p>
                  </a:txBody>
                  <a:tcPr marL="72000" marR="72000" marT="36000" marB="36000" anchor="ctr">
                    <a:solidFill>
                      <a:schemeClr val="accent1">
                        <a:lumMod val="20000"/>
                        <a:lumOff val="80000"/>
                      </a:schemeClr>
                    </a:solidFill>
                  </a:tcPr>
                </a:tc>
                <a:tc>
                  <a:txBody>
                    <a:bodyPr/>
                    <a:lstStyle/>
                    <a:p>
                      <a:pPr algn="ctr">
                        <a:spcAft>
                          <a:spcPts val="0"/>
                        </a:spcAft>
                      </a:pPr>
                      <a:r>
                        <a:rPr lang="en-GB" sz="900"/>
                        <a:t>CMS</a:t>
                      </a:r>
                    </a:p>
                    <a:p>
                      <a:pPr algn="ctr">
                        <a:spcAft>
                          <a:spcPts val="0"/>
                        </a:spcAft>
                      </a:pPr>
                      <a:r>
                        <a:rPr lang="en-GB" sz="900"/>
                        <a:t>UK Link</a:t>
                      </a:r>
                    </a:p>
                  </a:txBody>
                  <a:tcPr marL="72000" marR="72000" marT="36000" marB="36000" anchor="ctr">
                    <a:solidFill>
                      <a:schemeClr val="accent1">
                        <a:lumMod val="20000"/>
                        <a:lumOff val="80000"/>
                      </a:schemeClr>
                    </a:solidFill>
                  </a:tcPr>
                </a:tc>
                <a:tc>
                  <a:txBody>
                    <a:bodyPr/>
                    <a:lstStyle/>
                    <a:p>
                      <a:pPr algn="ctr">
                        <a:spcAft>
                          <a:spcPts val="0"/>
                        </a:spcAft>
                      </a:pPr>
                      <a:r>
                        <a:rPr lang="en-GB" sz="900"/>
                        <a:t>No</a:t>
                      </a:r>
                    </a:p>
                  </a:txBody>
                  <a:tcPr marL="72000" marR="72000" marT="36000" marB="36000" anchor="ctr">
                    <a:solidFill>
                      <a:schemeClr val="accent1">
                        <a:lumMod val="20000"/>
                        <a:lumOff val="80000"/>
                      </a:schemeClr>
                    </a:solidFill>
                  </a:tcPr>
                </a:tc>
                <a:extLst>
                  <a:ext uri="{0D108BD9-81ED-4DB2-BD59-A6C34878D82A}">
                    <a16:rowId xmlns:a16="http://schemas.microsoft.com/office/drawing/2014/main" val="2599129832"/>
                  </a:ext>
                </a:extLst>
              </a:tr>
            </a:tbl>
          </a:graphicData>
        </a:graphic>
      </p:graphicFrame>
    </p:spTree>
    <p:extLst>
      <p:ext uri="{BB962C8B-B14F-4D97-AF65-F5344CB8AC3E}">
        <p14:creationId xmlns:p14="http://schemas.microsoft.com/office/powerpoint/2010/main" val="32083767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421" y="2020490"/>
            <a:ext cx="8797158" cy="1102519"/>
          </a:xfrm>
        </p:spPr>
        <p:txBody>
          <a:bodyPr>
            <a:normAutofit fontScale="90000"/>
          </a:bodyPr>
          <a:lstStyle/>
          <a:p>
            <a:pPr>
              <a:lnSpc>
                <a:spcPct val="100000"/>
              </a:lnSpc>
            </a:pPr>
            <a:r>
              <a:rPr lang="en-GB" sz="3100">
                <a:latin typeface="+mn-lt"/>
              </a:rPr>
              <a:t>February 23 Release</a:t>
            </a:r>
            <a:br>
              <a:rPr lang="en-GB" sz="3100">
                <a:latin typeface="+mn-lt"/>
              </a:rPr>
            </a:br>
            <a:br>
              <a:rPr lang="en-GB" sz="2025">
                <a:latin typeface="+mn-lt"/>
              </a:rPr>
            </a:br>
            <a:endParaRPr lang="en-GB"/>
          </a:p>
        </p:txBody>
      </p:sp>
    </p:spTree>
    <p:extLst>
      <p:ext uri="{BB962C8B-B14F-4D97-AF65-F5344CB8AC3E}">
        <p14:creationId xmlns:p14="http://schemas.microsoft.com/office/powerpoint/2010/main" val="5580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289929" y="408881"/>
          <a:ext cx="8564142" cy="4605843"/>
        </p:xfrm>
        <a:graphic>
          <a:graphicData uri="http://schemas.openxmlformats.org/drawingml/2006/table">
            <a:tbl>
              <a:tblPr firstRow="1" bandRow="1"/>
              <a:tblGrid>
                <a:gridCol w="1453811">
                  <a:extLst>
                    <a:ext uri="{9D8B030D-6E8A-4147-A177-3AD203B41FA5}">
                      <a16:colId xmlns:a16="http://schemas.microsoft.com/office/drawing/2014/main" val="20000"/>
                    </a:ext>
                  </a:extLst>
                </a:gridCol>
                <a:gridCol w="2437425">
                  <a:extLst>
                    <a:ext uri="{9D8B030D-6E8A-4147-A177-3AD203B41FA5}">
                      <a16:colId xmlns:a16="http://schemas.microsoft.com/office/drawing/2014/main" val="4142281503"/>
                    </a:ext>
                  </a:extLst>
                </a:gridCol>
                <a:gridCol w="589309">
                  <a:extLst>
                    <a:ext uri="{9D8B030D-6E8A-4147-A177-3AD203B41FA5}">
                      <a16:colId xmlns:a16="http://schemas.microsoft.com/office/drawing/2014/main" val="20002"/>
                    </a:ext>
                  </a:extLst>
                </a:gridCol>
                <a:gridCol w="1727326">
                  <a:extLst>
                    <a:ext uri="{9D8B030D-6E8A-4147-A177-3AD203B41FA5}">
                      <a16:colId xmlns:a16="http://schemas.microsoft.com/office/drawing/2014/main" val="2880710429"/>
                    </a:ext>
                  </a:extLst>
                </a:gridCol>
                <a:gridCol w="2356271">
                  <a:extLst>
                    <a:ext uri="{9D8B030D-6E8A-4147-A177-3AD203B41FA5}">
                      <a16:colId xmlns:a16="http://schemas.microsoft.com/office/drawing/2014/main" val="20003"/>
                    </a:ext>
                  </a:extLst>
                </a:gridCol>
              </a:tblGrid>
              <a:tr h="20765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a:solidFill>
                            <a:srgbClr val="FFFFFF"/>
                          </a:solidFill>
                          <a:latin typeface="+mn-lt"/>
                          <a:cs typeface="Arial"/>
                        </a:rPr>
                        <a:t>Overall</a:t>
                      </a:r>
                      <a:r>
                        <a:rPr lang="en-GB" sz="1050" b="1" i="0" baseline="0">
                          <a:solidFill>
                            <a:srgbClr val="FFFFFF"/>
                          </a:solidFill>
                          <a:latin typeface="+mn-lt"/>
                          <a:cs typeface="Arial"/>
                        </a:rPr>
                        <a:t> Project RAG Status</a:t>
                      </a: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07654">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50" b="1">
                          <a:solidFill>
                            <a:schemeClr val="bg1"/>
                          </a:solidFill>
                          <a:latin typeface="+mn-lt"/>
                          <a:cs typeface="Arial"/>
                        </a:rPr>
                        <a:t>Schedule</a:t>
                      </a: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0765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RAG</a:t>
                      </a:r>
                      <a:r>
                        <a:rPr lang="en-GB" sz="1050" b="1" baseline="0">
                          <a:solidFill>
                            <a:schemeClr val="bg1"/>
                          </a:solidFill>
                          <a:latin typeface="Arial"/>
                          <a:cs typeface="Arial"/>
                        </a:rPr>
                        <a:t> Status</a:t>
                      </a: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07654">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                                             Status</a:t>
                      </a:r>
                      <a:r>
                        <a:rPr lang="en-GB" sz="1050" b="1" baseline="0">
                          <a:solidFill>
                            <a:schemeClr val="bg1"/>
                          </a:solidFill>
                          <a:latin typeface="+mn-lt"/>
                          <a:cs typeface="Arial"/>
                        </a:rPr>
                        <a:t> Justification</a:t>
                      </a: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pPr algn="ctr"/>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197051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indent="0" algn="l">
                        <a:buFont typeface="Arial" panose="020B0604020202020204" pitchFamily="34" charset="0"/>
                        <a:buNone/>
                      </a:pPr>
                      <a:r>
                        <a:rPr lang="en-GB" sz="700" b="0" i="0" u="none" strike="noStrike" kern="1200" cap="none" normalizeH="0" baseline="0">
                          <a:ln>
                            <a:noFill/>
                          </a:ln>
                          <a:solidFill>
                            <a:schemeClr val="tx1"/>
                          </a:solidFill>
                          <a:effectLst/>
                          <a:latin typeface="+mn-lt"/>
                          <a:ea typeface="+mn-ea"/>
                          <a:cs typeface="+mn-cs"/>
                        </a:rPr>
                        <a:t>Overall release is tracking on target; </a:t>
                      </a:r>
                      <a:r>
                        <a:rPr lang="en-GB" sz="700" b="1" i="0" u="none" strike="noStrike" kern="1200" cap="none" normalizeH="0" baseline="0">
                          <a:ln>
                            <a:noFill/>
                          </a:ln>
                          <a:solidFill>
                            <a:srgbClr val="00B050"/>
                          </a:solidFill>
                          <a:effectLst/>
                          <a:latin typeface="+mn-lt"/>
                          <a:ea typeface="+mn-ea"/>
                          <a:cs typeface="+mn-cs"/>
                        </a:rPr>
                        <a:t>Green</a:t>
                      </a:r>
                      <a:r>
                        <a:rPr lang="en-GB" sz="700" b="1" i="0" u="none" strike="noStrike" kern="1200" cap="none" normalizeH="0" baseline="0">
                          <a:ln>
                            <a:noFill/>
                          </a:ln>
                          <a:solidFill>
                            <a:schemeClr val="tx1"/>
                          </a:solidFill>
                          <a:effectLst/>
                          <a:latin typeface="+mn-lt"/>
                          <a:ea typeface="+mn-ea"/>
                          <a:cs typeface="+mn-cs"/>
                        </a:rPr>
                        <a:t>, </a:t>
                      </a:r>
                      <a:r>
                        <a:rPr lang="en-GB" sz="700" b="0" i="0" u="none" strike="noStrike" kern="1200" cap="none" normalizeH="0" baseline="0">
                          <a:ln>
                            <a:noFill/>
                          </a:ln>
                          <a:solidFill>
                            <a:schemeClr val="tx1"/>
                          </a:solidFill>
                          <a:effectLst/>
                          <a:latin typeface="+mn-lt"/>
                          <a:ea typeface="+mn-ea"/>
                          <a:cs typeface="+mn-cs"/>
                        </a:rPr>
                        <a:t>all XRNs have been successfully</a:t>
                      </a:r>
                      <a:r>
                        <a:rPr lang="en-GB" sz="700" b="0">
                          <a:solidFill>
                            <a:schemeClr val="tx1"/>
                          </a:solidFill>
                          <a:effectLst/>
                          <a:latin typeface="+mn-lt"/>
                          <a:ea typeface="+mn-ea"/>
                          <a:cs typeface="Poppins"/>
                        </a:rPr>
                        <a:t> implemented on 25/02 and Post Implementation Support (PIS) completed on 24/03. Closedown is progress, on track for 30/06.</a:t>
                      </a:r>
                    </a:p>
                    <a:p>
                      <a:pPr marL="0" indent="0" algn="l">
                        <a:buFont typeface="Arial" panose="020B0604020202020204" pitchFamily="34" charset="0"/>
                        <a:buNone/>
                      </a:pPr>
                      <a:endParaRPr lang="en-US" sz="700" b="1">
                        <a:latin typeface="+mn-lt"/>
                      </a:endParaRPr>
                    </a:p>
                    <a:p>
                      <a:pPr marL="0" indent="0" algn="l">
                        <a:buFont typeface="Arial" panose="020B0604020202020204" pitchFamily="34" charset="0"/>
                        <a:buNone/>
                      </a:pPr>
                      <a:r>
                        <a:rPr lang="en-US" sz="700" b="1">
                          <a:latin typeface="+mn-lt"/>
                        </a:rPr>
                        <a:t>Progress update:</a:t>
                      </a:r>
                    </a:p>
                    <a:p>
                      <a:pPr marL="171450" indent="-171450" algn="l">
                        <a:buFont typeface="Arial" panose="020B0604020202020204" pitchFamily="34" charset="0"/>
                        <a:buChar char="•"/>
                      </a:pPr>
                      <a:endParaRPr lang="en-US" sz="70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a:latin typeface="+mn-lt"/>
                        </a:rPr>
                        <a:t>Implementation go live completed on 25/02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a:latin typeface="+mn-lt"/>
                        </a:rPr>
                        <a:t>First usage completed XRN4978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a:latin typeface="+mn-lt"/>
                        </a:rPr>
                        <a:t>First usage for XRN4992B and XRN4990 will be completed in May 23 and July 23 respectively by June 23 Project Team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kern="1200">
                          <a:solidFill>
                            <a:schemeClr val="tx1"/>
                          </a:solidFill>
                          <a:latin typeface="+mn-lt"/>
                          <a:ea typeface="+mn-ea"/>
                          <a:cs typeface="+mn-cs"/>
                        </a:rPr>
                        <a:t>First usage of XRN4900 to be completed following go live of the Biomethane project (go live date TBC)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kern="1200">
                          <a:solidFill>
                            <a:schemeClr val="tx1"/>
                          </a:solidFill>
                          <a:latin typeface="+mn-lt"/>
                          <a:ea typeface="+mn-ea"/>
                          <a:cs typeface="+mn-cs"/>
                        </a:rPr>
                        <a:t>First usage of XRN5298 to be completed following go live of the H100 project (go live date scheduled between June-Sept 24).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a:latin typeface="+mn-lt"/>
                        </a:rPr>
                        <a:t>Project closedown in progress, on track to complete by 30/06 Change Completion Report (CCR) to be issued out for approval at June’s </a:t>
                      </a:r>
                      <a:r>
                        <a:rPr lang="en-US" sz="700" err="1">
                          <a:latin typeface="+mn-lt"/>
                        </a:rPr>
                        <a:t>ChMC</a:t>
                      </a:r>
                      <a:endParaRPr lang="en-US" sz="700">
                        <a:latin typeface="+mn-lt"/>
                      </a:endParaRPr>
                    </a:p>
                    <a:p>
                      <a:pPr marL="0" indent="0" algn="l">
                        <a:buFont typeface="Arial" panose="020B0604020202020204" pitchFamily="34" charset="0"/>
                        <a:buNone/>
                      </a:pPr>
                      <a:endParaRPr lang="en-US" sz="700">
                        <a:latin typeface="+mn-lt"/>
                      </a:endParaRPr>
                    </a:p>
                    <a:p>
                      <a:pPr marL="0" indent="0" algn="l">
                        <a:buNone/>
                      </a:pPr>
                      <a:r>
                        <a:rPr lang="en-GB" sz="700" b="1" i="0" u="none" strike="noStrike" kern="1200" cap="none" normalizeH="0" baseline="0">
                          <a:ln>
                            <a:noFill/>
                          </a:ln>
                          <a:solidFill>
                            <a:schemeClr val="tx1"/>
                          </a:solidFill>
                          <a:effectLst/>
                          <a:latin typeface="+mn-lt"/>
                          <a:ea typeface="+mn-ea"/>
                          <a:cs typeface="+mn-cs"/>
                        </a:rPr>
                        <a:t>Decision in April </a:t>
                      </a:r>
                      <a:r>
                        <a:rPr lang="en-GB" sz="700" b="1" i="0" u="none" strike="noStrike" kern="1200" cap="none" normalizeH="0" baseline="0" err="1">
                          <a:ln>
                            <a:noFill/>
                          </a:ln>
                          <a:solidFill>
                            <a:schemeClr val="tx1"/>
                          </a:solidFill>
                          <a:effectLst/>
                          <a:latin typeface="+mn-lt"/>
                          <a:ea typeface="+mn-ea"/>
                          <a:cs typeface="+mn-cs"/>
                        </a:rPr>
                        <a:t>ChMC</a:t>
                      </a:r>
                      <a:r>
                        <a:rPr lang="en-GB" sz="700" b="0" i="0" u="none" strike="noStrike" kern="1200" cap="none" normalizeH="0" baseline="0">
                          <a:ln>
                            <a:noFill/>
                          </a:ln>
                          <a:solidFill>
                            <a:schemeClr val="tx1"/>
                          </a:solidFill>
                          <a:effectLst/>
                          <a:latin typeface="+mn-lt"/>
                          <a:ea typeface="+mn-ea"/>
                          <a:cs typeface="+mn-cs"/>
                        </a:rPr>
                        <a:t>: None</a:t>
                      </a: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lgn="l">
                        <a:buFont typeface="Arial" panose="020B0604020202020204" pitchFamily="34" charset="0"/>
                        <a:buNone/>
                      </a:pPr>
                      <a:endParaRPr lang="en-US" sz="800" i="1"/>
                    </a:p>
                    <a:p>
                      <a:pPr marL="0" indent="0" algn="l">
                        <a:buNone/>
                      </a:pPr>
                      <a:r>
                        <a:rPr lang="en-US" sz="700" i="1"/>
                        <a:t>  </a:t>
                      </a:r>
                    </a:p>
                    <a:p>
                      <a:pPr marL="0" indent="0" algn="l">
                        <a:buNone/>
                      </a:pPr>
                      <a:endParaRPr lang="en-US" sz="700" i="1"/>
                    </a:p>
                    <a:p>
                      <a:pPr marL="0" indent="0" algn="l">
                        <a:buNone/>
                      </a:pPr>
                      <a:endParaRPr lang="en-US" sz="700" i="1"/>
                    </a:p>
                    <a:p>
                      <a:pPr marL="0" indent="0" algn="l">
                        <a:buNone/>
                      </a:pPr>
                      <a:endParaRPr lang="en-US" sz="700" i="1"/>
                    </a:p>
                    <a:p>
                      <a:pPr marL="0" indent="0" algn="l">
                        <a:buNone/>
                      </a:pPr>
                      <a:endParaRPr lang="en-US" sz="700" i="1"/>
                    </a:p>
                    <a:p>
                      <a:pPr marL="171450" indent="-171450" algn="l">
                        <a:buFont typeface="Arial" panose="020B0604020202020204" pitchFamily="34" charset="0"/>
                        <a:buChar char="•"/>
                      </a:pPr>
                      <a:endParaRPr lang="en-US" sz="800" i="1"/>
                    </a:p>
                    <a:p>
                      <a:pPr marL="0" indent="0" algn="l">
                        <a:buFont typeface="Arial" panose="020B0604020202020204" pitchFamily="34" charset="0"/>
                        <a:buNone/>
                      </a:pPr>
                      <a:endParaRPr lang="en-US" sz="800" i="1"/>
                    </a:p>
                    <a:p>
                      <a:pPr marL="0" indent="0" algn="l">
                        <a:buFont typeface="Arial" panose="020B0604020202020204" pitchFamily="34" charset="0"/>
                        <a:buNone/>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0" indent="0" algn="l">
                        <a:buFont typeface="Arial" panose="020B0604020202020204" pitchFamily="34" charset="0"/>
                        <a:buNone/>
                      </a:pPr>
                      <a:endParaRPr lang="en-US" sz="800"/>
                    </a:p>
                    <a:p>
                      <a:pPr marL="0" indent="0" algn="l">
                        <a:buFont typeface="Arial" panose="020B0604020202020204" pitchFamily="34" charset="0"/>
                        <a:buNone/>
                      </a:pPr>
                      <a:endParaRPr lang="en-US" sz="800"/>
                    </a:p>
                    <a:p>
                      <a:pPr marL="0" indent="0" algn="l">
                        <a:buFont typeface="Arial" panose="020B0604020202020204" pitchFamily="34" charset="0"/>
                        <a:buNone/>
                      </a:pPr>
                      <a:endParaRPr lang="en-GB" sz="700" b="0" i="0" u="none" strike="noStrike" kern="1200">
                        <a:solidFill>
                          <a:schemeClr val="tx1"/>
                        </a:solidFill>
                        <a:effectLst/>
                        <a:latin typeface="+mn-lt"/>
                        <a:ea typeface="+mn-ea"/>
                        <a:cs typeface="+mn-cs"/>
                      </a:endParaRPr>
                    </a:p>
                    <a:p>
                      <a:pPr marL="0" indent="0" algn="l">
                        <a:buFont typeface="Arial" panose="020B0604020202020204" pitchFamily="34" charset="0"/>
                        <a:buNone/>
                      </a:pPr>
                      <a:endParaRPr lang="en-GB" sz="700" b="0" i="0" u="none" strike="noStrike" kern="1200">
                        <a:solidFill>
                          <a:schemeClr val="tx1"/>
                        </a:solidFill>
                        <a:effectLst/>
                        <a:latin typeface="+mn-lt"/>
                        <a:ea typeface="+mn-ea"/>
                        <a:cs typeface="+mn-cs"/>
                      </a:endParaRPr>
                    </a:p>
                    <a:p>
                      <a:pPr marL="0" indent="0" algn="l">
                        <a:buFont typeface="Arial" panose="020B0604020202020204" pitchFamily="34" charset="0"/>
                        <a:buNone/>
                      </a:pPr>
                      <a:endParaRPr lang="en-GB" sz="700" b="0" i="0" u="none" strike="noStrike" kern="1200">
                        <a:solidFill>
                          <a:schemeClr val="tx1"/>
                        </a:solidFill>
                        <a:effectLst/>
                        <a:latin typeface="+mn-lt"/>
                        <a:ea typeface="+mn-ea"/>
                        <a:cs typeface="+mn-cs"/>
                      </a:endParaRPr>
                    </a:p>
                    <a:p>
                      <a:pPr marL="0" indent="0" algn="l">
                        <a:buFont typeface="Arial" panose="020B0604020202020204" pitchFamily="34" charset="0"/>
                        <a:buNone/>
                      </a:pPr>
                      <a:endParaRPr lang="en-GB" sz="700" b="0" i="0" u="none" strike="noStrike" kern="1200">
                        <a:solidFill>
                          <a:schemeClr val="tx1"/>
                        </a:solidFill>
                        <a:effectLst/>
                        <a:latin typeface="+mn-lt"/>
                        <a:ea typeface="+mn-ea"/>
                        <a:cs typeface="+mn-cs"/>
                      </a:endParaRPr>
                    </a:p>
                    <a:p>
                      <a:pPr marL="0" indent="0" algn="l">
                        <a:buFont typeface="Arial" panose="020B0604020202020204" pitchFamily="34" charset="0"/>
                        <a:buNone/>
                      </a:pPr>
                      <a:r>
                        <a:rPr lang="en-GB" sz="700" b="0" i="0" u="none" strike="noStrike" kern="1200">
                          <a:solidFill>
                            <a:schemeClr val="tx1"/>
                          </a:solidFill>
                          <a:effectLst/>
                          <a:latin typeface="+mn-lt"/>
                          <a:ea typeface="+mn-ea"/>
                          <a:cs typeface="+mn-cs"/>
                        </a:rPr>
                        <a:t>Successful Implementation of 25</a:t>
                      </a:r>
                      <a:r>
                        <a:rPr lang="en-GB" sz="700" b="0" i="0" u="none" strike="noStrike" kern="1200" baseline="30000">
                          <a:solidFill>
                            <a:schemeClr val="tx1"/>
                          </a:solidFill>
                          <a:effectLst/>
                          <a:latin typeface="+mn-lt"/>
                          <a:ea typeface="+mn-ea"/>
                          <a:cs typeface="+mn-cs"/>
                        </a:rPr>
                        <a:t>th</a:t>
                      </a:r>
                      <a:r>
                        <a:rPr lang="en-GB" sz="700" b="0" i="0" u="none" strike="noStrike" kern="1200">
                          <a:solidFill>
                            <a:schemeClr val="tx1"/>
                          </a:solidFill>
                          <a:effectLst/>
                          <a:latin typeface="+mn-lt"/>
                          <a:ea typeface="+mn-ea"/>
                          <a:cs typeface="+mn-cs"/>
                        </a:rPr>
                        <a:t> February 23</a:t>
                      </a:r>
                      <a:endParaRPr lang="en-US" sz="7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64383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marR="0" lvl="0" indent="0" algn="l" eaLnBrk="1" fontAlgn="b" latinLnBrk="0" hangingPunct="1">
                        <a:lnSpc>
                          <a:spcPct val="100000"/>
                        </a:lnSpc>
                        <a:spcBef>
                          <a:spcPts val="0"/>
                        </a:spcBef>
                        <a:spcAft>
                          <a:spcPts val="0"/>
                        </a:spcAft>
                        <a:buClrTx/>
                        <a:buSzTx/>
                        <a:buFontTx/>
                        <a:buNone/>
                      </a:pPr>
                      <a:r>
                        <a:rPr lang="en-GB" sz="700" kern="1200">
                          <a:solidFill>
                            <a:schemeClr val="tx1"/>
                          </a:solidFill>
                          <a:latin typeface="+mn-lt"/>
                          <a:ea typeface="+mn-ea"/>
                          <a:cs typeface="+mn-cs"/>
                        </a:rPr>
                        <a:t>There is a risk that the solutions being delivered under XRN4900 and XRN5298 may not work as expected at the point SGN go live with the Biomethane and H100 projects, due to the gap between these changes being delivered within the Feb 23 release and the respective go live dates of the projects.</a:t>
                      </a:r>
                    </a:p>
                    <a:p>
                      <a:pPr marL="0" marR="0" lvl="0" indent="0" algn="l" defTabSz="914400" eaLnBrk="1" fontAlgn="b" latinLnBrk="0" hangingPunct="1">
                        <a:lnSpc>
                          <a:spcPct val="100000"/>
                        </a:lnSpc>
                        <a:spcBef>
                          <a:spcPts val="0"/>
                        </a:spcBef>
                        <a:spcAft>
                          <a:spcPts val="0"/>
                        </a:spcAft>
                        <a:buClrTx/>
                        <a:buSzTx/>
                        <a:buFontTx/>
                        <a:buNone/>
                        <a:tabLst/>
                        <a:defRPr/>
                      </a:pPr>
                      <a:endParaRPr lang="en-GB" sz="700" kern="1200">
                        <a:solidFill>
                          <a:schemeClr val="tx1"/>
                        </a:solidFill>
                        <a:latin typeface="+mn-lt"/>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GB" sz="700" kern="1200">
                          <a:solidFill>
                            <a:schemeClr val="tx1"/>
                          </a:solidFill>
                          <a:latin typeface="+mn-lt"/>
                          <a:ea typeface="+mn-ea"/>
                          <a:cs typeface="+mn-cs"/>
                        </a:rPr>
                        <a:t>Update - SGN have confirmed that the first H100 connection will be sometime between June-Sept 2024. CDSP are awaiting further clarification regarding the go live date of the Biomethane project. Discussions are underway regarding options for carrying out additional testing closer to the project go live dates, which may incur additional charges that weren't originally accounted for.</a:t>
                      </a:r>
                      <a:endParaRPr lang="en-GB" sz="1050" b="1" baseline="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0765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l"/>
                      <a:r>
                        <a:rPr lang="en-US" sz="700" b="0" i="0" u="none" strike="noStrike" kern="1200" noProof="0">
                          <a:solidFill>
                            <a:schemeClr val="tx1"/>
                          </a:solidFill>
                          <a:effectLst/>
                          <a:latin typeface="Arial"/>
                        </a:rPr>
                        <a:t>Forecast to complete delivery against approved BER </a:t>
                      </a:r>
                      <a:endParaRPr lang="en-GB" sz="1050" b="1" baseline="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643835">
                <a:tc>
                  <a:txBody>
                    <a:bodyPr/>
                    <a:lstStyle/>
                    <a:p>
                      <a:pPr algn="ctr"/>
                      <a:r>
                        <a:rPr lang="en-GB" sz="105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rtl="0" fontAlgn="base"/>
                      <a:r>
                        <a:rPr lang="en-US" sz="600" b="1" i="0" u="none" strike="noStrike" kern="1200">
                          <a:solidFill>
                            <a:schemeClr val="tx1"/>
                          </a:solidFill>
                          <a:effectLst/>
                          <a:latin typeface="+mn-lt"/>
                          <a:ea typeface="+mn-ea"/>
                          <a:cs typeface="+mn-cs"/>
                        </a:rPr>
                        <a:t>XRN4900 </a:t>
                      </a:r>
                      <a:r>
                        <a:rPr lang="en-US" sz="600" b="0" i="0" u="none" strike="noStrike" kern="1200">
                          <a:solidFill>
                            <a:schemeClr val="tx1"/>
                          </a:solidFill>
                          <a:effectLst/>
                          <a:latin typeface="+mn-lt"/>
                          <a:ea typeface="+mn-ea"/>
                          <a:cs typeface="+mn-cs"/>
                        </a:rPr>
                        <a:t>-</a:t>
                      </a:r>
                      <a:r>
                        <a:rPr lang="en-US" sz="600" b="1" i="0" u="none" strike="noStrike" kern="1200">
                          <a:solidFill>
                            <a:schemeClr val="tx1"/>
                          </a:solidFill>
                          <a:effectLst/>
                          <a:latin typeface="+mn-lt"/>
                          <a:ea typeface="+mn-ea"/>
                          <a:cs typeface="+mn-cs"/>
                        </a:rPr>
                        <a:t> </a:t>
                      </a:r>
                      <a:r>
                        <a:rPr lang="en-US" sz="600" b="0" i="0" u="none" strike="noStrike" kern="1200">
                          <a:solidFill>
                            <a:schemeClr val="tx1"/>
                          </a:solidFill>
                          <a:effectLst/>
                          <a:latin typeface="+mn-lt"/>
                          <a:ea typeface="+mn-ea"/>
                          <a:cs typeface="+mn-cs"/>
                        </a:rPr>
                        <a:t>Biomethane/Propane Reduction</a:t>
                      </a:r>
                    </a:p>
                    <a:p>
                      <a:pPr rtl="0" fontAlgn="base"/>
                      <a:r>
                        <a:rPr lang="en-US" sz="600" b="1" i="0" u="none" strike="noStrike" kern="1200">
                          <a:solidFill>
                            <a:schemeClr val="tx1"/>
                          </a:solidFill>
                          <a:effectLst/>
                          <a:latin typeface="+mn-lt"/>
                          <a:ea typeface="+mn-ea"/>
                          <a:cs typeface="+mn-cs"/>
                        </a:rPr>
                        <a:t>XRN</a:t>
                      </a:r>
                      <a:r>
                        <a:rPr lang="en-GB" sz="600" b="1" i="0" u="none" strike="noStrike" kern="1200">
                          <a:solidFill>
                            <a:schemeClr val="tx1"/>
                          </a:solidFill>
                          <a:effectLst/>
                          <a:latin typeface="+mn-lt"/>
                          <a:ea typeface="+mn-ea"/>
                          <a:cs typeface="+mn-cs"/>
                        </a:rPr>
                        <a:t>4978</a:t>
                      </a:r>
                      <a:r>
                        <a:rPr lang="en-GB" sz="600" b="0" i="0" u="none" strike="noStrike" kern="1200">
                          <a:solidFill>
                            <a:schemeClr val="tx1"/>
                          </a:solidFill>
                          <a:effectLst/>
                          <a:latin typeface="+mn-lt"/>
                          <a:ea typeface="+mn-ea"/>
                          <a:cs typeface="+mn-cs"/>
                        </a:rPr>
                        <a:t> - Shipper - Notification of Rolling AQ Value</a:t>
                      </a:r>
                    </a:p>
                    <a:p>
                      <a:pPr rtl="0" fontAlgn="base"/>
                      <a:r>
                        <a:rPr lang="en-US" sz="600" b="1" i="0" u="none" strike="noStrike" kern="1200">
                          <a:solidFill>
                            <a:schemeClr val="tx1"/>
                          </a:solidFill>
                          <a:effectLst/>
                          <a:latin typeface="+mn-lt"/>
                          <a:ea typeface="+mn-ea"/>
                          <a:cs typeface="+mn-cs"/>
                        </a:rPr>
                        <a:t>XRN4989B </a:t>
                      </a:r>
                      <a:r>
                        <a:rPr lang="en-US" sz="600" b="0" i="0" u="none" strike="noStrike" kern="1200">
                          <a:solidFill>
                            <a:schemeClr val="tx1"/>
                          </a:solidFill>
                          <a:effectLst/>
                          <a:latin typeface="+mn-lt"/>
                          <a:ea typeface="+mn-ea"/>
                          <a:cs typeface="+mn-cs"/>
                        </a:rPr>
                        <a:t>- </a:t>
                      </a:r>
                      <a:r>
                        <a:rPr lang="en-GB" sz="600" b="0" i="0" u="none" strike="noStrike" kern="1200">
                          <a:solidFill>
                            <a:schemeClr val="tx1"/>
                          </a:solidFill>
                          <a:effectLst/>
                          <a:latin typeface="+mn-lt"/>
                          <a:ea typeface="+mn-ea"/>
                          <a:cs typeface="+mn-cs"/>
                        </a:rPr>
                        <a:t>Residual AMT activities </a:t>
                      </a:r>
                    </a:p>
                    <a:p>
                      <a:pPr rtl="0" fontAlgn="base"/>
                      <a:r>
                        <a:rPr lang="en-US" sz="600" b="1" i="0" u="none" strike="noStrike" kern="1200">
                          <a:solidFill>
                            <a:schemeClr val="tx1"/>
                          </a:solidFill>
                          <a:effectLst/>
                          <a:latin typeface="+mn-lt"/>
                          <a:ea typeface="+mn-ea"/>
                          <a:cs typeface="+mn-cs"/>
                        </a:rPr>
                        <a:t>XRN4990</a:t>
                      </a:r>
                      <a:r>
                        <a:rPr lang="en-US" sz="600" b="0" i="0" u="none" strike="noStrike" kern="1200">
                          <a:solidFill>
                            <a:schemeClr val="tx1"/>
                          </a:solidFill>
                          <a:effectLst/>
                          <a:latin typeface="+mn-lt"/>
                          <a:ea typeface="+mn-ea"/>
                          <a:cs typeface="+mn-cs"/>
                        </a:rPr>
                        <a:t> -</a:t>
                      </a:r>
                      <a:r>
                        <a:rPr lang="en-US" sz="600" b="1" i="0" u="none" strike="noStrike" kern="1200">
                          <a:solidFill>
                            <a:schemeClr val="tx1"/>
                          </a:solidFill>
                          <a:effectLst/>
                          <a:latin typeface="+mn-lt"/>
                          <a:ea typeface="+mn-ea"/>
                          <a:cs typeface="+mn-cs"/>
                        </a:rPr>
                        <a:t> </a:t>
                      </a:r>
                      <a:r>
                        <a:rPr lang="en-GB" sz="600" b="0" i="0" u="none" strike="noStrike" kern="1200">
                          <a:solidFill>
                            <a:schemeClr val="tx1"/>
                          </a:solidFill>
                          <a:effectLst/>
                          <a:latin typeface="+mn-lt"/>
                          <a:ea typeface="+mn-ea"/>
                          <a:cs typeface="+mn-cs"/>
                        </a:rPr>
                        <a:t>MOD0664 – Transfer of Sites with Low Read Submission Performance from Class 2 and 3 into Class 4</a:t>
                      </a:r>
                      <a:endParaRPr lang="en-US" sz="600" b="0" i="0" kern="1200">
                        <a:solidFill>
                          <a:schemeClr val="tx1"/>
                        </a:solidFill>
                        <a:effectLst/>
                        <a:latin typeface="+mn-lt"/>
                        <a:ea typeface="+mn-ea"/>
                        <a:cs typeface="+mn-cs"/>
                      </a:endParaRPr>
                    </a:p>
                    <a:p>
                      <a:pPr rtl="0" fontAlgn="base"/>
                      <a:r>
                        <a:rPr lang="en-US" sz="600" b="1" i="0" u="none" strike="noStrike" kern="1200">
                          <a:solidFill>
                            <a:schemeClr val="tx1"/>
                          </a:solidFill>
                          <a:effectLst/>
                          <a:latin typeface="+mn-lt"/>
                          <a:ea typeface="+mn-ea"/>
                          <a:cs typeface="+mn-cs"/>
                        </a:rPr>
                        <a:t>XRN4992B </a:t>
                      </a:r>
                      <a:r>
                        <a:rPr lang="en-US" sz="600" b="0" i="0" u="none" strike="noStrike" kern="1200">
                          <a:solidFill>
                            <a:schemeClr val="tx1"/>
                          </a:solidFill>
                          <a:effectLst/>
                          <a:latin typeface="+mn-lt"/>
                          <a:ea typeface="+mn-ea"/>
                          <a:cs typeface="+mn-cs"/>
                        </a:rPr>
                        <a:t>- </a:t>
                      </a:r>
                      <a:r>
                        <a:rPr lang="en-GB" sz="600" b="0" i="0" u="none" strike="noStrike" kern="1200">
                          <a:solidFill>
                            <a:schemeClr val="tx1"/>
                          </a:solidFill>
                          <a:effectLst/>
                          <a:latin typeface="+mn-lt"/>
                          <a:ea typeface="+mn-ea"/>
                          <a:cs typeface="+mn-cs"/>
                        </a:rPr>
                        <a:t>MOD0797 - </a:t>
                      </a:r>
                      <a:r>
                        <a:rPr lang="en-GB" sz="600" b="0" i="0" u="none" strike="noStrike" kern="1200" noProof="0">
                          <a:effectLst/>
                        </a:rPr>
                        <a:t>Last Resort Supply Payments Volumetric Charges</a:t>
                      </a:r>
                      <a:endParaRPr lang="en-GB"/>
                    </a:p>
                    <a:p>
                      <a:pPr lvl="0">
                        <a:buNone/>
                      </a:pPr>
                      <a:r>
                        <a:rPr lang="en-US" sz="600" b="1" i="0" kern="1200">
                          <a:solidFill>
                            <a:schemeClr val="tx1"/>
                          </a:solidFill>
                          <a:effectLst/>
                          <a:latin typeface="+mn-lt"/>
                          <a:ea typeface="+mn-ea"/>
                          <a:cs typeface="+mn-cs"/>
                        </a:rPr>
                        <a:t>XRN5298 </a:t>
                      </a:r>
                      <a:r>
                        <a:rPr lang="en-US" sz="600" b="0" i="0" kern="1200">
                          <a:solidFill>
                            <a:schemeClr val="tx1"/>
                          </a:solidFill>
                          <a:effectLst/>
                          <a:latin typeface="+mn-lt"/>
                          <a:ea typeface="+mn-ea"/>
                          <a:cs typeface="+mn-cs"/>
                        </a:rPr>
                        <a:t>-</a:t>
                      </a:r>
                      <a:r>
                        <a:rPr lang="en-US" sz="600" b="1" i="0" kern="1200">
                          <a:solidFill>
                            <a:schemeClr val="tx1"/>
                          </a:solidFill>
                          <a:effectLst/>
                          <a:latin typeface="+mn-lt"/>
                          <a:ea typeface="+mn-ea"/>
                          <a:cs typeface="+mn-cs"/>
                        </a:rPr>
                        <a:t> </a:t>
                      </a:r>
                      <a:r>
                        <a:rPr lang="en-GB" sz="600" b="0" i="0" kern="1200">
                          <a:solidFill>
                            <a:schemeClr val="tx1"/>
                          </a:solidFill>
                          <a:effectLst/>
                          <a:latin typeface="+mn-lt"/>
                          <a:ea typeface="+mn-ea"/>
                          <a:cs typeface="+mn-cs"/>
                        </a:rPr>
                        <a:t>H100 Fife Project – Hydrogen Network Trial</a:t>
                      </a:r>
                      <a:endParaRPr lang="en-GB" sz="1050" b="1" baseline="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a:latin typeface="Arial"/>
                <a:cs typeface="Arial"/>
              </a:rPr>
              <a:t>XRN5533 – February 23 Major Release -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531188" cy="200055"/>
          </a:xfrm>
          <a:prstGeom prst="rect">
            <a:avLst/>
          </a:prstGeom>
          <a:noFill/>
        </p:spPr>
        <p:txBody>
          <a:bodyPr wrap="none" lIns="91440" tIns="45720" rIns="91440" bIns="45720" rtlCol="0" anchor="t">
            <a:spAutoFit/>
          </a:bodyPr>
          <a:lstStyle/>
          <a:p>
            <a:r>
              <a:rPr lang="en-GB" sz="700"/>
              <a:t>Slide updated on 28</a:t>
            </a:r>
            <a:r>
              <a:rPr lang="en-GB" sz="700" baseline="30000"/>
              <a:t>th</a:t>
            </a:r>
            <a:r>
              <a:rPr lang="en-GB" sz="700"/>
              <a:t> March 2023</a:t>
            </a:r>
            <a:endParaRPr lang="en-GB"/>
          </a:p>
        </p:txBody>
      </p:sp>
      <p:grpSp>
        <p:nvGrpSpPr>
          <p:cNvPr id="21" name="Group 20">
            <a:extLst>
              <a:ext uri="{FF2B5EF4-FFF2-40B4-BE49-F238E27FC236}">
                <a16:creationId xmlns:a16="http://schemas.microsoft.com/office/drawing/2014/main" id="{7F69C754-A2B7-42E7-A95D-34326B9ADA63}"/>
              </a:ext>
            </a:extLst>
          </p:cNvPr>
          <p:cNvGrpSpPr/>
          <p:nvPr/>
        </p:nvGrpSpPr>
        <p:grpSpPr>
          <a:xfrm>
            <a:off x="4892774" y="2898424"/>
            <a:ext cx="2843369" cy="184666"/>
            <a:chOff x="4309575" y="3532768"/>
            <a:chExt cx="2843369" cy="184666"/>
          </a:xfrm>
        </p:grpSpPr>
        <p:grpSp>
          <p:nvGrpSpPr>
            <p:cNvPr id="6" name="Group 5">
              <a:extLst>
                <a:ext uri="{FF2B5EF4-FFF2-40B4-BE49-F238E27FC236}">
                  <a16:creationId xmlns:a16="http://schemas.microsoft.com/office/drawing/2014/main" id="{C00F5C7A-7DE9-4E56-920B-E5E147C6EBD4}"/>
                </a:ext>
              </a:extLst>
            </p:cNvPr>
            <p:cNvGrpSpPr/>
            <p:nvPr/>
          </p:nvGrpSpPr>
          <p:grpSpPr>
            <a:xfrm>
              <a:off x="4309575" y="3532768"/>
              <a:ext cx="741910" cy="184666"/>
              <a:chOff x="4089862" y="3492529"/>
              <a:chExt cx="741910" cy="184666"/>
            </a:xfrm>
          </p:grpSpPr>
          <p:sp>
            <p:nvSpPr>
              <p:cNvPr id="7" name="Oval 6">
                <a:extLst>
                  <a:ext uri="{FF2B5EF4-FFF2-40B4-BE49-F238E27FC236}">
                    <a16:creationId xmlns:a16="http://schemas.microsoft.com/office/drawing/2014/main" id="{891FDCCB-752F-418A-A9D0-310AC089410C}"/>
                  </a:ext>
                </a:extLst>
              </p:cNvPr>
              <p:cNvSpPr/>
              <p:nvPr/>
            </p:nvSpPr>
            <p:spPr>
              <a:xfrm>
                <a:off x="4089862" y="3562003"/>
                <a:ext cx="54033" cy="45719"/>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7">
                <a:extLst>
                  <a:ext uri="{FF2B5EF4-FFF2-40B4-BE49-F238E27FC236}">
                    <a16:creationId xmlns:a16="http://schemas.microsoft.com/office/drawing/2014/main" id="{D10FF982-1EC8-4484-862D-7340064BDED9}"/>
                  </a:ext>
                </a:extLst>
              </p:cNvPr>
              <p:cNvSpPr txBox="1"/>
              <p:nvPr/>
            </p:nvSpPr>
            <p:spPr>
              <a:xfrm>
                <a:off x="4116878" y="3492529"/>
                <a:ext cx="714894" cy="184666"/>
              </a:xfrm>
              <a:prstGeom prst="rect">
                <a:avLst/>
              </a:prstGeom>
              <a:noFill/>
            </p:spPr>
            <p:txBody>
              <a:bodyPr wrap="square" rtlCol="0">
                <a:spAutoFit/>
              </a:bodyPr>
              <a:lstStyle/>
              <a:p>
                <a:r>
                  <a:rPr lang="en-GB" sz="600"/>
                  <a:t>Complete</a:t>
                </a:r>
              </a:p>
            </p:txBody>
          </p:sp>
        </p:grpSp>
        <p:grpSp>
          <p:nvGrpSpPr>
            <p:cNvPr id="9" name="Group 8">
              <a:extLst>
                <a:ext uri="{FF2B5EF4-FFF2-40B4-BE49-F238E27FC236}">
                  <a16:creationId xmlns:a16="http://schemas.microsoft.com/office/drawing/2014/main" id="{4EC52DCE-2008-4732-9AA5-A47EAAD5CBDF}"/>
                </a:ext>
              </a:extLst>
            </p:cNvPr>
            <p:cNvGrpSpPr/>
            <p:nvPr/>
          </p:nvGrpSpPr>
          <p:grpSpPr>
            <a:xfrm>
              <a:off x="5080579" y="3532768"/>
              <a:ext cx="741910" cy="184666"/>
              <a:chOff x="4089862" y="3492529"/>
              <a:chExt cx="741910" cy="184666"/>
            </a:xfrm>
          </p:grpSpPr>
          <p:sp>
            <p:nvSpPr>
              <p:cNvPr id="10" name="Oval 9">
                <a:extLst>
                  <a:ext uri="{FF2B5EF4-FFF2-40B4-BE49-F238E27FC236}">
                    <a16:creationId xmlns:a16="http://schemas.microsoft.com/office/drawing/2014/main" id="{42C43FFD-9FF3-4EF1-B48C-F3F52EAB4D74}"/>
                  </a:ext>
                </a:extLst>
              </p:cNvPr>
              <p:cNvSpPr/>
              <p:nvPr/>
            </p:nvSpPr>
            <p:spPr>
              <a:xfrm>
                <a:off x="4089862" y="3562003"/>
                <a:ext cx="54033" cy="45719"/>
              </a:xfrm>
              <a:prstGeom prst="ellipse">
                <a:avLst/>
              </a:prstGeom>
              <a:solidFill>
                <a:srgbClr val="92D050"/>
              </a:solidFill>
              <a:ln>
                <a:solidFill>
                  <a:srgbClr val="9CC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10">
                <a:extLst>
                  <a:ext uri="{FF2B5EF4-FFF2-40B4-BE49-F238E27FC236}">
                    <a16:creationId xmlns:a16="http://schemas.microsoft.com/office/drawing/2014/main" id="{C11F1660-03A9-4421-90E7-6B9A8D68AEE8}"/>
                  </a:ext>
                </a:extLst>
              </p:cNvPr>
              <p:cNvSpPr txBox="1"/>
              <p:nvPr/>
            </p:nvSpPr>
            <p:spPr>
              <a:xfrm>
                <a:off x="4116878" y="3492529"/>
                <a:ext cx="714894" cy="184666"/>
              </a:xfrm>
              <a:prstGeom prst="rect">
                <a:avLst/>
              </a:prstGeom>
              <a:noFill/>
            </p:spPr>
            <p:txBody>
              <a:bodyPr wrap="square" rtlCol="0">
                <a:spAutoFit/>
              </a:bodyPr>
              <a:lstStyle/>
              <a:p>
                <a:r>
                  <a:rPr lang="en-GB" sz="600"/>
                  <a:t>On Track</a:t>
                </a:r>
              </a:p>
            </p:txBody>
          </p:sp>
        </p:grpSp>
        <p:grpSp>
          <p:nvGrpSpPr>
            <p:cNvPr id="12" name="Group 11">
              <a:extLst>
                <a:ext uri="{FF2B5EF4-FFF2-40B4-BE49-F238E27FC236}">
                  <a16:creationId xmlns:a16="http://schemas.microsoft.com/office/drawing/2014/main" id="{1CBDC873-8ACE-4B55-84C1-36CCD1380D6D}"/>
                </a:ext>
              </a:extLst>
            </p:cNvPr>
            <p:cNvGrpSpPr/>
            <p:nvPr/>
          </p:nvGrpSpPr>
          <p:grpSpPr>
            <a:xfrm>
              <a:off x="5795473" y="3532768"/>
              <a:ext cx="740684" cy="184666"/>
              <a:chOff x="4089862" y="3492529"/>
              <a:chExt cx="740684" cy="184666"/>
            </a:xfrm>
          </p:grpSpPr>
          <p:sp>
            <p:nvSpPr>
              <p:cNvPr id="13" name="Oval 12">
                <a:extLst>
                  <a:ext uri="{FF2B5EF4-FFF2-40B4-BE49-F238E27FC236}">
                    <a16:creationId xmlns:a16="http://schemas.microsoft.com/office/drawing/2014/main" id="{19A3E629-54CF-4D8C-97CB-B2D239AF49B7}"/>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TextBox 13">
                <a:extLst>
                  <a:ext uri="{FF2B5EF4-FFF2-40B4-BE49-F238E27FC236}">
                    <a16:creationId xmlns:a16="http://schemas.microsoft.com/office/drawing/2014/main" id="{586036A5-BDBE-46A6-A94B-1D2E719FA5F1}"/>
                  </a:ext>
                </a:extLst>
              </p:cNvPr>
              <p:cNvSpPr txBox="1"/>
              <p:nvPr/>
            </p:nvSpPr>
            <p:spPr>
              <a:xfrm>
                <a:off x="4115652" y="3492529"/>
                <a:ext cx="714894" cy="184666"/>
              </a:xfrm>
              <a:prstGeom prst="rect">
                <a:avLst/>
              </a:prstGeom>
              <a:noFill/>
            </p:spPr>
            <p:txBody>
              <a:bodyPr wrap="square" rtlCol="0">
                <a:spAutoFit/>
              </a:bodyPr>
              <a:lstStyle/>
              <a:p>
                <a:r>
                  <a:rPr lang="en-GB" sz="600"/>
                  <a:t>At Risk</a:t>
                </a:r>
              </a:p>
            </p:txBody>
          </p:sp>
        </p:grpSp>
        <p:grpSp>
          <p:nvGrpSpPr>
            <p:cNvPr id="15" name="Group 14">
              <a:extLst>
                <a:ext uri="{FF2B5EF4-FFF2-40B4-BE49-F238E27FC236}">
                  <a16:creationId xmlns:a16="http://schemas.microsoft.com/office/drawing/2014/main" id="{5B859870-D5CA-454D-8299-952E351E1D55}"/>
                </a:ext>
              </a:extLst>
            </p:cNvPr>
            <p:cNvGrpSpPr/>
            <p:nvPr/>
          </p:nvGrpSpPr>
          <p:grpSpPr>
            <a:xfrm>
              <a:off x="6429317" y="3532768"/>
              <a:ext cx="723627" cy="184666"/>
              <a:chOff x="4089862" y="3492529"/>
              <a:chExt cx="723627" cy="184666"/>
            </a:xfrm>
          </p:grpSpPr>
          <p:sp>
            <p:nvSpPr>
              <p:cNvPr id="16" name="Oval 15">
                <a:extLst>
                  <a:ext uri="{FF2B5EF4-FFF2-40B4-BE49-F238E27FC236}">
                    <a16:creationId xmlns:a16="http://schemas.microsoft.com/office/drawing/2014/main" id="{95DF9D2D-2684-4464-B881-A3FC48AD853F}"/>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 name="TextBox 16">
                <a:extLst>
                  <a:ext uri="{FF2B5EF4-FFF2-40B4-BE49-F238E27FC236}">
                    <a16:creationId xmlns:a16="http://schemas.microsoft.com/office/drawing/2014/main" id="{D875BF0E-EAFE-431D-A9BE-CBF56ED4E5D5}"/>
                  </a:ext>
                </a:extLst>
              </p:cNvPr>
              <p:cNvSpPr txBox="1"/>
              <p:nvPr/>
            </p:nvSpPr>
            <p:spPr>
              <a:xfrm>
                <a:off x="4098595" y="3492529"/>
                <a:ext cx="714894" cy="184666"/>
              </a:xfrm>
              <a:prstGeom prst="rect">
                <a:avLst/>
              </a:prstGeom>
              <a:noFill/>
            </p:spPr>
            <p:txBody>
              <a:bodyPr wrap="square" rtlCol="0">
                <a:spAutoFit/>
              </a:bodyPr>
              <a:lstStyle/>
              <a:p>
                <a:r>
                  <a:rPr lang="en-GB" sz="600"/>
                  <a:t>Overdue</a:t>
                </a:r>
              </a:p>
            </p:txBody>
          </p:sp>
        </p:grpSp>
      </p:grpSp>
      <p:pic>
        <p:nvPicPr>
          <p:cNvPr id="18" name="Picture 17">
            <a:extLst>
              <a:ext uri="{FF2B5EF4-FFF2-40B4-BE49-F238E27FC236}">
                <a16:creationId xmlns:a16="http://schemas.microsoft.com/office/drawing/2014/main" id="{F7F43340-8B0B-CA71-0FD4-B12C5063C7D6}"/>
              </a:ext>
            </a:extLst>
          </p:cNvPr>
          <p:cNvPicPr>
            <a:picLocks noChangeAspect="1"/>
          </p:cNvPicPr>
          <p:nvPr/>
        </p:nvPicPr>
        <p:blipFill>
          <a:blip r:embed="rId3"/>
          <a:stretch>
            <a:fillRect/>
          </a:stretch>
        </p:blipFill>
        <p:spPr>
          <a:xfrm>
            <a:off x="4820692" y="1512252"/>
            <a:ext cx="3983665" cy="1359831"/>
          </a:xfrm>
          <a:prstGeom prst="rect">
            <a:avLst/>
          </a:prstGeom>
        </p:spPr>
      </p:pic>
    </p:spTree>
    <p:extLst>
      <p:ext uri="{BB962C8B-B14F-4D97-AF65-F5344CB8AC3E}">
        <p14:creationId xmlns:p14="http://schemas.microsoft.com/office/powerpoint/2010/main" val="3121905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35" y="114056"/>
            <a:ext cx="8820472" cy="416011"/>
          </a:xfrm>
        </p:spPr>
        <p:txBody>
          <a:bodyPr>
            <a:noAutofit/>
          </a:bodyPr>
          <a:lstStyle/>
          <a:p>
            <a:r>
              <a:rPr lang="en-GB" sz="2000">
                <a:latin typeface="Arial"/>
                <a:cs typeface="Arial"/>
              </a:rPr>
              <a:t>Forecasted Year End Spend (BP22)</a:t>
            </a:r>
          </a:p>
        </p:txBody>
      </p:sp>
      <p:sp>
        <p:nvSpPr>
          <p:cNvPr id="3" name="TextBox 2">
            <a:extLst>
              <a:ext uri="{FF2B5EF4-FFF2-40B4-BE49-F238E27FC236}">
                <a16:creationId xmlns:a16="http://schemas.microsoft.com/office/drawing/2014/main" id="{F06A1C64-9763-42CC-940B-75928C320920}"/>
              </a:ext>
            </a:extLst>
          </p:cNvPr>
          <p:cNvSpPr txBox="1"/>
          <p:nvPr/>
        </p:nvSpPr>
        <p:spPr>
          <a:xfrm>
            <a:off x="539552" y="645186"/>
            <a:ext cx="8064895" cy="769441"/>
          </a:xfrm>
          <a:prstGeom prst="rect">
            <a:avLst/>
          </a:prstGeom>
          <a:noFill/>
        </p:spPr>
        <p:txBody>
          <a:bodyPr wrap="square" rtlCol="0">
            <a:spAutoFit/>
          </a:bodyPr>
          <a:lstStyle/>
          <a:p>
            <a:pPr marL="285750" indent="-285750">
              <a:buFont typeface="Arial" panose="020B0604020202020204" pitchFamily="34" charset="0"/>
              <a:buChar char="•"/>
            </a:pPr>
            <a:r>
              <a:rPr lang="en-GB" sz="1100"/>
              <a:t>The graph below illustrates the current forecast for financial year-end utilisation of the General Change investment budget (BP22) –  this is subject to change should ChMC approve further change delivery</a:t>
            </a:r>
          </a:p>
          <a:p>
            <a:pPr marL="285750" indent="-285750">
              <a:buFont typeface="Arial" panose="020B0604020202020204" pitchFamily="34" charset="0"/>
              <a:buChar char="•"/>
            </a:pPr>
            <a:r>
              <a:rPr lang="en-GB" sz="1100"/>
              <a:t>Total committed spend – no change from last month</a:t>
            </a:r>
          </a:p>
          <a:p>
            <a:pPr marL="285750" indent="-285750">
              <a:buFont typeface="Arial" panose="020B0604020202020204" pitchFamily="34" charset="0"/>
              <a:buChar char="•"/>
            </a:pPr>
            <a:r>
              <a:rPr lang="en-GB" sz="1100"/>
              <a:t>Link to ChMC Change Budget </a:t>
            </a:r>
            <a:r>
              <a:rPr lang="en-GB" sz="1100">
                <a:hlinkClick r:id="rId2"/>
              </a:rPr>
              <a:t>spreadsheet</a:t>
            </a:r>
            <a:endParaRPr lang="en-GB" sz="1100"/>
          </a:p>
        </p:txBody>
      </p:sp>
      <p:graphicFrame>
        <p:nvGraphicFramePr>
          <p:cNvPr id="6" name="Chart 5">
            <a:extLst>
              <a:ext uri="{FF2B5EF4-FFF2-40B4-BE49-F238E27FC236}">
                <a16:creationId xmlns:a16="http://schemas.microsoft.com/office/drawing/2014/main" id="{4E294E9E-E8CA-5B85-70B7-E942435DC4AB}"/>
              </a:ext>
              <a:ext uri="{147F2762-F138-4A5C-976F-8EAC2B608ADB}">
                <a16:predDERef xmlns:a16="http://schemas.microsoft.com/office/drawing/2014/main" pred="{4EEB6BFD-EC0F-4777-AF79-D78AC53CDC81}"/>
              </a:ext>
            </a:extLst>
          </p:cNvPr>
          <p:cNvGraphicFramePr>
            <a:graphicFrameLocks/>
          </p:cNvGraphicFramePr>
          <p:nvPr/>
        </p:nvGraphicFramePr>
        <p:xfrm>
          <a:off x="269201" y="1414627"/>
          <a:ext cx="8605595" cy="35210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2492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a:xfrm>
            <a:off x="622189" y="2388239"/>
            <a:ext cx="7772400" cy="789753"/>
          </a:xfrm>
        </p:spPr>
        <p:txBody>
          <a:bodyPr>
            <a:normAutofit fontScale="90000"/>
          </a:bodyPr>
          <a:lstStyle/>
          <a:p>
            <a:br>
              <a:rPr lang="en-GB"/>
            </a:br>
            <a:r>
              <a:rPr lang="en-GB"/>
              <a:t>March 23 Adhoc Release</a:t>
            </a:r>
            <a:br>
              <a:rPr lang="en-GB"/>
            </a:br>
            <a:br>
              <a:rPr lang="en-GB"/>
            </a:br>
            <a:br>
              <a:rPr lang="en-GB" sz="2800"/>
            </a:br>
            <a:endParaRPr lang="en-GB"/>
          </a:p>
        </p:txBody>
      </p:sp>
    </p:spTree>
    <p:extLst>
      <p:ext uri="{BB962C8B-B14F-4D97-AF65-F5344CB8AC3E}">
        <p14:creationId xmlns:p14="http://schemas.microsoft.com/office/powerpoint/2010/main" val="1590066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0" y="390903"/>
          <a:ext cx="9144000" cy="4486798"/>
        </p:xfrm>
        <a:graphic>
          <a:graphicData uri="http://schemas.openxmlformats.org/drawingml/2006/table">
            <a:tbl>
              <a:tblPr firstRow="1" bandRow="1"/>
              <a:tblGrid>
                <a:gridCol w="1481351">
                  <a:extLst>
                    <a:ext uri="{9D8B030D-6E8A-4147-A177-3AD203B41FA5}">
                      <a16:colId xmlns:a16="http://schemas.microsoft.com/office/drawing/2014/main" val="20000"/>
                    </a:ext>
                  </a:extLst>
                </a:gridCol>
                <a:gridCol w="2673351">
                  <a:extLst>
                    <a:ext uri="{9D8B030D-6E8A-4147-A177-3AD203B41FA5}">
                      <a16:colId xmlns:a16="http://schemas.microsoft.com/office/drawing/2014/main" val="1347751506"/>
                    </a:ext>
                  </a:extLst>
                </a:gridCol>
                <a:gridCol w="191403">
                  <a:extLst>
                    <a:ext uri="{9D8B030D-6E8A-4147-A177-3AD203B41FA5}">
                      <a16:colId xmlns:a16="http://schemas.microsoft.com/office/drawing/2014/main" val="20002"/>
                    </a:ext>
                  </a:extLst>
                </a:gridCol>
                <a:gridCol w="2282085">
                  <a:extLst>
                    <a:ext uri="{9D8B030D-6E8A-4147-A177-3AD203B41FA5}">
                      <a16:colId xmlns:a16="http://schemas.microsoft.com/office/drawing/2014/main" val="2880710429"/>
                    </a:ext>
                  </a:extLst>
                </a:gridCol>
                <a:gridCol w="2515810">
                  <a:extLst>
                    <a:ext uri="{9D8B030D-6E8A-4147-A177-3AD203B41FA5}">
                      <a16:colId xmlns:a16="http://schemas.microsoft.com/office/drawing/2014/main" val="20003"/>
                    </a:ext>
                  </a:extLst>
                </a:gridCol>
              </a:tblGrid>
              <a:tr h="222985">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a:solidFill>
                            <a:srgbClr val="FFFFFF"/>
                          </a:solidFill>
                          <a:latin typeface="+mn-lt"/>
                          <a:cs typeface="Arial"/>
                        </a:rPr>
                        <a:t>Overall</a:t>
                      </a:r>
                      <a:r>
                        <a:rPr lang="en-GB" sz="1050" b="1" i="0" baseline="0">
                          <a:solidFill>
                            <a:srgbClr val="FFFFFF"/>
                          </a:solidFill>
                          <a:latin typeface="+mn-lt"/>
                          <a:cs typeface="Arial"/>
                        </a:rPr>
                        <a:t> Project RAG Status</a:t>
                      </a: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algn="ctr"/>
                      <a:endParaRPr lang="en-GB" sz="1800">
                        <a:solidFill>
                          <a:schemeClr val="tx1"/>
                        </a:solidFill>
                      </a:endParaRPr>
                    </a:p>
                  </a:txBody>
                  <a:tcPr marL="91435" marR="91435" marT="45718" marB="45718">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22985">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a:solidFill>
                            <a:schemeClr val="bg1"/>
                          </a:solidFill>
                          <a:latin typeface="+mn-lt"/>
                          <a:cs typeface="Arial"/>
                        </a:rPr>
                        <a:t>Schedule</a:t>
                      </a: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229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RAG</a:t>
                      </a:r>
                      <a:r>
                        <a:rPr lang="en-GB" sz="1050" b="1" baseline="0">
                          <a:solidFill>
                            <a:schemeClr val="bg1"/>
                          </a:solidFill>
                          <a:latin typeface="Arial"/>
                          <a:cs typeface="Arial"/>
                        </a:rPr>
                        <a:t> Status</a:t>
                      </a: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22985">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                                             Status</a:t>
                      </a:r>
                      <a:r>
                        <a:rPr lang="en-GB" sz="1050" b="1" baseline="0">
                          <a:solidFill>
                            <a:schemeClr val="bg1"/>
                          </a:solidFill>
                          <a:latin typeface="+mn-lt"/>
                          <a:cs typeface="Arial"/>
                        </a:rPr>
                        <a:t> Justification</a:t>
                      </a: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pPr algn="ctr"/>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46081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indent="0" algn="l">
                        <a:buFont typeface="Arial" panose="020B0604020202020204" pitchFamily="34" charset="0"/>
                        <a:buNone/>
                      </a:pPr>
                      <a:r>
                        <a:rPr lang="en-GB" sz="700" b="0" i="0" u="none" strike="noStrike" kern="1200" cap="none" normalizeH="0" baseline="0">
                          <a:ln>
                            <a:noFill/>
                          </a:ln>
                          <a:solidFill>
                            <a:schemeClr val="tx1"/>
                          </a:solidFill>
                          <a:effectLst/>
                          <a:latin typeface="+mn-lt"/>
                          <a:ea typeface="+mn-ea"/>
                          <a:cs typeface="+mn-cs"/>
                        </a:rPr>
                        <a:t>Overall release is tracking at risk; </a:t>
                      </a:r>
                      <a:r>
                        <a:rPr lang="en-GB" sz="700" b="1" i="0" u="none" strike="noStrike" kern="1200" cap="none" normalizeH="0" baseline="0">
                          <a:ln>
                            <a:noFill/>
                          </a:ln>
                          <a:solidFill>
                            <a:srgbClr val="FFC000"/>
                          </a:solidFill>
                          <a:effectLst/>
                          <a:latin typeface="+mn-lt"/>
                          <a:ea typeface="+mn-ea"/>
                          <a:cs typeface="+mn-cs"/>
                        </a:rPr>
                        <a:t>Amber</a:t>
                      </a:r>
                      <a:r>
                        <a:rPr lang="en-GB" sz="700" b="1" i="0" u="none" strike="noStrike" kern="1200" cap="none" normalizeH="0" baseline="0">
                          <a:ln>
                            <a:noFill/>
                          </a:ln>
                          <a:solidFill>
                            <a:schemeClr val="tx1"/>
                          </a:solidFill>
                          <a:effectLst/>
                          <a:latin typeface="+mn-lt"/>
                          <a:ea typeface="+mn-ea"/>
                          <a:cs typeface="+mn-cs"/>
                        </a:rPr>
                        <a:t>. </a:t>
                      </a:r>
                      <a:r>
                        <a:rPr lang="en-GB" sz="700" b="0" i="0" u="none" strike="noStrike" kern="1200" cap="none" normalizeH="0" baseline="0">
                          <a:ln>
                            <a:noFill/>
                          </a:ln>
                          <a:solidFill>
                            <a:schemeClr val="tx1"/>
                          </a:solidFill>
                          <a:effectLst/>
                          <a:latin typeface="+mn-lt"/>
                          <a:ea typeface="+mn-ea"/>
                          <a:cs typeface="+mn-cs"/>
                        </a:rPr>
                        <a:t>Design phase continues for both XRNs scoped for this release. </a:t>
                      </a:r>
                      <a:r>
                        <a:rPr lang="en-GB" sz="700" b="0">
                          <a:solidFill>
                            <a:schemeClr val="tx1"/>
                          </a:solidFill>
                          <a:effectLst/>
                          <a:latin typeface="+mn-lt"/>
                          <a:ea typeface="+mn-ea"/>
                          <a:cs typeface="Poppins"/>
                        </a:rPr>
                        <a:t>Build and testing completed as planned for 5143 and 5379. Return to green is completion of design, planned for 31</a:t>
                      </a:r>
                      <a:r>
                        <a:rPr lang="en-GB" sz="700" b="0" baseline="30000">
                          <a:solidFill>
                            <a:schemeClr val="tx1"/>
                          </a:solidFill>
                          <a:effectLst/>
                          <a:latin typeface="+mn-lt"/>
                          <a:ea typeface="+mn-ea"/>
                          <a:cs typeface="Poppins"/>
                        </a:rPr>
                        <a:t>st</a:t>
                      </a:r>
                      <a:r>
                        <a:rPr lang="en-GB" sz="700" b="0">
                          <a:solidFill>
                            <a:schemeClr val="tx1"/>
                          </a:solidFill>
                          <a:effectLst/>
                          <a:latin typeface="+mn-lt"/>
                          <a:ea typeface="+mn-ea"/>
                          <a:cs typeface="Poppins"/>
                        </a:rPr>
                        <a:t> March.</a:t>
                      </a:r>
                    </a:p>
                    <a:p>
                      <a:pPr marL="0" indent="0" algn="l">
                        <a:buFont typeface="Arial" panose="020B0604020202020204" pitchFamily="34" charset="0"/>
                        <a:buNone/>
                      </a:pPr>
                      <a:endParaRPr lang="en-US" sz="700" b="1">
                        <a:latin typeface="+mn-lt"/>
                      </a:endParaRPr>
                    </a:p>
                    <a:p>
                      <a:pPr marL="0" indent="0" algn="l">
                        <a:buFont typeface="Arial" panose="020B0604020202020204" pitchFamily="34" charset="0"/>
                        <a:buNone/>
                      </a:pPr>
                      <a:r>
                        <a:rPr lang="en-US" sz="700" b="1">
                          <a:latin typeface="+mn-lt"/>
                        </a:rPr>
                        <a:t>Progress update:</a:t>
                      </a:r>
                    </a:p>
                    <a:p>
                      <a:pPr marL="171450" indent="-171450" algn="l">
                        <a:buFont typeface="Arial" panose="020B0604020202020204" pitchFamily="34" charset="0"/>
                        <a:buChar char="•"/>
                      </a:pPr>
                      <a:r>
                        <a:rPr lang="en-US" sz="700">
                          <a:latin typeface="+mn-lt"/>
                        </a:rPr>
                        <a:t>Project Startup and Initiation phase complete</a:t>
                      </a:r>
                    </a:p>
                    <a:p>
                      <a:pPr marL="171450" indent="-171450" algn="l">
                        <a:buFont typeface="Arial" panose="020B0604020202020204" pitchFamily="34" charset="0"/>
                        <a:buChar char="•"/>
                      </a:pPr>
                      <a:r>
                        <a:rPr lang="en-US" sz="700">
                          <a:latin typeface="+mn-lt"/>
                        </a:rPr>
                        <a:t>Project Build phase complete</a:t>
                      </a:r>
                    </a:p>
                    <a:p>
                      <a:pPr marL="171450" indent="-171450" algn="l">
                        <a:buFont typeface="Arial" panose="020B0604020202020204" pitchFamily="34" charset="0"/>
                        <a:buChar char="•"/>
                      </a:pPr>
                      <a:r>
                        <a:rPr lang="en-US" sz="700">
                          <a:latin typeface="+mn-lt"/>
                        </a:rPr>
                        <a:t>Project Testing complete</a:t>
                      </a:r>
                    </a:p>
                    <a:p>
                      <a:pPr marL="171450" indent="-171450" algn="l">
                        <a:buFont typeface="Arial" panose="020B0604020202020204" pitchFamily="34" charset="0"/>
                        <a:buChar char="•"/>
                      </a:pPr>
                      <a:r>
                        <a:rPr lang="en-US" sz="700">
                          <a:latin typeface="+mn-lt"/>
                        </a:rPr>
                        <a:t>Initial implementation completed on 25</a:t>
                      </a:r>
                      <a:r>
                        <a:rPr lang="en-US" sz="700" baseline="30000">
                          <a:latin typeface="+mn-lt"/>
                        </a:rPr>
                        <a:t>th</a:t>
                      </a:r>
                      <a:r>
                        <a:rPr lang="en-US" sz="700">
                          <a:latin typeface="+mn-lt"/>
                        </a:rPr>
                        <a:t> March</a:t>
                      </a:r>
                    </a:p>
                    <a:p>
                      <a:pPr marL="171450" indent="-171450" algn="l">
                        <a:buFont typeface="Arial" panose="020B0604020202020204" pitchFamily="34" charset="0"/>
                        <a:buChar char="•"/>
                      </a:pPr>
                      <a:r>
                        <a:rPr lang="en-US" sz="700">
                          <a:latin typeface="+mn-lt"/>
                        </a:rPr>
                        <a:t>On –track for implementation and go-live from 1</a:t>
                      </a:r>
                      <a:r>
                        <a:rPr lang="en-US" sz="700" baseline="30000">
                          <a:latin typeface="+mn-lt"/>
                        </a:rPr>
                        <a:t>st</a:t>
                      </a:r>
                      <a:r>
                        <a:rPr lang="en-US" sz="700">
                          <a:latin typeface="+mn-lt"/>
                        </a:rPr>
                        <a:t> April</a:t>
                      </a:r>
                    </a:p>
                    <a:p>
                      <a:pPr marL="171450" indent="-171450" algn="l">
                        <a:buFont typeface="Arial" panose="020B0604020202020204" pitchFamily="34" charset="0"/>
                        <a:buChar char="•"/>
                      </a:pPr>
                      <a:r>
                        <a:rPr lang="en-US" sz="700">
                          <a:latin typeface="+mn-lt"/>
                        </a:rPr>
                        <a:t>NDM SP procurement continues</a:t>
                      </a:r>
                    </a:p>
                    <a:p>
                      <a:pPr marL="171450" indent="-171450" algn="l">
                        <a:buFont typeface="Arial" panose="020B0604020202020204" pitchFamily="34" charset="0"/>
                        <a:buChar char="•"/>
                      </a:pPr>
                      <a:r>
                        <a:rPr lang="en-US" sz="700">
                          <a:latin typeface="+mn-lt"/>
                        </a:rPr>
                        <a:t>Weekly engagement sessions with </a:t>
                      </a:r>
                      <a:r>
                        <a:rPr lang="en-US" sz="700" err="1">
                          <a:latin typeface="+mn-lt"/>
                        </a:rPr>
                        <a:t>Technolog</a:t>
                      </a:r>
                      <a:r>
                        <a:rPr lang="en-US" sz="700">
                          <a:latin typeface="+mn-lt"/>
                        </a:rPr>
                        <a:t> continue</a:t>
                      </a:r>
                    </a:p>
                    <a:p>
                      <a:pPr marL="171450" indent="-171450" algn="l">
                        <a:buFont typeface="Arial" panose="020B0604020202020204" pitchFamily="34" charset="0"/>
                        <a:buChar char="•"/>
                      </a:pPr>
                      <a:endParaRPr lang="en-US" sz="700">
                        <a:latin typeface="+mn-lt"/>
                      </a:endParaRPr>
                    </a:p>
                    <a:p>
                      <a:pPr marL="0" indent="0" algn="l">
                        <a:buNone/>
                      </a:pPr>
                      <a:r>
                        <a:rPr lang="en-GB" sz="700" b="1" i="0" u="none" strike="noStrike" kern="1200" cap="none" normalizeH="0" baseline="0">
                          <a:ln>
                            <a:noFill/>
                          </a:ln>
                          <a:solidFill>
                            <a:schemeClr val="tx1"/>
                          </a:solidFill>
                          <a:effectLst/>
                          <a:latin typeface="+mn-lt"/>
                          <a:ea typeface="+mn-ea"/>
                          <a:cs typeface="+mn-cs"/>
                        </a:rPr>
                        <a:t>Decision in February </a:t>
                      </a:r>
                      <a:r>
                        <a:rPr lang="en-GB" sz="700" b="1" i="0" u="none" strike="noStrike" kern="1200" cap="none" normalizeH="0" baseline="0" err="1">
                          <a:ln>
                            <a:noFill/>
                          </a:ln>
                          <a:solidFill>
                            <a:schemeClr val="tx1"/>
                          </a:solidFill>
                          <a:effectLst/>
                          <a:latin typeface="+mn-lt"/>
                          <a:ea typeface="+mn-ea"/>
                          <a:cs typeface="+mn-cs"/>
                        </a:rPr>
                        <a:t>ChMC</a:t>
                      </a:r>
                      <a:r>
                        <a:rPr lang="en-GB" sz="700" b="0" i="0" u="none" strike="noStrike" kern="1200" cap="none" normalizeH="0" baseline="0">
                          <a:ln>
                            <a:noFill/>
                          </a:ln>
                          <a:solidFill>
                            <a:schemeClr val="tx1"/>
                          </a:solidFill>
                          <a:effectLst/>
                          <a:latin typeface="+mn-lt"/>
                          <a:ea typeface="+mn-ea"/>
                          <a:cs typeface="+mn-cs"/>
                        </a:rPr>
                        <a:t>: None</a:t>
                      </a:r>
                      <a:endParaRPr lang="en-GB" sz="700" b="1" baseline="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lgn="l">
                        <a:buFont typeface="Arial" panose="020B0604020202020204" pitchFamily="34" charset="0"/>
                        <a:buNone/>
                      </a:pPr>
                      <a:endParaRPr lang="en-US" sz="800"/>
                    </a:p>
                    <a:p>
                      <a:pPr marL="0" indent="0" algn="l">
                        <a:buNone/>
                      </a:pPr>
                      <a:r>
                        <a:rPr lang="en-US" sz="700"/>
                        <a:t>  </a:t>
                      </a:r>
                    </a:p>
                    <a:p>
                      <a:pPr marL="0" indent="0" algn="l">
                        <a:buNone/>
                      </a:pPr>
                      <a:endParaRPr lang="en-US" sz="700"/>
                    </a:p>
                    <a:p>
                      <a:pPr marL="0" indent="0" algn="l">
                        <a:buNone/>
                      </a:pPr>
                      <a:endParaRPr lang="en-US" sz="700"/>
                    </a:p>
                    <a:p>
                      <a:pPr marL="0" indent="0" algn="l">
                        <a:buNone/>
                      </a:pPr>
                      <a:endParaRPr lang="en-US" sz="700"/>
                    </a:p>
                    <a:p>
                      <a:pPr marL="0" indent="0" algn="l">
                        <a:buNone/>
                      </a:pPr>
                      <a:endParaRPr lang="en-US" sz="700"/>
                    </a:p>
                    <a:p>
                      <a:pPr marL="171450" indent="-171450" algn="l">
                        <a:buFont typeface="Arial" panose="020B0604020202020204" pitchFamily="34" charset="0"/>
                        <a:buChar char="•"/>
                      </a:pPr>
                      <a:endParaRPr lang="en-US" sz="800"/>
                    </a:p>
                    <a:p>
                      <a:pPr marL="0" indent="0" algn="l">
                        <a:buFont typeface="Arial" panose="020B0604020202020204" pitchFamily="34" charset="0"/>
                        <a:buNone/>
                      </a:pPr>
                      <a:endParaRPr lang="en-US" sz="800"/>
                    </a:p>
                    <a:p>
                      <a:pPr marL="0" indent="0" algn="l">
                        <a:buFont typeface="Arial" panose="020B0604020202020204" pitchFamily="34" charset="0"/>
                        <a:buNone/>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800" b="0" i="0" u="none" strike="noStrike" kern="1200" cap="none" normalizeH="0" baseline="0">
                        <a:ln>
                          <a:noFill/>
                        </a:ln>
                        <a:solidFill>
                          <a:schemeClr val="tx1"/>
                        </a:solidFill>
                        <a:effectLst/>
                        <a:latin typeface="+mn-lt"/>
                        <a:ea typeface="+mn-ea"/>
                        <a:cs typeface="Poppins"/>
                      </a:endParaRPr>
                    </a:p>
                    <a:p>
                      <a:pPr marL="0" marR="0" lvl="0" indent="0" algn="l">
                        <a:lnSpc>
                          <a:spcPct val="100000"/>
                        </a:lnSpc>
                        <a:spcBef>
                          <a:spcPts val="0"/>
                        </a:spcBef>
                        <a:spcAft>
                          <a:spcPts val="0"/>
                        </a:spcAft>
                        <a:buClrTx/>
                        <a:buSzTx/>
                        <a:buFont typeface="Arial" panose="020B0604020202020204" pitchFamily="34" charset="0"/>
                        <a:buNone/>
                      </a:pPr>
                      <a:endParaRPr lang="en-GB" sz="800" b="0" i="0" u="none" strike="noStrike" kern="1200" cap="none" normalizeH="0" baseline="0">
                        <a:ln>
                          <a:noFill/>
                        </a:ln>
                        <a:solidFill>
                          <a:schemeClr val="tx1"/>
                        </a:solidFill>
                        <a:effectLst/>
                        <a:latin typeface="+mn-lt"/>
                        <a:ea typeface="+mn-ea"/>
                        <a:cs typeface="Poppins"/>
                      </a:endParaRPr>
                    </a:p>
                    <a:p>
                      <a:pPr marL="0" marR="0" lvl="0" indent="0" algn="l">
                        <a:lnSpc>
                          <a:spcPct val="100000"/>
                        </a:lnSpc>
                        <a:spcBef>
                          <a:spcPts val="0"/>
                        </a:spcBef>
                        <a:spcAft>
                          <a:spcPts val="0"/>
                        </a:spcAft>
                        <a:buClrTx/>
                        <a:buSzTx/>
                        <a:buFont typeface="Arial" panose="020B0604020202020204" pitchFamily="34" charset="0"/>
                        <a:buNone/>
                      </a:pPr>
                      <a:r>
                        <a:rPr lang="en-GB" sz="800" b="0" i="0" u="none" strike="noStrike" kern="1200" cap="none" normalizeH="0" baseline="0">
                          <a:ln>
                            <a:noFill/>
                          </a:ln>
                          <a:solidFill>
                            <a:schemeClr val="tx1"/>
                          </a:solidFill>
                          <a:effectLst/>
                          <a:latin typeface="+mn-lt"/>
                          <a:ea typeface="+mn-ea"/>
                          <a:cs typeface="Poppins"/>
                        </a:rPr>
                        <a:t>Initial implementation date of 25</a:t>
                      </a:r>
                      <a:r>
                        <a:rPr lang="en-GB" sz="800" b="0" i="0" u="none" strike="noStrike" kern="1200" cap="none" normalizeH="0" baseline="30000">
                          <a:ln>
                            <a:noFill/>
                          </a:ln>
                          <a:solidFill>
                            <a:schemeClr val="tx1"/>
                          </a:solidFill>
                          <a:effectLst/>
                          <a:latin typeface="+mn-lt"/>
                          <a:ea typeface="+mn-ea"/>
                          <a:cs typeface="Poppins"/>
                        </a:rPr>
                        <a:t>th</a:t>
                      </a:r>
                      <a:r>
                        <a:rPr lang="en-GB" sz="800" b="0" i="0" u="none" strike="noStrike" kern="1200" cap="none" normalizeH="0" baseline="0">
                          <a:ln>
                            <a:noFill/>
                          </a:ln>
                          <a:solidFill>
                            <a:schemeClr val="tx1"/>
                          </a:solidFill>
                          <a:effectLst/>
                          <a:latin typeface="+mn-lt"/>
                          <a:ea typeface="+mn-ea"/>
                          <a:cs typeface="Poppins"/>
                        </a:rPr>
                        <a:t> March completed with a go-live of 1</a:t>
                      </a:r>
                      <a:r>
                        <a:rPr lang="en-GB" sz="800" b="0" i="0" u="none" strike="noStrike" kern="1200" cap="none" normalizeH="0" baseline="30000">
                          <a:ln>
                            <a:noFill/>
                          </a:ln>
                          <a:solidFill>
                            <a:schemeClr val="tx1"/>
                          </a:solidFill>
                          <a:effectLst/>
                          <a:latin typeface="+mn-lt"/>
                          <a:ea typeface="+mn-ea"/>
                          <a:cs typeface="Poppins"/>
                        </a:rPr>
                        <a:t>st</a:t>
                      </a:r>
                      <a:r>
                        <a:rPr lang="en-GB" sz="800" b="0" i="0" u="none" strike="noStrike" kern="1200" cap="none" normalizeH="0" baseline="0">
                          <a:ln>
                            <a:noFill/>
                          </a:ln>
                          <a:solidFill>
                            <a:schemeClr val="tx1"/>
                          </a:solidFill>
                          <a:effectLst/>
                          <a:latin typeface="+mn-lt"/>
                          <a:ea typeface="+mn-ea"/>
                          <a:cs typeface="Poppins"/>
                        </a:rPr>
                        <a:t> April.</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50414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r>
                        <a:rPr lang="en-US" sz="600" b="0" i="0" kern="1200">
                          <a:solidFill>
                            <a:schemeClr val="tx1"/>
                          </a:solidFill>
                          <a:effectLst/>
                          <a:latin typeface="+mn-lt"/>
                          <a:ea typeface="+mn-ea"/>
                          <a:cs typeface="+mn-cs"/>
                        </a:rPr>
                        <a:t>68488 &amp; 68489: (R) The design has not yet completed for the changes in this release, therefore the aspirational delivery timescales remain ‘at risk’ until design completion currently targeting 31</a:t>
                      </a:r>
                      <a:r>
                        <a:rPr lang="en-US" sz="600" b="0" i="0" kern="1200" baseline="30000">
                          <a:solidFill>
                            <a:schemeClr val="tx1"/>
                          </a:solidFill>
                          <a:effectLst/>
                          <a:latin typeface="+mn-lt"/>
                          <a:ea typeface="+mn-ea"/>
                          <a:cs typeface="+mn-cs"/>
                        </a:rPr>
                        <a:t>st</a:t>
                      </a:r>
                      <a:r>
                        <a:rPr lang="en-US" sz="600" b="0" i="0" kern="1200">
                          <a:solidFill>
                            <a:schemeClr val="tx1"/>
                          </a:solidFill>
                          <a:effectLst/>
                          <a:latin typeface="+mn-lt"/>
                          <a:ea typeface="+mn-ea"/>
                          <a:cs typeface="+mn-cs"/>
                        </a:rPr>
                        <a:t> March</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229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l"/>
                      <a:r>
                        <a:rPr lang="en-US" sz="700" b="0" i="0" u="none" strike="noStrike" kern="1200" noProof="0">
                          <a:solidFill>
                            <a:schemeClr val="tx1"/>
                          </a:solidFill>
                          <a:effectLst/>
                          <a:latin typeface="Arial"/>
                        </a:rPr>
                        <a:t>Forecast to complete delivery against approved BER</a:t>
                      </a:r>
                      <a:endParaRPr lang="en-GB" sz="700" b="1" baseline="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379113">
                <a:tc>
                  <a:txBody>
                    <a:bodyPr/>
                    <a:lstStyle/>
                    <a:p>
                      <a:pPr algn="ctr"/>
                      <a:r>
                        <a:rPr lang="en-GB" sz="105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rtl="0" fontAlgn="base"/>
                      <a:r>
                        <a:rPr lang="en-US" sz="700" b="1" i="0" u="none" strike="noStrike" kern="1200">
                          <a:solidFill>
                            <a:schemeClr val="tx1"/>
                          </a:solidFill>
                          <a:effectLst/>
                          <a:latin typeface="+mn-lt"/>
                          <a:ea typeface="+mn-ea"/>
                          <a:cs typeface="+mn-cs"/>
                        </a:rPr>
                        <a:t>XRN5143 - </a:t>
                      </a:r>
                      <a:r>
                        <a:rPr lang="en-US" sz="700" b="0" i="0" u="none" strike="noStrike" kern="1200">
                          <a:solidFill>
                            <a:schemeClr val="tx1"/>
                          </a:solidFill>
                          <a:effectLst/>
                          <a:latin typeface="+mn-lt"/>
                          <a:ea typeface="+mn-ea"/>
                          <a:cs typeface="+mn-cs"/>
                        </a:rPr>
                        <a:t>Transfer of NDM sampling obligations from Cadent, WWU, and NGN to the CDSP </a:t>
                      </a:r>
                    </a:p>
                    <a:p>
                      <a:pPr rtl="0" fontAlgn="base"/>
                      <a:r>
                        <a:rPr lang="en-US" sz="700" b="1" i="0" u="none" strike="noStrike" kern="1200">
                          <a:solidFill>
                            <a:schemeClr val="tx1"/>
                          </a:solidFill>
                          <a:effectLst/>
                          <a:latin typeface="+mn-lt"/>
                          <a:ea typeface="+mn-ea"/>
                          <a:cs typeface="+mn-cs"/>
                        </a:rPr>
                        <a:t>XRN5379 - </a:t>
                      </a:r>
                      <a:r>
                        <a:rPr lang="en-US" sz="700" b="0" i="0" u="none" strike="noStrike" kern="1200">
                          <a:solidFill>
                            <a:schemeClr val="tx1"/>
                          </a:solidFill>
                          <a:effectLst/>
                          <a:latin typeface="+mn-lt"/>
                          <a:ea typeface="+mn-ea"/>
                          <a:cs typeface="+mn-cs"/>
                        </a:rPr>
                        <a:t>Class 1 Read Service Procurement Exercise (Modification 0710)</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a:latin typeface="Arial"/>
                <a:cs typeface="Arial"/>
              </a:rPr>
              <a:t>XRN5575 – March 23 Adhoc Release -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531188" cy="200055"/>
          </a:xfrm>
          <a:prstGeom prst="rect">
            <a:avLst/>
          </a:prstGeom>
          <a:noFill/>
        </p:spPr>
        <p:txBody>
          <a:bodyPr wrap="none" lIns="91440" tIns="45720" rIns="91440" bIns="45720" rtlCol="0" anchor="t">
            <a:spAutoFit/>
          </a:bodyPr>
          <a:lstStyle/>
          <a:p>
            <a:r>
              <a:rPr lang="en-GB" sz="700"/>
              <a:t>Slide updated on 29</a:t>
            </a:r>
            <a:r>
              <a:rPr lang="en-GB" sz="700" baseline="30000"/>
              <a:t>th</a:t>
            </a:r>
            <a:r>
              <a:rPr lang="en-GB" sz="700"/>
              <a:t> March 2023</a:t>
            </a:r>
            <a:endParaRPr lang="en-GB"/>
          </a:p>
        </p:txBody>
      </p:sp>
      <p:grpSp>
        <p:nvGrpSpPr>
          <p:cNvPr id="21" name="Group 20">
            <a:extLst>
              <a:ext uri="{FF2B5EF4-FFF2-40B4-BE49-F238E27FC236}">
                <a16:creationId xmlns:a16="http://schemas.microsoft.com/office/drawing/2014/main" id="{7F69C754-A2B7-42E7-A95D-34326B9ADA63}"/>
              </a:ext>
            </a:extLst>
          </p:cNvPr>
          <p:cNvGrpSpPr/>
          <p:nvPr/>
        </p:nvGrpSpPr>
        <p:grpSpPr>
          <a:xfrm>
            <a:off x="4795522" y="2687639"/>
            <a:ext cx="2861652" cy="200055"/>
            <a:chOff x="4309575" y="3517379"/>
            <a:chExt cx="2861652" cy="200055"/>
          </a:xfrm>
        </p:grpSpPr>
        <p:grpSp>
          <p:nvGrpSpPr>
            <p:cNvPr id="6" name="Group 5">
              <a:extLst>
                <a:ext uri="{FF2B5EF4-FFF2-40B4-BE49-F238E27FC236}">
                  <a16:creationId xmlns:a16="http://schemas.microsoft.com/office/drawing/2014/main" id="{C00F5C7A-7DE9-4E56-920B-E5E147C6EBD4}"/>
                </a:ext>
              </a:extLst>
            </p:cNvPr>
            <p:cNvGrpSpPr/>
            <p:nvPr/>
          </p:nvGrpSpPr>
          <p:grpSpPr>
            <a:xfrm>
              <a:off x="4309575" y="3517379"/>
              <a:ext cx="741910" cy="200055"/>
              <a:chOff x="4089862" y="3477140"/>
              <a:chExt cx="741910" cy="200055"/>
            </a:xfrm>
          </p:grpSpPr>
          <p:sp>
            <p:nvSpPr>
              <p:cNvPr id="7" name="Oval 6">
                <a:extLst>
                  <a:ext uri="{FF2B5EF4-FFF2-40B4-BE49-F238E27FC236}">
                    <a16:creationId xmlns:a16="http://schemas.microsoft.com/office/drawing/2014/main" id="{891FDCCB-752F-418A-A9D0-310AC089410C}"/>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7">
                <a:extLst>
                  <a:ext uri="{FF2B5EF4-FFF2-40B4-BE49-F238E27FC236}">
                    <a16:creationId xmlns:a16="http://schemas.microsoft.com/office/drawing/2014/main" id="{D10FF982-1EC8-4484-862D-7340064BDED9}"/>
                  </a:ext>
                </a:extLst>
              </p:cNvPr>
              <p:cNvSpPr txBox="1"/>
              <p:nvPr/>
            </p:nvSpPr>
            <p:spPr>
              <a:xfrm>
                <a:off x="4116878" y="3477140"/>
                <a:ext cx="714894" cy="200055"/>
              </a:xfrm>
              <a:prstGeom prst="rect">
                <a:avLst/>
              </a:prstGeom>
              <a:noFill/>
            </p:spPr>
            <p:txBody>
              <a:bodyPr wrap="square" rtlCol="0">
                <a:spAutoFit/>
              </a:bodyPr>
              <a:lstStyle/>
              <a:p>
                <a:r>
                  <a:rPr lang="en-GB" sz="700"/>
                  <a:t>Complete</a:t>
                </a:r>
              </a:p>
            </p:txBody>
          </p:sp>
        </p:grpSp>
        <p:grpSp>
          <p:nvGrpSpPr>
            <p:cNvPr id="9" name="Group 8">
              <a:extLst>
                <a:ext uri="{FF2B5EF4-FFF2-40B4-BE49-F238E27FC236}">
                  <a16:creationId xmlns:a16="http://schemas.microsoft.com/office/drawing/2014/main" id="{4EC52DCE-2008-4732-9AA5-A47EAAD5CBDF}"/>
                </a:ext>
              </a:extLst>
            </p:cNvPr>
            <p:cNvGrpSpPr/>
            <p:nvPr/>
          </p:nvGrpSpPr>
          <p:grpSpPr>
            <a:xfrm>
              <a:off x="5080579" y="3517379"/>
              <a:ext cx="741910" cy="200055"/>
              <a:chOff x="4089862" y="3477140"/>
              <a:chExt cx="741910" cy="200055"/>
            </a:xfrm>
          </p:grpSpPr>
          <p:sp>
            <p:nvSpPr>
              <p:cNvPr id="10" name="Oval 9">
                <a:extLst>
                  <a:ext uri="{FF2B5EF4-FFF2-40B4-BE49-F238E27FC236}">
                    <a16:creationId xmlns:a16="http://schemas.microsoft.com/office/drawing/2014/main" id="{42C43FFD-9FF3-4EF1-B48C-F3F52EAB4D74}"/>
                  </a:ext>
                </a:extLst>
              </p:cNvPr>
              <p:cNvSpPr/>
              <p:nvPr/>
            </p:nvSpPr>
            <p:spPr>
              <a:xfrm>
                <a:off x="4089862" y="3562003"/>
                <a:ext cx="54033" cy="45719"/>
              </a:xfrm>
              <a:prstGeom prst="ellipse">
                <a:avLst/>
              </a:prstGeom>
              <a:solidFill>
                <a:srgbClr val="92D050"/>
              </a:solidFill>
              <a:ln>
                <a:solidFill>
                  <a:srgbClr val="9CC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10">
                <a:extLst>
                  <a:ext uri="{FF2B5EF4-FFF2-40B4-BE49-F238E27FC236}">
                    <a16:creationId xmlns:a16="http://schemas.microsoft.com/office/drawing/2014/main" id="{C11F1660-03A9-4421-90E7-6B9A8D68AEE8}"/>
                  </a:ext>
                </a:extLst>
              </p:cNvPr>
              <p:cNvSpPr txBox="1"/>
              <p:nvPr/>
            </p:nvSpPr>
            <p:spPr>
              <a:xfrm>
                <a:off x="4116878" y="3477140"/>
                <a:ext cx="714894" cy="200055"/>
              </a:xfrm>
              <a:prstGeom prst="rect">
                <a:avLst/>
              </a:prstGeom>
              <a:noFill/>
            </p:spPr>
            <p:txBody>
              <a:bodyPr wrap="square" rtlCol="0">
                <a:spAutoFit/>
              </a:bodyPr>
              <a:lstStyle/>
              <a:p>
                <a:r>
                  <a:rPr lang="en-GB" sz="700"/>
                  <a:t>On Track</a:t>
                </a:r>
              </a:p>
            </p:txBody>
          </p:sp>
        </p:grpSp>
        <p:grpSp>
          <p:nvGrpSpPr>
            <p:cNvPr id="12" name="Group 11">
              <a:extLst>
                <a:ext uri="{FF2B5EF4-FFF2-40B4-BE49-F238E27FC236}">
                  <a16:creationId xmlns:a16="http://schemas.microsoft.com/office/drawing/2014/main" id="{1CBDC873-8ACE-4B55-84C1-36CCD1380D6D}"/>
                </a:ext>
              </a:extLst>
            </p:cNvPr>
            <p:cNvGrpSpPr/>
            <p:nvPr/>
          </p:nvGrpSpPr>
          <p:grpSpPr>
            <a:xfrm>
              <a:off x="5795473" y="3517379"/>
              <a:ext cx="741910" cy="200055"/>
              <a:chOff x="4089862" y="3477140"/>
              <a:chExt cx="741910" cy="200055"/>
            </a:xfrm>
          </p:grpSpPr>
          <p:sp>
            <p:nvSpPr>
              <p:cNvPr id="13" name="Oval 12">
                <a:extLst>
                  <a:ext uri="{FF2B5EF4-FFF2-40B4-BE49-F238E27FC236}">
                    <a16:creationId xmlns:a16="http://schemas.microsoft.com/office/drawing/2014/main" id="{19A3E629-54CF-4D8C-97CB-B2D239AF49B7}"/>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TextBox 13">
                <a:extLst>
                  <a:ext uri="{FF2B5EF4-FFF2-40B4-BE49-F238E27FC236}">
                    <a16:creationId xmlns:a16="http://schemas.microsoft.com/office/drawing/2014/main" id="{586036A5-BDBE-46A6-A94B-1D2E719FA5F1}"/>
                  </a:ext>
                </a:extLst>
              </p:cNvPr>
              <p:cNvSpPr txBox="1"/>
              <p:nvPr/>
            </p:nvSpPr>
            <p:spPr>
              <a:xfrm>
                <a:off x="4116878" y="3477140"/>
                <a:ext cx="714894" cy="200055"/>
              </a:xfrm>
              <a:prstGeom prst="rect">
                <a:avLst/>
              </a:prstGeom>
              <a:noFill/>
            </p:spPr>
            <p:txBody>
              <a:bodyPr wrap="square" rtlCol="0">
                <a:spAutoFit/>
              </a:bodyPr>
              <a:lstStyle/>
              <a:p>
                <a:r>
                  <a:rPr lang="en-GB" sz="700"/>
                  <a:t>At Risk</a:t>
                </a:r>
              </a:p>
            </p:txBody>
          </p:sp>
        </p:grpSp>
        <p:grpSp>
          <p:nvGrpSpPr>
            <p:cNvPr id="15" name="Group 14">
              <a:extLst>
                <a:ext uri="{FF2B5EF4-FFF2-40B4-BE49-F238E27FC236}">
                  <a16:creationId xmlns:a16="http://schemas.microsoft.com/office/drawing/2014/main" id="{5B859870-D5CA-454D-8299-952E351E1D55}"/>
                </a:ext>
              </a:extLst>
            </p:cNvPr>
            <p:cNvGrpSpPr/>
            <p:nvPr/>
          </p:nvGrpSpPr>
          <p:grpSpPr>
            <a:xfrm>
              <a:off x="6429317" y="3517379"/>
              <a:ext cx="741910" cy="200055"/>
              <a:chOff x="4089862" y="3477140"/>
              <a:chExt cx="741910" cy="200055"/>
            </a:xfrm>
          </p:grpSpPr>
          <p:sp>
            <p:nvSpPr>
              <p:cNvPr id="16" name="Oval 15">
                <a:extLst>
                  <a:ext uri="{FF2B5EF4-FFF2-40B4-BE49-F238E27FC236}">
                    <a16:creationId xmlns:a16="http://schemas.microsoft.com/office/drawing/2014/main" id="{95DF9D2D-2684-4464-B881-A3FC48AD853F}"/>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 name="TextBox 16">
                <a:extLst>
                  <a:ext uri="{FF2B5EF4-FFF2-40B4-BE49-F238E27FC236}">
                    <a16:creationId xmlns:a16="http://schemas.microsoft.com/office/drawing/2014/main" id="{D875BF0E-EAFE-431D-A9BE-CBF56ED4E5D5}"/>
                  </a:ext>
                </a:extLst>
              </p:cNvPr>
              <p:cNvSpPr txBox="1"/>
              <p:nvPr/>
            </p:nvSpPr>
            <p:spPr>
              <a:xfrm>
                <a:off x="4116878" y="3477140"/>
                <a:ext cx="714894" cy="200055"/>
              </a:xfrm>
              <a:prstGeom prst="rect">
                <a:avLst/>
              </a:prstGeom>
              <a:noFill/>
            </p:spPr>
            <p:txBody>
              <a:bodyPr wrap="square" rtlCol="0">
                <a:spAutoFit/>
              </a:bodyPr>
              <a:lstStyle/>
              <a:p>
                <a:r>
                  <a:rPr lang="en-GB" sz="700"/>
                  <a:t>Overdue</a:t>
                </a:r>
              </a:p>
            </p:txBody>
          </p:sp>
        </p:grpSp>
      </p:grpSp>
      <p:pic>
        <p:nvPicPr>
          <p:cNvPr id="18" name="Picture 17">
            <a:extLst>
              <a:ext uri="{FF2B5EF4-FFF2-40B4-BE49-F238E27FC236}">
                <a16:creationId xmlns:a16="http://schemas.microsoft.com/office/drawing/2014/main" id="{F293AF46-391E-B538-BD80-98E0F539DAFD}"/>
              </a:ext>
            </a:extLst>
          </p:cNvPr>
          <p:cNvPicPr>
            <a:picLocks noChangeAspect="1"/>
          </p:cNvPicPr>
          <p:nvPr/>
        </p:nvPicPr>
        <p:blipFill>
          <a:blip r:embed="rId3"/>
          <a:stretch>
            <a:fillRect/>
          </a:stretch>
        </p:blipFill>
        <p:spPr>
          <a:xfrm>
            <a:off x="4401670" y="1473661"/>
            <a:ext cx="4655815" cy="1016460"/>
          </a:xfrm>
          <a:prstGeom prst="rect">
            <a:avLst/>
          </a:prstGeom>
        </p:spPr>
      </p:pic>
    </p:spTree>
    <p:extLst>
      <p:ext uri="{BB962C8B-B14F-4D97-AF65-F5344CB8AC3E}">
        <p14:creationId xmlns:p14="http://schemas.microsoft.com/office/powerpoint/2010/main" val="31873537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421" y="2020490"/>
            <a:ext cx="8797158" cy="1102519"/>
          </a:xfrm>
        </p:spPr>
        <p:txBody>
          <a:bodyPr>
            <a:normAutofit fontScale="90000"/>
          </a:bodyPr>
          <a:lstStyle/>
          <a:p>
            <a:pPr>
              <a:lnSpc>
                <a:spcPct val="100000"/>
              </a:lnSpc>
            </a:pPr>
            <a:r>
              <a:rPr lang="en-GB" sz="3100">
                <a:latin typeface="+mn-lt"/>
              </a:rPr>
              <a:t>June 23 Release</a:t>
            </a:r>
            <a:br>
              <a:rPr lang="en-GB" sz="3100">
                <a:latin typeface="+mn-lt"/>
              </a:rPr>
            </a:br>
            <a:br>
              <a:rPr lang="en-GB" sz="2025">
                <a:latin typeface="+mn-lt"/>
              </a:rPr>
            </a:br>
            <a:endParaRPr lang="en-GB"/>
          </a:p>
        </p:txBody>
      </p:sp>
    </p:spTree>
    <p:extLst>
      <p:ext uri="{BB962C8B-B14F-4D97-AF65-F5344CB8AC3E}">
        <p14:creationId xmlns:p14="http://schemas.microsoft.com/office/powerpoint/2010/main" val="8873620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66675" y="292090"/>
          <a:ext cx="9001125" cy="4731572"/>
        </p:xfrm>
        <a:graphic>
          <a:graphicData uri="http://schemas.openxmlformats.org/drawingml/2006/table">
            <a:tbl>
              <a:tblPr firstRow="1" bandRow="1"/>
              <a:tblGrid>
                <a:gridCol w="1752758">
                  <a:extLst>
                    <a:ext uri="{9D8B030D-6E8A-4147-A177-3AD203B41FA5}">
                      <a16:colId xmlns:a16="http://schemas.microsoft.com/office/drawing/2014/main" val="20000"/>
                    </a:ext>
                  </a:extLst>
                </a:gridCol>
                <a:gridCol w="2337028">
                  <a:extLst>
                    <a:ext uri="{9D8B030D-6E8A-4147-A177-3AD203B41FA5}">
                      <a16:colId xmlns:a16="http://schemas.microsoft.com/office/drawing/2014/main" val="20001"/>
                    </a:ext>
                  </a:extLst>
                </a:gridCol>
                <a:gridCol w="188412">
                  <a:extLst>
                    <a:ext uri="{9D8B030D-6E8A-4147-A177-3AD203B41FA5}">
                      <a16:colId xmlns:a16="http://schemas.microsoft.com/office/drawing/2014/main" val="20002"/>
                    </a:ext>
                  </a:extLst>
                </a:gridCol>
                <a:gridCol w="2246427">
                  <a:extLst>
                    <a:ext uri="{9D8B030D-6E8A-4147-A177-3AD203B41FA5}">
                      <a16:colId xmlns:a16="http://schemas.microsoft.com/office/drawing/2014/main" val="2880710429"/>
                    </a:ext>
                  </a:extLst>
                </a:gridCol>
                <a:gridCol w="2476500">
                  <a:extLst>
                    <a:ext uri="{9D8B030D-6E8A-4147-A177-3AD203B41FA5}">
                      <a16:colId xmlns:a16="http://schemas.microsoft.com/office/drawing/2014/main" val="20003"/>
                    </a:ext>
                  </a:extLst>
                </a:gridCol>
              </a:tblGrid>
              <a:tr h="209069">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a:solidFill>
                            <a:srgbClr val="FFFFFF"/>
                          </a:solidFill>
                          <a:latin typeface="+mn-lt"/>
                          <a:cs typeface="Arial"/>
                        </a:rPr>
                        <a:t>Overall</a:t>
                      </a:r>
                      <a:r>
                        <a:rPr lang="en-GB" sz="1050" b="1" i="0" baseline="0">
                          <a:solidFill>
                            <a:srgbClr val="FFFFFF"/>
                          </a:solidFill>
                          <a:latin typeface="+mn-lt"/>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09069">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a:solidFill>
                            <a:schemeClr val="bg1"/>
                          </a:solidFill>
                          <a:latin typeface="+mn-lt"/>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0906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RAG</a:t>
                      </a:r>
                      <a:r>
                        <a:rPr lang="en-GB" sz="1050" b="1" baseline="0">
                          <a:solidFill>
                            <a:schemeClr val="bg1"/>
                          </a:solidFill>
                          <a:latin typeface="Arial"/>
                          <a:cs typeface="Arial"/>
                        </a:rPr>
                        <a:t> Status</a:t>
                      </a: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09069">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                                             Status</a:t>
                      </a:r>
                      <a:r>
                        <a:rPr lang="en-GB" sz="1050" b="1" baseline="0">
                          <a:solidFill>
                            <a:schemeClr val="bg1"/>
                          </a:solidFill>
                          <a:latin typeface="+mn-lt"/>
                          <a:cs typeface="Arial"/>
                        </a:rPr>
                        <a:t> Justification</a:t>
                      </a: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1120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indent="0" algn="l">
                        <a:buFont typeface="Arial" panose="020B0604020202020204" pitchFamily="34" charset="0"/>
                        <a:buNone/>
                      </a:pPr>
                      <a:r>
                        <a:rPr lang="en-US" sz="700" b="0" i="0" u="none" strike="noStrike" kern="1200" cap="none" normalizeH="0" baseline="0">
                          <a:ln>
                            <a:noFill/>
                          </a:ln>
                          <a:solidFill>
                            <a:schemeClr val="tx1"/>
                          </a:solidFill>
                          <a:effectLst/>
                          <a:latin typeface="+mn-lt"/>
                          <a:ea typeface="+mn-ea"/>
                          <a:cs typeface="+mn-cs"/>
                        </a:rPr>
                        <a:t>The overall status is Green; implementation planned for 24/06. Implementation contingency date 01/07</a:t>
                      </a:r>
                    </a:p>
                    <a:p>
                      <a:pPr marL="0" indent="0" algn="l">
                        <a:buFont typeface="Arial" panose="020B0604020202020204" pitchFamily="34" charset="0"/>
                        <a:buNone/>
                      </a:pPr>
                      <a:r>
                        <a:rPr lang="en-US" sz="700" b="0" i="0" u="none" strike="noStrike" kern="1200" cap="none" normalizeH="0" baseline="0">
                          <a:ln>
                            <a:noFill/>
                          </a:ln>
                          <a:solidFill>
                            <a:schemeClr val="tx1"/>
                          </a:solidFill>
                          <a:effectLst/>
                          <a:latin typeface="+mn-lt"/>
                          <a:ea typeface="+mn-ea"/>
                          <a:cs typeface="+mn-cs"/>
                        </a:rPr>
                        <a:t>Decision received from </a:t>
                      </a:r>
                      <a:r>
                        <a:rPr lang="en-US" sz="700" b="0" i="0" u="none" strike="noStrike" kern="1200" cap="none" normalizeH="0" baseline="0" err="1">
                          <a:ln>
                            <a:noFill/>
                          </a:ln>
                          <a:solidFill>
                            <a:schemeClr val="tx1"/>
                          </a:solidFill>
                          <a:effectLst/>
                          <a:latin typeface="+mn-lt"/>
                          <a:ea typeface="+mn-ea"/>
                          <a:cs typeface="+mn-cs"/>
                        </a:rPr>
                        <a:t>ChMC</a:t>
                      </a:r>
                      <a:r>
                        <a:rPr lang="en-US" sz="700" b="0" i="0" u="none" strike="noStrike" kern="1200" cap="none" normalizeH="0" baseline="0">
                          <a:ln>
                            <a:noFill/>
                          </a:ln>
                          <a:solidFill>
                            <a:schemeClr val="tx1"/>
                          </a:solidFill>
                          <a:effectLst/>
                          <a:latin typeface="+mn-lt"/>
                          <a:ea typeface="+mn-ea"/>
                          <a:cs typeface="+mn-cs"/>
                        </a:rPr>
                        <a:t> on the 08/03 to descope XRN5186. XRN5186 will be descoped at the end of the regression testing phase on the 19/05</a:t>
                      </a:r>
                    </a:p>
                    <a:p>
                      <a:pPr marL="0" indent="0" algn="l">
                        <a:buFont typeface="Arial" panose="020B0604020202020204" pitchFamily="34" charset="0"/>
                        <a:buNone/>
                      </a:pPr>
                      <a:endParaRPr lang="en-US" sz="700" b="0" i="0" u="none" strike="noStrike" kern="1200" cap="none" normalizeH="0" baseline="0">
                        <a:ln>
                          <a:noFill/>
                        </a:ln>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u="none" strike="noStrike" kern="1200" cap="none" normalizeH="0" baseline="0">
                          <a:ln>
                            <a:noFill/>
                          </a:ln>
                          <a:solidFill>
                            <a:schemeClr val="tx1"/>
                          </a:solidFill>
                          <a:effectLst/>
                          <a:latin typeface="+mn-lt"/>
                          <a:ea typeface="+mn-ea"/>
                          <a:cs typeface="+mn-cs"/>
                        </a:rPr>
                        <a:t>System integration testing for all ISU build completed on 03/03</a:t>
                      </a:r>
                    </a:p>
                    <a:p>
                      <a:pPr marL="171450" indent="-171450" algn="l">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Build in progress for Market Flow changes to complete on 07/04</a:t>
                      </a:r>
                    </a:p>
                    <a:p>
                      <a:pPr marL="171450" indent="-171450" algn="l">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GES build in progress for xrn5186 to complete on 11/04</a:t>
                      </a:r>
                    </a:p>
                    <a:p>
                      <a:pPr marL="171450" indent="-171450" algn="l">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User acceptance testing execution and assurance in progress to be completed on 07/04 </a:t>
                      </a:r>
                    </a:p>
                    <a:p>
                      <a:pPr marL="171450" indent="-171450" algn="l">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Regression test case scenarios in review to be approved by 07/04</a:t>
                      </a:r>
                    </a:p>
                    <a:p>
                      <a:pPr marL="171450" indent="-171450" algn="l">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Regression testing execution to commence on 11/04</a:t>
                      </a:r>
                    </a:p>
                    <a:p>
                      <a:pPr marL="171450" indent="-171450" algn="l">
                        <a:buFont typeface="Arial" panose="020B0604020202020204" pitchFamily="34" charset="0"/>
                        <a:buChar char="•"/>
                      </a:pPr>
                      <a:endParaRPr lang="en-US" sz="700" b="0" i="0" u="none" strike="noStrike" kern="1200" cap="none" normalizeH="0" baseline="0">
                        <a:ln>
                          <a:noFill/>
                        </a:ln>
                        <a:solidFill>
                          <a:schemeClr val="tx1"/>
                        </a:solidFill>
                        <a:effectLst/>
                        <a:latin typeface="+mn-lt"/>
                        <a:ea typeface="+mn-ea"/>
                        <a:cs typeface="+mn-cs"/>
                      </a:endParaRPr>
                    </a:p>
                    <a:p>
                      <a:pPr marL="0" indent="0" algn="l">
                        <a:buFont typeface="Arial" panose="020B0604020202020204" pitchFamily="34" charset="0"/>
                        <a:buNone/>
                      </a:pPr>
                      <a:endParaRPr lang="en-US" sz="700" b="0" i="0" u="none" strike="noStrike" kern="1200" cap="none" normalizeH="0" baseline="0">
                        <a:ln>
                          <a:noFill/>
                        </a:ln>
                        <a:solidFill>
                          <a:schemeClr val="tx1"/>
                        </a:solidFill>
                        <a:effectLst/>
                        <a:latin typeface="+mn-lt"/>
                        <a:ea typeface="+mn-ea"/>
                        <a:cs typeface="+mn-cs"/>
                      </a:endParaRPr>
                    </a:p>
                    <a:p>
                      <a:pPr marL="0" indent="0" algn="l">
                        <a:buFont typeface="Arial" panose="020B0604020202020204" pitchFamily="34" charset="0"/>
                        <a:buNone/>
                      </a:pPr>
                      <a:endParaRPr lang="en-US" sz="700" b="0" i="0" u="none" strike="noStrike" kern="1200" cap="none" normalizeH="0" baseline="0">
                        <a:ln>
                          <a:noFill/>
                        </a:ln>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1" i="0" u="none" strike="noStrike" kern="1200" cap="none" normalizeH="0" baseline="0">
                          <a:ln>
                            <a:noFill/>
                          </a:ln>
                          <a:solidFill>
                            <a:schemeClr val="tx1"/>
                          </a:solidFill>
                          <a:effectLst/>
                          <a:latin typeface="+mn-lt"/>
                          <a:ea typeface="+mn-ea"/>
                          <a:cs typeface="+mn-cs"/>
                        </a:rPr>
                        <a:t>Decision in April </a:t>
                      </a:r>
                      <a:r>
                        <a:rPr lang="en-GB" sz="700" b="1" i="0" u="none" strike="noStrike" kern="1200" cap="none" normalizeH="0" baseline="0" err="1">
                          <a:ln>
                            <a:noFill/>
                          </a:ln>
                          <a:solidFill>
                            <a:schemeClr val="tx1"/>
                          </a:solidFill>
                          <a:effectLst/>
                          <a:latin typeface="+mn-lt"/>
                          <a:ea typeface="+mn-ea"/>
                          <a:cs typeface="+mn-cs"/>
                        </a:rPr>
                        <a:t>ChMC</a:t>
                      </a:r>
                      <a:r>
                        <a:rPr lang="en-GB" sz="700" b="0" i="0" u="none" strike="noStrike" kern="1200" cap="none" normalizeH="0" baseline="0">
                          <a:ln>
                            <a:noFill/>
                          </a:ln>
                          <a:solidFill>
                            <a:schemeClr val="tx1"/>
                          </a:solidFill>
                          <a:effectLst/>
                          <a:latin typeface="+mn-lt"/>
                          <a:ea typeface="+mn-ea"/>
                          <a:cs typeface="+mn-cs"/>
                        </a:rPr>
                        <a:t>:.No decision required</a:t>
                      </a:r>
                      <a:endParaRPr lang="en-US"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lgn="l">
                        <a:buFont typeface="Arial" panose="020B0604020202020204" pitchFamily="34" charset="0"/>
                        <a:buNone/>
                      </a:pPr>
                      <a:endParaRPr lang="en-US" sz="800"/>
                    </a:p>
                    <a:p>
                      <a:pPr marL="0" indent="0" algn="l">
                        <a:buNone/>
                      </a:pPr>
                      <a:r>
                        <a:rPr lang="en-US" sz="700"/>
                        <a:t>  </a:t>
                      </a:r>
                    </a:p>
                    <a:p>
                      <a:pPr marL="0" indent="0" algn="l">
                        <a:buNone/>
                      </a:pPr>
                      <a:endParaRPr lang="en-US" sz="70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b="0" i="0" u="none" strike="noStrike" kern="1200" cap="none" normalizeH="0" baseline="0">
                        <a:ln>
                          <a:noFill/>
                        </a:ln>
                        <a:solidFill>
                          <a:schemeClr val="tx1"/>
                        </a:solidFill>
                        <a:effectLst/>
                        <a:latin typeface="+mn-lt"/>
                        <a:ea typeface="+mn-ea"/>
                        <a:cs typeface="+mn-cs"/>
                      </a:endParaRPr>
                    </a:p>
                    <a:p>
                      <a:pPr marL="0" indent="0" algn="l">
                        <a:buNone/>
                      </a:pPr>
                      <a:endParaRPr lang="en-US" sz="700"/>
                    </a:p>
                    <a:p>
                      <a:pPr marL="0" indent="0" algn="l">
                        <a:buNone/>
                      </a:pPr>
                      <a:endParaRPr lang="en-US" sz="700"/>
                    </a:p>
                    <a:p>
                      <a:pPr marL="171450" indent="-171450" algn="l">
                        <a:buFont typeface="Arial" panose="020B0604020202020204" pitchFamily="34" charset="0"/>
                        <a:buChar char="•"/>
                      </a:pPr>
                      <a:endParaRPr lang="en-US" sz="800"/>
                    </a:p>
                    <a:p>
                      <a:pPr marL="0" indent="0" algn="l">
                        <a:buFont typeface="Arial" panose="020B0604020202020204" pitchFamily="34" charset="0"/>
                        <a:buNone/>
                      </a:pPr>
                      <a:endParaRPr lang="en-US" sz="800"/>
                    </a:p>
                    <a:p>
                      <a:pPr marL="0" indent="0" algn="l">
                        <a:buFont typeface="Arial" panose="020B0604020202020204" pitchFamily="34" charset="0"/>
                        <a:buNone/>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0" indent="0" algn="l">
                        <a:buFont typeface="Arial" panose="020B0604020202020204" pitchFamily="34" charset="0"/>
                        <a:buNone/>
                      </a:pPr>
                      <a:endParaRPr lang="en-US" sz="800"/>
                    </a:p>
                    <a:p>
                      <a:pPr marL="0" indent="0" algn="l">
                        <a:buFont typeface="Arial" panose="020B0604020202020204" pitchFamily="34" charset="0"/>
                        <a:buNone/>
                      </a:pPr>
                      <a:endParaRPr lang="en-US" sz="8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i="0" u="none" strike="noStrike" kern="1200" cap="none" normalizeH="0" baseline="0">
                        <a:ln>
                          <a:noFill/>
                        </a:ln>
                        <a:solidFill>
                          <a:schemeClr val="tx1"/>
                        </a:solidFill>
                        <a:effectLst/>
                        <a:latin typeface="+mn-lt"/>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i="0" u="none" strike="noStrike" kern="1200" cap="none" normalizeH="0" baseline="0">
                        <a:ln>
                          <a:noFill/>
                        </a:ln>
                        <a:solidFill>
                          <a:schemeClr val="tx1"/>
                        </a:solidFill>
                        <a:effectLst/>
                        <a:latin typeface="+mn-lt"/>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cap="none" normalizeH="0" baseline="0">
                          <a:ln>
                            <a:noFill/>
                          </a:ln>
                          <a:solidFill>
                            <a:schemeClr val="tx1"/>
                          </a:solidFill>
                          <a:effectLst/>
                          <a:latin typeface="+mn-lt"/>
                          <a:ea typeface="+mn-ea"/>
                          <a:cs typeface="Poppins"/>
                        </a:rPr>
                        <a:t>Implementation date of 24</a:t>
                      </a:r>
                      <a:r>
                        <a:rPr lang="en-GB" sz="800" b="0" i="0" u="none" strike="noStrike" kern="1200" cap="none" normalizeH="0" baseline="30000">
                          <a:ln>
                            <a:noFill/>
                          </a:ln>
                          <a:solidFill>
                            <a:schemeClr val="tx1"/>
                          </a:solidFill>
                          <a:effectLst/>
                          <a:latin typeface="+mn-lt"/>
                          <a:ea typeface="+mn-ea"/>
                          <a:cs typeface="Poppins"/>
                        </a:rPr>
                        <a:t>th</a:t>
                      </a:r>
                      <a:r>
                        <a:rPr lang="en-GB" sz="800" b="0" i="0" u="none" strike="noStrike" kern="1200" cap="none" normalizeH="0" baseline="0">
                          <a:ln>
                            <a:noFill/>
                          </a:ln>
                          <a:solidFill>
                            <a:schemeClr val="tx1"/>
                          </a:solidFill>
                          <a:effectLst/>
                          <a:latin typeface="+mn-lt"/>
                          <a:ea typeface="+mn-ea"/>
                          <a:cs typeface="Poppins"/>
                        </a:rPr>
                        <a:t> June, with a contingency implementation date of 1</a:t>
                      </a:r>
                      <a:r>
                        <a:rPr lang="en-GB" sz="800" b="0" i="0" u="none" strike="noStrike" kern="1200" cap="none" normalizeH="0" baseline="30000">
                          <a:ln>
                            <a:noFill/>
                          </a:ln>
                          <a:solidFill>
                            <a:schemeClr val="tx1"/>
                          </a:solidFill>
                          <a:effectLst/>
                          <a:latin typeface="+mn-lt"/>
                          <a:ea typeface="+mn-ea"/>
                          <a:cs typeface="Poppins"/>
                        </a:rPr>
                        <a:t>st</a:t>
                      </a:r>
                      <a:r>
                        <a:rPr lang="en-GB" sz="800" b="0" i="0" u="none" strike="noStrike" kern="1200" cap="none" normalizeH="0" baseline="0">
                          <a:ln>
                            <a:noFill/>
                          </a:ln>
                          <a:solidFill>
                            <a:schemeClr val="tx1"/>
                          </a:solidFill>
                          <a:effectLst/>
                          <a:latin typeface="+mn-lt"/>
                          <a:ea typeface="+mn-ea"/>
                          <a:cs typeface="Poppins"/>
                        </a:rPr>
                        <a:t> July</a:t>
                      </a:r>
                    </a:p>
                    <a:p>
                      <a:pPr marL="0" indent="0" algn="l">
                        <a:buFont typeface="Arial" panose="020B0604020202020204" pitchFamily="34" charset="0"/>
                        <a:buNone/>
                      </a:pPr>
                      <a:endParaRPr lang="en-US" sz="8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103857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u="none" strike="noStrike" kern="1200">
                          <a:solidFill>
                            <a:srgbClr val="000000"/>
                          </a:solidFill>
                          <a:effectLst/>
                          <a:latin typeface="Calibri"/>
                          <a:ea typeface="+mn-ea"/>
                          <a:cs typeface="Poppins"/>
                        </a:rPr>
                        <a:t>Risk 68719 - There is a risk that some of the customer data held is inaccurate prior to the implementation of XRN5186. </a:t>
                      </a:r>
                      <a:r>
                        <a:rPr lang="en-US" sz="700" b="1" i="0" u="none" strike="noStrike" kern="1200">
                          <a:solidFill>
                            <a:srgbClr val="000000"/>
                          </a:solidFill>
                          <a:effectLst/>
                          <a:latin typeface="Calibri"/>
                          <a:ea typeface="+mn-ea"/>
                          <a:cs typeface="Poppins"/>
                        </a:rPr>
                        <a:t>Mitigation Action </a:t>
                      </a:r>
                      <a:r>
                        <a:rPr lang="en-US" sz="700" b="0" i="0" u="none" strike="noStrike" kern="1200">
                          <a:solidFill>
                            <a:srgbClr val="000000"/>
                          </a:solidFill>
                          <a:effectLst/>
                          <a:latin typeface="Calibri"/>
                          <a:ea typeface="+mn-ea"/>
                          <a:cs typeface="Poppins"/>
                        </a:rPr>
                        <a:t>– </a:t>
                      </a:r>
                      <a:r>
                        <a:rPr lang="en-US" sz="700" b="0" i="0" u="none" strike="noStrike" kern="1200" err="1">
                          <a:solidFill>
                            <a:srgbClr val="000000"/>
                          </a:solidFill>
                          <a:effectLst/>
                          <a:latin typeface="Calibri"/>
                          <a:ea typeface="+mn-ea"/>
                          <a:cs typeface="Poppins"/>
                        </a:rPr>
                        <a:t>Xoserve</a:t>
                      </a:r>
                      <a:r>
                        <a:rPr lang="en-US" sz="700" b="0" i="0" u="none" strike="noStrike" kern="1200">
                          <a:solidFill>
                            <a:srgbClr val="000000"/>
                          </a:solidFill>
                          <a:effectLst/>
                          <a:latin typeface="Calibri"/>
                          <a:ea typeface="+mn-ea"/>
                          <a:cs typeface="Poppins"/>
                        </a:rPr>
                        <a:t> are currently working with customers to understand the best solution for this prior to the implementation of this change</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700" b="0" i="0" u="none" strike="noStrike" kern="1200">
                          <a:solidFill>
                            <a:srgbClr val="000000"/>
                          </a:solidFill>
                          <a:effectLst/>
                          <a:latin typeface="Calibri"/>
                          <a:ea typeface="+mn-ea"/>
                          <a:cs typeface="Poppins"/>
                        </a:rPr>
                        <a:t>Risk 68721 - There is an associated risk (68719) that the current migration rules pre-implementation for XRN5186 are not currently defined and agreed. </a:t>
                      </a:r>
                      <a:r>
                        <a:rPr lang="en-US" sz="700" b="1" i="0" u="none" strike="noStrike" kern="1200">
                          <a:solidFill>
                            <a:srgbClr val="000000"/>
                          </a:solidFill>
                          <a:effectLst/>
                          <a:latin typeface="Calibri"/>
                          <a:ea typeface="+mn-ea"/>
                          <a:cs typeface="Poppins"/>
                        </a:rPr>
                        <a:t>Mitigation Action  </a:t>
                      </a:r>
                      <a:r>
                        <a:rPr lang="en-US" sz="700" b="0" i="0" u="none" strike="noStrike" kern="1200">
                          <a:solidFill>
                            <a:srgbClr val="000000"/>
                          </a:solidFill>
                          <a:effectLst/>
                          <a:latin typeface="Calibri"/>
                          <a:ea typeface="+mn-ea"/>
                          <a:cs typeface="Poppins"/>
                        </a:rPr>
                        <a:t>- There is an action on June23 project team to provide further detail around current working assumptions for all scenarios at Go-live to be provided on 06/04. This will require validation by customers.</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700" b="0" i="0" u="none" strike="noStrike" kern="1200">
                          <a:solidFill>
                            <a:srgbClr val="000000"/>
                          </a:solidFill>
                          <a:effectLst/>
                          <a:latin typeface="Calibri"/>
                          <a:ea typeface="+mn-ea"/>
                          <a:cs typeface="Poppins"/>
                        </a:rPr>
                        <a:t>Dependency 68747 - There is a dependency on </a:t>
                      </a:r>
                      <a:r>
                        <a:rPr lang="en-US" sz="700" b="0" i="0" u="none" strike="noStrike" kern="1200" err="1">
                          <a:solidFill>
                            <a:srgbClr val="000000"/>
                          </a:solidFill>
                          <a:effectLst/>
                          <a:latin typeface="Calibri"/>
                          <a:ea typeface="+mn-ea"/>
                          <a:cs typeface="Poppins"/>
                        </a:rPr>
                        <a:t>Xoserve</a:t>
                      </a:r>
                      <a:r>
                        <a:rPr lang="en-US" sz="700" b="0" i="0" u="none" strike="noStrike" kern="1200">
                          <a:solidFill>
                            <a:srgbClr val="000000"/>
                          </a:solidFill>
                          <a:effectLst/>
                          <a:latin typeface="Calibri"/>
                          <a:ea typeface="+mn-ea"/>
                          <a:cs typeface="Poppins"/>
                        </a:rPr>
                        <a:t> to provide clarification on the migration rules to be applied for XRN5186 prior to implementation. </a:t>
                      </a:r>
                      <a:r>
                        <a:rPr lang="en-US" sz="700" b="1" i="0" u="none" strike="noStrike" kern="1200">
                          <a:solidFill>
                            <a:srgbClr val="000000"/>
                          </a:solidFill>
                          <a:effectLst/>
                          <a:latin typeface="Calibri"/>
                          <a:ea typeface="+mn-ea"/>
                          <a:cs typeface="Poppins"/>
                        </a:rPr>
                        <a:t>Mitigation Action </a:t>
                      </a:r>
                      <a:r>
                        <a:rPr lang="en-US" sz="700" b="0" i="0" u="none" strike="noStrike" kern="1200">
                          <a:solidFill>
                            <a:srgbClr val="000000"/>
                          </a:solidFill>
                          <a:effectLst/>
                          <a:latin typeface="Calibri"/>
                          <a:ea typeface="+mn-ea"/>
                          <a:cs typeface="Poppins"/>
                        </a:rPr>
                        <a:t>-  Project team to provide all possible scenarios and current working assumptions that could impact the implementation of xrn5186 and data volumes for each scenario 06/04.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u="none" strike="noStrike" kern="1200">
                          <a:solidFill>
                            <a:srgbClr val="000000"/>
                          </a:solidFill>
                          <a:effectLst/>
                          <a:latin typeface="Calibri"/>
                          <a:ea typeface="+mn-ea"/>
                          <a:cs typeface="Poppins"/>
                        </a:rPr>
                        <a:t>Dependency 68748 - There is a dependency on DNS to provide updated details around the </a:t>
                      </a:r>
                      <a:r>
                        <a:rPr lang="en-US" sz="700" b="0" i="0" u="none" strike="noStrike" kern="1200" err="1">
                          <a:solidFill>
                            <a:srgbClr val="000000"/>
                          </a:solidFill>
                          <a:effectLst/>
                          <a:latin typeface="Calibri"/>
                          <a:ea typeface="+mn-ea"/>
                          <a:cs typeface="Poppins"/>
                        </a:rPr>
                        <a:t>NExA</a:t>
                      </a:r>
                      <a:r>
                        <a:rPr lang="en-US" sz="700" b="0" i="0" u="none" strike="noStrike" kern="1200">
                          <a:solidFill>
                            <a:srgbClr val="000000"/>
                          </a:solidFill>
                          <a:effectLst/>
                          <a:latin typeface="Calibri"/>
                          <a:ea typeface="+mn-ea"/>
                          <a:cs typeface="Poppins"/>
                        </a:rPr>
                        <a:t> SHQ/SOQ held in the system before the capacity window closes on the 31st of October. </a:t>
                      </a:r>
                      <a:r>
                        <a:rPr lang="en-US" sz="700" b="1" i="0" u="none" strike="noStrike" kern="1200">
                          <a:solidFill>
                            <a:srgbClr val="000000"/>
                          </a:solidFill>
                          <a:effectLst/>
                          <a:latin typeface="Calibri"/>
                          <a:ea typeface="+mn-ea"/>
                          <a:cs typeface="Poppins"/>
                        </a:rPr>
                        <a:t>Mitigation Action </a:t>
                      </a:r>
                      <a:r>
                        <a:rPr lang="en-US" sz="700" b="0" i="0" u="none" strike="noStrike" kern="1200">
                          <a:solidFill>
                            <a:srgbClr val="000000"/>
                          </a:solidFill>
                          <a:effectLst/>
                          <a:latin typeface="Calibri"/>
                          <a:ea typeface="+mn-ea"/>
                          <a:cs typeface="Poppins"/>
                        </a:rPr>
                        <a:t>– </a:t>
                      </a:r>
                      <a:r>
                        <a:rPr lang="en-US" sz="700" b="0" i="0" u="none" strike="noStrike" kern="1200" err="1">
                          <a:solidFill>
                            <a:srgbClr val="000000"/>
                          </a:solidFill>
                          <a:effectLst/>
                          <a:latin typeface="Calibri"/>
                          <a:ea typeface="+mn-ea"/>
                          <a:cs typeface="Poppins"/>
                        </a:rPr>
                        <a:t>Xoserve</a:t>
                      </a:r>
                      <a:r>
                        <a:rPr lang="en-US" sz="700" b="0" i="0" u="none" strike="noStrike" kern="1200">
                          <a:solidFill>
                            <a:srgbClr val="000000"/>
                          </a:solidFill>
                          <a:effectLst/>
                          <a:latin typeface="Calibri"/>
                          <a:ea typeface="+mn-ea"/>
                          <a:cs typeface="Poppins"/>
                        </a:rPr>
                        <a:t> to continue to send out monthly report as per the agreed interim process to all DNs/Shippers notifying them of current vales held in the system</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700" b="0" i="0" u="none" strike="noStrike" kern="1200">
                          <a:solidFill>
                            <a:srgbClr val="000000"/>
                          </a:solidFill>
                          <a:effectLst/>
                          <a:latin typeface="Calibri"/>
                          <a:ea typeface="+mn-ea"/>
                          <a:cs typeface="Poppins"/>
                        </a:rPr>
                        <a:t>Dependency 68754 - There is a dependency on RECCO to update the data permission matrix prior to the implementation of XRN5186. </a:t>
                      </a:r>
                      <a:r>
                        <a:rPr lang="en-US" sz="700" b="1" i="0" u="none" strike="noStrike" kern="1200">
                          <a:solidFill>
                            <a:srgbClr val="000000"/>
                          </a:solidFill>
                          <a:effectLst/>
                          <a:latin typeface="Calibri"/>
                          <a:ea typeface="+mn-ea"/>
                          <a:cs typeface="Poppins"/>
                        </a:rPr>
                        <a:t>Mitigation Action  </a:t>
                      </a:r>
                      <a:r>
                        <a:rPr lang="en-US" sz="700" b="0" i="0" u="none" strike="noStrike" kern="1200">
                          <a:solidFill>
                            <a:srgbClr val="000000"/>
                          </a:solidFill>
                          <a:effectLst/>
                          <a:latin typeface="Calibri"/>
                          <a:ea typeface="+mn-ea"/>
                          <a:cs typeface="Poppins"/>
                        </a:rPr>
                        <a:t>- Delivery timeline has been shared with RECCO regular conversations in place between BA on June23 project and RECCO</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0906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lvl="0" indent="0">
                        <a:buNone/>
                      </a:pPr>
                      <a:r>
                        <a:rPr lang="en-US" sz="700" b="0" i="0" u="none" strike="noStrike" kern="1200" noProof="0">
                          <a:solidFill>
                            <a:schemeClr val="tx1"/>
                          </a:solidFill>
                          <a:effectLst/>
                          <a:latin typeface="Arial"/>
                        </a:rPr>
                        <a:t> </a:t>
                      </a:r>
                      <a:r>
                        <a:rPr lang="en-US" sz="700" b="0" i="0" u="none" strike="noStrike" kern="1200" noProof="0">
                          <a:solidFill>
                            <a:schemeClr val="tx1"/>
                          </a:solidFill>
                          <a:effectLst/>
                          <a:latin typeface="+mn-lt"/>
                        </a:rPr>
                        <a:t>Forecast to complete delivery against approved BER </a:t>
                      </a:r>
                      <a:endParaRPr kumimoji="0" lang="en-US" sz="7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229981">
                <a:tc>
                  <a:txBody>
                    <a:bodyPr/>
                    <a:lstStyle/>
                    <a:p>
                      <a:pPr algn="ctr"/>
                      <a:r>
                        <a:rPr lang="en-GB" sz="105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rtl="0" fontAlgn="base"/>
                      <a:r>
                        <a:rPr lang="en-US" sz="600" b="1" i="0" u="none" strike="noStrike" kern="1200">
                          <a:solidFill>
                            <a:schemeClr val="tx1"/>
                          </a:solidFill>
                          <a:effectLst/>
                          <a:latin typeface="+mn-lt"/>
                          <a:ea typeface="+mn-ea"/>
                          <a:cs typeface="+mn-cs"/>
                        </a:rPr>
                        <a:t>XRN5091 - Deferral of creation of Class change reads at transfer of ownership</a:t>
                      </a:r>
                    </a:p>
                    <a:p>
                      <a:pPr rtl="0" fontAlgn="base"/>
                      <a:r>
                        <a:rPr lang="en-US" sz="600" b="1" i="0" u="none" strike="noStrike" kern="1200">
                          <a:solidFill>
                            <a:schemeClr val="tx1"/>
                          </a:solidFill>
                          <a:effectLst/>
                          <a:latin typeface="+mn-lt"/>
                          <a:ea typeface="+mn-ea"/>
                          <a:cs typeface="+mn-cs"/>
                        </a:rPr>
                        <a:t>XRN5186 - MOD0701 – Aligning Capacity booking under the UNC and arrangements set out in relevant NEXAs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128134"/>
            <a:ext cx="8229600" cy="632830"/>
          </a:xfrm>
        </p:spPr>
        <p:txBody>
          <a:bodyPr>
            <a:normAutofit/>
          </a:bodyPr>
          <a:lstStyle/>
          <a:p>
            <a:r>
              <a:rPr lang="en-GB" sz="1600">
                <a:latin typeface="Arial"/>
                <a:cs typeface="Arial"/>
              </a:rPr>
              <a:t>XRN5562 – June 23 Major Release-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556836" cy="200055"/>
          </a:xfrm>
          <a:prstGeom prst="rect">
            <a:avLst/>
          </a:prstGeom>
          <a:noFill/>
        </p:spPr>
        <p:txBody>
          <a:bodyPr wrap="none" lIns="91440" tIns="45720" rIns="91440" bIns="45720" rtlCol="0" anchor="t">
            <a:spAutoFit/>
          </a:bodyPr>
          <a:lstStyle/>
          <a:p>
            <a:r>
              <a:rPr lang="en-GB" sz="700"/>
              <a:t>Slide updated on 29</a:t>
            </a:r>
            <a:r>
              <a:rPr lang="en-GB" sz="700" baseline="30000"/>
              <a:t>th</a:t>
            </a:r>
            <a:r>
              <a:rPr lang="en-GB" sz="700"/>
              <a:t> March 2023</a:t>
            </a:r>
            <a:endParaRPr lang="en-GB"/>
          </a:p>
        </p:txBody>
      </p:sp>
      <p:grpSp>
        <p:nvGrpSpPr>
          <p:cNvPr id="21" name="Group 20">
            <a:extLst>
              <a:ext uri="{FF2B5EF4-FFF2-40B4-BE49-F238E27FC236}">
                <a16:creationId xmlns:a16="http://schemas.microsoft.com/office/drawing/2014/main" id="{7F69C754-A2B7-42E7-A95D-34326B9ADA63}"/>
              </a:ext>
            </a:extLst>
          </p:cNvPr>
          <p:cNvGrpSpPr/>
          <p:nvPr/>
        </p:nvGrpSpPr>
        <p:grpSpPr>
          <a:xfrm>
            <a:off x="4505498" y="2817600"/>
            <a:ext cx="2861652" cy="200055"/>
            <a:chOff x="4309575" y="3517379"/>
            <a:chExt cx="2861652" cy="200055"/>
          </a:xfrm>
        </p:grpSpPr>
        <p:grpSp>
          <p:nvGrpSpPr>
            <p:cNvPr id="6" name="Group 5">
              <a:extLst>
                <a:ext uri="{FF2B5EF4-FFF2-40B4-BE49-F238E27FC236}">
                  <a16:creationId xmlns:a16="http://schemas.microsoft.com/office/drawing/2014/main" id="{C00F5C7A-7DE9-4E56-920B-E5E147C6EBD4}"/>
                </a:ext>
              </a:extLst>
            </p:cNvPr>
            <p:cNvGrpSpPr/>
            <p:nvPr/>
          </p:nvGrpSpPr>
          <p:grpSpPr>
            <a:xfrm>
              <a:off x="4309575" y="3517379"/>
              <a:ext cx="741910" cy="200055"/>
              <a:chOff x="4089862" y="3477140"/>
              <a:chExt cx="741910" cy="200055"/>
            </a:xfrm>
          </p:grpSpPr>
          <p:sp>
            <p:nvSpPr>
              <p:cNvPr id="7" name="Oval 6">
                <a:extLst>
                  <a:ext uri="{FF2B5EF4-FFF2-40B4-BE49-F238E27FC236}">
                    <a16:creationId xmlns:a16="http://schemas.microsoft.com/office/drawing/2014/main" id="{891FDCCB-752F-418A-A9D0-310AC089410C}"/>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7">
                <a:extLst>
                  <a:ext uri="{FF2B5EF4-FFF2-40B4-BE49-F238E27FC236}">
                    <a16:creationId xmlns:a16="http://schemas.microsoft.com/office/drawing/2014/main" id="{D10FF982-1EC8-4484-862D-7340064BDED9}"/>
                  </a:ext>
                </a:extLst>
              </p:cNvPr>
              <p:cNvSpPr txBox="1"/>
              <p:nvPr/>
            </p:nvSpPr>
            <p:spPr>
              <a:xfrm>
                <a:off x="4116878" y="3477140"/>
                <a:ext cx="714894" cy="200055"/>
              </a:xfrm>
              <a:prstGeom prst="rect">
                <a:avLst/>
              </a:prstGeom>
              <a:noFill/>
            </p:spPr>
            <p:txBody>
              <a:bodyPr wrap="square" rtlCol="0">
                <a:spAutoFit/>
              </a:bodyPr>
              <a:lstStyle/>
              <a:p>
                <a:r>
                  <a:rPr lang="en-GB" sz="700"/>
                  <a:t>Complete</a:t>
                </a:r>
              </a:p>
            </p:txBody>
          </p:sp>
        </p:grpSp>
        <p:grpSp>
          <p:nvGrpSpPr>
            <p:cNvPr id="9" name="Group 8">
              <a:extLst>
                <a:ext uri="{FF2B5EF4-FFF2-40B4-BE49-F238E27FC236}">
                  <a16:creationId xmlns:a16="http://schemas.microsoft.com/office/drawing/2014/main" id="{4EC52DCE-2008-4732-9AA5-A47EAAD5CBDF}"/>
                </a:ext>
              </a:extLst>
            </p:cNvPr>
            <p:cNvGrpSpPr/>
            <p:nvPr/>
          </p:nvGrpSpPr>
          <p:grpSpPr>
            <a:xfrm>
              <a:off x="5080579" y="3517379"/>
              <a:ext cx="741910" cy="200055"/>
              <a:chOff x="4089862" y="3477140"/>
              <a:chExt cx="741910" cy="200055"/>
            </a:xfrm>
          </p:grpSpPr>
          <p:sp>
            <p:nvSpPr>
              <p:cNvPr id="10" name="Oval 9">
                <a:extLst>
                  <a:ext uri="{FF2B5EF4-FFF2-40B4-BE49-F238E27FC236}">
                    <a16:creationId xmlns:a16="http://schemas.microsoft.com/office/drawing/2014/main" id="{42C43FFD-9FF3-4EF1-B48C-F3F52EAB4D74}"/>
                  </a:ext>
                </a:extLst>
              </p:cNvPr>
              <p:cNvSpPr/>
              <p:nvPr/>
            </p:nvSpPr>
            <p:spPr>
              <a:xfrm>
                <a:off x="4089862" y="3562003"/>
                <a:ext cx="54033" cy="45719"/>
              </a:xfrm>
              <a:prstGeom prst="ellipse">
                <a:avLst/>
              </a:prstGeom>
              <a:solidFill>
                <a:srgbClr val="92D050"/>
              </a:solidFill>
              <a:ln>
                <a:solidFill>
                  <a:srgbClr val="9CC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10">
                <a:extLst>
                  <a:ext uri="{FF2B5EF4-FFF2-40B4-BE49-F238E27FC236}">
                    <a16:creationId xmlns:a16="http://schemas.microsoft.com/office/drawing/2014/main" id="{C11F1660-03A9-4421-90E7-6B9A8D68AEE8}"/>
                  </a:ext>
                </a:extLst>
              </p:cNvPr>
              <p:cNvSpPr txBox="1"/>
              <p:nvPr/>
            </p:nvSpPr>
            <p:spPr>
              <a:xfrm>
                <a:off x="4116878" y="3477140"/>
                <a:ext cx="714894" cy="200055"/>
              </a:xfrm>
              <a:prstGeom prst="rect">
                <a:avLst/>
              </a:prstGeom>
              <a:noFill/>
            </p:spPr>
            <p:txBody>
              <a:bodyPr wrap="square" rtlCol="0">
                <a:spAutoFit/>
              </a:bodyPr>
              <a:lstStyle/>
              <a:p>
                <a:r>
                  <a:rPr lang="en-GB" sz="700"/>
                  <a:t>On Track</a:t>
                </a:r>
              </a:p>
            </p:txBody>
          </p:sp>
        </p:grpSp>
        <p:grpSp>
          <p:nvGrpSpPr>
            <p:cNvPr id="12" name="Group 11">
              <a:extLst>
                <a:ext uri="{FF2B5EF4-FFF2-40B4-BE49-F238E27FC236}">
                  <a16:creationId xmlns:a16="http://schemas.microsoft.com/office/drawing/2014/main" id="{1CBDC873-8ACE-4B55-84C1-36CCD1380D6D}"/>
                </a:ext>
              </a:extLst>
            </p:cNvPr>
            <p:cNvGrpSpPr/>
            <p:nvPr/>
          </p:nvGrpSpPr>
          <p:grpSpPr>
            <a:xfrm>
              <a:off x="5795473" y="3517379"/>
              <a:ext cx="741910" cy="200055"/>
              <a:chOff x="4089862" y="3477140"/>
              <a:chExt cx="741910" cy="200055"/>
            </a:xfrm>
          </p:grpSpPr>
          <p:sp>
            <p:nvSpPr>
              <p:cNvPr id="13" name="Oval 12">
                <a:extLst>
                  <a:ext uri="{FF2B5EF4-FFF2-40B4-BE49-F238E27FC236}">
                    <a16:creationId xmlns:a16="http://schemas.microsoft.com/office/drawing/2014/main" id="{19A3E629-54CF-4D8C-97CB-B2D239AF49B7}"/>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TextBox 13">
                <a:extLst>
                  <a:ext uri="{FF2B5EF4-FFF2-40B4-BE49-F238E27FC236}">
                    <a16:creationId xmlns:a16="http://schemas.microsoft.com/office/drawing/2014/main" id="{586036A5-BDBE-46A6-A94B-1D2E719FA5F1}"/>
                  </a:ext>
                </a:extLst>
              </p:cNvPr>
              <p:cNvSpPr txBox="1"/>
              <p:nvPr/>
            </p:nvSpPr>
            <p:spPr>
              <a:xfrm>
                <a:off x="4116878" y="3477140"/>
                <a:ext cx="714894" cy="200055"/>
              </a:xfrm>
              <a:prstGeom prst="rect">
                <a:avLst/>
              </a:prstGeom>
              <a:noFill/>
            </p:spPr>
            <p:txBody>
              <a:bodyPr wrap="square" rtlCol="0">
                <a:spAutoFit/>
              </a:bodyPr>
              <a:lstStyle/>
              <a:p>
                <a:r>
                  <a:rPr lang="en-GB" sz="700"/>
                  <a:t>At Risk</a:t>
                </a:r>
              </a:p>
            </p:txBody>
          </p:sp>
        </p:grpSp>
        <p:grpSp>
          <p:nvGrpSpPr>
            <p:cNvPr id="15" name="Group 14">
              <a:extLst>
                <a:ext uri="{FF2B5EF4-FFF2-40B4-BE49-F238E27FC236}">
                  <a16:creationId xmlns:a16="http://schemas.microsoft.com/office/drawing/2014/main" id="{5B859870-D5CA-454D-8299-952E351E1D55}"/>
                </a:ext>
              </a:extLst>
            </p:cNvPr>
            <p:cNvGrpSpPr/>
            <p:nvPr/>
          </p:nvGrpSpPr>
          <p:grpSpPr>
            <a:xfrm>
              <a:off x="6429317" y="3517379"/>
              <a:ext cx="741910" cy="200055"/>
              <a:chOff x="4089862" y="3477140"/>
              <a:chExt cx="741910" cy="200055"/>
            </a:xfrm>
          </p:grpSpPr>
          <p:sp>
            <p:nvSpPr>
              <p:cNvPr id="16" name="Oval 15">
                <a:extLst>
                  <a:ext uri="{FF2B5EF4-FFF2-40B4-BE49-F238E27FC236}">
                    <a16:creationId xmlns:a16="http://schemas.microsoft.com/office/drawing/2014/main" id="{95DF9D2D-2684-4464-B881-A3FC48AD853F}"/>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 name="TextBox 16">
                <a:extLst>
                  <a:ext uri="{FF2B5EF4-FFF2-40B4-BE49-F238E27FC236}">
                    <a16:creationId xmlns:a16="http://schemas.microsoft.com/office/drawing/2014/main" id="{D875BF0E-EAFE-431D-A9BE-CBF56ED4E5D5}"/>
                  </a:ext>
                </a:extLst>
              </p:cNvPr>
              <p:cNvSpPr txBox="1"/>
              <p:nvPr/>
            </p:nvSpPr>
            <p:spPr>
              <a:xfrm>
                <a:off x="4116878" y="3477140"/>
                <a:ext cx="714894" cy="200055"/>
              </a:xfrm>
              <a:prstGeom prst="rect">
                <a:avLst/>
              </a:prstGeom>
              <a:noFill/>
            </p:spPr>
            <p:txBody>
              <a:bodyPr wrap="square" rtlCol="0">
                <a:spAutoFit/>
              </a:bodyPr>
              <a:lstStyle/>
              <a:p>
                <a:r>
                  <a:rPr lang="en-GB" sz="700"/>
                  <a:t>Overdue</a:t>
                </a:r>
              </a:p>
            </p:txBody>
          </p:sp>
        </p:grpSp>
      </p:grpSp>
      <p:pic>
        <p:nvPicPr>
          <p:cNvPr id="18" name="Picture 17">
            <a:extLst>
              <a:ext uri="{FF2B5EF4-FFF2-40B4-BE49-F238E27FC236}">
                <a16:creationId xmlns:a16="http://schemas.microsoft.com/office/drawing/2014/main" id="{0D32C4E0-A3FC-0A0D-5CBE-24ACBCA8E92A}"/>
              </a:ext>
            </a:extLst>
          </p:cNvPr>
          <p:cNvPicPr>
            <a:picLocks noChangeAspect="1"/>
          </p:cNvPicPr>
          <p:nvPr/>
        </p:nvPicPr>
        <p:blipFill>
          <a:blip r:embed="rId3"/>
          <a:stretch>
            <a:fillRect/>
          </a:stretch>
        </p:blipFill>
        <p:spPr>
          <a:xfrm>
            <a:off x="4381500" y="1267726"/>
            <a:ext cx="4654550" cy="1403824"/>
          </a:xfrm>
          <a:prstGeom prst="rect">
            <a:avLst/>
          </a:prstGeom>
        </p:spPr>
      </p:pic>
    </p:spTree>
    <p:extLst>
      <p:ext uri="{BB962C8B-B14F-4D97-AF65-F5344CB8AC3E}">
        <p14:creationId xmlns:p14="http://schemas.microsoft.com/office/powerpoint/2010/main" val="10643324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421" y="2020490"/>
            <a:ext cx="8797158" cy="1102519"/>
          </a:xfrm>
        </p:spPr>
        <p:txBody>
          <a:bodyPr>
            <a:normAutofit fontScale="90000"/>
          </a:bodyPr>
          <a:lstStyle/>
          <a:p>
            <a:pPr>
              <a:lnSpc>
                <a:spcPct val="100000"/>
              </a:lnSpc>
            </a:pPr>
            <a:r>
              <a:rPr lang="en-GB" sz="3100">
                <a:latin typeface="+mn-lt"/>
              </a:rPr>
              <a:t>XRN5564 Gemini Sustain Plus Programme Update</a:t>
            </a:r>
            <a:br>
              <a:rPr lang="en-GB" sz="3100">
                <a:latin typeface="+mn-lt"/>
              </a:rPr>
            </a:br>
            <a:br>
              <a:rPr lang="en-GB" sz="2025">
                <a:latin typeface="+mn-lt"/>
              </a:rPr>
            </a:br>
            <a:endParaRPr lang="en-GB"/>
          </a:p>
        </p:txBody>
      </p:sp>
    </p:spTree>
    <p:extLst>
      <p:ext uri="{BB962C8B-B14F-4D97-AF65-F5344CB8AC3E}">
        <p14:creationId xmlns:p14="http://schemas.microsoft.com/office/powerpoint/2010/main" val="8809490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632937" y="33558"/>
            <a:ext cx="8229600" cy="338554"/>
          </a:xfrm>
        </p:spPr>
        <p:txBody>
          <a:bodyPr>
            <a:normAutofit/>
          </a:bodyPr>
          <a:lstStyle/>
          <a:p>
            <a:r>
              <a:rPr lang="en-GB" sz="1000">
                <a:latin typeface="Arial"/>
                <a:cs typeface="Arial"/>
              </a:rPr>
              <a:t>XRN5564 Gemini Sustain Plus</a:t>
            </a:r>
          </a:p>
        </p:txBody>
      </p:sp>
      <p:graphicFrame>
        <p:nvGraphicFramePr>
          <p:cNvPr id="23" name="Content Placeholder 3">
            <a:extLst>
              <a:ext uri="{FF2B5EF4-FFF2-40B4-BE49-F238E27FC236}">
                <a16:creationId xmlns:a16="http://schemas.microsoft.com/office/drawing/2014/main" id="{E606C19D-1D53-4565-BE7B-DF0199607E94}"/>
              </a:ext>
            </a:extLst>
          </p:cNvPr>
          <p:cNvGraphicFramePr>
            <a:graphicFrameLocks/>
          </p:cNvGraphicFramePr>
          <p:nvPr/>
        </p:nvGraphicFramePr>
        <p:xfrm>
          <a:off x="71500" y="267494"/>
          <a:ext cx="9001000" cy="4798797"/>
        </p:xfrm>
        <a:graphic>
          <a:graphicData uri="http://schemas.openxmlformats.org/drawingml/2006/table">
            <a:tbl>
              <a:tblPr firstRow="1" bandRow="1"/>
              <a:tblGrid>
                <a:gridCol w="662764">
                  <a:extLst>
                    <a:ext uri="{9D8B030D-6E8A-4147-A177-3AD203B41FA5}">
                      <a16:colId xmlns:a16="http://schemas.microsoft.com/office/drawing/2014/main" val="20000"/>
                    </a:ext>
                  </a:extLst>
                </a:gridCol>
                <a:gridCol w="710364">
                  <a:extLst>
                    <a:ext uri="{9D8B030D-6E8A-4147-A177-3AD203B41FA5}">
                      <a16:colId xmlns:a16="http://schemas.microsoft.com/office/drawing/2014/main" val="989119420"/>
                    </a:ext>
                  </a:extLst>
                </a:gridCol>
                <a:gridCol w="2565075">
                  <a:extLst>
                    <a:ext uri="{9D8B030D-6E8A-4147-A177-3AD203B41FA5}">
                      <a16:colId xmlns:a16="http://schemas.microsoft.com/office/drawing/2014/main" val="20001"/>
                    </a:ext>
                  </a:extLst>
                </a:gridCol>
                <a:gridCol w="435668">
                  <a:extLst>
                    <a:ext uri="{9D8B030D-6E8A-4147-A177-3AD203B41FA5}">
                      <a16:colId xmlns:a16="http://schemas.microsoft.com/office/drawing/2014/main" val="20002"/>
                    </a:ext>
                  </a:extLst>
                </a:gridCol>
                <a:gridCol w="2074259">
                  <a:extLst>
                    <a:ext uri="{9D8B030D-6E8A-4147-A177-3AD203B41FA5}">
                      <a16:colId xmlns:a16="http://schemas.microsoft.com/office/drawing/2014/main" val="2953417103"/>
                    </a:ext>
                  </a:extLst>
                </a:gridCol>
                <a:gridCol w="2552870">
                  <a:extLst>
                    <a:ext uri="{9D8B030D-6E8A-4147-A177-3AD203B41FA5}">
                      <a16:colId xmlns:a16="http://schemas.microsoft.com/office/drawing/2014/main" val="20003"/>
                    </a:ext>
                  </a:extLst>
                </a:gridCol>
              </a:tblGrid>
              <a:tr h="210464">
                <a:tc rowSpan="2"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800" kern="1200" baseline="0">
                          <a:solidFill>
                            <a:schemeClr val="bg1"/>
                          </a:solidFill>
                          <a:latin typeface="Arial"/>
                          <a:ea typeface="+mn-ea"/>
                          <a:cs typeface="Arial"/>
                        </a:rPr>
                        <a:t>March 2023</a:t>
                      </a:r>
                    </a:p>
                    <a:p>
                      <a:pPr algn="ctr"/>
                      <a:r>
                        <a:rPr lang="en-GB" sz="800" kern="1200" baseline="0">
                          <a:solidFill>
                            <a:schemeClr val="bg1"/>
                          </a:solidFill>
                          <a:latin typeface="Arial"/>
                          <a:ea typeface="+mn-ea"/>
                          <a:cs typeface="Arial"/>
                        </a:rPr>
                        <a:t>ChMC Dashboard</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hMerge="1">
                  <a:txBody>
                    <a:bodyPr/>
                    <a:lstStyle/>
                    <a:p>
                      <a:pPr algn="ctr"/>
                      <a:endParaRPr lang="en-GB" sz="80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800" b="1" i="0">
                          <a:solidFill>
                            <a:srgbClr val="FFFFFF"/>
                          </a:solidFill>
                          <a:latin typeface="Arial"/>
                          <a:cs typeface="Arial"/>
                        </a:rPr>
                        <a:t>Overall</a:t>
                      </a:r>
                      <a:r>
                        <a:rPr lang="en-GB" sz="800" b="1" i="0" baseline="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193350">
                <a:tc gridSpan="2"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en-GB"/>
                    </a:p>
                  </a:txBody>
                  <a:tcPr/>
                </a:tc>
                <a:tc>
                  <a:txBody>
                    <a:bodyPr/>
                    <a:lstStyle/>
                    <a:p>
                      <a:pPr algn="ctr"/>
                      <a:r>
                        <a:rPr lang="en-GB" sz="800" b="1">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193350">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a:solidFill>
                            <a:schemeClr val="bg1"/>
                          </a:solidFill>
                          <a:latin typeface="Arial"/>
                          <a:cs typeface="Arial"/>
                        </a:rPr>
                        <a:t>RAG</a:t>
                      </a:r>
                      <a:r>
                        <a:rPr lang="en-GB" sz="800" b="1" baseline="0">
                          <a:solidFill>
                            <a:schemeClr val="bg1"/>
                          </a:solidFill>
                          <a:latin typeface="Arial"/>
                          <a:cs typeface="Arial"/>
                        </a:rPr>
                        <a:t> Status</a:t>
                      </a:r>
                      <a:endParaRPr lang="en-GB" sz="80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80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80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80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80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08823">
                <a:tc gridSpan="6">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900" b="1">
                          <a:solidFill>
                            <a:schemeClr val="bg1"/>
                          </a:solidFill>
                          <a:latin typeface="+mn-lt"/>
                          <a:cs typeface="Arial"/>
                        </a:rPr>
                        <a:t>                                            </a:t>
                      </a:r>
                      <a:r>
                        <a:rPr lang="en-GB" sz="800" b="1">
                          <a:solidFill>
                            <a:schemeClr val="bg1"/>
                          </a:solidFill>
                          <a:latin typeface="+mn-lt"/>
                          <a:cs typeface="Arial"/>
                        </a:rPr>
                        <a:t> Status</a:t>
                      </a:r>
                      <a:r>
                        <a:rPr lang="en-GB" sz="800" b="1" baseline="0">
                          <a:solidFill>
                            <a:schemeClr val="bg1"/>
                          </a:solidFill>
                          <a:latin typeface="+mn-lt"/>
                          <a:cs typeface="Arial"/>
                        </a:rPr>
                        <a:t> Justification</a:t>
                      </a:r>
                      <a:endParaRPr lang="en-GB" sz="8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pPr algn="ct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300790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b="1" kern="1200" baseline="0">
                          <a:solidFill>
                            <a:schemeClr val="bg1"/>
                          </a:solidFill>
                          <a:latin typeface="Arial"/>
                          <a:ea typeface="+mn-ea"/>
                          <a:cs typeface="Arial"/>
                        </a:rPr>
                        <a:t>Schedule</a:t>
                      </a:r>
                    </a:p>
                    <a:p>
                      <a:pPr algn="ctr"/>
                      <a:endParaRPr lang="en-GB" sz="90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l">
                        <a:lnSpc>
                          <a:spcPct val="100000"/>
                        </a:lnSpc>
                        <a:spcBef>
                          <a:spcPts val="0"/>
                        </a:spcBef>
                        <a:spcAft>
                          <a:spcPts val="0"/>
                        </a:spcAft>
                        <a:buClrTx/>
                        <a:buSzTx/>
                        <a:buFont typeface="Arial" panose="020B0604020202020204" pitchFamily="34" charset="0"/>
                        <a:buNone/>
                      </a:pPr>
                      <a:r>
                        <a:rPr lang="en-GB" sz="700" b="0" i="0" u="none" strike="noStrike" kern="1200" cap="none" normalizeH="0" baseline="0">
                          <a:ln>
                            <a:noFill/>
                          </a:ln>
                          <a:solidFill>
                            <a:schemeClr val="tx1"/>
                          </a:solidFill>
                          <a:effectLst/>
                          <a:latin typeface="+mn-lt"/>
                          <a:ea typeface="+mn-ea"/>
                          <a:cs typeface="+mn-cs"/>
                        </a:rPr>
                        <a:t>Overall RAG status is </a:t>
                      </a:r>
                      <a:r>
                        <a:rPr lang="en-GB" sz="700" b="1" i="0" u="none" strike="noStrike" kern="1200" cap="none" normalizeH="0" baseline="0">
                          <a:ln>
                            <a:noFill/>
                          </a:ln>
                          <a:solidFill>
                            <a:srgbClr val="00B050"/>
                          </a:solidFill>
                          <a:effectLst/>
                          <a:latin typeface="+mn-lt"/>
                          <a:ea typeface="+mn-ea"/>
                          <a:cs typeface="+mn-cs"/>
                        </a:rPr>
                        <a:t>Green</a:t>
                      </a:r>
                      <a:r>
                        <a:rPr lang="en-GB" sz="700" b="1" i="0" u="none" strike="noStrike" kern="1200" cap="none" normalizeH="0" baseline="0">
                          <a:ln>
                            <a:noFill/>
                          </a:ln>
                          <a:solidFill>
                            <a:srgbClr val="FFC000"/>
                          </a:solidFill>
                          <a:effectLst/>
                          <a:latin typeface="+mn-lt"/>
                          <a:ea typeface="+mn-ea"/>
                          <a:cs typeface="+mn-cs"/>
                        </a:rPr>
                        <a:t> </a:t>
                      </a:r>
                      <a:r>
                        <a:rPr lang="en-US" sz="700" b="0" i="0" u="none" strike="noStrike" kern="1200" cap="none" normalizeH="0" baseline="0">
                          <a:ln>
                            <a:noFill/>
                          </a:ln>
                          <a:solidFill>
                            <a:schemeClr val="tx1"/>
                          </a:solidFill>
                          <a:effectLst/>
                          <a:latin typeface="+mn-lt"/>
                          <a:ea typeface="+mn-ea"/>
                          <a:cs typeface="+mn-cs"/>
                        </a:rPr>
                        <a:t>as Gemini Sustain plus is currently tracking to planned timescales. </a:t>
                      </a:r>
                      <a:endParaRPr lang="en-US" sz="700" b="0" i="0" u="none" strike="noStrike" kern="1200" cap="none" normalizeH="0" baseline="0">
                        <a:ln>
                          <a:noFill/>
                        </a:ln>
                        <a:solidFill>
                          <a:schemeClr val="tx2">
                            <a:lumMod val="60000"/>
                            <a:lumOff val="40000"/>
                          </a:schemeClr>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US" sz="700" b="0" i="0" u="none" strike="noStrike" kern="1200" cap="none" normalizeH="0" baseline="0">
                          <a:ln>
                            <a:noFill/>
                          </a:ln>
                          <a:solidFill>
                            <a:schemeClr val="tx2">
                              <a:lumMod val="60000"/>
                              <a:lumOff val="40000"/>
                            </a:schemeClr>
                          </a:solidFill>
                          <a:effectLst/>
                          <a:latin typeface="+mn-lt"/>
                          <a:ea typeface="+mn-ea"/>
                          <a:cs typeface="+mn-cs"/>
                        </a:rPr>
                        <a:t>Programme Objective Overview:​</a:t>
                      </a:r>
                    </a:p>
                    <a:p>
                      <a:pPr marL="0" marR="0" lvl="0" indent="0" algn="l">
                        <a:lnSpc>
                          <a:spcPct val="100000"/>
                        </a:lnSpc>
                        <a:spcBef>
                          <a:spcPts val="0"/>
                        </a:spcBef>
                        <a:spcAft>
                          <a:spcPts val="0"/>
                        </a:spcAft>
                        <a:buClrTx/>
                        <a:buSzTx/>
                        <a:buFont typeface="Arial" panose="020B0604020202020204" pitchFamily="34" charset="0"/>
                        <a:buNone/>
                      </a:pPr>
                      <a:r>
                        <a:rPr lang="en-US" sz="700" b="0" i="0" u="none" strike="noStrike" kern="1200" cap="none" normalizeH="0" baseline="0">
                          <a:ln>
                            <a:noFill/>
                          </a:ln>
                          <a:solidFill>
                            <a:schemeClr val="tx1"/>
                          </a:solidFill>
                          <a:effectLst/>
                          <a:latin typeface="+mn-lt"/>
                          <a:ea typeface="+mn-ea"/>
                          <a:cs typeface="+mn-cs"/>
                        </a:rPr>
                        <a:t>The programme is on track to deliver the following during the current iteration.</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Approval of the High Level Design</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Review of the Low Level Design document.</a:t>
                      </a:r>
                      <a:endParaRPr lang="en-US"/>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Completion of the Azure DevOps initial build.</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Service extraction for a further 3 microservices is in progress. 6 have completed. </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All 9 Scrums are resourced and fully mobilized and operating within an Agile framework​.</a:t>
                      </a:r>
                    </a:p>
                    <a:p>
                      <a:pPr marL="171450" marR="0" lvl="0" indent="-171450" algn="l">
                        <a:lnSpc>
                          <a:spcPct val="100000"/>
                        </a:lnSpc>
                        <a:spcBef>
                          <a:spcPts val="0"/>
                        </a:spcBef>
                        <a:spcAft>
                          <a:spcPts val="0"/>
                        </a:spcAft>
                        <a:buClrTx/>
                        <a:buSzTx/>
                        <a:buFont typeface="Arial" panose="020B0604020202020204" pitchFamily="34" charset="0"/>
                        <a:buChar char="•"/>
                      </a:pPr>
                      <a:endParaRPr lang="en-US" sz="700" b="0" i="0" u="none" strike="noStrike" kern="1200" cap="none" normalizeH="0" baseline="0">
                        <a:ln>
                          <a:noFill/>
                        </a:ln>
                        <a:solidFill>
                          <a:schemeClr val="tx1"/>
                        </a:solidFill>
                        <a:effectLst/>
                        <a:latin typeface="+mn-lt"/>
                        <a:ea typeface="+mn-ea"/>
                        <a:cs typeface="+mn-cs"/>
                      </a:endParaRPr>
                    </a:p>
                    <a:p>
                      <a:pPr marL="171450" marR="0" lvl="0" indent="-171450" algn="l">
                        <a:lnSpc>
                          <a:spcPct val="100000"/>
                        </a:lnSpc>
                        <a:spcBef>
                          <a:spcPts val="0"/>
                        </a:spcBef>
                        <a:spcAft>
                          <a:spcPts val="0"/>
                        </a:spcAft>
                        <a:buClrTx/>
                        <a:buSzTx/>
                        <a:buFont typeface="Arial" panose="020B0604020202020204" pitchFamily="34" charset="0"/>
                        <a:buChar char="•"/>
                      </a:pPr>
                      <a:endParaRPr lang="en-US" sz="700" b="0" i="0" u="none" strike="noStrike" kern="1200" cap="none" normalizeH="0" baseline="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US" sz="700" b="0" i="0" u="none" strike="noStrike" kern="1200" cap="none" normalizeH="0" baseline="0">
                          <a:ln>
                            <a:noFill/>
                          </a:ln>
                          <a:solidFill>
                            <a:schemeClr val="tx2">
                              <a:lumMod val="60000"/>
                              <a:lumOff val="40000"/>
                            </a:schemeClr>
                          </a:solidFill>
                          <a:effectLst/>
                          <a:latin typeface="+mn-lt"/>
                          <a:ea typeface="+mn-ea"/>
                          <a:cs typeface="+mn-cs"/>
                        </a:rPr>
                        <a:t>Programme next steps:</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Obtain approval of the Low Level Design and security framework.</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Development of microservice's.</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Begin test execution on developed microservice's</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Continue the service extraction activity.</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Commencement of Training and Business Readiness planning.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u="none" strike="noStrike" kern="1200" cap="none" normalizeH="0" baseline="0">
                          <a:ln>
                            <a:noFill/>
                          </a:ln>
                          <a:solidFill>
                            <a:schemeClr val="tx1"/>
                          </a:solidFill>
                          <a:effectLst/>
                          <a:latin typeface="+mn-lt"/>
                          <a:ea typeface="+mn-ea"/>
                          <a:cs typeface="+mn-cs"/>
                        </a:rPr>
                        <a:t>The programme wants to reiterate that industry engagement is a key pillar of the delivery of Sustain Plus. The engagement approach is currently being created and will be shared in the coming months</a:t>
                      </a:r>
                    </a:p>
                    <a:p>
                      <a:pPr marL="0" marR="0" lvl="0" indent="0" algn="l">
                        <a:lnSpc>
                          <a:spcPct val="100000"/>
                        </a:lnSpc>
                        <a:spcBef>
                          <a:spcPts val="0"/>
                        </a:spcBef>
                        <a:spcAft>
                          <a:spcPts val="0"/>
                        </a:spcAft>
                        <a:buClrTx/>
                        <a:buSzTx/>
                        <a:buFont typeface="Arial" panose="020B0604020202020204" pitchFamily="34" charset="0"/>
                        <a:buNone/>
                      </a:pPr>
                      <a:endParaRPr lang="en-US" sz="700" b="0" i="0" u="none" strike="noStrike" kern="1200" cap="none" normalizeH="0" baseline="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US" sz="700" b="0" i="0" u="none" strike="noStrike" kern="1200" cap="none" normalizeH="0" baseline="0">
                          <a:ln>
                            <a:noFill/>
                          </a:ln>
                          <a:solidFill>
                            <a:schemeClr val="tx2">
                              <a:lumMod val="60000"/>
                              <a:lumOff val="40000"/>
                            </a:schemeClr>
                          </a:solidFill>
                          <a:effectLst/>
                          <a:latin typeface="+mn-lt"/>
                          <a:ea typeface="+mn-ea"/>
                          <a:cs typeface="+mn-cs"/>
                        </a:rPr>
                        <a:t>Programme Governance Updates: ​</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3</a:t>
                      </a:r>
                      <a:r>
                        <a:rPr lang="en-US" sz="700" b="0" i="0" u="none" strike="noStrike" kern="1200" cap="none" normalizeH="0" baseline="30000">
                          <a:ln>
                            <a:noFill/>
                          </a:ln>
                          <a:solidFill>
                            <a:schemeClr val="tx1"/>
                          </a:solidFill>
                          <a:effectLst/>
                          <a:latin typeface="+mn-lt"/>
                          <a:ea typeface="+mn-ea"/>
                          <a:cs typeface="+mn-cs"/>
                        </a:rPr>
                        <a:t>rd</a:t>
                      </a:r>
                      <a:r>
                        <a:rPr lang="en-US" sz="700" b="0" i="0" u="none" strike="noStrike" kern="1200" cap="none" normalizeH="0" baseline="0">
                          <a:ln>
                            <a:noFill/>
                          </a:ln>
                          <a:solidFill>
                            <a:schemeClr val="tx1"/>
                          </a:solidFill>
                          <a:effectLst/>
                          <a:latin typeface="+mn-lt"/>
                          <a:ea typeface="+mn-ea"/>
                          <a:cs typeface="+mn-cs"/>
                        </a:rPr>
                        <a:t> party contracts are in place for the next phase of delivery. </a:t>
                      </a:r>
                    </a:p>
                    <a:p>
                      <a:pPr marL="0" marR="0" lvl="0" indent="0" algn="l">
                        <a:lnSpc>
                          <a:spcPct val="100000"/>
                        </a:lnSpc>
                        <a:spcBef>
                          <a:spcPts val="0"/>
                        </a:spcBef>
                        <a:spcAft>
                          <a:spcPts val="0"/>
                        </a:spcAft>
                        <a:buClrTx/>
                        <a:buSzTx/>
                        <a:buFont typeface="Arial" panose="020B0604020202020204" pitchFamily="34" charset="0"/>
                        <a:buNone/>
                      </a:pPr>
                      <a:endParaRPr lang="en-US" sz="700" b="0" i="0" u="none" strike="noStrike" kern="1200" cap="none" normalizeH="0" baseline="0">
                        <a:ln>
                          <a:noFill/>
                        </a:ln>
                        <a:solidFill>
                          <a:schemeClr val="tx2">
                            <a:lumMod val="60000"/>
                            <a:lumOff val="40000"/>
                          </a:schemeClr>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US" sz="700" b="0" i="0" u="none" strike="noStrike" kern="1200" cap="none" normalizeH="0" baseline="0">
                          <a:ln>
                            <a:noFill/>
                          </a:ln>
                          <a:solidFill>
                            <a:schemeClr val="tx2">
                              <a:lumMod val="60000"/>
                              <a:lumOff val="40000"/>
                            </a:schemeClr>
                          </a:solidFill>
                          <a:effectLst/>
                          <a:latin typeface="+mn-lt"/>
                          <a:ea typeface="+mn-ea"/>
                          <a:cs typeface="+mn-cs"/>
                        </a:rPr>
                        <a:t>Project status: ​</a:t>
                      </a:r>
                      <a:endParaRPr lang="en-US" sz="700" b="0" i="0" u="none" strike="noStrike" kern="1200" cap="none" normalizeH="0" baseline="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US" sz="700" b="0" i="0" u="none" strike="noStrike" kern="1200" cap="none" normalizeH="0" baseline="0">
                          <a:ln>
                            <a:noFill/>
                          </a:ln>
                          <a:solidFill>
                            <a:schemeClr val="tx1"/>
                          </a:solidFill>
                          <a:effectLst/>
                          <a:latin typeface="+mn-lt"/>
                          <a:ea typeface="+mn-ea"/>
                          <a:cs typeface="+mn-cs"/>
                        </a:rPr>
                        <a:t>Milestones to track delivery progress are being monitored on the Sustain+ Solution Roadmap. Planning activity will soon commence to shape the delivery objectives for the next programme increment. </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a:lnSpc>
                          <a:spcPct val="100000"/>
                        </a:lnSpc>
                        <a:spcBef>
                          <a:spcPts val="0"/>
                        </a:spcBef>
                        <a:spcAft>
                          <a:spcPts val="0"/>
                        </a:spcAft>
                        <a:buClrTx/>
                        <a:buSzTx/>
                        <a:buFont typeface="Arial" panose="020B0604020202020204" pitchFamily="34" charset="0"/>
                        <a:buNone/>
                      </a:pPr>
                      <a:r>
                        <a:rPr lang="en-GB" sz="700" b="0" i="0" u="none" strike="noStrike" kern="1200" cap="none" normalizeH="0" baseline="0">
                          <a:ln>
                            <a:noFill/>
                          </a:ln>
                          <a:solidFill>
                            <a:schemeClr val="tx1"/>
                          </a:solidFill>
                          <a:effectLst/>
                          <a:latin typeface="+mn-lt"/>
                          <a:ea typeface="+mn-ea"/>
                          <a:cs typeface="+mn-cs"/>
                        </a:rPr>
                        <a:t>Overall RAG status is tracking at </a:t>
                      </a:r>
                      <a:r>
                        <a:rPr lang="en-GB" sz="700" b="1" i="0" u="none" strike="noStrike" kern="1200" cap="none" normalizeH="0" baseline="0">
                          <a:ln>
                            <a:noFill/>
                          </a:ln>
                          <a:solidFill>
                            <a:srgbClr val="7030A0"/>
                          </a:solidFill>
                          <a:effectLst/>
                          <a:latin typeface="+mn-lt"/>
                          <a:ea typeface="+mn-ea"/>
                          <a:cs typeface="+mn-cs"/>
                        </a:rPr>
                        <a:t>Purple</a:t>
                      </a:r>
                      <a:r>
                        <a:rPr lang="en-GB" sz="700" b="0" i="0" u="none" strike="noStrike" kern="1200" cap="none" normalizeH="0" baseline="0">
                          <a:ln>
                            <a:noFill/>
                          </a:ln>
                          <a:solidFill>
                            <a:schemeClr val="tx1"/>
                          </a:solidFill>
                          <a:effectLst/>
                          <a:latin typeface="+mn-lt"/>
                          <a:ea typeface="+mn-ea"/>
                          <a:cs typeface="+mn-cs"/>
                        </a:rPr>
                        <a:t> as project is now in re-planning phase due to the position that we will not be able to implement by 1</a:t>
                      </a:r>
                      <a:r>
                        <a:rPr lang="en-GB" sz="700" b="0" i="0" u="none" strike="noStrike" kern="1200" cap="none" normalizeH="0" baseline="30000">
                          <a:ln>
                            <a:noFill/>
                          </a:ln>
                          <a:solidFill>
                            <a:schemeClr val="tx1"/>
                          </a:solidFill>
                          <a:effectLst/>
                          <a:latin typeface="+mn-lt"/>
                          <a:ea typeface="+mn-ea"/>
                          <a:cs typeface="+mn-cs"/>
                        </a:rPr>
                        <a:t>st</a:t>
                      </a:r>
                      <a:r>
                        <a:rPr lang="en-GB" sz="700" b="0" i="0" u="none" strike="noStrike" kern="1200" cap="none" normalizeH="0" baseline="0">
                          <a:ln>
                            <a:noFill/>
                          </a:ln>
                          <a:solidFill>
                            <a:schemeClr val="tx1"/>
                          </a:solidFill>
                          <a:effectLst/>
                          <a:latin typeface="+mn-lt"/>
                          <a:ea typeface="+mn-ea"/>
                          <a:cs typeface="+mn-cs"/>
                        </a:rPr>
                        <a:t> April 22.  The project has continued with its planned activities alongside the replan.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i="0" u="none" strike="noStrike" kern="1200" cap="none" normalizeH="0" baseline="0">
                          <a:ln>
                            <a:noFill/>
                          </a:ln>
                          <a:solidFill>
                            <a:schemeClr val="tx1"/>
                          </a:solidFill>
                          <a:effectLst/>
                          <a:latin typeface="+mn-lt"/>
                          <a:ea typeface="+mn-ea"/>
                          <a:cs typeface="+mn-cs"/>
                        </a:rPr>
                        <a:t>To support the re-plan activity the project is conducting a Gap Analysis exercise on the defined requirements to ensure we have a baselined position for Day 1 Implementation. An Impact Assessment will then be conducted against the change variations to support the re-plan 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i="0" u="none" strike="noStrike" kern="1200" cap="none" normalizeH="0" baseline="0">
                          <a:ln>
                            <a:noFill/>
                          </a:ln>
                          <a:solidFill>
                            <a:schemeClr val="tx1"/>
                          </a:solidFill>
                          <a:effectLst/>
                          <a:highlight>
                            <a:srgbClr val="FFFFFF"/>
                          </a:highlight>
                          <a:latin typeface="+mn-lt"/>
                          <a:ea typeface="+mn-ea"/>
                          <a:cs typeface="+mn-cs"/>
                        </a:rPr>
                        <a:t>UAT execution and assurance is in progress, revised completion date to be confirmed as part of re-plan</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Dual Run Preparation continues with Connectivity Testing and Master Data Readiness. Resolution of the Master Data Issue is a significant step forward to support Dual Run Testing and Data Migration approach for cutover</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Re-planning to be completed post completion of Gap Analysis activity with the intention to agree revised plan in March and present updated BER for approval at April ChMC</a:t>
                      </a:r>
                      <a:endParaRPr lang="en-GB" sz="700" b="0" i="0" u="none" strike="noStrike" kern="1200" cap="none" normalizeH="0" baseline="0">
                        <a:ln>
                          <a:noFill/>
                        </a:ln>
                        <a:solidFill>
                          <a:schemeClr val="tx1"/>
                        </a:solidFill>
                        <a:effectLst/>
                        <a:highlight>
                          <a:srgbClr val="FFFFFF"/>
                        </a:highligh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GB" sz="700" b="1" i="0" u="none" strike="noStrike" kern="1200" cap="none" normalizeH="0" baseline="0">
                          <a:ln>
                            <a:noFill/>
                          </a:ln>
                          <a:solidFill>
                            <a:schemeClr val="tx1"/>
                          </a:solidFill>
                          <a:effectLst/>
                          <a:latin typeface="+mn-lt"/>
                          <a:ea typeface="+mn-ea"/>
                          <a:cs typeface="+mn-cs"/>
                        </a:rPr>
                        <a:t>Next Steps: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Finalise Gap Analysis exercise with DNs and National Grid to agree Day 1 Must Have requirements &amp; any decisions in order to meet a proposed Go Live date (Mid June 22)</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Define full re-plan based on Gap Analysis Impact Assessment and Business Readiness requirements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Target to issue revised BER from replan for approval at the April 22 ChMC</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Risk of FWACV Imp to CSSC is in assessment, this is deemed low risk as there is no code conflict</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050" b="1" i="0">
                        <a:solidFill>
                          <a:srgbClr val="FF0000"/>
                        </a:solidFill>
                      </a:endParaRPr>
                    </a:p>
                    <a:p>
                      <a:endParaRPr lang="en-GB" sz="1050" b="1" i="0">
                        <a:solidFill>
                          <a:srgbClr val="FF0000"/>
                        </a:solidFill>
                      </a:endParaRPr>
                    </a:p>
                    <a:p>
                      <a:endParaRPr lang="en-GB" sz="1050" b="1" i="0">
                        <a:solidFill>
                          <a:srgbClr val="FF0000"/>
                        </a:solidFill>
                      </a:endParaRPr>
                    </a:p>
                    <a:p>
                      <a:endParaRPr lang="en-GB" sz="1050" b="1" i="0">
                        <a:solidFill>
                          <a:srgbClr val="FF0000"/>
                        </a:solidFill>
                      </a:endParaRPr>
                    </a:p>
                    <a:p>
                      <a:endParaRPr lang="en-GB" sz="1050" b="1" i="0">
                        <a:solidFill>
                          <a:srgbClr val="FF0000"/>
                        </a:solidFill>
                      </a:endParaRPr>
                    </a:p>
                    <a:p>
                      <a:endParaRPr lang="en-GB" sz="800" b="1" i="0">
                        <a:solidFill>
                          <a:srgbClr val="FF0000"/>
                        </a:solidFill>
                      </a:endParaRPr>
                    </a:p>
                    <a:p>
                      <a:endParaRPr lang="en-GB" sz="800" b="1" i="0">
                        <a:solidFill>
                          <a:srgbClr val="FF0000"/>
                        </a:solidFill>
                      </a:endParaRPr>
                    </a:p>
                    <a:p>
                      <a:endParaRPr lang="en-GB" sz="800" b="1" i="0">
                        <a:solidFill>
                          <a:srgbClr val="FF0000"/>
                        </a:solidFill>
                      </a:endParaRPr>
                    </a:p>
                    <a:p>
                      <a:endParaRPr lang="en-GB" sz="800" b="1" i="0">
                        <a:solidFill>
                          <a:srgbClr val="FF0000"/>
                        </a:solidFill>
                      </a:endParaRPr>
                    </a:p>
                    <a:p>
                      <a:endParaRPr lang="en-GB" sz="800" b="1" i="0">
                        <a:solidFill>
                          <a:srgbClr val="FF0000"/>
                        </a:solidFill>
                      </a:endParaRPr>
                    </a:p>
                    <a:p>
                      <a:endParaRPr lang="en-GB" sz="800" b="1" i="0">
                        <a:solidFill>
                          <a:srgbClr val="FF0000"/>
                        </a:solidFill>
                      </a:endParaRPr>
                    </a:p>
                    <a:p>
                      <a:endParaRPr lang="en-GB" sz="800" b="1" i="0">
                        <a:solidFill>
                          <a:srgbClr val="FF0000"/>
                        </a:solidFill>
                      </a:endParaRPr>
                    </a:p>
                    <a:p>
                      <a:endParaRPr lang="en-GB" sz="800" b="1" i="0">
                        <a:solidFill>
                          <a:srgbClr val="FF0000"/>
                        </a:solidFill>
                      </a:endParaRPr>
                    </a:p>
                    <a:p>
                      <a:endParaRPr lang="en-GB" sz="800" b="1" i="0">
                        <a:solidFill>
                          <a:srgbClr val="FF0000"/>
                        </a:solidFill>
                      </a:endParaRPr>
                    </a:p>
                    <a:p>
                      <a:endParaRPr lang="en-GB" sz="800" b="1" i="0">
                        <a:solidFill>
                          <a:srgbClr val="FF0000"/>
                        </a:solidFill>
                      </a:endParaRPr>
                    </a:p>
                    <a:p>
                      <a:endParaRPr lang="en-GB" sz="800" b="1" i="0">
                        <a:solidFill>
                          <a:srgbClr val="FF0000"/>
                        </a:solidFill>
                      </a:endParaRPr>
                    </a:p>
                    <a:p>
                      <a:endParaRPr lang="en-GB" sz="800" b="1" i="0">
                        <a:solidFill>
                          <a:srgbClr val="FF0000"/>
                        </a:solidFill>
                      </a:endParaRPr>
                    </a:p>
                    <a:p>
                      <a:endParaRPr lang="en-GB" sz="600" b="1" i="0">
                        <a:solidFill>
                          <a:srgbClr val="FF0000"/>
                        </a:solidFill>
                      </a:endParaRPr>
                    </a:p>
                    <a:p>
                      <a:r>
                        <a:rPr lang="en-GB" sz="600" b="1" i="0">
                          <a:solidFill>
                            <a:srgbClr val="FF0000"/>
                          </a:solidFill>
                        </a:rPr>
                        <a:t>Due to the length of the programme we will be showing a rolling 12 month view of the POAP</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32485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0" algn="ctr">
                        <a:buNone/>
                      </a:pPr>
                      <a:r>
                        <a:rPr lang="en-GB" sz="800" b="1" baseline="0">
                          <a:solidFill>
                            <a:schemeClr val="bg1"/>
                          </a:solidFill>
                          <a:latin typeface="Arial"/>
                          <a:cs typeface="Arial"/>
                        </a:rPr>
                        <a:t>Risks and Issues</a:t>
                      </a:r>
                      <a:endParaRPr lang="en-US"/>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lvl="0" algn="l">
                        <a:lnSpc>
                          <a:spcPct val="100000"/>
                        </a:lnSpc>
                        <a:spcBef>
                          <a:spcPts val="0"/>
                        </a:spcBef>
                        <a:spcAft>
                          <a:spcPts val="0"/>
                        </a:spcAft>
                        <a:buNone/>
                      </a:pPr>
                      <a:r>
                        <a:rPr lang="en-GB" sz="650" b="0" i="0" u="none" strike="noStrike" baseline="0" noProof="0"/>
                        <a:t>There are no key issues or risks within the programme.</a:t>
                      </a:r>
                      <a:endParaRPr lang="en-US" i="0" u="none" strike="noStrike" noProof="0"/>
                    </a:p>
                    <a:p>
                      <a:pPr lvl="0" algn="l">
                        <a:lnSpc>
                          <a:spcPct val="100000"/>
                        </a:lnSpc>
                        <a:spcBef>
                          <a:spcPts val="0"/>
                        </a:spcBef>
                        <a:spcAft>
                          <a:spcPts val="0"/>
                        </a:spcAft>
                        <a:buNone/>
                      </a:pPr>
                      <a:r>
                        <a:rPr lang="en-GB" sz="650" b="0" i="0" u="none" strike="noStrike" baseline="0" noProof="0"/>
                        <a:t>Due to the amount of parallel teams that are working on the programme and the mitigation plans that are place there is nothing that needs to beflagged at a programme level</a:t>
                      </a:r>
                      <a:endParaRPr lang="en-GB"/>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a:solidFill>
                            <a:schemeClr val="tx1"/>
                          </a:solidFill>
                          <a:effectLst/>
                          <a:highlight>
                            <a:srgbClr val="FFFFFF"/>
                          </a:highlight>
                          <a:latin typeface="+mj-lt"/>
                          <a:ea typeface="+mn-ea"/>
                          <a:cs typeface="Poppins"/>
                        </a:rPr>
                        <a:t>The dependencies for NG to provide Master data and DNs connectivity details for Dual Run/MT have not been provided as per the plan defined in the approach leading to a delay to this phase of testing</a:t>
                      </a:r>
                      <a:r>
                        <a:rPr lang="en-US" sz="700" b="0" i="0" kern="1200">
                          <a:solidFill>
                            <a:schemeClr val="tx1"/>
                          </a:solidFill>
                          <a:effectLst/>
                          <a:highlight>
                            <a:srgbClr val="FFFFFF"/>
                          </a:highlight>
                          <a:latin typeface="+mj-lt"/>
                          <a:ea typeface="+mn-ea"/>
                          <a:cs typeface="+mn-cs"/>
                        </a:rPr>
                        <a:t> </a:t>
                      </a:r>
                      <a:r>
                        <a:rPr lang="en-US" sz="700" b="1" i="0">
                          <a:solidFill>
                            <a:schemeClr val="tx1"/>
                          </a:solidFill>
                          <a:effectLst/>
                          <a:highlight>
                            <a:srgbClr val="FFFFFF"/>
                          </a:highlight>
                          <a:latin typeface="+mj-lt"/>
                          <a:ea typeface="+mn-ea"/>
                          <a:cs typeface="Poppins"/>
                        </a:rPr>
                        <a:t>Update:</a:t>
                      </a:r>
                      <a:r>
                        <a:rPr lang="en-US" sz="700" b="0" i="0">
                          <a:solidFill>
                            <a:schemeClr val="tx1"/>
                          </a:solidFill>
                          <a:effectLst/>
                          <a:highlight>
                            <a:srgbClr val="FFFFFF"/>
                          </a:highlight>
                          <a:latin typeface="+mj-lt"/>
                          <a:ea typeface="+mn-ea"/>
                          <a:cs typeface="Poppins"/>
                        </a:rPr>
                        <a:t> A plan was defined to mitigate this issue through validating and cross-checking data with National Grid and Distribution Networks (DNs). Plan is nearing completion with final checks now being completed by DNs. Issue to be closed once Data loaded to testing environment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a:solidFill>
                            <a:schemeClr val="tx1"/>
                          </a:solidFill>
                          <a:effectLst/>
                          <a:highlight>
                            <a:srgbClr val="FFFFFF"/>
                          </a:highlight>
                          <a:latin typeface="+mj-lt"/>
                          <a:ea typeface="+mn-ea"/>
                          <a:cs typeface="Poppins" panose="020B0604020202020204" charset="0"/>
                        </a:rPr>
                        <a:t>The Project is not able to meet its planned Implementation Date of 1st April due to delays to the start of Dual Run, volume of parallel activity required prior to the planned implementation and identification of gaps in the As Is and To Be processes that could lead to further changes to approved solution </a:t>
                      </a:r>
                      <a:r>
                        <a:rPr lang="en-US" sz="700" b="1" i="0">
                          <a:solidFill>
                            <a:schemeClr val="tx1"/>
                          </a:solidFill>
                          <a:effectLst/>
                          <a:highlight>
                            <a:srgbClr val="FFFFFF"/>
                          </a:highlight>
                          <a:latin typeface="+mj-lt"/>
                          <a:ea typeface="+mn-ea"/>
                          <a:cs typeface="Poppins" panose="020B0604020202020204" charset="0"/>
                        </a:rPr>
                        <a:t>Update: </a:t>
                      </a:r>
                      <a:r>
                        <a:rPr lang="en-US" sz="700" b="0" i="0">
                          <a:solidFill>
                            <a:schemeClr val="tx1"/>
                          </a:solidFill>
                          <a:effectLst/>
                          <a:highlight>
                            <a:srgbClr val="FFFFFF"/>
                          </a:highlight>
                          <a:latin typeface="+mj-lt"/>
                          <a:ea typeface="+mn-ea"/>
                          <a:cs typeface="Poppins" panose="020B0604020202020204" charset="0"/>
                        </a:rPr>
                        <a:t>The project is carrying out a re-plan activity with the priority being to complete Analysis on approved scope/processes to confirm Day 1 must have requirements. The plan and activities has been agreed with Xoserve, NG and DNs on 22/02 and the activities are tracking to plan</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1933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algn="l"/>
                      <a:r>
                        <a:rPr kumimoji="0" lang="en-US" sz="650" b="0" i="0" u="none" strike="noStrike" kern="1200" cap="none" normalizeH="0" baseline="0">
                          <a:ln>
                            <a:noFill/>
                          </a:ln>
                          <a:solidFill>
                            <a:schemeClr val="tx1"/>
                          </a:solidFill>
                          <a:effectLst/>
                          <a:latin typeface="Arial"/>
                          <a:ea typeface="Verdana"/>
                          <a:cs typeface="Arial"/>
                        </a:rPr>
                        <a:t>Forecasting costs within approved spend </a:t>
                      </a:r>
                      <a:endParaRPr lang="en-GB" sz="650" b="1" baseline="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lvl="0" indent="-171450">
                        <a:buFont typeface="Arial" panose="020B0604020202020204" pitchFamily="34" charset="0"/>
                        <a:buChar char="•"/>
                      </a:pPr>
                      <a:r>
                        <a:rPr kumimoji="0" lang="en-US" sz="700" b="0" i="0" u="none" strike="noStrike" kern="1200" cap="none" normalizeH="0" baseline="0">
                          <a:ln>
                            <a:noFill/>
                          </a:ln>
                          <a:solidFill>
                            <a:schemeClr val="tx1"/>
                          </a:solidFill>
                          <a:effectLst/>
                          <a:latin typeface="Arial"/>
                          <a:ea typeface="Verdana"/>
                          <a:cs typeface="Arial"/>
                        </a:rPr>
                        <a:t>Forecast costs tracking to approved BER costs</a:t>
                      </a:r>
                      <a:r>
                        <a:rPr lang="en-US" sz="700" b="0" i="0" u="none" strike="noStrike" kern="1200" cap="none" normalizeH="0" baseline="0">
                          <a:ln>
                            <a:noFill/>
                          </a:ln>
                          <a:solidFill>
                            <a:schemeClr val="tx1"/>
                          </a:solidFill>
                          <a:effectLst/>
                          <a:latin typeface="Arial"/>
                          <a:ea typeface="Verdana"/>
                          <a:cs typeface="Arial"/>
                        </a:rPr>
                        <a:t> at present. Revised plan options will require a full cost assessment to be completed on the replan position for Day 1</a:t>
                      </a:r>
                      <a:endParaRPr kumimoji="0" lang="en-US" sz="700" b="0" i="0" u="none" strike="noStrike" kern="1200" cap="none" normalizeH="0" baseline="0">
                        <a:ln>
                          <a:noFill/>
                        </a:ln>
                        <a:solidFill>
                          <a:schemeClr val="tx1"/>
                        </a:solidFill>
                        <a:effectLst/>
                        <a:latin typeface="Arial"/>
                        <a:ea typeface="Verdan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303065">
                <a:tc>
                  <a:txBody>
                    <a:bodyPr/>
                    <a:lstStyle/>
                    <a:p>
                      <a:pPr algn="ctr"/>
                      <a:r>
                        <a:rPr lang="en-GB" sz="80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lvl="0"/>
                      <a:r>
                        <a:rPr lang="en-GB" sz="650" b="0" i="0" u="none" strike="noStrike" kern="1200" cap="none" normalizeH="0" baseline="0">
                          <a:ln>
                            <a:noFill/>
                          </a:ln>
                          <a:solidFill>
                            <a:schemeClr val="tx1"/>
                          </a:solidFill>
                          <a:effectLst/>
                          <a:latin typeface="+mn-lt"/>
                          <a:ea typeface="Verdana"/>
                          <a:cs typeface="Arial"/>
                        </a:rPr>
                        <a:t>XRN5564 – Gemini sustain – The re-platform and development of the Gemini application and its processes, for further information on Gemini Sustain Plus please visit the Xoserve website;</a:t>
                      </a:r>
                      <a:r>
                        <a:rPr lang="en-GB" sz="800">
                          <a:hlinkClick r:id="rId3"/>
                        </a:rPr>
                        <a:t> Gemini changes overview (xoserve.com)</a:t>
                      </a:r>
                      <a:endParaRPr lang="en-GB" sz="650" b="0" baseline="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r>
                        <a:rPr lang="en-US" sz="700" b="1" i="0" u="none" strike="noStrike" kern="1200" cap="none" normalizeH="0" baseline="0">
                          <a:ln>
                            <a:noFill/>
                          </a:ln>
                          <a:solidFill>
                            <a:schemeClr val="tx1"/>
                          </a:solidFill>
                          <a:effectLst/>
                          <a:latin typeface="+mn-lt"/>
                          <a:ea typeface="Verdana"/>
                          <a:cs typeface="Arial"/>
                        </a:rPr>
                        <a:t>XRN5231 Flow Weighted Average (CV)</a:t>
                      </a:r>
                      <a:r>
                        <a:rPr lang="en-GB" sz="700" kern="1200">
                          <a:solidFill>
                            <a:schemeClr val="tx1"/>
                          </a:solidFill>
                          <a:effectLst/>
                          <a:latin typeface="+mn-lt"/>
                          <a:ea typeface="+mn-ea"/>
                          <a:cs typeface="+mn-cs"/>
                        </a:rPr>
                        <a:t> </a:t>
                      </a:r>
                    </a:p>
                    <a:p>
                      <a:pPr lvl="0"/>
                      <a:r>
                        <a:rPr lang="en-GB" sz="700" kern="1200">
                          <a:solidFill>
                            <a:schemeClr val="tx1"/>
                          </a:solidFill>
                          <a:effectLst/>
                          <a:latin typeface="+mn-lt"/>
                          <a:ea typeface="+mn-ea"/>
                          <a:cs typeface="+mn-cs"/>
                        </a:rPr>
                        <a:t>Gemini consequential change part A - PRCMS validation/processing</a:t>
                      </a:r>
                    </a:p>
                    <a:p>
                      <a:pPr lvl="0"/>
                      <a:r>
                        <a:rPr lang="en-GB" sz="700" kern="1200">
                          <a:solidFill>
                            <a:schemeClr val="tx1"/>
                          </a:solidFill>
                          <a:effectLst/>
                          <a:latin typeface="+mn-lt"/>
                          <a:ea typeface="+mn-ea"/>
                          <a:cs typeface="+mn-cs"/>
                        </a:rPr>
                        <a:t>Gemini consequential change part B - LDZ Stock Change and Embedded LDZ Unique Sites</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pic>
        <p:nvPicPr>
          <p:cNvPr id="3" name="Picture 3" descr="Timeline&#10;&#10;Description automatically generated">
            <a:extLst>
              <a:ext uri="{FF2B5EF4-FFF2-40B4-BE49-F238E27FC236}">
                <a16:creationId xmlns:a16="http://schemas.microsoft.com/office/drawing/2014/main" id="{0FC49B7E-E4A8-BD1B-EA8F-C75F213CC3CE}"/>
              </a:ext>
            </a:extLst>
          </p:cNvPr>
          <p:cNvPicPr>
            <a:picLocks noChangeAspect="1"/>
          </p:cNvPicPr>
          <p:nvPr/>
        </p:nvPicPr>
        <p:blipFill>
          <a:blip r:embed="rId4"/>
          <a:stretch>
            <a:fillRect/>
          </a:stretch>
        </p:blipFill>
        <p:spPr>
          <a:xfrm>
            <a:off x="4497265" y="1201899"/>
            <a:ext cx="4499809" cy="2492283"/>
          </a:xfrm>
          <a:prstGeom prst="rect">
            <a:avLst/>
          </a:prstGeom>
        </p:spPr>
      </p:pic>
      <p:cxnSp>
        <p:nvCxnSpPr>
          <p:cNvPr id="7" name="Straight Connector 6">
            <a:extLst>
              <a:ext uri="{FF2B5EF4-FFF2-40B4-BE49-F238E27FC236}">
                <a16:creationId xmlns:a16="http://schemas.microsoft.com/office/drawing/2014/main" id="{17FC7D8C-DC52-4DC8-BFC4-9785A79FC53E}"/>
              </a:ext>
            </a:extLst>
          </p:cNvPr>
          <p:cNvCxnSpPr>
            <a:cxnSpLocks/>
          </p:cNvCxnSpPr>
          <p:nvPr/>
        </p:nvCxnSpPr>
        <p:spPr>
          <a:xfrm>
            <a:off x="5810327" y="1226813"/>
            <a:ext cx="0" cy="24991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4336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p:txBody>
          <a:bodyPr>
            <a:normAutofit fontScale="90000"/>
          </a:bodyPr>
          <a:lstStyle/>
          <a:p>
            <a:pPr>
              <a:lnSpc>
                <a:spcPct val="100000"/>
              </a:lnSpc>
            </a:pPr>
            <a:r>
              <a:rPr lang="en-US">
                <a:cs typeface="Poppins Black" panose="00000A00000000000000" pitchFamily="2" charset="0"/>
              </a:rPr>
              <a:t>NG TRANSMISSION CHANGE HORIZON PLAN </a:t>
            </a:r>
            <a:br>
              <a:rPr lang="en-US">
                <a:cs typeface="Poppins Black" panose="00000A00000000000000" pitchFamily="2" charset="0"/>
              </a:rPr>
            </a:br>
            <a:r>
              <a:rPr lang="en-US" sz="2400"/>
              <a:t>0 - 2 YEARS MAR 2023 – FEB 2025</a:t>
            </a:r>
            <a:endParaRPr lang="en-GB" sz="2400"/>
          </a:p>
        </p:txBody>
      </p:sp>
      <p:sp>
        <p:nvSpPr>
          <p:cNvPr id="3" name="Subtitle 2">
            <a:extLst>
              <a:ext uri="{FF2B5EF4-FFF2-40B4-BE49-F238E27FC236}">
                <a16:creationId xmlns:a16="http://schemas.microsoft.com/office/drawing/2014/main" id="{C2F2002D-02D2-4812-BCBA-469506040EAD}"/>
              </a:ext>
            </a:extLst>
          </p:cNvPr>
          <p:cNvSpPr>
            <a:spLocks noGrp="1"/>
          </p:cNvSpPr>
          <p:nvPr>
            <p:ph type="subTitle" idx="1"/>
          </p:nvPr>
        </p:nvSpPr>
        <p:spPr>
          <a:xfrm>
            <a:off x="1371600" y="2914650"/>
            <a:ext cx="6400800" cy="665212"/>
          </a:xfrm>
        </p:spPr>
        <p:txBody>
          <a:bodyPr vert="horz" lIns="91440" tIns="45720" rIns="91440" bIns="45720" rtlCol="0" anchor="t">
            <a:normAutofit/>
          </a:bodyPr>
          <a:lstStyle/>
          <a:p>
            <a:r>
              <a:rPr lang="en-US"/>
              <a:t>MARCH  2023</a:t>
            </a:r>
          </a:p>
        </p:txBody>
      </p:sp>
    </p:spTree>
    <p:extLst>
      <p:ext uri="{BB962C8B-B14F-4D97-AF65-F5344CB8AC3E}">
        <p14:creationId xmlns:p14="http://schemas.microsoft.com/office/powerpoint/2010/main" val="9457129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40099D2-B496-4865-BD41-470137A28D8B}"/>
              </a:ext>
            </a:extLst>
          </p:cNvPr>
          <p:cNvGraphicFramePr>
            <a:graphicFrameLocks noGrp="1"/>
          </p:cNvGraphicFramePr>
          <p:nvPr/>
        </p:nvGraphicFramePr>
        <p:xfrm>
          <a:off x="179514" y="467975"/>
          <a:ext cx="8928992" cy="303988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542809358"/>
                    </a:ext>
                  </a:extLst>
                </a:gridCol>
                <a:gridCol w="576064">
                  <a:extLst>
                    <a:ext uri="{9D8B030D-6E8A-4147-A177-3AD203B41FA5}">
                      <a16:colId xmlns:a16="http://schemas.microsoft.com/office/drawing/2014/main" val="4028384899"/>
                    </a:ext>
                  </a:extLst>
                </a:gridCol>
                <a:gridCol w="576064">
                  <a:extLst>
                    <a:ext uri="{9D8B030D-6E8A-4147-A177-3AD203B41FA5}">
                      <a16:colId xmlns:a16="http://schemas.microsoft.com/office/drawing/2014/main" val="2539976336"/>
                    </a:ext>
                  </a:extLst>
                </a:gridCol>
                <a:gridCol w="306034">
                  <a:extLst>
                    <a:ext uri="{9D8B030D-6E8A-4147-A177-3AD203B41FA5}">
                      <a16:colId xmlns:a16="http://schemas.microsoft.com/office/drawing/2014/main" val="2792573684"/>
                    </a:ext>
                  </a:extLst>
                </a:gridCol>
                <a:gridCol w="306034">
                  <a:extLst>
                    <a:ext uri="{9D8B030D-6E8A-4147-A177-3AD203B41FA5}">
                      <a16:colId xmlns:a16="http://schemas.microsoft.com/office/drawing/2014/main" val="438433282"/>
                    </a:ext>
                  </a:extLst>
                </a:gridCol>
                <a:gridCol w="306034">
                  <a:extLst>
                    <a:ext uri="{9D8B030D-6E8A-4147-A177-3AD203B41FA5}">
                      <a16:colId xmlns:a16="http://schemas.microsoft.com/office/drawing/2014/main" val="3218376023"/>
                    </a:ext>
                  </a:extLst>
                </a:gridCol>
                <a:gridCol w="306034">
                  <a:extLst>
                    <a:ext uri="{9D8B030D-6E8A-4147-A177-3AD203B41FA5}">
                      <a16:colId xmlns:a16="http://schemas.microsoft.com/office/drawing/2014/main" val="1099884066"/>
                    </a:ext>
                  </a:extLst>
                </a:gridCol>
                <a:gridCol w="306034">
                  <a:extLst>
                    <a:ext uri="{9D8B030D-6E8A-4147-A177-3AD203B41FA5}">
                      <a16:colId xmlns:a16="http://schemas.microsoft.com/office/drawing/2014/main" val="101972404"/>
                    </a:ext>
                  </a:extLst>
                </a:gridCol>
                <a:gridCol w="306034">
                  <a:extLst>
                    <a:ext uri="{9D8B030D-6E8A-4147-A177-3AD203B41FA5}">
                      <a16:colId xmlns:a16="http://schemas.microsoft.com/office/drawing/2014/main" val="3116105998"/>
                    </a:ext>
                  </a:extLst>
                </a:gridCol>
                <a:gridCol w="306034">
                  <a:extLst>
                    <a:ext uri="{9D8B030D-6E8A-4147-A177-3AD203B41FA5}">
                      <a16:colId xmlns:a16="http://schemas.microsoft.com/office/drawing/2014/main" val="1298517402"/>
                    </a:ext>
                  </a:extLst>
                </a:gridCol>
                <a:gridCol w="306034">
                  <a:extLst>
                    <a:ext uri="{9D8B030D-6E8A-4147-A177-3AD203B41FA5}">
                      <a16:colId xmlns:a16="http://schemas.microsoft.com/office/drawing/2014/main" val="4197062541"/>
                    </a:ext>
                  </a:extLst>
                </a:gridCol>
                <a:gridCol w="306034">
                  <a:extLst>
                    <a:ext uri="{9D8B030D-6E8A-4147-A177-3AD203B41FA5}">
                      <a16:colId xmlns:a16="http://schemas.microsoft.com/office/drawing/2014/main" val="881839774"/>
                    </a:ext>
                  </a:extLst>
                </a:gridCol>
                <a:gridCol w="306034">
                  <a:extLst>
                    <a:ext uri="{9D8B030D-6E8A-4147-A177-3AD203B41FA5}">
                      <a16:colId xmlns:a16="http://schemas.microsoft.com/office/drawing/2014/main" val="3201992545"/>
                    </a:ext>
                  </a:extLst>
                </a:gridCol>
                <a:gridCol w="306034">
                  <a:extLst>
                    <a:ext uri="{9D8B030D-6E8A-4147-A177-3AD203B41FA5}">
                      <a16:colId xmlns:a16="http://schemas.microsoft.com/office/drawing/2014/main" val="772316818"/>
                    </a:ext>
                  </a:extLst>
                </a:gridCol>
                <a:gridCol w="306034">
                  <a:extLst>
                    <a:ext uri="{9D8B030D-6E8A-4147-A177-3AD203B41FA5}">
                      <a16:colId xmlns:a16="http://schemas.microsoft.com/office/drawing/2014/main" val="1510459985"/>
                    </a:ext>
                  </a:extLst>
                </a:gridCol>
                <a:gridCol w="306034">
                  <a:extLst>
                    <a:ext uri="{9D8B030D-6E8A-4147-A177-3AD203B41FA5}">
                      <a16:colId xmlns:a16="http://schemas.microsoft.com/office/drawing/2014/main" val="2788497068"/>
                    </a:ext>
                  </a:extLst>
                </a:gridCol>
                <a:gridCol w="306034">
                  <a:extLst>
                    <a:ext uri="{9D8B030D-6E8A-4147-A177-3AD203B41FA5}">
                      <a16:colId xmlns:a16="http://schemas.microsoft.com/office/drawing/2014/main" val="3337496382"/>
                    </a:ext>
                  </a:extLst>
                </a:gridCol>
                <a:gridCol w="306034">
                  <a:extLst>
                    <a:ext uri="{9D8B030D-6E8A-4147-A177-3AD203B41FA5}">
                      <a16:colId xmlns:a16="http://schemas.microsoft.com/office/drawing/2014/main" val="2966851419"/>
                    </a:ext>
                  </a:extLst>
                </a:gridCol>
                <a:gridCol w="306034">
                  <a:extLst>
                    <a:ext uri="{9D8B030D-6E8A-4147-A177-3AD203B41FA5}">
                      <a16:colId xmlns:a16="http://schemas.microsoft.com/office/drawing/2014/main" val="3827292974"/>
                    </a:ext>
                  </a:extLst>
                </a:gridCol>
                <a:gridCol w="306034">
                  <a:extLst>
                    <a:ext uri="{9D8B030D-6E8A-4147-A177-3AD203B41FA5}">
                      <a16:colId xmlns:a16="http://schemas.microsoft.com/office/drawing/2014/main" val="323130426"/>
                    </a:ext>
                  </a:extLst>
                </a:gridCol>
                <a:gridCol w="306034">
                  <a:extLst>
                    <a:ext uri="{9D8B030D-6E8A-4147-A177-3AD203B41FA5}">
                      <a16:colId xmlns:a16="http://schemas.microsoft.com/office/drawing/2014/main" val="125567043"/>
                    </a:ext>
                  </a:extLst>
                </a:gridCol>
                <a:gridCol w="306034">
                  <a:extLst>
                    <a:ext uri="{9D8B030D-6E8A-4147-A177-3AD203B41FA5}">
                      <a16:colId xmlns:a16="http://schemas.microsoft.com/office/drawing/2014/main" val="2083585492"/>
                    </a:ext>
                  </a:extLst>
                </a:gridCol>
                <a:gridCol w="306034">
                  <a:extLst>
                    <a:ext uri="{9D8B030D-6E8A-4147-A177-3AD203B41FA5}">
                      <a16:colId xmlns:a16="http://schemas.microsoft.com/office/drawing/2014/main" val="4205484910"/>
                    </a:ext>
                  </a:extLst>
                </a:gridCol>
                <a:gridCol w="306034">
                  <a:extLst>
                    <a:ext uri="{9D8B030D-6E8A-4147-A177-3AD203B41FA5}">
                      <a16:colId xmlns:a16="http://schemas.microsoft.com/office/drawing/2014/main" val="3137093587"/>
                    </a:ext>
                  </a:extLst>
                </a:gridCol>
                <a:gridCol w="306034">
                  <a:extLst>
                    <a:ext uri="{9D8B030D-6E8A-4147-A177-3AD203B41FA5}">
                      <a16:colId xmlns:a16="http://schemas.microsoft.com/office/drawing/2014/main" val="3377492555"/>
                    </a:ext>
                  </a:extLst>
                </a:gridCol>
                <a:gridCol w="306034">
                  <a:extLst>
                    <a:ext uri="{9D8B030D-6E8A-4147-A177-3AD203B41FA5}">
                      <a16:colId xmlns:a16="http://schemas.microsoft.com/office/drawing/2014/main" val="4176021801"/>
                    </a:ext>
                  </a:extLst>
                </a:gridCol>
                <a:gridCol w="306034">
                  <a:extLst>
                    <a:ext uri="{9D8B030D-6E8A-4147-A177-3AD203B41FA5}">
                      <a16:colId xmlns:a16="http://schemas.microsoft.com/office/drawing/2014/main" val="3013681022"/>
                    </a:ext>
                  </a:extLst>
                </a:gridCol>
              </a:tblGrid>
              <a:tr h="612060">
                <a:tc rowSpan="2" gridSpan="3">
                  <a:txBody>
                    <a:bodyPr/>
                    <a:lstStyle/>
                    <a:p>
                      <a:pPr algn="ctr"/>
                      <a:r>
                        <a:rPr lang="en-GB" sz="1000">
                          <a:latin typeface="Arial" panose="020B0604020202020204" pitchFamily="34" charset="0"/>
                          <a:cs typeface="Arial" panose="020B0604020202020204" pitchFamily="34" charset="0"/>
                        </a:rPr>
                        <a:t>Programmes &amp; Projects </a:t>
                      </a:r>
                    </a:p>
                    <a:p>
                      <a:pPr algn="ctr"/>
                      <a:r>
                        <a:rPr lang="en-GB" sz="1000">
                          <a:latin typeface="Arial" panose="020B0604020202020204" pitchFamily="34" charset="0"/>
                          <a:cs typeface="Arial" panose="020B0604020202020204" pitchFamily="34" charset="0"/>
                        </a:rPr>
                        <a:t>2023-2025</a:t>
                      </a:r>
                    </a:p>
                    <a:p>
                      <a:pPr algn="ctr"/>
                      <a:endParaRPr lang="en-GB" sz="800">
                        <a:latin typeface="+mn-lt"/>
                      </a:endParaRPr>
                    </a:p>
                  </a:txBody>
                  <a:tcPr marL="83127" marR="83127" anchor="ctr">
                    <a:solidFill>
                      <a:schemeClr val="accent1">
                        <a:lumMod val="75000"/>
                      </a:schemeClr>
                    </a:solidFill>
                  </a:tcPr>
                </a:tc>
                <a:tc rowSpan="2" hMerge="1">
                  <a:txBody>
                    <a:bodyPr/>
                    <a:lstStyle/>
                    <a:p>
                      <a:pPr algn="ctr"/>
                      <a:endParaRPr lang="en-GB" sz="800">
                        <a:latin typeface="+mn-lt"/>
                      </a:endParaRPr>
                    </a:p>
                  </a:txBody>
                  <a:tcPr marL="83127" marR="83127" anchor="ctr">
                    <a:solidFill>
                      <a:schemeClr val="accent1">
                        <a:lumMod val="75000"/>
                      </a:schemeClr>
                    </a:solidFill>
                  </a:tcPr>
                </a:tc>
                <a:tc rowSpan="2" hMerge="1">
                  <a:txBody>
                    <a:bodyPr/>
                    <a:lstStyle/>
                    <a:p>
                      <a:pPr algn="ctr"/>
                      <a:endParaRPr lang="en-GB" sz="800">
                        <a:latin typeface="+mn-lt"/>
                      </a:endParaRPr>
                    </a:p>
                  </a:txBody>
                  <a:tcPr marL="83127" marR="83127" anchor="ctr">
                    <a:solidFill>
                      <a:schemeClr val="accent1">
                        <a:lumMod val="75000"/>
                      </a:schemeClr>
                    </a:solidFill>
                  </a:tcPr>
                </a:tc>
                <a:tc gridSpan="10">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lt1"/>
                          </a:solidFill>
                          <a:latin typeface="+mn-lt"/>
                          <a:ea typeface="+mn-ea"/>
                          <a:cs typeface="+mn-cs"/>
                        </a:rPr>
                        <a:t>2023</a:t>
                      </a: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600">
                        <a:latin typeface="+mj-lt"/>
                      </a:endParaRP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2">
                  <a:txBody>
                    <a:bodyPr/>
                    <a:lstStyle/>
                    <a:p>
                      <a:pPr algn="ctr"/>
                      <a:r>
                        <a:rPr lang="en-GB" sz="1100">
                          <a:latin typeface="+mj-lt"/>
                        </a:rPr>
                        <a:t>2024</a:t>
                      </a: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600">
                        <a:latin typeface="+mj-lt"/>
                      </a:endParaRP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ctr"/>
                      <a:r>
                        <a:rPr lang="en-GB" sz="1100">
                          <a:latin typeface="+mj-lt"/>
                        </a:rPr>
                        <a:t>2025</a:t>
                      </a:r>
                    </a:p>
                  </a:txBody>
                  <a:tcPr anchor="ctr"/>
                </a:tc>
                <a:tc hMerge="1">
                  <a:txBody>
                    <a:bodyPr/>
                    <a:lstStyle/>
                    <a:p>
                      <a:pPr algn="ctr"/>
                      <a:endParaRPr lang="en-GB" sz="1100">
                        <a:latin typeface="+mj-lt"/>
                      </a:endParaRPr>
                    </a:p>
                  </a:txBody>
                  <a:tcPr anchor="ctr"/>
                </a:tc>
                <a:extLst>
                  <a:ext uri="{0D108BD9-81ED-4DB2-BD59-A6C34878D82A}">
                    <a16:rowId xmlns:a16="http://schemas.microsoft.com/office/drawing/2014/main" val="2910095581"/>
                  </a:ext>
                </a:extLst>
              </a:tr>
              <a:tr h="365887">
                <a:tc gridSpan="3" vMerge="1">
                  <a:txBody>
                    <a:bodyPr/>
                    <a:lstStyle/>
                    <a:p>
                      <a:pPr algn="ctr"/>
                      <a:endParaRPr lang="en-GB" sz="800">
                        <a:latin typeface="+mn-lt"/>
                      </a:endParaRPr>
                    </a:p>
                  </a:txBody>
                  <a:tcPr marL="83127" marR="83127" anchor="ctr">
                    <a:solidFill>
                      <a:schemeClr val="accent1">
                        <a:lumMod val="75000"/>
                      </a:schemeClr>
                    </a:solidFill>
                  </a:tcPr>
                </a:tc>
                <a:tc hMerge="1" vMerge="1">
                  <a:txBody>
                    <a:bodyPr/>
                    <a:lstStyle/>
                    <a:p>
                      <a:endParaRPr lang="en-GB"/>
                    </a:p>
                  </a:txBody>
                  <a:tcPr/>
                </a:tc>
                <a:tc hMerge="1" vMerge="1">
                  <a:txBody>
                    <a:bodyPr/>
                    <a:lstStyle/>
                    <a:p>
                      <a:endParaRPr lang="en-GB" sz="600">
                        <a:latin typeface="+mj-lt"/>
                      </a:endParaRPr>
                    </a:p>
                  </a:txBody>
                  <a:tcPr anchor="ctr"/>
                </a:tc>
                <a:tc>
                  <a:txBody>
                    <a:bodyPr/>
                    <a:lstStyle/>
                    <a:p>
                      <a:pPr algn="ctr"/>
                      <a:r>
                        <a:rPr lang="en-GB" sz="800" b="0">
                          <a:solidFill>
                            <a:schemeClr val="bg1"/>
                          </a:solidFill>
                          <a:latin typeface="+mn-lt"/>
                        </a:rPr>
                        <a:t>Mar</a:t>
                      </a:r>
                    </a:p>
                  </a:txBody>
                  <a:tcPr vert="vert270" anchor="ctr">
                    <a:solidFill>
                      <a:schemeClr val="bg1">
                        <a:lumMod val="65000"/>
                      </a:schemeClr>
                    </a:solidFill>
                  </a:tcPr>
                </a:tc>
                <a:tc>
                  <a:txBody>
                    <a:bodyPr/>
                    <a:lstStyle/>
                    <a:p>
                      <a:pPr algn="ctr"/>
                      <a:r>
                        <a:rPr lang="en-GB" sz="800" b="0">
                          <a:solidFill>
                            <a:schemeClr val="bg1"/>
                          </a:solidFill>
                          <a:latin typeface="+mn-lt"/>
                        </a:rPr>
                        <a:t>Apr</a:t>
                      </a:r>
                    </a:p>
                  </a:txBody>
                  <a:tcPr vert="vert270" anchor="ctr">
                    <a:solidFill>
                      <a:schemeClr val="bg1">
                        <a:lumMod val="65000"/>
                      </a:schemeClr>
                    </a:solidFill>
                  </a:tcPr>
                </a:tc>
                <a:tc>
                  <a:txBody>
                    <a:bodyPr/>
                    <a:lstStyle/>
                    <a:p>
                      <a:pPr algn="ctr"/>
                      <a:r>
                        <a:rPr lang="en-GB" sz="800" b="0">
                          <a:solidFill>
                            <a:schemeClr val="bg1"/>
                          </a:solidFill>
                          <a:latin typeface="+mn-lt"/>
                        </a:rPr>
                        <a:t>May</a:t>
                      </a:r>
                    </a:p>
                  </a:txBody>
                  <a:tcPr vert="vert270" anchor="ctr">
                    <a:solidFill>
                      <a:schemeClr val="bg1">
                        <a:lumMod val="65000"/>
                      </a:schemeClr>
                    </a:solidFill>
                  </a:tcPr>
                </a:tc>
                <a:tc>
                  <a:txBody>
                    <a:bodyPr/>
                    <a:lstStyle/>
                    <a:p>
                      <a:pPr algn="ctr"/>
                      <a:r>
                        <a:rPr lang="en-GB" sz="800" b="0">
                          <a:solidFill>
                            <a:schemeClr val="bg1"/>
                          </a:solidFill>
                          <a:latin typeface="+mn-lt"/>
                        </a:rPr>
                        <a:t>Jun</a:t>
                      </a:r>
                    </a:p>
                  </a:txBody>
                  <a:tcPr vert="vert270" anchor="ctr">
                    <a:solidFill>
                      <a:schemeClr val="bg1">
                        <a:lumMod val="65000"/>
                      </a:schemeClr>
                    </a:solidFill>
                  </a:tcPr>
                </a:tc>
                <a:tc>
                  <a:txBody>
                    <a:bodyPr/>
                    <a:lstStyle/>
                    <a:p>
                      <a:pPr algn="ctr"/>
                      <a:r>
                        <a:rPr lang="en-GB" sz="800" b="0">
                          <a:solidFill>
                            <a:schemeClr val="bg1"/>
                          </a:solidFill>
                          <a:latin typeface="+mn-lt"/>
                        </a:rPr>
                        <a:t>Jul</a:t>
                      </a:r>
                    </a:p>
                  </a:txBody>
                  <a:tcPr vert="vert270" anchor="ctr">
                    <a:solidFill>
                      <a:schemeClr val="bg1">
                        <a:lumMod val="65000"/>
                      </a:schemeClr>
                    </a:solidFill>
                  </a:tcPr>
                </a:tc>
                <a:tc>
                  <a:txBody>
                    <a:bodyPr/>
                    <a:lstStyle/>
                    <a:p>
                      <a:pPr algn="ctr"/>
                      <a:r>
                        <a:rPr lang="en-GB" sz="800" b="0">
                          <a:solidFill>
                            <a:schemeClr val="bg1"/>
                          </a:solidFill>
                          <a:latin typeface="+mn-lt"/>
                        </a:rPr>
                        <a:t>Aug</a:t>
                      </a:r>
                    </a:p>
                  </a:txBody>
                  <a:tcPr vert="vert270" anchor="ctr">
                    <a:solidFill>
                      <a:schemeClr val="bg1">
                        <a:lumMod val="65000"/>
                      </a:schemeClr>
                    </a:solidFill>
                  </a:tcPr>
                </a:tc>
                <a:tc>
                  <a:txBody>
                    <a:bodyPr/>
                    <a:lstStyle/>
                    <a:p>
                      <a:pPr algn="ctr"/>
                      <a:r>
                        <a:rPr lang="en-GB" sz="800" b="0">
                          <a:solidFill>
                            <a:schemeClr val="bg1"/>
                          </a:solidFill>
                          <a:latin typeface="+mn-lt"/>
                        </a:rPr>
                        <a:t>Sep</a:t>
                      </a:r>
                    </a:p>
                  </a:txBody>
                  <a:tcPr vert="vert270" anchor="ctr">
                    <a:solidFill>
                      <a:schemeClr val="bg1">
                        <a:lumMod val="65000"/>
                      </a:schemeClr>
                    </a:solidFill>
                  </a:tcPr>
                </a:tc>
                <a:tc>
                  <a:txBody>
                    <a:bodyPr/>
                    <a:lstStyle/>
                    <a:p>
                      <a:pPr algn="ctr"/>
                      <a:r>
                        <a:rPr lang="en-GB" sz="800" b="0">
                          <a:solidFill>
                            <a:schemeClr val="bg1"/>
                          </a:solidFill>
                          <a:latin typeface="+mn-lt"/>
                        </a:rPr>
                        <a:t>Oct</a:t>
                      </a:r>
                    </a:p>
                  </a:txBody>
                  <a:tcPr vert="vert270" anchor="ctr">
                    <a:solidFill>
                      <a:schemeClr val="bg1">
                        <a:lumMod val="65000"/>
                      </a:schemeClr>
                    </a:solidFill>
                  </a:tcPr>
                </a:tc>
                <a:tc>
                  <a:txBody>
                    <a:bodyPr/>
                    <a:lstStyle/>
                    <a:p>
                      <a:pPr algn="ctr"/>
                      <a:r>
                        <a:rPr lang="en-GB" sz="800" b="0">
                          <a:solidFill>
                            <a:schemeClr val="bg1"/>
                          </a:solidFill>
                          <a:latin typeface="+mn-lt"/>
                        </a:rPr>
                        <a:t>Nov</a:t>
                      </a:r>
                    </a:p>
                  </a:txBody>
                  <a:tcPr vert="vert270" anchor="ctr">
                    <a:solidFill>
                      <a:schemeClr val="bg1">
                        <a:lumMod val="65000"/>
                      </a:schemeClr>
                    </a:solidFill>
                  </a:tcPr>
                </a:tc>
                <a:tc>
                  <a:txBody>
                    <a:bodyPr/>
                    <a:lstStyle/>
                    <a:p>
                      <a:pPr algn="ctr"/>
                      <a:r>
                        <a:rPr lang="en-GB" sz="800" b="0">
                          <a:solidFill>
                            <a:schemeClr val="bg1"/>
                          </a:solidFill>
                          <a:latin typeface="+mn-lt"/>
                        </a:rPr>
                        <a:t>Dec</a:t>
                      </a:r>
                    </a:p>
                  </a:txBody>
                  <a:tcPr vert="vert270" anchor="ctr">
                    <a:solidFill>
                      <a:schemeClr val="bg1">
                        <a:lumMod val="65000"/>
                      </a:schemeClr>
                    </a:solidFill>
                  </a:tcPr>
                </a:tc>
                <a:tc>
                  <a:txBody>
                    <a:bodyPr/>
                    <a:lstStyle/>
                    <a:p>
                      <a:pPr algn="ctr"/>
                      <a:r>
                        <a:rPr lang="en-GB" sz="800" b="0">
                          <a:solidFill>
                            <a:schemeClr val="bg1"/>
                          </a:solidFill>
                          <a:latin typeface="+mn-lt"/>
                        </a:rPr>
                        <a:t>Jan </a:t>
                      </a:r>
                    </a:p>
                  </a:txBody>
                  <a:tcPr vert="vert270" anchor="ctr">
                    <a:solidFill>
                      <a:schemeClr val="bg1">
                        <a:lumMod val="65000"/>
                      </a:schemeClr>
                    </a:solidFill>
                  </a:tcPr>
                </a:tc>
                <a:tc>
                  <a:txBody>
                    <a:bodyPr/>
                    <a:lstStyle/>
                    <a:p>
                      <a:pPr algn="ctr"/>
                      <a:r>
                        <a:rPr lang="en-GB" sz="800" b="0">
                          <a:solidFill>
                            <a:schemeClr val="bg1"/>
                          </a:solidFill>
                          <a:latin typeface="+mn-lt"/>
                        </a:rPr>
                        <a:t>Feb</a:t>
                      </a:r>
                    </a:p>
                  </a:txBody>
                  <a:tcPr vert="vert270" anchor="ctr">
                    <a:solidFill>
                      <a:schemeClr val="bg1">
                        <a:lumMod val="65000"/>
                      </a:schemeClr>
                    </a:solidFill>
                  </a:tcPr>
                </a:tc>
                <a:tc>
                  <a:txBody>
                    <a:bodyPr/>
                    <a:lstStyle/>
                    <a:p>
                      <a:pPr algn="ctr"/>
                      <a:r>
                        <a:rPr lang="en-GB" sz="800" b="0">
                          <a:solidFill>
                            <a:schemeClr val="bg1"/>
                          </a:solidFill>
                          <a:latin typeface="+mn-lt"/>
                        </a:rPr>
                        <a:t>Mar</a:t>
                      </a:r>
                    </a:p>
                  </a:txBody>
                  <a:tcPr vert="vert270" anchor="ctr">
                    <a:solidFill>
                      <a:schemeClr val="bg1">
                        <a:lumMod val="65000"/>
                      </a:schemeClr>
                    </a:solidFill>
                  </a:tcPr>
                </a:tc>
                <a:tc>
                  <a:txBody>
                    <a:bodyPr/>
                    <a:lstStyle/>
                    <a:p>
                      <a:pPr algn="ctr"/>
                      <a:r>
                        <a:rPr lang="en-GB" sz="800" b="0">
                          <a:solidFill>
                            <a:schemeClr val="bg1"/>
                          </a:solidFill>
                          <a:latin typeface="+mn-lt"/>
                        </a:rPr>
                        <a:t>Apr</a:t>
                      </a:r>
                    </a:p>
                  </a:txBody>
                  <a:tcPr vert="vert270" anchor="ctr">
                    <a:solidFill>
                      <a:schemeClr val="bg1">
                        <a:lumMod val="65000"/>
                      </a:schemeClr>
                    </a:solidFill>
                  </a:tcPr>
                </a:tc>
                <a:tc>
                  <a:txBody>
                    <a:bodyPr/>
                    <a:lstStyle/>
                    <a:p>
                      <a:pPr algn="ctr"/>
                      <a:r>
                        <a:rPr lang="en-GB" sz="800" b="0">
                          <a:solidFill>
                            <a:schemeClr val="bg1"/>
                          </a:solidFill>
                          <a:latin typeface="+mn-lt"/>
                        </a:rPr>
                        <a:t>May</a:t>
                      </a:r>
                    </a:p>
                  </a:txBody>
                  <a:tcPr vert="vert270" anchor="ctr">
                    <a:solidFill>
                      <a:schemeClr val="bg1">
                        <a:lumMod val="65000"/>
                      </a:schemeClr>
                    </a:solidFill>
                  </a:tcPr>
                </a:tc>
                <a:tc>
                  <a:txBody>
                    <a:bodyPr/>
                    <a:lstStyle/>
                    <a:p>
                      <a:pPr algn="ctr"/>
                      <a:r>
                        <a:rPr lang="en-GB" sz="800" b="0">
                          <a:solidFill>
                            <a:schemeClr val="bg1"/>
                          </a:solidFill>
                          <a:latin typeface="+mn-lt"/>
                        </a:rPr>
                        <a:t>Jun</a:t>
                      </a:r>
                    </a:p>
                  </a:txBody>
                  <a:tcPr vert="vert270" anchor="ctr">
                    <a:solidFill>
                      <a:schemeClr val="bg1">
                        <a:lumMod val="65000"/>
                      </a:schemeClr>
                    </a:solidFill>
                  </a:tcPr>
                </a:tc>
                <a:tc>
                  <a:txBody>
                    <a:bodyPr/>
                    <a:lstStyle/>
                    <a:p>
                      <a:pPr algn="ctr"/>
                      <a:r>
                        <a:rPr lang="en-GB" sz="800" b="0">
                          <a:solidFill>
                            <a:schemeClr val="bg1"/>
                          </a:solidFill>
                          <a:latin typeface="+mn-lt"/>
                        </a:rPr>
                        <a:t>Jul</a:t>
                      </a:r>
                    </a:p>
                  </a:txBody>
                  <a:tcPr vert="vert270" anchor="ctr">
                    <a:solidFill>
                      <a:schemeClr val="bg1">
                        <a:lumMod val="65000"/>
                      </a:schemeClr>
                    </a:solidFill>
                  </a:tcPr>
                </a:tc>
                <a:tc>
                  <a:txBody>
                    <a:bodyPr/>
                    <a:lstStyle/>
                    <a:p>
                      <a:pPr algn="ctr"/>
                      <a:r>
                        <a:rPr lang="en-GB" sz="800" b="0">
                          <a:solidFill>
                            <a:schemeClr val="bg1"/>
                          </a:solidFill>
                          <a:latin typeface="+mn-lt"/>
                        </a:rPr>
                        <a:t>Aug</a:t>
                      </a:r>
                    </a:p>
                  </a:txBody>
                  <a:tcPr vert="vert270" anchor="ctr">
                    <a:solidFill>
                      <a:schemeClr val="bg1">
                        <a:lumMod val="65000"/>
                      </a:schemeClr>
                    </a:solidFill>
                  </a:tcPr>
                </a:tc>
                <a:tc>
                  <a:txBody>
                    <a:bodyPr/>
                    <a:lstStyle/>
                    <a:p>
                      <a:pPr algn="ctr"/>
                      <a:r>
                        <a:rPr lang="en-GB" sz="800" b="0">
                          <a:solidFill>
                            <a:schemeClr val="bg1"/>
                          </a:solidFill>
                          <a:latin typeface="+mn-lt"/>
                        </a:rPr>
                        <a:t>Sep</a:t>
                      </a:r>
                    </a:p>
                  </a:txBody>
                  <a:tcPr vert="vert270" anchor="ctr">
                    <a:solidFill>
                      <a:schemeClr val="bg1">
                        <a:lumMod val="65000"/>
                      </a:schemeClr>
                    </a:solidFill>
                  </a:tcPr>
                </a:tc>
                <a:tc>
                  <a:txBody>
                    <a:bodyPr/>
                    <a:lstStyle/>
                    <a:p>
                      <a:pPr algn="ctr"/>
                      <a:r>
                        <a:rPr lang="en-GB" sz="800">
                          <a:solidFill>
                            <a:schemeClr val="bg1"/>
                          </a:solidFill>
                          <a:latin typeface="+mn-lt"/>
                        </a:rPr>
                        <a:t>Oct</a:t>
                      </a:r>
                    </a:p>
                  </a:txBody>
                  <a:tcPr vert="vert270" anchor="ctr">
                    <a:solidFill>
                      <a:schemeClr val="bg1">
                        <a:lumMod val="65000"/>
                      </a:schemeClr>
                    </a:solidFill>
                  </a:tcPr>
                </a:tc>
                <a:tc>
                  <a:txBody>
                    <a:bodyPr/>
                    <a:lstStyle/>
                    <a:p>
                      <a:pPr algn="ctr"/>
                      <a:r>
                        <a:rPr lang="en-GB" sz="800">
                          <a:solidFill>
                            <a:schemeClr val="bg1"/>
                          </a:solidFill>
                          <a:latin typeface="+mn-lt"/>
                        </a:rPr>
                        <a:t>Nov</a:t>
                      </a:r>
                    </a:p>
                  </a:txBody>
                  <a:tcPr vert="vert270" anchor="ctr">
                    <a:solidFill>
                      <a:schemeClr val="bg1">
                        <a:lumMod val="65000"/>
                      </a:schemeClr>
                    </a:solidFill>
                  </a:tcPr>
                </a:tc>
                <a:tc>
                  <a:txBody>
                    <a:bodyPr/>
                    <a:lstStyle/>
                    <a:p>
                      <a:pPr algn="ctr"/>
                      <a:r>
                        <a:rPr lang="en-GB" sz="800">
                          <a:solidFill>
                            <a:schemeClr val="bg1"/>
                          </a:solidFill>
                          <a:latin typeface="+mn-lt"/>
                        </a:rPr>
                        <a:t>Dec</a:t>
                      </a:r>
                    </a:p>
                  </a:txBody>
                  <a:tcPr vert="vert270" anchor="ctr">
                    <a:solidFill>
                      <a:schemeClr val="bg1">
                        <a:lumMod val="65000"/>
                      </a:schemeClr>
                    </a:solidFill>
                  </a:tcPr>
                </a:tc>
                <a:tc>
                  <a:txBody>
                    <a:bodyPr/>
                    <a:lstStyle/>
                    <a:p>
                      <a:pPr algn="ctr"/>
                      <a:r>
                        <a:rPr lang="en-GB" sz="800">
                          <a:solidFill>
                            <a:schemeClr val="bg1"/>
                          </a:solidFill>
                          <a:latin typeface="+mn-lt"/>
                        </a:rPr>
                        <a:t>Jan</a:t>
                      </a:r>
                    </a:p>
                  </a:txBody>
                  <a:tcPr vert="vert270" anchor="ctr">
                    <a:solidFill>
                      <a:schemeClr val="bg1">
                        <a:lumMod val="65000"/>
                      </a:schemeClr>
                    </a:solidFill>
                  </a:tcPr>
                </a:tc>
                <a:tc>
                  <a:txBody>
                    <a:bodyPr/>
                    <a:lstStyle/>
                    <a:p>
                      <a:pPr algn="ctr"/>
                      <a:r>
                        <a:rPr lang="en-GB" sz="800">
                          <a:solidFill>
                            <a:schemeClr val="bg1"/>
                          </a:solidFill>
                          <a:latin typeface="+mn-lt"/>
                        </a:rPr>
                        <a:t>Feb</a:t>
                      </a:r>
                    </a:p>
                  </a:txBody>
                  <a:tcPr vert="vert270" anchor="ctr">
                    <a:solidFill>
                      <a:schemeClr val="bg1">
                        <a:lumMod val="65000"/>
                      </a:schemeClr>
                    </a:solidFill>
                  </a:tcPr>
                </a:tc>
                <a:extLst>
                  <a:ext uri="{0D108BD9-81ED-4DB2-BD59-A6C34878D82A}">
                    <a16:rowId xmlns:a16="http://schemas.microsoft.com/office/drawing/2014/main" val="1160549859"/>
                  </a:ext>
                </a:extLst>
              </a:tr>
              <a:tr h="91436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a:solidFill>
                            <a:schemeClr val="bg1"/>
                          </a:solidFill>
                          <a:latin typeface="Arial" panose="020B0604020202020204" pitchFamily="34" charset="0"/>
                          <a:ea typeface="+mn-ea"/>
                          <a:cs typeface="Arial" panose="020B0604020202020204" pitchFamily="34" charset="0"/>
                        </a:rPr>
                        <a:t>MAJOR RELEASES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500" b="1" kern="1200">
                        <a:solidFill>
                          <a:schemeClr val="bg1"/>
                        </a:solidFill>
                        <a:latin typeface="Arial" panose="020B0604020202020204" pitchFamily="34" charset="0"/>
                        <a:ea typeface="+mn-ea"/>
                        <a:cs typeface="Arial" panose="020B0604020202020204" pitchFamily="34" charset="0"/>
                      </a:endParaRPr>
                    </a:p>
                  </a:txBody>
                  <a:tcPr vert="vert270">
                    <a:solidFill>
                      <a:schemeClr val="accent1">
                        <a:lumMod val="75000"/>
                      </a:schemeClr>
                    </a:solidFill>
                  </a:tcPr>
                </a:tc>
                <a:tc>
                  <a:txBody>
                    <a:bodyPr/>
                    <a:lstStyle/>
                    <a:p>
                      <a:pPr algn="ctr"/>
                      <a:r>
                        <a:rPr lang="en-GB" sz="800" b="0">
                          <a:solidFill>
                            <a:schemeClr val="bg1"/>
                          </a:solidFill>
                          <a:latin typeface="Arial" panose="020B0604020202020204" pitchFamily="34" charset="0"/>
                          <a:cs typeface="Arial" panose="020B0604020202020204" pitchFamily="34" charset="0"/>
                        </a:rPr>
                        <a:t>Gemini Sustain +</a:t>
                      </a:r>
                    </a:p>
                  </a:txBody>
                  <a:tcPr marL="83127" marR="83127" vert="vert270" anchor="ctr">
                    <a:solidFill>
                      <a:schemeClr val="tx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1">
                          <a:solidFill>
                            <a:schemeClr val="bg1"/>
                          </a:solidFill>
                          <a:latin typeface="Arial" panose="020B0604020202020204" pitchFamily="34" charset="0"/>
                          <a:cs typeface="Arial" panose="020B0604020202020204" pitchFamily="34" charset="0"/>
                        </a:rPr>
                        <a:t>CP5564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a:solidFill>
                            <a:schemeClr val="bg1"/>
                          </a:solidFill>
                          <a:latin typeface="Arial" panose="020B0604020202020204" pitchFamily="34" charset="0"/>
                          <a:cs typeface="Arial" panose="020B0604020202020204" pitchFamily="34" charset="0"/>
                        </a:rPr>
                        <a:t>Gemini Change Programme Sustain +</a:t>
                      </a:r>
                    </a:p>
                    <a:p>
                      <a:pPr algn="ctr"/>
                      <a:endParaRPr lang="en-GB" sz="700" b="1">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extLst>
                  <a:ext uri="{0D108BD9-81ED-4DB2-BD59-A6C34878D82A}">
                    <a16:rowId xmlns:a16="http://schemas.microsoft.com/office/drawing/2014/main" val="2311386642"/>
                  </a:ext>
                </a:extLst>
              </a:tr>
              <a:tr h="1147568">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MAJOR RELEASES</a:t>
                      </a:r>
                    </a:p>
                    <a:p>
                      <a:pPr algn="ctr"/>
                      <a:endParaRPr lang="en-GB" sz="1100" b="1">
                        <a:solidFill>
                          <a:schemeClr val="bg1"/>
                        </a:solidFill>
                        <a:latin typeface="+mj-lt"/>
                      </a:endParaRPr>
                    </a:p>
                  </a:txBody>
                  <a:tcPr marL="83127" marR="83127" vert="vert270">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a:solidFill>
                            <a:schemeClr val="bg1"/>
                          </a:solidFill>
                          <a:latin typeface="Arial" panose="020B0604020202020204" pitchFamily="34" charset="0"/>
                          <a:cs typeface="Arial" panose="020B0604020202020204" pitchFamily="34" charset="0"/>
                        </a:rPr>
                        <a:t>Regulatory / Customer Requested Change </a:t>
                      </a:r>
                    </a:p>
                  </a:txBody>
                  <a:tcPr marL="83127" marR="83127" vert="vert270" anchor="ctr">
                    <a:solidFill>
                      <a:schemeClr val="tx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Arial" panose="020B0604020202020204" pitchFamily="34" charset="0"/>
                          <a:ea typeface="+mn-ea"/>
                          <a:cs typeface="Arial" panose="020B0604020202020204" pitchFamily="34" charset="0"/>
                        </a:rPr>
                        <a:t>XRN5579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a:solidFill>
                            <a:schemeClr val="bg1"/>
                          </a:solidFill>
                          <a:latin typeface="Arial" panose="020B0604020202020204" pitchFamily="34" charset="0"/>
                          <a:cs typeface="Arial" panose="020B0604020202020204" pitchFamily="34" charset="0"/>
                        </a:rPr>
                        <a:t>Gemini Change  </a:t>
                      </a:r>
                      <a:endParaRPr lang="en-GB" sz="700" b="1" kern="1200">
                        <a:solidFill>
                          <a:schemeClr val="bg1"/>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Arial" panose="020B0604020202020204" pitchFamily="34" charset="0"/>
                          <a:ea typeface="+mn-ea"/>
                          <a:cs typeface="Arial" panose="020B0604020202020204" pitchFamily="34" charset="0"/>
                        </a:rPr>
                        <a:t> </a:t>
                      </a:r>
                    </a:p>
                  </a:txBody>
                  <a:tcPr vert="vert270" anchor="ctr">
                    <a:solidFill>
                      <a:schemeClr val="tx2">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extLst>
                  <a:ext uri="{0D108BD9-81ED-4DB2-BD59-A6C34878D82A}">
                    <a16:rowId xmlns:a16="http://schemas.microsoft.com/office/drawing/2014/main" val="3645515431"/>
                  </a:ext>
                </a:extLst>
              </a:tr>
            </a:tbl>
          </a:graphicData>
        </a:graphic>
      </p:graphicFrame>
      <p:sp>
        <p:nvSpPr>
          <p:cNvPr id="5" name="Rectangle 4">
            <a:extLst>
              <a:ext uri="{FF2B5EF4-FFF2-40B4-BE49-F238E27FC236}">
                <a16:creationId xmlns:a16="http://schemas.microsoft.com/office/drawing/2014/main" id="{A474353F-EDC7-4969-87B1-C6D685F1162F}"/>
              </a:ext>
            </a:extLst>
          </p:cNvPr>
          <p:cNvSpPr/>
          <p:nvPr/>
        </p:nvSpPr>
        <p:spPr>
          <a:xfrm>
            <a:off x="24007" y="151241"/>
            <a:ext cx="9095985" cy="210429"/>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latin typeface="+mj-lt"/>
              </a:rPr>
              <a:t>NG TRANSMISSION CHANGE HORIZON PLAN 0-2 YEARS  2023 – 2025</a:t>
            </a:r>
          </a:p>
        </p:txBody>
      </p:sp>
      <p:cxnSp>
        <p:nvCxnSpPr>
          <p:cNvPr id="48" name="Straight Connector 47">
            <a:extLst>
              <a:ext uri="{FF2B5EF4-FFF2-40B4-BE49-F238E27FC236}">
                <a16:creationId xmlns:a16="http://schemas.microsoft.com/office/drawing/2014/main" id="{81B80F05-215A-4BF2-BE1E-43EEB1390E66}"/>
              </a:ext>
            </a:extLst>
          </p:cNvPr>
          <p:cNvCxnSpPr>
            <a:cxnSpLocks/>
          </p:cNvCxnSpPr>
          <p:nvPr/>
        </p:nvCxnSpPr>
        <p:spPr>
          <a:xfrm>
            <a:off x="4823464" y="1059582"/>
            <a:ext cx="0" cy="2448273"/>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82ECCCC6-6F36-4A2A-8659-2CBDBA200535}"/>
              </a:ext>
            </a:extLst>
          </p:cNvPr>
          <p:cNvSpPr/>
          <p:nvPr/>
        </p:nvSpPr>
        <p:spPr>
          <a:xfrm>
            <a:off x="1763688" y="1685875"/>
            <a:ext cx="6111219" cy="381819"/>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 </a:t>
            </a:r>
          </a:p>
          <a:p>
            <a:pPr algn="ctr"/>
            <a:r>
              <a:rPr lang="en-US" sz="1200">
                <a:solidFill>
                  <a:schemeClr val="bg1"/>
                </a:solidFill>
                <a:latin typeface="Arial" panose="020B0604020202020204" pitchFamily="34" charset="0"/>
                <a:ea typeface="Verdana" panose="020B0604030504040204" pitchFamily="34" charset="0"/>
                <a:cs typeface="Arial" panose="020B0604020202020204" pitchFamily="34" charset="0"/>
              </a:rPr>
              <a:t>Design to PIS Oct 22 to Oct 24 </a:t>
            </a:r>
            <a:endParaRPr lang="en-GB" sz="1200">
              <a:latin typeface="Arial" panose="020B0604020202020204" pitchFamily="34" charset="0"/>
            </a:endParaRPr>
          </a:p>
          <a:p>
            <a:pPr algn="ctr"/>
            <a:endParaRPr lang="en-US" sz="500" b="1" u="sng">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93F75B7E-B7DA-4B3C-9C70-5EFE833E07E6}"/>
              </a:ext>
            </a:extLst>
          </p:cNvPr>
          <p:cNvSpPr/>
          <p:nvPr/>
        </p:nvSpPr>
        <p:spPr>
          <a:xfrm>
            <a:off x="1763688" y="2715765"/>
            <a:ext cx="504056" cy="381819"/>
          </a:xfrm>
          <a:prstGeom prst="rect">
            <a:avLst/>
          </a:prstGeom>
          <a:solidFill>
            <a:schemeClr val="accent1"/>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GB" sz="800" b="1">
                <a:effectLst/>
                <a:latin typeface="Calibri" panose="020F0502020204030204" pitchFamily="34" charset="0"/>
                <a:ea typeface="Calibri" panose="020F0502020204030204" pitchFamily="34" charset="0"/>
                <a:cs typeface="Calibri" panose="020F0502020204030204" pitchFamily="34" charset="0"/>
              </a:rPr>
              <a:t>CV01 </a:t>
            </a:r>
          </a:p>
          <a:p>
            <a:pPr algn="ctr"/>
            <a:r>
              <a:rPr lang="en-GB" sz="800" b="1">
                <a:effectLst/>
                <a:latin typeface="Calibri" panose="020F0502020204030204" pitchFamily="34" charset="0"/>
                <a:ea typeface="Calibri" panose="020F0502020204030204" pitchFamily="34" charset="0"/>
                <a:cs typeface="Calibri" panose="020F0502020204030204" pitchFamily="34" charset="0"/>
              </a:rPr>
              <a:t>LTFS</a:t>
            </a:r>
            <a:endParaRPr lang="en-GB" sz="800" b="1">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7" name="Content Placeholder 6">
            <a:extLst>
              <a:ext uri="{FF2B5EF4-FFF2-40B4-BE49-F238E27FC236}">
                <a16:creationId xmlns:a16="http://schemas.microsoft.com/office/drawing/2014/main" id="{FDE28FDD-0A7E-4E52-8D86-EE62DB5E58CE}"/>
              </a:ext>
            </a:extLst>
          </p:cNvPr>
          <p:cNvSpPr>
            <a:spLocks noGrp="1"/>
          </p:cNvSpPr>
          <p:nvPr>
            <p:ph idx="1"/>
          </p:nvPr>
        </p:nvSpPr>
        <p:spPr>
          <a:xfrm>
            <a:off x="457200" y="3614160"/>
            <a:ext cx="8229600" cy="1117830"/>
          </a:xfrm>
        </p:spPr>
        <p:txBody>
          <a:bodyPr>
            <a:normAutofit/>
          </a:bodyPr>
          <a:lstStyle/>
          <a:p>
            <a:r>
              <a:rPr lang="en-GB" sz="1600"/>
              <a:t>XRN5579 CV01 Long Term Flow Swap automation implemented successfully on 19</a:t>
            </a:r>
            <a:r>
              <a:rPr lang="en-GB" sz="1600" baseline="30000"/>
              <a:t>th</a:t>
            </a:r>
            <a:r>
              <a:rPr lang="en-GB" sz="1600"/>
              <a:t> March into Gemini</a:t>
            </a:r>
          </a:p>
        </p:txBody>
      </p:sp>
    </p:spTree>
    <p:extLst>
      <p:ext uri="{BB962C8B-B14F-4D97-AF65-F5344CB8AC3E}">
        <p14:creationId xmlns:p14="http://schemas.microsoft.com/office/powerpoint/2010/main" val="25058552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p:txBody>
          <a:bodyPr/>
          <a:lstStyle/>
          <a:p>
            <a:r>
              <a:rPr lang="en-US">
                <a:latin typeface="Arial"/>
                <a:cs typeface="Arial"/>
              </a:rPr>
              <a:t>DDP April CHMC update</a:t>
            </a:r>
            <a:endParaRPr lang="en-US"/>
          </a:p>
        </p:txBody>
      </p:sp>
    </p:spTree>
    <p:extLst>
      <p:ext uri="{BB962C8B-B14F-4D97-AF65-F5344CB8AC3E}">
        <p14:creationId xmlns:p14="http://schemas.microsoft.com/office/powerpoint/2010/main" val="19247997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B31EC-92AE-4AA5-8AE6-2BAC881D1734}"/>
              </a:ext>
            </a:extLst>
          </p:cNvPr>
          <p:cNvSpPr>
            <a:spLocks noGrp="1"/>
          </p:cNvSpPr>
          <p:nvPr>
            <p:ph type="title"/>
          </p:nvPr>
        </p:nvSpPr>
        <p:spPr/>
        <p:txBody>
          <a:bodyPr/>
          <a:lstStyle/>
          <a:p>
            <a:r>
              <a:rPr lang="en-GB"/>
              <a:t>Agenda</a:t>
            </a:r>
          </a:p>
        </p:txBody>
      </p:sp>
      <p:sp>
        <p:nvSpPr>
          <p:cNvPr id="3" name="Content Placeholder 2">
            <a:extLst>
              <a:ext uri="{FF2B5EF4-FFF2-40B4-BE49-F238E27FC236}">
                <a16:creationId xmlns:a16="http://schemas.microsoft.com/office/drawing/2014/main" id="{A509A700-A6A4-4B32-8D51-DDE489F5F7DB}"/>
              </a:ext>
            </a:extLst>
          </p:cNvPr>
          <p:cNvSpPr>
            <a:spLocks noGrp="1"/>
          </p:cNvSpPr>
          <p:nvPr>
            <p:ph idx="1"/>
          </p:nvPr>
        </p:nvSpPr>
        <p:spPr>
          <a:xfrm>
            <a:off x="457200" y="1059582"/>
            <a:ext cx="8229600" cy="2520280"/>
          </a:xfrm>
        </p:spPr>
        <p:txBody>
          <a:bodyPr>
            <a:normAutofit/>
          </a:bodyPr>
          <a:lstStyle/>
          <a:p>
            <a:pPr marL="514350" indent="-514350">
              <a:lnSpc>
                <a:spcPct val="150000"/>
              </a:lnSpc>
              <a:buAutoNum type="arabicPeriod"/>
            </a:pPr>
            <a:r>
              <a:rPr lang="en-GB" sz="1800">
                <a:latin typeface="Poppins" panose="00000500000000000000" pitchFamily="2" charset="0"/>
                <a:cs typeface="Poppins" panose="00000500000000000000" pitchFamily="2" charset="0"/>
              </a:rPr>
              <a:t>Roadmap update</a:t>
            </a:r>
          </a:p>
          <a:p>
            <a:pPr marL="514350" indent="-514350">
              <a:lnSpc>
                <a:spcPct val="150000"/>
              </a:lnSpc>
              <a:buAutoNum type="arabicPeriod"/>
            </a:pPr>
            <a:r>
              <a:rPr lang="en-GB" sz="1800">
                <a:latin typeface="Poppins" panose="00000500000000000000" pitchFamily="2" charset="0"/>
                <a:cs typeface="Poppins" panose="00000500000000000000" pitchFamily="2" charset="0"/>
              </a:rPr>
              <a:t>Latest Sprint update </a:t>
            </a:r>
          </a:p>
        </p:txBody>
      </p:sp>
    </p:spTree>
    <p:extLst>
      <p:ext uri="{BB962C8B-B14F-4D97-AF65-F5344CB8AC3E}">
        <p14:creationId xmlns:p14="http://schemas.microsoft.com/office/powerpoint/2010/main" val="2656491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3600"/>
              <a:t>Change Pipeline</a:t>
            </a:r>
            <a:endParaRPr lang="en-GB" sz="4400">
              <a:latin typeface="Arial"/>
              <a:cs typeface="Arial"/>
            </a:endParaRPr>
          </a:p>
        </p:txBody>
      </p:sp>
    </p:spTree>
    <p:extLst>
      <p:ext uri="{BB962C8B-B14F-4D97-AF65-F5344CB8AC3E}">
        <p14:creationId xmlns:p14="http://schemas.microsoft.com/office/powerpoint/2010/main" val="37831641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ircle">
            <a:extLst>
              <a:ext uri="{FF2B5EF4-FFF2-40B4-BE49-F238E27FC236}">
                <a16:creationId xmlns:a16="http://schemas.microsoft.com/office/drawing/2014/main" id="{CEEB2682-08B6-4DF0-A4D6-0801E01154F1}"/>
              </a:ext>
            </a:extLst>
          </p:cNvPr>
          <p:cNvSpPr/>
          <p:nvPr/>
        </p:nvSpPr>
        <p:spPr>
          <a:xfrm>
            <a:off x="7223980" y="1426398"/>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587" name="Rounded Rectangle"/>
          <p:cNvSpPr/>
          <p:nvPr/>
        </p:nvSpPr>
        <p:spPr>
          <a:xfrm>
            <a:off x="306236" y="1062113"/>
            <a:ext cx="8566183" cy="2677497"/>
          </a:xfrm>
          <a:prstGeom prst="roundRect">
            <a:avLst>
              <a:gd name="adj" fmla="val 3839"/>
            </a:avLst>
          </a:prstGeom>
          <a:solidFill>
            <a:srgbClr val="E0E1E5">
              <a:alpha val="42767"/>
            </a:srgbClr>
          </a:solidFill>
          <a:ln w="12700">
            <a:miter lim="400000"/>
          </a:ln>
          <a:effectLst>
            <a:outerShdw blurRad="266700" dist="79619" dir="5400000" rotWithShape="0">
              <a:srgbClr val="D5D5D5">
                <a:alpha val="0"/>
              </a:srgbClr>
            </a:outerShdw>
          </a:effectLst>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grpSp>
        <p:nvGrpSpPr>
          <p:cNvPr id="614" name="Group"/>
          <p:cNvGrpSpPr/>
          <p:nvPr/>
        </p:nvGrpSpPr>
        <p:grpSpPr>
          <a:xfrm>
            <a:off x="2092325" y="1748400"/>
            <a:ext cx="6745439" cy="1967728"/>
            <a:chOff x="0" y="0"/>
            <a:chExt cx="17987835" cy="5247272"/>
          </a:xfrm>
        </p:grpSpPr>
        <p:sp>
          <p:nvSpPr>
            <p:cNvPr id="588" name="Line"/>
            <p:cNvSpPr/>
            <p:nvPr/>
          </p:nvSpPr>
          <p:spPr>
            <a:xfrm flipV="1">
              <a:off x="-1" y="0"/>
              <a:ext cx="2"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89" name="Line"/>
            <p:cNvSpPr/>
            <p:nvPr/>
          </p:nvSpPr>
          <p:spPr>
            <a:xfrm flipV="1">
              <a:off x="711200"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0" name="Line"/>
            <p:cNvSpPr/>
            <p:nvPr/>
          </p:nvSpPr>
          <p:spPr>
            <a:xfrm flipV="1">
              <a:off x="1432780"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1" name="Line"/>
            <p:cNvSpPr/>
            <p:nvPr/>
          </p:nvSpPr>
          <p:spPr>
            <a:xfrm flipV="1">
              <a:off x="2156680"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2" name="Line"/>
            <p:cNvSpPr/>
            <p:nvPr/>
          </p:nvSpPr>
          <p:spPr>
            <a:xfrm flipV="1">
              <a:off x="2891365"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3" name="Line"/>
            <p:cNvSpPr/>
            <p:nvPr/>
          </p:nvSpPr>
          <p:spPr>
            <a:xfrm flipV="1">
              <a:off x="3602565"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4" name="Line"/>
            <p:cNvSpPr/>
            <p:nvPr/>
          </p:nvSpPr>
          <p:spPr>
            <a:xfrm flipV="1">
              <a:off x="4324146"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5" name="Line"/>
            <p:cNvSpPr/>
            <p:nvPr/>
          </p:nvSpPr>
          <p:spPr>
            <a:xfrm flipV="1">
              <a:off x="5048046"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6" name="Line"/>
            <p:cNvSpPr/>
            <p:nvPr/>
          </p:nvSpPr>
          <p:spPr>
            <a:xfrm flipV="1">
              <a:off x="575214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7" name="Line"/>
            <p:cNvSpPr/>
            <p:nvPr/>
          </p:nvSpPr>
          <p:spPr>
            <a:xfrm flipV="1">
              <a:off x="646334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8" name="Line"/>
            <p:cNvSpPr/>
            <p:nvPr/>
          </p:nvSpPr>
          <p:spPr>
            <a:xfrm flipV="1">
              <a:off x="718492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9" name="Line"/>
            <p:cNvSpPr/>
            <p:nvPr/>
          </p:nvSpPr>
          <p:spPr>
            <a:xfrm flipV="1">
              <a:off x="790882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0" name="Line"/>
            <p:cNvSpPr/>
            <p:nvPr/>
          </p:nvSpPr>
          <p:spPr>
            <a:xfrm flipV="1">
              <a:off x="8643507"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1" name="Line"/>
            <p:cNvSpPr/>
            <p:nvPr/>
          </p:nvSpPr>
          <p:spPr>
            <a:xfrm flipV="1">
              <a:off x="9354707"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2" name="Line"/>
            <p:cNvSpPr/>
            <p:nvPr/>
          </p:nvSpPr>
          <p:spPr>
            <a:xfrm flipV="1">
              <a:off x="10076288"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3" name="Line"/>
            <p:cNvSpPr/>
            <p:nvPr/>
          </p:nvSpPr>
          <p:spPr>
            <a:xfrm flipV="1">
              <a:off x="10800188"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4" name="Line"/>
            <p:cNvSpPr/>
            <p:nvPr/>
          </p:nvSpPr>
          <p:spPr>
            <a:xfrm flipV="1">
              <a:off x="11527364"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5" name="Line"/>
            <p:cNvSpPr/>
            <p:nvPr/>
          </p:nvSpPr>
          <p:spPr>
            <a:xfrm flipV="1">
              <a:off x="12238564"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6" name="Line"/>
            <p:cNvSpPr/>
            <p:nvPr/>
          </p:nvSpPr>
          <p:spPr>
            <a:xfrm flipV="1">
              <a:off x="1296014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7" name="Line"/>
            <p:cNvSpPr/>
            <p:nvPr/>
          </p:nvSpPr>
          <p:spPr>
            <a:xfrm flipV="1">
              <a:off x="1368404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8" name="Line"/>
            <p:cNvSpPr/>
            <p:nvPr/>
          </p:nvSpPr>
          <p:spPr>
            <a:xfrm flipV="1">
              <a:off x="1441873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9" name="Line"/>
            <p:cNvSpPr/>
            <p:nvPr/>
          </p:nvSpPr>
          <p:spPr>
            <a:xfrm flipV="1">
              <a:off x="1512993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10" name="Line"/>
            <p:cNvSpPr/>
            <p:nvPr/>
          </p:nvSpPr>
          <p:spPr>
            <a:xfrm flipV="1">
              <a:off x="1581805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11" name="Line"/>
            <p:cNvSpPr/>
            <p:nvPr/>
          </p:nvSpPr>
          <p:spPr>
            <a:xfrm flipV="1">
              <a:off x="1654195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12" name="Line"/>
            <p:cNvSpPr/>
            <p:nvPr/>
          </p:nvSpPr>
          <p:spPr>
            <a:xfrm flipV="1">
              <a:off x="1727663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13" name="Line"/>
            <p:cNvSpPr/>
            <p:nvPr/>
          </p:nvSpPr>
          <p:spPr>
            <a:xfrm flipV="1">
              <a:off x="1798783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grpSp>
      <p:sp>
        <p:nvSpPr>
          <p:cNvPr id="615" name="Future plans"/>
          <p:cNvSpPr txBox="1"/>
          <p:nvPr/>
        </p:nvSpPr>
        <p:spPr>
          <a:xfrm>
            <a:off x="355624" y="-107835"/>
            <a:ext cx="2557613" cy="8043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nchor="ctr">
            <a:spAutoFit/>
          </a:bodyPr>
          <a:lstStyle>
            <a:lvl1pPr algn="l">
              <a:lnSpc>
                <a:spcPts val="7500"/>
              </a:lnSpc>
              <a:defRPr sz="3300">
                <a:solidFill>
                  <a:srgbClr val="1D1143"/>
                </a:solidFill>
                <a:latin typeface="Poppins SemiBold"/>
                <a:ea typeface="Poppins SemiBold"/>
                <a:cs typeface="Poppins SemiBold"/>
                <a:sym typeface="Poppins SemiBold"/>
              </a:defRPr>
            </a:lvl1pPr>
          </a:lstStyle>
          <a:p>
            <a:r>
              <a:rPr lang="en-GB" sz="1238"/>
              <a:t>Roadmap</a:t>
            </a:r>
            <a:endParaRPr sz="1238"/>
          </a:p>
        </p:txBody>
      </p:sp>
      <p:sp>
        <p:nvSpPr>
          <p:cNvPr id="616" name="PRODUCT DEVELOPMENT AND ROLLOUT"/>
          <p:cNvSpPr txBox="1"/>
          <p:nvPr/>
        </p:nvSpPr>
        <p:spPr>
          <a:xfrm>
            <a:off x="359816" y="277175"/>
            <a:ext cx="2598714" cy="7840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spAutoFit/>
          </a:bodyPr>
          <a:lstStyle>
            <a:lvl1pPr algn="l">
              <a:lnSpc>
                <a:spcPts val="7500"/>
              </a:lnSpc>
              <a:defRPr sz="1800" spc="90">
                <a:solidFill>
                  <a:srgbClr val="4385F7"/>
                </a:solidFill>
                <a:latin typeface="Poppins Medium"/>
                <a:ea typeface="Poppins Medium"/>
                <a:cs typeface="Poppins Medium"/>
                <a:sym typeface="Poppins Medium"/>
              </a:defRPr>
            </a:lvl1pPr>
          </a:lstStyle>
          <a:p>
            <a:r>
              <a:rPr sz="675"/>
              <a:t>PRODUCT DEVELOPMENT AND ROLLOUT</a:t>
            </a:r>
          </a:p>
        </p:txBody>
      </p:sp>
      <p:sp>
        <p:nvSpPr>
          <p:cNvPr id="618" name="2021"/>
          <p:cNvSpPr txBox="1"/>
          <p:nvPr/>
        </p:nvSpPr>
        <p:spPr>
          <a:xfrm>
            <a:off x="1821533" y="1181456"/>
            <a:ext cx="243656"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1D1143"/>
                </a:solidFill>
                <a:latin typeface="Poppins SemiBold"/>
                <a:ea typeface="Poppins SemiBold"/>
                <a:cs typeface="Poppins SemiBold"/>
                <a:sym typeface="Poppins SemiBold"/>
              </a:defRPr>
            </a:lvl1pPr>
          </a:lstStyle>
          <a:p>
            <a:r>
              <a:rPr sz="675"/>
              <a:t>202</a:t>
            </a:r>
            <a:r>
              <a:rPr lang="en-GB" sz="675"/>
              <a:t>2</a:t>
            </a:r>
            <a:endParaRPr sz="675"/>
          </a:p>
        </p:txBody>
      </p:sp>
      <p:sp>
        <p:nvSpPr>
          <p:cNvPr id="619" name="Circle"/>
          <p:cNvSpPr/>
          <p:nvPr/>
        </p:nvSpPr>
        <p:spPr>
          <a:xfrm>
            <a:off x="1837748"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0" name="05"/>
          <p:cNvSpPr txBox="1"/>
          <p:nvPr/>
        </p:nvSpPr>
        <p:spPr>
          <a:xfrm>
            <a:off x="1873831" y="1479759"/>
            <a:ext cx="134652"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FFFFFF"/>
                </a:solidFill>
              </a:defRPr>
            </a:lvl1pPr>
          </a:lstStyle>
          <a:p>
            <a:r>
              <a:rPr sz="675"/>
              <a:t>0</a:t>
            </a:r>
            <a:r>
              <a:rPr lang="en-GB" sz="675"/>
              <a:t>4</a:t>
            </a:r>
            <a:endParaRPr sz="675"/>
          </a:p>
        </p:txBody>
      </p:sp>
      <p:sp>
        <p:nvSpPr>
          <p:cNvPr id="621" name="Circle"/>
          <p:cNvSpPr/>
          <p:nvPr/>
        </p:nvSpPr>
        <p:spPr>
          <a:xfrm>
            <a:off x="2107623"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2" name="06"/>
          <p:cNvSpPr txBox="1"/>
          <p:nvPr/>
        </p:nvSpPr>
        <p:spPr>
          <a:xfrm>
            <a:off x="2143706" y="1479759"/>
            <a:ext cx="134652"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FFFFFF"/>
                </a:solidFill>
              </a:defRPr>
            </a:lvl1pPr>
          </a:lstStyle>
          <a:p>
            <a:r>
              <a:rPr sz="675"/>
              <a:t>0</a:t>
            </a:r>
            <a:r>
              <a:rPr lang="en-GB" sz="675"/>
              <a:t>5</a:t>
            </a:r>
            <a:endParaRPr sz="675"/>
          </a:p>
        </p:txBody>
      </p:sp>
      <p:sp>
        <p:nvSpPr>
          <p:cNvPr id="623" name="Circle"/>
          <p:cNvSpPr/>
          <p:nvPr/>
        </p:nvSpPr>
        <p:spPr>
          <a:xfrm>
            <a:off x="2377497"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4" name="07"/>
          <p:cNvSpPr txBox="1"/>
          <p:nvPr/>
        </p:nvSpPr>
        <p:spPr>
          <a:xfrm>
            <a:off x="2413580" y="1479759"/>
            <a:ext cx="134652"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FFFFFF"/>
                </a:solidFill>
              </a:defRPr>
            </a:lvl1pPr>
          </a:lstStyle>
          <a:p>
            <a:r>
              <a:rPr sz="675"/>
              <a:t>0</a:t>
            </a:r>
            <a:r>
              <a:rPr lang="en-GB" sz="675"/>
              <a:t>6</a:t>
            </a:r>
            <a:endParaRPr sz="675"/>
          </a:p>
        </p:txBody>
      </p:sp>
      <p:sp>
        <p:nvSpPr>
          <p:cNvPr id="625" name="Circle"/>
          <p:cNvSpPr/>
          <p:nvPr/>
        </p:nvSpPr>
        <p:spPr>
          <a:xfrm>
            <a:off x="2647373"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6" name="08"/>
          <p:cNvSpPr txBox="1"/>
          <p:nvPr/>
        </p:nvSpPr>
        <p:spPr>
          <a:xfrm>
            <a:off x="2683456" y="1479759"/>
            <a:ext cx="134652"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FFFFFF"/>
                </a:solidFill>
              </a:defRPr>
            </a:lvl1pPr>
          </a:lstStyle>
          <a:p>
            <a:r>
              <a:rPr sz="675"/>
              <a:t>0</a:t>
            </a:r>
            <a:r>
              <a:rPr lang="en-GB" sz="675"/>
              <a:t>7</a:t>
            </a:r>
            <a:endParaRPr sz="675"/>
          </a:p>
        </p:txBody>
      </p:sp>
      <p:sp>
        <p:nvSpPr>
          <p:cNvPr id="627" name="Circle"/>
          <p:cNvSpPr/>
          <p:nvPr/>
        </p:nvSpPr>
        <p:spPr>
          <a:xfrm>
            <a:off x="2917247"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8" name="09"/>
          <p:cNvSpPr txBox="1"/>
          <p:nvPr/>
        </p:nvSpPr>
        <p:spPr>
          <a:xfrm>
            <a:off x="2953330" y="1479759"/>
            <a:ext cx="134652"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FFFFFF"/>
                </a:solidFill>
              </a:defRPr>
            </a:lvl1pPr>
          </a:lstStyle>
          <a:p>
            <a:r>
              <a:rPr sz="675"/>
              <a:t>0</a:t>
            </a:r>
            <a:r>
              <a:rPr lang="en-GB" sz="675"/>
              <a:t>8</a:t>
            </a:r>
            <a:endParaRPr sz="675"/>
          </a:p>
        </p:txBody>
      </p:sp>
      <p:sp>
        <p:nvSpPr>
          <p:cNvPr id="629" name="Circle"/>
          <p:cNvSpPr/>
          <p:nvPr/>
        </p:nvSpPr>
        <p:spPr>
          <a:xfrm>
            <a:off x="3187122"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30" name="10"/>
          <p:cNvSpPr txBox="1"/>
          <p:nvPr/>
        </p:nvSpPr>
        <p:spPr>
          <a:xfrm>
            <a:off x="3223205" y="1479759"/>
            <a:ext cx="134652"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FFFFFF"/>
                </a:solidFill>
              </a:defRPr>
            </a:lvl1pPr>
          </a:lstStyle>
          <a:p>
            <a:r>
              <a:rPr lang="en-GB" sz="675"/>
              <a:t>09</a:t>
            </a:r>
            <a:endParaRPr sz="675"/>
          </a:p>
        </p:txBody>
      </p:sp>
      <p:sp>
        <p:nvSpPr>
          <p:cNvPr id="631" name="Circle"/>
          <p:cNvSpPr/>
          <p:nvPr/>
        </p:nvSpPr>
        <p:spPr>
          <a:xfrm>
            <a:off x="3456997"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32" name="11"/>
          <p:cNvSpPr txBox="1"/>
          <p:nvPr/>
        </p:nvSpPr>
        <p:spPr>
          <a:xfrm>
            <a:off x="3493081" y="1479759"/>
            <a:ext cx="134652"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FFFFFF"/>
                </a:solidFill>
              </a:defRPr>
            </a:lvl1pPr>
          </a:lstStyle>
          <a:p>
            <a:r>
              <a:rPr sz="675"/>
              <a:t>1</a:t>
            </a:r>
            <a:r>
              <a:rPr lang="en-GB" sz="675"/>
              <a:t>0</a:t>
            </a:r>
            <a:endParaRPr sz="675"/>
          </a:p>
        </p:txBody>
      </p:sp>
      <p:sp>
        <p:nvSpPr>
          <p:cNvPr id="633" name="Circle"/>
          <p:cNvSpPr/>
          <p:nvPr/>
        </p:nvSpPr>
        <p:spPr>
          <a:xfrm>
            <a:off x="3726872"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34" name="12"/>
          <p:cNvSpPr txBox="1"/>
          <p:nvPr/>
        </p:nvSpPr>
        <p:spPr>
          <a:xfrm>
            <a:off x="3762955" y="1479759"/>
            <a:ext cx="134652"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FFFFFF"/>
                </a:solidFill>
              </a:defRPr>
            </a:lvl1pPr>
          </a:lstStyle>
          <a:p>
            <a:r>
              <a:rPr lang="en-GB" sz="675"/>
              <a:t>11</a:t>
            </a:r>
            <a:endParaRPr sz="675"/>
          </a:p>
        </p:txBody>
      </p:sp>
      <p:sp>
        <p:nvSpPr>
          <p:cNvPr id="635" name="Circle"/>
          <p:cNvSpPr/>
          <p:nvPr/>
        </p:nvSpPr>
        <p:spPr>
          <a:xfrm>
            <a:off x="399674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36" name="01"/>
          <p:cNvSpPr txBox="1"/>
          <p:nvPr/>
        </p:nvSpPr>
        <p:spPr>
          <a:xfrm>
            <a:off x="4032830" y="1479759"/>
            <a:ext cx="134652"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FFFFFF"/>
                </a:solidFill>
              </a:defRPr>
            </a:lvl1pPr>
          </a:lstStyle>
          <a:p>
            <a:r>
              <a:rPr lang="en-GB" sz="675"/>
              <a:t>12</a:t>
            </a:r>
            <a:endParaRPr sz="675"/>
          </a:p>
        </p:txBody>
      </p:sp>
      <p:sp>
        <p:nvSpPr>
          <p:cNvPr id="637" name="Circle"/>
          <p:cNvSpPr/>
          <p:nvPr/>
        </p:nvSpPr>
        <p:spPr>
          <a:xfrm>
            <a:off x="426662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38" name="02"/>
          <p:cNvSpPr txBox="1"/>
          <p:nvPr/>
        </p:nvSpPr>
        <p:spPr>
          <a:xfrm>
            <a:off x="4302706" y="1479759"/>
            <a:ext cx="134652"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FFFFFF"/>
                </a:solidFill>
              </a:defRPr>
            </a:lvl1pPr>
          </a:lstStyle>
          <a:p>
            <a:r>
              <a:rPr sz="675"/>
              <a:t>0</a:t>
            </a:r>
            <a:r>
              <a:rPr lang="en-GB" sz="675"/>
              <a:t>1</a:t>
            </a:r>
            <a:endParaRPr sz="675"/>
          </a:p>
        </p:txBody>
      </p:sp>
      <p:sp>
        <p:nvSpPr>
          <p:cNvPr id="639" name="Circle"/>
          <p:cNvSpPr/>
          <p:nvPr/>
        </p:nvSpPr>
        <p:spPr>
          <a:xfrm>
            <a:off x="453649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0" name="03"/>
          <p:cNvSpPr txBox="1"/>
          <p:nvPr/>
        </p:nvSpPr>
        <p:spPr>
          <a:xfrm>
            <a:off x="4572580" y="1479759"/>
            <a:ext cx="134652"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FFFFFF"/>
                </a:solidFill>
              </a:defRPr>
            </a:lvl1pPr>
          </a:lstStyle>
          <a:p>
            <a:r>
              <a:rPr sz="675"/>
              <a:t>0</a:t>
            </a:r>
            <a:r>
              <a:rPr lang="en-GB" sz="675"/>
              <a:t>2</a:t>
            </a:r>
            <a:endParaRPr sz="675"/>
          </a:p>
        </p:txBody>
      </p:sp>
      <p:sp>
        <p:nvSpPr>
          <p:cNvPr id="641" name="Circle"/>
          <p:cNvSpPr/>
          <p:nvPr/>
        </p:nvSpPr>
        <p:spPr>
          <a:xfrm>
            <a:off x="480637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2" name="04"/>
          <p:cNvSpPr txBox="1"/>
          <p:nvPr/>
        </p:nvSpPr>
        <p:spPr>
          <a:xfrm>
            <a:off x="4842455" y="1479759"/>
            <a:ext cx="134652"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FFFFFF"/>
                </a:solidFill>
              </a:defRPr>
            </a:lvl1pPr>
          </a:lstStyle>
          <a:p>
            <a:r>
              <a:rPr sz="675"/>
              <a:t>0</a:t>
            </a:r>
            <a:r>
              <a:rPr lang="en-GB" sz="675"/>
              <a:t>3</a:t>
            </a:r>
            <a:endParaRPr sz="675"/>
          </a:p>
        </p:txBody>
      </p:sp>
      <p:sp>
        <p:nvSpPr>
          <p:cNvPr id="643" name="Circle"/>
          <p:cNvSpPr/>
          <p:nvPr/>
        </p:nvSpPr>
        <p:spPr>
          <a:xfrm>
            <a:off x="507624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4" name="05"/>
          <p:cNvSpPr txBox="1"/>
          <p:nvPr/>
        </p:nvSpPr>
        <p:spPr>
          <a:xfrm>
            <a:off x="5112330" y="1479759"/>
            <a:ext cx="134652"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FFFFFF"/>
                </a:solidFill>
              </a:defRPr>
            </a:lvl1pPr>
          </a:lstStyle>
          <a:p>
            <a:r>
              <a:rPr sz="675"/>
              <a:t>0</a:t>
            </a:r>
            <a:r>
              <a:rPr lang="en-GB" sz="675"/>
              <a:t>4</a:t>
            </a:r>
            <a:endParaRPr sz="675"/>
          </a:p>
        </p:txBody>
      </p:sp>
      <p:sp>
        <p:nvSpPr>
          <p:cNvPr id="645" name="Circle"/>
          <p:cNvSpPr/>
          <p:nvPr/>
        </p:nvSpPr>
        <p:spPr>
          <a:xfrm>
            <a:off x="534612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6" name="06"/>
          <p:cNvSpPr txBox="1"/>
          <p:nvPr/>
        </p:nvSpPr>
        <p:spPr>
          <a:xfrm>
            <a:off x="5382205" y="1479759"/>
            <a:ext cx="134652"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FFFFFF"/>
                </a:solidFill>
              </a:defRPr>
            </a:lvl1pPr>
          </a:lstStyle>
          <a:p>
            <a:r>
              <a:rPr sz="675"/>
              <a:t>0</a:t>
            </a:r>
            <a:r>
              <a:rPr lang="en-GB" sz="675"/>
              <a:t>5</a:t>
            </a:r>
            <a:endParaRPr sz="675"/>
          </a:p>
        </p:txBody>
      </p:sp>
      <p:sp>
        <p:nvSpPr>
          <p:cNvPr id="647" name="Circle"/>
          <p:cNvSpPr/>
          <p:nvPr/>
        </p:nvSpPr>
        <p:spPr>
          <a:xfrm>
            <a:off x="561599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8" name="07"/>
          <p:cNvSpPr txBox="1"/>
          <p:nvPr/>
        </p:nvSpPr>
        <p:spPr>
          <a:xfrm>
            <a:off x="5652080" y="1479759"/>
            <a:ext cx="134652"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FFFFFF"/>
                </a:solidFill>
              </a:defRPr>
            </a:lvl1pPr>
          </a:lstStyle>
          <a:p>
            <a:r>
              <a:rPr sz="675"/>
              <a:t>0</a:t>
            </a:r>
            <a:r>
              <a:rPr lang="en-GB" sz="675"/>
              <a:t>6</a:t>
            </a:r>
            <a:endParaRPr sz="675"/>
          </a:p>
        </p:txBody>
      </p:sp>
      <p:sp>
        <p:nvSpPr>
          <p:cNvPr id="649" name="Circle"/>
          <p:cNvSpPr/>
          <p:nvPr/>
        </p:nvSpPr>
        <p:spPr>
          <a:xfrm>
            <a:off x="5885871"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0" name="08"/>
          <p:cNvSpPr txBox="1"/>
          <p:nvPr/>
        </p:nvSpPr>
        <p:spPr>
          <a:xfrm>
            <a:off x="5921954" y="1479759"/>
            <a:ext cx="134652"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FFFFFF"/>
                </a:solidFill>
              </a:defRPr>
            </a:lvl1pPr>
          </a:lstStyle>
          <a:p>
            <a:r>
              <a:rPr sz="675"/>
              <a:t>0</a:t>
            </a:r>
            <a:r>
              <a:rPr lang="en-GB" sz="675"/>
              <a:t>7</a:t>
            </a:r>
            <a:endParaRPr sz="675"/>
          </a:p>
        </p:txBody>
      </p:sp>
      <p:sp>
        <p:nvSpPr>
          <p:cNvPr id="651" name="Circle"/>
          <p:cNvSpPr/>
          <p:nvPr/>
        </p:nvSpPr>
        <p:spPr>
          <a:xfrm>
            <a:off x="615574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2" name="09"/>
          <p:cNvSpPr txBox="1"/>
          <p:nvPr/>
        </p:nvSpPr>
        <p:spPr>
          <a:xfrm>
            <a:off x="6191830" y="1479759"/>
            <a:ext cx="134652"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FFFFFF"/>
                </a:solidFill>
              </a:defRPr>
            </a:lvl1pPr>
          </a:lstStyle>
          <a:p>
            <a:r>
              <a:rPr sz="675"/>
              <a:t>0</a:t>
            </a:r>
            <a:r>
              <a:rPr lang="en-GB" sz="675"/>
              <a:t>8</a:t>
            </a:r>
            <a:endParaRPr sz="675"/>
          </a:p>
        </p:txBody>
      </p:sp>
      <p:sp>
        <p:nvSpPr>
          <p:cNvPr id="653" name="Circle"/>
          <p:cNvSpPr/>
          <p:nvPr/>
        </p:nvSpPr>
        <p:spPr>
          <a:xfrm>
            <a:off x="642562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4" name="10"/>
          <p:cNvSpPr txBox="1"/>
          <p:nvPr/>
        </p:nvSpPr>
        <p:spPr>
          <a:xfrm>
            <a:off x="6461705" y="1479759"/>
            <a:ext cx="134652"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FFFFFF"/>
                </a:solidFill>
              </a:defRPr>
            </a:lvl1pPr>
          </a:lstStyle>
          <a:p>
            <a:r>
              <a:rPr lang="en-GB" sz="675"/>
              <a:t>09</a:t>
            </a:r>
            <a:endParaRPr sz="675"/>
          </a:p>
        </p:txBody>
      </p:sp>
      <p:sp>
        <p:nvSpPr>
          <p:cNvPr id="655" name="Circle"/>
          <p:cNvSpPr/>
          <p:nvPr/>
        </p:nvSpPr>
        <p:spPr>
          <a:xfrm>
            <a:off x="669549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6" name="11"/>
          <p:cNvSpPr txBox="1"/>
          <p:nvPr/>
        </p:nvSpPr>
        <p:spPr>
          <a:xfrm>
            <a:off x="6731580" y="1479759"/>
            <a:ext cx="134652"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FFFFFF"/>
                </a:solidFill>
              </a:defRPr>
            </a:lvl1pPr>
          </a:lstStyle>
          <a:p>
            <a:r>
              <a:rPr lang="en-GB" sz="675"/>
              <a:t>10</a:t>
            </a:r>
            <a:endParaRPr sz="675"/>
          </a:p>
        </p:txBody>
      </p:sp>
      <p:sp>
        <p:nvSpPr>
          <p:cNvPr id="657" name="Circle"/>
          <p:cNvSpPr/>
          <p:nvPr/>
        </p:nvSpPr>
        <p:spPr>
          <a:xfrm>
            <a:off x="696537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8" name="12"/>
          <p:cNvSpPr txBox="1"/>
          <p:nvPr/>
        </p:nvSpPr>
        <p:spPr>
          <a:xfrm>
            <a:off x="7001455" y="1479759"/>
            <a:ext cx="134652"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FFFFFF"/>
                </a:solidFill>
              </a:defRPr>
            </a:lvl1pPr>
          </a:lstStyle>
          <a:p>
            <a:r>
              <a:rPr lang="en-GB" sz="675"/>
              <a:t>11</a:t>
            </a:r>
            <a:endParaRPr sz="675"/>
          </a:p>
        </p:txBody>
      </p:sp>
      <p:sp>
        <p:nvSpPr>
          <p:cNvPr id="660" name="01"/>
          <p:cNvSpPr txBox="1"/>
          <p:nvPr/>
        </p:nvSpPr>
        <p:spPr>
          <a:xfrm>
            <a:off x="7271330" y="1479759"/>
            <a:ext cx="134652" cy="142347"/>
          </a:xfrm>
          <a:prstGeom prst="rect">
            <a:avLst/>
          </a:prstGeom>
          <a:ln w="12700">
            <a:solidFill>
              <a:schemeClr val="accent1"/>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FFFFFF"/>
                </a:solidFill>
              </a:defRPr>
            </a:lvl1pPr>
          </a:lstStyle>
          <a:p>
            <a:r>
              <a:rPr lang="en-GB" sz="675"/>
              <a:t>12</a:t>
            </a:r>
            <a:endParaRPr sz="675"/>
          </a:p>
        </p:txBody>
      </p:sp>
      <p:sp>
        <p:nvSpPr>
          <p:cNvPr id="661" name="Circle"/>
          <p:cNvSpPr/>
          <p:nvPr/>
        </p:nvSpPr>
        <p:spPr>
          <a:xfrm>
            <a:off x="7505121" y="1431293"/>
            <a:ext cx="239280" cy="239280"/>
          </a:xfrm>
          <a:prstGeom prst="ellipse">
            <a:avLst/>
          </a:prstGeom>
          <a:solidFill>
            <a:srgbClr val="E0E1E5"/>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62" name="02"/>
          <p:cNvSpPr txBox="1"/>
          <p:nvPr/>
        </p:nvSpPr>
        <p:spPr>
          <a:xfrm>
            <a:off x="7541204" y="1479759"/>
            <a:ext cx="134652"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FFFFFF"/>
                </a:solidFill>
              </a:defRPr>
            </a:lvl1pPr>
          </a:lstStyle>
          <a:p>
            <a:r>
              <a:rPr sz="675"/>
              <a:t>0</a:t>
            </a:r>
            <a:r>
              <a:rPr lang="en-GB" sz="675"/>
              <a:t>1</a:t>
            </a:r>
            <a:endParaRPr sz="675"/>
          </a:p>
        </p:txBody>
      </p:sp>
      <p:sp>
        <p:nvSpPr>
          <p:cNvPr id="663" name="Circle"/>
          <p:cNvSpPr/>
          <p:nvPr/>
        </p:nvSpPr>
        <p:spPr>
          <a:xfrm>
            <a:off x="7774996" y="1431293"/>
            <a:ext cx="239280" cy="239280"/>
          </a:xfrm>
          <a:prstGeom prst="ellipse">
            <a:avLst/>
          </a:prstGeom>
          <a:solidFill>
            <a:srgbClr val="E0E1E5"/>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64" name="03"/>
          <p:cNvSpPr txBox="1"/>
          <p:nvPr/>
        </p:nvSpPr>
        <p:spPr>
          <a:xfrm>
            <a:off x="7811079" y="1479759"/>
            <a:ext cx="134652"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FFFFFF"/>
                </a:solidFill>
              </a:defRPr>
            </a:lvl1pPr>
          </a:lstStyle>
          <a:p>
            <a:r>
              <a:rPr sz="675"/>
              <a:t>0</a:t>
            </a:r>
            <a:r>
              <a:rPr lang="en-GB" sz="675"/>
              <a:t>2</a:t>
            </a:r>
            <a:endParaRPr sz="675"/>
          </a:p>
        </p:txBody>
      </p:sp>
      <p:sp>
        <p:nvSpPr>
          <p:cNvPr id="665" name="2022"/>
          <p:cNvSpPr txBox="1"/>
          <p:nvPr/>
        </p:nvSpPr>
        <p:spPr>
          <a:xfrm>
            <a:off x="3980533" y="1181456"/>
            <a:ext cx="245260"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1D1143"/>
                </a:solidFill>
                <a:latin typeface="Poppins SemiBold"/>
                <a:ea typeface="Poppins SemiBold"/>
                <a:cs typeface="Poppins SemiBold"/>
                <a:sym typeface="Poppins SemiBold"/>
              </a:defRPr>
            </a:lvl1pPr>
          </a:lstStyle>
          <a:p>
            <a:r>
              <a:rPr sz="675"/>
              <a:t>202</a:t>
            </a:r>
            <a:r>
              <a:rPr lang="en-GB" sz="675"/>
              <a:t>3</a:t>
            </a:r>
            <a:endParaRPr sz="675"/>
          </a:p>
        </p:txBody>
      </p:sp>
      <p:sp>
        <p:nvSpPr>
          <p:cNvPr id="666" name="2023"/>
          <p:cNvSpPr txBox="1"/>
          <p:nvPr/>
        </p:nvSpPr>
        <p:spPr>
          <a:xfrm>
            <a:off x="7219032" y="1181456"/>
            <a:ext cx="251672"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1D1143"/>
                </a:solidFill>
                <a:latin typeface="Poppins SemiBold"/>
                <a:ea typeface="Poppins SemiBold"/>
                <a:cs typeface="Poppins SemiBold"/>
                <a:sym typeface="Poppins SemiBold"/>
              </a:defRPr>
            </a:lvl1pPr>
          </a:lstStyle>
          <a:p>
            <a:r>
              <a:rPr sz="675"/>
              <a:t>202</a:t>
            </a:r>
            <a:r>
              <a:rPr lang="en-GB" sz="675"/>
              <a:t>4</a:t>
            </a:r>
            <a:endParaRPr sz="675"/>
          </a:p>
        </p:txBody>
      </p:sp>
      <p:sp>
        <p:nvSpPr>
          <p:cNvPr id="667" name="Rounded Rectangle"/>
          <p:cNvSpPr/>
          <p:nvPr/>
        </p:nvSpPr>
        <p:spPr>
          <a:xfrm>
            <a:off x="1798556" y="1797139"/>
            <a:ext cx="501507" cy="102416"/>
          </a:xfrm>
          <a:prstGeom prst="roundRect">
            <a:avLst>
              <a:gd name="adj" fmla="val 50000"/>
            </a:avLst>
          </a:prstGeom>
          <a:solidFill>
            <a:srgbClr val="00000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70" name="MOBILISATION"/>
          <p:cNvSpPr txBox="1"/>
          <p:nvPr/>
        </p:nvSpPr>
        <p:spPr>
          <a:xfrm>
            <a:off x="466860" y="1766502"/>
            <a:ext cx="1146004" cy="1361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1 – Shipper Pack </a:t>
            </a:r>
            <a:endParaRPr sz="600">
              <a:solidFill>
                <a:schemeClr val="bg2">
                  <a:lumMod val="10000"/>
                </a:schemeClr>
              </a:solidFill>
            </a:endParaRPr>
          </a:p>
        </p:txBody>
      </p:sp>
      <p:sp>
        <p:nvSpPr>
          <p:cNvPr id="673" name="Location Pin"/>
          <p:cNvSpPr/>
          <p:nvPr/>
        </p:nvSpPr>
        <p:spPr>
          <a:xfrm>
            <a:off x="2305913" y="1710073"/>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000000"/>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75" name="Location Pin"/>
          <p:cNvSpPr/>
          <p:nvPr/>
        </p:nvSpPr>
        <p:spPr>
          <a:xfrm>
            <a:off x="2897875" y="1829042"/>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000000"/>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82" name="Circle"/>
          <p:cNvSpPr/>
          <p:nvPr/>
        </p:nvSpPr>
        <p:spPr>
          <a:xfrm>
            <a:off x="8044872" y="1431293"/>
            <a:ext cx="239280" cy="239280"/>
          </a:xfrm>
          <a:prstGeom prst="ellipse">
            <a:avLst/>
          </a:prstGeom>
          <a:solidFill>
            <a:srgbClr val="E0E1E5"/>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83" name="04"/>
          <p:cNvSpPr txBox="1"/>
          <p:nvPr/>
        </p:nvSpPr>
        <p:spPr>
          <a:xfrm>
            <a:off x="8080955" y="1479759"/>
            <a:ext cx="134652"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FFFFFF"/>
                </a:solidFill>
              </a:defRPr>
            </a:lvl1pPr>
          </a:lstStyle>
          <a:p>
            <a:r>
              <a:rPr sz="675"/>
              <a:t>0</a:t>
            </a:r>
            <a:r>
              <a:rPr lang="en-GB" sz="675"/>
              <a:t>3</a:t>
            </a:r>
            <a:endParaRPr sz="675"/>
          </a:p>
        </p:txBody>
      </p:sp>
      <p:sp>
        <p:nvSpPr>
          <p:cNvPr id="688" name="ACTIVITY"/>
          <p:cNvSpPr txBox="1"/>
          <p:nvPr/>
        </p:nvSpPr>
        <p:spPr>
          <a:xfrm>
            <a:off x="459444" y="1514510"/>
            <a:ext cx="1521151" cy="148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spAutoFit/>
          </a:bodyPr>
          <a:lstStyle>
            <a:lvl1pPr algn="l">
              <a:lnSpc>
                <a:spcPct val="110000"/>
              </a:lnSpc>
              <a:defRPr sz="1800" spc="36">
                <a:latin typeface="Poppins SemiBold"/>
                <a:ea typeface="Poppins SemiBold"/>
                <a:cs typeface="Poppins SemiBold"/>
                <a:sym typeface="Poppins SemiBold"/>
              </a:defRPr>
            </a:lvl1pPr>
          </a:lstStyle>
          <a:p>
            <a:r>
              <a:rPr sz="675"/>
              <a:t>ACTIVITY</a:t>
            </a:r>
          </a:p>
        </p:txBody>
      </p:sp>
      <p:sp>
        <p:nvSpPr>
          <p:cNvPr id="702" name="Onboarding 4 per Q"/>
          <p:cNvSpPr txBox="1"/>
          <p:nvPr/>
        </p:nvSpPr>
        <p:spPr>
          <a:xfrm>
            <a:off x="3924155" y="1843789"/>
            <a:ext cx="498534" cy="113557"/>
          </a:xfrm>
          <a:prstGeom prst="rect">
            <a:avLst/>
          </a:prstGeom>
          <a:solidFill>
            <a:srgbClr val="FFFFFF"/>
          </a:solidFill>
          <a:ln w="12700">
            <a:solidFill>
              <a:srgbClr val="E0512C"/>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lgn="l">
              <a:defRPr sz="1300">
                <a:solidFill>
                  <a:srgbClr val="E0512C"/>
                </a:solidFill>
                <a:latin typeface="Poppins SemiBold"/>
                <a:ea typeface="Poppins SemiBold"/>
                <a:cs typeface="Poppins SemiBold"/>
                <a:sym typeface="Poppins SemiBold"/>
              </a:defRPr>
            </a:lvl1pPr>
          </a:lstStyle>
          <a:p>
            <a:r>
              <a:rPr lang="en-GB" sz="488"/>
              <a:t>Change freeze</a:t>
            </a:r>
            <a:endParaRPr sz="488"/>
          </a:p>
        </p:txBody>
      </p:sp>
      <p:sp>
        <p:nvSpPr>
          <p:cNvPr id="707" name="Circle"/>
          <p:cNvSpPr/>
          <p:nvPr/>
        </p:nvSpPr>
        <p:spPr>
          <a:xfrm>
            <a:off x="466557" y="4235099"/>
            <a:ext cx="51312" cy="51312"/>
          </a:xfrm>
          <a:prstGeom prst="ellipse">
            <a:avLst/>
          </a:prstGeom>
          <a:solidFill>
            <a:srgbClr val="FF000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708" name="Circle"/>
          <p:cNvSpPr/>
          <p:nvPr/>
        </p:nvSpPr>
        <p:spPr>
          <a:xfrm>
            <a:off x="466557" y="4354838"/>
            <a:ext cx="51312" cy="51312"/>
          </a:xfrm>
          <a:prstGeom prst="ellipse">
            <a:avLst/>
          </a:prstGeom>
          <a:solidFill>
            <a:srgbClr val="F5BE4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709" name="Suppliers - Supplier portfolio"/>
          <p:cNvSpPr txBox="1"/>
          <p:nvPr/>
        </p:nvSpPr>
        <p:spPr>
          <a:xfrm>
            <a:off x="532179" y="4206894"/>
            <a:ext cx="1122102" cy="1077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lang="en-GB" sz="450"/>
              <a:t>Issue – (Requires escalation/support)</a:t>
            </a:r>
            <a:endParaRPr sz="450"/>
          </a:p>
        </p:txBody>
      </p:sp>
      <p:sp>
        <p:nvSpPr>
          <p:cNvPr id="710" name="MAPS - MAP portfolio"/>
          <p:cNvSpPr txBox="1"/>
          <p:nvPr/>
        </p:nvSpPr>
        <p:spPr>
          <a:xfrm>
            <a:off x="532179" y="4323644"/>
            <a:ext cx="977832" cy="1077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lang="en-GB" sz="450"/>
              <a:t>At risk - (Risk is being managed)</a:t>
            </a:r>
            <a:endParaRPr sz="450"/>
          </a:p>
        </p:txBody>
      </p:sp>
      <p:sp>
        <p:nvSpPr>
          <p:cNvPr id="711" name="Circle"/>
          <p:cNvSpPr/>
          <p:nvPr/>
        </p:nvSpPr>
        <p:spPr>
          <a:xfrm>
            <a:off x="466557" y="4113587"/>
            <a:ext cx="51312" cy="51312"/>
          </a:xfrm>
          <a:prstGeom prst="ellipse">
            <a:avLst/>
          </a:prstGeom>
          <a:solidFill>
            <a:srgbClr val="5AB278"/>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712" name="Local Authorities - Decarbonisation dashboard"/>
          <p:cNvSpPr txBox="1"/>
          <p:nvPr/>
        </p:nvSpPr>
        <p:spPr>
          <a:xfrm>
            <a:off x="532179" y="4085382"/>
            <a:ext cx="282129" cy="1077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lang="en-GB" sz="450"/>
              <a:t>On track</a:t>
            </a:r>
            <a:endParaRPr sz="450"/>
          </a:p>
        </p:txBody>
      </p:sp>
      <p:sp>
        <p:nvSpPr>
          <p:cNvPr id="713" name="Rounded Rectangle"/>
          <p:cNvSpPr/>
          <p:nvPr/>
        </p:nvSpPr>
        <p:spPr>
          <a:xfrm>
            <a:off x="365109" y="3900882"/>
            <a:ext cx="1709822" cy="980659"/>
          </a:xfrm>
          <a:custGeom>
            <a:avLst/>
            <a:gdLst/>
            <a:ahLst/>
            <a:cxnLst>
              <a:cxn ang="0">
                <a:pos x="wd2" y="hd2"/>
              </a:cxn>
              <a:cxn ang="5400000">
                <a:pos x="wd2" y="hd2"/>
              </a:cxn>
              <a:cxn ang="10800000">
                <a:pos x="wd2" y="hd2"/>
              </a:cxn>
              <a:cxn ang="16200000">
                <a:pos x="wd2" y="hd2"/>
              </a:cxn>
            </a:cxnLst>
            <a:rect l="0" t="0" r="r" b="b"/>
            <a:pathLst>
              <a:path w="21600" h="21600" extrusionOk="0">
                <a:moveTo>
                  <a:pt x="1970" y="21600"/>
                </a:moveTo>
                <a:lnTo>
                  <a:pt x="19630" y="21600"/>
                </a:lnTo>
                <a:cubicBezTo>
                  <a:pt x="20208" y="21600"/>
                  <a:pt x="20555" y="21600"/>
                  <a:pt x="20786" y="21407"/>
                </a:cubicBezTo>
                <a:cubicBezTo>
                  <a:pt x="21120" y="21165"/>
                  <a:pt x="21382" y="20641"/>
                  <a:pt x="21503" y="19976"/>
                </a:cubicBezTo>
                <a:cubicBezTo>
                  <a:pt x="21600" y="19515"/>
                  <a:pt x="21600" y="18823"/>
                  <a:pt x="21600" y="17670"/>
                </a:cubicBezTo>
                <a:lnTo>
                  <a:pt x="21600" y="3930"/>
                </a:lnTo>
                <a:cubicBezTo>
                  <a:pt x="21600" y="2777"/>
                  <a:pt x="21600" y="2085"/>
                  <a:pt x="21503" y="1624"/>
                </a:cubicBezTo>
                <a:cubicBezTo>
                  <a:pt x="21382" y="959"/>
                  <a:pt x="21120" y="435"/>
                  <a:pt x="20786" y="193"/>
                </a:cubicBezTo>
                <a:cubicBezTo>
                  <a:pt x="20555" y="0"/>
                  <a:pt x="20208" y="0"/>
                  <a:pt x="19630" y="0"/>
                </a:cubicBezTo>
                <a:lnTo>
                  <a:pt x="1970" y="0"/>
                </a:lnTo>
                <a:cubicBezTo>
                  <a:pt x="1392" y="0"/>
                  <a:pt x="1045" y="0"/>
                  <a:pt x="814" y="193"/>
                </a:cubicBezTo>
                <a:cubicBezTo>
                  <a:pt x="480" y="435"/>
                  <a:pt x="218" y="959"/>
                  <a:pt x="97" y="1624"/>
                </a:cubicBezTo>
                <a:cubicBezTo>
                  <a:pt x="0" y="2085"/>
                  <a:pt x="0" y="2777"/>
                  <a:pt x="0" y="3930"/>
                </a:cubicBezTo>
                <a:lnTo>
                  <a:pt x="0" y="17670"/>
                </a:lnTo>
                <a:cubicBezTo>
                  <a:pt x="0" y="18823"/>
                  <a:pt x="0" y="19515"/>
                  <a:pt x="97" y="19976"/>
                </a:cubicBezTo>
                <a:cubicBezTo>
                  <a:pt x="218" y="20641"/>
                  <a:pt x="480" y="21165"/>
                  <a:pt x="814" y="21407"/>
                </a:cubicBezTo>
                <a:cubicBezTo>
                  <a:pt x="1045" y="21600"/>
                  <a:pt x="1392" y="21600"/>
                  <a:pt x="1970" y="21600"/>
                </a:cubicBezTo>
                <a:close/>
              </a:path>
            </a:pathLst>
          </a:custGeom>
          <a:ln w="12700">
            <a:solidFill>
              <a:srgbClr val="5E5E5E">
                <a:alpha val="42767"/>
              </a:srgbClr>
            </a:solidFill>
            <a:miter lim="400000"/>
          </a:ln>
          <a:effectLst>
            <a:outerShdw blurRad="266700" dist="79619" dir="5400000" rotWithShape="0">
              <a:srgbClr val="D5D5D5">
                <a:alpha val="0"/>
              </a:srgbClr>
            </a:outerShdw>
          </a:effectLst>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714" name="KEY"/>
          <p:cNvSpPr txBox="1"/>
          <p:nvPr/>
        </p:nvSpPr>
        <p:spPr>
          <a:xfrm>
            <a:off x="466271" y="3930533"/>
            <a:ext cx="147476" cy="1077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sz="1200">
                <a:latin typeface="Poppins Bold"/>
                <a:ea typeface="Poppins Bold"/>
                <a:cs typeface="Poppins Bold"/>
                <a:sym typeface="Poppins Bold"/>
              </a:defRPr>
            </a:lvl1pPr>
          </a:lstStyle>
          <a:p>
            <a:r>
              <a:rPr sz="450" b="1"/>
              <a:t>KEY</a:t>
            </a:r>
          </a:p>
        </p:txBody>
      </p:sp>
      <p:sp>
        <p:nvSpPr>
          <p:cNvPr id="715" name="Circle"/>
          <p:cNvSpPr/>
          <p:nvPr/>
        </p:nvSpPr>
        <p:spPr>
          <a:xfrm>
            <a:off x="466557" y="4466751"/>
            <a:ext cx="51312" cy="51312"/>
          </a:xfrm>
          <a:prstGeom prst="ellipse">
            <a:avLst/>
          </a:prstGeom>
          <a:solidFill>
            <a:schemeClr val="bg2">
              <a:lumMod val="10000"/>
            </a:schemeClr>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716" name="Business activity"/>
          <p:cNvSpPr txBox="1"/>
          <p:nvPr/>
        </p:nvSpPr>
        <p:spPr>
          <a:xfrm>
            <a:off x="532179" y="4435558"/>
            <a:ext cx="323807" cy="1077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lang="en-GB" sz="450"/>
              <a:t>Complete</a:t>
            </a:r>
            <a:endParaRPr sz="450"/>
          </a:p>
        </p:txBody>
      </p:sp>
      <p:sp>
        <p:nvSpPr>
          <p:cNvPr id="717" name="Location Pin"/>
          <p:cNvSpPr/>
          <p:nvPr/>
        </p:nvSpPr>
        <p:spPr>
          <a:xfrm>
            <a:off x="466557" y="4587034"/>
            <a:ext cx="51312" cy="8269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E0512C"/>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718" name="Milestone"/>
          <p:cNvSpPr txBox="1"/>
          <p:nvPr/>
        </p:nvSpPr>
        <p:spPr>
          <a:xfrm>
            <a:off x="532179" y="4564896"/>
            <a:ext cx="312586" cy="1077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sz="450"/>
              <a:t>Milestone</a:t>
            </a:r>
          </a:p>
        </p:txBody>
      </p:sp>
      <p:sp>
        <p:nvSpPr>
          <p:cNvPr id="134" name="MOBILISATION">
            <a:extLst>
              <a:ext uri="{FF2B5EF4-FFF2-40B4-BE49-F238E27FC236}">
                <a16:creationId xmlns:a16="http://schemas.microsoft.com/office/drawing/2014/main" id="{54D18EA2-A4A2-4A4B-A156-7CAFE81873C9}"/>
              </a:ext>
            </a:extLst>
          </p:cNvPr>
          <p:cNvSpPr txBox="1"/>
          <p:nvPr/>
        </p:nvSpPr>
        <p:spPr>
          <a:xfrm>
            <a:off x="456784" y="1932464"/>
            <a:ext cx="1600885" cy="237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2 –  Golden Bullet forecast &amp; IGT MDD data analysis </a:t>
            </a:r>
          </a:p>
        </p:txBody>
      </p:sp>
      <p:sp>
        <p:nvSpPr>
          <p:cNvPr id="135" name="Rounded Rectangle">
            <a:extLst>
              <a:ext uri="{FF2B5EF4-FFF2-40B4-BE49-F238E27FC236}">
                <a16:creationId xmlns:a16="http://schemas.microsoft.com/office/drawing/2014/main" id="{4BDBFBEF-9E05-4816-87A8-D88EBB6429EB}"/>
              </a:ext>
            </a:extLst>
          </p:cNvPr>
          <p:cNvSpPr/>
          <p:nvPr/>
        </p:nvSpPr>
        <p:spPr>
          <a:xfrm>
            <a:off x="2351854" y="1934495"/>
            <a:ext cx="540213" cy="109029"/>
          </a:xfrm>
          <a:prstGeom prst="roundRect">
            <a:avLst>
              <a:gd name="adj" fmla="val 50000"/>
            </a:avLst>
          </a:prstGeom>
          <a:solidFill>
            <a:srgbClr val="00000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36" name="MOBILISATION">
            <a:extLst>
              <a:ext uri="{FF2B5EF4-FFF2-40B4-BE49-F238E27FC236}">
                <a16:creationId xmlns:a16="http://schemas.microsoft.com/office/drawing/2014/main" id="{771A0BA8-47B0-4180-AF0A-93D451001CE7}"/>
              </a:ext>
            </a:extLst>
          </p:cNvPr>
          <p:cNvSpPr txBox="1"/>
          <p:nvPr/>
        </p:nvSpPr>
        <p:spPr>
          <a:xfrm>
            <a:off x="449209" y="2153413"/>
            <a:ext cx="1701352" cy="1361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3 – </a:t>
            </a:r>
            <a:r>
              <a:rPr lang="en-GB" sz="525">
                <a:solidFill>
                  <a:schemeClr val="bg2">
                    <a:lumMod val="10000"/>
                  </a:schemeClr>
                </a:solidFill>
              </a:rPr>
              <a:t>Golden Bullet invoice</a:t>
            </a:r>
            <a:endParaRPr sz="600">
              <a:solidFill>
                <a:schemeClr val="bg2">
                  <a:lumMod val="10000"/>
                </a:schemeClr>
              </a:solidFill>
            </a:endParaRPr>
          </a:p>
        </p:txBody>
      </p:sp>
      <p:sp>
        <p:nvSpPr>
          <p:cNvPr id="137" name="Rounded Rectangle">
            <a:extLst>
              <a:ext uri="{FF2B5EF4-FFF2-40B4-BE49-F238E27FC236}">
                <a16:creationId xmlns:a16="http://schemas.microsoft.com/office/drawing/2014/main" id="{65620BDE-435E-4501-BD8F-59A796A5DA2F}"/>
              </a:ext>
            </a:extLst>
          </p:cNvPr>
          <p:cNvSpPr/>
          <p:nvPr/>
        </p:nvSpPr>
        <p:spPr>
          <a:xfrm>
            <a:off x="2906240" y="2108763"/>
            <a:ext cx="552497" cy="105210"/>
          </a:xfrm>
          <a:prstGeom prst="roundRect">
            <a:avLst>
              <a:gd name="adj" fmla="val 50000"/>
            </a:avLst>
          </a:prstGeom>
          <a:solidFill>
            <a:schemeClr val="tx1"/>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138" name="Location Pin">
            <a:extLst>
              <a:ext uri="{FF2B5EF4-FFF2-40B4-BE49-F238E27FC236}">
                <a16:creationId xmlns:a16="http://schemas.microsoft.com/office/drawing/2014/main" id="{A77188BA-376D-447D-9748-9BAFCB4F1DE3}"/>
              </a:ext>
            </a:extLst>
          </p:cNvPr>
          <p:cNvSpPr/>
          <p:nvPr/>
        </p:nvSpPr>
        <p:spPr>
          <a:xfrm>
            <a:off x="3483993" y="2019860"/>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chemeClr val="tx1"/>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139" name="MOBILISATION">
            <a:extLst>
              <a:ext uri="{FF2B5EF4-FFF2-40B4-BE49-F238E27FC236}">
                <a16:creationId xmlns:a16="http://schemas.microsoft.com/office/drawing/2014/main" id="{A07069C9-4CC8-4D5B-AB3D-2D4F7692FE17}"/>
              </a:ext>
            </a:extLst>
          </p:cNvPr>
          <p:cNvSpPr txBox="1"/>
          <p:nvPr/>
        </p:nvSpPr>
        <p:spPr>
          <a:xfrm>
            <a:off x="450988" y="2279160"/>
            <a:ext cx="1504481" cy="1361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4 – XRN4990</a:t>
            </a:r>
            <a:endParaRPr sz="600">
              <a:solidFill>
                <a:schemeClr val="bg2">
                  <a:lumMod val="10000"/>
                </a:schemeClr>
              </a:solidFill>
            </a:endParaRPr>
          </a:p>
        </p:txBody>
      </p:sp>
      <p:sp>
        <p:nvSpPr>
          <p:cNvPr id="140" name="Rounded Rectangle">
            <a:extLst>
              <a:ext uri="{FF2B5EF4-FFF2-40B4-BE49-F238E27FC236}">
                <a16:creationId xmlns:a16="http://schemas.microsoft.com/office/drawing/2014/main" id="{C5B1BA05-CBA2-4EFC-B1C8-17926B0D5DF5}"/>
              </a:ext>
            </a:extLst>
          </p:cNvPr>
          <p:cNvSpPr/>
          <p:nvPr/>
        </p:nvSpPr>
        <p:spPr>
          <a:xfrm>
            <a:off x="3458737" y="2263881"/>
            <a:ext cx="491951" cy="129729"/>
          </a:xfrm>
          <a:prstGeom prst="roundRect">
            <a:avLst>
              <a:gd name="adj" fmla="val 50000"/>
            </a:avLst>
          </a:prstGeom>
          <a:solidFill>
            <a:schemeClr val="tx1"/>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41" name="Location Pin">
            <a:extLst>
              <a:ext uri="{FF2B5EF4-FFF2-40B4-BE49-F238E27FC236}">
                <a16:creationId xmlns:a16="http://schemas.microsoft.com/office/drawing/2014/main" id="{ACEB2535-5AC0-4BD5-AE91-B7AB5F841F29}"/>
              </a:ext>
            </a:extLst>
          </p:cNvPr>
          <p:cNvSpPr/>
          <p:nvPr/>
        </p:nvSpPr>
        <p:spPr>
          <a:xfrm>
            <a:off x="3961635" y="2181353"/>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chemeClr val="tx1"/>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42" name="MOBILISATION">
            <a:extLst>
              <a:ext uri="{FF2B5EF4-FFF2-40B4-BE49-F238E27FC236}">
                <a16:creationId xmlns:a16="http://schemas.microsoft.com/office/drawing/2014/main" id="{9AA70ECF-1D6A-493E-A0AB-9F99D01D3F49}"/>
              </a:ext>
            </a:extLst>
          </p:cNvPr>
          <p:cNvSpPr txBox="1"/>
          <p:nvPr/>
        </p:nvSpPr>
        <p:spPr>
          <a:xfrm>
            <a:off x="451851" y="2435301"/>
            <a:ext cx="1581963" cy="1361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5 – XRN4990</a:t>
            </a:r>
            <a:endParaRPr sz="600">
              <a:solidFill>
                <a:schemeClr val="bg2">
                  <a:lumMod val="10000"/>
                </a:schemeClr>
              </a:solidFill>
            </a:endParaRPr>
          </a:p>
        </p:txBody>
      </p:sp>
      <p:sp>
        <p:nvSpPr>
          <p:cNvPr id="143" name="Rounded Rectangle">
            <a:extLst>
              <a:ext uri="{FF2B5EF4-FFF2-40B4-BE49-F238E27FC236}">
                <a16:creationId xmlns:a16="http://schemas.microsoft.com/office/drawing/2014/main" id="{341BE7A7-88F7-4247-85DB-C3AB15629F1A}"/>
              </a:ext>
            </a:extLst>
          </p:cNvPr>
          <p:cNvSpPr/>
          <p:nvPr/>
        </p:nvSpPr>
        <p:spPr>
          <a:xfrm>
            <a:off x="3963310" y="2401424"/>
            <a:ext cx="565316" cy="106632"/>
          </a:xfrm>
          <a:prstGeom prst="roundRect">
            <a:avLst>
              <a:gd name="adj" fmla="val 50000"/>
            </a:avLst>
          </a:prstGeom>
          <a:solidFill>
            <a:schemeClr val="tx1"/>
          </a:solidFill>
          <a:ln w="12700">
            <a:miter lim="400000"/>
          </a:ln>
        </p:spPr>
        <p:txBody>
          <a:bodyPr lIns="19050" tIns="19050" rIns="19050" bIns="19050" anchor="ctr"/>
          <a:lstStyle/>
          <a:p>
            <a:pPr defTabSz="309563"/>
            <a:endParaRPr sz="1200">
              <a:solidFill>
                <a:srgbClr val="FFFFFF"/>
              </a:solidFill>
              <a:highlight>
                <a:srgbClr val="FFFF00"/>
              </a:highlight>
              <a:latin typeface="Helvetica Neue Medium"/>
            </a:endParaRPr>
          </a:p>
        </p:txBody>
      </p:sp>
      <p:sp>
        <p:nvSpPr>
          <p:cNvPr id="2" name="Right Brace 1">
            <a:extLst>
              <a:ext uri="{FF2B5EF4-FFF2-40B4-BE49-F238E27FC236}">
                <a16:creationId xmlns:a16="http://schemas.microsoft.com/office/drawing/2014/main" id="{AB15E77C-35E6-4C86-8067-A2EE963F512E}"/>
              </a:ext>
            </a:extLst>
          </p:cNvPr>
          <p:cNvSpPr/>
          <p:nvPr/>
        </p:nvSpPr>
        <p:spPr>
          <a:xfrm rot="5400000">
            <a:off x="4091179" y="1643612"/>
            <a:ext cx="68105" cy="238950"/>
          </a:xfrm>
          <a:prstGeom prst="rightBrac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90" tIns="17145" rIns="34290" bIns="17145" numCol="1" spcCol="38100" rtlCol="0" anchor="t">
            <a:noAutofit/>
          </a:bodyPr>
          <a:lstStyle/>
          <a:p>
            <a:pPr defTabSz="342900" latinLnBrk="1" hangingPunct="0"/>
            <a:endParaRPr lang="en-GB" sz="675">
              <a:solidFill>
                <a:srgbClr val="000000"/>
              </a:solidFill>
            </a:endParaRPr>
          </a:p>
        </p:txBody>
      </p:sp>
      <p:sp>
        <p:nvSpPr>
          <p:cNvPr id="146" name="MOBILISATION">
            <a:extLst>
              <a:ext uri="{FF2B5EF4-FFF2-40B4-BE49-F238E27FC236}">
                <a16:creationId xmlns:a16="http://schemas.microsoft.com/office/drawing/2014/main" id="{9161EE47-187B-4009-B55D-341E7BE4CDEB}"/>
              </a:ext>
            </a:extLst>
          </p:cNvPr>
          <p:cNvSpPr txBox="1"/>
          <p:nvPr/>
        </p:nvSpPr>
        <p:spPr>
          <a:xfrm>
            <a:off x="477952" y="2604311"/>
            <a:ext cx="1187278" cy="3393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6 –XRN 4990 implement and  DN financial reporting  </a:t>
            </a:r>
          </a:p>
        </p:txBody>
      </p:sp>
      <p:sp>
        <p:nvSpPr>
          <p:cNvPr id="147" name="Rounded Rectangle">
            <a:extLst>
              <a:ext uri="{FF2B5EF4-FFF2-40B4-BE49-F238E27FC236}">
                <a16:creationId xmlns:a16="http://schemas.microsoft.com/office/drawing/2014/main" id="{FE54CB8E-10BC-4AD2-B2B7-DA538D2C7511}"/>
              </a:ext>
            </a:extLst>
          </p:cNvPr>
          <p:cNvSpPr/>
          <p:nvPr/>
        </p:nvSpPr>
        <p:spPr>
          <a:xfrm>
            <a:off x="4572580" y="2571750"/>
            <a:ext cx="429961" cy="82401"/>
          </a:xfrm>
          <a:prstGeom prst="roundRect">
            <a:avLst>
              <a:gd name="adj" fmla="val 50000"/>
            </a:avLst>
          </a:pr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48" name="Location Pin">
            <a:extLst>
              <a:ext uri="{FF2B5EF4-FFF2-40B4-BE49-F238E27FC236}">
                <a16:creationId xmlns:a16="http://schemas.microsoft.com/office/drawing/2014/main" id="{E766AFF6-414B-4A50-B27F-A8766617414B}"/>
              </a:ext>
            </a:extLst>
          </p:cNvPr>
          <p:cNvSpPr/>
          <p:nvPr/>
        </p:nvSpPr>
        <p:spPr>
          <a:xfrm>
            <a:off x="5008212" y="2470926"/>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31" name="Location Pin">
            <a:extLst>
              <a:ext uri="{FF2B5EF4-FFF2-40B4-BE49-F238E27FC236}">
                <a16:creationId xmlns:a16="http://schemas.microsoft.com/office/drawing/2014/main" id="{942E5D4B-8630-4907-9429-40DD5263666F}"/>
              </a:ext>
            </a:extLst>
          </p:cNvPr>
          <p:cNvSpPr/>
          <p:nvPr/>
        </p:nvSpPr>
        <p:spPr>
          <a:xfrm>
            <a:off x="4500721" y="2321933"/>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chemeClr val="tx1"/>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3" name="Rounded Rectangle">
            <a:extLst>
              <a:ext uri="{FF2B5EF4-FFF2-40B4-BE49-F238E27FC236}">
                <a16:creationId xmlns:a16="http://schemas.microsoft.com/office/drawing/2014/main" id="{C149080A-93FD-2A57-335B-24480D133893}"/>
              </a:ext>
            </a:extLst>
          </p:cNvPr>
          <p:cNvSpPr/>
          <p:nvPr/>
        </p:nvSpPr>
        <p:spPr>
          <a:xfrm>
            <a:off x="5100546" y="2921900"/>
            <a:ext cx="429961" cy="82401"/>
          </a:xfrm>
          <a:prstGeom prst="roundRect">
            <a:avLst>
              <a:gd name="adj" fmla="val 50000"/>
            </a:avLst>
          </a:pr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4" name="Location Pin">
            <a:extLst>
              <a:ext uri="{FF2B5EF4-FFF2-40B4-BE49-F238E27FC236}">
                <a16:creationId xmlns:a16="http://schemas.microsoft.com/office/drawing/2014/main" id="{9B5BDD18-BD8A-0FC7-5958-D18C15888A2D}"/>
              </a:ext>
            </a:extLst>
          </p:cNvPr>
          <p:cNvSpPr/>
          <p:nvPr/>
        </p:nvSpPr>
        <p:spPr>
          <a:xfrm>
            <a:off x="5637706" y="2821076"/>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5" name="Rounded Rectangle">
            <a:extLst>
              <a:ext uri="{FF2B5EF4-FFF2-40B4-BE49-F238E27FC236}">
                <a16:creationId xmlns:a16="http://schemas.microsoft.com/office/drawing/2014/main" id="{3CE5DDC7-A585-916B-E94E-C1B0BB83D7AD}"/>
              </a:ext>
            </a:extLst>
          </p:cNvPr>
          <p:cNvSpPr/>
          <p:nvPr/>
        </p:nvSpPr>
        <p:spPr>
          <a:xfrm>
            <a:off x="5605508" y="3197942"/>
            <a:ext cx="429961" cy="82401"/>
          </a:xfrm>
          <a:prstGeom prst="roundRect">
            <a:avLst>
              <a:gd name="adj" fmla="val 50000"/>
            </a:avLst>
          </a:pr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 name="Location Pin">
            <a:extLst>
              <a:ext uri="{FF2B5EF4-FFF2-40B4-BE49-F238E27FC236}">
                <a16:creationId xmlns:a16="http://schemas.microsoft.com/office/drawing/2014/main" id="{74D59CB6-DDF1-A944-4BAB-8E4F3A5D1098}"/>
              </a:ext>
            </a:extLst>
          </p:cNvPr>
          <p:cNvSpPr/>
          <p:nvPr/>
        </p:nvSpPr>
        <p:spPr>
          <a:xfrm>
            <a:off x="6104572" y="3097118"/>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7" name="Rounded Rectangle">
            <a:extLst>
              <a:ext uri="{FF2B5EF4-FFF2-40B4-BE49-F238E27FC236}">
                <a16:creationId xmlns:a16="http://schemas.microsoft.com/office/drawing/2014/main" id="{0E210A06-7148-7B9E-F4CD-3932CADE36EE}"/>
              </a:ext>
            </a:extLst>
          </p:cNvPr>
          <p:cNvSpPr/>
          <p:nvPr/>
        </p:nvSpPr>
        <p:spPr>
          <a:xfrm>
            <a:off x="6093079" y="3431727"/>
            <a:ext cx="429961" cy="82401"/>
          </a:xfrm>
          <a:prstGeom prst="roundRect">
            <a:avLst>
              <a:gd name="adj" fmla="val 50000"/>
            </a:avLst>
          </a:pr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8" name="Location Pin">
            <a:extLst>
              <a:ext uri="{FF2B5EF4-FFF2-40B4-BE49-F238E27FC236}">
                <a16:creationId xmlns:a16="http://schemas.microsoft.com/office/drawing/2014/main" id="{ED2F1A87-80A9-18FF-6705-4B5E693CE6C6}"/>
              </a:ext>
            </a:extLst>
          </p:cNvPr>
          <p:cNvSpPr/>
          <p:nvPr/>
        </p:nvSpPr>
        <p:spPr>
          <a:xfrm>
            <a:off x="6630239" y="3330903"/>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9" name="MOBILISATION">
            <a:extLst>
              <a:ext uri="{FF2B5EF4-FFF2-40B4-BE49-F238E27FC236}">
                <a16:creationId xmlns:a16="http://schemas.microsoft.com/office/drawing/2014/main" id="{1572C58B-3E45-777E-702C-0AFD9A8A9A73}"/>
              </a:ext>
            </a:extLst>
          </p:cNvPr>
          <p:cNvSpPr txBox="1"/>
          <p:nvPr/>
        </p:nvSpPr>
        <p:spPr>
          <a:xfrm>
            <a:off x="475359" y="2993993"/>
            <a:ext cx="2188914" cy="237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1 – Golden Bullet enhancement and</a:t>
            </a:r>
          </a:p>
          <a:p>
            <a:r>
              <a:rPr lang="en-GB" sz="600">
                <a:solidFill>
                  <a:schemeClr val="bg2">
                    <a:lumMod val="10000"/>
                  </a:schemeClr>
                </a:solidFill>
              </a:rPr>
              <a:t>REC data model prep</a:t>
            </a:r>
            <a:endParaRPr sz="600">
              <a:solidFill>
                <a:schemeClr val="bg2">
                  <a:lumMod val="10000"/>
                </a:schemeClr>
              </a:solidFill>
            </a:endParaRPr>
          </a:p>
        </p:txBody>
      </p:sp>
      <p:sp>
        <p:nvSpPr>
          <p:cNvPr id="10" name="MOBILISATION">
            <a:extLst>
              <a:ext uri="{FF2B5EF4-FFF2-40B4-BE49-F238E27FC236}">
                <a16:creationId xmlns:a16="http://schemas.microsoft.com/office/drawing/2014/main" id="{D03074B2-8818-BC5D-1474-294599AA8C78}"/>
              </a:ext>
            </a:extLst>
          </p:cNvPr>
          <p:cNvSpPr txBox="1"/>
          <p:nvPr/>
        </p:nvSpPr>
        <p:spPr>
          <a:xfrm>
            <a:off x="464304" y="3337323"/>
            <a:ext cx="1600885" cy="1361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2 –  REC</a:t>
            </a:r>
          </a:p>
        </p:txBody>
      </p:sp>
      <p:sp>
        <p:nvSpPr>
          <p:cNvPr id="11" name="MOBILISATION">
            <a:extLst>
              <a:ext uri="{FF2B5EF4-FFF2-40B4-BE49-F238E27FC236}">
                <a16:creationId xmlns:a16="http://schemas.microsoft.com/office/drawing/2014/main" id="{6A9E66F2-11EA-9D70-981C-76490C773E96}"/>
              </a:ext>
            </a:extLst>
          </p:cNvPr>
          <p:cNvSpPr txBox="1"/>
          <p:nvPr/>
        </p:nvSpPr>
        <p:spPr>
          <a:xfrm>
            <a:off x="471027" y="3537327"/>
            <a:ext cx="1600885" cy="1361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3 –  REC</a:t>
            </a:r>
          </a:p>
        </p:txBody>
      </p:sp>
    </p:spTree>
    <p:extLst>
      <p:ext uri="{BB962C8B-B14F-4D97-AF65-F5344CB8AC3E}">
        <p14:creationId xmlns:p14="http://schemas.microsoft.com/office/powerpoint/2010/main" val="2703997521"/>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270878B1-F807-492B-B54B-15A58D1232B1}"/>
              </a:ext>
            </a:extLst>
          </p:cNvPr>
          <p:cNvGraphicFramePr>
            <a:graphicFrameLocks noGrp="1"/>
          </p:cNvGraphicFramePr>
          <p:nvPr>
            <p:extLst>
              <p:ext uri="{D42A27DB-BD31-4B8C-83A1-F6EECF244321}">
                <p14:modId xmlns:p14="http://schemas.microsoft.com/office/powerpoint/2010/main" val="4145496726"/>
              </p:ext>
            </p:extLst>
          </p:nvPr>
        </p:nvGraphicFramePr>
        <p:xfrm>
          <a:off x="395536" y="555526"/>
          <a:ext cx="8424936" cy="3519832"/>
        </p:xfrm>
        <a:graphic>
          <a:graphicData uri="http://schemas.openxmlformats.org/drawingml/2006/table">
            <a:tbl>
              <a:tblPr firstRow="1" bandRow="1">
                <a:tableStyleId>{5940675A-B579-460E-94D1-54222C63F5DA}</a:tableStyleId>
              </a:tblPr>
              <a:tblGrid>
                <a:gridCol w="4032448">
                  <a:extLst>
                    <a:ext uri="{9D8B030D-6E8A-4147-A177-3AD203B41FA5}">
                      <a16:colId xmlns:a16="http://schemas.microsoft.com/office/drawing/2014/main" val="421334891"/>
                    </a:ext>
                  </a:extLst>
                </a:gridCol>
                <a:gridCol w="4392488">
                  <a:extLst>
                    <a:ext uri="{9D8B030D-6E8A-4147-A177-3AD203B41FA5}">
                      <a16:colId xmlns:a16="http://schemas.microsoft.com/office/drawing/2014/main" val="2119268424"/>
                    </a:ext>
                  </a:extLst>
                </a:gridCol>
              </a:tblGrid>
              <a:tr h="219614">
                <a:tc>
                  <a:txBody>
                    <a:bodyPr/>
                    <a:lstStyle/>
                    <a:p>
                      <a:pPr algn="ctr"/>
                      <a:r>
                        <a:rPr lang="en-GB" sz="140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a:solidFill>
                            <a:schemeClr val="bg1"/>
                          </a:solidFill>
                          <a:latin typeface="Poppins Medium" panose="00000600000000000000" pitchFamily="2" charset="0"/>
                          <a:cs typeface="Poppins Medium" panose="00000600000000000000" pitchFamily="2" charset="0"/>
                        </a:rPr>
                        <a:t>Current Sprint (part of release 6)</a:t>
                      </a:r>
                    </a:p>
                  </a:txBody>
                  <a:tcPr marL="34290" marR="34290" marT="17145" marB="17145" anchor="ctr">
                    <a:solidFill>
                      <a:srgbClr val="00B050"/>
                    </a:solidFill>
                  </a:tcPr>
                </a:tc>
                <a:extLst>
                  <a:ext uri="{0D108BD9-81ED-4DB2-BD59-A6C34878D82A}">
                    <a16:rowId xmlns:a16="http://schemas.microsoft.com/office/drawing/2014/main" val="577186565"/>
                  </a:ext>
                </a:extLst>
              </a:tr>
              <a:tr h="1336526">
                <a:tc gridSpan="2">
                  <a:txBody>
                    <a:bodyPr/>
                    <a:lstStyle/>
                    <a:p>
                      <a:pPr algn="l"/>
                      <a:r>
                        <a:rPr lang="en-GB" sz="1100" b="1">
                          <a:solidFill>
                            <a:srgbClr val="000000"/>
                          </a:solidFill>
                          <a:latin typeface="Poppins Medium" panose="00000600000000000000" pitchFamily="2" charset="0"/>
                          <a:cs typeface="Poppins Medium" panose="00000600000000000000" pitchFamily="2" charset="0"/>
                        </a:rPr>
                        <a:t>Goals:</a:t>
                      </a:r>
                    </a:p>
                    <a:p>
                      <a:pPr marL="171450" indent="-171450" algn="l">
                        <a:buFont typeface="Arial" panose="020B0604020202020204" pitchFamily="34" charset="0"/>
                        <a:buChar char="•"/>
                      </a:pPr>
                      <a:r>
                        <a:rPr lang="en-GB" sz="1100" kern="1200">
                          <a:solidFill>
                            <a:srgbClr val="000000"/>
                          </a:solidFill>
                          <a:latin typeface="Poppins Medium" panose="00000600000000000000" pitchFamily="2" charset="0"/>
                          <a:ea typeface="+mn-ea"/>
                          <a:cs typeface="Poppins Medium" panose="00000600000000000000" pitchFamily="2" charset="0"/>
                        </a:rPr>
                        <a:t>Complete MOD664 Shipper testing -  Complete in line with milestone</a:t>
                      </a:r>
                    </a:p>
                    <a:p>
                      <a:pPr marL="171450" indent="-171450" algn="l">
                        <a:buFont typeface="Arial" panose="020B0604020202020204" pitchFamily="34" charset="0"/>
                        <a:buChar char="•"/>
                      </a:pPr>
                      <a:r>
                        <a:rPr lang="en-GB" sz="1100" kern="1200">
                          <a:solidFill>
                            <a:srgbClr val="000000"/>
                          </a:solidFill>
                          <a:latin typeface="Poppins Medium" panose="00000600000000000000" pitchFamily="2" charset="0"/>
                          <a:ea typeface="+mn-ea"/>
                          <a:cs typeface="Poppins Medium" panose="00000600000000000000" pitchFamily="2" charset="0"/>
                        </a:rPr>
                        <a:t>Complete MOD664 PAC testing – Complete in line with milestone</a:t>
                      </a:r>
                    </a:p>
                    <a:p>
                      <a:pPr marL="171450" indent="-171450" algn="l">
                        <a:buFont typeface="Arial" panose="020B0604020202020204" pitchFamily="34" charset="0"/>
                        <a:buChar char="•"/>
                      </a:pPr>
                      <a:r>
                        <a:rPr lang="en-GB" sz="1100" kern="1200">
                          <a:solidFill>
                            <a:srgbClr val="000000"/>
                          </a:solidFill>
                          <a:latin typeface="Poppins Medium" panose="00000600000000000000" pitchFamily="2" charset="0"/>
                          <a:ea typeface="+mn-ea"/>
                          <a:cs typeface="Poppins Medium" panose="00000600000000000000" pitchFamily="2" charset="0"/>
                        </a:rPr>
                        <a:t>Implement MOD664 Shipper dashboards – in progress </a:t>
                      </a:r>
                    </a:p>
                    <a:p>
                      <a:pPr marL="171450" indent="-171450" algn="l">
                        <a:buFont typeface="Arial" panose="020B0604020202020204" pitchFamily="34" charset="0"/>
                        <a:buChar char="•"/>
                      </a:pPr>
                      <a:r>
                        <a:rPr lang="en-GB" sz="1100" kern="1200">
                          <a:solidFill>
                            <a:srgbClr val="000000"/>
                          </a:solidFill>
                          <a:latin typeface="Poppins Medium"/>
                          <a:ea typeface="+mn-ea"/>
                          <a:cs typeface="Poppins Medium"/>
                        </a:rPr>
                        <a:t>Implement MOD664 PAC dashboards – in Progress</a:t>
                      </a:r>
                    </a:p>
                    <a:p>
                      <a:pPr marL="171450" indent="-171450" algn="l">
                        <a:buFont typeface="Arial" panose="020B0604020202020204" pitchFamily="34" charset="0"/>
                        <a:buChar char="•"/>
                      </a:pPr>
                      <a:r>
                        <a:rPr lang="en-GB" sz="1100" kern="1200">
                          <a:solidFill>
                            <a:srgbClr val="000000"/>
                          </a:solidFill>
                          <a:latin typeface="Poppins Medium" panose="00000600000000000000" pitchFamily="2" charset="0"/>
                          <a:ea typeface="+mn-ea"/>
                          <a:cs typeface="Poppins Medium" panose="00000600000000000000" pitchFamily="2" charset="0"/>
                        </a:rPr>
                        <a:t>Refine and prioritise DN financial reporting user stories – Complete </a:t>
                      </a:r>
                    </a:p>
                    <a:p>
                      <a:pPr marL="171450" indent="-171450" algn="l">
                        <a:buFont typeface="Arial" panose="020B0604020202020204" pitchFamily="34" charset="0"/>
                        <a:buChar char="•"/>
                      </a:pPr>
                      <a:r>
                        <a:rPr lang="en-GB" sz="1100" kern="1200">
                          <a:solidFill>
                            <a:srgbClr val="000000"/>
                          </a:solidFill>
                          <a:latin typeface="Poppins Medium" panose="00000600000000000000" pitchFamily="2" charset="0"/>
                          <a:ea typeface="+mn-ea"/>
                          <a:cs typeface="Poppins Medium" panose="00000600000000000000" pitchFamily="2" charset="0"/>
                        </a:rPr>
                        <a:t>Deliver </a:t>
                      </a:r>
                    </a:p>
                  </a:txBody>
                  <a:tcPr marL="34290" marR="34290" marT="17145" marB="17145"/>
                </a:tc>
                <a:tc hMerge="1">
                  <a:txBody>
                    <a:bodyPr/>
                    <a:lstStyle/>
                    <a:p>
                      <a:endParaRPr lang="en-GB"/>
                    </a:p>
                  </a:txBody>
                  <a:tcPr/>
                </a:tc>
                <a:extLst>
                  <a:ext uri="{0D108BD9-81ED-4DB2-BD59-A6C34878D82A}">
                    <a16:rowId xmlns:a16="http://schemas.microsoft.com/office/drawing/2014/main" val="232056708"/>
                  </a:ext>
                </a:extLst>
              </a:tr>
              <a:tr h="1935656">
                <a:tc gridSpan="2">
                  <a:txBody>
                    <a:bodyPr/>
                    <a:lstStyle/>
                    <a:p>
                      <a:pPr algn="l"/>
                      <a:r>
                        <a:rPr lang="en-GB" sz="1100" b="1">
                          <a:solidFill>
                            <a:srgbClr val="000000"/>
                          </a:solidFill>
                          <a:latin typeface="Poppins Medium" panose="00000600000000000000" pitchFamily="2" charset="0"/>
                          <a:cs typeface="Poppins Medium" panose="00000600000000000000" pitchFamily="2" charset="0"/>
                        </a:rPr>
                        <a:t>Outcomes:</a:t>
                      </a:r>
                    </a:p>
                    <a:p>
                      <a:pPr algn="l"/>
                      <a:endParaRPr lang="en-GB" sz="1100">
                        <a:solidFill>
                          <a:srgbClr val="000000"/>
                        </a:solidFill>
                        <a:latin typeface="Poppins Medium" panose="00000600000000000000" pitchFamily="2" charset="0"/>
                        <a:cs typeface="Poppins Medium" panose="00000600000000000000" pitchFamily="2" charset="0"/>
                      </a:endParaRPr>
                    </a:p>
                    <a:p>
                      <a:pPr marL="171450" indent="-171450" algn="l">
                        <a:buFont typeface="Arial" panose="020B0604020202020204" pitchFamily="34" charset="0"/>
                        <a:buChar char="•"/>
                      </a:pPr>
                      <a:r>
                        <a:rPr lang="en-GB" sz="1100">
                          <a:solidFill>
                            <a:srgbClr val="000000"/>
                          </a:solidFill>
                          <a:latin typeface="Poppins Medium" panose="00000600000000000000" pitchFamily="2" charset="0"/>
                          <a:cs typeface="Poppins Medium" panose="00000600000000000000" pitchFamily="2" charset="0"/>
                        </a:rPr>
                        <a:t>XRN4990 (MOD664) testing milestone met – complete </a:t>
                      </a:r>
                    </a:p>
                    <a:p>
                      <a:pPr marL="171450" indent="-171450" algn="l">
                        <a:buFont typeface="Arial" panose="020B0604020202020204" pitchFamily="34" charset="0"/>
                        <a:buChar char="•"/>
                      </a:pPr>
                      <a:r>
                        <a:rPr lang="en-GB" sz="1100">
                          <a:solidFill>
                            <a:srgbClr val="000000"/>
                          </a:solidFill>
                          <a:latin typeface="Poppins Medium" panose="00000600000000000000" pitchFamily="2" charset="0"/>
                          <a:cs typeface="Poppins Medium" panose="00000600000000000000" pitchFamily="2" charset="0"/>
                        </a:rPr>
                        <a:t>Implement Shipper MOD664 dashboards </a:t>
                      </a:r>
                    </a:p>
                    <a:p>
                      <a:pPr marL="171450" indent="-171450" algn="l">
                        <a:buFont typeface="Arial" panose="020B0604020202020204" pitchFamily="34" charset="0"/>
                        <a:buChar char="•"/>
                      </a:pPr>
                      <a:r>
                        <a:rPr lang="en-GB" sz="1100">
                          <a:solidFill>
                            <a:srgbClr val="000000"/>
                          </a:solidFill>
                          <a:latin typeface="Poppins Medium" panose="00000600000000000000" pitchFamily="2" charset="0"/>
                          <a:cs typeface="Poppins Medium" panose="00000600000000000000" pitchFamily="2" charset="0"/>
                        </a:rPr>
                        <a:t>Implement PAC MOD664 dashboard </a:t>
                      </a:r>
                    </a:p>
                    <a:p>
                      <a:pPr marL="171450" indent="-171450" algn="l">
                        <a:buFont typeface="Arial" panose="020B0604020202020204" pitchFamily="34" charset="0"/>
                        <a:buChar char="•"/>
                      </a:pPr>
                      <a:r>
                        <a:rPr lang="en-GB" sz="1100">
                          <a:solidFill>
                            <a:srgbClr val="000000"/>
                          </a:solidFill>
                          <a:latin typeface="Poppins Medium" panose="00000600000000000000" pitchFamily="2" charset="0"/>
                          <a:cs typeface="Poppins Medium" panose="00000600000000000000" pitchFamily="2" charset="0"/>
                        </a:rPr>
                        <a:t>Implement new functionality to highlight sites to be updated by CDSP and auto loaded into CDSP dataset. </a:t>
                      </a:r>
                    </a:p>
                    <a:p>
                      <a:pPr marL="171450" indent="-171450" algn="l">
                        <a:buFont typeface="Arial" panose="020B0604020202020204" pitchFamily="34" charset="0"/>
                        <a:buChar char="•"/>
                      </a:pPr>
                      <a:r>
                        <a:rPr lang="en-GB" sz="1100">
                          <a:solidFill>
                            <a:srgbClr val="000000"/>
                          </a:solidFill>
                          <a:latin typeface="Poppins Medium" panose="00000600000000000000" pitchFamily="2" charset="0"/>
                          <a:cs typeface="Poppins Medium" panose="00000600000000000000" pitchFamily="2" charset="0"/>
                        </a:rPr>
                        <a:t>Refine Financial reporting user stories with DNs in preparation for the next sprint </a:t>
                      </a:r>
                    </a:p>
                    <a:p>
                      <a:pPr algn="l"/>
                      <a:endParaRPr lang="en-GB" sz="1100">
                        <a:solidFill>
                          <a:srgbClr val="000000"/>
                        </a:solidFill>
                        <a:latin typeface="Poppins Medium" panose="00000600000000000000" pitchFamily="2" charset="0"/>
                        <a:cs typeface="Poppins Medium" panose="00000600000000000000" pitchFamily="2" charset="0"/>
                      </a:endParaRPr>
                    </a:p>
                    <a:p>
                      <a:pPr algn="l"/>
                      <a:endParaRPr lang="en-GB" sz="1100">
                        <a:solidFill>
                          <a:srgbClr val="000000"/>
                        </a:solidFill>
                        <a:latin typeface="Poppins Medium" panose="00000600000000000000" pitchFamily="2" charset="0"/>
                        <a:cs typeface="Poppins Medium" panose="00000600000000000000" pitchFamily="2" charset="0"/>
                      </a:endParaRPr>
                    </a:p>
                    <a:p>
                      <a:pPr algn="l"/>
                      <a:endParaRPr lang="en-GB" sz="1100">
                        <a:solidFill>
                          <a:srgbClr val="000000"/>
                        </a:solidFill>
                        <a:latin typeface="Poppins Medium" panose="00000600000000000000" pitchFamily="2" charset="0"/>
                        <a:cs typeface="Poppins Medium" panose="00000600000000000000" pitchFamily="2" charset="0"/>
                      </a:endParaRPr>
                    </a:p>
                  </a:txBody>
                  <a:tcPr marL="34290" marR="34290" marT="17145" marB="17145"/>
                </a:tc>
                <a:tc hMerge="1">
                  <a:txBody>
                    <a:bodyPr/>
                    <a:lstStyle/>
                    <a:p>
                      <a:endParaRPr lang="en-GB"/>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436546807"/>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Section 5: Non-DSC Change Budget Impacting Programmes </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33294381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3E9A5C-F313-7347-A4CE-5A39AEB36954}"/>
              </a:ext>
            </a:extLst>
          </p:cNvPr>
          <p:cNvSpPr>
            <a:spLocks noGrp="1"/>
          </p:cNvSpPr>
          <p:nvPr>
            <p:ph type="ctrTitle"/>
          </p:nvPr>
        </p:nvSpPr>
        <p:spPr/>
        <p:txBody>
          <a:bodyPr>
            <a:normAutofit/>
          </a:bodyPr>
          <a:lstStyle/>
          <a:p>
            <a:r>
              <a:rPr lang="en-US"/>
              <a:t>April ChMC</a:t>
            </a:r>
            <a:br>
              <a:rPr lang="en-US"/>
            </a:br>
            <a:r>
              <a:rPr lang="en-US"/>
              <a:t>CMS Rebuild Update </a:t>
            </a:r>
          </a:p>
        </p:txBody>
      </p:sp>
    </p:spTree>
    <p:extLst>
      <p:ext uri="{BB962C8B-B14F-4D97-AF65-F5344CB8AC3E}">
        <p14:creationId xmlns:p14="http://schemas.microsoft.com/office/powerpoint/2010/main" val="17100577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C39CB-0BEC-574D-AB42-02DEDD509EA9}"/>
              </a:ext>
            </a:extLst>
          </p:cNvPr>
          <p:cNvSpPr>
            <a:spLocks noGrp="1"/>
          </p:cNvSpPr>
          <p:nvPr>
            <p:ph type="title"/>
          </p:nvPr>
        </p:nvSpPr>
        <p:spPr/>
        <p:txBody>
          <a:bodyPr/>
          <a:lstStyle/>
          <a:p>
            <a:r>
              <a:rPr lang="en-US"/>
              <a:t>Progress to Date</a:t>
            </a:r>
          </a:p>
        </p:txBody>
      </p:sp>
      <p:sp>
        <p:nvSpPr>
          <p:cNvPr id="3" name="Content Placeholder 2">
            <a:extLst>
              <a:ext uri="{FF2B5EF4-FFF2-40B4-BE49-F238E27FC236}">
                <a16:creationId xmlns:a16="http://schemas.microsoft.com/office/drawing/2014/main" id="{F6455E3C-0B4E-FD48-BAAC-73087A795611}"/>
              </a:ext>
            </a:extLst>
          </p:cNvPr>
          <p:cNvSpPr>
            <a:spLocks noGrp="1"/>
          </p:cNvSpPr>
          <p:nvPr>
            <p:ph idx="1"/>
          </p:nvPr>
        </p:nvSpPr>
        <p:spPr>
          <a:xfrm>
            <a:off x="270875" y="543635"/>
            <a:ext cx="8602250" cy="4382442"/>
          </a:xfrm>
        </p:spPr>
        <p:txBody>
          <a:bodyPr vert="horz" lIns="68580" tIns="34290" rIns="68580" bIns="34290" rtlCol="0" anchor="t">
            <a:noAutofit/>
          </a:bodyPr>
          <a:lstStyle/>
          <a:p>
            <a:pPr marL="342424" indent="-342424"/>
            <a:endParaRPr lang="en-US" sz="900">
              <a:latin typeface="Arial"/>
              <a:cs typeface="Arial"/>
            </a:endParaRPr>
          </a:p>
          <a:p>
            <a:pPr marL="342424" indent="-342424"/>
            <a:r>
              <a:rPr lang="en-GB" sz="1050">
                <a:latin typeface="Arial"/>
                <a:cs typeface="Arial"/>
              </a:rPr>
              <a:t>XRN5556.d – The Isolation (ISO) and DTL processes will be going live on 24</a:t>
            </a:r>
            <a:r>
              <a:rPr lang="en-GB" sz="1050" baseline="30000">
                <a:latin typeface="Arial"/>
                <a:cs typeface="Arial"/>
              </a:rPr>
              <a:t>th</a:t>
            </a:r>
            <a:r>
              <a:rPr lang="en-GB" sz="1050">
                <a:latin typeface="Arial"/>
                <a:cs typeface="Arial"/>
              </a:rPr>
              <a:t> April 2023. To support this the following will be arranged:</a:t>
            </a:r>
          </a:p>
          <a:p>
            <a:pPr marL="742463" lvl="1" indent="-342424"/>
            <a:r>
              <a:rPr lang="en-GB" sz="850">
                <a:latin typeface="Arial"/>
                <a:cs typeface="Arial"/>
              </a:rPr>
              <a:t>Customer Focus Group (11/04/23) – a run through of the processes</a:t>
            </a:r>
          </a:p>
          <a:p>
            <a:pPr marL="742463" lvl="1" indent="-342424"/>
            <a:r>
              <a:rPr lang="en-GB" sz="850">
                <a:latin typeface="Arial"/>
                <a:cs typeface="Arial"/>
              </a:rPr>
              <a:t>Additional end to end process walkthrough week commencing 17/04/23</a:t>
            </a:r>
          </a:p>
          <a:p>
            <a:pPr marL="742463" lvl="1" indent="-342424"/>
            <a:r>
              <a:rPr lang="en-GB" sz="850">
                <a:latin typeface="Arial"/>
                <a:cs typeface="Arial"/>
              </a:rPr>
              <a:t>Bridge call support sessions </a:t>
            </a:r>
          </a:p>
          <a:p>
            <a:pPr marL="742463" lvl="1" indent="-342424"/>
            <a:r>
              <a:rPr lang="en-GB" sz="850">
                <a:latin typeface="Arial"/>
                <a:cs typeface="Arial"/>
              </a:rPr>
              <a:t>Training Material published</a:t>
            </a:r>
          </a:p>
          <a:p>
            <a:pPr marL="342424" indent="-342424"/>
            <a:endParaRPr lang="en-GB" sz="1050">
              <a:latin typeface="Arial"/>
              <a:cs typeface="Arial"/>
            </a:endParaRPr>
          </a:p>
          <a:p>
            <a:pPr marL="342424" indent="-342424"/>
            <a:r>
              <a:rPr lang="en-GB" sz="1050">
                <a:latin typeface="Arial"/>
                <a:cs typeface="Arial"/>
              </a:rPr>
              <a:t>Two additional child XRNs have been created to support the next two releases, should there be any capacity within these two version releases other processes or functionality will be brought in scope for delivery with the agreement of the Customer Focus Group:</a:t>
            </a:r>
          </a:p>
          <a:p>
            <a:pPr marL="742463" lvl="1" indent="-342424"/>
            <a:r>
              <a:rPr lang="en-GB" sz="850">
                <a:latin typeface="Arial"/>
                <a:cs typeface="Arial"/>
              </a:rPr>
              <a:t>XRN5556.e - Address Amendments (ADD/UNC)</a:t>
            </a:r>
          </a:p>
          <a:p>
            <a:pPr marL="742463" lvl="1" indent="-342424"/>
            <a:r>
              <a:rPr lang="en-GB" sz="850">
                <a:latin typeface="Arial"/>
                <a:cs typeface="Arial"/>
              </a:rPr>
              <a:t>XRN5556.f – Request for Adjustments (RFA) and Consumption Dispute Query (CDQ)</a:t>
            </a:r>
          </a:p>
          <a:p>
            <a:pPr marL="0" indent="0">
              <a:buNone/>
            </a:pPr>
            <a:endParaRPr lang="en-GB" sz="1050">
              <a:latin typeface="Arial"/>
              <a:cs typeface="Arial"/>
            </a:endParaRPr>
          </a:p>
          <a:p>
            <a:pPr marL="0" indent="0">
              <a:buNone/>
            </a:pPr>
            <a:endParaRPr lang="en-GB" sz="1050">
              <a:latin typeface="Arial"/>
              <a:cs typeface="Arial"/>
            </a:endParaRPr>
          </a:p>
          <a:p>
            <a:pPr marL="342424" indent="-342424"/>
            <a:r>
              <a:rPr lang="en-US" sz="1050">
                <a:latin typeface="Arial"/>
                <a:cs typeface="Arial"/>
              </a:rPr>
              <a:t>We are working with the UKLink Change team to deliver two change proposals as part of the CMS Rebuild November Release:</a:t>
            </a:r>
          </a:p>
          <a:p>
            <a:pPr marL="742463" lvl="1" indent="-342424"/>
            <a:r>
              <a:rPr lang="en-US" sz="850">
                <a:latin typeface="Arial"/>
                <a:cs typeface="Arial"/>
              </a:rPr>
              <a:t>XRN5604 – Shipper Agreed Reads</a:t>
            </a:r>
          </a:p>
          <a:p>
            <a:pPr marL="742463" lvl="1" indent="-342424"/>
            <a:r>
              <a:rPr lang="en-US" sz="850">
                <a:latin typeface="Arial"/>
                <a:cs typeface="Arial"/>
              </a:rPr>
              <a:t>XRN5605 – IGT Must Reads </a:t>
            </a:r>
          </a:p>
          <a:p>
            <a:pPr marL="342424" indent="-342424"/>
            <a:endParaRPr lang="en-US" sz="1050">
              <a:latin typeface="Arial"/>
              <a:cs typeface="Arial"/>
            </a:endParaRPr>
          </a:p>
          <a:p>
            <a:pPr marL="342424" indent="-342424"/>
            <a:r>
              <a:rPr lang="en-US" sz="1050">
                <a:latin typeface="Arial"/>
                <a:cs typeface="Arial"/>
              </a:rPr>
              <a:t>The Customer Focus Group placeholders for the remainder of the year have now been issued and these will be updated on the Xoserve Webpage</a:t>
            </a:r>
          </a:p>
          <a:p>
            <a:pPr marL="342424" indent="-342424"/>
            <a:endParaRPr lang="en-US" sz="1050">
              <a:latin typeface="Arial"/>
              <a:cs typeface="Arial"/>
            </a:endParaRPr>
          </a:p>
          <a:p>
            <a:pPr marL="342424" indent="-342424"/>
            <a:r>
              <a:rPr lang="en-GB" sz="1050">
                <a:latin typeface="Arial"/>
                <a:cs typeface="Arial"/>
              </a:rPr>
              <a:t>The CMS Rebuild webpage (</a:t>
            </a:r>
            <a:r>
              <a:rPr lang="en-US" sz="1050">
                <a:latin typeface="Arial"/>
                <a:cs typeface="Arial"/>
                <a:hlinkClick r:id="rId3"/>
              </a:rPr>
              <a:t>https://www.xoserve.com/products-services/data-products/contact-management-service-cms/cms-rebuild/</a:t>
            </a:r>
            <a:r>
              <a:rPr lang="en-GB" sz="1050">
                <a:latin typeface="Arial"/>
                <a:cs typeface="Arial"/>
              </a:rPr>
              <a:t>) contains the link to register for future Customer Focus Groups which are captured below, please note the agenda for the Focus Groups will be issued between 3 - 7 days prior to the session.</a:t>
            </a:r>
            <a:endParaRPr lang="en-US" sz="1050"/>
          </a:p>
          <a:p>
            <a:pPr marL="342424" indent="-342424"/>
            <a:endParaRPr lang="en-US" sz="900">
              <a:latin typeface="Arial"/>
              <a:cs typeface="Arial"/>
            </a:endParaRPr>
          </a:p>
          <a:p>
            <a:pPr marL="0" indent="0">
              <a:buNone/>
            </a:pPr>
            <a:endParaRPr lang="en-US" sz="900"/>
          </a:p>
        </p:txBody>
      </p:sp>
    </p:spTree>
    <p:extLst>
      <p:ext uri="{BB962C8B-B14F-4D97-AF65-F5344CB8AC3E}">
        <p14:creationId xmlns:p14="http://schemas.microsoft.com/office/powerpoint/2010/main" val="26853850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96F5F94-18A9-1DC1-6388-6D1720CFC9AE}"/>
              </a:ext>
            </a:extLst>
          </p:cNvPr>
          <p:cNvSpPr/>
          <p:nvPr/>
        </p:nvSpPr>
        <p:spPr>
          <a:xfrm>
            <a:off x="1332661" y="1734877"/>
            <a:ext cx="1476044" cy="930365"/>
          </a:xfrm>
          <a:prstGeom prst="rect">
            <a:avLst/>
          </a:prstGeom>
          <a:no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solidFill>
                <a:schemeClr val="accent1"/>
              </a:solidFill>
            </a:endParaRPr>
          </a:p>
          <a:p>
            <a:pPr algn="ctr"/>
            <a:r>
              <a:rPr lang="en-US" sz="1125">
                <a:solidFill>
                  <a:schemeClr val="accent1"/>
                </a:solidFill>
              </a:rPr>
              <a:t>XRN 5556.b </a:t>
            </a:r>
          </a:p>
          <a:p>
            <a:pPr algn="ctr"/>
            <a:endParaRPr lang="en-US" sz="1125">
              <a:solidFill>
                <a:schemeClr val="accent1"/>
              </a:solidFill>
            </a:endParaRPr>
          </a:p>
          <a:p>
            <a:pPr algn="ctr"/>
            <a:endParaRPr lang="en-US" sz="1125">
              <a:solidFill>
                <a:schemeClr val="accent1"/>
              </a:solidFill>
            </a:endParaRPr>
          </a:p>
          <a:p>
            <a:pPr algn="ctr"/>
            <a:endParaRPr lang="en-US" sz="1125">
              <a:solidFill>
                <a:schemeClr val="accent1"/>
              </a:solidFill>
            </a:endParaRPr>
          </a:p>
          <a:p>
            <a:pPr algn="ctr"/>
            <a:endParaRPr lang="en-US" sz="1125">
              <a:solidFill>
                <a:schemeClr val="accent1"/>
              </a:solidFill>
            </a:endParaRPr>
          </a:p>
        </p:txBody>
      </p:sp>
      <p:sp>
        <p:nvSpPr>
          <p:cNvPr id="30" name="Rounded Rectangle 29">
            <a:extLst>
              <a:ext uri="{FF2B5EF4-FFF2-40B4-BE49-F238E27FC236}">
                <a16:creationId xmlns:a16="http://schemas.microsoft.com/office/drawing/2014/main" id="{80B7E0E9-E6EE-FF5F-8F67-6E0E1F7613F1}"/>
              </a:ext>
            </a:extLst>
          </p:cNvPr>
          <p:cNvSpPr/>
          <p:nvPr/>
        </p:nvSpPr>
        <p:spPr>
          <a:xfrm>
            <a:off x="6965473" y="4483983"/>
            <a:ext cx="2088087" cy="505802"/>
          </a:xfrm>
          <a:prstGeom prst="roundRect">
            <a:avLst/>
          </a:prstGeom>
          <a:solidFill>
            <a:srgbClr val="BAABE9"/>
          </a:solidFill>
        </p:spPr>
        <p:txBody>
          <a:bodyPr wrap="square" lIns="0" tIns="0" rIns="0" bIns="0" rtlCol="0" anchor="ctr"/>
          <a:lstStyle/>
          <a:p>
            <a:pPr algn="l"/>
            <a:endParaRPr lang="en-US" sz="1798"/>
          </a:p>
        </p:txBody>
      </p:sp>
      <p:sp>
        <p:nvSpPr>
          <p:cNvPr id="29" name="Rounded Rectangle 28">
            <a:extLst>
              <a:ext uri="{FF2B5EF4-FFF2-40B4-BE49-F238E27FC236}">
                <a16:creationId xmlns:a16="http://schemas.microsoft.com/office/drawing/2014/main" id="{BEC74D85-66CF-4A1E-60F4-A85C11DD4094}"/>
              </a:ext>
            </a:extLst>
          </p:cNvPr>
          <p:cNvSpPr/>
          <p:nvPr/>
        </p:nvSpPr>
        <p:spPr>
          <a:xfrm>
            <a:off x="4842824" y="4483983"/>
            <a:ext cx="2088087" cy="505802"/>
          </a:xfrm>
          <a:prstGeom prst="roundRect">
            <a:avLst/>
          </a:prstGeom>
          <a:solidFill>
            <a:srgbClr val="FFE3A3"/>
          </a:solidFill>
        </p:spPr>
        <p:txBody>
          <a:bodyPr wrap="square" lIns="0" tIns="0" rIns="0" bIns="0" rtlCol="0" anchor="ctr"/>
          <a:lstStyle/>
          <a:p>
            <a:pPr algn="l"/>
            <a:endParaRPr lang="en-US" sz="1798"/>
          </a:p>
        </p:txBody>
      </p:sp>
      <p:sp>
        <p:nvSpPr>
          <p:cNvPr id="28" name="Rounded Rectangle 27">
            <a:extLst>
              <a:ext uri="{FF2B5EF4-FFF2-40B4-BE49-F238E27FC236}">
                <a16:creationId xmlns:a16="http://schemas.microsoft.com/office/drawing/2014/main" id="{91E18BD7-67BC-7D49-6B22-153852D8E444}"/>
              </a:ext>
            </a:extLst>
          </p:cNvPr>
          <p:cNvSpPr/>
          <p:nvPr/>
        </p:nvSpPr>
        <p:spPr>
          <a:xfrm>
            <a:off x="2720174" y="4483983"/>
            <a:ext cx="2088087" cy="505802"/>
          </a:xfrm>
          <a:prstGeom prst="roundRect">
            <a:avLst/>
          </a:prstGeom>
          <a:solidFill>
            <a:srgbClr val="A3E9C7"/>
          </a:solidFill>
        </p:spPr>
        <p:txBody>
          <a:bodyPr wrap="square" lIns="0" tIns="0" rIns="0" bIns="0" rtlCol="0" anchor="ctr"/>
          <a:lstStyle/>
          <a:p>
            <a:pPr algn="l"/>
            <a:endParaRPr lang="en-US" sz="1798"/>
          </a:p>
        </p:txBody>
      </p:sp>
      <p:sp>
        <p:nvSpPr>
          <p:cNvPr id="27" name="Rounded Rectangle 26">
            <a:extLst>
              <a:ext uri="{FF2B5EF4-FFF2-40B4-BE49-F238E27FC236}">
                <a16:creationId xmlns:a16="http://schemas.microsoft.com/office/drawing/2014/main" id="{0BCF459A-378B-4819-4745-9C589A0963B6}"/>
              </a:ext>
            </a:extLst>
          </p:cNvPr>
          <p:cNvSpPr/>
          <p:nvPr/>
        </p:nvSpPr>
        <p:spPr>
          <a:xfrm>
            <a:off x="597524" y="4483983"/>
            <a:ext cx="2088087" cy="505802"/>
          </a:xfrm>
          <a:prstGeom prst="roundRect">
            <a:avLst/>
          </a:prstGeom>
          <a:solidFill>
            <a:srgbClr val="A1D3F1"/>
          </a:solidFill>
        </p:spPr>
        <p:txBody>
          <a:bodyPr wrap="square" lIns="0" tIns="0" rIns="0" bIns="0" rtlCol="0" anchor="ctr"/>
          <a:lstStyle/>
          <a:p>
            <a:pPr algn="l"/>
            <a:endParaRPr lang="en-US" sz="1798"/>
          </a:p>
        </p:txBody>
      </p:sp>
      <p:sp>
        <p:nvSpPr>
          <p:cNvPr id="2" name="TextBox 1">
            <a:extLst>
              <a:ext uri="{FF2B5EF4-FFF2-40B4-BE49-F238E27FC236}">
                <a16:creationId xmlns:a16="http://schemas.microsoft.com/office/drawing/2014/main" id="{77586845-2A2E-1340-1DC6-1B2E9CAA2CA7}"/>
              </a:ext>
            </a:extLst>
          </p:cNvPr>
          <p:cNvSpPr txBox="1"/>
          <p:nvPr/>
        </p:nvSpPr>
        <p:spPr>
          <a:xfrm rot="16200000">
            <a:off x="-1506332" y="2448013"/>
            <a:ext cx="3777769" cy="227931"/>
          </a:xfrm>
          <a:prstGeom prst="rect">
            <a:avLst/>
          </a:prstGeom>
        </p:spPr>
        <p:txBody>
          <a:bodyPr vert="horz" wrap="square" lIns="0" tIns="12684" rIns="0" bIns="0" rtlCol="0">
            <a:spAutoFit/>
          </a:bodyPr>
          <a:lstStyle/>
          <a:p>
            <a:pPr marL="12050" algn="ctr">
              <a:spcBef>
                <a:spcPts val="100"/>
              </a:spcBef>
              <a:tabLst>
                <a:tab pos="162361" algn="l"/>
              </a:tabLst>
            </a:pPr>
            <a:r>
              <a:rPr lang="en-US" sz="1398">
                <a:solidFill>
                  <a:srgbClr val="304A90"/>
                </a:solidFill>
                <a:latin typeface="Poppins Medium"/>
                <a:cs typeface="Poppins Medium"/>
              </a:rPr>
              <a:t>Release Content</a:t>
            </a:r>
          </a:p>
        </p:txBody>
      </p:sp>
      <p:sp>
        <p:nvSpPr>
          <p:cNvPr id="4" name="TextBox 3">
            <a:extLst>
              <a:ext uri="{FF2B5EF4-FFF2-40B4-BE49-F238E27FC236}">
                <a16:creationId xmlns:a16="http://schemas.microsoft.com/office/drawing/2014/main" id="{E7E4FBD8-AA64-A9D9-006F-5F1CF319D24B}"/>
              </a:ext>
            </a:extLst>
          </p:cNvPr>
          <p:cNvSpPr txBox="1"/>
          <p:nvPr/>
        </p:nvSpPr>
        <p:spPr>
          <a:xfrm>
            <a:off x="1445567" y="4642470"/>
            <a:ext cx="387286" cy="197346"/>
          </a:xfrm>
          <a:prstGeom prst="rect">
            <a:avLst/>
          </a:prstGeom>
        </p:spPr>
        <p:txBody>
          <a:bodyPr vert="horz" wrap="none" lIns="0" tIns="12684" rIns="0" bIns="0" rtlCol="0">
            <a:spAutoFit/>
          </a:bodyPr>
          <a:lstStyle/>
          <a:p>
            <a:pPr marL="12050">
              <a:spcBef>
                <a:spcPts val="100"/>
              </a:spcBef>
              <a:tabLst>
                <a:tab pos="162361" algn="l"/>
              </a:tabLst>
            </a:pPr>
            <a:r>
              <a:rPr lang="en-US" sz="1199">
                <a:solidFill>
                  <a:schemeClr val="accent1"/>
                </a:solidFill>
                <a:latin typeface="Poppins Medium"/>
                <a:cs typeface="Poppins Medium"/>
              </a:rPr>
              <a:t>Now </a:t>
            </a:r>
          </a:p>
        </p:txBody>
      </p:sp>
      <p:sp>
        <p:nvSpPr>
          <p:cNvPr id="5" name="TextBox 4">
            <a:extLst>
              <a:ext uri="{FF2B5EF4-FFF2-40B4-BE49-F238E27FC236}">
                <a16:creationId xmlns:a16="http://schemas.microsoft.com/office/drawing/2014/main" id="{B7A0594E-633A-77B0-096A-6689634D0DB4}"/>
              </a:ext>
            </a:extLst>
          </p:cNvPr>
          <p:cNvSpPr txBox="1"/>
          <p:nvPr/>
        </p:nvSpPr>
        <p:spPr>
          <a:xfrm>
            <a:off x="3545450" y="4658583"/>
            <a:ext cx="352019" cy="197346"/>
          </a:xfrm>
          <a:prstGeom prst="rect">
            <a:avLst/>
          </a:prstGeom>
        </p:spPr>
        <p:txBody>
          <a:bodyPr vert="horz" wrap="none" lIns="0" tIns="12684" rIns="0" bIns="0" rtlCol="0">
            <a:spAutoFit/>
          </a:bodyPr>
          <a:lstStyle/>
          <a:p>
            <a:pPr marL="12050">
              <a:spcBef>
                <a:spcPts val="100"/>
              </a:spcBef>
              <a:tabLst>
                <a:tab pos="162361" algn="l"/>
              </a:tabLst>
            </a:pPr>
            <a:r>
              <a:rPr lang="en-US" sz="1199">
                <a:solidFill>
                  <a:schemeClr val="accent1"/>
                </a:solidFill>
                <a:latin typeface="Poppins Medium"/>
                <a:cs typeface="Poppins Medium"/>
              </a:rPr>
              <a:t>Next</a:t>
            </a:r>
          </a:p>
        </p:txBody>
      </p:sp>
      <p:sp>
        <p:nvSpPr>
          <p:cNvPr id="6" name="TextBox 5">
            <a:extLst>
              <a:ext uri="{FF2B5EF4-FFF2-40B4-BE49-F238E27FC236}">
                <a16:creationId xmlns:a16="http://schemas.microsoft.com/office/drawing/2014/main" id="{A0A2A366-2B6A-3E49-D612-811E3FA4199A}"/>
              </a:ext>
            </a:extLst>
          </p:cNvPr>
          <p:cNvSpPr txBox="1"/>
          <p:nvPr/>
        </p:nvSpPr>
        <p:spPr>
          <a:xfrm>
            <a:off x="5561379" y="4642470"/>
            <a:ext cx="396904" cy="197346"/>
          </a:xfrm>
          <a:prstGeom prst="rect">
            <a:avLst/>
          </a:prstGeom>
        </p:spPr>
        <p:txBody>
          <a:bodyPr vert="horz" wrap="none" lIns="0" tIns="12684" rIns="0" bIns="0" rtlCol="0">
            <a:spAutoFit/>
          </a:bodyPr>
          <a:lstStyle/>
          <a:p>
            <a:pPr marL="12050">
              <a:spcBef>
                <a:spcPts val="100"/>
              </a:spcBef>
              <a:tabLst>
                <a:tab pos="162361" algn="l"/>
              </a:tabLst>
            </a:pPr>
            <a:r>
              <a:rPr lang="en-US" sz="1199">
                <a:solidFill>
                  <a:schemeClr val="accent1"/>
                </a:solidFill>
                <a:latin typeface="Poppins Medium"/>
                <a:cs typeface="Poppins Medium"/>
              </a:rPr>
              <a:t>Later</a:t>
            </a:r>
          </a:p>
        </p:txBody>
      </p:sp>
      <p:sp>
        <p:nvSpPr>
          <p:cNvPr id="7" name="TextBox 6">
            <a:extLst>
              <a:ext uri="{FF2B5EF4-FFF2-40B4-BE49-F238E27FC236}">
                <a16:creationId xmlns:a16="http://schemas.microsoft.com/office/drawing/2014/main" id="{7DCDE1EA-8C78-358C-7324-5BE902109265}"/>
              </a:ext>
            </a:extLst>
          </p:cNvPr>
          <p:cNvSpPr txBox="1"/>
          <p:nvPr/>
        </p:nvSpPr>
        <p:spPr>
          <a:xfrm>
            <a:off x="7464030" y="4642470"/>
            <a:ext cx="914674" cy="197346"/>
          </a:xfrm>
          <a:prstGeom prst="rect">
            <a:avLst/>
          </a:prstGeom>
        </p:spPr>
        <p:txBody>
          <a:bodyPr vert="horz" wrap="none" lIns="0" tIns="12684" rIns="0" bIns="0" rtlCol="0">
            <a:spAutoFit/>
          </a:bodyPr>
          <a:lstStyle/>
          <a:p>
            <a:pPr marL="12050">
              <a:spcBef>
                <a:spcPts val="100"/>
              </a:spcBef>
              <a:tabLst>
                <a:tab pos="162361" algn="l"/>
              </a:tabLst>
            </a:pPr>
            <a:r>
              <a:rPr lang="en-US" sz="1199">
                <a:solidFill>
                  <a:schemeClr val="accent1"/>
                </a:solidFill>
                <a:latin typeface="Poppins Medium"/>
                <a:cs typeface="Poppins Medium"/>
              </a:rPr>
              <a:t>A little Later</a:t>
            </a:r>
          </a:p>
        </p:txBody>
      </p:sp>
      <p:sp>
        <p:nvSpPr>
          <p:cNvPr id="9" name="Rectangle: Rounded Corners 6">
            <a:extLst>
              <a:ext uri="{FF2B5EF4-FFF2-40B4-BE49-F238E27FC236}">
                <a16:creationId xmlns:a16="http://schemas.microsoft.com/office/drawing/2014/main" id="{A1F798BE-815E-106A-EA9B-7A997675AA7A}"/>
              </a:ext>
            </a:extLst>
          </p:cNvPr>
          <p:cNvSpPr/>
          <p:nvPr/>
        </p:nvSpPr>
        <p:spPr>
          <a:xfrm>
            <a:off x="964794" y="1045183"/>
            <a:ext cx="1000750" cy="74914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Supplier Theft of Gas (SUT)</a:t>
            </a:r>
          </a:p>
          <a:p>
            <a:pPr algn="ctr"/>
            <a:r>
              <a:rPr lang="en-GB" sz="799">
                <a:solidFill>
                  <a:sysClr val="windowText" lastClr="000000"/>
                </a:solidFill>
                <a:cs typeface="Poppins Medium"/>
              </a:rPr>
              <a:t>Meter Number Creation (MNC)</a:t>
            </a:r>
            <a:endParaRPr lang="en-GB" sz="799">
              <a:solidFill>
                <a:sysClr val="windowText" lastClr="000000"/>
              </a:solidFill>
            </a:endParaRPr>
          </a:p>
        </p:txBody>
      </p:sp>
      <p:sp>
        <p:nvSpPr>
          <p:cNvPr id="10" name="Rectangle: Rounded Corners 6">
            <a:extLst>
              <a:ext uri="{FF2B5EF4-FFF2-40B4-BE49-F238E27FC236}">
                <a16:creationId xmlns:a16="http://schemas.microsoft.com/office/drawing/2014/main" id="{78BB2EDC-88DD-259B-D035-ED156BA93DA8}"/>
              </a:ext>
            </a:extLst>
          </p:cNvPr>
          <p:cNvSpPr/>
          <p:nvPr/>
        </p:nvSpPr>
        <p:spPr>
          <a:xfrm>
            <a:off x="1533754" y="2024951"/>
            <a:ext cx="1063203" cy="54038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803">
                <a:solidFill>
                  <a:sysClr val="windowText" lastClr="000000"/>
                </a:solidFill>
                <a:cs typeface="Poppins Medium"/>
              </a:rPr>
              <a:t>Duplicate MPRNs (DUP)</a:t>
            </a:r>
          </a:p>
          <a:p>
            <a:pPr algn="ctr"/>
            <a:r>
              <a:rPr lang="en-GB" sz="803">
                <a:solidFill>
                  <a:sysClr val="windowText" lastClr="000000"/>
                </a:solidFill>
                <a:cs typeface="Poppins Medium"/>
              </a:rPr>
              <a:t>Set to Extinct</a:t>
            </a:r>
          </a:p>
        </p:txBody>
      </p:sp>
      <p:sp>
        <p:nvSpPr>
          <p:cNvPr id="12" name="Rectangle: Rounded Corners 6">
            <a:extLst>
              <a:ext uri="{FF2B5EF4-FFF2-40B4-BE49-F238E27FC236}">
                <a16:creationId xmlns:a16="http://schemas.microsoft.com/office/drawing/2014/main" id="{755BDA16-1DBB-5907-81A1-F7BC0C6BD851}"/>
              </a:ext>
            </a:extLst>
          </p:cNvPr>
          <p:cNvSpPr/>
          <p:nvPr/>
        </p:nvSpPr>
        <p:spPr>
          <a:xfrm>
            <a:off x="2614368" y="1037809"/>
            <a:ext cx="931082" cy="909799"/>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Isolations</a:t>
            </a:r>
          </a:p>
          <a:p>
            <a:pPr algn="ctr"/>
            <a:r>
              <a:rPr lang="en-GB" sz="799">
                <a:solidFill>
                  <a:sysClr val="windowText" lastClr="000000"/>
                </a:solidFill>
                <a:cs typeface="Poppins Medium"/>
              </a:rPr>
              <a:t> (ISO) </a:t>
            </a:r>
          </a:p>
          <a:p>
            <a:pPr algn="ctr"/>
            <a:r>
              <a:rPr lang="en-GB" sz="799">
                <a:solidFill>
                  <a:sysClr val="windowText" lastClr="000000"/>
                </a:solidFill>
                <a:cs typeface="Poppins Medium"/>
              </a:rPr>
              <a:t>Dead to Live  </a:t>
            </a:r>
          </a:p>
          <a:p>
            <a:pPr algn="ctr"/>
            <a:r>
              <a:rPr lang="en-GB" sz="799">
                <a:solidFill>
                  <a:sysClr val="windowText" lastClr="000000"/>
                </a:solidFill>
                <a:cs typeface="Poppins Medium"/>
              </a:rPr>
              <a:t>(DTL)</a:t>
            </a:r>
          </a:p>
        </p:txBody>
      </p:sp>
      <p:sp>
        <p:nvSpPr>
          <p:cNvPr id="13" name="Rectangle: Rounded Corners 6">
            <a:extLst>
              <a:ext uri="{FF2B5EF4-FFF2-40B4-BE49-F238E27FC236}">
                <a16:creationId xmlns:a16="http://schemas.microsoft.com/office/drawing/2014/main" id="{6FBB5F2F-F270-7E43-6CAC-C1685E180B50}"/>
              </a:ext>
            </a:extLst>
          </p:cNvPr>
          <p:cNvSpPr/>
          <p:nvPr/>
        </p:nvSpPr>
        <p:spPr>
          <a:xfrm>
            <a:off x="4100952" y="3284859"/>
            <a:ext cx="885274" cy="436919"/>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DUP Enhancements</a:t>
            </a:r>
          </a:p>
        </p:txBody>
      </p:sp>
      <p:sp>
        <p:nvSpPr>
          <p:cNvPr id="14" name="Rectangle: Rounded Corners 6">
            <a:extLst>
              <a:ext uri="{FF2B5EF4-FFF2-40B4-BE49-F238E27FC236}">
                <a16:creationId xmlns:a16="http://schemas.microsoft.com/office/drawing/2014/main" id="{6403D819-B072-083C-5781-895766C8804B}"/>
              </a:ext>
            </a:extLst>
          </p:cNvPr>
          <p:cNvSpPr/>
          <p:nvPr/>
        </p:nvSpPr>
        <p:spPr>
          <a:xfrm>
            <a:off x="6324152" y="3284859"/>
            <a:ext cx="931082" cy="470155"/>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Generic to desk workflows – AGG, PSI, PSR</a:t>
            </a:r>
            <a:endParaRPr lang="en-GB" sz="799">
              <a:solidFill>
                <a:sysClr val="windowText" lastClr="000000"/>
              </a:solidFill>
            </a:endParaRPr>
          </a:p>
        </p:txBody>
      </p:sp>
      <p:sp>
        <p:nvSpPr>
          <p:cNvPr id="15" name="Rectangle: Rounded Corners 6">
            <a:extLst>
              <a:ext uri="{FF2B5EF4-FFF2-40B4-BE49-F238E27FC236}">
                <a16:creationId xmlns:a16="http://schemas.microsoft.com/office/drawing/2014/main" id="{E9AD0A79-C370-1EA8-1B5D-C04A36675253}"/>
              </a:ext>
            </a:extLst>
          </p:cNvPr>
          <p:cNvSpPr/>
          <p:nvPr/>
        </p:nvSpPr>
        <p:spPr>
          <a:xfrm>
            <a:off x="3780378" y="1045912"/>
            <a:ext cx="912744" cy="930365"/>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Address Amendments (ADD/ UNC)</a:t>
            </a:r>
          </a:p>
        </p:txBody>
      </p:sp>
      <p:sp>
        <p:nvSpPr>
          <p:cNvPr id="16" name="Rectangle: Rounded Corners 6">
            <a:extLst>
              <a:ext uri="{FF2B5EF4-FFF2-40B4-BE49-F238E27FC236}">
                <a16:creationId xmlns:a16="http://schemas.microsoft.com/office/drawing/2014/main" id="{B5F6C26F-53F6-5D9E-9198-89DF28223690}"/>
              </a:ext>
            </a:extLst>
          </p:cNvPr>
          <p:cNvSpPr/>
          <p:nvPr/>
        </p:nvSpPr>
        <p:spPr>
          <a:xfrm>
            <a:off x="7393665" y="2291016"/>
            <a:ext cx="1607215" cy="436920"/>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Enhancements to MNC Process including Network</a:t>
            </a:r>
          </a:p>
        </p:txBody>
      </p:sp>
      <p:sp>
        <p:nvSpPr>
          <p:cNvPr id="17" name="Rectangle: Rounded Corners 6">
            <a:extLst>
              <a:ext uri="{FF2B5EF4-FFF2-40B4-BE49-F238E27FC236}">
                <a16:creationId xmlns:a16="http://schemas.microsoft.com/office/drawing/2014/main" id="{31E96A15-61BD-76E7-7EBB-33004D49ACFD}"/>
              </a:ext>
            </a:extLst>
          </p:cNvPr>
          <p:cNvSpPr/>
          <p:nvPr/>
        </p:nvSpPr>
        <p:spPr>
          <a:xfrm>
            <a:off x="5131701" y="3780205"/>
            <a:ext cx="1256099" cy="476507"/>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Generic to desk </a:t>
            </a:r>
          </a:p>
          <a:p>
            <a:pPr algn="ctr"/>
            <a:r>
              <a:rPr lang="en-GB" sz="799">
                <a:solidFill>
                  <a:sysClr val="windowText" lastClr="000000"/>
                </a:solidFill>
                <a:cs typeface="Poppins Medium"/>
              </a:rPr>
              <a:t>workflows – GIC</a:t>
            </a:r>
            <a:endParaRPr lang="en-GB" sz="799">
              <a:solidFill>
                <a:sysClr val="windowText" lastClr="000000"/>
              </a:solidFill>
            </a:endParaRPr>
          </a:p>
        </p:txBody>
      </p:sp>
      <p:sp>
        <p:nvSpPr>
          <p:cNvPr id="18" name="TextBox 17">
            <a:extLst>
              <a:ext uri="{FF2B5EF4-FFF2-40B4-BE49-F238E27FC236}">
                <a16:creationId xmlns:a16="http://schemas.microsoft.com/office/drawing/2014/main" id="{402E6CFC-8B60-2534-1809-9C4DBAE10D6C}"/>
              </a:ext>
            </a:extLst>
          </p:cNvPr>
          <p:cNvSpPr txBox="1"/>
          <p:nvPr/>
        </p:nvSpPr>
        <p:spPr>
          <a:xfrm rot="16200000">
            <a:off x="-61496" y="1520886"/>
            <a:ext cx="1431120" cy="227931"/>
          </a:xfrm>
          <a:prstGeom prst="rect">
            <a:avLst/>
          </a:prstGeom>
        </p:spPr>
        <p:txBody>
          <a:bodyPr vert="horz" wrap="square" lIns="0" tIns="12684" rIns="0" bIns="0" rtlCol="0">
            <a:spAutoFit/>
          </a:bodyPr>
          <a:lstStyle/>
          <a:p>
            <a:pPr marL="12050" algn="ctr">
              <a:spcBef>
                <a:spcPts val="100"/>
              </a:spcBef>
              <a:tabLst>
                <a:tab pos="162361" algn="l"/>
              </a:tabLst>
            </a:pPr>
            <a:r>
              <a:rPr lang="en-US" sz="1398">
                <a:solidFill>
                  <a:srgbClr val="304A90"/>
                </a:solidFill>
                <a:latin typeface="Poppins Medium"/>
                <a:cs typeface="Poppins Medium"/>
              </a:rPr>
              <a:t>Main  Release</a:t>
            </a:r>
          </a:p>
        </p:txBody>
      </p:sp>
      <p:sp>
        <p:nvSpPr>
          <p:cNvPr id="19" name="TextBox 18">
            <a:extLst>
              <a:ext uri="{FF2B5EF4-FFF2-40B4-BE49-F238E27FC236}">
                <a16:creationId xmlns:a16="http://schemas.microsoft.com/office/drawing/2014/main" id="{A2175A3B-05E7-98CF-F645-144828B3F0AA}"/>
              </a:ext>
            </a:extLst>
          </p:cNvPr>
          <p:cNvSpPr txBox="1"/>
          <p:nvPr/>
        </p:nvSpPr>
        <p:spPr>
          <a:xfrm rot="16200000">
            <a:off x="-175538" y="3271549"/>
            <a:ext cx="1944126" cy="443054"/>
          </a:xfrm>
          <a:prstGeom prst="rect">
            <a:avLst/>
          </a:prstGeom>
        </p:spPr>
        <p:txBody>
          <a:bodyPr vert="horz" wrap="square" lIns="0" tIns="12684" rIns="0" bIns="0" rtlCol="0">
            <a:spAutoFit/>
          </a:bodyPr>
          <a:lstStyle/>
          <a:p>
            <a:pPr marL="12050" algn="ctr">
              <a:spcBef>
                <a:spcPts val="100"/>
              </a:spcBef>
              <a:tabLst>
                <a:tab pos="162361" algn="l"/>
              </a:tabLst>
            </a:pPr>
            <a:r>
              <a:rPr lang="en-US" sz="1398">
                <a:solidFill>
                  <a:srgbClr val="304A90"/>
                </a:solidFill>
                <a:latin typeface="Poppins Medium"/>
                <a:cs typeface="Poppins Medium"/>
              </a:rPr>
              <a:t>Additional Stretch Enhancements</a:t>
            </a:r>
          </a:p>
        </p:txBody>
      </p:sp>
      <p:sp>
        <p:nvSpPr>
          <p:cNvPr id="20" name="Rectangle: Rounded Corners 6">
            <a:extLst>
              <a:ext uri="{FF2B5EF4-FFF2-40B4-BE49-F238E27FC236}">
                <a16:creationId xmlns:a16="http://schemas.microsoft.com/office/drawing/2014/main" id="{B9BEDB03-4126-5E27-50D4-16B1558B873D}"/>
              </a:ext>
            </a:extLst>
          </p:cNvPr>
          <p:cNvSpPr/>
          <p:nvPr/>
        </p:nvSpPr>
        <p:spPr>
          <a:xfrm>
            <a:off x="4767003" y="1017243"/>
            <a:ext cx="1458841" cy="930365"/>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799">
              <a:solidFill>
                <a:sysClr val="windowText" lastClr="000000"/>
              </a:solidFill>
              <a:cs typeface="Poppins Medium"/>
            </a:endParaRPr>
          </a:p>
          <a:p>
            <a:pPr algn="ctr"/>
            <a:endParaRPr lang="en-GB" sz="799">
              <a:solidFill>
                <a:sysClr val="windowText" lastClr="000000"/>
              </a:solidFill>
              <a:cs typeface="Poppins Medium"/>
            </a:endParaRPr>
          </a:p>
          <a:p>
            <a:pPr algn="ctr"/>
            <a:r>
              <a:rPr lang="en-GB" sz="799">
                <a:solidFill>
                  <a:sysClr val="windowText" lastClr="000000"/>
                </a:solidFill>
                <a:cs typeface="Poppins Medium"/>
              </a:rPr>
              <a:t>Request for Adjustment (RFA)</a:t>
            </a:r>
          </a:p>
          <a:p>
            <a:pPr algn="ctr"/>
            <a:r>
              <a:rPr lang="en-GB" sz="799">
                <a:solidFill>
                  <a:sysClr val="windowText" lastClr="000000"/>
                </a:solidFill>
                <a:cs typeface="Poppins Medium"/>
              </a:rPr>
              <a:t>Consumption Dispute Query (CDQ)</a:t>
            </a:r>
          </a:p>
          <a:p>
            <a:pPr algn="ctr"/>
            <a:endParaRPr lang="en-GB" sz="799">
              <a:solidFill>
                <a:sysClr val="windowText" lastClr="000000"/>
              </a:solidFill>
              <a:cs typeface="Poppins Medium"/>
            </a:endParaRPr>
          </a:p>
          <a:p>
            <a:pPr algn="ctr"/>
            <a:endParaRPr lang="en-GB" sz="799">
              <a:solidFill>
                <a:sysClr val="windowText" lastClr="000000"/>
              </a:solidFill>
              <a:cs typeface="Poppins Medium"/>
            </a:endParaRPr>
          </a:p>
          <a:p>
            <a:pPr algn="ctr"/>
            <a:endParaRPr lang="en-GB" sz="799">
              <a:solidFill>
                <a:sysClr val="windowText" lastClr="000000"/>
              </a:solidFill>
              <a:cs typeface="Poppins Medium"/>
            </a:endParaRPr>
          </a:p>
          <a:p>
            <a:pPr algn="ctr"/>
            <a:endParaRPr lang="en-GB" sz="799">
              <a:solidFill>
                <a:sysClr val="windowText" lastClr="000000"/>
              </a:solidFill>
              <a:cs typeface="Poppins Medium"/>
            </a:endParaRPr>
          </a:p>
        </p:txBody>
      </p:sp>
      <p:sp>
        <p:nvSpPr>
          <p:cNvPr id="21" name="Rectangle: Rounded Corners 6">
            <a:extLst>
              <a:ext uri="{FF2B5EF4-FFF2-40B4-BE49-F238E27FC236}">
                <a16:creationId xmlns:a16="http://schemas.microsoft.com/office/drawing/2014/main" id="{C0177AEF-85EB-4757-BA00-FBC36A03000B}"/>
              </a:ext>
            </a:extLst>
          </p:cNvPr>
          <p:cNvSpPr/>
          <p:nvPr/>
        </p:nvSpPr>
        <p:spPr>
          <a:xfrm>
            <a:off x="6492415" y="3806825"/>
            <a:ext cx="1515991" cy="449888"/>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Generic to desk </a:t>
            </a:r>
          </a:p>
          <a:p>
            <a:pPr algn="ctr"/>
            <a:r>
              <a:rPr lang="en-GB" sz="799">
                <a:solidFill>
                  <a:sysClr val="windowText" lastClr="000000"/>
                </a:solidFill>
                <a:cs typeface="Poppins Medium"/>
              </a:rPr>
              <a:t>workflows – FLE</a:t>
            </a:r>
            <a:endParaRPr lang="en-GB" sz="799">
              <a:solidFill>
                <a:sysClr val="windowText" lastClr="000000"/>
              </a:solidFill>
            </a:endParaRPr>
          </a:p>
        </p:txBody>
      </p:sp>
      <p:sp>
        <p:nvSpPr>
          <p:cNvPr id="23" name="Rectangle: Rounded Corners 6">
            <a:extLst>
              <a:ext uri="{FF2B5EF4-FFF2-40B4-BE49-F238E27FC236}">
                <a16:creationId xmlns:a16="http://schemas.microsoft.com/office/drawing/2014/main" id="{6D05B43F-166E-8F17-13D8-21177C0AF265}"/>
              </a:ext>
            </a:extLst>
          </p:cNvPr>
          <p:cNvSpPr/>
          <p:nvPr/>
        </p:nvSpPr>
        <p:spPr>
          <a:xfrm>
            <a:off x="7343669" y="1020980"/>
            <a:ext cx="847851" cy="1234142"/>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Gas Safety Regulation </a:t>
            </a:r>
          </a:p>
          <a:p>
            <a:pPr algn="ctr"/>
            <a:r>
              <a:rPr lang="en-GB" sz="799">
                <a:solidFill>
                  <a:sysClr val="windowText" lastClr="000000"/>
                </a:solidFill>
                <a:cs typeface="Poppins Medium"/>
              </a:rPr>
              <a:t>(GSR)</a:t>
            </a:r>
          </a:p>
          <a:p>
            <a:pPr algn="ctr"/>
            <a:endParaRPr lang="en-GB" sz="799">
              <a:solidFill>
                <a:sysClr val="windowText" lastClr="000000"/>
              </a:solidFill>
              <a:cs typeface="Poppins Medium"/>
            </a:endParaRPr>
          </a:p>
          <a:p>
            <a:pPr algn="ctr"/>
            <a:r>
              <a:rPr lang="en-GB" sz="799">
                <a:solidFill>
                  <a:sysClr val="windowText" lastClr="000000"/>
                </a:solidFill>
                <a:cs typeface="Poppins Medium"/>
              </a:rPr>
              <a:t>Manage Unregistered Sites </a:t>
            </a:r>
          </a:p>
          <a:p>
            <a:pPr algn="ctr"/>
            <a:r>
              <a:rPr lang="en-GB" sz="799">
                <a:solidFill>
                  <a:sysClr val="windowText" lastClr="000000"/>
                </a:solidFill>
                <a:cs typeface="Poppins Medium"/>
              </a:rPr>
              <a:t>(MUS)</a:t>
            </a:r>
          </a:p>
          <a:p>
            <a:pPr algn="ctr"/>
            <a:endParaRPr lang="en-GB" sz="799">
              <a:solidFill>
                <a:sysClr val="windowText" lastClr="000000"/>
              </a:solidFill>
              <a:cs typeface="Poppins Medium"/>
            </a:endParaRPr>
          </a:p>
        </p:txBody>
      </p:sp>
      <p:sp>
        <p:nvSpPr>
          <p:cNvPr id="24" name="Rectangle: Rounded Corners 6">
            <a:extLst>
              <a:ext uri="{FF2B5EF4-FFF2-40B4-BE49-F238E27FC236}">
                <a16:creationId xmlns:a16="http://schemas.microsoft.com/office/drawing/2014/main" id="{2151A7A9-8B78-BBC5-B6B0-76005580BAC0}"/>
              </a:ext>
            </a:extLst>
          </p:cNvPr>
          <p:cNvSpPr/>
          <p:nvPr/>
        </p:nvSpPr>
        <p:spPr>
          <a:xfrm>
            <a:off x="7464030" y="3284859"/>
            <a:ext cx="1079132" cy="308981"/>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SUT Enhancements</a:t>
            </a:r>
          </a:p>
        </p:txBody>
      </p:sp>
      <p:sp>
        <p:nvSpPr>
          <p:cNvPr id="3" name="Rectangle 2">
            <a:extLst>
              <a:ext uri="{FF2B5EF4-FFF2-40B4-BE49-F238E27FC236}">
                <a16:creationId xmlns:a16="http://schemas.microsoft.com/office/drawing/2014/main" id="{C22CE7E6-E29D-F536-CBAF-C486984BDE23}"/>
              </a:ext>
            </a:extLst>
          </p:cNvPr>
          <p:cNvSpPr/>
          <p:nvPr/>
        </p:nvSpPr>
        <p:spPr>
          <a:xfrm>
            <a:off x="739788" y="922612"/>
            <a:ext cx="1476044" cy="390110"/>
          </a:xfrm>
          <a:prstGeom prst="rect">
            <a:avLst/>
          </a:prstGeom>
          <a:no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solidFill>
                <a:schemeClr val="accent1"/>
              </a:solidFill>
            </a:endParaRPr>
          </a:p>
          <a:p>
            <a:pPr algn="ctr"/>
            <a:r>
              <a:rPr lang="en-US" sz="900">
                <a:solidFill>
                  <a:schemeClr val="accent1"/>
                </a:solidFill>
              </a:rPr>
              <a:t>XRN 5556.a </a:t>
            </a:r>
          </a:p>
          <a:p>
            <a:pPr algn="ctr"/>
            <a:endParaRPr lang="en-US" sz="1125">
              <a:solidFill>
                <a:schemeClr val="accent1"/>
              </a:solidFill>
            </a:endParaRPr>
          </a:p>
        </p:txBody>
      </p:sp>
      <p:sp>
        <p:nvSpPr>
          <p:cNvPr id="31" name="Rectangle 30">
            <a:extLst>
              <a:ext uri="{FF2B5EF4-FFF2-40B4-BE49-F238E27FC236}">
                <a16:creationId xmlns:a16="http://schemas.microsoft.com/office/drawing/2014/main" id="{F6E03C12-6185-2997-0E85-7EA95FDFA5DF}"/>
              </a:ext>
            </a:extLst>
          </p:cNvPr>
          <p:cNvSpPr/>
          <p:nvPr/>
        </p:nvSpPr>
        <p:spPr>
          <a:xfrm>
            <a:off x="8008406" y="4989784"/>
            <a:ext cx="836348" cy="148568"/>
          </a:xfrm>
          <a:prstGeom prst="rect">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99">
                <a:solidFill>
                  <a:srgbClr val="002060"/>
                </a:solidFill>
              </a:rPr>
              <a:t>New Process</a:t>
            </a:r>
          </a:p>
        </p:txBody>
      </p:sp>
      <p:sp>
        <p:nvSpPr>
          <p:cNvPr id="32" name="Rectangle 31">
            <a:extLst>
              <a:ext uri="{FF2B5EF4-FFF2-40B4-BE49-F238E27FC236}">
                <a16:creationId xmlns:a16="http://schemas.microsoft.com/office/drawing/2014/main" id="{75D6C674-EABD-D28C-7652-EBB1101FC63D}"/>
              </a:ext>
            </a:extLst>
          </p:cNvPr>
          <p:cNvSpPr/>
          <p:nvPr/>
        </p:nvSpPr>
        <p:spPr>
          <a:xfrm>
            <a:off x="1690767" y="2332889"/>
            <a:ext cx="836348" cy="148568"/>
          </a:xfrm>
          <a:prstGeom prst="rect">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9">
              <a:solidFill>
                <a:srgbClr val="002060"/>
              </a:solidFill>
            </a:endParaRPr>
          </a:p>
        </p:txBody>
      </p:sp>
      <p:pic>
        <p:nvPicPr>
          <p:cNvPr id="39" name="Graphic 38" descr="Badge Tick with solid fill">
            <a:extLst>
              <a:ext uri="{FF2B5EF4-FFF2-40B4-BE49-F238E27FC236}">
                <a16:creationId xmlns:a16="http://schemas.microsoft.com/office/drawing/2014/main" id="{6D6B3AEB-6E53-E363-3D28-90061E9AF1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6417" y="1580378"/>
            <a:ext cx="766112" cy="766112"/>
          </a:xfrm>
          <a:prstGeom prst="rect">
            <a:avLst/>
          </a:prstGeom>
        </p:spPr>
      </p:pic>
      <p:pic>
        <p:nvPicPr>
          <p:cNvPr id="11" name="Graphic 10" descr="Badge Tick with solid fill">
            <a:extLst>
              <a:ext uri="{FF2B5EF4-FFF2-40B4-BE49-F238E27FC236}">
                <a16:creationId xmlns:a16="http://schemas.microsoft.com/office/drawing/2014/main" id="{562DFAD6-464E-0EEA-90DD-1129EDEA89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55023" y="2369425"/>
            <a:ext cx="766112" cy="766112"/>
          </a:xfrm>
          <a:prstGeom prst="rect">
            <a:avLst/>
          </a:prstGeom>
        </p:spPr>
      </p:pic>
      <p:sp>
        <p:nvSpPr>
          <p:cNvPr id="40" name="Rectangle: Rounded Corners 6">
            <a:extLst>
              <a:ext uri="{FF2B5EF4-FFF2-40B4-BE49-F238E27FC236}">
                <a16:creationId xmlns:a16="http://schemas.microsoft.com/office/drawing/2014/main" id="{3AA502B6-82C9-FE8D-081F-EDA22849328A}"/>
              </a:ext>
            </a:extLst>
          </p:cNvPr>
          <p:cNvSpPr/>
          <p:nvPr/>
        </p:nvSpPr>
        <p:spPr>
          <a:xfrm>
            <a:off x="8272537" y="1030617"/>
            <a:ext cx="728342" cy="641217"/>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New MPRN Creation</a:t>
            </a:r>
          </a:p>
          <a:p>
            <a:pPr algn="ctr"/>
            <a:r>
              <a:rPr lang="en-GB" sz="799">
                <a:solidFill>
                  <a:sysClr val="windowText" lastClr="000000"/>
                </a:solidFill>
                <a:cs typeface="Poppins Medium"/>
              </a:rPr>
              <a:t> (FOM)</a:t>
            </a:r>
          </a:p>
        </p:txBody>
      </p:sp>
      <p:sp>
        <p:nvSpPr>
          <p:cNvPr id="43" name="Rectangle: Rounded Corners 6">
            <a:extLst>
              <a:ext uri="{FF2B5EF4-FFF2-40B4-BE49-F238E27FC236}">
                <a16:creationId xmlns:a16="http://schemas.microsoft.com/office/drawing/2014/main" id="{3C5BF77D-F015-090C-4F9E-44F219A1B466}"/>
              </a:ext>
            </a:extLst>
          </p:cNvPr>
          <p:cNvSpPr/>
          <p:nvPr/>
        </p:nvSpPr>
        <p:spPr>
          <a:xfrm>
            <a:off x="8268705" y="1763139"/>
            <a:ext cx="762598" cy="436920"/>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Daily Metered Query (DMQ)</a:t>
            </a:r>
          </a:p>
        </p:txBody>
      </p:sp>
      <p:sp>
        <p:nvSpPr>
          <p:cNvPr id="44" name="Rectangle 43">
            <a:extLst>
              <a:ext uri="{FF2B5EF4-FFF2-40B4-BE49-F238E27FC236}">
                <a16:creationId xmlns:a16="http://schemas.microsoft.com/office/drawing/2014/main" id="{A9B29CAA-4F66-BC57-A08F-5E3B95655F7F}"/>
              </a:ext>
            </a:extLst>
          </p:cNvPr>
          <p:cNvSpPr/>
          <p:nvPr/>
        </p:nvSpPr>
        <p:spPr>
          <a:xfrm>
            <a:off x="2366604" y="1015842"/>
            <a:ext cx="1476044" cy="930365"/>
          </a:xfrm>
          <a:prstGeom prst="rect">
            <a:avLst/>
          </a:prstGeom>
          <a:no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solidFill>
                <a:schemeClr val="accent1"/>
              </a:solidFill>
            </a:endParaRPr>
          </a:p>
          <a:p>
            <a:pPr algn="ctr"/>
            <a:r>
              <a:rPr lang="en-US" sz="900">
                <a:solidFill>
                  <a:schemeClr val="accent1"/>
                </a:solidFill>
              </a:rPr>
              <a:t>XRN 5556.d </a:t>
            </a:r>
            <a:endParaRPr lang="en-US" sz="1125">
              <a:solidFill>
                <a:schemeClr val="accent1"/>
              </a:solidFill>
            </a:endParaRPr>
          </a:p>
          <a:p>
            <a:pPr algn="ctr"/>
            <a:endParaRPr lang="en-US" sz="1125">
              <a:solidFill>
                <a:schemeClr val="accent1"/>
              </a:solidFill>
            </a:endParaRPr>
          </a:p>
          <a:p>
            <a:pPr algn="ctr"/>
            <a:endParaRPr lang="en-US" sz="750">
              <a:solidFill>
                <a:schemeClr val="accent1"/>
              </a:solidFill>
            </a:endParaRPr>
          </a:p>
          <a:p>
            <a:pPr algn="ctr"/>
            <a:endParaRPr lang="en-US" sz="750">
              <a:solidFill>
                <a:schemeClr val="accent1"/>
              </a:solidFill>
            </a:endParaRPr>
          </a:p>
          <a:p>
            <a:pPr algn="ctr"/>
            <a:endParaRPr lang="en-US" sz="750">
              <a:solidFill>
                <a:schemeClr val="accent1"/>
              </a:solidFill>
            </a:endParaRPr>
          </a:p>
          <a:p>
            <a:pPr algn="ctr"/>
            <a:r>
              <a:rPr lang="en-US" sz="750">
                <a:solidFill>
                  <a:schemeClr val="accent1"/>
                </a:solidFill>
              </a:rPr>
              <a:t>24</a:t>
            </a:r>
            <a:r>
              <a:rPr lang="en-US" sz="750" baseline="30000">
                <a:solidFill>
                  <a:schemeClr val="accent1"/>
                </a:solidFill>
              </a:rPr>
              <a:t>th</a:t>
            </a:r>
            <a:r>
              <a:rPr lang="en-US" sz="750">
                <a:solidFill>
                  <a:schemeClr val="accent1"/>
                </a:solidFill>
              </a:rPr>
              <a:t> April 2023</a:t>
            </a:r>
          </a:p>
          <a:p>
            <a:pPr algn="ctr"/>
            <a:endParaRPr lang="en-US" sz="1125">
              <a:solidFill>
                <a:schemeClr val="accent1"/>
              </a:solidFill>
            </a:endParaRPr>
          </a:p>
        </p:txBody>
      </p:sp>
      <p:sp>
        <p:nvSpPr>
          <p:cNvPr id="45" name="Rectangle: Rounded Corners 6">
            <a:extLst>
              <a:ext uri="{FF2B5EF4-FFF2-40B4-BE49-F238E27FC236}">
                <a16:creationId xmlns:a16="http://schemas.microsoft.com/office/drawing/2014/main" id="{269EA3E4-BEA1-9E9C-031E-4908EDF7B532}"/>
              </a:ext>
            </a:extLst>
          </p:cNvPr>
          <p:cNvSpPr/>
          <p:nvPr/>
        </p:nvSpPr>
        <p:spPr>
          <a:xfrm>
            <a:off x="3798471" y="2332889"/>
            <a:ext cx="885274"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Bulk Upload file</a:t>
            </a:r>
          </a:p>
        </p:txBody>
      </p:sp>
      <p:sp>
        <p:nvSpPr>
          <p:cNvPr id="46" name="Rectangle 45">
            <a:extLst>
              <a:ext uri="{FF2B5EF4-FFF2-40B4-BE49-F238E27FC236}">
                <a16:creationId xmlns:a16="http://schemas.microsoft.com/office/drawing/2014/main" id="{04017D90-5792-21DE-D466-E392800C2965}"/>
              </a:ext>
            </a:extLst>
          </p:cNvPr>
          <p:cNvSpPr/>
          <p:nvPr/>
        </p:nvSpPr>
        <p:spPr>
          <a:xfrm>
            <a:off x="3490239" y="2273299"/>
            <a:ext cx="1476044" cy="804086"/>
          </a:xfrm>
          <a:prstGeom prst="rect">
            <a:avLst/>
          </a:prstGeom>
          <a:no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8">
              <a:solidFill>
                <a:schemeClr val="accent1"/>
              </a:solidFill>
            </a:endParaRPr>
          </a:p>
          <a:p>
            <a:pPr algn="ctr"/>
            <a:r>
              <a:rPr lang="en-US" sz="900">
                <a:solidFill>
                  <a:schemeClr val="accent1"/>
                </a:solidFill>
              </a:rPr>
              <a:t>XRN 5556.c </a:t>
            </a:r>
          </a:p>
          <a:p>
            <a:pPr algn="ctr"/>
            <a:endParaRPr lang="en-US" sz="600">
              <a:solidFill>
                <a:schemeClr val="accent1"/>
              </a:solidFill>
            </a:endParaRPr>
          </a:p>
          <a:p>
            <a:pPr algn="ctr"/>
            <a:endParaRPr lang="en-US" sz="600">
              <a:solidFill>
                <a:schemeClr val="accent1"/>
              </a:solidFill>
            </a:endParaRPr>
          </a:p>
          <a:p>
            <a:pPr algn="ctr"/>
            <a:r>
              <a:rPr lang="en-US" sz="750">
                <a:solidFill>
                  <a:schemeClr val="accent1"/>
                </a:solidFill>
              </a:rPr>
              <a:t>Targeted </a:t>
            </a:r>
          </a:p>
          <a:p>
            <a:pPr algn="ctr"/>
            <a:r>
              <a:rPr lang="en-US" sz="750">
                <a:solidFill>
                  <a:schemeClr val="accent1"/>
                </a:solidFill>
              </a:rPr>
              <a:t>30</a:t>
            </a:r>
            <a:r>
              <a:rPr lang="en-US" sz="750" baseline="30000">
                <a:solidFill>
                  <a:schemeClr val="accent1"/>
                </a:solidFill>
              </a:rPr>
              <a:t>th</a:t>
            </a:r>
            <a:r>
              <a:rPr lang="en-US" sz="750">
                <a:solidFill>
                  <a:schemeClr val="accent1"/>
                </a:solidFill>
              </a:rPr>
              <a:t> June 2023</a:t>
            </a:r>
          </a:p>
          <a:p>
            <a:pPr algn="ctr"/>
            <a:endParaRPr lang="en-US" sz="1598">
              <a:solidFill>
                <a:schemeClr val="accent1"/>
              </a:solidFill>
            </a:endParaRPr>
          </a:p>
        </p:txBody>
      </p:sp>
      <p:sp>
        <p:nvSpPr>
          <p:cNvPr id="8" name="Title 1">
            <a:extLst>
              <a:ext uri="{FF2B5EF4-FFF2-40B4-BE49-F238E27FC236}">
                <a16:creationId xmlns:a16="http://schemas.microsoft.com/office/drawing/2014/main" id="{81B6B2BB-F80D-931E-38DD-98E0A4CE544A}"/>
              </a:ext>
            </a:extLst>
          </p:cNvPr>
          <p:cNvSpPr txBox="1">
            <a:spLocks/>
          </p:cNvSpPr>
          <p:nvPr/>
        </p:nvSpPr>
        <p:spPr>
          <a:xfrm>
            <a:off x="565352" y="89963"/>
            <a:ext cx="8229600" cy="637580"/>
          </a:xfrm>
          <a:prstGeom prst="rect">
            <a:avLst/>
          </a:prstGeom>
        </p:spPr>
        <p:txBody>
          <a:bodyPr/>
          <a:lstStyle>
            <a:lvl1pPr algn="ctr" defTabSz="1219170" rtl="0" eaLnBrk="1" latinLnBrk="0" hangingPunct="1">
              <a:spcBef>
                <a:spcPct val="0"/>
              </a:spcBef>
              <a:buNone/>
              <a:defRPr sz="3733" b="1" kern="1200">
                <a:solidFill>
                  <a:srgbClr val="3E5AA8"/>
                </a:solidFill>
                <a:latin typeface="Arial" panose="020B0604020202020204" pitchFamily="34" charset="0"/>
                <a:ea typeface="+mj-ea"/>
                <a:cs typeface="Arial" panose="020B0604020202020204" pitchFamily="34" charset="0"/>
              </a:defRPr>
            </a:lvl1pPr>
          </a:lstStyle>
          <a:p>
            <a:r>
              <a:rPr lang="en-US" sz="2800"/>
              <a:t>CMS Rebuild Roadmap</a:t>
            </a:r>
          </a:p>
        </p:txBody>
      </p:sp>
      <p:sp>
        <p:nvSpPr>
          <p:cNvPr id="25" name="Rectangle 24">
            <a:extLst>
              <a:ext uri="{FF2B5EF4-FFF2-40B4-BE49-F238E27FC236}">
                <a16:creationId xmlns:a16="http://schemas.microsoft.com/office/drawing/2014/main" id="{6FEB484C-D287-49CF-7130-A3731672E8BC}"/>
              </a:ext>
            </a:extLst>
          </p:cNvPr>
          <p:cNvSpPr/>
          <p:nvPr/>
        </p:nvSpPr>
        <p:spPr>
          <a:xfrm>
            <a:off x="3701067" y="1170138"/>
            <a:ext cx="1092645" cy="733506"/>
          </a:xfrm>
          <a:prstGeom prst="rect">
            <a:avLst/>
          </a:prstGeom>
          <a:no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solidFill>
                <a:schemeClr val="accent1"/>
              </a:solidFill>
            </a:endParaRPr>
          </a:p>
          <a:p>
            <a:pPr algn="ctr"/>
            <a:r>
              <a:rPr lang="en-US" sz="900">
                <a:solidFill>
                  <a:schemeClr val="accent1"/>
                </a:solidFill>
              </a:rPr>
              <a:t>XRN 5556.e</a:t>
            </a:r>
          </a:p>
          <a:p>
            <a:pPr algn="ctr"/>
            <a:r>
              <a:rPr lang="en-US" sz="900">
                <a:solidFill>
                  <a:schemeClr val="accent1"/>
                </a:solidFill>
              </a:rPr>
              <a:t> </a:t>
            </a:r>
          </a:p>
          <a:p>
            <a:pPr algn="ctr"/>
            <a:endParaRPr lang="en-US" sz="1125">
              <a:solidFill>
                <a:schemeClr val="accent1"/>
              </a:solidFill>
            </a:endParaRPr>
          </a:p>
          <a:p>
            <a:pPr algn="ctr"/>
            <a:endParaRPr lang="en-US" sz="1125">
              <a:solidFill>
                <a:schemeClr val="accent1"/>
              </a:solidFill>
            </a:endParaRPr>
          </a:p>
          <a:p>
            <a:pPr algn="ctr"/>
            <a:r>
              <a:rPr lang="en-US" sz="750">
                <a:solidFill>
                  <a:schemeClr val="accent1"/>
                </a:solidFill>
              </a:rPr>
              <a:t>Targeted </a:t>
            </a:r>
          </a:p>
          <a:p>
            <a:pPr algn="ctr"/>
            <a:r>
              <a:rPr lang="en-US" sz="750">
                <a:solidFill>
                  <a:schemeClr val="accent1"/>
                </a:solidFill>
              </a:rPr>
              <a:t>30</a:t>
            </a:r>
            <a:r>
              <a:rPr lang="en-US" sz="750" baseline="30000">
                <a:solidFill>
                  <a:schemeClr val="accent1"/>
                </a:solidFill>
              </a:rPr>
              <a:t>th</a:t>
            </a:r>
            <a:r>
              <a:rPr lang="en-US" sz="750">
                <a:solidFill>
                  <a:schemeClr val="accent1"/>
                </a:solidFill>
              </a:rPr>
              <a:t> June 2023</a:t>
            </a:r>
          </a:p>
          <a:p>
            <a:pPr algn="ctr"/>
            <a:endParaRPr lang="en-US" sz="1125">
              <a:solidFill>
                <a:schemeClr val="accent1"/>
              </a:solidFill>
            </a:endParaRPr>
          </a:p>
        </p:txBody>
      </p:sp>
      <p:sp>
        <p:nvSpPr>
          <p:cNvPr id="33" name="Rectangle 32">
            <a:extLst>
              <a:ext uri="{FF2B5EF4-FFF2-40B4-BE49-F238E27FC236}">
                <a16:creationId xmlns:a16="http://schemas.microsoft.com/office/drawing/2014/main" id="{D0C71EFE-B7F2-7C0F-56C9-E5A4E6EC20C2}"/>
              </a:ext>
            </a:extLst>
          </p:cNvPr>
          <p:cNvSpPr/>
          <p:nvPr/>
        </p:nvSpPr>
        <p:spPr>
          <a:xfrm>
            <a:off x="4758400" y="938155"/>
            <a:ext cx="1476044" cy="670463"/>
          </a:xfrm>
          <a:prstGeom prst="rect">
            <a:avLst/>
          </a:prstGeom>
          <a:no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8">
              <a:solidFill>
                <a:schemeClr val="accent1"/>
              </a:solidFill>
            </a:endParaRPr>
          </a:p>
          <a:p>
            <a:pPr algn="ctr"/>
            <a:r>
              <a:rPr lang="en-US" sz="900">
                <a:solidFill>
                  <a:schemeClr val="accent1"/>
                </a:solidFill>
              </a:rPr>
              <a:t>XRN 5556.f </a:t>
            </a:r>
          </a:p>
          <a:p>
            <a:pPr algn="ctr"/>
            <a:endParaRPr lang="en-US" sz="1125">
              <a:solidFill>
                <a:schemeClr val="accent1"/>
              </a:solidFill>
            </a:endParaRPr>
          </a:p>
          <a:p>
            <a:pPr algn="ctr"/>
            <a:endParaRPr lang="en-US" sz="1598">
              <a:solidFill>
                <a:schemeClr val="accent1"/>
              </a:solidFill>
            </a:endParaRPr>
          </a:p>
          <a:p>
            <a:pPr algn="ctr"/>
            <a:endParaRPr lang="en-US" sz="600">
              <a:solidFill>
                <a:schemeClr val="accent1"/>
              </a:solidFill>
            </a:endParaRPr>
          </a:p>
          <a:p>
            <a:pPr algn="ctr"/>
            <a:r>
              <a:rPr lang="en-US" sz="600">
                <a:solidFill>
                  <a:schemeClr val="accent1"/>
                </a:solidFill>
              </a:rPr>
              <a:t>Targeted late August 2023</a:t>
            </a:r>
          </a:p>
        </p:txBody>
      </p:sp>
      <p:sp>
        <p:nvSpPr>
          <p:cNvPr id="42" name="Rectangle: Rounded Corners 6">
            <a:extLst>
              <a:ext uri="{FF2B5EF4-FFF2-40B4-BE49-F238E27FC236}">
                <a16:creationId xmlns:a16="http://schemas.microsoft.com/office/drawing/2014/main" id="{97B7224A-96E7-0FE9-2DF1-D05624727EEC}"/>
              </a:ext>
            </a:extLst>
          </p:cNvPr>
          <p:cNvSpPr/>
          <p:nvPr/>
        </p:nvSpPr>
        <p:spPr>
          <a:xfrm>
            <a:off x="4987184" y="2111127"/>
            <a:ext cx="927347" cy="704259"/>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Network Raised Theft of Gas</a:t>
            </a:r>
          </a:p>
          <a:p>
            <a:pPr algn="ctr"/>
            <a:r>
              <a:rPr lang="en-GB" sz="799">
                <a:solidFill>
                  <a:sysClr val="windowText" lastClr="000000"/>
                </a:solidFill>
                <a:cs typeface="Poppins Medium"/>
              </a:rPr>
              <a:t>(TOG)</a:t>
            </a:r>
          </a:p>
        </p:txBody>
      </p:sp>
      <p:sp>
        <p:nvSpPr>
          <p:cNvPr id="47" name="Rectangle: Rounded Corners 6">
            <a:extLst>
              <a:ext uri="{FF2B5EF4-FFF2-40B4-BE49-F238E27FC236}">
                <a16:creationId xmlns:a16="http://schemas.microsoft.com/office/drawing/2014/main" id="{80F516E5-4E34-16B2-64A2-AE0884561473}"/>
              </a:ext>
            </a:extLst>
          </p:cNvPr>
          <p:cNvSpPr/>
          <p:nvPr/>
        </p:nvSpPr>
        <p:spPr>
          <a:xfrm>
            <a:off x="6293641" y="938155"/>
            <a:ext cx="943947" cy="2023269"/>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799">
              <a:solidFill>
                <a:sysClr val="windowText" lastClr="000000"/>
              </a:solidFill>
              <a:cs typeface="Poppins Medium"/>
            </a:endParaRPr>
          </a:p>
          <a:p>
            <a:pPr algn="ctr"/>
            <a:endParaRPr lang="en-GB" sz="799">
              <a:solidFill>
                <a:sysClr val="windowText" lastClr="000000"/>
              </a:solidFill>
              <a:cs typeface="Poppins Medium"/>
            </a:endParaRPr>
          </a:p>
          <a:p>
            <a:pPr algn="ctr"/>
            <a:r>
              <a:rPr lang="en-GB" sz="799">
                <a:solidFill>
                  <a:sysClr val="windowText" lastClr="000000"/>
                </a:solidFill>
                <a:cs typeface="Poppins Medium"/>
              </a:rPr>
              <a:t>Must Reads</a:t>
            </a:r>
          </a:p>
          <a:p>
            <a:pPr algn="ctr"/>
            <a:r>
              <a:rPr lang="en-GB" sz="799">
                <a:solidFill>
                  <a:sysClr val="windowText" lastClr="000000"/>
                </a:solidFill>
                <a:cs typeface="Poppins Medium"/>
              </a:rPr>
              <a:t>(MUR)</a:t>
            </a:r>
          </a:p>
          <a:p>
            <a:pPr algn="ctr"/>
            <a:endParaRPr lang="en-GB" sz="799">
              <a:solidFill>
                <a:sysClr val="windowText" lastClr="000000"/>
              </a:solidFill>
              <a:cs typeface="Poppins Medium"/>
            </a:endParaRPr>
          </a:p>
          <a:p>
            <a:pPr algn="ctr"/>
            <a:endParaRPr lang="en-GB" sz="799">
              <a:solidFill>
                <a:sysClr val="windowText" lastClr="000000"/>
              </a:solidFill>
              <a:cs typeface="Poppins Medium"/>
            </a:endParaRPr>
          </a:p>
          <a:p>
            <a:pPr algn="ctr"/>
            <a:r>
              <a:rPr lang="en-GB" sz="799">
                <a:solidFill>
                  <a:sysClr val="windowText" lastClr="000000"/>
                </a:solidFill>
                <a:cs typeface="Poppins Medium"/>
              </a:rPr>
              <a:t>Shipper Agreed Reads</a:t>
            </a:r>
          </a:p>
          <a:p>
            <a:pPr algn="ctr"/>
            <a:r>
              <a:rPr lang="en-GB" sz="799">
                <a:solidFill>
                  <a:sysClr val="windowText" lastClr="000000"/>
                </a:solidFill>
                <a:cs typeface="Poppins Medium"/>
              </a:rPr>
              <a:t>(SAR) </a:t>
            </a:r>
          </a:p>
          <a:p>
            <a:pPr algn="ctr"/>
            <a:r>
              <a:rPr lang="en-GB" sz="799">
                <a:solidFill>
                  <a:sysClr val="windowText" lastClr="000000"/>
                </a:solidFill>
                <a:cs typeface="Poppins Medium"/>
              </a:rPr>
              <a:t>XRN 5604</a:t>
            </a:r>
          </a:p>
          <a:p>
            <a:pPr algn="ctr"/>
            <a:r>
              <a:rPr lang="en-GB" sz="799">
                <a:solidFill>
                  <a:sysClr val="windowText" lastClr="000000"/>
                </a:solidFill>
                <a:cs typeface="Poppins Medium"/>
              </a:rPr>
              <a:t>IGT159 Must Reads </a:t>
            </a:r>
          </a:p>
          <a:p>
            <a:pPr algn="ctr"/>
            <a:r>
              <a:rPr lang="en-GB" sz="799">
                <a:solidFill>
                  <a:sysClr val="windowText" lastClr="000000"/>
                </a:solidFill>
                <a:cs typeface="Poppins Medium"/>
              </a:rPr>
              <a:t>XRN5605</a:t>
            </a:r>
          </a:p>
        </p:txBody>
      </p:sp>
      <p:sp>
        <p:nvSpPr>
          <p:cNvPr id="34" name="Rectangle 33">
            <a:extLst>
              <a:ext uri="{FF2B5EF4-FFF2-40B4-BE49-F238E27FC236}">
                <a16:creationId xmlns:a16="http://schemas.microsoft.com/office/drawing/2014/main" id="{40EC5092-3138-326E-FD78-26CB524682D6}"/>
              </a:ext>
            </a:extLst>
          </p:cNvPr>
          <p:cNvSpPr/>
          <p:nvPr/>
        </p:nvSpPr>
        <p:spPr>
          <a:xfrm>
            <a:off x="4707725" y="2332889"/>
            <a:ext cx="1560193" cy="733506"/>
          </a:xfrm>
          <a:prstGeom prst="rect">
            <a:avLst/>
          </a:prstGeom>
          <a:no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8">
              <a:solidFill>
                <a:schemeClr val="accent1"/>
              </a:solidFill>
            </a:endParaRPr>
          </a:p>
          <a:p>
            <a:pPr algn="ctr"/>
            <a:endParaRPr lang="en-US" sz="1125">
              <a:solidFill>
                <a:schemeClr val="accent1"/>
              </a:solidFill>
            </a:endParaRPr>
          </a:p>
          <a:p>
            <a:pPr algn="ctr"/>
            <a:endParaRPr lang="en-US" sz="1125">
              <a:solidFill>
                <a:schemeClr val="accent1"/>
              </a:solidFill>
            </a:endParaRPr>
          </a:p>
          <a:p>
            <a:pPr algn="ctr"/>
            <a:endParaRPr lang="en-US" sz="1125">
              <a:solidFill>
                <a:schemeClr val="accent1"/>
              </a:solidFill>
            </a:endParaRPr>
          </a:p>
          <a:p>
            <a:pPr algn="ctr"/>
            <a:r>
              <a:rPr lang="en-US" sz="750">
                <a:solidFill>
                  <a:schemeClr val="accent1"/>
                </a:solidFill>
              </a:rPr>
              <a:t>Targeted October </a:t>
            </a:r>
          </a:p>
          <a:p>
            <a:pPr algn="ctr"/>
            <a:r>
              <a:rPr lang="en-US" sz="750">
                <a:solidFill>
                  <a:schemeClr val="accent1"/>
                </a:solidFill>
              </a:rPr>
              <a:t>2023</a:t>
            </a:r>
          </a:p>
          <a:p>
            <a:pPr algn="ctr"/>
            <a:endParaRPr lang="en-US" sz="1125">
              <a:solidFill>
                <a:schemeClr val="accent1"/>
              </a:solidFill>
            </a:endParaRPr>
          </a:p>
          <a:p>
            <a:pPr algn="ctr"/>
            <a:endParaRPr lang="en-US" sz="1598">
              <a:solidFill>
                <a:schemeClr val="accent1"/>
              </a:solidFill>
            </a:endParaRPr>
          </a:p>
          <a:p>
            <a:pPr algn="ctr"/>
            <a:endParaRPr lang="en-US" sz="1598">
              <a:solidFill>
                <a:schemeClr val="accent1"/>
              </a:solidFill>
            </a:endParaRPr>
          </a:p>
        </p:txBody>
      </p:sp>
      <p:sp>
        <p:nvSpPr>
          <p:cNvPr id="51" name="TextBox 50">
            <a:extLst>
              <a:ext uri="{FF2B5EF4-FFF2-40B4-BE49-F238E27FC236}">
                <a16:creationId xmlns:a16="http://schemas.microsoft.com/office/drawing/2014/main" id="{5D37BA80-C50F-E7F9-6EBE-19D3B17C3224}"/>
              </a:ext>
            </a:extLst>
          </p:cNvPr>
          <p:cNvSpPr txBox="1"/>
          <p:nvPr/>
        </p:nvSpPr>
        <p:spPr>
          <a:xfrm>
            <a:off x="7485403" y="2814004"/>
            <a:ext cx="1293596" cy="207749"/>
          </a:xfrm>
          <a:prstGeom prst="rect">
            <a:avLst/>
          </a:prstGeom>
          <a:noFill/>
        </p:spPr>
        <p:txBody>
          <a:bodyPr wrap="square">
            <a:spAutoFit/>
          </a:bodyPr>
          <a:lstStyle/>
          <a:p>
            <a:pPr algn="ctr"/>
            <a:r>
              <a:rPr lang="en-US" sz="750">
                <a:solidFill>
                  <a:schemeClr val="accent1"/>
                </a:solidFill>
              </a:rPr>
              <a:t>Targeted October 2023</a:t>
            </a:r>
          </a:p>
        </p:txBody>
      </p:sp>
      <p:sp>
        <p:nvSpPr>
          <p:cNvPr id="52" name="Rectangle 51">
            <a:extLst>
              <a:ext uri="{FF2B5EF4-FFF2-40B4-BE49-F238E27FC236}">
                <a16:creationId xmlns:a16="http://schemas.microsoft.com/office/drawing/2014/main" id="{B8CF319D-5834-B648-FD6E-76323011CC99}"/>
              </a:ext>
            </a:extLst>
          </p:cNvPr>
          <p:cNvSpPr/>
          <p:nvPr/>
        </p:nvSpPr>
        <p:spPr>
          <a:xfrm>
            <a:off x="7302866" y="953289"/>
            <a:ext cx="1805622" cy="2080560"/>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7765525F-DB46-45BA-F39C-732254761AF5}"/>
              </a:ext>
            </a:extLst>
          </p:cNvPr>
          <p:cNvSpPr/>
          <p:nvPr/>
        </p:nvSpPr>
        <p:spPr>
          <a:xfrm>
            <a:off x="6345187" y="1875650"/>
            <a:ext cx="836348" cy="858964"/>
          </a:xfrm>
          <a:prstGeom prst="rect">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9">
              <a:solidFill>
                <a:srgbClr val="002060"/>
              </a:solidFill>
            </a:endParaRPr>
          </a:p>
        </p:txBody>
      </p:sp>
      <p:sp>
        <p:nvSpPr>
          <p:cNvPr id="37" name="TextBox 36">
            <a:extLst>
              <a:ext uri="{FF2B5EF4-FFF2-40B4-BE49-F238E27FC236}">
                <a16:creationId xmlns:a16="http://schemas.microsoft.com/office/drawing/2014/main" id="{92C0103D-914C-81F1-01C6-8895DF6A5120}"/>
              </a:ext>
            </a:extLst>
          </p:cNvPr>
          <p:cNvSpPr txBox="1"/>
          <p:nvPr/>
        </p:nvSpPr>
        <p:spPr>
          <a:xfrm>
            <a:off x="6137566" y="2736635"/>
            <a:ext cx="1256099" cy="276999"/>
          </a:xfrm>
          <a:prstGeom prst="rect">
            <a:avLst/>
          </a:prstGeom>
          <a:noFill/>
        </p:spPr>
        <p:txBody>
          <a:bodyPr wrap="square">
            <a:spAutoFit/>
          </a:bodyPr>
          <a:lstStyle/>
          <a:p>
            <a:pPr algn="ctr"/>
            <a:r>
              <a:rPr lang="en-US" sz="600" err="1">
                <a:solidFill>
                  <a:schemeClr val="accent1"/>
                </a:solidFill>
              </a:rPr>
              <a:t>Reprioritised</a:t>
            </a:r>
            <a:r>
              <a:rPr lang="en-US" sz="600">
                <a:solidFill>
                  <a:schemeClr val="accent1"/>
                </a:solidFill>
              </a:rPr>
              <a:t> to accommodate</a:t>
            </a:r>
          </a:p>
          <a:p>
            <a:pPr algn="ctr"/>
            <a:r>
              <a:rPr lang="en-US" sz="600">
                <a:solidFill>
                  <a:schemeClr val="accent1"/>
                </a:solidFill>
              </a:rPr>
              <a:t>November release 2023</a:t>
            </a:r>
            <a:endParaRPr lang="en-US" sz="600"/>
          </a:p>
        </p:txBody>
      </p:sp>
    </p:spTree>
    <p:extLst>
      <p:ext uri="{BB962C8B-B14F-4D97-AF65-F5344CB8AC3E}">
        <p14:creationId xmlns:p14="http://schemas.microsoft.com/office/powerpoint/2010/main" val="35084069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Section 6: </a:t>
            </a:r>
            <a:r>
              <a:rPr lang="en-GB" sz="3100" err="1">
                <a:latin typeface="Arial"/>
                <a:cs typeface="Arial"/>
              </a:rPr>
              <a:t>AnY</a:t>
            </a:r>
            <a:r>
              <a:rPr lang="en-GB" sz="3100">
                <a:latin typeface="Arial"/>
                <a:cs typeface="Arial"/>
              </a:rPr>
              <a:t> Other Business</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15816679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3718"/>
            <a:ext cx="7772400" cy="1102519"/>
          </a:xfrm>
        </p:spPr>
        <p:txBody>
          <a:bodyPr>
            <a:normAutofit fontScale="90000"/>
          </a:bodyPr>
          <a:lstStyle/>
          <a:p>
            <a:br>
              <a:rPr lang="en-GB" b="0"/>
            </a:br>
            <a:r>
              <a:rPr lang="en-GB"/>
              <a:t>Q3 KVI Change Management Survey Results</a:t>
            </a:r>
            <a:br>
              <a:rPr lang="en-GB" u="sng">
                <a:solidFill>
                  <a:srgbClr val="FF0000"/>
                </a:solidFill>
              </a:rPr>
            </a:br>
            <a:br>
              <a:rPr lang="en-GB" u="sng">
                <a:solidFill>
                  <a:srgbClr val="FF0000"/>
                </a:solidFill>
              </a:rPr>
            </a:br>
            <a:r>
              <a:rPr lang="en-GB" u="sng">
                <a:solidFill>
                  <a:srgbClr val="FF0000"/>
                </a:solidFill>
              </a:rPr>
              <a:t> </a:t>
            </a:r>
          </a:p>
        </p:txBody>
      </p:sp>
    </p:spTree>
    <p:extLst>
      <p:ext uri="{BB962C8B-B14F-4D97-AF65-F5344CB8AC3E}">
        <p14:creationId xmlns:p14="http://schemas.microsoft.com/office/powerpoint/2010/main" val="22102641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2">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288" y="227693"/>
            <a:ext cx="3250692" cy="4422557"/>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9FD333E3-5143-41C2-8F7D-643B834601B6}"/>
              </a:ext>
            </a:extLst>
          </p:cNvPr>
          <p:cNvSpPr>
            <a:spLocks noGrp="1"/>
          </p:cNvSpPr>
          <p:nvPr>
            <p:ph type="title"/>
          </p:nvPr>
        </p:nvSpPr>
        <p:spPr>
          <a:xfrm>
            <a:off x="445770" y="480197"/>
            <a:ext cx="2866644" cy="1008731"/>
          </a:xfrm>
        </p:spPr>
        <p:txBody>
          <a:bodyPr>
            <a:normAutofit/>
          </a:bodyPr>
          <a:lstStyle/>
          <a:p>
            <a:pPr>
              <a:lnSpc>
                <a:spcPct val="90000"/>
              </a:lnSpc>
            </a:pPr>
            <a:r>
              <a:rPr lang="en-GB" sz="2100">
                <a:solidFill>
                  <a:schemeClr val="bg1"/>
                </a:solidFill>
              </a:rPr>
              <a:t>KVI Change Management Survey – January 2023</a:t>
            </a:r>
          </a:p>
        </p:txBody>
      </p:sp>
      <p:cxnSp>
        <p:nvCxnSpPr>
          <p:cNvPr id="12" name="Straight Connector 14">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066" y="1538015"/>
            <a:ext cx="2763774"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F7B5D69-BE5C-43FF-B266-0053A07DFCC6}"/>
              </a:ext>
            </a:extLst>
          </p:cNvPr>
          <p:cNvSpPr>
            <a:spLocks noGrp="1"/>
          </p:cNvSpPr>
          <p:nvPr>
            <p:ph idx="1"/>
          </p:nvPr>
        </p:nvSpPr>
        <p:spPr>
          <a:xfrm>
            <a:off x="445206" y="1591322"/>
            <a:ext cx="2974665" cy="2829757"/>
          </a:xfrm>
        </p:spPr>
        <p:txBody>
          <a:bodyPr vert="horz" lIns="91440" tIns="45720" rIns="91440" bIns="45720" rtlCol="0">
            <a:normAutofit/>
          </a:bodyPr>
          <a:lstStyle/>
          <a:p>
            <a:endParaRPr lang="en-US" sz="1500">
              <a:solidFill>
                <a:schemeClr val="bg1"/>
              </a:solidFill>
              <a:latin typeface="Arial"/>
              <a:cs typeface="Arial"/>
            </a:endParaRPr>
          </a:p>
          <a:p>
            <a:r>
              <a:rPr lang="en-US" sz="1500">
                <a:solidFill>
                  <a:schemeClr val="bg1"/>
                </a:solidFill>
                <a:latin typeface="Arial"/>
                <a:cs typeface="Arial"/>
              </a:rPr>
              <a:t>Score decreased from 9.5 to 8.0 from last survey</a:t>
            </a:r>
          </a:p>
          <a:p>
            <a:pPr marL="0" indent="0">
              <a:buNone/>
            </a:pPr>
            <a:endParaRPr lang="en-US" sz="1500">
              <a:solidFill>
                <a:schemeClr val="bg1"/>
              </a:solidFill>
              <a:latin typeface="Arial"/>
              <a:cs typeface="Arial"/>
            </a:endParaRPr>
          </a:p>
          <a:p>
            <a:r>
              <a:rPr lang="en-US" sz="1500">
                <a:solidFill>
                  <a:schemeClr val="bg1"/>
                </a:solidFill>
                <a:latin typeface="Arial"/>
                <a:cs typeface="Arial"/>
              </a:rPr>
              <a:t>YTD Scorecard for 22/23 has decreased from 9.5 to 8.8</a:t>
            </a:r>
          </a:p>
          <a:p>
            <a:pPr marL="0" indent="0">
              <a:buNone/>
            </a:pPr>
            <a:endParaRPr lang="en-US" sz="1500">
              <a:solidFill>
                <a:schemeClr val="bg1"/>
              </a:solidFill>
              <a:latin typeface="Arial"/>
              <a:cs typeface="Arial"/>
            </a:endParaRPr>
          </a:p>
          <a:p>
            <a:r>
              <a:rPr lang="en-US" sz="1500">
                <a:solidFill>
                  <a:schemeClr val="bg1"/>
                </a:solidFill>
                <a:latin typeface="Arial"/>
                <a:cs typeface="Arial"/>
              </a:rPr>
              <a:t>Number of participants stayed the same @ 4 </a:t>
            </a:r>
          </a:p>
          <a:p>
            <a:pPr marL="0" indent="0">
              <a:buNone/>
            </a:pPr>
            <a:endParaRPr lang="en-US" sz="1500">
              <a:solidFill>
                <a:schemeClr val="bg1"/>
              </a:solidFill>
              <a:latin typeface="Arial"/>
              <a:cs typeface="Arial"/>
            </a:endParaRPr>
          </a:p>
        </p:txBody>
      </p:sp>
      <p:graphicFrame>
        <p:nvGraphicFramePr>
          <p:cNvPr id="8" name="Chart 7">
            <a:extLst>
              <a:ext uri="{FF2B5EF4-FFF2-40B4-BE49-F238E27FC236}">
                <a16:creationId xmlns:a16="http://schemas.microsoft.com/office/drawing/2014/main" id="{76E0E819-4A11-4D58-8113-8B4ACC1963A5}"/>
              </a:ext>
            </a:extLst>
          </p:cNvPr>
          <p:cNvGraphicFramePr>
            <a:graphicFrameLocks/>
          </p:cNvGraphicFramePr>
          <p:nvPr/>
        </p:nvGraphicFramePr>
        <p:xfrm>
          <a:off x="3710109" y="843558"/>
          <a:ext cx="5181603" cy="34563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6514284"/>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E7A28-4D57-44EE-AFF2-1D1A6BC83427}"/>
              </a:ext>
            </a:extLst>
          </p:cNvPr>
          <p:cNvSpPr>
            <a:spLocks noGrp="1"/>
          </p:cNvSpPr>
          <p:nvPr>
            <p:ph type="title"/>
          </p:nvPr>
        </p:nvSpPr>
        <p:spPr/>
        <p:txBody>
          <a:bodyPr>
            <a:normAutofit/>
          </a:bodyPr>
          <a:lstStyle/>
          <a:p>
            <a:r>
              <a:rPr lang="en-GB"/>
              <a:t>Q4 KVI Customer Change Survey</a:t>
            </a:r>
          </a:p>
        </p:txBody>
      </p:sp>
      <p:sp>
        <p:nvSpPr>
          <p:cNvPr id="3" name="Content Placeholder 2">
            <a:extLst>
              <a:ext uri="{FF2B5EF4-FFF2-40B4-BE49-F238E27FC236}">
                <a16:creationId xmlns:a16="http://schemas.microsoft.com/office/drawing/2014/main" id="{BA9D1DC7-FC29-4EC5-8F8C-E02589A4F1E3}"/>
              </a:ext>
            </a:extLst>
          </p:cNvPr>
          <p:cNvSpPr>
            <a:spLocks noGrp="1"/>
          </p:cNvSpPr>
          <p:nvPr>
            <p:ph idx="1"/>
          </p:nvPr>
        </p:nvSpPr>
        <p:spPr>
          <a:xfrm>
            <a:off x="457200" y="761058"/>
            <a:ext cx="8229600" cy="4092882"/>
          </a:xfrm>
        </p:spPr>
        <p:txBody>
          <a:bodyPr>
            <a:normAutofit/>
          </a:bodyPr>
          <a:lstStyle/>
          <a:p>
            <a:endParaRPr lang="en-GB" sz="1600"/>
          </a:p>
          <a:p>
            <a:r>
              <a:rPr lang="en-GB" sz="1800"/>
              <a:t>We would like to request your feedback on our Change Management performance</a:t>
            </a:r>
          </a:p>
          <a:p>
            <a:pPr marL="0" indent="0">
              <a:buNone/>
            </a:pPr>
            <a:endParaRPr lang="en-GB" sz="1800"/>
          </a:p>
          <a:p>
            <a:r>
              <a:rPr lang="en-US" sz="1800"/>
              <a:t>The scope of your feedback should include changes that we have developed and delivered for DSC customers within the last quarter</a:t>
            </a:r>
          </a:p>
          <a:p>
            <a:pPr marL="0" indent="0">
              <a:buNone/>
            </a:pPr>
            <a:endParaRPr lang="en-GB" sz="1800"/>
          </a:p>
          <a:p>
            <a:r>
              <a:rPr lang="en-GB" sz="2000">
                <a:highlight>
                  <a:srgbClr val="FFFFFF"/>
                </a:highlight>
              </a:rPr>
              <a:t>The KVI Survey will be open between </a:t>
            </a:r>
            <a:r>
              <a:rPr lang="en-GB" sz="2000" b="1">
                <a:highlight>
                  <a:srgbClr val="FFFFFF"/>
                </a:highlight>
              </a:rPr>
              <a:t>Monday 3</a:t>
            </a:r>
            <a:r>
              <a:rPr lang="en-GB" sz="2000" b="1" baseline="30000">
                <a:highlight>
                  <a:srgbClr val="FFFFFF"/>
                </a:highlight>
              </a:rPr>
              <a:t>rd</a:t>
            </a:r>
            <a:r>
              <a:rPr lang="en-GB" sz="2000" b="1">
                <a:highlight>
                  <a:srgbClr val="FFFFFF"/>
                </a:highlight>
              </a:rPr>
              <a:t> April – 17</a:t>
            </a:r>
            <a:r>
              <a:rPr lang="en-GB" sz="2000" b="1" baseline="30000">
                <a:highlight>
                  <a:srgbClr val="FFFFFF"/>
                </a:highlight>
              </a:rPr>
              <a:t>th</a:t>
            </a:r>
            <a:r>
              <a:rPr lang="en-GB" sz="2000" b="1">
                <a:highlight>
                  <a:srgbClr val="FFFFFF"/>
                </a:highlight>
              </a:rPr>
              <a:t> April </a:t>
            </a:r>
          </a:p>
        </p:txBody>
      </p:sp>
    </p:spTree>
    <p:extLst>
      <p:ext uri="{BB962C8B-B14F-4D97-AF65-F5344CB8AC3E}">
        <p14:creationId xmlns:p14="http://schemas.microsoft.com/office/powerpoint/2010/main" val="1309923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18465" y="142977"/>
            <a:ext cx="9144000" cy="637580"/>
          </a:xfrm>
        </p:spPr>
        <p:txBody>
          <a:bodyPr>
            <a:normAutofit fontScale="90000"/>
          </a:bodyPr>
          <a:lstStyle/>
          <a:p>
            <a:r>
              <a:rPr lang="en-GB">
                <a:solidFill>
                  <a:schemeClr val="accent1"/>
                </a:solidFill>
              </a:rPr>
              <a:t>Change Delivery Plan</a:t>
            </a:r>
            <a:br>
              <a:rPr lang="en-GB">
                <a:solidFill>
                  <a:schemeClr val="accent1"/>
                </a:solidFill>
              </a:rPr>
            </a:br>
            <a:r>
              <a:rPr lang="en-GB" sz="1800">
                <a:solidFill>
                  <a:schemeClr val="accent1"/>
                </a:solidFill>
              </a:rPr>
              <a:t>January 23 – April 24 </a:t>
            </a:r>
          </a:p>
        </p:txBody>
      </p:sp>
      <p:grpSp>
        <p:nvGrpSpPr>
          <p:cNvPr id="6" name="Group 5">
            <a:extLst>
              <a:ext uri="{FF2B5EF4-FFF2-40B4-BE49-F238E27FC236}">
                <a16:creationId xmlns:a16="http://schemas.microsoft.com/office/drawing/2014/main" id="{9C3B95EE-A6E7-49AF-9FEF-CF37768AB3FD}"/>
              </a:ext>
            </a:extLst>
          </p:cNvPr>
          <p:cNvGrpSpPr/>
          <p:nvPr/>
        </p:nvGrpSpPr>
        <p:grpSpPr>
          <a:xfrm>
            <a:off x="-61406" y="731393"/>
            <a:ext cx="9122793" cy="3526346"/>
            <a:chOff x="21207" y="962894"/>
            <a:chExt cx="9122793" cy="3405138"/>
          </a:xfrm>
        </p:grpSpPr>
        <p:sp>
          <p:nvSpPr>
            <p:cNvPr id="19" name="Rectangle 18"/>
            <p:cNvSpPr/>
            <p:nvPr/>
          </p:nvSpPr>
          <p:spPr>
            <a:xfrm>
              <a:off x="70574" y="1260797"/>
              <a:ext cx="9057203" cy="31072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tx1"/>
                </a:solidFill>
              </a:endParaRPr>
            </a:p>
          </p:txBody>
        </p:sp>
        <p:sp>
          <p:nvSpPr>
            <p:cNvPr id="7" name="Rectangle 6"/>
            <p:cNvSpPr/>
            <p:nvPr/>
          </p:nvSpPr>
          <p:spPr>
            <a:xfrm>
              <a:off x="138833" y="1296185"/>
              <a:ext cx="3168194" cy="481817"/>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February 23 - Major Release (</a:t>
              </a:r>
              <a:r>
                <a:rPr lang="en-GB" sz="1100" b="1">
                  <a:solidFill>
                    <a:schemeClr val="tx1"/>
                  </a:solidFill>
                </a:rPr>
                <a:t>XRN5533</a:t>
              </a:r>
              <a:r>
                <a:rPr lang="en-GB" sz="1200" b="1">
                  <a:solidFill>
                    <a:schemeClr val="tx1"/>
                  </a:solidFill>
                </a:rPr>
                <a:t>)  </a:t>
              </a:r>
            </a:p>
            <a:p>
              <a:pPr algn="ctr"/>
              <a:r>
                <a:rPr lang="en-GB" sz="1000" b="1">
                  <a:solidFill>
                    <a:schemeClr val="tx1"/>
                  </a:solidFill>
                </a:rPr>
                <a:t>XRN4900, XRN4978, XRN4990, XRN4989, XRN4992b, XRN5298</a:t>
              </a:r>
            </a:p>
          </p:txBody>
        </p:sp>
        <p:cxnSp>
          <p:nvCxnSpPr>
            <p:cNvPr id="10" name="Straight Connector 9"/>
            <p:cNvCxnSpPr>
              <a:cxnSpLocks/>
            </p:cNvCxnSpPr>
            <p:nvPr/>
          </p:nvCxnSpPr>
          <p:spPr>
            <a:xfrm>
              <a:off x="107504" y="1249184"/>
              <a:ext cx="9036496" cy="1161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207" y="966875"/>
              <a:ext cx="631904" cy="258537"/>
            </a:xfrm>
            <a:prstGeom prst="rect">
              <a:avLst/>
            </a:prstGeom>
            <a:noFill/>
          </p:spPr>
          <p:txBody>
            <a:bodyPr wrap="none" rtlCol="0">
              <a:spAutoFit/>
            </a:bodyPr>
            <a:lstStyle/>
            <a:p>
              <a:r>
                <a:rPr lang="en-GB" sz="1100" b="1">
                  <a:solidFill>
                    <a:schemeClr val="tx2"/>
                  </a:solidFill>
                </a:rPr>
                <a:t>Jan-23</a:t>
              </a:r>
            </a:p>
          </p:txBody>
        </p:sp>
        <p:sp>
          <p:nvSpPr>
            <p:cNvPr id="12" name="TextBox 11"/>
            <p:cNvSpPr txBox="1"/>
            <p:nvPr/>
          </p:nvSpPr>
          <p:spPr>
            <a:xfrm>
              <a:off x="4165517" y="972794"/>
              <a:ext cx="663964" cy="252618"/>
            </a:xfrm>
            <a:prstGeom prst="rect">
              <a:avLst/>
            </a:prstGeom>
            <a:noFill/>
          </p:spPr>
          <p:txBody>
            <a:bodyPr wrap="none" rtlCol="0">
              <a:spAutoFit/>
            </a:bodyPr>
            <a:lstStyle/>
            <a:p>
              <a:r>
                <a:rPr lang="en-GB" sz="1100" b="1">
                  <a:solidFill>
                    <a:schemeClr val="tx2"/>
                  </a:solidFill>
                </a:rPr>
                <a:t>Aug-23</a:t>
              </a:r>
            </a:p>
          </p:txBody>
        </p:sp>
        <p:sp>
          <p:nvSpPr>
            <p:cNvPr id="13" name="Rectangle 12"/>
            <p:cNvSpPr/>
            <p:nvPr/>
          </p:nvSpPr>
          <p:spPr>
            <a:xfrm>
              <a:off x="133713" y="2291285"/>
              <a:ext cx="5038319" cy="405269"/>
            </a:xfrm>
            <a:prstGeom prst="rect">
              <a:avLst/>
            </a:prstGeom>
            <a:solidFill>
              <a:schemeClr val="tx2">
                <a:lumMod val="40000"/>
                <a:lumOff val="6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June 23 - Major Release (</a:t>
              </a:r>
              <a:r>
                <a:rPr lang="en-GB" sz="1100" b="1">
                  <a:solidFill>
                    <a:schemeClr val="tx1"/>
                  </a:solidFill>
                </a:rPr>
                <a:t>XRN5562</a:t>
              </a:r>
              <a:r>
                <a:rPr lang="en-GB" sz="1200" b="1">
                  <a:solidFill>
                    <a:schemeClr val="tx1"/>
                  </a:solidFill>
                </a:rPr>
                <a:t>)</a:t>
              </a:r>
            </a:p>
            <a:p>
              <a:pPr algn="ctr"/>
              <a:r>
                <a:rPr lang="en-GB" sz="1050" b="1">
                  <a:solidFill>
                    <a:schemeClr val="tx1"/>
                  </a:solidFill>
                </a:rPr>
                <a:t>XRN5091</a:t>
              </a:r>
              <a:endParaRPr lang="en-GB" sz="1050" b="1">
                <a:solidFill>
                  <a:schemeClr val="tx1"/>
                </a:solidFill>
                <a:highlight>
                  <a:srgbClr val="FFFF00"/>
                </a:highlight>
              </a:endParaRPr>
            </a:p>
          </p:txBody>
        </p:sp>
        <p:sp>
          <p:nvSpPr>
            <p:cNvPr id="22" name="TextBox 21"/>
            <p:cNvSpPr txBox="1"/>
            <p:nvPr/>
          </p:nvSpPr>
          <p:spPr>
            <a:xfrm>
              <a:off x="1878438" y="970202"/>
              <a:ext cx="631904" cy="258537"/>
            </a:xfrm>
            <a:prstGeom prst="rect">
              <a:avLst/>
            </a:prstGeom>
            <a:noFill/>
          </p:spPr>
          <p:txBody>
            <a:bodyPr wrap="none" rtlCol="0">
              <a:spAutoFit/>
            </a:bodyPr>
            <a:lstStyle/>
            <a:p>
              <a:r>
                <a:rPr lang="en-GB" sz="1100" b="1">
                  <a:solidFill>
                    <a:schemeClr val="tx2"/>
                  </a:solidFill>
                </a:rPr>
                <a:t>Apr-23</a:t>
              </a:r>
            </a:p>
          </p:txBody>
        </p:sp>
        <p:sp>
          <p:nvSpPr>
            <p:cNvPr id="23" name="TextBox 22"/>
            <p:cNvSpPr txBox="1"/>
            <p:nvPr/>
          </p:nvSpPr>
          <p:spPr>
            <a:xfrm>
              <a:off x="6354730" y="966020"/>
              <a:ext cx="647934" cy="252618"/>
            </a:xfrm>
            <a:prstGeom prst="rect">
              <a:avLst/>
            </a:prstGeom>
            <a:noFill/>
          </p:spPr>
          <p:txBody>
            <a:bodyPr wrap="none" rtlCol="0">
              <a:spAutoFit/>
            </a:bodyPr>
            <a:lstStyle/>
            <a:p>
              <a:r>
                <a:rPr lang="en-GB" sz="1100" b="1">
                  <a:solidFill>
                    <a:schemeClr val="tx2"/>
                  </a:solidFill>
                </a:rPr>
                <a:t>Dec-23</a:t>
              </a:r>
            </a:p>
          </p:txBody>
        </p:sp>
        <p:sp>
          <p:nvSpPr>
            <p:cNvPr id="26" name="TextBox 25">
              <a:extLst>
                <a:ext uri="{FF2B5EF4-FFF2-40B4-BE49-F238E27FC236}">
                  <a16:creationId xmlns:a16="http://schemas.microsoft.com/office/drawing/2014/main" id="{C7A0A5D6-667D-460C-BCF1-EB2CE7D08F82}"/>
                </a:ext>
              </a:extLst>
            </p:cNvPr>
            <p:cNvSpPr txBox="1"/>
            <p:nvPr/>
          </p:nvSpPr>
          <p:spPr>
            <a:xfrm>
              <a:off x="8388825" y="962894"/>
              <a:ext cx="631904" cy="252618"/>
            </a:xfrm>
            <a:prstGeom prst="rect">
              <a:avLst/>
            </a:prstGeom>
            <a:noFill/>
          </p:spPr>
          <p:txBody>
            <a:bodyPr wrap="none" rtlCol="0">
              <a:spAutoFit/>
            </a:bodyPr>
            <a:lstStyle/>
            <a:p>
              <a:r>
                <a:rPr lang="en-GB" sz="1100" b="1">
                  <a:solidFill>
                    <a:schemeClr val="tx2"/>
                  </a:solidFill>
                </a:rPr>
                <a:t>Apr-24</a:t>
              </a:r>
            </a:p>
          </p:txBody>
        </p:sp>
        <p:sp>
          <p:nvSpPr>
            <p:cNvPr id="33" name="Rectangle 32">
              <a:extLst>
                <a:ext uri="{FF2B5EF4-FFF2-40B4-BE49-F238E27FC236}">
                  <a16:creationId xmlns:a16="http://schemas.microsoft.com/office/drawing/2014/main" id="{83274BE7-61E1-4568-968F-979C6072B760}"/>
                </a:ext>
              </a:extLst>
            </p:cNvPr>
            <p:cNvSpPr/>
            <p:nvPr/>
          </p:nvSpPr>
          <p:spPr>
            <a:xfrm>
              <a:off x="2404571" y="2736176"/>
              <a:ext cx="4827000" cy="393655"/>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November 23 – Major Release</a:t>
              </a:r>
            </a:p>
            <a:p>
              <a:pPr algn="ctr"/>
              <a:r>
                <a:rPr lang="en-GB" sz="1200" b="1">
                  <a:solidFill>
                    <a:schemeClr val="tx1"/>
                  </a:solidFill>
                </a:rPr>
                <a:t>XRN5186, XRN5482 </a:t>
              </a:r>
              <a:endParaRPr lang="en-GB" sz="1200" b="1">
                <a:solidFill>
                  <a:schemeClr val="tx1"/>
                </a:solidFill>
                <a:cs typeface="Arial"/>
              </a:endParaRPr>
            </a:p>
          </p:txBody>
        </p:sp>
        <p:sp>
          <p:nvSpPr>
            <p:cNvPr id="32" name="Rectangle 31">
              <a:extLst>
                <a:ext uri="{FF2B5EF4-FFF2-40B4-BE49-F238E27FC236}">
                  <a16:creationId xmlns:a16="http://schemas.microsoft.com/office/drawing/2014/main" id="{AF99C081-C3C8-4349-BB55-E666651D5B6A}"/>
                </a:ext>
              </a:extLst>
            </p:cNvPr>
            <p:cNvSpPr/>
            <p:nvPr/>
          </p:nvSpPr>
          <p:spPr>
            <a:xfrm>
              <a:off x="2415873" y="3212122"/>
              <a:ext cx="675257" cy="289687"/>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XRN4713</a:t>
              </a:r>
            </a:p>
          </p:txBody>
        </p:sp>
      </p:grpSp>
      <p:grpSp>
        <p:nvGrpSpPr>
          <p:cNvPr id="8" name="Group 7">
            <a:extLst>
              <a:ext uri="{FF2B5EF4-FFF2-40B4-BE49-F238E27FC236}">
                <a16:creationId xmlns:a16="http://schemas.microsoft.com/office/drawing/2014/main" id="{920E6F46-7EF3-41C5-A90C-CA05722EC5B9}"/>
              </a:ext>
            </a:extLst>
          </p:cNvPr>
          <p:cNvGrpSpPr/>
          <p:nvPr/>
        </p:nvGrpSpPr>
        <p:grpSpPr>
          <a:xfrm>
            <a:off x="0" y="4230233"/>
            <a:ext cx="6804247" cy="780226"/>
            <a:chOff x="39751" y="4317697"/>
            <a:chExt cx="6804247" cy="687937"/>
          </a:xfrm>
        </p:grpSpPr>
        <p:sp>
          <p:nvSpPr>
            <p:cNvPr id="18" name="Rechteck 4"/>
            <p:cNvSpPr/>
            <p:nvPr/>
          </p:nvSpPr>
          <p:spPr bwMode="gray">
            <a:xfrm>
              <a:off x="95971" y="4350297"/>
              <a:ext cx="6604012" cy="654882"/>
            </a:xfrm>
            <a:prstGeom prst="rect">
              <a:avLst/>
            </a:prstGeom>
            <a:noFill/>
            <a:ln w="28575" cap="flat"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buClr>
                  <a:srgbClr val="3C3732"/>
                </a:buClr>
              </a:pPr>
              <a:endParaRPr lang="en-GB" sz="900" err="1">
                <a:solidFill>
                  <a:prstClr val="black"/>
                </a:solidFill>
              </a:endParaRPr>
            </a:p>
          </p:txBody>
        </p:sp>
        <p:sp>
          <p:nvSpPr>
            <p:cNvPr id="4" name="TextBox 3"/>
            <p:cNvSpPr txBox="1"/>
            <p:nvPr/>
          </p:nvSpPr>
          <p:spPr>
            <a:xfrm>
              <a:off x="139553" y="4354343"/>
              <a:ext cx="6704445" cy="651291"/>
            </a:xfrm>
            <a:prstGeom prst="rect">
              <a:avLst/>
            </a:prstGeom>
            <a:noFill/>
          </p:spPr>
          <p:txBody>
            <a:bodyPr wrap="square" rtlCol="0">
              <a:spAutoFit/>
            </a:bodyPr>
            <a:lstStyle/>
            <a:p>
              <a:endParaRPr lang="en-GB" sz="700" i="1">
                <a:solidFill>
                  <a:schemeClr val="tx2"/>
                </a:solidFill>
              </a:endParaRPr>
            </a:p>
            <a:p>
              <a:r>
                <a:rPr lang="en-GB" sz="700" i="1">
                  <a:solidFill>
                    <a:schemeClr val="tx2"/>
                  </a:solidFill>
                </a:rPr>
                <a:t>             =  Firm Implementation Date – Funding Approved by ChMC and / or Non-Negotiable Industry Implementation Date in place              </a:t>
              </a:r>
            </a:p>
            <a:p>
              <a:r>
                <a:rPr lang="en-GB" sz="700" i="1">
                  <a:solidFill>
                    <a:schemeClr val="tx2"/>
                  </a:solidFill>
                </a:rPr>
                <a:t>             </a:t>
              </a:r>
            </a:p>
            <a:p>
              <a:r>
                <a:rPr lang="en-GB" sz="700" i="1">
                  <a:solidFill>
                    <a:schemeClr val="tx2"/>
                  </a:solidFill>
                </a:rPr>
                <a:t>             =  Indicative Implementation Date – Changes are scoped for delivery – Funding and/or Implementation Date not yet approved by </a:t>
              </a:r>
              <a:r>
                <a:rPr lang="en-GB" sz="700" i="1" err="1">
                  <a:solidFill>
                    <a:schemeClr val="tx2"/>
                  </a:solidFill>
                </a:rPr>
                <a:t>ChMC</a:t>
              </a:r>
              <a:endParaRPr lang="en-GB" sz="700" i="1">
                <a:solidFill>
                  <a:schemeClr val="tx2"/>
                </a:solidFill>
              </a:endParaRPr>
            </a:p>
            <a:p>
              <a:endParaRPr lang="en-GB" sz="700" i="1">
                <a:solidFill>
                  <a:schemeClr val="tx2"/>
                </a:solidFill>
              </a:endParaRPr>
            </a:p>
            <a:p>
              <a:r>
                <a:rPr lang="en-GB" sz="700" i="1">
                  <a:solidFill>
                    <a:schemeClr val="tx2"/>
                  </a:solidFill>
                </a:rPr>
                <a:t>             =  Delivered on Target Implementation Date  </a:t>
              </a:r>
            </a:p>
          </p:txBody>
        </p:sp>
        <p:sp>
          <p:nvSpPr>
            <p:cNvPr id="38" name="Rectangle 37">
              <a:extLst>
                <a:ext uri="{FF2B5EF4-FFF2-40B4-BE49-F238E27FC236}">
                  <a16:creationId xmlns:a16="http://schemas.microsoft.com/office/drawing/2014/main" id="{CC1537F1-BD3A-463C-9E1A-F5AE2835A0B4}"/>
                </a:ext>
              </a:extLst>
            </p:cNvPr>
            <p:cNvSpPr/>
            <p:nvPr/>
          </p:nvSpPr>
          <p:spPr>
            <a:xfrm>
              <a:off x="241415" y="4670641"/>
              <a:ext cx="264516" cy="84701"/>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solidFill>
                  <a:schemeClr val="tx1"/>
                </a:solidFill>
              </a:endParaRPr>
            </a:p>
          </p:txBody>
        </p:sp>
        <p:sp>
          <p:nvSpPr>
            <p:cNvPr id="39" name="Rectangle 38">
              <a:extLst>
                <a:ext uri="{FF2B5EF4-FFF2-40B4-BE49-F238E27FC236}">
                  <a16:creationId xmlns:a16="http://schemas.microsoft.com/office/drawing/2014/main" id="{FFB2F77C-DBB2-4E1B-8CBB-8E76E585AC92}"/>
                </a:ext>
              </a:extLst>
            </p:cNvPr>
            <p:cNvSpPr/>
            <p:nvPr/>
          </p:nvSpPr>
          <p:spPr>
            <a:xfrm>
              <a:off x="250221" y="4485134"/>
              <a:ext cx="264516" cy="84702"/>
            </a:xfrm>
            <a:prstGeom prst="rect">
              <a:avLst/>
            </a:prstGeom>
            <a:solidFill>
              <a:schemeClr val="tx2">
                <a:lumMod val="40000"/>
                <a:lumOff val="60000"/>
              </a:schemeClr>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solidFill>
                  <a:schemeClr val="tx1"/>
                </a:solidFill>
              </a:endParaRPr>
            </a:p>
          </p:txBody>
        </p:sp>
        <p:sp>
          <p:nvSpPr>
            <p:cNvPr id="5" name="TextBox 4">
              <a:extLst>
                <a:ext uri="{FF2B5EF4-FFF2-40B4-BE49-F238E27FC236}">
                  <a16:creationId xmlns:a16="http://schemas.microsoft.com/office/drawing/2014/main" id="{51B8C1C9-68D5-4122-BBBF-2CF9BB5E367C}"/>
                </a:ext>
              </a:extLst>
            </p:cNvPr>
            <p:cNvSpPr txBox="1"/>
            <p:nvPr/>
          </p:nvSpPr>
          <p:spPr>
            <a:xfrm>
              <a:off x="39751" y="4317697"/>
              <a:ext cx="1944411" cy="230832"/>
            </a:xfrm>
            <a:prstGeom prst="rect">
              <a:avLst/>
            </a:prstGeom>
            <a:noFill/>
          </p:spPr>
          <p:txBody>
            <a:bodyPr wrap="square" rtlCol="0">
              <a:spAutoFit/>
            </a:bodyPr>
            <a:lstStyle/>
            <a:p>
              <a:r>
                <a:rPr lang="en-GB" sz="900" b="1">
                  <a:solidFill>
                    <a:schemeClr val="tx2"/>
                  </a:solidFill>
                </a:rPr>
                <a:t>Delivery Key</a:t>
              </a:r>
            </a:p>
          </p:txBody>
        </p:sp>
      </p:grpSp>
      <p:sp>
        <p:nvSpPr>
          <p:cNvPr id="40" name="TextBox 39">
            <a:extLst>
              <a:ext uri="{FF2B5EF4-FFF2-40B4-BE49-F238E27FC236}">
                <a16:creationId xmlns:a16="http://schemas.microsoft.com/office/drawing/2014/main" id="{2CF2454D-4CAC-425A-9B7C-46154DF707B6}"/>
              </a:ext>
            </a:extLst>
          </p:cNvPr>
          <p:cNvSpPr txBox="1"/>
          <p:nvPr/>
        </p:nvSpPr>
        <p:spPr>
          <a:xfrm>
            <a:off x="0" y="4977629"/>
            <a:ext cx="1507144" cy="200055"/>
          </a:xfrm>
          <a:prstGeom prst="rect">
            <a:avLst/>
          </a:prstGeom>
          <a:noFill/>
        </p:spPr>
        <p:txBody>
          <a:bodyPr wrap="none" lIns="91440" tIns="45720" rIns="91440" bIns="45720" rtlCol="0" anchor="t">
            <a:spAutoFit/>
          </a:bodyPr>
          <a:lstStyle/>
          <a:p>
            <a:r>
              <a:rPr lang="en-GB" sz="700"/>
              <a:t>Slide produced 30</a:t>
            </a:r>
            <a:r>
              <a:rPr lang="en-GB" sz="700" baseline="30000"/>
              <a:t>th</a:t>
            </a:r>
            <a:r>
              <a:rPr lang="en-GB" sz="700"/>
              <a:t> March 2023</a:t>
            </a:r>
            <a:endParaRPr lang="en-GB"/>
          </a:p>
        </p:txBody>
      </p:sp>
      <p:sp>
        <p:nvSpPr>
          <p:cNvPr id="44" name="Rectangle 43">
            <a:extLst>
              <a:ext uri="{FF2B5EF4-FFF2-40B4-BE49-F238E27FC236}">
                <a16:creationId xmlns:a16="http://schemas.microsoft.com/office/drawing/2014/main" id="{DAFEE9CF-B4A0-4BE0-9DED-B3B680B0ED80}"/>
              </a:ext>
            </a:extLst>
          </p:cNvPr>
          <p:cNvSpPr/>
          <p:nvPr/>
        </p:nvSpPr>
        <p:spPr>
          <a:xfrm>
            <a:off x="201664" y="4846175"/>
            <a:ext cx="264516" cy="112519"/>
          </a:xfrm>
          <a:prstGeom prst="rect">
            <a:avLst/>
          </a:prstGeom>
          <a:solidFill>
            <a:srgbClr val="92D050"/>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solidFill>
                <a:schemeClr val="tx1"/>
              </a:solidFill>
            </a:endParaRPr>
          </a:p>
        </p:txBody>
      </p:sp>
      <p:sp>
        <p:nvSpPr>
          <p:cNvPr id="45" name="Rectangle 44">
            <a:extLst>
              <a:ext uri="{FF2B5EF4-FFF2-40B4-BE49-F238E27FC236}">
                <a16:creationId xmlns:a16="http://schemas.microsoft.com/office/drawing/2014/main" id="{55E863BC-2BBF-41B0-9ED0-99032399DDFB}"/>
              </a:ext>
            </a:extLst>
          </p:cNvPr>
          <p:cNvSpPr/>
          <p:nvPr/>
        </p:nvSpPr>
        <p:spPr>
          <a:xfrm>
            <a:off x="56220" y="1646111"/>
            <a:ext cx="3384376" cy="393655"/>
          </a:xfrm>
          <a:prstGeom prst="rect">
            <a:avLst/>
          </a:prstGeom>
          <a:solidFill>
            <a:srgbClr val="92D05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March 23 - </a:t>
            </a:r>
            <a:r>
              <a:rPr lang="en-GB" sz="1200" b="1" err="1">
                <a:solidFill>
                  <a:schemeClr val="tx1"/>
                </a:solidFill>
              </a:rPr>
              <a:t>AdHoc</a:t>
            </a:r>
            <a:r>
              <a:rPr lang="en-GB" sz="1200" b="1">
                <a:solidFill>
                  <a:schemeClr val="tx1"/>
                </a:solidFill>
              </a:rPr>
              <a:t> Release (</a:t>
            </a:r>
            <a:r>
              <a:rPr lang="en-GB" sz="1100" b="1">
                <a:solidFill>
                  <a:schemeClr val="tx1"/>
                </a:solidFill>
              </a:rPr>
              <a:t>XRN5575</a:t>
            </a:r>
            <a:r>
              <a:rPr lang="en-GB" sz="1200" b="1">
                <a:solidFill>
                  <a:schemeClr val="tx1"/>
                </a:solidFill>
              </a:rPr>
              <a:t>)</a:t>
            </a:r>
          </a:p>
          <a:p>
            <a:pPr algn="ctr"/>
            <a:r>
              <a:rPr lang="en-GB" sz="1050" b="1">
                <a:solidFill>
                  <a:schemeClr val="tx1"/>
                </a:solidFill>
              </a:rPr>
              <a:t>XRN5379, XRN5143</a:t>
            </a:r>
            <a:endParaRPr lang="en-GB" sz="1050" b="1">
              <a:solidFill>
                <a:schemeClr val="tx1"/>
              </a:solidFill>
              <a:highlight>
                <a:srgbClr val="FFFF00"/>
              </a:highlight>
            </a:endParaRPr>
          </a:p>
        </p:txBody>
      </p:sp>
      <p:sp>
        <p:nvSpPr>
          <p:cNvPr id="46" name="Rectangle 45">
            <a:extLst>
              <a:ext uri="{FF2B5EF4-FFF2-40B4-BE49-F238E27FC236}">
                <a16:creationId xmlns:a16="http://schemas.microsoft.com/office/drawing/2014/main" id="{6CDD913D-265C-4298-8B0E-6ED3C6EBFD88}"/>
              </a:ext>
            </a:extLst>
          </p:cNvPr>
          <p:cNvSpPr/>
          <p:nvPr/>
        </p:nvSpPr>
        <p:spPr>
          <a:xfrm>
            <a:off x="415943" y="2594603"/>
            <a:ext cx="675257" cy="295393"/>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XRN5595</a:t>
            </a:r>
          </a:p>
        </p:txBody>
      </p:sp>
      <p:sp>
        <p:nvSpPr>
          <p:cNvPr id="47" name="Rectangle 46">
            <a:extLst>
              <a:ext uri="{FF2B5EF4-FFF2-40B4-BE49-F238E27FC236}">
                <a16:creationId xmlns:a16="http://schemas.microsoft.com/office/drawing/2014/main" id="{E1BBEC5A-4649-40CA-A725-F29D83715EA8}"/>
              </a:ext>
            </a:extLst>
          </p:cNvPr>
          <p:cNvSpPr/>
          <p:nvPr/>
        </p:nvSpPr>
        <p:spPr>
          <a:xfrm>
            <a:off x="424759" y="3039987"/>
            <a:ext cx="675257" cy="295393"/>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XRN5555</a:t>
            </a:r>
          </a:p>
        </p:txBody>
      </p:sp>
      <p:sp>
        <p:nvSpPr>
          <p:cNvPr id="48" name="Rectangle 47">
            <a:extLst>
              <a:ext uri="{FF2B5EF4-FFF2-40B4-BE49-F238E27FC236}">
                <a16:creationId xmlns:a16="http://schemas.microsoft.com/office/drawing/2014/main" id="{C711C03E-9388-42AA-A2C7-E1C2617A3C80}"/>
              </a:ext>
            </a:extLst>
          </p:cNvPr>
          <p:cNvSpPr/>
          <p:nvPr/>
        </p:nvSpPr>
        <p:spPr>
          <a:xfrm>
            <a:off x="4499991" y="3729851"/>
            <a:ext cx="4545173" cy="407667"/>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February 24 – Major Release</a:t>
            </a:r>
          </a:p>
          <a:p>
            <a:pPr algn="ctr"/>
            <a:r>
              <a:rPr lang="en-GB" sz="1200" b="1">
                <a:solidFill>
                  <a:schemeClr val="tx1"/>
                </a:solidFill>
              </a:rPr>
              <a:t>XRN5607, XRN5573B</a:t>
            </a:r>
          </a:p>
        </p:txBody>
      </p:sp>
      <p:sp>
        <p:nvSpPr>
          <p:cNvPr id="29" name="Rectangle 28">
            <a:extLst>
              <a:ext uri="{FF2B5EF4-FFF2-40B4-BE49-F238E27FC236}">
                <a16:creationId xmlns:a16="http://schemas.microsoft.com/office/drawing/2014/main" id="{18FF10C9-BAE2-4D87-83C4-FB1563FB516A}"/>
              </a:ext>
            </a:extLst>
          </p:cNvPr>
          <p:cNvSpPr/>
          <p:nvPr/>
        </p:nvSpPr>
        <p:spPr>
          <a:xfrm>
            <a:off x="1209903" y="2600531"/>
            <a:ext cx="750754" cy="295393"/>
          </a:xfrm>
          <a:prstGeom prst="rect">
            <a:avLst/>
          </a:prstGeom>
          <a:solidFill>
            <a:srgbClr val="92D050"/>
          </a:solid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XRN5535A</a:t>
            </a:r>
          </a:p>
        </p:txBody>
      </p:sp>
      <p:sp>
        <p:nvSpPr>
          <p:cNvPr id="30" name="Rectangle 29">
            <a:extLst>
              <a:ext uri="{FF2B5EF4-FFF2-40B4-BE49-F238E27FC236}">
                <a16:creationId xmlns:a16="http://schemas.microsoft.com/office/drawing/2014/main" id="{87D3A54A-7D6E-4D84-B2A9-F3135DDDA82B}"/>
              </a:ext>
            </a:extLst>
          </p:cNvPr>
          <p:cNvSpPr/>
          <p:nvPr/>
        </p:nvSpPr>
        <p:spPr>
          <a:xfrm>
            <a:off x="6244794" y="2169219"/>
            <a:ext cx="675257" cy="295393"/>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XRN5567</a:t>
            </a:r>
          </a:p>
        </p:txBody>
      </p:sp>
      <p:sp>
        <p:nvSpPr>
          <p:cNvPr id="35" name="Rectangle 34">
            <a:extLst>
              <a:ext uri="{FF2B5EF4-FFF2-40B4-BE49-F238E27FC236}">
                <a16:creationId xmlns:a16="http://schemas.microsoft.com/office/drawing/2014/main" id="{E9732EF8-52B3-457F-B7D2-CF4F41EBCCF8}"/>
              </a:ext>
            </a:extLst>
          </p:cNvPr>
          <p:cNvSpPr/>
          <p:nvPr/>
        </p:nvSpPr>
        <p:spPr>
          <a:xfrm>
            <a:off x="2336979" y="3804072"/>
            <a:ext cx="675257" cy="295393"/>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XRN5602</a:t>
            </a:r>
          </a:p>
        </p:txBody>
      </p:sp>
      <p:sp>
        <p:nvSpPr>
          <p:cNvPr id="36" name="Rectangle 35">
            <a:extLst>
              <a:ext uri="{FF2B5EF4-FFF2-40B4-BE49-F238E27FC236}">
                <a16:creationId xmlns:a16="http://schemas.microsoft.com/office/drawing/2014/main" id="{EF3C3974-9AEA-4E78-B6F4-AD13769EDC60}"/>
              </a:ext>
            </a:extLst>
          </p:cNvPr>
          <p:cNvSpPr/>
          <p:nvPr/>
        </p:nvSpPr>
        <p:spPr>
          <a:xfrm>
            <a:off x="2333260" y="3434458"/>
            <a:ext cx="675257" cy="295393"/>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XRN5606</a:t>
            </a:r>
          </a:p>
        </p:txBody>
      </p:sp>
      <p:sp>
        <p:nvSpPr>
          <p:cNvPr id="37" name="Rectangle 36">
            <a:extLst>
              <a:ext uri="{FF2B5EF4-FFF2-40B4-BE49-F238E27FC236}">
                <a16:creationId xmlns:a16="http://schemas.microsoft.com/office/drawing/2014/main" id="{4DB3ADE4-ED1A-42DE-BC49-E7DEE64E821A}"/>
              </a:ext>
            </a:extLst>
          </p:cNvPr>
          <p:cNvSpPr/>
          <p:nvPr/>
        </p:nvSpPr>
        <p:spPr>
          <a:xfrm>
            <a:off x="3719783" y="3049076"/>
            <a:ext cx="675257" cy="295393"/>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XRN5454</a:t>
            </a:r>
          </a:p>
        </p:txBody>
      </p:sp>
      <p:sp>
        <p:nvSpPr>
          <p:cNvPr id="41" name="Rectangle 40">
            <a:extLst>
              <a:ext uri="{FF2B5EF4-FFF2-40B4-BE49-F238E27FC236}">
                <a16:creationId xmlns:a16="http://schemas.microsoft.com/office/drawing/2014/main" id="{5419E763-E40E-4B40-B397-23494AC7E540}"/>
              </a:ext>
            </a:extLst>
          </p:cNvPr>
          <p:cNvSpPr/>
          <p:nvPr/>
        </p:nvSpPr>
        <p:spPr>
          <a:xfrm>
            <a:off x="3719782" y="3409020"/>
            <a:ext cx="675257" cy="295393"/>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XRN5547</a:t>
            </a:r>
          </a:p>
        </p:txBody>
      </p:sp>
      <p:sp>
        <p:nvSpPr>
          <p:cNvPr id="3" name="Rectangle 2">
            <a:extLst>
              <a:ext uri="{FF2B5EF4-FFF2-40B4-BE49-F238E27FC236}">
                <a16:creationId xmlns:a16="http://schemas.microsoft.com/office/drawing/2014/main" id="{02F24BFA-B756-F69C-C15E-FB5B5FB66DB9}"/>
              </a:ext>
            </a:extLst>
          </p:cNvPr>
          <p:cNvSpPr/>
          <p:nvPr/>
        </p:nvSpPr>
        <p:spPr>
          <a:xfrm>
            <a:off x="5596859" y="3359245"/>
            <a:ext cx="675257" cy="295393"/>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XRN5605</a:t>
            </a:r>
          </a:p>
        </p:txBody>
      </p:sp>
      <p:sp>
        <p:nvSpPr>
          <p:cNvPr id="9" name="Rectangle 8">
            <a:extLst>
              <a:ext uri="{FF2B5EF4-FFF2-40B4-BE49-F238E27FC236}">
                <a16:creationId xmlns:a16="http://schemas.microsoft.com/office/drawing/2014/main" id="{4BCCCA4B-BAF0-6CE0-26A6-8CC62A69BCAA}"/>
              </a:ext>
            </a:extLst>
          </p:cNvPr>
          <p:cNvSpPr/>
          <p:nvPr/>
        </p:nvSpPr>
        <p:spPr>
          <a:xfrm>
            <a:off x="5596859" y="3026245"/>
            <a:ext cx="675257" cy="295393"/>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XRN5604</a:t>
            </a:r>
          </a:p>
        </p:txBody>
      </p:sp>
    </p:spTree>
    <p:extLst>
      <p:ext uri="{BB962C8B-B14F-4D97-AF65-F5344CB8AC3E}">
        <p14:creationId xmlns:p14="http://schemas.microsoft.com/office/powerpoint/2010/main" val="39439785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Appendix</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651826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1E561D-CE76-4E28-B44C-5D7A0AD322EC}"/>
              </a:ext>
            </a:extLst>
          </p:cNvPr>
          <p:cNvSpPr>
            <a:spLocks noGrp="1"/>
          </p:cNvSpPr>
          <p:nvPr>
            <p:ph type="title"/>
          </p:nvPr>
        </p:nvSpPr>
        <p:spPr/>
        <p:txBody>
          <a:bodyPr/>
          <a:lstStyle/>
          <a:p>
            <a:r>
              <a:rPr lang="en-GB"/>
              <a:t>DDP Appendix</a:t>
            </a:r>
          </a:p>
        </p:txBody>
      </p:sp>
    </p:spTree>
    <p:extLst>
      <p:ext uri="{BB962C8B-B14F-4D97-AF65-F5344CB8AC3E}">
        <p14:creationId xmlns:p14="http://schemas.microsoft.com/office/powerpoint/2010/main" val="119082725"/>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270878B1-F807-492B-B54B-15A58D1232B1}"/>
              </a:ext>
            </a:extLst>
          </p:cNvPr>
          <p:cNvGraphicFramePr>
            <a:graphicFrameLocks noGrp="1"/>
          </p:cNvGraphicFramePr>
          <p:nvPr/>
        </p:nvGraphicFramePr>
        <p:xfrm>
          <a:off x="251520" y="555526"/>
          <a:ext cx="8568952" cy="3132714"/>
        </p:xfrm>
        <a:graphic>
          <a:graphicData uri="http://schemas.openxmlformats.org/drawingml/2006/table">
            <a:tbl>
              <a:tblPr firstRow="1" bandRow="1">
                <a:tableStyleId>{5940675A-B579-460E-94D1-54222C63F5DA}</a:tableStyleId>
              </a:tblPr>
              <a:tblGrid>
                <a:gridCol w="4176464">
                  <a:extLst>
                    <a:ext uri="{9D8B030D-6E8A-4147-A177-3AD203B41FA5}">
                      <a16:colId xmlns:a16="http://schemas.microsoft.com/office/drawing/2014/main" val="421334891"/>
                    </a:ext>
                  </a:extLst>
                </a:gridCol>
                <a:gridCol w="4392488">
                  <a:extLst>
                    <a:ext uri="{9D8B030D-6E8A-4147-A177-3AD203B41FA5}">
                      <a16:colId xmlns:a16="http://schemas.microsoft.com/office/drawing/2014/main" val="2119268424"/>
                    </a:ext>
                  </a:extLst>
                </a:gridCol>
              </a:tblGrid>
              <a:tr h="219614">
                <a:tc>
                  <a:txBody>
                    <a:bodyPr/>
                    <a:lstStyle/>
                    <a:p>
                      <a:pPr algn="ctr"/>
                      <a:r>
                        <a:rPr lang="en-GB" sz="140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a:solidFill>
                            <a:schemeClr val="bg1"/>
                          </a:solidFill>
                          <a:latin typeface="Poppins Medium" panose="00000600000000000000" pitchFamily="2" charset="0"/>
                          <a:cs typeface="Poppins Medium" panose="00000600000000000000" pitchFamily="2" charset="0"/>
                        </a:rPr>
                        <a:t>Previous sprint (part of release 5)</a:t>
                      </a:r>
                    </a:p>
                  </a:txBody>
                  <a:tcPr marL="34290" marR="34290" marT="17145" marB="17145" anchor="ctr">
                    <a:solidFill>
                      <a:schemeClr val="tx1"/>
                    </a:solidFill>
                  </a:tcPr>
                </a:tc>
                <a:extLst>
                  <a:ext uri="{0D108BD9-81ED-4DB2-BD59-A6C34878D82A}">
                    <a16:rowId xmlns:a16="http://schemas.microsoft.com/office/drawing/2014/main" val="577186565"/>
                  </a:ext>
                </a:extLst>
              </a:tr>
              <a:tr h="949408">
                <a:tc gridSpan="2">
                  <a:txBody>
                    <a:bodyPr/>
                    <a:lstStyle/>
                    <a:p>
                      <a:pPr algn="l"/>
                      <a:r>
                        <a:rPr lang="en-GB" sz="1050" b="1">
                          <a:solidFill>
                            <a:srgbClr val="000000"/>
                          </a:solidFill>
                          <a:latin typeface="Poppins Medium" panose="00000600000000000000" pitchFamily="2" charset="0"/>
                          <a:cs typeface="Poppins Medium" panose="00000600000000000000" pitchFamily="2" charset="0"/>
                        </a:rPr>
                        <a:t>Goals:</a:t>
                      </a:r>
                    </a:p>
                    <a:p>
                      <a:pPr marL="171450" indent="-171450" algn="l">
                        <a:buFont typeface="Arial" panose="020B0604020202020204" pitchFamily="34" charset="0"/>
                        <a:buChar char="•"/>
                      </a:pPr>
                      <a:r>
                        <a:rPr lang="en-GB" sz="800" kern="1200">
                          <a:solidFill>
                            <a:srgbClr val="000000"/>
                          </a:solidFill>
                          <a:latin typeface="Poppins Medium" panose="00000600000000000000" pitchFamily="2" charset="0"/>
                          <a:ea typeface="+mn-ea"/>
                          <a:cs typeface="Poppins Medium" panose="00000600000000000000" pitchFamily="2" charset="0"/>
                        </a:rPr>
                        <a:t>Complete Build – complete</a:t>
                      </a:r>
                    </a:p>
                    <a:p>
                      <a:pPr marL="171450" indent="-171450" algn="l">
                        <a:buFont typeface="Arial" panose="020B0604020202020204" pitchFamily="34" charset="0"/>
                        <a:buChar char="•"/>
                      </a:pPr>
                      <a:r>
                        <a:rPr lang="en-GB" sz="800" kern="1200">
                          <a:solidFill>
                            <a:srgbClr val="000000"/>
                          </a:solidFill>
                          <a:latin typeface="Poppins Medium" panose="00000600000000000000" pitchFamily="2" charset="0"/>
                          <a:ea typeface="+mn-ea"/>
                          <a:cs typeface="Poppins Medium" panose="00000600000000000000" pitchFamily="2" charset="0"/>
                        </a:rPr>
                        <a:t>Establish </a:t>
                      </a:r>
                      <a:r>
                        <a:rPr lang="en-GB" sz="800" kern="1200" err="1">
                          <a:solidFill>
                            <a:srgbClr val="000000"/>
                          </a:solidFill>
                          <a:latin typeface="Poppins Medium" panose="00000600000000000000" pitchFamily="2" charset="0"/>
                          <a:ea typeface="+mn-ea"/>
                          <a:cs typeface="Poppins Medium" panose="00000600000000000000" pitchFamily="2" charset="0"/>
                        </a:rPr>
                        <a:t>besta</a:t>
                      </a:r>
                      <a:r>
                        <a:rPr lang="en-GB" sz="800" kern="1200">
                          <a:solidFill>
                            <a:srgbClr val="000000"/>
                          </a:solidFill>
                          <a:latin typeface="Poppins Medium" panose="00000600000000000000" pitchFamily="2" charset="0"/>
                          <a:ea typeface="+mn-ea"/>
                          <a:cs typeface="Poppins Medium" panose="00000600000000000000" pitchFamily="2" charset="0"/>
                        </a:rPr>
                        <a:t> team – complete </a:t>
                      </a:r>
                    </a:p>
                    <a:p>
                      <a:pPr marL="171450" indent="-171450" algn="l">
                        <a:buFont typeface="Arial" panose="020B0604020202020204" pitchFamily="34" charset="0"/>
                        <a:buChar char="•"/>
                      </a:pPr>
                      <a:r>
                        <a:rPr lang="en-GB" sz="800" kern="1200">
                          <a:solidFill>
                            <a:srgbClr val="000000"/>
                          </a:solidFill>
                          <a:latin typeface="Poppins Medium" panose="00000600000000000000" pitchFamily="2" charset="0"/>
                          <a:ea typeface="+mn-ea"/>
                          <a:cs typeface="Poppins Medium" panose="00000600000000000000" pitchFamily="2" charset="0"/>
                        </a:rPr>
                        <a:t>Establish DN sprint goal for release 6 – ongoing </a:t>
                      </a:r>
                    </a:p>
                  </a:txBody>
                  <a:tcPr marL="34290" marR="34290" marT="17145" marB="17145"/>
                </a:tc>
                <a:tc hMerge="1">
                  <a:txBody>
                    <a:bodyPr/>
                    <a:lstStyle/>
                    <a:p>
                      <a:endParaRPr lang="en-GB"/>
                    </a:p>
                  </a:txBody>
                  <a:tcPr/>
                </a:tc>
                <a:extLst>
                  <a:ext uri="{0D108BD9-81ED-4DB2-BD59-A6C34878D82A}">
                    <a16:rowId xmlns:a16="http://schemas.microsoft.com/office/drawing/2014/main" val="232056708"/>
                  </a:ext>
                </a:extLst>
              </a:tr>
              <a:tr h="1935656">
                <a:tc gridSpan="2">
                  <a:txBody>
                    <a:bodyPr/>
                    <a:lstStyle/>
                    <a:p>
                      <a:pPr algn="l"/>
                      <a:r>
                        <a:rPr lang="en-GB" sz="1000" b="1">
                          <a:solidFill>
                            <a:srgbClr val="000000"/>
                          </a:solidFill>
                          <a:latin typeface="Poppins Medium" panose="00000600000000000000" pitchFamily="2" charset="0"/>
                          <a:cs typeface="Poppins Medium" panose="00000600000000000000" pitchFamily="2" charset="0"/>
                        </a:rPr>
                        <a:t>Outcomes:</a:t>
                      </a:r>
                    </a:p>
                    <a:p>
                      <a:pPr algn="l"/>
                      <a:endParaRPr lang="en-GB" sz="800">
                        <a:solidFill>
                          <a:srgbClr val="000000"/>
                        </a:solidFill>
                        <a:latin typeface="Poppins Medium" panose="00000600000000000000" pitchFamily="2" charset="0"/>
                        <a:cs typeface="Poppins Medium" panose="00000600000000000000" pitchFamily="2" charset="0"/>
                      </a:endParaRP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XRn4490 build milestone met – complete </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Beta team working with delivery team refine dashboards in preparation for implementation (in line with </a:t>
                      </a:r>
                      <a:r>
                        <a:rPr lang="en-GB" sz="800" err="1">
                          <a:solidFill>
                            <a:srgbClr val="000000"/>
                          </a:solidFill>
                          <a:latin typeface="Poppins Medium" panose="00000600000000000000" pitchFamily="2" charset="0"/>
                          <a:cs typeface="Poppins Medium" panose="00000600000000000000" pitchFamily="2" charset="0"/>
                        </a:rPr>
                        <a:t>feb</a:t>
                      </a:r>
                      <a:r>
                        <a:rPr lang="en-GB" sz="800">
                          <a:solidFill>
                            <a:srgbClr val="000000"/>
                          </a:solidFill>
                          <a:latin typeface="Poppins Medium" panose="00000600000000000000" pitchFamily="2" charset="0"/>
                          <a:cs typeface="Poppins Medium" panose="00000600000000000000" pitchFamily="2" charset="0"/>
                        </a:rPr>
                        <a:t> release) – ongoing</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Work with DNs to establish sprint goal ahead of release 6 </a:t>
                      </a:r>
                    </a:p>
                    <a:p>
                      <a:pPr algn="l"/>
                      <a:endParaRPr lang="en-GB" sz="800">
                        <a:solidFill>
                          <a:srgbClr val="000000"/>
                        </a:solidFill>
                        <a:latin typeface="Poppins Medium" panose="00000600000000000000" pitchFamily="2" charset="0"/>
                        <a:cs typeface="Poppins Medium" panose="00000600000000000000" pitchFamily="2" charset="0"/>
                      </a:endParaRPr>
                    </a:p>
                    <a:p>
                      <a:pPr algn="l"/>
                      <a:endParaRPr lang="en-GB" sz="800">
                        <a:solidFill>
                          <a:srgbClr val="000000"/>
                        </a:solidFill>
                        <a:latin typeface="Poppins Medium" panose="00000600000000000000" pitchFamily="2" charset="0"/>
                        <a:cs typeface="Poppins Medium" panose="00000600000000000000" pitchFamily="2" charset="0"/>
                      </a:endParaRPr>
                    </a:p>
                    <a:p>
                      <a:pPr algn="l"/>
                      <a:endParaRPr lang="en-GB" sz="800">
                        <a:solidFill>
                          <a:srgbClr val="000000"/>
                        </a:solidFill>
                        <a:latin typeface="Poppins Medium" panose="00000600000000000000" pitchFamily="2" charset="0"/>
                        <a:cs typeface="Poppins Medium" panose="00000600000000000000" pitchFamily="2" charset="0"/>
                      </a:endParaRPr>
                    </a:p>
                  </a:txBody>
                  <a:tcPr marL="34290" marR="34290" marT="17145" marB="17145"/>
                </a:tc>
                <a:tc hMerge="1">
                  <a:txBody>
                    <a:bodyPr/>
                    <a:lstStyle/>
                    <a:p>
                      <a:endParaRPr lang="en-GB"/>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1880533778"/>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270878B1-F807-492B-B54B-15A58D1232B1}"/>
              </a:ext>
            </a:extLst>
          </p:cNvPr>
          <p:cNvGraphicFramePr>
            <a:graphicFrameLocks noGrp="1"/>
          </p:cNvGraphicFramePr>
          <p:nvPr/>
        </p:nvGraphicFramePr>
        <p:xfrm>
          <a:off x="251520" y="555526"/>
          <a:ext cx="8568952" cy="3246296"/>
        </p:xfrm>
        <a:graphic>
          <a:graphicData uri="http://schemas.openxmlformats.org/drawingml/2006/table">
            <a:tbl>
              <a:tblPr firstRow="1" bandRow="1">
                <a:tableStyleId>{5940675A-B579-460E-94D1-54222C63F5DA}</a:tableStyleId>
              </a:tblPr>
              <a:tblGrid>
                <a:gridCol w="4176464">
                  <a:extLst>
                    <a:ext uri="{9D8B030D-6E8A-4147-A177-3AD203B41FA5}">
                      <a16:colId xmlns:a16="http://schemas.microsoft.com/office/drawing/2014/main" val="421334891"/>
                    </a:ext>
                  </a:extLst>
                </a:gridCol>
                <a:gridCol w="4392488">
                  <a:extLst>
                    <a:ext uri="{9D8B030D-6E8A-4147-A177-3AD203B41FA5}">
                      <a16:colId xmlns:a16="http://schemas.microsoft.com/office/drawing/2014/main" val="2119268424"/>
                    </a:ext>
                  </a:extLst>
                </a:gridCol>
              </a:tblGrid>
              <a:tr h="219614">
                <a:tc>
                  <a:txBody>
                    <a:bodyPr/>
                    <a:lstStyle/>
                    <a:p>
                      <a:pPr algn="ctr"/>
                      <a:r>
                        <a:rPr lang="en-GB" sz="140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a:solidFill>
                            <a:schemeClr val="bg1"/>
                          </a:solidFill>
                          <a:latin typeface="Poppins Medium" panose="00000600000000000000" pitchFamily="2" charset="0"/>
                          <a:cs typeface="Poppins Medium" panose="00000600000000000000" pitchFamily="2" charset="0"/>
                        </a:rPr>
                        <a:t>Release 4</a:t>
                      </a:r>
                    </a:p>
                  </a:txBody>
                  <a:tcPr marL="34290" marR="34290" marT="17145" marB="17145" anchor="ctr">
                    <a:solidFill>
                      <a:schemeClr val="tx1"/>
                    </a:solidFill>
                  </a:tcPr>
                </a:tc>
                <a:extLst>
                  <a:ext uri="{0D108BD9-81ED-4DB2-BD59-A6C34878D82A}">
                    <a16:rowId xmlns:a16="http://schemas.microsoft.com/office/drawing/2014/main" val="577186565"/>
                  </a:ext>
                </a:extLst>
              </a:tr>
              <a:tr h="949408">
                <a:tc gridSpan="2">
                  <a:txBody>
                    <a:bodyPr/>
                    <a:lstStyle/>
                    <a:p>
                      <a:pPr algn="l"/>
                      <a:r>
                        <a:rPr lang="en-GB" sz="1050" b="1">
                          <a:solidFill>
                            <a:srgbClr val="000000"/>
                          </a:solidFill>
                          <a:latin typeface="Poppins Medium" panose="00000600000000000000" pitchFamily="2" charset="0"/>
                          <a:cs typeface="Poppins Medium" panose="00000600000000000000" pitchFamily="2" charset="0"/>
                        </a:rPr>
                        <a:t>Goals:</a:t>
                      </a:r>
                    </a:p>
                    <a:p>
                      <a:pPr algn="l"/>
                      <a:endParaRPr lang="en-GB" sz="900">
                        <a:solidFill>
                          <a:srgbClr val="000000"/>
                        </a:solidFill>
                        <a:latin typeface="Poppins Medium" panose="00000600000000000000" pitchFamily="2" charset="0"/>
                        <a:cs typeface="Poppins Medium" panose="00000600000000000000" pitchFamily="2" charset="0"/>
                      </a:endParaRPr>
                    </a:p>
                    <a:p>
                      <a:pPr marL="171450" indent="-171450" algn="l">
                        <a:buFont typeface="Arial" panose="020B0604020202020204" pitchFamily="34" charset="0"/>
                        <a:buChar char="•"/>
                      </a:pPr>
                      <a:r>
                        <a:rPr lang="en-GB" sz="800" kern="1200">
                          <a:solidFill>
                            <a:srgbClr val="000000"/>
                          </a:solidFill>
                          <a:latin typeface="Poppins Medium" panose="00000600000000000000" pitchFamily="2" charset="0"/>
                          <a:ea typeface="+mn-ea"/>
                          <a:cs typeface="Poppins Medium" panose="00000600000000000000" pitchFamily="2" charset="0"/>
                        </a:rPr>
                        <a:t>Complete detailed design </a:t>
                      </a:r>
                    </a:p>
                    <a:p>
                      <a:pPr marL="171450" indent="-171450" algn="l">
                        <a:buFont typeface="Arial" panose="020B0604020202020204" pitchFamily="34" charset="0"/>
                        <a:buChar char="•"/>
                      </a:pPr>
                      <a:r>
                        <a:rPr lang="en-GB" sz="800" kern="1200">
                          <a:solidFill>
                            <a:srgbClr val="000000"/>
                          </a:solidFill>
                          <a:latin typeface="Poppins Medium" panose="00000600000000000000" pitchFamily="2" charset="0"/>
                          <a:ea typeface="+mn-ea"/>
                          <a:cs typeface="Poppins Medium" panose="00000600000000000000" pitchFamily="2" charset="0"/>
                        </a:rPr>
                        <a:t>Complete source to target </a:t>
                      </a:r>
                    </a:p>
                    <a:p>
                      <a:pPr marL="171450" indent="-171450" algn="l">
                        <a:buFont typeface="Arial" panose="020B0604020202020204" pitchFamily="34" charset="0"/>
                        <a:buChar char="•"/>
                      </a:pPr>
                      <a:r>
                        <a:rPr lang="en-GB" sz="800" kern="1200">
                          <a:solidFill>
                            <a:srgbClr val="000000"/>
                          </a:solidFill>
                          <a:latin typeface="Poppins Medium" panose="00000600000000000000" pitchFamily="2" charset="0"/>
                          <a:ea typeface="+mn-ea"/>
                          <a:cs typeface="Poppins Medium" panose="00000600000000000000" pitchFamily="2" charset="0"/>
                        </a:rPr>
                        <a:t>Build 50% data model </a:t>
                      </a:r>
                    </a:p>
                    <a:p>
                      <a:pPr marL="171450" indent="-171450" algn="l">
                        <a:buFont typeface="Arial" panose="020B0604020202020204" pitchFamily="34" charset="0"/>
                        <a:buChar char="•"/>
                      </a:pPr>
                      <a:r>
                        <a:rPr lang="en-GB" sz="800" kern="1200">
                          <a:solidFill>
                            <a:srgbClr val="000000"/>
                          </a:solidFill>
                          <a:latin typeface="Poppins Medium" panose="00000600000000000000" pitchFamily="2" charset="0"/>
                          <a:ea typeface="+mn-ea"/>
                          <a:cs typeface="Poppins Medium" panose="00000600000000000000" pitchFamily="2" charset="0"/>
                        </a:rPr>
                        <a:t>Enable additional Shipper Pack reports to be self served via DDP</a:t>
                      </a:r>
                    </a:p>
                    <a:p>
                      <a:pPr marL="171450" indent="-171450" algn="l">
                        <a:buFont typeface="Arial" panose="020B0604020202020204" pitchFamily="34" charset="0"/>
                        <a:buChar char="•"/>
                      </a:pPr>
                      <a:r>
                        <a:rPr lang="en-GB" sz="800" kern="1200">
                          <a:solidFill>
                            <a:srgbClr val="000000"/>
                          </a:solidFill>
                          <a:latin typeface="Poppins Medium" panose="00000600000000000000" pitchFamily="2" charset="0"/>
                          <a:ea typeface="+mn-ea"/>
                          <a:cs typeface="Poppins Medium" panose="00000600000000000000" pitchFamily="2" charset="0"/>
                        </a:rPr>
                        <a:t>Facilitate MDD vs </a:t>
                      </a:r>
                      <a:r>
                        <a:rPr lang="en-GB" sz="800" kern="1200" err="1">
                          <a:solidFill>
                            <a:srgbClr val="000000"/>
                          </a:solidFill>
                          <a:latin typeface="Poppins Medium" panose="00000600000000000000" pitchFamily="2" charset="0"/>
                          <a:ea typeface="+mn-ea"/>
                          <a:cs typeface="Poppins Medium" panose="00000600000000000000" pitchFamily="2" charset="0"/>
                        </a:rPr>
                        <a:t>UKLink</a:t>
                      </a:r>
                      <a:r>
                        <a:rPr lang="en-GB" sz="800" kern="1200">
                          <a:solidFill>
                            <a:srgbClr val="000000"/>
                          </a:solidFill>
                          <a:latin typeface="Poppins Medium" panose="00000600000000000000" pitchFamily="2" charset="0"/>
                          <a:ea typeface="+mn-ea"/>
                          <a:cs typeface="Poppins Medium" panose="00000600000000000000" pitchFamily="2" charset="0"/>
                        </a:rPr>
                        <a:t> analysis for IGTs – Stretch</a:t>
                      </a:r>
                    </a:p>
                    <a:p>
                      <a:pPr marL="571500" indent="-571500" algn="l">
                        <a:buFont typeface="Arial" panose="020B0604020202020204" pitchFamily="34" charset="0"/>
                        <a:buChar char="•"/>
                      </a:pPr>
                      <a:endParaRPr lang="en-GB" sz="800">
                        <a:solidFill>
                          <a:srgbClr val="000000"/>
                        </a:solidFill>
                        <a:latin typeface="Poppins Medium" panose="00000600000000000000" pitchFamily="2" charset="0"/>
                        <a:cs typeface="Poppins Medium" panose="00000600000000000000" pitchFamily="2" charset="0"/>
                      </a:endParaRPr>
                    </a:p>
                  </a:txBody>
                  <a:tcPr marL="34290" marR="34290" marT="17145" marB="17145"/>
                </a:tc>
                <a:tc hMerge="1">
                  <a:txBody>
                    <a:bodyPr/>
                    <a:lstStyle/>
                    <a:p>
                      <a:endParaRPr lang="en-GB"/>
                    </a:p>
                  </a:txBody>
                  <a:tcPr/>
                </a:tc>
                <a:extLst>
                  <a:ext uri="{0D108BD9-81ED-4DB2-BD59-A6C34878D82A}">
                    <a16:rowId xmlns:a16="http://schemas.microsoft.com/office/drawing/2014/main" val="232056708"/>
                  </a:ext>
                </a:extLst>
              </a:tr>
              <a:tr h="1935656">
                <a:tc gridSpan="2">
                  <a:txBody>
                    <a:bodyPr/>
                    <a:lstStyle/>
                    <a:p>
                      <a:pPr algn="l"/>
                      <a:r>
                        <a:rPr lang="en-GB" sz="1000" b="1">
                          <a:solidFill>
                            <a:srgbClr val="000000"/>
                          </a:solidFill>
                          <a:latin typeface="Poppins Medium" panose="00000600000000000000" pitchFamily="2" charset="0"/>
                          <a:cs typeface="Poppins Medium" panose="00000600000000000000" pitchFamily="2" charset="0"/>
                        </a:rPr>
                        <a:t>Outcomes:</a:t>
                      </a:r>
                    </a:p>
                    <a:p>
                      <a:pPr algn="l"/>
                      <a:endParaRPr lang="en-GB" sz="800">
                        <a:solidFill>
                          <a:srgbClr val="000000"/>
                        </a:solidFill>
                        <a:latin typeface="Poppins Medium" panose="00000600000000000000" pitchFamily="2" charset="0"/>
                        <a:cs typeface="Poppins Medium" panose="00000600000000000000" pitchFamily="2" charset="0"/>
                      </a:endParaRP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Detailed Design for the XRN4990 Solution pertaining to DDP</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Source to target completed for XRN4990</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50% of XRN4990 data model built</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Additional Shipper pack delivery enabling Incorrect read factor and units to be self served via DDP</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Additional shipper pack delivery Shipper read frequency giving shipper portfolio count by MRF and a view of the average industry % by MRF code</a:t>
                      </a:r>
                    </a:p>
                    <a:p>
                      <a:pPr algn="l"/>
                      <a:endParaRPr lang="en-GB" sz="800">
                        <a:solidFill>
                          <a:srgbClr val="000000"/>
                        </a:solidFill>
                        <a:latin typeface="Poppins Medium" panose="00000600000000000000" pitchFamily="2" charset="0"/>
                        <a:cs typeface="Poppins Medium" panose="00000600000000000000" pitchFamily="2" charset="0"/>
                      </a:endParaRPr>
                    </a:p>
                    <a:p>
                      <a:pPr algn="l"/>
                      <a:endParaRPr lang="en-GB" sz="800">
                        <a:solidFill>
                          <a:srgbClr val="000000"/>
                        </a:solidFill>
                        <a:latin typeface="Poppins Medium" panose="00000600000000000000" pitchFamily="2" charset="0"/>
                        <a:cs typeface="Poppins Medium" panose="00000600000000000000" pitchFamily="2" charset="0"/>
                      </a:endParaRPr>
                    </a:p>
                    <a:p>
                      <a:pPr algn="l"/>
                      <a:r>
                        <a:rPr lang="en-GB" sz="1000" b="1" kern="1200">
                          <a:solidFill>
                            <a:srgbClr val="000000"/>
                          </a:solidFill>
                          <a:latin typeface="Poppins Medium" panose="00000600000000000000" pitchFamily="2" charset="0"/>
                          <a:ea typeface="+mn-ea"/>
                          <a:cs typeface="Poppins Medium" panose="00000600000000000000" pitchFamily="2" charset="0"/>
                        </a:rPr>
                        <a:t>Stretch Targets: </a:t>
                      </a:r>
                    </a:p>
                    <a:p>
                      <a:pPr algn="l"/>
                      <a:endParaRPr lang="en-GB" sz="800">
                        <a:solidFill>
                          <a:srgbClr val="000000"/>
                        </a:solidFill>
                        <a:latin typeface="Poppins Medium" panose="00000600000000000000" pitchFamily="2" charset="0"/>
                        <a:cs typeface="Poppins Medium" panose="00000600000000000000"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a:solidFill>
                            <a:srgbClr val="000000"/>
                          </a:solidFill>
                          <a:latin typeface="Poppins Medium" panose="00000600000000000000" pitchFamily="2" charset="0"/>
                          <a:cs typeface="Poppins Medium" panose="00000600000000000000" pitchFamily="2" charset="0"/>
                        </a:rPr>
                        <a:t>Additional analysis of </a:t>
                      </a:r>
                      <a:r>
                        <a:rPr lang="en-GB" sz="800" err="1">
                          <a:solidFill>
                            <a:srgbClr val="000000"/>
                          </a:solidFill>
                          <a:latin typeface="Poppins Medium" panose="00000600000000000000" pitchFamily="2" charset="0"/>
                          <a:cs typeface="Poppins Medium" panose="00000600000000000000" pitchFamily="2" charset="0"/>
                        </a:rPr>
                        <a:t>UKLink</a:t>
                      </a:r>
                      <a:r>
                        <a:rPr lang="en-GB" sz="800">
                          <a:solidFill>
                            <a:srgbClr val="000000"/>
                          </a:solidFill>
                          <a:latin typeface="Poppins Medium" panose="00000600000000000000" pitchFamily="2" charset="0"/>
                          <a:cs typeface="Poppins Medium" panose="00000600000000000000" pitchFamily="2" charset="0"/>
                        </a:rPr>
                        <a:t> / MDD data quality </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Industry view of read rejections by reasons code to compare company performance against industry average</a:t>
                      </a:r>
                    </a:p>
                  </a:txBody>
                  <a:tcPr marL="34290" marR="34290" marT="17145" marB="17145"/>
                </a:tc>
                <a:tc hMerge="1">
                  <a:txBody>
                    <a:bodyPr/>
                    <a:lstStyle/>
                    <a:p>
                      <a:endParaRPr lang="en-GB"/>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881670363"/>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CA4638FF-EE41-4161-91EB-02772D2449A8}"/>
              </a:ext>
            </a:extLst>
          </p:cNvPr>
          <p:cNvGraphicFramePr>
            <a:graphicFrameLocks noGrp="1"/>
          </p:cNvGraphicFramePr>
          <p:nvPr/>
        </p:nvGraphicFramePr>
        <p:xfrm>
          <a:off x="585439" y="283553"/>
          <a:ext cx="8171056" cy="4616533"/>
        </p:xfrm>
        <a:graphic>
          <a:graphicData uri="http://schemas.openxmlformats.org/drawingml/2006/table">
            <a:tbl>
              <a:tblPr firstRow="1" bandRow="1">
                <a:tableStyleId>{5940675A-B579-460E-94D1-54222C63F5DA}</a:tableStyleId>
              </a:tblPr>
              <a:tblGrid>
                <a:gridCol w="4085528">
                  <a:extLst>
                    <a:ext uri="{9D8B030D-6E8A-4147-A177-3AD203B41FA5}">
                      <a16:colId xmlns:a16="http://schemas.microsoft.com/office/drawing/2014/main" val="421334891"/>
                    </a:ext>
                  </a:extLst>
                </a:gridCol>
                <a:gridCol w="4085528">
                  <a:extLst>
                    <a:ext uri="{9D8B030D-6E8A-4147-A177-3AD203B41FA5}">
                      <a16:colId xmlns:a16="http://schemas.microsoft.com/office/drawing/2014/main" val="2119268424"/>
                    </a:ext>
                  </a:extLst>
                </a:gridCol>
              </a:tblGrid>
              <a:tr h="448393">
                <a:tc>
                  <a:txBody>
                    <a:bodyPr/>
                    <a:lstStyle/>
                    <a:p>
                      <a:pPr algn="ctr"/>
                      <a:r>
                        <a:rPr lang="en-GB" sz="140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a:solidFill>
                            <a:schemeClr val="bg1"/>
                          </a:solidFill>
                          <a:latin typeface="Poppins Medium" panose="00000600000000000000" pitchFamily="2" charset="0"/>
                          <a:cs typeface="Poppins Medium" panose="00000600000000000000" pitchFamily="2" charset="0"/>
                        </a:rPr>
                        <a:t>Release 2 </a:t>
                      </a:r>
                    </a:p>
                  </a:txBody>
                  <a:tcPr marL="34290" marR="34290" marT="17145" marB="17145" anchor="ctr">
                    <a:solidFill>
                      <a:srgbClr val="000000"/>
                    </a:solidFill>
                  </a:tcPr>
                </a:tc>
                <a:extLst>
                  <a:ext uri="{0D108BD9-81ED-4DB2-BD59-A6C34878D82A}">
                    <a16:rowId xmlns:a16="http://schemas.microsoft.com/office/drawing/2014/main" val="577186565"/>
                  </a:ext>
                </a:extLst>
              </a:tr>
              <a:tr h="560070">
                <a:tc gridSpan="2">
                  <a:txBody>
                    <a:bodyPr/>
                    <a:lstStyle/>
                    <a:p>
                      <a:pPr algn="l"/>
                      <a:r>
                        <a:rPr lang="en-GB" sz="1400">
                          <a:solidFill>
                            <a:srgbClr val="000000"/>
                          </a:solidFill>
                          <a:latin typeface="Poppins Medium" panose="00000600000000000000" pitchFamily="2" charset="0"/>
                          <a:cs typeface="Poppins Medium" panose="00000600000000000000" pitchFamily="2" charset="0"/>
                        </a:rPr>
                        <a:t>Goal: </a:t>
                      </a:r>
                    </a:p>
                    <a:p>
                      <a:pPr algn="l"/>
                      <a:r>
                        <a:rPr lang="en-GB" sz="1100">
                          <a:solidFill>
                            <a:srgbClr val="000000"/>
                          </a:solidFill>
                          <a:latin typeface="Poppins Medium" panose="00000600000000000000" pitchFamily="2" charset="0"/>
                          <a:cs typeface="Poppins Medium" panose="00000600000000000000" pitchFamily="2" charset="0"/>
                        </a:rPr>
                        <a:t>Enable Distribution Network Users to access a financial forecasting report (part of the golden bullet), to understand variances between formula year AQ / SOQ and rolling AQ / SOQ to understand the impact this has on revenue.</a:t>
                      </a:r>
                      <a:endParaRPr lang="en-GB" sz="1200">
                        <a:solidFill>
                          <a:srgbClr val="000000"/>
                        </a:solidFill>
                        <a:latin typeface="Poppins Medium" panose="00000600000000000000" pitchFamily="2" charset="0"/>
                        <a:cs typeface="Poppins Medium" panose="00000600000000000000" pitchFamily="2" charset="0"/>
                      </a:endParaRPr>
                    </a:p>
                  </a:txBody>
                  <a:tcPr marL="34290" marR="34290" marT="17145" marB="17145"/>
                </a:tc>
                <a:tc hMerge="1">
                  <a:txBody>
                    <a:bodyPr/>
                    <a:lstStyle/>
                    <a:p>
                      <a:endParaRPr lang="en-GB"/>
                    </a:p>
                  </a:txBody>
                  <a:tcPr/>
                </a:tc>
                <a:extLst>
                  <a:ext uri="{0D108BD9-81ED-4DB2-BD59-A6C34878D82A}">
                    <a16:rowId xmlns:a16="http://schemas.microsoft.com/office/drawing/2014/main" val="232056708"/>
                  </a:ext>
                </a:extLst>
              </a:tr>
              <a:tr h="3567931">
                <a:tc gridSpan="2">
                  <a:txBody>
                    <a:bodyPr/>
                    <a:lstStyle/>
                    <a:p>
                      <a:pPr algn="l"/>
                      <a:r>
                        <a:rPr lang="en-GB" sz="1400">
                          <a:solidFill>
                            <a:srgbClr val="000000"/>
                          </a:solidFill>
                          <a:latin typeface="Poppins Medium" panose="00000600000000000000" pitchFamily="2" charset="0"/>
                          <a:cs typeface="Poppins Medium" panose="00000600000000000000" pitchFamily="2" charset="0"/>
                        </a:rPr>
                        <a:t>User Stories:</a:t>
                      </a:r>
                    </a:p>
                    <a:p>
                      <a:pPr algn="l"/>
                      <a:endParaRPr lang="en-GB" sz="900">
                        <a:solidFill>
                          <a:srgbClr val="000000"/>
                        </a:solidFill>
                        <a:latin typeface="Poppins Medium" panose="00000600000000000000" pitchFamily="2" charset="0"/>
                        <a:cs typeface="Poppins Medium" panose="00000600000000000000" pitchFamily="2" charset="0"/>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a:t>
                      </a: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 a DN I want a view of my Formula year AQ/ SOQ and Rolling AQ / SOQ simulation data grouped by: LDZ, Exit Zone, Shipper Short, EUC, Code, Charge Type, Charge Rate, Asset Type, AQ Band and Class</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total FY AQ / SOQ and Rolling AQ / SOQ displayed in kwh and as a percentage, and the difference between the two</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total charges by Rolling and Formula Year AQ / SOQ totals and difference</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the number of MPRNs grouped by charge type between Formula year AQ / SOQ and Rolling AQ /SOQ (by kwh and percentage difference) so I can see how many MPRNs fall into each group and the difference between FY and Rolling for each charge type in both kwh and percent age and split by LDZ, Exit Zone, Class, AQ band, Shipper Short Code and Asset Type Charge types: ZCA, 891, CCA, CFI, ECN, C04</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a trend view between Formula Year and Rolling AQ and SOQ with the total charge position for both</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Stretch element:</a:t>
                      </a: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the number of MPRNs grouped by % difference between FY AQ and rolling AQ and between FY SOQ and Rolling SOQ</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the number of MPRNs grouped by kwh difference between FY AQ and Rolling AQ and FY SOQ and rolling SOQ so I can see how many MPRNs fall into each group</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to see the total number of MPRNs that have had a rate change within the last month, and have these split by reason for the rate change (Shipper change, Class change, other) so I can understand how rate changes are affecting my revenues</a:t>
                      </a:r>
                    </a:p>
                  </a:txBody>
                  <a:tcPr marL="34290" marR="34290" marT="17145" marB="17145"/>
                </a:tc>
                <a:tc hMerge="1">
                  <a:txBody>
                    <a:bodyPr/>
                    <a:lstStyle/>
                    <a:p>
                      <a:endParaRPr lang="en-GB"/>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2322368980"/>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D02DE176-DA83-4F05-AD68-0EA63DA29CF5}"/>
              </a:ext>
            </a:extLst>
          </p:cNvPr>
          <p:cNvGraphicFramePr>
            <a:graphicFrameLocks noGrp="1"/>
          </p:cNvGraphicFramePr>
          <p:nvPr/>
        </p:nvGraphicFramePr>
        <p:xfrm>
          <a:off x="365202" y="118680"/>
          <a:ext cx="8413595" cy="4908328"/>
        </p:xfrm>
        <a:graphic>
          <a:graphicData uri="http://schemas.openxmlformats.org/drawingml/2006/table">
            <a:tbl>
              <a:tblPr firstRow="1" bandRow="1">
                <a:tableStyleId>{5940675A-B579-460E-94D1-54222C63F5DA}</a:tableStyleId>
              </a:tblPr>
              <a:tblGrid>
                <a:gridCol w="3871422">
                  <a:extLst>
                    <a:ext uri="{9D8B030D-6E8A-4147-A177-3AD203B41FA5}">
                      <a16:colId xmlns:a16="http://schemas.microsoft.com/office/drawing/2014/main" val="421334891"/>
                    </a:ext>
                  </a:extLst>
                </a:gridCol>
                <a:gridCol w="4542173">
                  <a:extLst>
                    <a:ext uri="{9D8B030D-6E8A-4147-A177-3AD203B41FA5}">
                      <a16:colId xmlns:a16="http://schemas.microsoft.com/office/drawing/2014/main" val="2119268424"/>
                    </a:ext>
                  </a:extLst>
                </a:gridCol>
              </a:tblGrid>
              <a:tr h="404908">
                <a:tc>
                  <a:txBody>
                    <a:bodyPr/>
                    <a:lstStyle/>
                    <a:p>
                      <a:pPr algn="ctr"/>
                      <a:r>
                        <a:rPr lang="en-GB" sz="140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a:solidFill>
                            <a:schemeClr val="bg1"/>
                          </a:solidFill>
                          <a:latin typeface="Poppins Medium" panose="00000600000000000000" pitchFamily="2" charset="0"/>
                          <a:cs typeface="Poppins Medium" panose="00000600000000000000" pitchFamily="2" charset="0"/>
                        </a:rPr>
                        <a:t>Release 3</a:t>
                      </a:r>
                    </a:p>
                  </a:txBody>
                  <a:tcPr marL="34290" marR="34290" marT="17145" marB="17145" anchor="ctr">
                    <a:solidFill>
                      <a:schemeClr val="tx1"/>
                    </a:solidFill>
                  </a:tcPr>
                </a:tc>
                <a:extLst>
                  <a:ext uri="{0D108BD9-81ED-4DB2-BD59-A6C34878D82A}">
                    <a16:rowId xmlns:a16="http://schemas.microsoft.com/office/drawing/2014/main" val="577186565"/>
                  </a:ext>
                </a:extLst>
              </a:tr>
              <a:tr h="428076">
                <a:tc gridSpan="2">
                  <a:txBody>
                    <a:bodyPr/>
                    <a:lstStyle/>
                    <a:p>
                      <a:pPr algn="l"/>
                      <a:r>
                        <a:rPr lang="en-GB" sz="1100">
                          <a:solidFill>
                            <a:srgbClr val="000000"/>
                          </a:solidFill>
                          <a:latin typeface="Poppins Medium" panose="00000600000000000000" pitchFamily="2" charset="0"/>
                          <a:cs typeface="Poppins Medium" panose="00000600000000000000" pitchFamily="2" charset="0"/>
                        </a:rPr>
                        <a:t>Goals:</a:t>
                      </a:r>
                      <a:endParaRPr lang="en-GB" sz="900">
                        <a:solidFill>
                          <a:srgbClr val="000000"/>
                        </a:solidFill>
                        <a:latin typeface="Poppins Medium" panose="00000600000000000000" pitchFamily="2" charset="0"/>
                        <a:cs typeface="Poppins Medium" panose="00000600000000000000" pitchFamily="2" charset="0"/>
                      </a:endParaRPr>
                    </a:p>
                    <a:p>
                      <a:pPr marL="571500" indent="-57150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Complete model to enable the aggregated invoice element of the Golden Bullet Report </a:t>
                      </a:r>
                    </a:p>
                    <a:p>
                      <a:pPr marL="571500" indent="-57150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Enable more elements of the Shipper pack to be self served </a:t>
                      </a:r>
                    </a:p>
                  </a:txBody>
                  <a:tcPr marL="34290" marR="34290" marT="17145" marB="17145"/>
                </a:tc>
                <a:tc hMerge="1">
                  <a:txBody>
                    <a:bodyPr/>
                    <a:lstStyle/>
                    <a:p>
                      <a:endParaRPr lang="en-GB"/>
                    </a:p>
                  </a:txBody>
                  <a:tcPr/>
                </a:tc>
                <a:extLst>
                  <a:ext uri="{0D108BD9-81ED-4DB2-BD59-A6C34878D82A}">
                    <a16:rowId xmlns:a16="http://schemas.microsoft.com/office/drawing/2014/main" val="232056708"/>
                  </a:ext>
                </a:extLst>
              </a:tr>
              <a:tr h="3896593">
                <a:tc gridSpan="2">
                  <a:txBody>
                    <a:bodyPr/>
                    <a:lstStyle/>
                    <a:p>
                      <a:pPr algn="l"/>
                      <a:r>
                        <a:rPr lang="en-GB" sz="800" b="1">
                          <a:solidFill>
                            <a:srgbClr val="000000"/>
                          </a:solidFill>
                          <a:latin typeface="Poppins Medium" panose="00000600000000000000" pitchFamily="2" charset="0"/>
                          <a:cs typeface="Poppins Medium" panose="00000600000000000000" pitchFamily="2" charset="0"/>
                        </a:rPr>
                        <a:t>User Stories:</a:t>
                      </a:r>
                    </a:p>
                    <a:p>
                      <a:pPr algn="l"/>
                      <a:endParaRPr lang="en-GB" sz="800">
                        <a:solidFill>
                          <a:srgbClr val="000000"/>
                        </a:solidFill>
                        <a:latin typeface="Poppins Medium" panose="00000600000000000000" pitchFamily="2" charset="0"/>
                        <a:cs typeface="Poppins Medium" panose="00000600000000000000" pitchFamily="2" charset="0"/>
                      </a:endParaRP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Build the data model to enable the DN aggregated  invoice element of the golden bullet to be delivered via DDP  including A new monthly report that consolidates all the detail information shown in : </a:t>
                      </a:r>
                    </a:p>
                    <a:p>
                      <a:pPr algn="l"/>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BOPRI</a:t>
                      </a:r>
                      <a:b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SCH606</a:t>
                      </a:r>
                      <a:b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err="1">
                          <a:solidFill>
                            <a:srgbClr val="000000"/>
                          </a:solidFill>
                          <a:uFillTx/>
                          <a:latin typeface="Poppins Medium" panose="00000600000000000000" pitchFamily="2" charset="0"/>
                          <a:ea typeface="+mn-ea"/>
                          <a:cs typeface="Poppins Medium" panose="00000600000000000000" pitchFamily="2" charset="0"/>
                          <a:sym typeface="Helvetica Neue"/>
                        </a:rPr>
                        <a:t>Geninf</a:t>
                      </a: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shows the cash invoices values on </a:t>
                      </a:r>
                      <a:r>
                        <a:rPr lang="en-US" sz="800" b="0" i="0" u="none" strike="noStrike" cap="none" spc="0" baseline="0" err="1">
                          <a:solidFill>
                            <a:srgbClr val="000000"/>
                          </a:solidFill>
                          <a:uFillTx/>
                          <a:latin typeface="Poppins Medium" panose="00000600000000000000" pitchFamily="2" charset="0"/>
                          <a:ea typeface="+mn-ea"/>
                          <a:cs typeface="Poppins Medium" panose="00000600000000000000" pitchFamily="2" charset="0"/>
                          <a:sym typeface="Helvetica Neue"/>
                        </a:rPr>
                        <a:t>aswell</a:t>
                      </a: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 that we have received </a:t>
                      </a:r>
                    </a:p>
                    <a:p>
                      <a:pPr marL="342900" indent="-342900" algn="l">
                        <a:buFont typeface="Arial" panose="020B0604020202020204" pitchFamily="34" charset="0"/>
                        <a:buChar char="•"/>
                      </a:pPr>
                      <a:r>
                        <a:rPr lang="en-US" sz="800" b="0" i="0" u="none" strike="noStrike" cap="none" spc="0" baseline="0" err="1">
                          <a:solidFill>
                            <a:srgbClr val="000000"/>
                          </a:solidFill>
                          <a:uFillTx/>
                          <a:latin typeface="Poppins Medium" panose="00000600000000000000" pitchFamily="2" charset="0"/>
                          <a:ea typeface="+mn-ea"/>
                          <a:cs typeface="Poppins Medium" panose="00000600000000000000" pitchFamily="2" charset="0"/>
                          <a:sym typeface="Helvetica Neue"/>
                        </a:rPr>
                        <a:t>Summarises</a:t>
                      </a: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 it separately by EUC and also by Load Band </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It is also to be used to generate the December ""snapshot"" position and a forward forecast of new charging years monthly invoices so we would like to know in December what the new invoice values will be the following April - so forward forecast what the new capacity values will be inclusive of the new load factors and latest snapshot AQ use this report to populate the results</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Note: December snapshot:</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Capacity charges are established based on the December AQ / SOQ for the following financial year</a:t>
                      </a:r>
                    </a:p>
                    <a:p>
                      <a:pPr algn="l"/>
                      <a:endParaRPr lang="en-GB" sz="800">
                        <a:solidFill>
                          <a:srgbClr val="000000"/>
                        </a:solidFill>
                        <a:latin typeface="Poppins Medium" panose="00000600000000000000" pitchFamily="2" charset="0"/>
                        <a:cs typeface="Poppins Medium" panose="00000600000000000000" pitchFamily="2" charset="0"/>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Shipper I want to be able to report on Dead meters via a monthly snapshot and see a trend over 12 months, so that the dead report in the Shipper pack can be retired</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Shipper I want my read performance for class 3 sites to be displayed as 'MET' when I have achieved 90% of reads accepted so that I can monitor my read performance</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Analysis of the below user story; As a Shipper I want an industry view of read rejection reasons so that I can compare my performance with industry Read rejections by reason code (numbers). Existing report need enhancing to give;</a:t>
                      </a:r>
                    </a:p>
                    <a:p>
                      <a:pPr marL="457200" lvl="2" indent="-457200" algn="l">
                        <a:buFont typeface="+mj-lt"/>
                        <a:buAutoNum type="arabicPeriod"/>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Read rejections by reason code percentage value for a Shipper needs to be added to current dashboard</a:t>
                      </a:r>
                    </a:p>
                    <a:p>
                      <a:pPr marL="457200" lvl="2" indent="-457200" algn="l">
                        <a:buFont typeface="+mj-lt"/>
                        <a:buAutoNum type="arabicPeriod"/>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Industry average number of read rejections (number and percentage) needs adding</a:t>
                      </a:r>
                    </a:p>
                    <a:p>
                      <a:pPr marL="457200" lvl="2" indent="-457200" algn="l">
                        <a:buFont typeface="+mj-lt"/>
                        <a:buAutoNum type="arabicPeriod"/>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Performance enhancement to give a greater user experience of the large volumes</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Stretch targets:</a:t>
                      </a: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285750" marR="0" lvl="0" indent="-28575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Shipper I want to see a list of sites in my portfolio containing plot addresses so that I can assess and update the address details correctly &amp; in a timely manner.</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Shipper I want the WAR Bands dashboard to be moved out of UIG area of DDP and added to the Reads area of DDP so that it sits more logically from a business process perspective</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txBody>
                  <a:tcPr marL="34290" marR="34290" marT="17145" marB="17145"/>
                </a:tc>
                <a:tc hMerge="1">
                  <a:txBody>
                    <a:bodyPr/>
                    <a:lstStyle/>
                    <a:p>
                      <a:endParaRPr lang="en-GB"/>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995179556"/>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D02DE176-DA83-4F05-AD68-0EA63DA29CF5}"/>
              </a:ext>
            </a:extLst>
          </p:cNvPr>
          <p:cNvGraphicFramePr>
            <a:graphicFrameLocks noGrp="1"/>
          </p:cNvGraphicFramePr>
          <p:nvPr/>
        </p:nvGraphicFramePr>
        <p:xfrm>
          <a:off x="365202" y="118680"/>
          <a:ext cx="8413595" cy="4747271"/>
        </p:xfrm>
        <a:graphic>
          <a:graphicData uri="http://schemas.openxmlformats.org/drawingml/2006/table">
            <a:tbl>
              <a:tblPr firstRow="1" bandRow="1">
                <a:tableStyleId>{5940675A-B579-460E-94D1-54222C63F5DA}</a:tableStyleId>
              </a:tblPr>
              <a:tblGrid>
                <a:gridCol w="3871422">
                  <a:extLst>
                    <a:ext uri="{9D8B030D-6E8A-4147-A177-3AD203B41FA5}">
                      <a16:colId xmlns:a16="http://schemas.microsoft.com/office/drawing/2014/main" val="421334891"/>
                    </a:ext>
                  </a:extLst>
                </a:gridCol>
                <a:gridCol w="4542173">
                  <a:extLst>
                    <a:ext uri="{9D8B030D-6E8A-4147-A177-3AD203B41FA5}">
                      <a16:colId xmlns:a16="http://schemas.microsoft.com/office/drawing/2014/main" val="2119268424"/>
                    </a:ext>
                  </a:extLst>
                </a:gridCol>
              </a:tblGrid>
              <a:tr h="404908">
                <a:tc>
                  <a:txBody>
                    <a:bodyPr/>
                    <a:lstStyle/>
                    <a:p>
                      <a:pPr algn="ctr"/>
                      <a:r>
                        <a:rPr lang="en-GB" sz="140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a:solidFill>
                            <a:schemeClr val="bg1"/>
                          </a:solidFill>
                          <a:latin typeface="Poppins Medium" panose="00000600000000000000" pitchFamily="2" charset="0"/>
                          <a:cs typeface="Poppins Medium" panose="00000600000000000000" pitchFamily="2" charset="0"/>
                        </a:rPr>
                        <a:t>Inflight Sprint (part of release 3)</a:t>
                      </a:r>
                    </a:p>
                  </a:txBody>
                  <a:tcPr marL="34290" marR="34290" marT="17145" marB="17145" anchor="ctr">
                    <a:solidFill>
                      <a:schemeClr val="tx1"/>
                    </a:solidFill>
                  </a:tcPr>
                </a:tc>
                <a:extLst>
                  <a:ext uri="{0D108BD9-81ED-4DB2-BD59-A6C34878D82A}">
                    <a16:rowId xmlns:a16="http://schemas.microsoft.com/office/drawing/2014/main" val="577186565"/>
                  </a:ext>
                </a:extLst>
              </a:tr>
              <a:tr h="428076">
                <a:tc gridSpan="2">
                  <a:txBody>
                    <a:bodyPr/>
                    <a:lstStyle/>
                    <a:p>
                      <a:pPr algn="l"/>
                      <a:r>
                        <a:rPr lang="en-GB" sz="1100">
                          <a:solidFill>
                            <a:srgbClr val="000000"/>
                          </a:solidFill>
                          <a:latin typeface="Poppins Medium" panose="00000600000000000000" pitchFamily="2" charset="0"/>
                          <a:cs typeface="Poppins Medium" panose="00000600000000000000" pitchFamily="2" charset="0"/>
                        </a:rPr>
                        <a:t>Goals:</a:t>
                      </a:r>
                      <a:endParaRPr lang="en-GB" sz="900">
                        <a:solidFill>
                          <a:srgbClr val="000000"/>
                        </a:solidFill>
                        <a:latin typeface="Poppins Medium" panose="00000600000000000000" pitchFamily="2" charset="0"/>
                        <a:cs typeface="Poppins Medium" panose="00000600000000000000" pitchFamily="2" charset="0"/>
                      </a:endParaRPr>
                    </a:p>
                    <a:p>
                      <a:pPr marL="571500" indent="-57150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Build the golden bullet invoice report </a:t>
                      </a:r>
                    </a:p>
                    <a:p>
                      <a:pPr marL="571500" indent="-57150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Build the detailed design for the XRN4990 solution</a:t>
                      </a:r>
                    </a:p>
                  </a:txBody>
                  <a:tcPr marL="34290" marR="34290" marT="17145" marB="17145"/>
                </a:tc>
                <a:tc hMerge="1">
                  <a:txBody>
                    <a:bodyPr/>
                    <a:lstStyle/>
                    <a:p>
                      <a:endParaRPr lang="en-GB"/>
                    </a:p>
                  </a:txBody>
                  <a:tcPr/>
                </a:tc>
                <a:extLst>
                  <a:ext uri="{0D108BD9-81ED-4DB2-BD59-A6C34878D82A}">
                    <a16:rowId xmlns:a16="http://schemas.microsoft.com/office/drawing/2014/main" val="232056708"/>
                  </a:ext>
                </a:extLst>
              </a:tr>
              <a:tr h="3896593">
                <a:tc gridSpan="2">
                  <a:txBody>
                    <a:bodyPr/>
                    <a:lstStyle/>
                    <a:p>
                      <a:pPr algn="l"/>
                      <a:r>
                        <a:rPr lang="en-GB" sz="800" b="1">
                          <a:solidFill>
                            <a:srgbClr val="000000"/>
                          </a:solidFill>
                          <a:latin typeface="Poppins Medium" panose="00000600000000000000" pitchFamily="2" charset="0"/>
                          <a:cs typeface="Poppins Medium" panose="00000600000000000000" pitchFamily="2" charset="0"/>
                        </a:rPr>
                        <a:t>User Stories:</a:t>
                      </a:r>
                    </a:p>
                    <a:p>
                      <a:pPr algn="l"/>
                      <a:endParaRPr lang="en-GB" sz="800">
                        <a:solidFill>
                          <a:srgbClr val="000000"/>
                        </a:solidFill>
                        <a:latin typeface="Poppins Medium" panose="00000600000000000000" pitchFamily="2" charset="0"/>
                        <a:cs typeface="Poppins Medium" panose="00000600000000000000" pitchFamily="2" charset="0"/>
                      </a:endParaRP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Build the dashboards to enable the DN aggregated  invoice element of the golden bullet to be delivered via DDP  including A new monthly report that consolidates all the detail information shown in : </a:t>
                      </a:r>
                    </a:p>
                    <a:p>
                      <a:pPr algn="l"/>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BOPRI</a:t>
                      </a:r>
                      <a:b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SCH606</a:t>
                      </a:r>
                      <a:b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err="1">
                          <a:solidFill>
                            <a:srgbClr val="000000"/>
                          </a:solidFill>
                          <a:uFillTx/>
                          <a:latin typeface="Poppins Medium" panose="00000600000000000000" pitchFamily="2" charset="0"/>
                          <a:ea typeface="+mn-ea"/>
                          <a:cs typeface="Poppins Medium" panose="00000600000000000000" pitchFamily="2" charset="0"/>
                          <a:sym typeface="Helvetica Neue"/>
                        </a:rPr>
                        <a:t>Geninf</a:t>
                      </a: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shows the cash invoices values on as well that we have received </a:t>
                      </a:r>
                    </a:p>
                    <a:p>
                      <a:pPr marL="342900" indent="-342900" algn="l">
                        <a:buFont typeface="Arial" panose="020B0604020202020204" pitchFamily="34" charset="0"/>
                        <a:buChar char="•"/>
                      </a:pPr>
                      <a:r>
                        <a:rPr lang="en-US" sz="800" b="0" i="0" u="none" strike="noStrike" cap="none" spc="0" baseline="0" err="1">
                          <a:solidFill>
                            <a:srgbClr val="000000"/>
                          </a:solidFill>
                          <a:uFillTx/>
                          <a:latin typeface="Poppins Medium" panose="00000600000000000000" pitchFamily="2" charset="0"/>
                          <a:ea typeface="+mn-ea"/>
                          <a:cs typeface="Poppins Medium" panose="00000600000000000000" pitchFamily="2" charset="0"/>
                          <a:sym typeface="Helvetica Neue"/>
                        </a:rPr>
                        <a:t>Summarises</a:t>
                      </a: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 it separately by EUC and also by Load Band </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It is also to be used to generate the December ""snapshot"" position and a forward forecast of new charging years monthly invoices so we would like to know in December what the new invoice values will be the following April - so forward forecast what the new capacity values will be inclusive of the new load factors and latest snapshot AQ use this report to populate the results</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Note: December snapshot:</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Capacity charges are established based on the December AQ / SOQ for the following financial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a:solidFill>
                            <a:srgbClr val="000000"/>
                          </a:solidFill>
                          <a:latin typeface="Poppins Medium" panose="00000600000000000000" pitchFamily="2" charset="0"/>
                          <a:cs typeface="Poppins Medium" panose="00000600000000000000" pitchFamily="2" charset="0"/>
                        </a:rPr>
                        <a:t>      Performance optimisation for read dashboards</a:t>
                      </a:r>
                    </a:p>
                    <a:p>
                      <a:pPr algn="l"/>
                      <a:endParaRPr lang="en-GB" sz="800">
                        <a:solidFill>
                          <a:srgbClr val="000000"/>
                        </a:solidFill>
                        <a:latin typeface="Poppins Medium" panose="00000600000000000000" pitchFamily="2" charset="0"/>
                        <a:cs typeface="Poppins Medium" panose="00000600000000000000" pitchFamily="2" charset="0"/>
                      </a:endParaRP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Detailed Design for the XRN4990 Solution pertaining to DDP</a:t>
                      </a:r>
                    </a:p>
                    <a:p>
                      <a:pPr algn="l"/>
                      <a:endParaRPr lang="en-GB" sz="800">
                        <a:solidFill>
                          <a:srgbClr val="000000"/>
                        </a:solidFill>
                        <a:latin typeface="Poppins Medium" panose="00000600000000000000" pitchFamily="2" charset="0"/>
                        <a:cs typeface="Poppins Medium" panose="00000600000000000000" pitchFamily="2" charset="0"/>
                      </a:endParaRPr>
                    </a:p>
                    <a:p>
                      <a:pPr algn="l"/>
                      <a:endParaRPr lang="en-GB" sz="800">
                        <a:solidFill>
                          <a:srgbClr val="000000"/>
                        </a:solidFill>
                        <a:latin typeface="Poppins Medium" panose="00000600000000000000" pitchFamily="2" charset="0"/>
                        <a:cs typeface="Poppins Medium" panose="00000600000000000000" pitchFamily="2" charset="0"/>
                      </a:endParaRPr>
                    </a:p>
                    <a:p>
                      <a:pPr algn="l"/>
                      <a:r>
                        <a:rPr lang="en-GB" sz="800">
                          <a:solidFill>
                            <a:srgbClr val="000000"/>
                          </a:solidFill>
                          <a:latin typeface="Poppins Medium" panose="00000600000000000000" pitchFamily="2" charset="0"/>
                          <a:cs typeface="Poppins Medium" panose="00000600000000000000" pitchFamily="2" charset="0"/>
                        </a:rPr>
                        <a:t>Stretch Target: </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Must read enhancement to align BAU enhancement to DDP</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Industry view of number of MPRN associated to MRF (part of Shipper Pack XRN 5200)</a:t>
                      </a:r>
                    </a:p>
                    <a:p>
                      <a:pPr marL="171450" indent="-171450" algn="l">
                        <a:buFont typeface="Arial" panose="020B0604020202020204" pitchFamily="34" charset="0"/>
                        <a:buChar char="•"/>
                      </a:pPr>
                      <a:endParaRPr lang="en-GB" sz="800">
                        <a:solidFill>
                          <a:srgbClr val="000000"/>
                        </a:solidFill>
                        <a:latin typeface="Poppins Medium" panose="00000600000000000000" pitchFamily="2" charset="0"/>
                        <a:cs typeface="Poppins Medium" panose="00000600000000000000" pitchFamily="2" charset="0"/>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txBody>
                  <a:tcPr marL="34290" marR="34290" marT="17145" marB="17145"/>
                </a:tc>
                <a:tc hMerge="1">
                  <a:txBody>
                    <a:bodyPr/>
                    <a:lstStyle/>
                    <a:p>
                      <a:endParaRPr lang="en-GB"/>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3775306370"/>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143FB-6480-44CD-B167-066756F778DE}"/>
              </a:ext>
            </a:extLst>
          </p:cNvPr>
          <p:cNvSpPr>
            <a:spLocks noGrp="1"/>
          </p:cNvSpPr>
          <p:nvPr>
            <p:ph type="title"/>
          </p:nvPr>
        </p:nvSpPr>
        <p:spPr/>
        <p:txBody>
          <a:bodyPr/>
          <a:lstStyle/>
          <a:p>
            <a:r>
              <a:rPr lang="en-GB"/>
              <a:t>Portfolio POAP</a:t>
            </a:r>
          </a:p>
        </p:txBody>
      </p:sp>
      <p:graphicFrame>
        <p:nvGraphicFramePr>
          <p:cNvPr id="3" name="Object 2">
            <a:extLst>
              <a:ext uri="{FF2B5EF4-FFF2-40B4-BE49-F238E27FC236}">
                <a16:creationId xmlns:a16="http://schemas.microsoft.com/office/drawing/2014/main" id="{B3600120-E49D-B8AC-9DE2-7BB55C367434}"/>
              </a:ext>
            </a:extLst>
          </p:cNvPr>
          <p:cNvGraphicFramePr>
            <a:graphicFrameLocks noChangeAspect="1"/>
          </p:cNvGraphicFramePr>
          <p:nvPr>
            <p:extLst>
              <p:ext uri="{D42A27DB-BD31-4B8C-83A1-F6EECF244321}">
                <p14:modId xmlns:p14="http://schemas.microsoft.com/office/powerpoint/2010/main" val="2966417459"/>
              </p:ext>
            </p:extLst>
          </p:nvPr>
        </p:nvGraphicFramePr>
        <p:xfrm>
          <a:off x="4194313" y="1222319"/>
          <a:ext cx="914400" cy="806450"/>
        </p:xfrm>
        <a:graphic>
          <a:graphicData uri="http://schemas.openxmlformats.org/presentationml/2006/ole">
            <mc:AlternateContent xmlns:mc="http://schemas.openxmlformats.org/markup-compatibility/2006">
              <mc:Choice xmlns:v="urn:schemas-microsoft-com:vml" Requires="v">
                <p:oleObj name="Worksheet" showAsIcon="1" r:id="rId3" imgW="914400" imgH="806400" progId="Excel.Sheet.12">
                  <p:embed/>
                </p:oleObj>
              </mc:Choice>
              <mc:Fallback>
                <p:oleObj name="Worksheet" showAsIcon="1" r:id="rId3" imgW="914400" imgH="806400" progId="Excel.Sheet.12">
                  <p:embed/>
                  <p:pic>
                    <p:nvPicPr>
                      <p:cNvPr id="3" name="Object 2">
                        <a:extLst>
                          <a:ext uri="{FF2B5EF4-FFF2-40B4-BE49-F238E27FC236}">
                            <a16:creationId xmlns:a16="http://schemas.microsoft.com/office/drawing/2014/main" id="{B3600120-E49D-B8AC-9DE2-7BB55C367434}"/>
                          </a:ext>
                        </a:extLst>
                      </p:cNvPr>
                      <p:cNvPicPr/>
                      <p:nvPr/>
                    </p:nvPicPr>
                    <p:blipFill>
                      <a:blip r:embed="rId4"/>
                      <a:stretch>
                        <a:fillRect/>
                      </a:stretch>
                    </p:blipFill>
                    <p:spPr>
                      <a:xfrm>
                        <a:off x="4194313" y="1222319"/>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30291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a:xfrm>
            <a:off x="180774" y="43089"/>
            <a:ext cx="8229600" cy="444349"/>
          </a:xfrm>
        </p:spPr>
        <p:txBody>
          <a:bodyPr>
            <a:noAutofit/>
          </a:bodyPr>
          <a:lstStyle/>
          <a:p>
            <a:r>
              <a:rPr lang="en-GB" sz="1800">
                <a:latin typeface="Arial"/>
                <a:cs typeface="Arial"/>
              </a:rPr>
              <a:t>Change Pipeline - Delivery Plan - January 2023 – May 2023</a:t>
            </a:r>
            <a:endParaRPr lang="en-GB" sz="1800"/>
          </a:p>
        </p:txBody>
      </p:sp>
      <p:graphicFrame>
        <p:nvGraphicFramePr>
          <p:cNvPr id="8" name="Table 8">
            <a:extLst>
              <a:ext uri="{FF2B5EF4-FFF2-40B4-BE49-F238E27FC236}">
                <a16:creationId xmlns:a16="http://schemas.microsoft.com/office/drawing/2014/main" id="{8C46C2EE-3DF3-DBC1-A6D5-D53AF4791702}"/>
              </a:ext>
            </a:extLst>
          </p:cNvPr>
          <p:cNvGraphicFramePr>
            <a:graphicFrameLocks noGrp="1"/>
          </p:cNvGraphicFramePr>
          <p:nvPr/>
        </p:nvGraphicFramePr>
        <p:xfrm>
          <a:off x="0" y="421357"/>
          <a:ext cx="9144001" cy="4679054"/>
        </p:xfrm>
        <a:graphic>
          <a:graphicData uri="http://schemas.openxmlformats.org/drawingml/2006/table">
            <a:tbl>
              <a:tblPr firstRow="1" bandRow="1">
                <a:tableStyleId>{5C22544A-7EE6-4342-B048-85BDC9FD1C3A}</a:tableStyleId>
              </a:tblPr>
              <a:tblGrid>
                <a:gridCol w="479730">
                  <a:extLst>
                    <a:ext uri="{9D8B030D-6E8A-4147-A177-3AD203B41FA5}">
                      <a16:colId xmlns:a16="http://schemas.microsoft.com/office/drawing/2014/main" val="186566423"/>
                    </a:ext>
                  </a:extLst>
                </a:gridCol>
                <a:gridCol w="2600867">
                  <a:extLst>
                    <a:ext uri="{9D8B030D-6E8A-4147-A177-3AD203B41FA5}">
                      <a16:colId xmlns:a16="http://schemas.microsoft.com/office/drawing/2014/main" val="1927111934"/>
                    </a:ext>
                  </a:extLst>
                </a:gridCol>
                <a:gridCol w="715589">
                  <a:extLst>
                    <a:ext uri="{9D8B030D-6E8A-4147-A177-3AD203B41FA5}">
                      <a16:colId xmlns:a16="http://schemas.microsoft.com/office/drawing/2014/main" val="1986943791"/>
                    </a:ext>
                  </a:extLst>
                </a:gridCol>
                <a:gridCol w="780343">
                  <a:extLst>
                    <a:ext uri="{9D8B030D-6E8A-4147-A177-3AD203B41FA5}">
                      <a16:colId xmlns:a16="http://schemas.microsoft.com/office/drawing/2014/main" val="2201688494"/>
                    </a:ext>
                  </a:extLst>
                </a:gridCol>
                <a:gridCol w="674158">
                  <a:extLst>
                    <a:ext uri="{9D8B030D-6E8A-4147-A177-3AD203B41FA5}">
                      <a16:colId xmlns:a16="http://schemas.microsoft.com/office/drawing/2014/main" val="2703510560"/>
                    </a:ext>
                  </a:extLst>
                </a:gridCol>
                <a:gridCol w="839724">
                  <a:extLst>
                    <a:ext uri="{9D8B030D-6E8A-4147-A177-3AD203B41FA5}">
                      <a16:colId xmlns:a16="http://schemas.microsoft.com/office/drawing/2014/main" val="1331005079"/>
                    </a:ext>
                  </a:extLst>
                </a:gridCol>
                <a:gridCol w="1163272">
                  <a:extLst>
                    <a:ext uri="{9D8B030D-6E8A-4147-A177-3AD203B41FA5}">
                      <a16:colId xmlns:a16="http://schemas.microsoft.com/office/drawing/2014/main" val="2490762818"/>
                    </a:ext>
                  </a:extLst>
                </a:gridCol>
                <a:gridCol w="945159">
                  <a:extLst>
                    <a:ext uri="{9D8B030D-6E8A-4147-A177-3AD203B41FA5}">
                      <a16:colId xmlns:a16="http://schemas.microsoft.com/office/drawing/2014/main" val="3781804961"/>
                    </a:ext>
                  </a:extLst>
                </a:gridCol>
                <a:gridCol w="945159">
                  <a:extLst>
                    <a:ext uri="{9D8B030D-6E8A-4147-A177-3AD203B41FA5}">
                      <a16:colId xmlns:a16="http://schemas.microsoft.com/office/drawing/2014/main" val="1069945648"/>
                    </a:ext>
                  </a:extLst>
                </a:gridCol>
              </a:tblGrid>
              <a:tr h="498298">
                <a:tc>
                  <a:txBody>
                    <a:bodyPr/>
                    <a:lstStyle/>
                    <a:p>
                      <a:r>
                        <a:rPr lang="en-GB" sz="900"/>
                        <a:t>XRN</a:t>
                      </a:r>
                    </a:p>
                  </a:txBody>
                  <a:tcPr anchor="ctr"/>
                </a:tc>
                <a:tc>
                  <a:txBody>
                    <a:bodyPr/>
                    <a:lstStyle/>
                    <a:p>
                      <a:r>
                        <a:rPr lang="en-GB" sz="900"/>
                        <a:t>Change Title</a:t>
                      </a:r>
                    </a:p>
                  </a:txBody>
                  <a:tcPr anchor="ctr"/>
                </a:tc>
                <a:tc>
                  <a:txBody>
                    <a:bodyPr/>
                    <a:lstStyle/>
                    <a:p>
                      <a:r>
                        <a:rPr lang="en-GB" sz="900"/>
                        <a:t>Proposer</a:t>
                      </a:r>
                    </a:p>
                  </a:txBody>
                  <a:tcPr anchor="ctr"/>
                </a:tc>
                <a:tc>
                  <a:txBody>
                    <a:bodyPr/>
                    <a:lstStyle/>
                    <a:p>
                      <a:r>
                        <a:rPr lang="en-GB" sz="900"/>
                        <a:t>Benefit / Impact</a:t>
                      </a:r>
                    </a:p>
                  </a:txBody>
                  <a:tcPr anchor="ctr"/>
                </a:tc>
                <a:tc>
                  <a:txBody>
                    <a:bodyPr/>
                    <a:lstStyle/>
                    <a:p>
                      <a:r>
                        <a:rPr lang="en-GB" sz="900"/>
                        <a:t>Funding </a:t>
                      </a:r>
                    </a:p>
                  </a:txBody>
                  <a:tcPr anchor="ctr"/>
                </a:tc>
                <a:tc>
                  <a:txBody>
                    <a:bodyPr/>
                    <a:lstStyle/>
                    <a:p>
                      <a:r>
                        <a:rPr lang="en-GB" sz="900"/>
                        <a:t>HLSO</a:t>
                      </a:r>
                    </a:p>
                    <a:p>
                      <a:r>
                        <a:rPr lang="en-GB" sz="900"/>
                        <a:t>Max Cost </a:t>
                      </a:r>
                    </a:p>
                  </a:txBody>
                  <a:tcPr anchor="ctr"/>
                </a:tc>
                <a:tc>
                  <a:txBody>
                    <a:bodyPr/>
                    <a:lstStyle/>
                    <a:p>
                      <a:r>
                        <a:rPr lang="en-GB" sz="900"/>
                        <a:t>Target Implementation   Date</a:t>
                      </a:r>
                    </a:p>
                  </a:txBody>
                  <a:tcPr anchor="ctr"/>
                </a:tc>
                <a:tc>
                  <a:txBody>
                    <a:bodyPr/>
                    <a:lstStyle/>
                    <a:p>
                      <a:r>
                        <a:rPr lang="en-GB" sz="900"/>
                        <a:t>Release Type</a:t>
                      </a:r>
                    </a:p>
                  </a:txBody>
                  <a:tcPr anchor="ctr"/>
                </a:tc>
                <a:tc>
                  <a:txBody>
                    <a:bodyPr/>
                    <a:lstStyle/>
                    <a:p>
                      <a:r>
                        <a:rPr lang="en-GB" sz="900"/>
                        <a:t>Delivered / </a:t>
                      </a:r>
                    </a:p>
                    <a:p>
                      <a:r>
                        <a:rPr lang="en-GB" sz="900"/>
                        <a:t>Firm / Indicative</a:t>
                      </a:r>
                    </a:p>
                  </a:txBody>
                  <a:tcPr anchor="ctr"/>
                </a:tc>
                <a:extLst>
                  <a:ext uri="{0D108BD9-81ED-4DB2-BD59-A6C34878D82A}">
                    <a16:rowId xmlns:a16="http://schemas.microsoft.com/office/drawing/2014/main" val="270239555"/>
                  </a:ext>
                </a:extLst>
              </a:tr>
              <a:tr h="211399">
                <a:tc>
                  <a:txBody>
                    <a:bodyPr/>
                    <a:lstStyle/>
                    <a:p>
                      <a:pPr algn="ctr"/>
                      <a:r>
                        <a:rPr lang="en-GB" sz="800" b="1">
                          <a:hlinkClick r:id="rId3"/>
                        </a:rPr>
                        <a:t>5555</a:t>
                      </a:r>
                      <a:endParaRPr lang="en-GB" sz="800" b="1"/>
                    </a:p>
                  </a:txBody>
                  <a:tcPr anchor="ctr">
                    <a:solidFill>
                      <a:schemeClr val="accent1">
                        <a:lumMod val="20000"/>
                        <a:lumOff val="80000"/>
                      </a:schemeClr>
                    </a:solidFill>
                  </a:tcPr>
                </a:tc>
                <a:tc>
                  <a:txBody>
                    <a:bodyPr/>
                    <a:lstStyle/>
                    <a:p>
                      <a:r>
                        <a:rPr lang="en-US" sz="700" b="1"/>
                        <a:t>Amend existing Large Load Site Reporting</a:t>
                      </a:r>
                      <a:endParaRPr lang="en-GB" sz="700" b="1"/>
                    </a:p>
                  </a:txBody>
                  <a:tcPr anchor="ctr">
                    <a:solidFill>
                      <a:schemeClr val="accent1">
                        <a:lumMod val="20000"/>
                        <a:lumOff val="80000"/>
                      </a:schemeClr>
                    </a:solidFill>
                  </a:tcPr>
                </a:tc>
                <a:tc>
                  <a:txBody>
                    <a:bodyPr/>
                    <a:lstStyle/>
                    <a:p>
                      <a:r>
                        <a:rPr lang="en-GB" sz="700" b="1"/>
                        <a:t>SGN</a:t>
                      </a:r>
                    </a:p>
                  </a:txBody>
                  <a:tcPr anchor="ctr">
                    <a:solidFill>
                      <a:schemeClr val="accent1">
                        <a:lumMod val="20000"/>
                        <a:lumOff val="80000"/>
                      </a:schemeClr>
                    </a:solidFill>
                  </a:tcPr>
                </a:tc>
                <a:tc>
                  <a:txBody>
                    <a:bodyPr/>
                    <a:lstStyle/>
                    <a:p>
                      <a:r>
                        <a:rPr lang="en-GB" sz="700" b="1"/>
                        <a:t>DN</a:t>
                      </a:r>
                    </a:p>
                  </a:txBody>
                  <a:tcPr anchor="ctr">
                    <a:solidFill>
                      <a:schemeClr val="accent1">
                        <a:lumMod val="20000"/>
                        <a:lumOff val="80000"/>
                      </a:schemeClr>
                    </a:solidFill>
                  </a:tcPr>
                </a:tc>
                <a:tc>
                  <a:txBody>
                    <a:bodyPr/>
                    <a:lstStyle/>
                    <a:p>
                      <a:r>
                        <a:rPr lang="en-GB" sz="700" b="1"/>
                        <a:t>DN</a:t>
                      </a:r>
                    </a:p>
                  </a:txBody>
                  <a:tcPr anchor="ctr">
                    <a:solidFill>
                      <a:schemeClr val="accent1">
                        <a:lumMod val="20000"/>
                        <a:lumOff val="80000"/>
                      </a:schemeClr>
                    </a:solidFill>
                  </a:tcPr>
                </a:tc>
                <a:tc>
                  <a:txBody>
                    <a:bodyPr/>
                    <a:lstStyle/>
                    <a:p>
                      <a:pPr algn="l"/>
                      <a:r>
                        <a:rPr lang="en-GB" sz="700" b="1"/>
                        <a:t>N/A</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31</a:t>
                      </a:r>
                      <a:r>
                        <a:rPr kumimoji="0" lang="en-GB" sz="700" b="1" i="0" u="none" strike="noStrike" kern="1200" cap="none" spc="0" normalizeH="0" baseline="30000" noProof="0">
                          <a:ln>
                            <a:noFill/>
                          </a:ln>
                          <a:solidFill>
                            <a:prstClr val="black"/>
                          </a:solidFill>
                          <a:effectLst/>
                          <a:uLnTx/>
                          <a:uFillTx/>
                          <a:latin typeface="Arial"/>
                          <a:ea typeface="+mn-ea"/>
                          <a:cs typeface="+mn-cs"/>
                        </a:rPr>
                        <a:t>st </a:t>
                      </a:r>
                      <a:r>
                        <a:rPr kumimoji="0" lang="en-GB" sz="700" b="1" i="0" u="none" strike="noStrike" kern="1200" cap="none" spc="0" normalizeH="0" baseline="0" noProof="0">
                          <a:ln>
                            <a:noFill/>
                          </a:ln>
                          <a:solidFill>
                            <a:prstClr val="black"/>
                          </a:solidFill>
                          <a:effectLst/>
                          <a:uLnTx/>
                          <a:uFillTx/>
                          <a:latin typeface="Arial"/>
                          <a:ea typeface="+mn-ea"/>
                          <a:cs typeface="+mn-cs"/>
                        </a:rPr>
                        <a:t>January 2023</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err="1">
                          <a:ln>
                            <a:noFill/>
                          </a:ln>
                          <a:solidFill>
                            <a:prstClr val="black"/>
                          </a:solidFill>
                          <a:effectLst/>
                          <a:uLnTx/>
                          <a:uFillTx/>
                          <a:latin typeface="Arial"/>
                          <a:ea typeface="+mn-ea"/>
                          <a:cs typeface="+mn-cs"/>
                        </a:rPr>
                        <a:t>Adhoc</a:t>
                      </a:r>
                      <a:endParaRPr kumimoji="0" lang="en-GB" sz="700" b="1" i="0" u="none" strike="noStrike" kern="1200" cap="none" spc="0" normalizeH="0" baseline="0" noProof="0">
                        <a:ln>
                          <a:noFill/>
                        </a:ln>
                        <a:solidFill>
                          <a:prstClr val="black"/>
                        </a:solidFill>
                        <a:effectLst/>
                        <a:uLnTx/>
                        <a:uFillTx/>
                        <a:latin typeface="Arial"/>
                        <a:ea typeface="+mn-ea"/>
                        <a:cs typeface="+mn-cs"/>
                      </a:endParaRP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Delivered </a:t>
                      </a:r>
                    </a:p>
                  </a:txBody>
                  <a:tcPr anchor="ctr">
                    <a:solidFill>
                      <a:schemeClr val="accent1">
                        <a:lumMod val="20000"/>
                        <a:lumOff val="80000"/>
                      </a:schemeClr>
                    </a:solidFill>
                  </a:tcPr>
                </a:tc>
                <a:extLst>
                  <a:ext uri="{0D108BD9-81ED-4DB2-BD59-A6C34878D82A}">
                    <a16:rowId xmlns:a16="http://schemas.microsoft.com/office/drawing/2014/main" val="3814163338"/>
                  </a:ext>
                </a:extLst>
              </a:tr>
              <a:tr h="282738">
                <a:tc>
                  <a:txBody>
                    <a:bodyPr/>
                    <a:lstStyle/>
                    <a:p>
                      <a:pPr algn="ctr">
                        <a:spcAft>
                          <a:spcPts val="0"/>
                        </a:spcAft>
                      </a:pPr>
                      <a:r>
                        <a:rPr lang="en-GB" sz="800" b="1" u="none">
                          <a:hlinkClick r:id="rId4"/>
                        </a:rPr>
                        <a:t>4900</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kern="1200">
                          <a:solidFill>
                            <a:schemeClr val="dk1"/>
                          </a:solidFill>
                          <a:effectLst/>
                          <a:latin typeface="+mn-lt"/>
                          <a:ea typeface="+mn-ea"/>
                          <a:cs typeface="+mn-cs"/>
                        </a:rPr>
                        <a:t>Biomethane/Propane Reduction</a:t>
                      </a:r>
                      <a:endParaRPr lang="en-GB" sz="700" b="1"/>
                    </a:p>
                  </a:txBody>
                  <a:tcPr marL="72000" marR="72000" marT="36000" marB="36000" anchor="ctr">
                    <a:solidFill>
                      <a:schemeClr val="accent1">
                        <a:lumMod val="20000"/>
                        <a:lumOff val="80000"/>
                      </a:schemeClr>
                    </a:solidFill>
                  </a:tcPr>
                </a:tc>
                <a:tc>
                  <a:txBody>
                    <a:bodyPr/>
                    <a:lstStyle/>
                    <a:p>
                      <a:pPr>
                        <a:spcAft>
                          <a:spcPts val="0"/>
                        </a:spcAft>
                      </a:pPr>
                      <a:r>
                        <a:rPr lang="en-GB" sz="700" b="1"/>
                        <a:t>SGN</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p>
                      <a:pPr>
                        <a:spcAft>
                          <a:spcPts val="0"/>
                        </a:spcAft>
                      </a:pPr>
                      <a:r>
                        <a:rPr lang="en-GB" sz="700" b="1"/>
                        <a:t>DN</a:t>
                      </a:r>
                    </a:p>
                  </a:txBody>
                  <a:tcPr marL="72000" marR="72000" marT="36000" marB="36000" anchor="ctr">
                    <a:solidFill>
                      <a:schemeClr val="accent1">
                        <a:lumMod val="20000"/>
                        <a:lumOff val="80000"/>
                      </a:schemeClr>
                    </a:solidFill>
                  </a:tcPr>
                </a:tc>
                <a:tc>
                  <a:txBody>
                    <a:bodyPr/>
                    <a:lstStyle/>
                    <a:p>
                      <a:pPr>
                        <a:spcAft>
                          <a:spcPts val="0"/>
                        </a:spcAft>
                      </a:pPr>
                      <a:r>
                        <a:rPr lang="en-GB" sz="700" b="1"/>
                        <a:t>DN</a:t>
                      </a:r>
                    </a:p>
                    <a:p>
                      <a:pPr>
                        <a:spcAft>
                          <a:spcPts val="0"/>
                        </a:spcAft>
                      </a:pPr>
                      <a:r>
                        <a:rPr lang="en-GB" sz="700" b="1"/>
                        <a:t>Decarb</a:t>
                      </a:r>
                    </a:p>
                  </a:txBody>
                  <a:tcPr marL="72000" marR="72000" marT="36000" marB="36000" anchor="ctr">
                    <a:solidFill>
                      <a:schemeClr val="accent1">
                        <a:lumMod val="20000"/>
                        <a:lumOff val="80000"/>
                      </a:schemeClr>
                    </a:solidFill>
                  </a:tcPr>
                </a:tc>
                <a:tc>
                  <a:txBody>
                    <a:bodyPr/>
                    <a:lstStyle/>
                    <a:p>
                      <a:pPr algn="l">
                        <a:spcAft>
                          <a:spcPts val="0"/>
                        </a:spcAft>
                      </a:pPr>
                      <a:r>
                        <a:rPr lang="en-GB" sz="700" b="1"/>
                        <a:t>N/A</a:t>
                      </a:r>
                    </a:p>
                  </a:txBody>
                  <a:tcPr marL="72000" marR="72000" marT="36000" marB="36000" anchor="ctr">
                    <a:solidFill>
                      <a:schemeClr val="accent1">
                        <a:lumMod val="20000"/>
                        <a:lumOff val="80000"/>
                      </a:schemeClr>
                    </a:solidFill>
                  </a:tcPr>
                </a:tc>
                <a:tc>
                  <a:txBody>
                    <a:bodyPr/>
                    <a:lstStyle/>
                    <a:p>
                      <a:r>
                        <a:rPr lang="en-GB" sz="700" b="1"/>
                        <a:t>25</a:t>
                      </a:r>
                      <a:r>
                        <a:rPr lang="en-GB" sz="700" b="1" baseline="30000"/>
                        <a:t>th</a:t>
                      </a:r>
                      <a:r>
                        <a:rPr lang="en-GB" sz="700" b="1"/>
                        <a:t> February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Delivered </a:t>
                      </a:r>
                    </a:p>
                  </a:txBody>
                  <a:tcPr anchor="ctr">
                    <a:solidFill>
                      <a:schemeClr val="accent1">
                        <a:lumMod val="20000"/>
                        <a:lumOff val="80000"/>
                      </a:schemeClr>
                    </a:solidFill>
                  </a:tcPr>
                </a:tc>
                <a:extLst>
                  <a:ext uri="{0D108BD9-81ED-4DB2-BD59-A6C34878D82A}">
                    <a16:rowId xmlns:a16="http://schemas.microsoft.com/office/drawing/2014/main" val="1364636698"/>
                  </a:ext>
                </a:extLst>
              </a:tr>
              <a:tr h="282738">
                <a:tc>
                  <a:txBody>
                    <a:bodyPr/>
                    <a:lstStyle/>
                    <a:p>
                      <a:pPr algn="ctr">
                        <a:spcAft>
                          <a:spcPts val="0"/>
                        </a:spcAft>
                      </a:pPr>
                      <a:r>
                        <a:rPr lang="en-GB" sz="800" b="1" u="none">
                          <a:hlinkClick r:id="rId5"/>
                        </a:rPr>
                        <a:t>4978</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kern="1200">
                          <a:solidFill>
                            <a:schemeClr val="dk1"/>
                          </a:solidFill>
                          <a:effectLst/>
                          <a:latin typeface="+mn-lt"/>
                          <a:ea typeface="+mn-ea"/>
                          <a:cs typeface="+mn-cs"/>
                        </a:rPr>
                        <a:t>Notification of Rolling AQ Value (following Transfer of Ownership between M-5 and M) </a:t>
                      </a:r>
                      <a:endParaRPr lang="en-GB" sz="700" b="1"/>
                    </a:p>
                  </a:txBody>
                  <a:tcPr marL="72000" marR="72000" marT="36000" marB="36000" anchor="ctr">
                    <a:solidFill>
                      <a:schemeClr val="accent1">
                        <a:lumMod val="20000"/>
                        <a:lumOff val="80000"/>
                      </a:schemeClr>
                    </a:solidFill>
                  </a:tcPr>
                </a:tc>
                <a:tc>
                  <a:txBody>
                    <a:bodyPr/>
                    <a:lstStyle/>
                    <a:p>
                      <a:pPr>
                        <a:spcAft>
                          <a:spcPts val="0"/>
                        </a:spcAft>
                      </a:pPr>
                      <a:r>
                        <a:rPr lang="en-GB" sz="700" b="1"/>
                        <a:t>British</a:t>
                      </a:r>
                    </a:p>
                    <a:p>
                      <a:pPr>
                        <a:spcAft>
                          <a:spcPts val="0"/>
                        </a:spcAft>
                      </a:pPr>
                      <a:r>
                        <a:rPr lang="en-GB" sz="700" b="1"/>
                        <a:t>Gas</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lgn="l">
                        <a:spcAft>
                          <a:spcPts val="0"/>
                        </a:spcAft>
                      </a:pPr>
                      <a:r>
                        <a:rPr lang="en-GB" sz="700" b="1"/>
                        <a:t>£90.6k</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Delivered </a:t>
                      </a:r>
                    </a:p>
                  </a:txBody>
                  <a:tcPr anchor="ctr">
                    <a:solidFill>
                      <a:schemeClr val="accent1">
                        <a:lumMod val="20000"/>
                        <a:lumOff val="80000"/>
                      </a:schemeClr>
                    </a:solidFill>
                  </a:tcPr>
                </a:tc>
                <a:extLst>
                  <a:ext uri="{0D108BD9-81ED-4DB2-BD59-A6C34878D82A}">
                    <a16:rowId xmlns:a16="http://schemas.microsoft.com/office/drawing/2014/main" val="863332575"/>
                  </a:ext>
                </a:extLst>
              </a:tr>
              <a:tr h="282738">
                <a:tc>
                  <a:txBody>
                    <a:bodyPr/>
                    <a:lstStyle/>
                    <a:p>
                      <a:pPr algn="ctr">
                        <a:spcAft>
                          <a:spcPts val="0"/>
                        </a:spcAft>
                      </a:pPr>
                      <a:r>
                        <a:rPr lang="en-GB" sz="800" b="1" u="none">
                          <a:hlinkClick r:id="rId6"/>
                        </a:rPr>
                        <a:t>4990</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kern="1200">
                          <a:solidFill>
                            <a:schemeClr val="dk1"/>
                          </a:solidFill>
                          <a:effectLst/>
                          <a:latin typeface="+mn-lt"/>
                          <a:ea typeface="+mn-ea"/>
                          <a:cs typeface="+mn-cs"/>
                        </a:rPr>
                        <a:t>Transfer of Sites with Low Read Submission Performance from Class 2 and 3 into Class 4 – MOD 0664 </a:t>
                      </a:r>
                      <a:endParaRPr lang="en-GB" sz="700" b="1"/>
                    </a:p>
                  </a:txBody>
                  <a:tcPr marL="72000" marR="72000" marT="36000" marB="36000" anchor="ctr">
                    <a:solidFill>
                      <a:schemeClr val="accent1">
                        <a:lumMod val="20000"/>
                        <a:lumOff val="80000"/>
                      </a:schemeClr>
                    </a:solidFill>
                  </a:tcPr>
                </a:tc>
                <a:tc>
                  <a:txBody>
                    <a:bodyPr/>
                    <a:lstStyle/>
                    <a:p>
                      <a:pPr>
                        <a:spcAft>
                          <a:spcPts val="0"/>
                        </a:spcAft>
                      </a:pPr>
                      <a:r>
                        <a:rPr lang="en-GB" sz="700" b="1"/>
                        <a:t>SSE</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lgn="l">
                        <a:spcAft>
                          <a:spcPts val="0"/>
                        </a:spcAft>
                      </a:pPr>
                      <a:r>
                        <a:rPr lang="en-GB" sz="700" b="1"/>
                        <a:t>£232k</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Delivered </a:t>
                      </a:r>
                    </a:p>
                  </a:txBody>
                  <a:tcPr anchor="ctr">
                    <a:solidFill>
                      <a:schemeClr val="accent1">
                        <a:lumMod val="20000"/>
                        <a:lumOff val="80000"/>
                      </a:schemeClr>
                    </a:solidFill>
                  </a:tcPr>
                </a:tc>
                <a:extLst>
                  <a:ext uri="{0D108BD9-81ED-4DB2-BD59-A6C34878D82A}">
                    <a16:rowId xmlns:a16="http://schemas.microsoft.com/office/drawing/2014/main" val="1738539054"/>
                  </a:ext>
                </a:extLst>
              </a:tr>
              <a:tr h="208379">
                <a:tc>
                  <a:txBody>
                    <a:bodyPr/>
                    <a:lstStyle/>
                    <a:p>
                      <a:pPr algn="ctr">
                        <a:spcAft>
                          <a:spcPts val="0"/>
                        </a:spcAft>
                      </a:pPr>
                      <a:r>
                        <a:rPr lang="en-GB" sz="800" b="1" u="none">
                          <a:hlinkClick r:id="rId7"/>
                        </a:rPr>
                        <a:t>4989</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kern="1200">
                          <a:solidFill>
                            <a:schemeClr val="dk1"/>
                          </a:solidFill>
                          <a:effectLst/>
                          <a:latin typeface="+mn-lt"/>
                          <a:ea typeface="+mn-ea"/>
                          <a:cs typeface="+mn-cs"/>
                        </a:rPr>
                        <a:t>Residual AMT activities</a:t>
                      </a:r>
                      <a:endParaRPr lang="en-GB" sz="700" b="1"/>
                    </a:p>
                  </a:txBody>
                  <a:tcPr marL="72000" marR="72000" marT="36000" marB="36000" anchor="ctr">
                    <a:solidFill>
                      <a:schemeClr val="accent1">
                        <a:lumMod val="20000"/>
                        <a:lumOff val="80000"/>
                      </a:schemeClr>
                    </a:solidFill>
                  </a:tcPr>
                </a:tc>
                <a:tc>
                  <a:txBody>
                    <a:bodyPr/>
                    <a:lstStyle/>
                    <a:p>
                      <a:pPr>
                        <a:spcAft>
                          <a:spcPts val="0"/>
                        </a:spcAft>
                      </a:pPr>
                      <a:r>
                        <a:rPr lang="en-GB" sz="700" b="1"/>
                        <a:t>CDSP</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lgn="l">
                        <a:spcAft>
                          <a:spcPts val="0"/>
                        </a:spcAft>
                      </a:pPr>
                      <a:r>
                        <a:rPr lang="en-GB" sz="700" b="1"/>
                        <a:t>N/A</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Delivered </a:t>
                      </a:r>
                    </a:p>
                  </a:txBody>
                  <a:tcPr anchor="ctr">
                    <a:solidFill>
                      <a:schemeClr val="accent1">
                        <a:lumMod val="20000"/>
                        <a:lumOff val="80000"/>
                      </a:schemeClr>
                    </a:solidFill>
                  </a:tcPr>
                </a:tc>
                <a:extLst>
                  <a:ext uri="{0D108BD9-81ED-4DB2-BD59-A6C34878D82A}">
                    <a16:rowId xmlns:a16="http://schemas.microsoft.com/office/drawing/2014/main" val="37208038"/>
                  </a:ext>
                </a:extLst>
              </a:tr>
              <a:tr h="285385">
                <a:tc>
                  <a:txBody>
                    <a:bodyPr/>
                    <a:lstStyle/>
                    <a:p>
                      <a:pPr algn="ctr">
                        <a:spcAft>
                          <a:spcPts val="0"/>
                        </a:spcAft>
                      </a:pPr>
                      <a:r>
                        <a:rPr lang="en-GB" sz="800" b="1" u="none">
                          <a:hlinkClick r:id="rId8"/>
                        </a:rPr>
                        <a:t>4992</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kern="1200">
                          <a:solidFill>
                            <a:schemeClr val="dk1"/>
                          </a:solidFill>
                          <a:effectLst/>
                          <a:latin typeface="+mn-lt"/>
                          <a:ea typeface="+mn-ea"/>
                          <a:cs typeface="+mn-cs"/>
                        </a:rPr>
                        <a:t>XRN4992 - Modification 0687 Clarification of Supplier of Last Resort (</a:t>
                      </a:r>
                      <a:r>
                        <a:rPr lang="en-GB" sz="700" b="1" kern="1200" err="1">
                          <a:solidFill>
                            <a:schemeClr val="dk1"/>
                          </a:solidFill>
                          <a:effectLst/>
                          <a:latin typeface="+mn-lt"/>
                          <a:ea typeface="+mn-ea"/>
                          <a:cs typeface="+mn-cs"/>
                        </a:rPr>
                        <a:t>SoLR</a:t>
                      </a:r>
                      <a:r>
                        <a:rPr lang="en-GB" sz="700" b="1" kern="1200">
                          <a:solidFill>
                            <a:schemeClr val="dk1"/>
                          </a:solidFill>
                          <a:effectLst/>
                          <a:latin typeface="+mn-lt"/>
                          <a:ea typeface="+mn-ea"/>
                          <a:cs typeface="+mn-cs"/>
                        </a:rPr>
                        <a:t>) Cost Recovery Process </a:t>
                      </a:r>
                      <a:endParaRPr lang="en-GB" sz="700" b="1"/>
                    </a:p>
                  </a:txBody>
                  <a:tcPr marL="72000" marR="72000" marT="36000" marB="36000" anchor="ctr">
                    <a:solidFill>
                      <a:schemeClr val="accent1">
                        <a:lumMod val="20000"/>
                        <a:lumOff val="80000"/>
                      </a:schemeClr>
                    </a:solidFill>
                  </a:tcPr>
                </a:tc>
                <a:tc>
                  <a:txBody>
                    <a:bodyPr/>
                    <a:lstStyle/>
                    <a:p>
                      <a:pPr>
                        <a:spcAft>
                          <a:spcPts val="0"/>
                        </a:spcAft>
                      </a:pPr>
                      <a:r>
                        <a:rPr lang="en-GB" sz="700" b="1"/>
                        <a:t>Total</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p>
                      <a:pPr>
                        <a:spcAft>
                          <a:spcPts val="0"/>
                        </a:spcAft>
                      </a:pPr>
                      <a:r>
                        <a:rPr lang="en-GB" sz="700" b="1"/>
                        <a:t>DN</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p>
                      <a:pPr>
                        <a:spcAft>
                          <a:spcPts val="0"/>
                        </a:spcAft>
                      </a:pPr>
                      <a:r>
                        <a:rPr lang="en-GB" sz="700" b="1"/>
                        <a:t>DNO</a:t>
                      </a:r>
                    </a:p>
                  </a:txBody>
                  <a:tcPr marL="72000" marR="72000" marT="36000" marB="36000" anchor="ctr">
                    <a:solidFill>
                      <a:schemeClr val="accent1">
                        <a:lumMod val="20000"/>
                        <a:lumOff val="80000"/>
                      </a:schemeClr>
                    </a:solidFill>
                  </a:tcPr>
                </a:tc>
                <a:tc>
                  <a:txBody>
                    <a:bodyPr/>
                    <a:lstStyle/>
                    <a:p>
                      <a:pPr algn="l">
                        <a:spcAft>
                          <a:spcPts val="0"/>
                        </a:spcAft>
                      </a:pPr>
                      <a:r>
                        <a:rPr lang="en-GB" sz="700" b="1"/>
                        <a:t>£108.7k</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Delivered </a:t>
                      </a:r>
                    </a:p>
                  </a:txBody>
                  <a:tcPr anchor="ctr">
                    <a:solidFill>
                      <a:schemeClr val="accent1">
                        <a:lumMod val="20000"/>
                        <a:lumOff val="80000"/>
                      </a:schemeClr>
                    </a:solidFill>
                  </a:tcPr>
                </a:tc>
                <a:extLst>
                  <a:ext uri="{0D108BD9-81ED-4DB2-BD59-A6C34878D82A}">
                    <a16:rowId xmlns:a16="http://schemas.microsoft.com/office/drawing/2014/main" val="4179349519"/>
                  </a:ext>
                </a:extLst>
              </a:tr>
              <a:tr h="285385">
                <a:tc>
                  <a:txBody>
                    <a:bodyPr/>
                    <a:lstStyle/>
                    <a:p>
                      <a:pPr algn="ctr">
                        <a:spcAft>
                          <a:spcPts val="0"/>
                        </a:spcAft>
                      </a:pPr>
                      <a:r>
                        <a:rPr lang="en-GB" sz="800" b="1" u="none">
                          <a:hlinkClick r:id="rId9"/>
                        </a:rPr>
                        <a:t>5298</a:t>
                      </a:r>
                      <a:endParaRPr lang="en-GB" sz="800" b="1" u="none"/>
                    </a:p>
                  </a:txBody>
                  <a:tcPr marL="72000" marR="72000" marT="36000" marB="36000" anchor="ctr">
                    <a:solidFill>
                      <a:schemeClr val="accent1">
                        <a:lumMod val="20000"/>
                        <a:lumOff val="80000"/>
                      </a:schemeClr>
                    </a:solidFill>
                  </a:tcPr>
                </a:tc>
                <a:tc>
                  <a:txBody>
                    <a:bodyPr/>
                    <a:lstStyle/>
                    <a:p>
                      <a:pPr fontAlgn="auto">
                        <a:spcAft>
                          <a:spcPts val="0"/>
                        </a:spcAft>
                      </a:pPr>
                      <a:r>
                        <a:rPr lang="en-GB" sz="700" b="1" kern="1200">
                          <a:solidFill>
                            <a:schemeClr val="dk1"/>
                          </a:solidFill>
                          <a:effectLst/>
                          <a:latin typeface="+mn-lt"/>
                          <a:ea typeface="+mn-ea"/>
                          <a:cs typeface="+mn-cs"/>
                        </a:rPr>
                        <a:t>H100 Fife Project – Hydrogen Network Trial </a:t>
                      </a:r>
                      <a:endParaRPr lang="en-GB" sz="700" b="1">
                        <a:effectLst/>
                        <a:latin typeface="+mn-lt"/>
                        <a:ea typeface="Calibri" panose="020F0502020204030204" pitchFamily="34" charset="0"/>
                        <a:cs typeface="Times New Roman" panose="02020603050405020304" pitchFamily="18" charset="0"/>
                      </a:endParaRPr>
                    </a:p>
                  </a:txBody>
                  <a:tcPr marL="72000" marR="72000" marT="36000" marB="36000" anchor="ctr">
                    <a:solidFill>
                      <a:schemeClr val="accent1">
                        <a:lumMod val="20000"/>
                        <a:lumOff val="80000"/>
                      </a:schemeClr>
                    </a:solidFill>
                  </a:tcPr>
                </a:tc>
                <a:tc>
                  <a:txBody>
                    <a:bodyPr/>
                    <a:lstStyle/>
                    <a:p>
                      <a:pPr fontAlgn="auto">
                        <a:spcAft>
                          <a:spcPts val="0"/>
                        </a:spcAft>
                      </a:pPr>
                      <a:r>
                        <a:rPr lang="en-GB" sz="700" b="1">
                          <a:effectLst/>
                          <a:latin typeface="+mn-lt"/>
                          <a:ea typeface="Calibri" panose="020F0502020204030204" pitchFamily="34" charset="0"/>
                          <a:cs typeface="Times New Roman" panose="02020603050405020304" pitchFamily="18" charset="0"/>
                        </a:rPr>
                        <a:t>SGN</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p>
                      <a:pPr>
                        <a:spcAft>
                          <a:spcPts val="0"/>
                        </a:spcAft>
                      </a:pPr>
                      <a:r>
                        <a:rPr lang="en-GB" sz="700" b="1"/>
                        <a:t>DN</a:t>
                      </a:r>
                    </a:p>
                  </a:txBody>
                  <a:tcPr marL="72000" marR="72000" marT="36000" marB="36000" anchor="ctr">
                    <a:solidFill>
                      <a:schemeClr val="accent1">
                        <a:lumMod val="20000"/>
                        <a:lumOff val="80000"/>
                      </a:schemeClr>
                    </a:solidFill>
                  </a:tcPr>
                </a:tc>
                <a:tc>
                  <a:txBody>
                    <a:bodyPr/>
                    <a:lstStyle/>
                    <a:p>
                      <a:pPr fontAlgn="auto">
                        <a:spcAft>
                          <a:spcPts val="0"/>
                        </a:spcAft>
                      </a:pPr>
                      <a:r>
                        <a:rPr lang="en-GB" sz="700" b="1">
                          <a:effectLst/>
                          <a:latin typeface="+mn-lt"/>
                          <a:ea typeface="Calibri" panose="020F0502020204030204" pitchFamily="34" charset="0"/>
                          <a:cs typeface="Times New Roman" panose="02020603050405020304" pitchFamily="18" charset="0"/>
                        </a:rPr>
                        <a:t>DN</a:t>
                      </a:r>
                    </a:p>
                    <a:p>
                      <a:pPr fontAlgn="auto">
                        <a:spcAft>
                          <a:spcPts val="0"/>
                        </a:spcAft>
                      </a:pPr>
                      <a:r>
                        <a:rPr lang="en-GB" sz="700" b="1">
                          <a:effectLst/>
                          <a:latin typeface="+mn-lt"/>
                          <a:ea typeface="Calibri" panose="020F0502020204030204" pitchFamily="34" charset="0"/>
                          <a:cs typeface="Times New Roman" panose="02020603050405020304" pitchFamily="18" charset="0"/>
                        </a:rPr>
                        <a:t>Decarb</a:t>
                      </a:r>
                    </a:p>
                  </a:txBody>
                  <a:tcPr marL="72000" marR="72000" marT="36000" marB="36000" anchor="ctr">
                    <a:solidFill>
                      <a:schemeClr val="accent1">
                        <a:lumMod val="20000"/>
                        <a:lumOff val="80000"/>
                      </a:schemeClr>
                    </a:solidFill>
                  </a:tcPr>
                </a:tc>
                <a:tc>
                  <a:txBody>
                    <a:bodyPr/>
                    <a:lstStyle/>
                    <a:p>
                      <a:pPr algn="l" fontAlgn="auto">
                        <a:spcAft>
                          <a:spcPts val="0"/>
                        </a:spcAft>
                      </a:pPr>
                      <a:r>
                        <a:rPr lang="en-GB" sz="700" b="1">
                          <a:effectLst/>
                          <a:latin typeface="+mn-lt"/>
                          <a:ea typeface="Calibri" panose="020F0502020204030204" pitchFamily="34" charset="0"/>
                          <a:cs typeface="Times New Roman" panose="02020603050405020304" pitchFamily="18" charset="0"/>
                        </a:rPr>
                        <a:t>N/A</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Delivered </a:t>
                      </a:r>
                    </a:p>
                  </a:txBody>
                  <a:tcPr anchor="ctr">
                    <a:solidFill>
                      <a:schemeClr val="accent1">
                        <a:lumMod val="20000"/>
                        <a:lumOff val="80000"/>
                      </a:schemeClr>
                    </a:solidFill>
                  </a:tcPr>
                </a:tc>
                <a:extLst>
                  <a:ext uri="{0D108BD9-81ED-4DB2-BD59-A6C34878D82A}">
                    <a16:rowId xmlns:a16="http://schemas.microsoft.com/office/drawing/2014/main" val="634149763"/>
                  </a:ext>
                </a:extLst>
              </a:tr>
              <a:tr h="285385">
                <a:tc>
                  <a:txBody>
                    <a:bodyPr/>
                    <a:lstStyle/>
                    <a:p>
                      <a:pPr algn="ctr">
                        <a:spcAft>
                          <a:spcPts val="0"/>
                        </a:spcAft>
                      </a:pPr>
                      <a:r>
                        <a:rPr lang="en-GB" sz="800" b="1">
                          <a:hlinkClick r:id="rId10"/>
                        </a:rPr>
                        <a:t>5595</a:t>
                      </a:r>
                      <a:endParaRPr lang="en-GB" sz="800" b="1" u="none"/>
                    </a:p>
                  </a:txBody>
                  <a:tcPr marL="72000" marR="72000" marT="36000" marB="36000" anchor="ctr">
                    <a:solidFill>
                      <a:schemeClr val="accent1">
                        <a:lumMod val="20000"/>
                        <a:lumOff val="80000"/>
                      </a:schemeClr>
                    </a:solidFill>
                  </a:tcPr>
                </a:tc>
                <a:tc>
                  <a:txBody>
                    <a:bodyPr/>
                    <a:lstStyle/>
                    <a:p>
                      <a:pPr fontAlgn="auto">
                        <a:spcAft>
                          <a:spcPts val="0"/>
                        </a:spcAft>
                      </a:pPr>
                      <a:r>
                        <a:rPr lang="en-US" sz="700" b="1">
                          <a:effectLst/>
                          <a:latin typeface="+mn-lt"/>
                          <a:ea typeface="Calibri" panose="020F0502020204030204" pitchFamily="34" charset="0"/>
                          <a:cs typeface="Times New Roman" panose="02020603050405020304" pitchFamily="18" charset="0"/>
                        </a:rPr>
                        <a:t>Changes to the REC Switching Operator Outage Notification Lead Time (R0055)</a:t>
                      </a:r>
                      <a:endParaRPr lang="en-GB" sz="700" b="1">
                        <a:effectLst/>
                        <a:latin typeface="+mn-lt"/>
                        <a:ea typeface="Calibri" panose="020F0502020204030204" pitchFamily="34" charset="0"/>
                        <a:cs typeface="Times New Roman" panose="02020603050405020304" pitchFamily="18" charset="0"/>
                      </a:endParaRPr>
                    </a:p>
                  </a:txBody>
                  <a:tcPr marL="72000" marR="72000" marT="36000" marB="36000" anchor="ctr">
                    <a:solidFill>
                      <a:schemeClr val="accent1">
                        <a:lumMod val="20000"/>
                        <a:lumOff val="80000"/>
                      </a:schemeClr>
                    </a:solidFill>
                  </a:tcPr>
                </a:tc>
                <a:tc>
                  <a:txBody>
                    <a:bodyPr/>
                    <a:lstStyle/>
                    <a:p>
                      <a:pPr fontAlgn="auto">
                        <a:spcAft>
                          <a:spcPts val="0"/>
                        </a:spcAft>
                      </a:pPr>
                      <a:r>
                        <a:rPr lang="en-GB" sz="700" b="1">
                          <a:effectLst/>
                          <a:latin typeface="+mn-lt"/>
                          <a:ea typeface="Calibri" panose="020F0502020204030204" pitchFamily="34" charset="0"/>
                          <a:cs typeface="Times New Roman" panose="02020603050405020304" pitchFamily="18" charset="0"/>
                        </a:rPr>
                        <a:t>Xoserve</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fontAlgn="auto">
                        <a:spcAft>
                          <a:spcPts val="0"/>
                        </a:spcAft>
                      </a:pPr>
                      <a:r>
                        <a:rPr lang="en-GB" sz="700" b="1">
                          <a:effectLst/>
                          <a:latin typeface="+mn-lt"/>
                          <a:ea typeface="Calibri" panose="020F0502020204030204" pitchFamily="34" charset="0"/>
                          <a:cs typeface="Times New Roman" panose="02020603050405020304" pitchFamily="18" charset="0"/>
                        </a:rPr>
                        <a:t>N/A</a:t>
                      </a:r>
                    </a:p>
                  </a:txBody>
                  <a:tcPr marL="72000" marR="72000" marT="36000" marB="36000" anchor="ctr">
                    <a:solidFill>
                      <a:schemeClr val="accent1">
                        <a:lumMod val="20000"/>
                        <a:lumOff val="80000"/>
                      </a:schemeClr>
                    </a:solidFill>
                  </a:tcPr>
                </a:tc>
                <a:tc>
                  <a:txBody>
                    <a:bodyPr/>
                    <a:lstStyle/>
                    <a:p>
                      <a:pPr algn="l" fontAlgn="auto">
                        <a:spcAft>
                          <a:spcPts val="0"/>
                        </a:spcAft>
                      </a:pPr>
                      <a:r>
                        <a:rPr lang="en-GB" sz="700" b="1">
                          <a:effectLst/>
                          <a:latin typeface="+mn-lt"/>
                          <a:ea typeface="Calibri" panose="020F0502020204030204" pitchFamily="34" charset="0"/>
                          <a:cs typeface="Times New Roman" panose="02020603050405020304" pitchFamily="18" charset="0"/>
                        </a:rPr>
                        <a:t>N/A</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Delivered </a:t>
                      </a:r>
                    </a:p>
                  </a:txBody>
                  <a:tcPr anchor="ctr">
                    <a:solidFill>
                      <a:schemeClr val="accent1">
                        <a:lumMod val="20000"/>
                        <a:lumOff val="80000"/>
                      </a:schemeClr>
                    </a:solidFill>
                  </a:tcPr>
                </a:tc>
                <a:extLst>
                  <a:ext uri="{0D108BD9-81ED-4DB2-BD59-A6C34878D82A}">
                    <a16:rowId xmlns:a16="http://schemas.microsoft.com/office/drawing/2014/main" val="3242699819"/>
                  </a:ext>
                </a:extLst>
              </a:tr>
              <a:tr h="301999">
                <a:tc>
                  <a:txBody>
                    <a:bodyPr/>
                    <a:lstStyle/>
                    <a:p>
                      <a:pPr algn="ctr"/>
                      <a:r>
                        <a:rPr lang="en-GB" sz="750" b="1">
                          <a:solidFill>
                            <a:schemeClr val="accent4"/>
                          </a:solidFill>
                          <a:hlinkClick r:id="rId11"/>
                        </a:rPr>
                        <a:t>5535A</a:t>
                      </a:r>
                      <a:endParaRPr lang="en-GB" sz="750" b="1">
                        <a:solidFill>
                          <a:schemeClr val="accent4"/>
                        </a:solidFill>
                      </a:endParaRPr>
                    </a:p>
                  </a:txBody>
                  <a:tcPr anchor="ctr">
                    <a:solidFill>
                      <a:schemeClr val="accent1">
                        <a:lumMod val="20000"/>
                        <a:lumOff val="80000"/>
                      </a:schemeClr>
                    </a:solidFill>
                  </a:tcPr>
                </a:tc>
                <a:tc>
                  <a:txBody>
                    <a:bodyPr/>
                    <a:lstStyle/>
                    <a:p>
                      <a:r>
                        <a:rPr lang="en-GB" sz="700" b="1"/>
                        <a:t>Processing of CSS Switch Requests Received in ‘Time Period 5’</a:t>
                      </a:r>
                    </a:p>
                  </a:txBody>
                  <a:tcPr anchor="ctr">
                    <a:solidFill>
                      <a:schemeClr val="accent1">
                        <a:lumMod val="20000"/>
                        <a:lumOff val="80000"/>
                      </a:schemeClr>
                    </a:solidFill>
                  </a:tcPr>
                </a:tc>
                <a:tc>
                  <a:txBody>
                    <a:bodyPr/>
                    <a:lstStyle/>
                    <a:p>
                      <a:r>
                        <a:rPr lang="en-GB" sz="700" b="1"/>
                        <a:t>Xoserve</a:t>
                      </a:r>
                    </a:p>
                  </a:txBody>
                  <a:tcPr anchor="ctr">
                    <a:solidFill>
                      <a:schemeClr val="accent1">
                        <a:lumMod val="20000"/>
                        <a:lumOff val="80000"/>
                      </a:schemeClr>
                    </a:solidFill>
                  </a:tcPr>
                </a:tc>
                <a:tc>
                  <a:txBody>
                    <a:bodyPr/>
                    <a:lstStyle/>
                    <a:p>
                      <a:r>
                        <a:rPr lang="en-GB" sz="700" b="1"/>
                        <a:t>All DSC Customers</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£44k</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10</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March 23</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err="1">
                          <a:ln>
                            <a:noFill/>
                          </a:ln>
                          <a:solidFill>
                            <a:prstClr val="black"/>
                          </a:solidFill>
                          <a:effectLst/>
                          <a:uLnTx/>
                          <a:uFillTx/>
                          <a:latin typeface="Arial"/>
                          <a:ea typeface="+mn-ea"/>
                          <a:cs typeface="+mn-cs"/>
                        </a:rPr>
                        <a:t>Adhoc</a:t>
                      </a:r>
                      <a:endParaRPr kumimoji="0" lang="en-GB" sz="700" b="1" i="0" u="none" strike="noStrike" kern="1200" cap="none" spc="0" normalizeH="0" baseline="0" noProof="0">
                        <a:ln>
                          <a:noFill/>
                        </a:ln>
                        <a:solidFill>
                          <a:prstClr val="black"/>
                        </a:solidFill>
                        <a:effectLst/>
                        <a:uLnTx/>
                        <a:uFillTx/>
                        <a:latin typeface="Arial"/>
                        <a:ea typeface="+mn-ea"/>
                        <a:cs typeface="+mn-cs"/>
                      </a:endParaRP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Firm </a:t>
                      </a:r>
                    </a:p>
                  </a:txBody>
                  <a:tcPr anchor="ctr">
                    <a:solidFill>
                      <a:schemeClr val="accent1">
                        <a:lumMod val="20000"/>
                        <a:lumOff val="80000"/>
                      </a:schemeClr>
                    </a:solidFill>
                  </a:tcPr>
                </a:tc>
                <a:extLst>
                  <a:ext uri="{0D108BD9-81ED-4DB2-BD59-A6C34878D82A}">
                    <a16:rowId xmlns:a16="http://schemas.microsoft.com/office/drawing/2014/main" val="2543424976"/>
                  </a:ext>
                </a:extLst>
              </a:tr>
              <a:tr h="301999">
                <a:tc>
                  <a:txBody>
                    <a:bodyPr/>
                    <a:lstStyle/>
                    <a:p>
                      <a:pPr algn="ctr"/>
                      <a:r>
                        <a:rPr lang="en-GB" sz="800" b="1">
                          <a:hlinkClick r:id="rId12"/>
                        </a:rPr>
                        <a:t>4713</a:t>
                      </a:r>
                      <a:endParaRPr lang="en-GB" sz="800" b="1"/>
                    </a:p>
                  </a:txBody>
                  <a:tcPr anchor="ctr">
                    <a:solidFill>
                      <a:schemeClr val="accent1">
                        <a:lumMod val="20000"/>
                        <a:lumOff val="80000"/>
                      </a:schemeClr>
                    </a:solidFill>
                  </a:tcPr>
                </a:tc>
                <a:tc>
                  <a:txBody>
                    <a:bodyPr/>
                    <a:lstStyle/>
                    <a:p>
                      <a:r>
                        <a:rPr lang="en-US" sz="700" b="1"/>
                        <a:t>Actual read following estimated transfer read calculating AQ of 1</a:t>
                      </a:r>
                      <a:endParaRPr lang="en-GB" sz="700" b="1"/>
                    </a:p>
                  </a:txBody>
                  <a:tcPr anchor="ctr">
                    <a:solidFill>
                      <a:schemeClr val="accent1">
                        <a:lumMod val="20000"/>
                        <a:lumOff val="80000"/>
                      </a:schemeClr>
                    </a:solidFill>
                  </a:tcPr>
                </a:tc>
                <a:tc>
                  <a:txBody>
                    <a:bodyPr/>
                    <a:lstStyle/>
                    <a:p>
                      <a:r>
                        <a:rPr lang="en-GB" sz="700" b="1"/>
                        <a:t>Npower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pPr algn="l"/>
                      <a:r>
                        <a:rPr lang="en-GB" sz="700" b="1"/>
                        <a:t>£7k</a:t>
                      </a:r>
                    </a:p>
                  </a:txBody>
                  <a:tcPr anchor="ctr">
                    <a:solidFill>
                      <a:schemeClr val="accent1">
                        <a:lumMod val="20000"/>
                        <a:lumOff val="80000"/>
                      </a:schemeClr>
                    </a:solidFill>
                  </a:tcPr>
                </a:tc>
                <a:tc>
                  <a:txBody>
                    <a:bodyPr/>
                    <a:lstStyle/>
                    <a:p>
                      <a:r>
                        <a:rPr lang="en-GB" sz="700" b="1"/>
                        <a:t>April 2023</a:t>
                      </a:r>
                    </a:p>
                  </a:txBody>
                  <a:tcPr anchor="ctr">
                    <a:solidFill>
                      <a:schemeClr val="accent1">
                        <a:lumMod val="20000"/>
                        <a:lumOff val="80000"/>
                      </a:schemeClr>
                    </a:solidFill>
                  </a:tcPr>
                </a:tc>
                <a:tc>
                  <a:txBody>
                    <a:bodyPr/>
                    <a:lstStyle/>
                    <a:p>
                      <a:r>
                        <a:rPr lang="en-GB" sz="700" b="1" err="1"/>
                        <a:t>Adhoc</a:t>
                      </a:r>
                      <a:endParaRPr lang="en-GB" sz="700" b="1"/>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Indicative </a:t>
                      </a:r>
                    </a:p>
                  </a:txBody>
                  <a:tcPr anchor="ctr">
                    <a:solidFill>
                      <a:schemeClr val="accent1">
                        <a:lumMod val="20000"/>
                        <a:lumOff val="80000"/>
                      </a:schemeClr>
                    </a:solidFill>
                  </a:tcPr>
                </a:tc>
                <a:extLst>
                  <a:ext uri="{0D108BD9-81ED-4DB2-BD59-A6C34878D82A}">
                    <a16:rowId xmlns:a16="http://schemas.microsoft.com/office/drawing/2014/main" val="1580034029"/>
                  </a:ext>
                </a:extLst>
              </a:tr>
              <a:tr h="301999">
                <a:tc>
                  <a:txBody>
                    <a:bodyPr/>
                    <a:lstStyle/>
                    <a:p>
                      <a:pPr algn="ctr"/>
                      <a:r>
                        <a:rPr lang="en-GB" sz="800" b="1">
                          <a:hlinkClick r:id="rId13"/>
                        </a:rPr>
                        <a:t>5379</a:t>
                      </a:r>
                      <a:endParaRPr lang="en-GB" sz="800" b="1"/>
                    </a:p>
                  </a:txBody>
                  <a:tcPr anchor="ctr">
                    <a:solidFill>
                      <a:schemeClr val="accent1">
                        <a:lumMod val="20000"/>
                        <a:lumOff val="80000"/>
                      </a:schemeClr>
                    </a:solidFill>
                  </a:tcPr>
                </a:tc>
                <a:tc>
                  <a:txBody>
                    <a:bodyPr/>
                    <a:lstStyle/>
                    <a:p>
                      <a:r>
                        <a:rPr lang="en-GB" sz="700" b="1"/>
                        <a:t>Class 1 Read Service Procurement Exercise - MOD0710 (DM Sampling)</a:t>
                      </a:r>
                    </a:p>
                  </a:txBody>
                  <a:tcPr anchor="ctr">
                    <a:solidFill>
                      <a:schemeClr val="accent1">
                        <a:lumMod val="20000"/>
                        <a:lumOff val="80000"/>
                      </a:schemeClr>
                    </a:solidFill>
                  </a:tcPr>
                </a:tc>
                <a:tc>
                  <a:txBody>
                    <a:bodyPr/>
                    <a:lstStyle/>
                    <a:p>
                      <a:r>
                        <a:rPr lang="en-GB" sz="700" b="1"/>
                        <a:t>Xoserve</a:t>
                      </a:r>
                    </a:p>
                  </a:txBody>
                  <a:tcPr anchor="ctr">
                    <a:solidFill>
                      <a:schemeClr val="accent1">
                        <a:lumMod val="20000"/>
                        <a:lumOff val="80000"/>
                      </a:schemeClr>
                    </a:solidFill>
                  </a:tcPr>
                </a:tc>
                <a:tc>
                  <a:txBody>
                    <a:bodyPr/>
                    <a:lstStyle/>
                    <a:p>
                      <a:r>
                        <a:rPr lang="en-GB" sz="700" b="1"/>
                        <a:t>Shipper </a:t>
                      </a:r>
                    </a:p>
                    <a:p>
                      <a:r>
                        <a:rPr lang="en-GB" sz="700" b="1"/>
                        <a:t>DN</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pPr algn="l"/>
                      <a:r>
                        <a:rPr lang="en-GB" sz="700" b="1"/>
                        <a:t>£150k</a:t>
                      </a:r>
                    </a:p>
                  </a:txBody>
                  <a:tcPr anchor="ctr">
                    <a:solidFill>
                      <a:schemeClr val="accent1">
                        <a:lumMod val="20000"/>
                        <a:lumOff val="80000"/>
                      </a:schemeClr>
                    </a:solidFill>
                  </a:tcPr>
                </a:tc>
                <a:tc>
                  <a:txBody>
                    <a:bodyPr/>
                    <a:lstStyle/>
                    <a:p>
                      <a:r>
                        <a:rPr lang="en-GB" sz="700" b="1"/>
                        <a:t>1</a:t>
                      </a:r>
                      <a:r>
                        <a:rPr lang="en-GB" sz="700" b="1" baseline="30000"/>
                        <a:t>st</a:t>
                      </a:r>
                      <a:r>
                        <a:rPr lang="en-GB" sz="700" b="1"/>
                        <a:t> April 2023</a:t>
                      </a:r>
                    </a:p>
                  </a:txBody>
                  <a:tcPr anchor="ctr">
                    <a:solidFill>
                      <a:schemeClr val="accent1">
                        <a:lumMod val="20000"/>
                        <a:lumOff val="80000"/>
                      </a:schemeClr>
                    </a:solidFill>
                  </a:tcPr>
                </a:tc>
                <a:tc>
                  <a:txBody>
                    <a:bodyPr/>
                    <a:lstStyle/>
                    <a:p>
                      <a:r>
                        <a:rPr lang="en-GB" sz="700" b="1"/>
                        <a:t>AdHoc</a:t>
                      </a:r>
                    </a:p>
                  </a:txBody>
                  <a:tcPr anchor="ctr">
                    <a:solidFill>
                      <a:schemeClr val="accent1">
                        <a:lumMod val="20000"/>
                        <a:lumOff val="80000"/>
                      </a:schemeClr>
                    </a:solidFill>
                  </a:tcPr>
                </a:tc>
                <a:tc>
                  <a:txBody>
                    <a:bodyPr/>
                    <a:lstStyle/>
                    <a:p>
                      <a:r>
                        <a:rPr lang="en-GB" sz="700" b="1"/>
                        <a:t>Firm</a:t>
                      </a:r>
                    </a:p>
                  </a:txBody>
                  <a:tcPr anchor="ctr">
                    <a:solidFill>
                      <a:schemeClr val="accent1">
                        <a:lumMod val="20000"/>
                        <a:lumOff val="80000"/>
                      </a:schemeClr>
                    </a:solidFill>
                  </a:tcPr>
                </a:tc>
                <a:extLst>
                  <a:ext uri="{0D108BD9-81ED-4DB2-BD59-A6C34878D82A}">
                    <a16:rowId xmlns:a16="http://schemas.microsoft.com/office/drawing/2014/main" val="459358853"/>
                  </a:ext>
                </a:extLst>
              </a:tr>
              <a:tr h="407699">
                <a:tc>
                  <a:txBody>
                    <a:bodyPr/>
                    <a:lstStyle/>
                    <a:p>
                      <a:pPr algn="ctr"/>
                      <a:r>
                        <a:rPr lang="en-GB" sz="800" b="1">
                          <a:hlinkClick r:id="rId14"/>
                        </a:rPr>
                        <a:t>5143</a:t>
                      </a:r>
                      <a:endParaRPr lang="en-GB" sz="800" b="1"/>
                    </a:p>
                  </a:txBody>
                  <a:tcPr anchor="ctr">
                    <a:solidFill>
                      <a:schemeClr val="accent1">
                        <a:lumMod val="20000"/>
                        <a:lumOff val="80000"/>
                      </a:schemeClr>
                    </a:solidFill>
                  </a:tcPr>
                </a:tc>
                <a:tc>
                  <a:txBody>
                    <a:bodyPr/>
                    <a:lstStyle/>
                    <a:p>
                      <a:r>
                        <a:rPr lang="en-GB" sz="700" b="1"/>
                        <a:t>Transfer of NDM sampling obligations from Cadent, WWU, and NGN to the CDSP</a:t>
                      </a:r>
                    </a:p>
                  </a:txBody>
                  <a:tcPr anchor="ctr">
                    <a:solidFill>
                      <a:schemeClr val="accent1">
                        <a:lumMod val="20000"/>
                        <a:lumOff val="80000"/>
                      </a:schemeClr>
                    </a:solidFill>
                  </a:tcPr>
                </a:tc>
                <a:tc>
                  <a:txBody>
                    <a:bodyPr/>
                    <a:lstStyle/>
                    <a:p>
                      <a:r>
                        <a:rPr lang="en-GB" sz="700" b="1"/>
                        <a:t>Cadent</a:t>
                      </a:r>
                    </a:p>
                  </a:txBody>
                  <a:tcPr anchor="ctr">
                    <a:solidFill>
                      <a:schemeClr val="accent1">
                        <a:lumMod val="20000"/>
                        <a:lumOff val="80000"/>
                      </a:schemeClr>
                    </a:solidFill>
                  </a:tcPr>
                </a:tc>
                <a:tc>
                  <a:txBody>
                    <a:bodyPr/>
                    <a:lstStyle/>
                    <a:p>
                      <a:r>
                        <a:rPr lang="en-GB" sz="700" b="1"/>
                        <a:t>DN</a:t>
                      </a:r>
                    </a:p>
                  </a:txBody>
                  <a:tcPr anchor="ctr">
                    <a:solidFill>
                      <a:schemeClr val="accent1">
                        <a:lumMod val="20000"/>
                        <a:lumOff val="80000"/>
                      </a:schemeClr>
                    </a:solidFill>
                  </a:tcPr>
                </a:tc>
                <a:tc>
                  <a:txBody>
                    <a:bodyPr/>
                    <a:lstStyle/>
                    <a:p>
                      <a:pPr lvl="0">
                        <a:buNone/>
                      </a:pPr>
                      <a:r>
                        <a:rPr lang="en-GB" sz="700" b="1"/>
                        <a:t>WWU, Cadent, NGN only</a:t>
                      </a:r>
                    </a:p>
                  </a:txBody>
                  <a:tcPr anchor="ctr">
                    <a:solidFill>
                      <a:schemeClr val="accent1">
                        <a:lumMod val="20000"/>
                        <a:lumOff val="80000"/>
                      </a:schemeClr>
                    </a:solidFill>
                  </a:tcPr>
                </a:tc>
                <a:tc>
                  <a:txBody>
                    <a:bodyPr/>
                    <a:lstStyle/>
                    <a:p>
                      <a:pPr algn="l"/>
                      <a:r>
                        <a:rPr lang="en-GB" sz="700" b="1"/>
                        <a:t>£75k</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1</a:t>
                      </a:r>
                      <a:r>
                        <a:rPr kumimoji="0" lang="en-GB" sz="700" b="1" i="0" u="none" strike="noStrike" kern="1200" cap="none" spc="0" normalizeH="0" baseline="30000" noProof="0">
                          <a:ln>
                            <a:noFill/>
                          </a:ln>
                          <a:solidFill>
                            <a:prstClr val="black"/>
                          </a:solidFill>
                          <a:effectLst/>
                          <a:uLnTx/>
                          <a:uFillTx/>
                          <a:latin typeface="Arial"/>
                          <a:ea typeface="+mn-ea"/>
                          <a:cs typeface="+mn-cs"/>
                        </a:rPr>
                        <a:t>st</a:t>
                      </a:r>
                      <a:r>
                        <a:rPr kumimoji="0" lang="en-GB" sz="700" b="1" i="0" u="none" strike="noStrike" kern="1200" cap="none" spc="0" normalizeH="0" baseline="0" noProof="0">
                          <a:ln>
                            <a:noFill/>
                          </a:ln>
                          <a:solidFill>
                            <a:prstClr val="black"/>
                          </a:solidFill>
                          <a:effectLst/>
                          <a:uLnTx/>
                          <a:uFillTx/>
                          <a:latin typeface="Arial"/>
                          <a:ea typeface="+mn-ea"/>
                          <a:cs typeface="+mn-cs"/>
                        </a:rPr>
                        <a:t> April 2023</a:t>
                      </a:r>
                    </a:p>
                  </a:txBody>
                  <a:tcPr anchor="ctr">
                    <a:solidFill>
                      <a:schemeClr val="accent1">
                        <a:lumMod val="20000"/>
                        <a:lumOff val="80000"/>
                      </a:schemeClr>
                    </a:solidFill>
                  </a:tcPr>
                </a:tc>
                <a:tc>
                  <a:txBody>
                    <a:bodyPr/>
                    <a:lstStyle/>
                    <a:p>
                      <a:r>
                        <a:rPr lang="en-GB" sz="700" b="1"/>
                        <a:t>AdHoc</a:t>
                      </a:r>
                    </a:p>
                  </a:txBody>
                  <a:tcPr anchor="ctr">
                    <a:solidFill>
                      <a:schemeClr val="accent1">
                        <a:lumMod val="20000"/>
                        <a:lumOff val="80000"/>
                      </a:schemeClr>
                    </a:solidFill>
                  </a:tcPr>
                </a:tc>
                <a:tc>
                  <a:txBody>
                    <a:bodyPr/>
                    <a:lstStyle/>
                    <a:p>
                      <a:r>
                        <a:rPr lang="en-GB" sz="700" b="1"/>
                        <a:t>Firm </a:t>
                      </a:r>
                    </a:p>
                  </a:txBody>
                  <a:tcPr anchor="ctr">
                    <a:solidFill>
                      <a:schemeClr val="accent1">
                        <a:lumMod val="20000"/>
                        <a:lumOff val="80000"/>
                      </a:schemeClr>
                    </a:solidFill>
                  </a:tcPr>
                </a:tc>
                <a:extLst>
                  <a:ext uri="{0D108BD9-81ED-4DB2-BD59-A6C34878D82A}">
                    <a16:rowId xmlns:a16="http://schemas.microsoft.com/office/drawing/2014/main" val="1337371535"/>
                  </a:ext>
                </a:extLst>
              </a:tr>
              <a:tr h="407699">
                <a:tc>
                  <a:txBody>
                    <a:bodyPr/>
                    <a:lstStyle/>
                    <a:p>
                      <a:pPr algn="ctr"/>
                      <a:r>
                        <a:rPr lang="en-GB" sz="800" b="1">
                          <a:hlinkClick r:id="rId15"/>
                        </a:rPr>
                        <a:t>5606</a:t>
                      </a:r>
                      <a:endParaRPr lang="en-GB" sz="800" b="1"/>
                    </a:p>
                  </a:txBody>
                  <a:tcPr anchor="ctr">
                    <a:solidFill>
                      <a:schemeClr val="accent1">
                        <a:lumMod val="20000"/>
                        <a:lumOff val="80000"/>
                      </a:schemeClr>
                    </a:solidFill>
                  </a:tcPr>
                </a:tc>
                <a:tc>
                  <a:txBody>
                    <a:bodyPr/>
                    <a:lstStyle/>
                    <a:p>
                      <a:pPr algn="l" fontAlgn="base"/>
                      <a:r>
                        <a:rPr lang="en-US" sz="700" b="1" i="0">
                          <a:solidFill>
                            <a:schemeClr val="tx1"/>
                          </a:solidFill>
                          <a:effectLst/>
                          <a:latin typeface="Arial" panose="020B0604020202020204" pitchFamily="34" charset="0"/>
                          <a:cs typeface="Arial" panose="020B0604020202020204" pitchFamily="34" charset="0"/>
                        </a:rPr>
                        <a:t>Revision of Virtual Last Resort User and Contingent Procurement of Supplier Demand Event Triggers (Modification 0813)</a:t>
                      </a:r>
                    </a:p>
                  </a:txBody>
                  <a:tcPr anchor="ctr">
                    <a:solidFill>
                      <a:schemeClr val="accent1">
                        <a:lumMod val="20000"/>
                        <a:lumOff val="80000"/>
                      </a:schemeClr>
                    </a:solidFill>
                  </a:tcPr>
                </a:tc>
                <a:tc>
                  <a:txBody>
                    <a:bodyPr/>
                    <a:lstStyle/>
                    <a:p>
                      <a:r>
                        <a:rPr lang="en-GB" sz="700" b="1"/>
                        <a:t>NGT</a:t>
                      </a:r>
                    </a:p>
                  </a:txBody>
                  <a:tcPr anchor="ctr">
                    <a:solidFill>
                      <a:schemeClr val="accent1">
                        <a:lumMod val="20000"/>
                        <a:lumOff val="80000"/>
                      </a:schemeClr>
                    </a:solidFill>
                  </a:tcPr>
                </a:tc>
                <a:tc>
                  <a:txBody>
                    <a:bodyPr/>
                    <a:lstStyle/>
                    <a:p>
                      <a:r>
                        <a:rPr lang="en-GB" sz="700" b="1"/>
                        <a:t>NGT</a:t>
                      </a:r>
                    </a:p>
                    <a:p>
                      <a:r>
                        <a:rPr lang="en-GB" sz="700" b="1"/>
                        <a:t>Shipper</a:t>
                      </a:r>
                    </a:p>
                    <a:p>
                      <a:r>
                        <a:rPr lang="en-GB" sz="700" b="1"/>
                        <a:t>Supplier</a:t>
                      </a:r>
                    </a:p>
                  </a:txBody>
                  <a:tcPr anchor="ctr">
                    <a:solidFill>
                      <a:schemeClr val="accent1">
                        <a:lumMod val="20000"/>
                        <a:lumOff val="80000"/>
                      </a:schemeClr>
                    </a:solidFill>
                  </a:tcPr>
                </a:tc>
                <a:tc>
                  <a:txBody>
                    <a:bodyPr/>
                    <a:lstStyle/>
                    <a:p>
                      <a:r>
                        <a:rPr lang="en-GB" sz="700" b="1"/>
                        <a:t>NGT</a:t>
                      </a:r>
                    </a:p>
                  </a:txBody>
                  <a:tcPr anchor="ctr">
                    <a:solidFill>
                      <a:schemeClr val="accent1">
                        <a:lumMod val="20000"/>
                        <a:lumOff val="80000"/>
                      </a:schemeClr>
                    </a:solidFill>
                  </a:tcPr>
                </a:tc>
                <a:tc>
                  <a:txBody>
                    <a:bodyPr/>
                    <a:lstStyle/>
                    <a:p>
                      <a:pPr algn="l"/>
                      <a:r>
                        <a:rPr lang="en-GB" sz="700" b="1"/>
                        <a:t>N/A</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Immediately Following Ofgem Decision</a:t>
                      </a:r>
                    </a:p>
                  </a:txBody>
                  <a:tcPr anchor="ctr">
                    <a:solidFill>
                      <a:schemeClr val="accent1">
                        <a:lumMod val="20000"/>
                        <a:lumOff val="80000"/>
                      </a:schemeClr>
                    </a:solidFill>
                  </a:tcPr>
                </a:tc>
                <a:tc>
                  <a:txBody>
                    <a:bodyPr/>
                    <a:lstStyle/>
                    <a:p>
                      <a:r>
                        <a:rPr lang="en-GB" sz="700" b="1" err="1"/>
                        <a:t>Adhoc</a:t>
                      </a:r>
                      <a:endParaRPr lang="en-GB" sz="700" b="1"/>
                    </a:p>
                  </a:txBody>
                  <a:tcPr anchor="ctr">
                    <a:solidFill>
                      <a:schemeClr val="accent1">
                        <a:lumMod val="20000"/>
                        <a:lumOff val="80000"/>
                      </a:schemeClr>
                    </a:solidFill>
                  </a:tcPr>
                </a:tc>
                <a:tc>
                  <a:txBody>
                    <a:bodyPr/>
                    <a:lstStyle/>
                    <a:p>
                      <a:r>
                        <a:rPr lang="en-GB" sz="700" b="1"/>
                        <a:t>Indicative</a:t>
                      </a:r>
                    </a:p>
                  </a:txBody>
                  <a:tcPr anchor="ctr">
                    <a:solidFill>
                      <a:schemeClr val="accent1">
                        <a:lumMod val="20000"/>
                        <a:lumOff val="80000"/>
                      </a:schemeClr>
                    </a:solidFill>
                  </a:tcPr>
                </a:tc>
                <a:extLst>
                  <a:ext uri="{0D108BD9-81ED-4DB2-BD59-A6C34878D82A}">
                    <a16:rowId xmlns:a16="http://schemas.microsoft.com/office/drawing/2014/main" val="1873582306"/>
                  </a:ext>
                </a:extLst>
              </a:tr>
              <a:tr h="301999">
                <a:tc>
                  <a:txBody>
                    <a:bodyPr/>
                    <a:lstStyle/>
                    <a:p>
                      <a:pPr algn="ctr"/>
                      <a:r>
                        <a:rPr lang="en-GB" sz="800" b="1">
                          <a:hlinkClick r:id="rId16"/>
                        </a:rPr>
                        <a:t>5602</a:t>
                      </a:r>
                      <a:endParaRPr lang="en-GB" sz="800" b="1"/>
                    </a:p>
                  </a:txBody>
                  <a:tcPr anchor="ctr">
                    <a:solidFill>
                      <a:schemeClr val="accent1">
                        <a:lumMod val="20000"/>
                        <a:lumOff val="80000"/>
                      </a:schemeClr>
                    </a:solidFill>
                  </a:tcPr>
                </a:tc>
                <a:tc>
                  <a:txBody>
                    <a:bodyPr/>
                    <a:lstStyle/>
                    <a:p>
                      <a:pPr algn="l" fontAlgn="base"/>
                      <a:r>
                        <a:rPr lang="en-US" sz="700" b="1" i="0">
                          <a:solidFill>
                            <a:schemeClr val="tx1"/>
                          </a:solidFill>
                          <a:effectLst/>
                          <a:latin typeface="Arial" panose="020B0604020202020204" pitchFamily="34" charset="0"/>
                          <a:cs typeface="Arial" panose="020B0604020202020204" pitchFamily="34" charset="0"/>
                        </a:rPr>
                        <a:t>Releasing of unused capacity under a specific set of circumstances (Modification 0818)</a:t>
                      </a:r>
                    </a:p>
                  </a:txBody>
                  <a:tcPr anchor="ctr">
                    <a:solidFill>
                      <a:schemeClr val="accent1">
                        <a:lumMod val="20000"/>
                        <a:lumOff val="80000"/>
                      </a:schemeClr>
                    </a:solidFill>
                  </a:tcPr>
                </a:tc>
                <a:tc>
                  <a:txBody>
                    <a:bodyPr/>
                    <a:lstStyle/>
                    <a:p>
                      <a:r>
                        <a:rPr lang="en-GB" sz="700" b="1"/>
                        <a:t>NGN</a:t>
                      </a:r>
                    </a:p>
                  </a:txBody>
                  <a:tcPr anchor="ctr">
                    <a:solidFill>
                      <a:schemeClr val="accent1">
                        <a:lumMod val="20000"/>
                        <a:lumOff val="80000"/>
                      </a:schemeClr>
                    </a:solidFill>
                  </a:tcPr>
                </a:tc>
                <a:tc>
                  <a:txBody>
                    <a:bodyPr/>
                    <a:lstStyle/>
                    <a:p>
                      <a:r>
                        <a:rPr lang="en-GB" sz="700" b="1"/>
                        <a:t>Shipper</a:t>
                      </a:r>
                    </a:p>
                    <a:p>
                      <a:r>
                        <a:rPr lang="en-GB" sz="700" b="1"/>
                        <a:t>DN</a:t>
                      </a:r>
                    </a:p>
                  </a:txBody>
                  <a:tcPr anchor="ctr">
                    <a:solidFill>
                      <a:schemeClr val="accent1">
                        <a:lumMod val="20000"/>
                        <a:lumOff val="80000"/>
                      </a:schemeClr>
                    </a:solidFill>
                  </a:tcPr>
                </a:tc>
                <a:tc>
                  <a:txBody>
                    <a:bodyPr/>
                    <a:lstStyle/>
                    <a:p>
                      <a:r>
                        <a:rPr lang="en-GB" sz="700" b="1"/>
                        <a:t>DN</a:t>
                      </a:r>
                    </a:p>
                  </a:txBody>
                  <a:tcPr anchor="ctr">
                    <a:solidFill>
                      <a:schemeClr val="accent1">
                        <a:lumMod val="20000"/>
                        <a:lumOff val="80000"/>
                      </a:schemeClr>
                    </a:solidFill>
                  </a:tcPr>
                </a:tc>
                <a:tc>
                  <a:txBody>
                    <a:bodyPr/>
                    <a:lstStyle/>
                    <a:p>
                      <a:pPr algn="l"/>
                      <a:r>
                        <a:rPr lang="en-GB" sz="700" b="1"/>
                        <a:t>N/A</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Immediately Following Ofgem Decision </a:t>
                      </a:r>
                    </a:p>
                  </a:txBody>
                  <a:tcPr anchor="ctr">
                    <a:solidFill>
                      <a:schemeClr val="accent1">
                        <a:lumMod val="20000"/>
                        <a:lumOff val="80000"/>
                      </a:schemeClr>
                    </a:solidFill>
                  </a:tcPr>
                </a:tc>
                <a:tc>
                  <a:txBody>
                    <a:bodyPr/>
                    <a:lstStyle/>
                    <a:p>
                      <a:r>
                        <a:rPr lang="en-GB" sz="700" b="1" err="1"/>
                        <a:t>Adhoc</a:t>
                      </a:r>
                      <a:endParaRPr lang="en-GB" sz="700" b="1"/>
                    </a:p>
                  </a:txBody>
                  <a:tcPr anchor="ctr">
                    <a:solidFill>
                      <a:schemeClr val="accent1">
                        <a:lumMod val="20000"/>
                        <a:lumOff val="80000"/>
                      </a:schemeClr>
                    </a:solidFill>
                  </a:tcPr>
                </a:tc>
                <a:tc>
                  <a:txBody>
                    <a:bodyPr/>
                    <a:lstStyle/>
                    <a:p>
                      <a:r>
                        <a:rPr lang="en-GB" sz="700" b="1"/>
                        <a:t>Indicative</a:t>
                      </a:r>
                    </a:p>
                  </a:txBody>
                  <a:tcPr anchor="ctr">
                    <a:solidFill>
                      <a:schemeClr val="accent1">
                        <a:lumMod val="20000"/>
                        <a:lumOff val="80000"/>
                      </a:schemeClr>
                    </a:solidFill>
                  </a:tcPr>
                </a:tc>
                <a:extLst>
                  <a:ext uri="{0D108BD9-81ED-4DB2-BD59-A6C34878D82A}">
                    <a16:rowId xmlns:a16="http://schemas.microsoft.com/office/drawing/2014/main" val="4076053707"/>
                  </a:ext>
                </a:extLst>
              </a:tr>
            </a:tbl>
          </a:graphicData>
        </a:graphic>
      </p:graphicFrame>
    </p:spTree>
    <p:extLst>
      <p:ext uri="{BB962C8B-B14F-4D97-AF65-F5344CB8AC3E}">
        <p14:creationId xmlns:p14="http://schemas.microsoft.com/office/powerpoint/2010/main" val="1686524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a:xfrm>
            <a:off x="457200" y="123478"/>
            <a:ext cx="8147248" cy="434083"/>
          </a:xfrm>
        </p:spPr>
        <p:txBody>
          <a:bodyPr>
            <a:normAutofit/>
          </a:bodyPr>
          <a:lstStyle/>
          <a:p>
            <a:r>
              <a:rPr lang="en-GB" sz="1800">
                <a:latin typeface="Arial"/>
                <a:cs typeface="Arial"/>
              </a:rPr>
              <a:t>Change Delivery Plan - June 2023 – February 2024</a:t>
            </a:r>
            <a:endParaRPr lang="en-GB" sz="1800"/>
          </a:p>
        </p:txBody>
      </p:sp>
      <p:graphicFrame>
        <p:nvGraphicFramePr>
          <p:cNvPr id="4" name="Table 3">
            <a:extLst>
              <a:ext uri="{FF2B5EF4-FFF2-40B4-BE49-F238E27FC236}">
                <a16:creationId xmlns:a16="http://schemas.microsoft.com/office/drawing/2014/main" id="{5DB0EECD-A2E7-493C-A127-8163F3A63887}"/>
              </a:ext>
            </a:extLst>
          </p:cNvPr>
          <p:cNvGraphicFramePr>
            <a:graphicFrameLocks noGrp="1"/>
          </p:cNvGraphicFramePr>
          <p:nvPr/>
        </p:nvGraphicFramePr>
        <p:xfrm>
          <a:off x="33762" y="531952"/>
          <a:ext cx="9016776" cy="3779520"/>
        </p:xfrm>
        <a:graphic>
          <a:graphicData uri="http://schemas.openxmlformats.org/drawingml/2006/table">
            <a:tbl>
              <a:tblPr firstRow="1" bandRow="1">
                <a:tableStyleId>{5C22544A-7EE6-4342-B048-85BDC9FD1C3A}</a:tableStyleId>
              </a:tblPr>
              <a:tblGrid>
                <a:gridCol w="473054">
                  <a:extLst>
                    <a:ext uri="{9D8B030D-6E8A-4147-A177-3AD203B41FA5}">
                      <a16:colId xmlns:a16="http://schemas.microsoft.com/office/drawing/2014/main" val="4236546890"/>
                    </a:ext>
                  </a:extLst>
                </a:gridCol>
                <a:gridCol w="2500828">
                  <a:extLst>
                    <a:ext uri="{9D8B030D-6E8A-4147-A177-3AD203B41FA5}">
                      <a16:colId xmlns:a16="http://schemas.microsoft.com/office/drawing/2014/main" val="324692026"/>
                    </a:ext>
                  </a:extLst>
                </a:gridCol>
                <a:gridCol w="769485">
                  <a:extLst>
                    <a:ext uri="{9D8B030D-6E8A-4147-A177-3AD203B41FA5}">
                      <a16:colId xmlns:a16="http://schemas.microsoft.com/office/drawing/2014/main" val="1901410971"/>
                    </a:ext>
                  </a:extLst>
                </a:gridCol>
                <a:gridCol w="769485">
                  <a:extLst>
                    <a:ext uri="{9D8B030D-6E8A-4147-A177-3AD203B41FA5}">
                      <a16:colId xmlns:a16="http://schemas.microsoft.com/office/drawing/2014/main" val="4189950786"/>
                    </a:ext>
                  </a:extLst>
                </a:gridCol>
                <a:gridCol w="746409">
                  <a:extLst>
                    <a:ext uri="{9D8B030D-6E8A-4147-A177-3AD203B41FA5}">
                      <a16:colId xmlns:a16="http://schemas.microsoft.com/office/drawing/2014/main" val="4137049686"/>
                    </a:ext>
                  </a:extLst>
                </a:gridCol>
                <a:gridCol w="746409">
                  <a:extLst>
                    <a:ext uri="{9D8B030D-6E8A-4147-A177-3AD203B41FA5}">
                      <a16:colId xmlns:a16="http://schemas.microsoft.com/office/drawing/2014/main" val="1519923765"/>
                    </a:ext>
                  </a:extLst>
                </a:gridCol>
                <a:gridCol w="1147088">
                  <a:extLst>
                    <a:ext uri="{9D8B030D-6E8A-4147-A177-3AD203B41FA5}">
                      <a16:colId xmlns:a16="http://schemas.microsoft.com/office/drawing/2014/main" val="3099399107"/>
                    </a:ext>
                  </a:extLst>
                </a:gridCol>
                <a:gridCol w="932009">
                  <a:extLst>
                    <a:ext uri="{9D8B030D-6E8A-4147-A177-3AD203B41FA5}">
                      <a16:colId xmlns:a16="http://schemas.microsoft.com/office/drawing/2014/main" val="796015746"/>
                    </a:ext>
                  </a:extLst>
                </a:gridCol>
                <a:gridCol w="932009">
                  <a:extLst>
                    <a:ext uri="{9D8B030D-6E8A-4147-A177-3AD203B41FA5}">
                      <a16:colId xmlns:a16="http://schemas.microsoft.com/office/drawing/2014/main" val="3560280781"/>
                    </a:ext>
                  </a:extLst>
                </a:gridCol>
              </a:tblGrid>
              <a:tr h="255391">
                <a:tc>
                  <a:txBody>
                    <a:bodyPr/>
                    <a:lstStyle/>
                    <a:p>
                      <a:r>
                        <a:rPr lang="en-GB" sz="900"/>
                        <a:t>XRN</a:t>
                      </a:r>
                    </a:p>
                  </a:txBody>
                  <a:tcPr anchor="ctr">
                    <a:solidFill>
                      <a:schemeClr val="accent1"/>
                    </a:solidFill>
                  </a:tcPr>
                </a:tc>
                <a:tc>
                  <a:txBody>
                    <a:bodyPr/>
                    <a:lstStyle/>
                    <a:p>
                      <a:r>
                        <a:rPr lang="en-GB" sz="900"/>
                        <a:t>Change Title </a:t>
                      </a:r>
                    </a:p>
                  </a:txBody>
                  <a:tcPr anchor="ctr">
                    <a:solidFill>
                      <a:schemeClr val="accent1"/>
                    </a:solidFill>
                  </a:tcPr>
                </a:tc>
                <a:tc>
                  <a:txBody>
                    <a:bodyPr/>
                    <a:lstStyle/>
                    <a:p>
                      <a:r>
                        <a:rPr lang="en-GB" sz="900"/>
                        <a:t>Proposer</a:t>
                      </a:r>
                    </a:p>
                  </a:txBody>
                  <a:tcPr anchor="ctr">
                    <a:solidFill>
                      <a:schemeClr val="accent1"/>
                    </a:solidFill>
                  </a:tcPr>
                </a:tc>
                <a:tc>
                  <a:txBody>
                    <a:bodyPr/>
                    <a:lstStyle/>
                    <a:p>
                      <a:r>
                        <a:rPr lang="en-GB" sz="900"/>
                        <a:t>Benefit / Impact</a:t>
                      </a:r>
                    </a:p>
                  </a:txBody>
                  <a:tcPr anchor="ctr">
                    <a:solidFill>
                      <a:schemeClr val="accent1"/>
                    </a:solidFill>
                  </a:tcPr>
                </a:tc>
                <a:tc>
                  <a:txBody>
                    <a:bodyPr/>
                    <a:lstStyle/>
                    <a:p>
                      <a:r>
                        <a:rPr lang="en-GB" sz="900"/>
                        <a:t>Funding </a:t>
                      </a:r>
                    </a:p>
                  </a:txBody>
                  <a:tcPr anchor="ctr">
                    <a:solidFill>
                      <a:schemeClr val="accent1"/>
                    </a:solidFill>
                  </a:tcPr>
                </a:tc>
                <a:tc>
                  <a:txBody>
                    <a:bodyPr/>
                    <a:lstStyle/>
                    <a:p>
                      <a:r>
                        <a:rPr lang="en-GB" sz="900"/>
                        <a:t>HLSO</a:t>
                      </a:r>
                    </a:p>
                    <a:p>
                      <a:r>
                        <a:rPr lang="en-GB" sz="900"/>
                        <a:t>Max Cost</a:t>
                      </a:r>
                    </a:p>
                  </a:txBody>
                  <a:tcPr anchor="ctr">
                    <a:solidFill>
                      <a:schemeClr val="accent1"/>
                    </a:solidFill>
                  </a:tcPr>
                </a:tc>
                <a:tc>
                  <a:txBody>
                    <a:bodyPr/>
                    <a:lstStyle/>
                    <a:p>
                      <a:r>
                        <a:rPr lang="en-GB" sz="900"/>
                        <a:t>Target Implementation   Date</a:t>
                      </a:r>
                    </a:p>
                  </a:txBody>
                  <a:tcPr anchor="ctr">
                    <a:solidFill>
                      <a:schemeClr val="accent1"/>
                    </a:solidFill>
                  </a:tcPr>
                </a:tc>
                <a:tc>
                  <a:txBody>
                    <a:bodyPr/>
                    <a:lstStyle/>
                    <a:p>
                      <a:r>
                        <a:rPr lang="en-GB" sz="900"/>
                        <a:t>Release Type</a:t>
                      </a:r>
                    </a:p>
                  </a:txBody>
                  <a:tcPr anchor="ctr">
                    <a:solidFill>
                      <a:schemeClr val="accent1"/>
                    </a:solidFill>
                  </a:tcPr>
                </a:tc>
                <a:tc>
                  <a:txBody>
                    <a:bodyPr/>
                    <a:lstStyle/>
                    <a:p>
                      <a:r>
                        <a:rPr lang="en-GB" sz="900"/>
                        <a:t>Firm / Indicative</a:t>
                      </a:r>
                    </a:p>
                  </a:txBody>
                  <a:tcPr anchor="ctr">
                    <a:solidFill>
                      <a:schemeClr val="accent1"/>
                    </a:solidFill>
                  </a:tcPr>
                </a:tc>
                <a:extLst>
                  <a:ext uri="{0D108BD9-81ED-4DB2-BD59-A6C34878D82A}">
                    <a16:rowId xmlns:a16="http://schemas.microsoft.com/office/drawing/2014/main" val="429165185"/>
                  </a:ext>
                </a:extLst>
              </a:tr>
              <a:tr h="0">
                <a:tc>
                  <a:txBody>
                    <a:bodyPr/>
                    <a:lstStyle/>
                    <a:p>
                      <a:pPr algn="ctr"/>
                      <a:r>
                        <a:rPr lang="en-GB" sz="800" b="1">
                          <a:hlinkClick r:id="rId3"/>
                        </a:rPr>
                        <a:t>5091</a:t>
                      </a:r>
                      <a:endParaRPr lang="en-GB" sz="800" b="1"/>
                    </a:p>
                  </a:txBody>
                  <a:tcPr anchor="ctr">
                    <a:solidFill>
                      <a:schemeClr val="accent1">
                        <a:lumMod val="20000"/>
                        <a:lumOff val="80000"/>
                      </a:schemeClr>
                    </a:solidFill>
                  </a:tcPr>
                </a:tc>
                <a:tc>
                  <a:txBody>
                    <a:bodyPr/>
                    <a:lstStyle/>
                    <a:p>
                      <a:r>
                        <a:rPr lang="en-GB" sz="700" b="1"/>
                        <a:t>Deferral of creation of Class change reads at transfer of ownership </a:t>
                      </a:r>
                    </a:p>
                  </a:txBody>
                  <a:tcPr anchor="ctr">
                    <a:solidFill>
                      <a:schemeClr val="accent1">
                        <a:lumMod val="20000"/>
                        <a:lumOff val="80000"/>
                      </a:schemeClr>
                    </a:solidFill>
                  </a:tcPr>
                </a:tc>
                <a:tc>
                  <a:txBody>
                    <a:bodyPr/>
                    <a:lstStyle/>
                    <a:p>
                      <a:r>
                        <a:rPr lang="en-GB" sz="700" b="1"/>
                        <a:t>EDF</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pPr algn="l"/>
                      <a:r>
                        <a:rPr lang="en-GB" sz="700" b="1"/>
                        <a:t>£200k</a:t>
                      </a:r>
                    </a:p>
                  </a:txBody>
                  <a:tcPr anchor="ctr">
                    <a:solidFill>
                      <a:schemeClr val="accent1">
                        <a:lumMod val="20000"/>
                        <a:lumOff val="80000"/>
                      </a:schemeClr>
                    </a:solidFill>
                  </a:tcPr>
                </a:tc>
                <a:tc>
                  <a:txBody>
                    <a:bodyPr/>
                    <a:lstStyle/>
                    <a:p>
                      <a:r>
                        <a:rPr lang="en-GB" sz="700" b="1"/>
                        <a:t>24</a:t>
                      </a:r>
                      <a:r>
                        <a:rPr lang="en-GB" sz="700" b="1" baseline="30000"/>
                        <a:t>th</a:t>
                      </a:r>
                      <a:r>
                        <a:rPr lang="en-GB" sz="700" b="1"/>
                        <a:t> June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r>
                        <a:rPr lang="en-GB" sz="700" b="1"/>
                        <a:t>Firm</a:t>
                      </a:r>
                    </a:p>
                  </a:txBody>
                  <a:tcPr anchor="ctr">
                    <a:solidFill>
                      <a:schemeClr val="accent1">
                        <a:lumMod val="20000"/>
                        <a:lumOff val="80000"/>
                      </a:schemeClr>
                    </a:solidFill>
                  </a:tcPr>
                </a:tc>
                <a:extLst>
                  <a:ext uri="{0D108BD9-81ED-4DB2-BD59-A6C34878D82A}">
                    <a16:rowId xmlns:a16="http://schemas.microsoft.com/office/drawing/2014/main" val="1136710088"/>
                  </a:ext>
                </a:extLst>
              </a:tr>
              <a:tr h="0">
                <a:tc>
                  <a:txBody>
                    <a:bodyPr/>
                    <a:lstStyle/>
                    <a:p>
                      <a:pPr algn="ctr"/>
                      <a:r>
                        <a:rPr lang="en-GB" sz="800" b="1">
                          <a:hlinkClick r:id="rId4"/>
                        </a:rPr>
                        <a:t>5454</a:t>
                      </a:r>
                      <a:endParaRPr lang="en-GB" sz="800" b="1"/>
                    </a:p>
                  </a:txBody>
                  <a:tcPr anchor="ctr">
                    <a:solidFill>
                      <a:schemeClr val="accent1">
                        <a:lumMod val="20000"/>
                        <a:lumOff val="80000"/>
                      </a:schemeClr>
                    </a:solidFill>
                  </a:tcPr>
                </a:tc>
                <a:tc>
                  <a:txBody>
                    <a:bodyPr/>
                    <a:lstStyle/>
                    <a:p>
                      <a:r>
                        <a:rPr lang="en-GB" sz="700" b="1" err="1"/>
                        <a:t>SoLR</a:t>
                      </a:r>
                      <a:r>
                        <a:rPr lang="en-GB" sz="700" b="1"/>
                        <a:t> Reporting Suite</a:t>
                      </a:r>
                    </a:p>
                  </a:txBody>
                  <a:tcPr anchor="ctr">
                    <a:solidFill>
                      <a:schemeClr val="accent1">
                        <a:lumMod val="20000"/>
                        <a:lumOff val="80000"/>
                      </a:schemeClr>
                    </a:solidFill>
                  </a:tcPr>
                </a:tc>
                <a:tc>
                  <a:txBody>
                    <a:bodyPr/>
                    <a:lstStyle/>
                    <a:p>
                      <a:r>
                        <a:rPr lang="en-GB" sz="700" b="1"/>
                        <a:t>EDF</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July 23</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Minor </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Indicative </a:t>
                      </a:r>
                    </a:p>
                  </a:txBody>
                  <a:tcPr anchor="ctr">
                    <a:solidFill>
                      <a:schemeClr val="accent1">
                        <a:lumMod val="20000"/>
                        <a:lumOff val="80000"/>
                      </a:schemeClr>
                    </a:solidFill>
                  </a:tcPr>
                </a:tc>
                <a:extLst>
                  <a:ext uri="{0D108BD9-81ED-4DB2-BD59-A6C34878D82A}">
                    <a16:rowId xmlns:a16="http://schemas.microsoft.com/office/drawing/2014/main" val="88245313"/>
                  </a:ext>
                </a:extLst>
              </a:tr>
              <a:tr h="172769">
                <a:tc>
                  <a:txBody>
                    <a:bodyPr/>
                    <a:lstStyle/>
                    <a:p>
                      <a:pPr algn="ctr"/>
                      <a:r>
                        <a:rPr lang="en-GB" sz="800" b="1">
                          <a:hlinkClick r:id="rId5"/>
                        </a:rPr>
                        <a:t>5547</a:t>
                      </a:r>
                      <a:endParaRPr lang="en-GB" sz="800" b="1"/>
                    </a:p>
                  </a:txBody>
                  <a:tcPr anchor="ctr">
                    <a:solidFill>
                      <a:schemeClr val="accent1">
                        <a:lumMod val="20000"/>
                        <a:lumOff val="80000"/>
                      </a:schemeClr>
                    </a:solidFill>
                  </a:tcPr>
                </a:tc>
                <a:tc>
                  <a:txBody>
                    <a:bodyPr/>
                    <a:lstStyle/>
                    <a:p>
                      <a:r>
                        <a:rPr lang="en-US" sz="700" b="1"/>
                        <a:t>Updating the Comprehensive Invoice Master List and INV template</a:t>
                      </a:r>
                      <a:endParaRPr lang="en-GB" sz="700" b="1"/>
                    </a:p>
                  </a:txBody>
                  <a:tcPr anchor="ctr">
                    <a:solidFill>
                      <a:schemeClr val="accent1">
                        <a:lumMod val="20000"/>
                        <a:lumOff val="80000"/>
                      </a:schemeClr>
                    </a:solidFill>
                  </a:tcPr>
                </a:tc>
                <a:tc>
                  <a:txBody>
                    <a:bodyPr/>
                    <a:lstStyle/>
                    <a:p>
                      <a:r>
                        <a:rPr lang="en-GB" sz="700" b="1"/>
                        <a:t>Eon</a:t>
                      </a:r>
                    </a:p>
                  </a:txBody>
                  <a:tcPr anchor="ctr">
                    <a:solidFill>
                      <a:schemeClr val="accent1">
                        <a:lumMod val="20000"/>
                        <a:lumOff val="80000"/>
                      </a:schemeClr>
                    </a:solidFill>
                  </a:tcPr>
                </a:tc>
                <a:tc>
                  <a:txBody>
                    <a:bodyPr/>
                    <a:lstStyle/>
                    <a:p>
                      <a:r>
                        <a:rPr lang="en-GB" sz="700" b="1"/>
                        <a:t>Shipper</a:t>
                      </a:r>
                    </a:p>
                    <a:p>
                      <a:r>
                        <a:rPr lang="en-GB" sz="700" b="1"/>
                        <a:t>DN</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July 23</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Minor</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Indicative </a:t>
                      </a:r>
                    </a:p>
                  </a:txBody>
                  <a:tcPr anchor="ctr">
                    <a:solidFill>
                      <a:schemeClr val="accent1">
                        <a:lumMod val="20000"/>
                        <a:lumOff val="80000"/>
                      </a:schemeClr>
                    </a:solidFill>
                  </a:tcPr>
                </a:tc>
                <a:extLst>
                  <a:ext uri="{0D108BD9-81ED-4DB2-BD59-A6C34878D82A}">
                    <a16:rowId xmlns:a16="http://schemas.microsoft.com/office/drawing/2014/main" val="3305234180"/>
                  </a:ext>
                </a:extLst>
              </a:tr>
              <a:tr h="0">
                <a:tc>
                  <a:txBody>
                    <a:bodyPr/>
                    <a:lstStyle/>
                    <a:p>
                      <a:pPr algn="ctr"/>
                      <a:r>
                        <a:rPr lang="en-GB" sz="800" b="1">
                          <a:hlinkClick r:id="rId6"/>
                        </a:rPr>
                        <a:t>5482</a:t>
                      </a:r>
                      <a:endParaRPr lang="en-GB" sz="800" b="1"/>
                    </a:p>
                  </a:txBody>
                  <a:tcPr anchor="ctr">
                    <a:solidFill>
                      <a:schemeClr val="accent1">
                        <a:lumMod val="20000"/>
                        <a:lumOff val="80000"/>
                      </a:schemeClr>
                    </a:solidFill>
                  </a:tcPr>
                </a:tc>
                <a:tc>
                  <a:txBody>
                    <a:bodyPr/>
                    <a:lstStyle/>
                    <a:p>
                      <a:r>
                        <a:rPr lang="en-GB" sz="700" b="1"/>
                        <a:t>Replacement of reads associated to a meter asset technical details change or update (RGMA)</a:t>
                      </a:r>
                    </a:p>
                  </a:txBody>
                  <a:tcPr anchor="ctr">
                    <a:solidFill>
                      <a:schemeClr val="accent1">
                        <a:lumMod val="20000"/>
                        <a:lumOff val="80000"/>
                      </a:schemeClr>
                    </a:solidFill>
                  </a:tcPr>
                </a:tc>
                <a:tc>
                  <a:txBody>
                    <a:bodyPr/>
                    <a:lstStyle/>
                    <a:p>
                      <a:r>
                        <a:rPr lang="en-GB" sz="700" b="1"/>
                        <a:t>Scottish Power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Shipper </a:t>
                      </a:r>
                    </a:p>
                    <a:p>
                      <a:r>
                        <a:rPr lang="en-GB" sz="700" b="1"/>
                        <a:t>DN</a:t>
                      </a:r>
                    </a:p>
                  </a:txBody>
                  <a:tcPr anchor="ctr">
                    <a:solidFill>
                      <a:schemeClr val="accent1">
                        <a:lumMod val="20000"/>
                        <a:lumOff val="80000"/>
                      </a:schemeClr>
                    </a:solidFill>
                  </a:tcPr>
                </a:tc>
                <a:tc>
                  <a:txBody>
                    <a:bodyPr/>
                    <a:lstStyle/>
                    <a:p>
                      <a:pPr algn="l"/>
                      <a:r>
                        <a:rPr lang="en-GB" sz="700" b="1"/>
                        <a:t>£300k</a:t>
                      </a:r>
                    </a:p>
                  </a:txBody>
                  <a:tcPr anchor="ctr">
                    <a:solidFill>
                      <a:schemeClr val="accent1">
                        <a:lumMod val="20000"/>
                        <a:lumOff val="80000"/>
                      </a:schemeClr>
                    </a:solidFill>
                  </a:tcPr>
                </a:tc>
                <a:tc>
                  <a:txBody>
                    <a:bodyPr/>
                    <a:lstStyle/>
                    <a:p>
                      <a:r>
                        <a:rPr lang="en-GB" sz="700" b="1"/>
                        <a:t>November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r>
                        <a:rPr lang="en-GB" sz="700" b="1"/>
                        <a:t>Indicative </a:t>
                      </a:r>
                    </a:p>
                  </a:txBody>
                  <a:tcPr anchor="ctr">
                    <a:solidFill>
                      <a:schemeClr val="accent1">
                        <a:lumMod val="20000"/>
                        <a:lumOff val="80000"/>
                      </a:schemeClr>
                    </a:solidFill>
                  </a:tcPr>
                </a:tc>
                <a:extLst>
                  <a:ext uri="{0D108BD9-81ED-4DB2-BD59-A6C34878D82A}">
                    <a16:rowId xmlns:a16="http://schemas.microsoft.com/office/drawing/2014/main" val="242670667"/>
                  </a:ext>
                </a:extLst>
              </a:tr>
              <a:tr h="0">
                <a:tc>
                  <a:txBody>
                    <a:bodyPr/>
                    <a:lstStyle/>
                    <a:p>
                      <a:pPr algn="ctr"/>
                      <a:r>
                        <a:rPr lang="en-GB" sz="800" b="1">
                          <a:hlinkClick r:id="rId7"/>
                        </a:rPr>
                        <a:t>5186</a:t>
                      </a:r>
                      <a:endParaRPr lang="en-GB" sz="800" b="1"/>
                    </a:p>
                  </a:txBody>
                  <a:tcPr anchor="ctr">
                    <a:solidFill>
                      <a:schemeClr val="accent1">
                        <a:lumMod val="20000"/>
                        <a:lumOff val="80000"/>
                      </a:schemeClr>
                    </a:solidFill>
                  </a:tcPr>
                </a:tc>
                <a:tc>
                  <a:txBody>
                    <a:bodyPr/>
                    <a:lstStyle/>
                    <a:p>
                      <a:r>
                        <a:rPr lang="en-GB" sz="700" b="1"/>
                        <a:t>*MOD0701 - Aligning Capacity booking under the UNC and arrangements set out in relevant NEXAs</a:t>
                      </a:r>
                    </a:p>
                  </a:txBody>
                  <a:tcPr anchor="ctr">
                    <a:solidFill>
                      <a:schemeClr val="accent1">
                        <a:lumMod val="20000"/>
                        <a:lumOff val="80000"/>
                      </a:schemeClr>
                    </a:solidFill>
                  </a:tcPr>
                </a:tc>
                <a:tc>
                  <a:txBody>
                    <a:bodyPr/>
                    <a:lstStyle/>
                    <a:p>
                      <a:r>
                        <a:rPr lang="en-GB" sz="700" b="1"/>
                        <a:t>NGN</a:t>
                      </a:r>
                    </a:p>
                  </a:txBody>
                  <a:tcPr anchor="ctr">
                    <a:solidFill>
                      <a:schemeClr val="accent1">
                        <a:lumMod val="20000"/>
                        <a:lumOff val="80000"/>
                      </a:schemeClr>
                    </a:solidFill>
                  </a:tcPr>
                </a:tc>
                <a:tc>
                  <a:txBody>
                    <a:bodyPr/>
                    <a:lstStyle/>
                    <a:p>
                      <a:r>
                        <a:rPr lang="en-GB" sz="700" b="1"/>
                        <a:t>Shipper </a:t>
                      </a:r>
                    </a:p>
                    <a:p>
                      <a:r>
                        <a:rPr lang="en-GB" sz="700" b="1"/>
                        <a:t>DN</a:t>
                      </a:r>
                    </a:p>
                  </a:txBody>
                  <a:tcPr anchor="ctr">
                    <a:solidFill>
                      <a:schemeClr val="accent1">
                        <a:lumMod val="20000"/>
                        <a:lumOff val="80000"/>
                      </a:schemeClr>
                    </a:solidFill>
                  </a:tcPr>
                </a:tc>
                <a:tc>
                  <a:txBody>
                    <a:bodyPr/>
                    <a:lstStyle/>
                    <a:p>
                      <a:r>
                        <a:rPr lang="en-GB" sz="700" b="1"/>
                        <a:t>Shipper</a:t>
                      </a:r>
                    </a:p>
                    <a:p>
                      <a:r>
                        <a:rPr lang="en-GB" sz="700" b="1"/>
                        <a:t>DN</a:t>
                      </a:r>
                    </a:p>
                  </a:txBody>
                  <a:tcPr anchor="ctr">
                    <a:solidFill>
                      <a:schemeClr val="accent1">
                        <a:lumMod val="20000"/>
                        <a:lumOff val="80000"/>
                      </a:schemeClr>
                    </a:solidFill>
                  </a:tcPr>
                </a:tc>
                <a:tc>
                  <a:txBody>
                    <a:bodyPr/>
                    <a:lstStyle/>
                    <a:p>
                      <a:pPr algn="l"/>
                      <a:r>
                        <a:rPr lang="en-GB" sz="700" b="1"/>
                        <a:t>£200k</a:t>
                      </a:r>
                    </a:p>
                  </a:txBody>
                  <a:tcPr anchor="ctr">
                    <a:solidFill>
                      <a:schemeClr val="accent1">
                        <a:lumMod val="20000"/>
                        <a:lumOff val="80000"/>
                      </a:schemeClr>
                    </a:solidFill>
                  </a:tcPr>
                </a:tc>
                <a:tc>
                  <a:txBody>
                    <a:bodyPr/>
                    <a:lstStyle/>
                    <a:p>
                      <a:r>
                        <a:rPr lang="en-GB" sz="700" b="1"/>
                        <a:t>November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r>
                        <a:rPr lang="en-GB" sz="700" b="1"/>
                        <a:t>Indicative </a:t>
                      </a:r>
                    </a:p>
                  </a:txBody>
                  <a:tcPr anchor="ctr">
                    <a:solidFill>
                      <a:schemeClr val="accent1">
                        <a:lumMod val="20000"/>
                        <a:lumOff val="80000"/>
                      </a:schemeClr>
                    </a:solidFill>
                  </a:tcPr>
                </a:tc>
                <a:extLst>
                  <a:ext uri="{0D108BD9-81ED-4DB2-BD59-A6C34878D82A}">
                    <a16:rowId xmlns:a16="http://schemas.microsoft.com/office/drawing/2014/main" val="2157913356"/>
                  </a:ext>
                </a:extLst>
              </a:tr>
              <a:tr h="0">
                <a:tc>
                  <a:txBody>
                    <a:bodyPr/>
                    <a:lstStyle/>
                    <a:p>
                      <a:pPr algn="ctr"/>
                      <a:r>
                        <a:rPr lang="en-GB" sz="800" b="1">
                          <a:hlinkClick r:id="rId8"/>
                        </a:rPr>
                        <a:t>5604</a:t>
                      </a:r>
                      <a:endParaRPr lang="en-GB" sz="800" b="1"/>
                    </a:p>
                  </a:txBody>
                  <a:tcPr anchor="ctr">
                    <a:solidFill>
                      <a:schemeClr val="accent1">
                        <a:lumMod val="20000"/>
                        <a:lumOff val="80000"/>
                      </a:schemeClr>
                    </a:solidFill>
                  </a:tcPr>
                </a:tc>
                <a:tc>
                  <a:txBody>
                    <a:bodyPr/>
                    <a:lstStyle/>
                    <a:p>
                      <a:pPr algn="l" fontAlgn="base"/>
                      <a:r>
                        <a:rPr lang="en-US" sz="700" b="1" i="0">
                          <a:solidFill>
                            <a:schemeClr val="tx1"/>
                          </a:solidFill>
                          <a:effectLst/>
                          <a:latin typeface="Arial" panose="020B0604020202020204" pitchFamily="34" charset="0"/>
                          <a:cs typeface="Arial" panose="020B0604020202020204" pitchFamily="34" charset="0"/>
                        </a:rPr>
                        <a:t>Shipper Agreed Read (SAR) exceptions process (Modification 0811S)</a:t>
                      </a:r>
                    </a:p>
                  </a:txBody>
                  <a:tcPr anchor="ctr">
                    <a:solidFill>
                      <a:schemeClr val="accent1">
                        <a:lumMod val="20000"/>
                        <a:lumOff val="80000"/>
                      </a:schemeClr>
                    </a:solidFill>
                  </a:tcPr>
                </a:tc>
                <a:tc>
                  <a:txBody>
                    <a:bodyPr/>
                    <a:lstStyle/>
                    <a:p>
                      <a:r>
                        <a:rPr lang="en-GB" sz="700" b="1"/>
                        <a:t>SEFE</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Shipper </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November 23</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CMS Rebuild</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Indicative</a:t>
                      </a:r>
                    </a:p>
                  </a:txBody>
                  <a:tcPr anchor="ctr">
                    <a:solidFill>
                      <a:schemeClr val="accent1">
                        <a:lumMod val="20000"/>
                        <a:lumOff val="80000"/>
                      </a:schemeClr>
                    </a:solidFill>
                  </a:tcPr>
                </a:tc>
                <a:extLst>
                  <a:ext uri="{0D108BD9-81ED-4DB2-BD59-A6C34878D82A}">
                    <a16:rowId xmlns:a16="http://schemas.microsoft.com/office/drawing/2014/main" val="4069106140"/>
                  </a:ext>
                </a:extLst>
              </a:tr>
              <a:tr h="0">
                <a:tc>
                  <a:txBody>
                    <a:bodyPr/>
                    <a:lstStyle/>
                    <a:p>
                      <a:pPr algn="ctr"/>
                      <a:r>
                        <a:rPr lang="en-GB" sz="800" b="1">
                          <a:hlinkClick r:id="rId9"/>
                        </a:rPr>
                        <a:t>5605</a:t>
                      </a:r>
                      <a:endParaRPr lang="en-GB" sz="800" b="1"/>
                    </a:p>
                  </a:txBody>
                  <a:tcPr anchor="ctr">
                    <a:solidFill>
                      <a:schemeClr val="accent1">
                        <a:lumMod val="20000"/>
                        <a:lumOff val="80000"/>
                      </a:schemeClr>
                    </a:solidFill>
                  </a:tcPr>
                </a:tc>
                <a:tc>
                  <a:txBody>
                    <a:bodyPr/>
                    <a:lstStyle/>
                    <a:p>
                      <a:pPr algn="l" fontAlgn="base"/>
                      <a:r>
                        <a:rPr lang="en-US" sz="700" b="1" i="0">
                          <a:solidFill>
                            <a:schemeClr val="tx1"/>
                          </a:solidFill>
                          <a:effectLst/>
                          <a:latin typeface="Arial" panose="020B0604020202020204" pitchFamily="34" charset="0"/>
                          <a:cs typeface="Arial" panose="020B0604020202020204" pitchFamily="34" charset="0"/>
                        </a:rPr>
                        <a:t>Amendments to the must read process (IGT159V)</a:t>
                      </a:r>
                    </a:p>
                  </a:txBody>
                  <a:tcPr anchor="ctr">
                    <a:solidFill>
                      <a:schemeClr val="accent1">
                        <a:lumMod val="20000"/>
                        <a:lumOff val="80000"/>
                      </a:schemeClr>
                    </a:solidFill>
                  </a:tcPr>
                </a:tc>
                <a:tc>
                  <a:txBody>
                    <a:bodyPr/>
                    <a:lstStyle/>
                    <a:p>
                      <a:r>
                        <a:rPr lang="en-GB" sz="700" b="1"/>
                        <a:t>Centrica</a:t>
                      </a:r>
                    </a:p>
                  </a:txBody>
                  <a:tcPr anchor="ctr">
                    <a:solidFill>
                      <a:schemeClr val="accent1">
                        <a:lumMod val="20000"/>
                        <a:lumOff val="80000"/>
                      </a:schemeClr>
                    </a:solidFill>
                  </a:tcPr>
                </a:tc>
                <a:tc>
                  <a:txBody>
                    <a:bodyPr/>
                    <a:lstStyle/>
                    <a:p>
                      <a:r>
                        <a:rPr lang="en-GB" sz="700" b="1"/>
                        <a:t>Shipper</a:t>
                      </a:r>
                    </a:p>
                    <a:p>
                      <a:r>
                        <a:rPr lang="en-GB" sz="700" b="1"/>
                        <a:t>IGT</a:t>
                      </a:r>
                    </a:p>
                  </a:txBody>
                  <a:tcPr anchor="ctr">
                    <a:solidFill>
                      <a:schemeClr val="accent1">
                        <a:lumMod val="20000"/>
                        <a:lumOff val="80000"/>
                      </a:schemeClr>
                    </a:solidFill>
                  </a:tcPr>
                </a:tc>
                <a:tc>
                  <a:txBody>
                    <a:bodyPr/>
                    <a:lstStyle/>
                    <a:p>
                      <a:r>
                        <a:rPr lang="en-GB" sz="700" b="1"/>
                        <a:t>Shipper </a:t>
                      </a:r>
                    </a:p>
                    <a:p>
                      <a:r>
                        <a:rPr lang="en-GB" sz="700" b="1"/>
                        <a:t>IGT</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November 23</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CMS Rebuild</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Indicative </a:t>
                      </a:r>
                    </a:p>
                  </a:txBody>
                  <a:tcPr anchor="ctr">
                    <a:solidFill>
                      <a:schemeClr val="accent1">
                        <a:lumMod val="20000"/>
                        <a:lumOff val="80000"/>
                      </a:schemeClr>
                    </a:solidFill>
                  </a:tcPr>
                </a:tc>
                <a:extLst>
                  <a:ext uri="{0D108BD9-81ED-4DB2-BD59-A6C34878D82A}">
                    <a16:rowId xmlns:a16="http://schemas.microsoft.com/office/drawing/2014/main" val="2467102711"/>
                  </a:ext>
                </a:extLst>
              </a:tr>
              <a:tr h="0">
                <a:tc>
                  <a:txBody>
                    <a:bodyPr/>
                    <a:lstStyle/>
                    <a:p>
                      <a:pPr algn="ctr"/>
                      <a:r>
                        <a:rPr lang="en-GB" sz="800" b="1">
                          <a:hlinkClick r:id="rId10"/>
                        </a:rPr>
                        <a:t>5567</a:t>
                      </a:r>
                      <a:endParaRPr lang="en-GB" sz="800" b="1"/>
                    </a:p>
                  </a:txBody>
                  <a:tcPr anchor="ctr">
                    <a:solidFill>
                      <a:schemeClr val="accent1">
                        <a:lumMod val="20000"/>
                        <a:lumOff val="80000"/>
                      </a:schemeClr>
                    </a:solidFill>
                  </a:tcPr>
                </a:tc>
                <a:tc>
                  <a:txBody>
                    <a:bodyPr/>
                    <a:lstStyle/>
                    <a:p>
                      <a:r>
                        <a:rPr lang="en-US" sz="700" b="1"/>
                        <a:t>Implementation of Resend Functionality for Messages from CSS to GRDA (REC CP R0067)</a:t>
                      </a:r>
                      <a:endParaRPr lang="en-GB" sz="700" b="1"/>
                    </a:p>
                  </a:txBody>
                  <a:tcPr anchor="ctr">
                    <a:solidFill>
                      <a:schemeClr val="accent1">
                        <a:lumMod val="20000"/>
                        <a:lumOff val="80000"/>
                      </a:schemeClr>
                    </a:solidFill>
                  </a:tcPr>
                </a:tc>
                <a:tc>
                  <a:txBody>
                    <a:bodyPr/>
                    <a:lstStyle/>
                    <a:p>
                      <a:r>
                        <a:rPr lang="en-GB" sz="700" b="1"/>
                        <a:t>Xoserve</a:t>
                      </a:r>
                    </a:p>
                  </a:txBody>
                  <a:tcPr anchor="ctr">
                    <a:solidFill>
                      <a:schemeClr val="accent1">
                        <a:lumMod val="20000"/>
                        <a:lumOff val="80000"/>
                      </a:schemeClr>
                    </a:solidFill>
                  </a:tcPr>
                </a:tc>
                <a:tc>
                  <a:txBody>
                    <a:bodyPr/>
                    <a:lstStyle/>
                    <a:p>
                      <a:r>
                        <a:rPr lang="en-GB" sz="700" b="1"/>
                        <a:t>All DSC Customers</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£93k</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Awaiting REC Decision – expected December 23</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err="1">
                          <a:ln>
                            <a:noFill/>
                          </a:ln>
                          <a:solidFill>
                            <a:prstClr val="black"/>
                          </a:solidFill>
                          <a:effectLst/>
                          <a:uLnTx/>
                          <a:uFillTx/>
                          <a:latin typeface="Arial"/>
                          <a:ea typeface="+mn-ea"/>
                          <a:cs typeface="+mn-cs"/>
                        </a:rPr>
                        <a:t>Adhoc</a:t>
                      </a:r>
                      <a:endParaRPr kumimoji="0" lang="en-GB" sz="700" b="1" i="0" u="none" strike="noStrike" kern="1200" cap="none" spc="0" normalizeH="0" baseline="0" noProof="0">
                        <a:ln>
                          <a:noFill/>
                        </a:ln>
                        <a:solidFill>
                          <a:prstClr val="black"/>
                        </a:solidFill>
                        <a:effectLst/>
                        <a:uLnTx/>
                        <a:uFillTx/>
                        <a:latin typeface="Arial"/>
                        <a:ea typeface="+mn-ea"/>
                        <a:cs typeface="+mn-cs"/>
                      </a:endParaRP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Indicative </a:t>
                      </a:r>
                    </a:p>
                  </a:txBody>
                  <a:tcPr anchor="ctr">
                    <a:solidFill>
                      <a:schemeClr val="accent1">
                        <a:lumMod val="20000"/>
                        <a:lumOff val="80000"/>
                      </a:schemeClr>
                    </a:solidFill>
                  </a:tcPr>
                </a:tc>
                <a:extLst>
                  <a:ext uri="{0D108BD9-81ED-4DB2-BD59-A6C34878D82A}">
                    <a16:rowId xmlns:a16="http://schemas.microsoft.com/office/drawing/2014/main" val="3097207554"/>
                  </a:ext>
                </a:extLst>
              </a:tr>
              <a:tr h="0">
                <a:tc>
                  <a:txBody>
                    <a:bodyPr/>
                    <a:lstStyle/>
                    <a:p>
                      <a:pPr algn="ctr"/>
                      <a:r>
                        <a:rPr lang="en-GB" sz="800" b="1">
                          <a:hlinkClick r:id="rId11"/>
                        </a:rPr>
                        <a:t>5607</a:t>
                      </a:r>
                      <a:endParaRPr lang="en-GB" sz="800" b="1"/>
                    </a:p>
                  </a:txBody>
                  <a:tcPr anchor="ctr">
                    <a:solidFill>
                      <a:schemeClr val="accent1">
                        <a:lumMod val="20000"/>
                        <a:lumOff val="80000"/>
                      </a:schemeClr>
                    </a:solidFill>
                  </a:tcPr>
                </a:tc>
                <a:tc>
                  <a:txBody>
                    <a:bodyPr/>
                    <a:lstStyle/>
                    <a:p>
                      <a:pPr algn="l" fontAlgn="base"/>
                      <a:r>
                        <a:rPr lang="en-US" sz="700" b="1" i="0">
                          <a:solidFill>
                            <a:schemeClr val="tx1"/>
                          </a:solidFill>
                          <a:effectLst/>
                          <a:latin typeface="Arial" panose="020B0604020202020204" pitchFamily="34" charset="0"/>
                          <a:cs typeface="Arial" panose="020B0604020202020204" pitchFamily="34" charset="0"/>
                        </a:rPr>
                        <a:t>Update to the AQ correction processes (Modification 0816S)</a:t>
                      </a:r>
                    </a:p>
                  </a:txBody>
                  <a:tcPr anchor="ctr">
                    <a:solidFill>
                      <a:schemeClr val="accent1">
                        <a:lumMod val="20000"/>
                        <a:lumOff val="80000"/>
                      </a:schemeClr>
                    </a:solidFill>
                  </a:tcPr>
                </a:tc>
                <a:tc>
                  <a:txBody>
                    <a:bodyPr/>
                    <a:lstStyle/>
                    <a:p>
                      <a:r>
                        <a:rPr lang="en-GB" sz="700" b="1"/>
                        <a:t>EON Next</a:t>
                      </a:r>
                    </a:p>
                  </a:txBody>
                  <a:tcPr anchor="ctr">
                    <a:solidFill>
                      <a:schemeClr val="accent1">
                        <a:lumMod val="20000"/>
                        <a:lumOff val="80000"/>
                      </a:schemeClr>
                    </a:solidFill>
                  </a:tcPr>
                </a:tc>
                <a:tc>
                  <a:txBody>
                    <a:bodyPr/>
                    <a:lstStyle/>
                    <a:p>
                      <a:r>
                        <a:rPr lang="en-GB" sz="700" b="1"/>
                        <a:t>Shipper</a:t>
                      </a:r>
                    </a:p>
                    <a:p>
                      <a:r>
                        <a:rPr lang="en-GB" sz="700" b="1"/>
                        <a:t>DN</a:t>
                      </a:r>
                    </a:p>
                    <a:p>
                      <a:r>
                        <a:rPr lang="en-GB" sz="700" b="1"/>
                        <a:t>IGT</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*February 23</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Major</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Indicative</a:t>
                      </a:r>
                    </a:p>
                  </a:txBody>
                  <a:tcPr anchor="ctr">
                    <a:solidFill>
                      <a:schemeClr val="accent1">
                        <a:lumMod val="20000"/>
                        <a:lumOff val="80000"/>
                      </a:schemeClr>
                    </a:solidFill>
                  </a:tcPr>
                </a:tc>
                <a:extLst>
                  <a:ext uri="{0D108BD9-81ED-4DB2-BD59-A6C34878D82A}">
                    <a16:rowId xmlns:a16="http://schemas.microsoft.com/office/drawing/2014/main" val="2023795254"/>
                  </a:ext>
                </a:extLst>
              </a:tr>
              <a:tr h="0">
                <a:tc>
                  <a:txBody>
                    <a:bodyPr/>
                    <a:lstStyle/>
                    <a:p>
                      <a:pPr algn="ctr"/>
                      <a:r>
                        <a:rPr lang="en-GB" sz="800" b="1">
                          <a:hlinkClick r:id="rId12"/>
                        </a:rPr>
                        <a:t>5573B</a:t>
                      </a:r>
                      <a:endParaRPr lang="en-GB" sz="800" b="1"/>
                    </a:p>
                  </a:txBody>
                  <a:tcPr anchor="ctr">
                    <a:solidFill>
                      <a:schemeClr val="accent1">
                        <a:lumMod val="20000"/>
                        <a:lumOff val="80000"/>
                      </a:schemeClr>
                    </a:solidFill>
                  </a:tcPr>
                </a:tc>
                <a:tc>
                  <a:txBody>
                    <a:bodyPr/>
                    <a:lstStyle/>
                    <a:p>
                      <a:pPr algn="l" fontAlgn="base"/>
                      <a:r>
                        <a:rPr lang="en-US" sz="700" b="1" i="0">
                          <a:solidFill>
                            <a:schemeClr val="tx1"/>
                          </a:solidFill>
                          <a:effectLst/>
                          <a:latin typeface="Arial" panose="020B0604020202020204" pitchFamily="34" charset="0"/>
                          <a:cs typeface="Arial" panose="020B0604020202020204" pitchFamily="34" charset="0"/>
                        </a:rPr>
                        <a:t>Updates to the Priority Consumer process (as designated by the Secretary of State for Business, Energy, and Industrial Strategy - BEIS)</a:t>
                      </a:r>
                    </a:p>
                  </a:txBody>
                  <a:tcPr anchor="ctr">
                    <a:solidFill>
                      <a:schemeClr val="accent1">
                        <a:lumMod val="20000"/>
                        <a:lumOff val="80000"/>
                      </a:schemeClr>
                    </a:solidFill>
                  </a:tcPr>
                </a:tc>
                <a:tc>
                  <a:txBody>
                    <a:bodyPr/>
                    <a:lstStyle/>
                    <a:p>
                      <a:r>
                        <a:rPr lang="en-GB" sz="700" b="1"/>
                        <a:t>Xoserve </a:t>
                      </a:r>
                    </a:p>
                  </a:txBody>
                  <a:tcPr anchor="ctr">
                    <a:solidFill>
                      <a:schemeClr val="accent1">
                        <a:lumMod val="20000"/>
                        <a:lumOff val="80000"/>
                      </a:schemeClr>
                    </a:solidFill>
                  </a:tcPr>
                </a:tc>
                <a:tc>
                  <a:txBody>
                    <a:bodyPr/>
                    <a:lstStyle/>
                    <a:p>
                      <a:r>
                        <a:rPr lang="en-GB" sz="700" b="1"/>
                        <a:t>Shipper </a:t>
                      </a:r>
                    </a:p>
                    <a:p>
                      <a:r>
                        <a:rPr lang="en-GB" sz="700" b="1"/>
                        <a:t>DN</a:t>
                      </a:r>
                    </a:p>
                    <a:p>
                      <a:r>
                        <a:rPr lang="en-GB" sz="700" b="1"/>
                        <a:t>IGT</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February 23</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Major</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Indicative </a:t>
                      </a:r>
                    </a:p>
                  </a:txBody>
                  <a:tcPr anchor="ctr">
                    <a:solidFill>
                      <a:schemeClr val="accent1">
                        <a:lumMod val="20000"/>
                        <a:lumOff val="80000"/>
                      </a:schemeClr>
                    </a:solidFill>
                  </a:tcPr>
                </a:tc>
                <a:extLst>
                  <a:ext uri="{0D108BD9-81ED-4DB2-BD59-A6C34878D82A}">
                    <a16:rowId xmlns:a16="http://schemas.microsoft.com/office/drawing/2014/main" val="3133512534"/>
                  </a:ext>
                </a:extLst>
              </a:tr>
            </a:tbl>
          </a:graphicData>
        </a:graphic>
      </p:graphicFrame>
      <p:sp>
        <p:nvSpPr>
          <p:cNvPr id="3" name="TextBox 2">
            <a:extLst>
              <a:ext uri="{FF2B5EF4-FFF2-40B4-BE49-F238E27FC236}">
                <a16:creationId xmlns:a16="http://schemas.microsoft.com/office/drawing/2014/main" id="{4A7A9292-6C22-464E-A680-F92F43573CF3}"/>
              </a:ext>
            </a:extLst>
          </p:cNvPr>
          <p:cNvSpPr txBox="1"/>
          <p:nvPr/>
        </p:nvSpPr>
        <p:spPr>
          <a:xfrm>
            <a:off x="33762" y="4515966"/>
            <a:ext cx="3672408" cy="338554"/>
          </a:xfrm>
          <a:prstGeom prst="rect">
            <a:avLst/>
          </a:prstGeom>
          <a:solidFill>
            <a:schemeClr val="accent6"/>
          </a:solidFill>
        </p:spPr>
        <p:txBody>
          <a:bodyPr wrap="square" rtlCol="0">
            <a:spAutoFit/>
          </a:bodyPr>
          <a:lstStyle/>
          <a:p>
            <a:r>
              <a:rPr lang="en-GB" sz="800"/>
              <a:t>*XRN5607 (Mod0816S) – Proposed Implementation in Feb-23 Release aligns with ROM response provided to Workgroup </a:t>
            </a:r>
          </a:p>
        </p:txBody>
      </p:sp>
    </p:spTree>
    <p:extLst>
      <p:ext uri="{BB962C8B-B14F-4D97-AF65-F5344CB8AC3E}">
        <p14:creationId xmlns:p14="http://schemas.microsoft.com/office/powerpoint/2010/main" val="2679448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8C3F791-AC34-4270-82D9-5B4FC58DD2B2}"/>
              </a:ext>
            </a:extLst>
          </p:cNvPr>
          <p:cNvGraphicFramePr>
            <a:graphicFrameLocks noGrp="1"/>
          </p:cNvGraphicFramePr>
          <p:nvPr/>
        </p:nvGraphicFramePr>
        <p:xfrm>
          <a:off x="40138" y="513973"/>
          <a:ext cx="9016776" cy="3063240"/>
        </p:xfrm>
        <a:graphic>
          <a:graphicData uri="http://schemas.openxmlformats.org/drawingml/2006/table">
            <a:tbl>
              <a:tblPr firstRow="1" bandRow="1">
                <a:tableStyleId>{5C22544A-7EE6-4342-B048-85BDC9FD1C3A}</a:tableStyleId>
              </a:tblPr>
              <a:tblGrid>
                <a:gridCol w="473054">
                  <a:extLst>
                    <a:ext uri="{9D8B030D-6E8A-4147-A177-3AD203B41FA5}">
                      <a16:colId xmlns:a16="http://schemas.microsoft.com/office/drawing/2014/main" val="4236546890"/>
                    </a:ext>
                  </a:extLst>
                </a:gridCol>
                <a:gridCol w="2500828">
                  <a:extLst>
                    <a:ext uri="{9D8B030D-6E8A-4147-A177-3AD203B41FA5}">
                      <a16:colId xmlns:a16="http://schemas.microsoft.com/office/drawing/2014/main" val="324692026"/>
                    </a:ext>
                  </a:extLst>
                </a:gridCol>
                <a:gridCol w="769485">
                  <a:extLst>
                    <a:ext uri="{9D8B030D-6E8A-4147-A177-3AD203B41FA5}">
                      <a16:colId xmlns:a16="http://schemas.microsoft.com/office/drawing/2014/main" val="1901410971"/>
                    </a:ext>
                  </a:extLst>
                </a:gridCol>
                <a:gridCol w="769485">
                  <a:extLst>
                    <a:ext uri="{9D8B030D-6E8A-4147-A177-3AD203B41FA5}">
                      <a16:colId xmlns:a16="http://schemas.microsoft.com/office/drawing/2014/main" val="4189950786"/>
                    </a:ext>
                  </a:extLst>
                </a:gridCol>
                <a:gridCol w="746409">
                  <a:extLst>
                    <a:ext uri="{9D8B030D-6E8A-4147-A177-3AD203B41FA5}">
                      <a16:colId xmlns:a16="http://schemas.microsoft.com/office/drawing/2014/main" val="4137049686"/>
                    </a:ext>
                  </a:extLst>
                </a:gridCol>
                <a:gridCol w="746409">
                  <a:extLst>
                    <a:ext uri="{9D8B030D-6E8A-4147-A177-3AD203B41FA5}">
                      <a16:colId xmlns:a16="http://schemas.microsoft.com/office/drawing/2014/main" val="1519923765"/>
                    </a:ext>
                  </a:extLst>
                </a:gridCol>
                <a:gridCol w="1147088">
                  <a:extLst>
                    <a:ext uri="{9D8B030D-6E8A-4147-A177-3AD203B41FA5}">
                      <a16:colId xmlns:a16="http://schemas.microsoft.com/office/drawing/2014/main" val="3099399107"/>
                    </a:ext>
                  </a:extLst>
                </a:gridCol>
                <a:gridCol w="932009">
                  <a:extLst>
                    <a:ext uri="{9D8B030D-6E8A-4147-A177-3AD203B41FA5}">
                      <a16:colId xmlns:a16="http://schemas.microsoft.com/office/drawing/2014/main" val="796015746"/>
                    </a:ext>
                  </a:extLst>
                </a:gridCol>
                <a:gridCol w="932009">
                  <a:extLst>
                    <a:ext uri="{9D8B030D-6E8A-4147-A177-3AD203B41FA5}">
                      <a16:colId xmlns:a16="http://schemas.microsoft.com/office/drawing/2014/main" val="3560280781"/>
                    </a:ext>
                  </a:extLst>
                </a:gridCol>
              </a:tblGrid>
              <a:tr h="255391">
                <a:tc>
                  <a:txBody>
                    <a:bodyPr/>
                    <a:lstStyle/>
                    <a:p>
                      <a:r>
                        <a:rPr lang="en-GB" sz="900"/>
                        <a:t>XRN</a:t>
                      </a:r>
                    </a:p>
                  </a:txBody>
                  <a:tcPr anchor="ctr">
                    <a:solidFill>
                      <a:schemeClr val="accent1"/>
                    </a:solidFill>
                  </a:tcPr>
                </a:tc>
                <a:tc>
                  <a:txBody>
                    <a:bodyPr/>
                    <a:lstStyle/>
                    <a:p>
                      <a:r>
                        <a:rPr lang="en-GB" sz="900"/>
                        <a:t>Change Title </a:t>
                      </a:r>
                    </a:p>
                  </a:txBody>
                  <a:tcPr anchor="ctr">
                    <a:solidFill>
                      <a:schemeClr val="accent1"/>
                    </a:solidFill>
                  </a:tcPr>
                </a:tc>
                <a:tc>
                  <a:txBody>
                    <a:bodyPr/>
                    <a:lstStyle/>
                    <a:p>
                      <a:r>
                        <a:rPr lang="en-GB" sz="900"/>
                        <a:t>Proposer</a:t>
                      </a:r>
                    </a:p>
                  </a:txBody>
                  <a:tcPr anchor="ctr">
                    <a:solidFill>
                      <a:schemeClr val="accent1"/>
                    </a:solidFill>
                  </a:tcPr>
                </a:tc>
                <a:tc>
                  <a:txBody>
                    <a:bodyPr/>
                    <a:lstStyle/>
                    <a:p>
                      <a:r>
                        <a:rPr lang="en-GB" sz="900"/>
                        <a:t>Benefit / Impact</a:t>
                      </a:r>
                    </a:p>
                  </a:txBody>
                  <a:tcPr anchor="ctr">
                    <a:solidFill>
                      <a:schemeClr val="accent1"/>
                    </a:solidFill>
                  </a:tcPr>
                </a:tc>
                <a:tc>
                  <a:txBody>
                    <a:bodyPr/>
                    <a:lstStyle/>
                    <a:p>
                      <a:r>
                        <a:rPr lang="en-GB" sz="900"/>
                        <a:t>Funding </a:t>
                      </a:r>
                    </a:p>
                  </a:txBody>
                  <a:tcPr anchor="ctr">
                    <a:solidFill>
                      <a:schemeClr val="accent1"/>
                    </a:solidFill>
                  </a:tcPr>
                </a:tc>
                <a:tc>
                  <a:txBody>
                    <a:bodyPr/>
                    <a:lstStyle/>
                    <a:p>
                      <a:r>
                        <a:rPr lang="en-GB" sz="900"/>
                        <a:t>HLSO</a:t>
                      </a:r>
                    </a:p>
                    <a:p>
                      <a:r>
                        <a:rPr lang="en-GB" sz="900"/>
                        <a:t>Max Cost</a:t>
                      </a:r>
                    </a:p>
                  </a:txBody>
                  <a:tcPr anchor="ctr">
                    <a:solidFill>
                      <a:schemeClr val="accent1"/>
                    </a:solidFill>
                  </a:tcPr>
                </a:tc>
                <a:tc>
                  <a:txBody>
                    <a:bodyPr/>
                    <a:lstStyle/>
                    <a:p>
                      <a:r>
                        <a:rPr lang="en-GB" sz="900"/>
                        <a:t>Target Implementation   Date</a:t>
                      </a:r>
                    </a:p>
                  </a:txBody>
                  <a:tcPr anchor="ctr">
                    <a:solidFill>
                      <a:schemeClr val="accent1"/>
                    </a:solidFill>
                  </a:tcPr>
                </a:tc>
                <a:tc>
                  <a:txBody>
                    <a:bodyPr/>
                    <a:lstStyle/>
                    <a:p>
                      <a:r>
                        <a:rPr lang="en-GB" sz="900"/>
                        <a:t>Release Type</a:t>
                      </a:r>
                    </a:p>
                  </a:txBody>
                  <a:tcPr anchor="ctr">
                    <a:solidFill>
                      <a:schemeClr val="accent1"/>
                    </a:solidFill>
                  </a:tcPr>
                </a:tc>
                <a:tc>
                  <a:txBody>
                    <a:bodyPr/>
                    <a:lstStyle/>
                    <a:p>
                      <a:r>
                        <a:rPr lang="en-GB" sz="900"/>
                        <a:t>Firm / Indicative</a:t>
                      </a:r>
                    </a:p>
                  </a:txBody>
                  <a:tcPr anchor="ctr">
                    <a:solidFill>
                      <a:schemeClr val="accent1"/>
                    </a:solidFill>
                  </a:tcPr>
                </a:tc>
                <a:extLst>
                  <a:ext uri="{0D108BD9-81ED-4DB2-BD59-A6C34878D82A}">
                    <a16:rowId xmlns:a16="http://schemas.microsoft.com/office/drawing/2014/main" val="429165185"/>
                  </a:ext>
                </a:extLst>
              </a:tr>
              <a:tr h="0">
                <a:tc>
                  <a:txBody>
                    <a:bodyPr/>
                    <a:lstStyle/>
                    <a:p>
                      <a:pPr algn="ctr">
                        <a:spcAft>
                          <a:spcPts val="0"/>
                        </a:spcAft>
                      </a:pPr>
                      <a:r>
                        <a:rPr lang="en-GB" sz="800" b="1" u="none">
                          <a:hlinkClick r:id="rId2"/>
                        </a:rPr>
                        <a:t>5316</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a:t>Rejecting Pre LIS Replacement Reads</a:t>
                      </a:r>
                    </a:p>
                  </a:txBody>
                  <a:tcPr marL="72000" marR="72000" marT="36000" marB="36000" anchor="ctr">
                    <a:solidFill>
                      <a:schemeClr val="accent1">
                        <a:lumMod val="20000"/>
                        <a:lumOff val="80000"/>
                      </a:schemeClr>
                    </a:solidFill>
                  </a:tcPr>
                </a:tc>
                <a:tc>
                  <a:txBody>
                    <a:bodyPr/>
                    <a:lstStyle/>
                    <a:p>
                      <a:pPr>
                        <a:spcAft>
                          <a:spcPts val="0"/>
                        </a:spcAft>
                      </a:pPr>
                      <a:r>
                        <a:rPr lang="en-GB" sz="700" b="1"/>
                        <a:t>Xoserve</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a:t>N/A</a:t>
                      </a:r>
                    </a:p>
                  </a:txBody>
                  <a:tcPr marL="72000" marR="72000" marT="36000" marB="36000" anchor="ctr">
                    <a:solidFill>
                      <a:schemeClr val="accent1">
                        <a:lumMod val="20000"/>
                        <a:lumOff val="80000"/>
                      </a:schemeClr>
                    </a:solidFill>
                  </a:tcPr>
                </a:tc>
                <a:tc>
                  <a:txBody>
                    <a:bodyPr/>
                    <a:lstStyle/>
                    <a:p>
                      <a:pPr algn="l">
                        <a:spcAft>
                          <a:spcPts val="0"/>
                        </a:spcAft>
                      </a:pPr>
                      <a:r>
                        <a:rPr lang="en-GB" sz="700" b="1"/>
                        <a:t>N/A</a:t>
                      </a:r>
                    </a:p>
                  </a:txBody>
                  <a:tcPr marL="72000" marR="72000" marT="36000" marB="36000"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r>
                        <a:rPr lang="en-GB" sz="700" b="1"/>
                        <a:t>N/A</a:t>
                      </a:r>
                    </a:p>
                  </a:txBody>
                  <a:tcPr anchor="ctr">
                    <a:solidFill>
                      <a:schemeClr val="accent1">
                        <a:lumMod val="20000"/>
                        <a:lumOff val="80000"/>
                      </a:schemeClr>
                    </a:solidFill>
                  </a:tcPr>
                </a:tc>
                <a:extLst>
                  <a:ext uri="{0D108BD9-81ED-4DB2-BD59-A6C34878D82A}">
                    <a16:rowId xmlns:a16="http://schemas.microsoft.com/office/drawing/2014/main" val="1662528266"/>
                  </a:ext>
                </a:extLst>
              </a:tr>
              <a:tr h="0">
                <a:tc>
                  <a:txBody>
                    <a:bodyPr/>
                    <a:lstStyle/>
                    <a:p>
                      <a:pPr algn="ctr"/>
                      <a:r>
                        <a:rPr lang="en-GB" sz="800" b="1">
                          <a:hlinkClick r:id="rId3"/>
                        </a:rPr>
                        <a:t>5531</a:t>
                      </a:r>
                      <a:endParaRPr lang="en-GB" sz="800" b="1"/>
                    </a:p>
                  </a:txBody>
                  <a:tcPr anchor="ctr">
                    <a:solidFill>
                      <a:schemeClr val="accent1">
                        <a:lumMod val="20000"/>
                        <a:lumOff val="80000"/>
                      </a:schemeClr>
                    </a:solidFill>
                  </a:tcPr>
                </a:tc>
                <a:tc>
                  <a:txBody>
                    <a:bodyPr/>
                    <a:lstStyle/>
                    <a:p>
                      <a:r>
                        <a:rPr lang="en-GB" sz="700" b="1"/>
                        <a:t>Hydrogen Village Trial</a:t>
                      </a:r>
                    </a:p>
                  </a:txBody>
                  <a:tcPr anchor="ctr">
                    <a:solidFill>
                      <a:schemeClr val="accent1">
                        <a:lumMod val="20000"/>
                        <a:lumOff val="80000"/>
                      </a:schemeClr>
                    </a:solidFill>
                  </a:tcPr>
                </a:tc>
                <a:tc>
                  <a:txBody>
                    <a:bodyPr/>
                    <a:lstStyle/>
                    <a:p>
                      <a:r>
                        <a:rPr lang="en-GB" sz="700" b="1"/>
                        <a:t>SGN</a:t>
                      </a:r>
                    </a:p>
                  </a:txBody>
                  <a:tcPr anchor="ctr">
                    <a:solidFill>
                      <a:schemeClr val="accent1">
                        <a:lumMod val="20000"/>
                        <a:lumOff val="80000"/>
                      </a:schemeClr>
                    </a:solidFill>
                  </a:tcPr>
                </a:tc>
                <a:tc>
                  <a:txBody>
                    <a:bodyPr/>
                    <a:lstStyle/>
                    <a:p>
                      <a:r>
                        <a:rPr lang="en-GB" sz="700" b="1"/>
                        <a:t>All DSC Customers</a:t>
                      </a:r>
                    </a:p>
                  </a:txBody>
                  <a:tcPr anchor="ctr">
                    <a:solidFill>
                      <a:schemeClr val="accent1">
                        <a:lumMod val="20000"/>
                        <a:lumOff val="80000"/>
                      </a:schemeClr>
                    </a:solidFill>
                  </a:tcPr>
                </a:tc>
                <a:tc>
                  <a:txBody>
                    <a:bodyPr/>
                    <a:lstStyle/>
                    <a:p>
                      <a:r>
                        <a:rPr lang="en-GB" sz="700" b="1"/>
                        <a:t>DN</a:t>
                      </a:r>
                    </a:p>
                    <a:p>
                      <a:r>
                        <a:rPr lang="en-GB" sz="700" b="1"/>
                        <a:t>Decarb</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3914239487"/>
                  </a:ext>
                </a:extLst>
              </a:tr>
              <a:tr h="0">
                <a:tc>
                  <a:txBody>
                    <a:bodyPr/>
                    <a:lstStyle/>
                    <a:p>
                      <a:pPr algn="ctr"/>
                      <a:r>
                        <a:rPr lang="en-GB" sz="800" b="1">
                          <a:hlinkClick r:id="rId4"/>
                        </a:rPr>
                        <a:t>5546</a:t>
                      </a:r>
                      <a:endParaRPr lang="en-GB" sz="800" b="1"/>
                    </a:p>
                  </a:txBody>
                  <a:tcPr anchor="ctr">
                    <a:solidFill>
                      <a:schemeClr val="accent1">
                        <a:lumMod val="20000"/>
                        <a:lumOff val="80000"/>
                      </a:schemeClr>
                    </a:solidFill>
                  </a:tcPr>
                </a:tc>
                <a:tc>
                  <a:txBody>
                    <a:bodyPr/>
                    <a:lstStyle/>
                    <a:p>
                      <a:r>
                        <a:rPr lang="en-US" sz="700" b="1"/>
                        <a:t>Resolution of Address Interactions between DCC and CDSP</a:t>
                      </a:r>
                      <a:endParaRPr lang="en-GB" sz="700" b="1"/>
                    </a:p>
                  </a:txBody>
                  <a:tcPr anchor="ctr">
                    <a:solidFill>
                      <a:schemeClr val="accent1">
                        <a:lumMod val="20000"/>
                        <a:lumOff val="80000"/>
                      </a:schemeClr>
                    </a:solidFill>
                  </a:tcPr>
                </a:tc>
                <a:tc>
                  <a:txBody>
                    <a:bodyPr/>
                    <a:lstStyle/>
                    <a:p>
                      <a:r>
                        <a:rPr lang="en-GB" sz="700" b="1"/>
                        <a:t>Xoserve</a:t>
                      </a:r>
                    </a:p>
                  </a:txBody>
                  <a:tcPr anchor="ctr">
                    <a:solidFill>
                      <a:schemeClr val="accent1">
                        <a:lumMod val="20000"/>
                        <a:lumOff val="80000"/>
                      </a:schemeClr>
                    </a:solidFill>
                  </a:tcPr>
                </a:tc>
                <a:tc>
                  <a:txBody>
                    <a:bodyPr/>
                    <a:lstStyle/>
                    <a:p>
                      <a:r>
                        <a:rPr lang="en-GB" sz="700" b="1"/>
                        <a:t>DN</a:t>
                      </a:r>
                    </a:p>
                    <a:p>
                      <a:r>
                        <a:rPr lang="en-GB" sz="700" b="1"/>
                        <a:t>IGT</a:t>
                      </a:r>
                    </a:p>
                    <a:p>
                      <a:r>
                        <a:rPr lang="en-GB" sz="700" b="1"/>
                        <a:t>Shipper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3694067778"/>
                  </a:ext>
                </a:extLst>
              </a:tr>
              <a:tr h="139065">
                <a:tc>
                  <a:txBody>
                    <a:bodyPr/>
                    <a:lstStyle/>
                    <a:p>
                      <a:pPr algn="ctr"/>
                      <a:r>
                        <a:rPr lang="en-GB" sz="800" b="1">
                          <a:hlinkClick r:id="rId5"/>
                        </a:rPr>
                        <a:t>5569</a:t>
                      </a:r>
                      <a:endParaRPr lang="en-GB" sz="800" b="1"/>
                    </a:p>
                  </a:txBody>
                  <a:tcPr anchor="ctr">
                    <a:solidFill>
                      <a:schemeClr val="accent1">
                        <a:lumMod val="20000"/>
                        <a:lumOff val="80000"/>
                      </a:schemeClr>
                    </a:solidFill>
                  </a:tcPr>
                </a:tc>
                <a:tc>
                  <a:txBody>
                    <a:bodyPr/>
                    <a:lstStyle/>
                    <a:p>
                      <a:r>
                        <a:rPr lang="en-GB" sz="700" b="1"/>
                        <a:t>Contact Data Provision for IGT Customers </a:t>
                      </a:r>
                    </a:p>
                  </a:txBody>
                  <a:tcPr anchor="ctr">
                    <a:solidFill>
                      <a:schemeClr val="accent1">
                        <a:lumMod val="20000"/>
                        <a:lumOff val="80000"/>
                      </a:schemeClr>
                    </a:solidFill>
                  </a:tcPr>
                </a:tc>
                <a:tc>
                  <a:txBody>
                    <a:bodyPr/>
                    <a:lstStyle/>
                    <a:p>
                      <a:r>
                        <a:rPr lang="en-GB" sz="700" b="1"/>
                        <a:t>BUUK</a:t>
                      </a:r>
                    </a:p>
                  </a:txBody>
                  <a:tcPr anchor="ctr">
                    <a:solidFill>
                      <a:schemeClr val="accent1">
                        <a:lumMod val="20000"/>
                        <a:lumOff val="80000"/>
                      </a:schemeClr>
                    </a:solidFill>
                  </a:tcPr>
                </a:tc>
                <a:tc>
                  <a:txBody>
                    <a:bodyPr/>
                    <a:lstStyle/>
                    <a:p>
                      <a:r>
                        <a:rPr lang="en-GB" sz="700" b="1"/>
                        <a:t>IGT</a:t>
                      </a:r>
                    </a:p>
                  </a:txBody>
                  <a:tcPr anchor="ctr">
                    <a:solidFill>
                      <a:schemeClr val="accent1">
                        <a:lumMod val="20000"/>
                        <a:lumOff val="80000"/>
                      </a:schemeClr>
                    </a:solidFill>
                  </a:tcPr>
                </a:tc>
                <a:tc>
                  <a:txBody>
                    <a:bodyPr/>
                    <a:lstStyle/>
                    <a:p>
                      <a:r>
                        <a:rPr lang="en-GB" sz="700" b="1"/>
                        <a:t>IGT</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982682254"/>
                  </a:ext>
                </a:extLst>
              </a:tr>
              <a:tr h="138637">
                <a:tc>
                  <a:txBody>
                    <a:bodyPr/>
                    <a:lstStyle/>
                    <a:p>
                      <a:pPr algn="ctr"/>
                      <a:r>
                        <a:rPr lang="en-GB" sz="800" b="1">
                          <a:hlinkClick r:id="rId6"/>
                        </a:rPr>
                        <a:t>5585</a:t>
                      </a:r>
                      <a:endParaRPr lang="en-GB" sz="800" b="1"/>
                    </a:p>
                  </a:txBody>
                  <a:tcPr anchor="ctr">
                    <a:solidFill>
                      <a:schemeClr val="accent1">
                        <a:lumMod val="20000"/>
                        <a:lumOff val="80000"/>
                      </a:schemeClr>
                    </a:solidFill>
                  </a:tcPr>
                </a:tc>
                <a:tc>
                  <a:txBody>
                    <a:bodyPr/>
                    <a:lstStyle/>
                    <a:p>
                      <a:r>
                        <a:rPr lang="en-US" sz="700" b="1"/>
                        <a:t>Flow Weighted Average Calorific Value -</a:t>
                      </a:r>
                    </a:p>
                    <a:p>
                      <a:r>
                        <a:rPr lang="en-US" sz="700" b="1"/>
                        <a:t>Phase 2 Service Improvements</a:t>
                      </a:r>
                      <a:endParaRPr lang="en-GB" sz="700" b="1"/>
                    </a:p>
                  </a:txBody>
                  <a:tcPr anchor="ctr">
                    <a:solidFill>
                      <a:schemeClr val="accent1">
                        <a:lumMod val="20000"/>
                        <a:lumOff val="80000"/>
                      </a:schemeClr>
                    </a:solidFill>
                  </a:tcPr>
                </a:tc>
                <a:tc>
                  <a:txBody>
                    <a:bodyPr/>
                    <a:lstStyle/>
                    <a:p>
                      <a:r>
                        <a:rPr lang="en-GB" sz="700" b="1"/>
                        <a:t>Cadent</a:t>
                      </a:r>
                    </a:p>
                  </a:txBody>
                  <a:tcPr anchor="ctr">
                    <a:solidFill>
                      <a:schemeClr val="accent1">
                        <a:lumMod val="20000"/>
                        <a:lumOff val="80000"/>
                      </a:schemeClr>
                    </a:solidFill>
                  </a:tcPr>
                </a:tc>
                <a:tc>
                  <a:txBody>
                    <a:bodyPr/>
                    <a:lstStyle/>
                    <a:p>
                      <a:r>
                        <a:rPr lang="en-GB" sz="700" b="1"/>
                        <a:t>DN</a:t>
                      </a:r>
                    </a:p>
                  </a:txBody>
                  <a:tcPr anchor="ctr">
                    <a:solidFill>
                      <a:schemeClr val="accent1">
                        <a:lumMod val="20000"/>
                        <a:lumOff val="80000"/>
                      </a:schemeClr>
                    </a:solidFill>
                  </a:tcPr>
                </a:tc>
                <a:tc>
                  <a:txBody>
                    <a:bodyPr/>
                    <a:lstStyle/>
                    <a:p>
                      <a:r>
                        <a:rPr lang="en-GB" sz="700" b="1"/>
                        <a:t>DN</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1247267777"/>
                  </a:ext>
                </a:extLst>
              </a:tr>
              <a:tr h="138637">
                <a:tc>
                  <a:txBody>
                    <a:bodyPr/>
                    <a:lstStyle/>
                    <a:p>
                      <a:pPr algn="ctr"/>
                      <a:r>
                        <a:rPr lang="en-GB" sz="800" b="1">
                          <a:hlinkClick r:id="rId7"/>
                        </a:rPr>
                        <a:t>5614</a:t>
                      </a:r>
                      <a:endParaRPr lang="en-GB" sz="800" b="1"/>
                    </a:p>
                  </a:txBody>
                  <a:tcPr anchor="ctr">
                    <a:solidFill>
                      <a:schemeClr val="accent1">
                        <a:lumMod val="20000"/>
                        <a:lumOff val="80000"/>
                      </a:schemeClr>
                    </a:solidFill>
                  </a:tcPr>
                </a:tc>
                <a:tc>
                  <a:txBody>
                    <a:bodyPr/>
                    <a:lstStyle/>
                    <a:p>
                      <a:r>
                        <a:rPr lang="en-GB" sz="700" b="1">
                          <a:effectLst/>
                          <a:latin typeface="Arial" panose="020B0604020202020204" pitchFamily="34" charset="0"/>
                          <a:ea typeface="Times New Roman" panose="02020603050405020304" pitchFamily="18" charset="0"/>
                        </a:rPr>
                        <a:t>Improving IGT SMP New Connection Process to support accurate and timely Supplier Registrations</a:t>
                      </a:r>
                      <a:endParaRPr lang="en-GB" sz="600" b="1"/>
                    </a:p>
                  </a:txBody>
                  <a:tcPr anchor="ctr">
                    <a:solidFill>
                      <a:schemeClr val="accent1">
                        <a:lumMod val="20000"/>
                        <a:lumOff val="80000"/>
                      </a:schemeClr>
                    </a:solidFill>
                  </a:tcPr>
                </a:tc>
                <a:tc>
                  <a:txBody>
                    <a:bodyPr/>
                    <a:lstStyle/>
                    <a:p>
                      <a:r>
                        <a:rPr lang="en-GB" sz="700" b="1"/>
                        <a:t>BUUK</a:t>
                      </a:r>
                    </a:p>
                  </a:txBody>
                  <a:tcPr anchor="ctr">
                    <a:solidFill>
                      <a:schemeClr val="accent1">
                        <a:lumMod val="20000"/>
                        <a:lumOff val="80000"/>
                      </a:schemeClr>
                    </a:solidFill>
                  </a:tcPr>
                </a:tc>
                <a:tc>
                  <a:txBody>
                    <a:bodyPr/>
                    <a:lstStyle/>
                    <a:p>
                      <a:r>
                        <a:rPr lang="en-GB" sz="700" b="1"/>
                        <a:t>Shipper</a:t>
                      </a:r>
                    </a:p>
                    <a:p>
                      <a:r>
                        <a:rPr lang="en-GB" sz="700" b="1"/>
                        <a:t>IGT</a:t>
                      </a:r>
                    </a:p>
                  </a:txBody>
                  <a:tcPr anchor="ctr">
                    <a:solidFill>
                      <a:schemeClr val="accent1">
                        <a:lumMod val="20000"/>
                        <a:lumOff val="80000"/>
                      </a:schemeClr>
                    </a:solidFill>
                  </a:tcPr>
                </a:tc>
                <a:tc>
                  <a:txBody>
                    <a:bodyPr/>
                    <a:lstStyle/>
                    <a:p>
                      <a:r>
                        <a:rPr lang="en-GB" sz="700" b="1"/>
                        <a:t>Shipper</a:t>
                      </a:r>
                    </a:p>
                    <a:p>
                      <a:r>
                        <a:rPr lang="en-GB" sz="700" b="1"/>
                        <a:t>IGT</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3474691466"/>
                  </a:ext>
                </a:extLst>
              </a:tr>
              <a:tr h="138637">
                <a:tc>
                  <a:txBody>
                    <a:bodyPr/>
                    <a:lstStyle/>
                    <a:p>
                      <a:pPr algn="ctr"/>
                      <a:r>
                        <a:rPr lang="en-GB" sz="800" b="1">
                          <a:hlinkClick r:id="rId8"/>
                        </a:rPr>
                        <a:t>5615</a:t>
                      </a:r>
                      <a:endParaRPr lang="en-GB" sz="800" b="1"/>
                    </a:p>
                  </a:txBody>
                  <a:tcPr anchor="ctr">
                    <a:solidFill>
                      <a:schemeClr val="accent1">
                        <a:lumMod val="20000"/>
                        <a:lumOff val="80000"/>
                      </a:schemeClr>
                    </a:solidFill>
                  </a:tcPr>
                </a:tc>
                <a:tc>
                  <a:txBody>
                    <a:bodyPr/>
                    <a:lstStyle/>
                    <a:p>
                      <a:pPr>
                        <a:lnSpc>
                          <a:spcPct val="115000"/>
                        </a:lnSpc>
                        <a:spcAft>
                          <a:spcPts val="1000"/>
                        </a:spcAft>
                      </a:pPr>
                      <a:r>
                        <a:rPr lang="en-US" sz="700" b="1">
                          <a:effectLst/>
                          <a:latin typeface="Arial" panose="020B0604020202020204" pitchFamily="34" charset="0"/>
                          <a:ea typeface="Times New Roman" panose="02020603050405020304" pitchFamily="18" charset="0"/>
                          <a:cs typeface="Times New Roman" panose="02020603050405020304" pitchFamily="18" charset="0"/>
                        </a:rPr>
                        <a:t>Establishing/Amending a Gas Vacant Site Process (Modification 0819)</a:t>
                      </a:r>
                      <a:endParaRPr lang="en-GB" sz="7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r>
                        <a:rPr lang="en-GB" sz="700" b="1"/>
                        <a:t>Centrica</a:t>
                      </a:r>
                    </a:p>
                  </a:txBody>
                  <a:tcPr anchor="ctr">
                    <a:solidFill>
                      <a:schemeClr val="accent1">
                        <a:lumMod val="20000"/>
                        <a:lumOff val="80000"/>
                      </a:schemeClr>
                    </a:solidFill>
                  </a:tcPr>
                </a:tc>
                <a:tc>
                  <a:txBody>
                    <a:bodyPr/>
                    <a:lstStyle/>
                    <a:p>
                      <a:r>
                        <a:rPr lang="en-GB" sz="700" b="1"/>
                        <a:t>Shipper</a:t>
                      </a:r>
                    </a:p>
                    <a:p>
                      <a:r>
                        <a:rPr lang="en-GB" sz="700" b="1"/>
                        <a:t>DN</a:t>
                      </a:r>
                    </a:p>
                    <a:p>
                      <a:r>
                        <a:rPr lang="en-GB" sz="700" b="1"/>
                        <a:t>IGT</a:t>
                      </a:r>
                    </a:p>
                  </a:txBody>
                  <a:tcPr anchor="ctr">
                    <a:solidFill>
                      <a:schemeClr val="accent1">
                        <a:lumMod val="20000"/>
                        <a:lumOff val="80000"/>
                      </a:schemeClr>
                    </a:solidFill>
                  </a:tcPr>
                </a:tc>
                <a:tc>
                  <a:txBody>
                    <a:bodyPr/>
                    <a:lstStyle/>
                    <a:p>
                      <a:r>
                        <a:rPr lang="en-GB" sz="700" b="1"/>
                        <a:t>Shipper</a:t>
                      </a:r>
                    </a:p>
                    <a:p>
                      <a:r>
                        <a:rPr lang="en-GB" sz="700" b="1"/>
                        <a:t>DN</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extLst>
                  <a:ext uri="{0D108BD9-81ED-4DB2-BD59-A6C34878D82A}">
                    <a16:rowId xmlns:a16="http://schemas.microsoft.com/office/drawing/2014/main" val="4061368494"/>
                  </a:ext>
                </a:extLst>
              </a:tr>
              <a:tr h="138637">
                <a:tc>
                  <a:txBody>
                    <a:bodyPr/>
                    <a:lstStyle/>
                    <a:p>
                      <a:pPr algn="ctr"/>
                      <a:r>
                        <a:rPr lang="en-GB" sz="800" b="1">
                          <a:hlinkClick r:id="rId9"/>
                        </a:rPr>
                        <a:t>5616</a:t>
                      </a:r>
                      <a:endParaRPr lang="en-GB" sz="800" b="1"/>
                    </a:p>
                  </a:txBody>
                  <a:tcPr anchor="ctr">
                    <a:solidFill>
                      <a:schemeClr val="accent1">
                        <a:lumMod val="20000"/>
                        <a:lumOff val="80000"/>
                      </a:schemeClr>
                    </a:solidFill>
                  </a:tcPr>
                </a:tc>
                <a:tc>
                  <a:txBody>
                    <a:bodyPr/>
                    <a:lstStyle/>
                    <a:p>
                      <a:pPr>
                        <a:lnSpc>
                          <a:spcPct val="115000"/>
                        </a:lnSpc>
                        <a:spcAft>
                          <a:spcPts val="1000"/>
                        </a:spcAft>
                      </a:pPr>
                      <a:r>
                        <a:rPr lang="en-GB" sz="700" b="1">
                          <a:effectLst/>
                          <a:latin typeface="Arial" panose="020B0604020202020204" pitchFamily="34" charset="0"/>
                          <a:ea typeface="Times New Roman" panose="02020603050405020304" pitchFamily="18" charset="0"/>
                          <a:cs typeface="Arial" panose="020B0604020202020204" pitchFamily="34" charset="0"/>
                        </a:rPr>
                        <a:t>CSEP Annual Quantity Capacity Management  </a:t>
                      </a:r>
                      <a:endParaRPr lang="en-GB" sz="7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r>
                        <a:rPr lang="en-GB" sz="700" b="1"/>
                        <a:t>WWU</a:t>
                      </a:r>
                    </a:p>
                  </a:txBody>
                  <a:tcPr anchor="ctr">
                    <a:solidFill>
                      <a:schemeClr val="accent1">
                        <a:lumMod val="20000"/>
                        <a:lumOff val="80000"/>
                      </a:schemeClr>
                    </a:solidFill>
                  </a:tcPr>
                </a:tc>
                <a:tc>
                  <a:txBody>
                    <a:bodyPr/>
                    <a:lstStyle/>
                    <a:p>
                      <a:r>
                        <a:rPr lang="en-GB" sz="700" b="1"/>
                        <a:t>DN</a:t>
                      </a:r>
                    </a:p>
                    <a:p>
                      <a:r>
                        <a:rPr lang="en-GB" sz="700" b="1"/>
                        <a:t>IGT</a:t>
                      </a:r>
                    </a:p>
                    <a:p>
                      <a:r>
                        <a:rPr lang="en-GB" sz="700" b="1"/>
                        <a:t>Shipper</a:t>
                      </a:r>
                    </a:p>
                  </a:txBody>
                  <a:tcPr anchor="ctr">
                    <a:solidFill>
                      <a:schemeClr val="accent1">
                        <a:lumMod val="20000"/>
                        <a:lumOff val="80000"/>
                      </a:schemeClr>
                    </a:solidFill>
                  </a:tcPr>
                </a:tc>
                <a:tc>
                  <a:txBody>
                    <a:bodyPr/>
                    <a:lstStyle/>
                    <a:p>
                      <a:r>
                        <a:rPr lang="en-GB" sz="700" b="1"/>
                        <a:t>DN</a:t>
                      </a:r>
                    </a:p>
                    <a:p>
                      <a:r>
                        <a:rPr lang="en-GB" sz="700" b="1"/>
                        <a:t>IGT</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2974988522"/>
                  </a:ext>
                </a:extLst>
              </a:tr>
            </a:tbl>
          </a:graphicData>
        </a:graphic>
      </p:graphicFrame>
      <p:sp>
        <p:nvSpPr>
          <p:cNvPr id="6" name="Title 1">
            <a:extLst>
              <a:ext uri="{FF2B5EF4-FFF2-40B4-BE49-F238E27FC236}">
                <a16:creationId xmlns:a16="http://schemas.microsoft.com/office/drawing/2014/main" id="{EB9EF6E1-5529-4E9E-B15E-221F191B755F}"/>
              </a:ext>
            </a:extLst>
          </p:cNvPr>
          <p:cNvSpPr txBox="1">
            <a:spLocks/>
          </p:cNvSpPr>
          <p:nvPr/>
        </p:nvSpPr>
        <p:spPr>
          <a:xfrm>
            <a:off x="457200" y="123478"/>
            <a:ext cx="8229600" cy="37763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fontAlgn="auto">
              <a:spcAft>
                <a:spcPts val="0"/>
              </a:spcAft>
            </a:pPr>
            <a:r>
              <a:rPr lang="en-GB" sz="2000">
                <a:latin typeface="Arial"/>
                <a:cs typeface="Arial"/>
              </a:rPr>
              <a:t>Change Backlog Details</a:t>
            </a:r>
            <a:endParaRPr lang="en-GB" sz="2000"/>
          </a:p>
        </p:txBody>
      </p:sp>
    </p:spTree>
    <p:extLst>
      <p:ext uri="{BB962C8B-B14F-4D97-AF65-F5344CB8AC3E}">
        <p14:creationId xmlns:p14="http://schemas.microsoft.com/office/powerpoint/2010/main" val="3520304468"/>
      </p:ext>
    </p:extLst>
  </p:cSld>
  <p:clrMapOvr>
    <a:masterClrMapping/>
  </p:clrMapOvr>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lcf76f155ced4ddcb4097134ff3c332f xmlns="efb0c983-77a3-4edc-9303-e1cb655c76c7">
      <Terms xmlns="http://schemas.microsoft.com/office/infopath/2007/PartnerControls"/>
    </lcf76f155ced4ddcb4097134ff3c332f>
    <TaxCatchAll xmlns="3ee84ff3-1fa2-4b0e-bbc1-9d3729ac2ba9" xsi:nil="true"/>
    <_Flow_SignoffStatus xmlns="efb0c983-77a3-4edc-9303-e1cb655c76c7" xsi:nil="true"/>
    <Sign_x002d_offBy xmlns="efb0c983-77a3-4edc-9303-e1cb655c76c7">
      <UserInfo>
        <DisplayName/>
        <AccountId xsi:nil="true"/>
        <AccountType/>
      </UserInfo>
    </Sign_x002d_offB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0FB9CDCC5328344A3162B2D7C8A4CE2" ma:contentTypeVersion="16" ma:contentTypeDescription="Create a new document." ma:contentTypeScope="" ma:versionID="ede32156e104b9db28a12065827d15ac">
  <xsd:schema xmlns:xsd="http://www.w3.org/2001/XMLSchema" xmlns:xs="http://www.w3.org/2001/XMLSchema" xmlns:p="http://schemas.microsoft.com/office/2006/metadata/properties" xmlns:ns2="efb0c983-77a3-4edc-9303-e1cb655c76c7" xmlns:ns3="3ee84ff3-1fa2-4b0e-bbc1-9d3729ac2ba9" targetNamespace="http://schemas.microsoft.com/office/2006/metadata/properties" ma:root="true" ma:fieldsID="a8c1c2972ccccfaf548a4caf8c530352" ns2:_="" ns3:_="">
    <xsd:import namespace="efb0c983-77a3-4edc-9303-e1cb655c76c7"/>
    <xsd:import namespace="3ee84ff3-1fa2-4b0e-bbc1-9d3729ac2ba9"/>
    <xsd:element name="properties">
      <xsd:complexType>
        <xsd:sequence>
          <xsd:element name="documentManagement">
            <xsd:complexType>
              <xsd:all>
                <xsd:element ref="ns2:_Flow_SignoffStatus" minOccurs="0"/>
                <xsd:element ref="ns2:Sign_x002d_offBy"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0c983-77a3-4edc-9303-e1cb655c76c7" elementFormDefault="qualified">
    <xsd:import namespace="http://schemas.microsoft.com/office/2006/documentManagement/types"/>
    <xsd:import namespace="http://schemas.microsoft.com/office/infopath/2007/PartnerControls"/>
    <xsd:element name="_Flow_SignoffStatus" ma:index="8" nillable="true" ma:displayName="Sign-off status" ma:internalName="Sign_x002d_off_x0020_status">
      <xsd:simpleType>
        <xsd:restriction base="dms:Text"/>
      </xsd:simpleType>
    </xsd:element>
    <xsd:element name="Sign_x002d_offBy" ma:index="9" nillable="true" ma:displayName="Sign-off By" ma:format="Dropdown" ma:list="UserInfo" ma:SharePointGroup="0" ma:internalName="Sign_x002d_off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b18e80-c0a1-4e4c-a24b-611b5f62a90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edf0d92-15e2-4a18-8841-dbc4ae997dea}" ma:internalName="TaxCatchAll" ma:showField="CatchAllData" ma:web="3ee84ff3-1fa2-4b0e-bbc1-9d3729ac2b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513DF9-3E74-488E-B239-1C5C999E5CA9}">
  <ds:schemaRefs>
    <ds:schemaRef ds:uri="http://schemas.microsoft.com/sharepoint/v3/contenttype/forms"/>
  </ds:schemaRefs>
</ds:datastoreItem>
</file>

<file path=customXml/itemProps2.xml><?xml version="1.0" encoding="utf-8"?>
<ds:datastoreItem xmlns:ds="http://schemas.openxmlformats.org/officeDocument/2006/customXml" ds:itemID="{EE966AA5-3D01-4B81-BAE0-8020A2E16EFF}">
  <ds:schemaRefs>
    <ds:schemaRef ds:uri="5844fa40-a696-4ac9-bd38-c0330d295109"/>
    <ds:schemaRef ds:uri="c78a4dae-5fc0-4ed3-ad80-da51122ab11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2419E26-962E-4DA4-A759-1DA717A5EEEE}"/>
</file>

<file path=docProps/app.xml><?xml version="1.0" encoding="utf-8"?>
<Properties xmlns="http://schemas.openxmlformats.org/officeDocument/2006/extended-properties" xmlns:vt="http://schemas.openxmlformats.org/officeDocument/2006/docPropsVTypes">
  <TotalTime>5</TotalTime>
  <Words>7860</Words>
  <Application>Microsoft Office PowerPoint</Application>
  <PresentationFormat>On-screen Show (16:9)</PresentationFormat>
  <Paragraphs>1697</Paragraphs>
  <Slides>67</Slides>
  <Notes>27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67</vt:i4>
      </vt:variant>
    </vt:vector>
  </HeadingPairs>
  <TitlesOfParts>
    <vt:vector size="79" baseType="lpstr">
      <vt:lpstr>Arial</vt:lpstr>
      <vt:lpstr>Calibri</vt:lpstr>
      <vt:lpstr>Helvetica Neue Medium</vt:lpstr>
      <vt:lpstr>Poppins</vt:lpstr>
      <vt:lpstr>Poppins Bold</vt:lpstr>
      <vt:lpstr>Poppins Light</vt:lpstr>
      <vt:lpstr>Poppins Medium</vt:lpstr>
      <vt:lpstr>Poppins Regular</vt:lpstr>
      <vt:lpstr>Poppins SemiBold</vt:lpstr>
      <vt:lpstr>Office Theme</vt:lpstr>
      <vt:lpstr>Document</vt:lpstr>
      <vt:lpstr>Worksheet</vt:lpstr>
      <vt:lpstr>Change Management Committee  </vt:lpstr>
      <vt:lpstr>Section 2: DSC Change Budget &amp; Horizon Planning</vt:lpstr>
      <vt:lpstr>General Change Budget BP22 YTD</vt:lpstr>
      <vt:lpstr>Forecasted Year End Spend (BP22)</vt:lpstr>
      <vt:lpstr>Change Pipeline</vt:lpstr>
      <vt:lpstr>Change Delivery Plan January 23 – April 24 </vt:lpstr>
      <vt:lpstr>Change Pipeline - Delivery Plan - January 2023 – May 2023</vt:lpstr>
      <vt:lpstr>Change Delivery Plan - June 2023 – February 2024</vt:lpstr>
      <vt:lpstr>PowerPoint Presentation</vt:lpstr>
      <vt:lpstr>Change Backlog – On Hold Details</vt:lpstr>
      <vt:lpstr>DSC Change Pack Consultation Plan  (2 month view)</vt:lpstr>
      <vt:lpstr>REC Change</vt:lpstr>
      <vt:lpstr>Introduction</vt:lpstr>
      <vt:lpstr>Overview of In Progress REC Changes (high level)</vt:lpstr>
      <vt:lpstr>REC Change Pipeline – In progress</vt:lpstr>
      <vt:lpstr>PowerPoint Presentation</vt:lpstr>
      <vt:lpstr>PowerPoint Presentation</vt:lpstr>
      <vt:lpstr>PowerPoint Presentation</vt:lpstr>
      <vt:lpstr>PowerPoint Presentation</vt:lpstr>
      <vt:lpstr>(Gas) REC Change Pipeline - Under Prioritisation Review</vt:lpstr>
      <vt:lpstr>(Gas) REC Change Pipeline - Under Prioritisation Review</vt:lpstr>
      <vt:lpstr>Section 3: Capture</vt:lpstr>
      <vt:lpstr>New Change Proposals</vt:lpstr>
      <vt:lpstr>XRN5556E CMS Rebuild Version 1.4 </vt:lpstr>
      <vt:lpstr>XRN5556F CMS Rebuild Version 1.5  </vt:lpstr>
      <vt:lpstr> section 4. Design &amp; Delivery  </vt:lpstr>
      <vt:lpstr>Design Change Pack </vt:lpstr>
      <vt:lpstr>XRN5556.C - Contact Management Service (CMS) Rebuild Version 1.2 – Revised </vt:lpstr>
      <vt:lpstr>XRN5602 - Releasing of unused capacity under a specific set of circumstances (Modification 0818) </vt:lpstr>
      <vt:lpstr>Maintenance of a Capacity Plan </vt:lpstr>
      <vt:lpstr>UK Link Manual X09 - X10 Record Cosmetic Update  </vt:lpstr>
      <vt:lpstr>Standalone Change Documents for Approval (BER, CCR, EQR)</vt:lpstr>
      <vt:lpstr>Standalone Change Documents for Approval (BER, CCR, EQR) </vt:lpstr>
      <vt:lpstr>   November 23 Major Release   Scope proposal - for approval </vt:lpstr>
      <vt:lpstr>Proposed Scope </vt:lpstr>
      <vt:lpstr>   November 23 CMS Release   Scope proposal – for information </vt:lpstr>
      <vt:lpstr>November 23 CMS Release Scope</vt:lpstr>
      <vt:lpstr>February 23 Release  </vt:lpstr>
      <vt:lpstr>XRN5533 – February 23 Major Release - Status Update</vt:lpstr>
      <vt:lpstr> March 23 Adhoc Release   </vt:lpstr>
      <vt:lpstr>XRN5575 – March 23 Adhoc Release - Status Update</vt:lpstr>
      <vt:lpstr>June 23 Release  </vt:lpstr>
      <vt:lpstr>XRN5562 – June 23 Major Release- Status Update</vt:lpstr>
      <vt:lpstr>XRN5564 Gemini Sustain Plus Programme Update  </vt:lpstr>
      <vt:lpstr>XRN5564 Gemini Sustain Plus</vt:lpstr>
      <vt:lpstr>NG TRANSMISSION CHANGE HORIZON PLAN  0 - 2 YEARS MAR 2023 – FEB 2025</vt:lpstr>
      <vt:lpstr>PowerPoint Presentation</vt:lpstr>
      <vt:lpstr>DDP April CHMC update</vt:lpstr>
      <vt:lpstr>Agenda</vt:lpstr>
      <vt:lpstr>PowerPoint Presentation</vt:lpstr>
      <vt:lpstr>PowerPoint Presentation</vt:lpstr>
      <vt:lpstr>Section 5: Non-DSC Change Budget Impacting Programmes    </vt:lpstr>
      <vt:lpstr>April ChMC CMS Rebuild Update </vt:lpstr>
      <vt:lpstr>Progress to Date</vt:lpstr>
      <vt:lpstr>PowerPoint Presentation</vt:lpstr>
      <vt:lpstr>Section 6: AnY Other Business   </vt:lpstr>
      <vt:lpstr> Q3 KVI Change Management Survey Results   </vt:lpstr>
      <vt:lpstr>KVI Change Management Survey – January 2023</vt:lpstr>
      <vt:lpstr>Q4 KVI Customer Change Survey</vt:lpstr>
      <vt:lpstr>Appendix   </vt:lpstr>
      <vt:lpstr>DDP Appendix</vt:lpstr>
      <vt:lpstr>PowerPoint Presentation</vt:lpstr>
      <vt:lpstr>PowerPoint Presentation</vt:lpstr>
      <vt:lpstr>PowerPoint Presentation</vt:lpstr>
      <vt:lpstr>PowerPoint Presentation</vt:lpstr>
      <vt:lpstr>PowerPoint Presentation</vt:lpstr>
      <vt:lpstr>Portfolio POAP</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Kate Lancaster</cp:lastModifiedBy>
  <cp:revision>1</cp:revision>
  <dcterms:created xsi:type="dcterms:W3CDTF">2018-09-02T17:12:15Z</dcterms:created>
  <dcterms:modified xsi:type="dcterms:W3CDTF">2023-03-31T11:22:58Z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0x0101002A9D4E94D94ABB48A35A572EF9A60258</vt:lpwstr>
  </property>
  <property fmtid="{D5CDD505-2E9C-101B-9397-08002B2CF9AE}" pid="4" name="MediaServiceImageTags">
    <vt:lpwstr/>
  </property>
</Properties>
</file>