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436" r:id="rId5"/>
    <p:sldId id="895" r:id="rId6"/>
    <p:sldId id="896" r:id="rId7"/>
    <p:sldId id="897" r:id="rId8"/>
    <p:sldId id="894" r:id="rId9"/>
    <p:sldId id="898" r:id="rId10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 Sans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2E5839-B050-79E3-93DC-CC769C18EE18}" name="Paul Orsler" initials="PO" userId="S::paul.orsler@xoserve.com::0fe27abf-47b1-4035-89e4-039935425a3c" providerId="AD"/>
  <p188:author id="{0512E787-B040-FA79-EA6C-450B2A1191D3}" name="Salma Khan" initials="SK" userId="S::Salma.Khan@xoserve.com::a8a02a90-0fbc-446b-afd5-0fef2b957a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E61"/>
    <a:srgbClr val="E65761"/>
    <a:srgbClr val="3E5AA8"/>
    <a:srgbClr val="B1D6E8"/>
    <a:srgbClr val="0BF916"/>
    <a:srgbClr val="171233"/>
    <a:srgbClr val="D75733"/>
    <a:srgbClr val="1D3EA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7791A-F16D-4C82-A767-3165329A4C5A}" v="14" dt="2023-04-26T22:08:22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68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Orsler" userId="0fe27abf-47b1-4035-89e4-039935425a3c" providerId="ADAL" clId="{6987791A-F16D-4C82-A767-3165329A4C5A}"/>
    <pc:docChg chg="undo redo custSel addSld delSld modSld">
      <pc:chgData name="Paul Orsler" userId="0fe27abf-47b1-4035-89e4-039935425a3c" providerId="ADAL" clId="{6987791A-F16D-4C82-A767-3165329A4C5A}" dt="2023-04-26T22:12:01.019" v="508" actId="1076"/>
      <pc:docMkLst>
        <pc:docMk/>
      </pc:docMkLst>
      <pc:sldChg chg="del">
        <pc:chgData name="Paul Orsler" userId="0fe27abf-47b1-4035-89e4-039935425a3c" providerId="ADAL" clId="{6987791A-F16D-4C82-A767-3165329A4C5A}" dt="2023-04-26T17:01:21.618" v="14" actId="47"/>
        <pc:sldMkLst>
          <pc:docMk/>
          <pc:sldMk cId="2850749420" sldId="307"/>
        </pc:sldMkLst>
      </pc:sldChg>
      <pc:sldChg chg="del">
        <pc:chgData name="Paul Orsler" userId="0fe27abf-47b1-4035-89e4-039935425a3c" providerId="ADAL" clId="{6987791A-F16D-4C82-A767-3165329A4C5A}" dt="2023-04-26T21:37:23.766" v="15" actId="47"/>
        <pc:sldMkLst>
          <pc:docMk/>
          <pc:sldMk cId="19506853" sldId="314"/>
        </pc:sldMkLst>
      </pc:sldChg>
      <pc:sldChg chg="del">
        <pc:chgData name="Paul Orsler" userId="0fe27abf-47b1-4035-89e4-039935425a3c" providerId="ADAL" clId="{6987791A-F16D-4C82-A767-3165329A4C5A}" dt="2023-04-26T21:48:57.280" v="66" actId="47"/>
        <pc:sldMkLst>
          <pc:docMk/>
          <pc:sldMk cId="2507898658" sldId="316"/>
        </pc:sldMkLst>
      </pc:sldChg>
      <pc:sldChg chg="del">
        <pc:chgData name="Paul Orsler" userId="0fe27abf-47b1-4035-89e4-039935425a3c" providerId="ADAL" clId="{6987791A-F16D-4C82-A767-3165329A4C5A}" dt="2023-04-26T21:48:55.880" v="65" actId="47"/>
        <pc:sldMkLst>
          <pc:docMk/>
          <pc:sldMk cId="2320679228" sldId="319"/>
        </pc:sldMkLst>
      </pc:sldChg>
      <pc:sldChg chg="addSp delSp modSp mod">
        <pc:chgData name="Paul Orsler" userId="0fe27abf-47b1-4035-89e4-039935425a3c" providerId="ADAL" clId="{6987791A-F16D-4C82-A767-3165329A4C5A}" dt="2023-04-26T22:12:01.019" v="508" actId="1076"/>
        <pc:sldMkLst>
          <pc:docMk/>
          <pc:sldMk cId="2487947500" sldId="436"/>
        </pc:sldMkLst>
        <pc:spChg chg="del">
          <ac:chgData name="Paul Orsler" userId="0fe27abf-47b1-4035-89e4-039935425a3c" providerId="ADAL" clId="{6987791A-F16D-4C82-A767-3165329A4C5A}" dt="2023-04-26T22:08:55.091" v="501" actId="478"/>
          <ac:spMkLst>
            <pc:docMk/>
            <pc:sldMk cId="2487947500" sldId="436"/>
            <ac:spMk id="3" creationId="{02F24BFA-B756-F69C-C15E-FB5B5FB66DB9}"/>
          </ac:spMkLst>
        </pc:spChg>
        <pc:spChg chg="del">
          <ac:chgData name="Paul Orsler" userId="0fe27abf-47b1-4035-89e4-039935425a3c" providerId="ADAL" clId="{6987791A-F16D-4C82-A767-3165329A4C5A}" dt="2023-04-26T22:08:52.839" v="500" actId="478"/>
          <ac:spMkLst>
            <pc:docMk/>
            <pc:sldMk cId="2487947500" sldId="436"/>
            <ac:spMk id="9" creationId="{4BCCCA4B-BAF0-6CE0-26A6-8CC62A69BCAA}"/>
          </ac:spMkLst>
        </pc:spChg>
        <pc:spChg chg="add mod">
          <ac:chgData name="Paul Orsler" userId="0fe27abf-47b1-4035-89e4-039935425a3c" providerId="ADAL" clId="{6987791A-F16D-4C82-A767-3165329A4C5A}" dt="2023-04-26T22:09:24.692" v="504" actId="14100"/>
          <ac:spMkLst>
            <pc:docMk/>
            <pc:sldMk cId="2487947500" sldId="436"/>
            <ac:spMk id="14" creationId="{975941FE-A600-52C7-A362-F8A48C15CC12}"/>
          </ac:spMkLst>
        </pc:spChg>
        <pc:spChg chg="mod">
          <ac:chgData name="Paul Orsler" userId="0fe27abf-47b1-4035-89e4-039935425a3c" providerId="ADAL" clId="{6987791A-F16D-4C82-A767-3165329A4C5A}" dt="2023-04-26T22:09:44.979" v="506" actId="14100"/>
          <ac:spMkLst>
            <pc:docMk/>
            <pc:sldMk cId="2487947500" sldId="436"/>
            <ac:spMk id="30" creationId="{87D3A54A-7D6E-4D84-B2A9-F3135DDDA82B}"/>
          </ac:spMkLst>
        </pc:spChg>
        <pc:spChg chg="mod">
          <ac:chgData name="Paul Orsler" userId="0fe27abf-47b1-4035-89e4-039935425a3c" providerId="ADAL" clId="{6987791A-F16D-4C82-A767-3165329A4C5A}" dt="2023-04-26T22:11:48.039" v="507" actId="1076"/>
          <ac:spMkLst>
            <pc:docMk/>
            <pc:sldMk cId="2487947500" sldId="436"/>
            <ac:spMk id="32" creationId="{AF99C081-C3C8-4349-BB55-E666651D5B6A}"/>
          </ac:spMkLst>
        </pc:spChg>
        <pc:spChg chg="mod">
          <ac:chgData name="Paul Orsler" userId="0fe27abf-47b1-4035-89e4-039935425a3c" providerId="ADAL" clId="{6987791A-F16D-4C82-A767-3165329A4C5A}" dt="2023-04-26T22:12:01.019" v="508" actId="1076"/>
          <ac:spMkLst>
            <pc:docMk/>
            <pc:sldMk cId="2487947500" sldId="436"/>
            <ac:spMk id="36" creationId="{EF3C3974-9AEA-4E78-B6F4-AD13769EDC60}"/>
          </ac:spMkLst>
        </pc:spChg>
        <pc:spChg chg="mod">
          <ac:chgData name="Paul Orsler" userId="0fe27abf-47b1-4035-89e4-039935425a3c" providerId="ADAL" clId="{6987791A-F16D-4C82-A767-3165329A4C5A}" dt="2023-04-26T21:49:06.821" v="69" actId="6549"/>
          <ac:spMkLst>
            <pc:docMk/>
            <pc:sldMk cId="2487947500" sldId="436"/>
            <ac:spMk id="40" creationId="{2CF2454D-4CAC-425A-9B7C-46154DF707B6}"/>
          </ac:spMkLst>
        </pc:spChg>
      </pc:sldChg>
      <pc:sldChg chg="new del">
        <pc:chgData name="Paul Orsler" userId="0fe27abf-47b1-4035-89e4-039935425a3c" providerId="ADAL" clId="{6987791A-F16D-4C82-A767-3165329A4C5A}" dt="2023-04-26T21:48:52.812" v="64" actId="47"/>
        <pc:sldMkLst>
          <pc:docMk/>
          <pc:sldMk cId="2875254137" sldId="437"/>
        </pc:sldMkLst>
      </pc:sldChg>
      <pc:sldChg chg="new del">
        <pc:chgData name="Paul Orsler" userId="0fe27abf-47b1-4035-89e4-039935425a3c" providerId="ADAL" clId="{6987791A-F16D-4C82-A767-3165329A4C5A}" dt="2023-04-26T21:48:59.125" v="67" actId="47"/>
        <pc:sldMkLst>
          <pc:docMk/>
          <pc:sldMk cId="715943664" sldId="438"/>
        </pc:sldMkLst>
      </pc:sldChg>
      <pc:sldChg chg="modSp mod">
        <pc:chgData name="Paul Orsler" userId="0fe27abf-47b1-4035-89e4-039935425a3c" providerId="ADAL" clId="{6987791A-F16D-4C82-A767-3165329A4C5A}" dt="2023-04-26T21:53:13.866" v="73" actId="207"/>
        <pc:sldMkLst>
          <pc:docMk/>
          <pc:sldMk cId="3464951408" sldId="894"/>
        </pc:sldMkLst>
        <pc:spChg chg="mod">
          <ac:chgData name="Paul Orsler" userId="0fe27abf-47b1-4035-89e4-039935425a3c" providerId="ADAL" clId="{6987791A-F16D-4C82-A767-3165329A4C5A}" dt="2023-04-26T21:47:59.530" v="63" actId="6549"/>
          <ac:spMkLst>
            <pc:docMk/>
            <pc:sldMk cId="3464951408" sldId="894"/>
            <ac:spMk id="2" creationId="{432E60B2-DC49-4D3E-8514-A558F65B570A}"/>
          </ac:spMkLst>
        </pc:spChg>
        <pc:graphicFrameChg chg="modGraphic">
          <ac:chgData name="Paul Orsler" userId="0fe27abf-47b1-4035-89e4-039935425a3c" providerId="ADAL" clId="{6987791A-F16D-4C82-A767-3165329A4C5A}" dt="2023-04-26T21:53:13.866" v="73" actId="207"/>
          <ac:graphicFrameMkLst>
            <pc:docMk/>
            <pc:sldMk cId="3464951408" sldId="894"/>
            <ac:graphicFrameMk id="4" creationId="{1B738D59-151C-45B1-B664-B9E1132CA4D9}"/>
          </ac:graphicFrameMkLst>
        </pc:graphicFrameChg>
      </pc:sldChg>
      <pc:sldChg chg="modSp del mod">
        <pc:chgData name="Paul Orsler" userId="0fe27abf-47b1-4035-89e4-039935425a3c" providerId="ADAL" clId="{6987791A-F16D-4C82-A767-3165329A4C5A}" dt="2023-04-26T21:44:32.879" v="46" actId="2711"/>
        <pc:sldMkLst>
          <pc:docMk/>
          <pc:sldMk cId="2203838732" sldId="895"/>
        </pc:sldMkLst>
        <pc:spChg chg="mod">
          <ac:chgData name="Paul Orsler" userId="0fe27abf-47b1-4035-89e4-039935425a3c" providerId="ADAL" clId="{6987791A-F16D-4C82-A767-3165329A4C5A}" dt="2023-04-26T21:44:32.879" v="46" actId="2711"/>
          <ac:spMkLst>
            <pc:docMk/>
            <pc:sldMk cId="2203838732" sldId="895"/>
            <ac:spMk id="2" creationId="{1F6F0ABA-0709-4BA4-83D5-0CA40ABAEBC5}"/>
          </ac:spMkLst>
        </pc:spChg>
        <pc:graphicFrameChg chg="mod modGraphic">
          <ac:chgData name="Paul Orsler" userId="0fe27abf-47b1-4035-89e4-039935425a3c" providerId="ADAL" clId="{6987791A-F16D-4C82-A767-3165329A4C5A}" dt="2023-04-26T21:44:14.651" v="45" actId="207"/>
          <ac:graphicFrameMkLst>
            <pc:docMk/>
            <pc:sldMk cId="2203838732" sldId="895"/>
            <ac:graphicFrameMk id="8" creationId="{8C46C2EE-3DF3-DBC1-A6D5-D53AF4791702}"/>
          </ac:graphicFrameMkLst>
        </pc:graphicFrameChg>
      </pc:sldChg>
      <pc:sldChg chg="modSp mod">
        <pc:chgData name="Paul Orsler" userId="0fe27abf-47b1-4035-89e4-039935425a3c" providerId="ADAL" clId="{6987791A-F16D-4C82-A767-3165329A4C5A}" dt="2023-04-26T21:44:51.918" v="47" actId="2711"/>
        <pc:sldMkLst>
          <pc:docMk/>
          <pc:sldMk cId="3894273726" sldId="896"/>
        </pc:sldMkLst>
        <pc:spChg chg="mod">
          <ac:chgData name="Paul Orsler" userId="0fe27abf-47b1-4035-89e4-039935425a3c" providerId="ADAL" clId="{6987791A-F16D-4C82-A767-3165329A4C5A}" dt="2023-04-26T21:44:51.918" v="47" actId="2711"/>
          <ac:spMkLst>
            <pc:docMk/>
            <pc:sldMk cId="3894273726" sldId="896"/>
            <ac:spMk id="2" creationId="{1F6F0ABA-0709-4BA4-83D5-0CA40ABAEBC5}"/>
          </ac:spMkLst>
        </pc:spChg>
        <pc:graphicFrameChg chg="modGraphic">
          <ac:chgData name="Paul Orsler" userId="0fe27abf-47b1-4035-89e4-039935425a3c" providerId="ADAL" clId="{6987791A-F16D-4C82-A767-3165329A4C5A}" dt="2023-04-26T21:43:41.968" v="42" actId="207"/>
          <ac:graphicFrameMkLst>
            <pc:docMk/>
            <pc:sldMk cId="3894273726" sldId="896"/>
            <ac:graphicFrameMk id="4" creationId="{5DB0EECD-A2E7-493C-A127-8163F3A63887}"/>
          </ac:graphicFrameMkLst>
        </pc:graphicFrameChg>
      </pc:sldChg>
      <pc:sldChg chg="modSp mod">
        <pc:chgData name="Paul Orsler" userId="0fe27abf-47b1-4035-89e4-039935425a3c" providerId="ADAL" clId="{6987791A-F16D-4C82-A767-3165329A4C5A}" dt="2023-04-26T21:52:58.919" v="72" actId="207"/>
        <pc:sldMkLst>
          <pc:docMk/>
          <pc:sldMk cId="2756962309" sldId="897"/>
        </pc:sldMkLst>
        <pc:spChg chg="mod">
          <ac:chgData name="Paul Orsler" userId="0fe27abf-47b1-4035-89e4-039935425a3c" providerId="ADAL" clId="{6987791A-F16D-4C82-A767-3165329A4C5A}" dt="2023-04-26T21:45:45.584" v="49" actId="2711"/>
          <ac:spMkLst>
            <pc:docMk/>
            <pc:sldMk cId="2756962309" sldId="897"/>
            <ac:spMk id="6" creationId="{EB9EF6E1-5529-4E9E-B15E-221F191B755F}"/>
          </ac:spMkLst>
        </pc:spChg>
        <pc:graphicFrameChg chg="modGraphic">
          <ac:chgData name="Paul Orsler" userId="0fe27abf-47b1-4035-89e4-039935425a3c" providerId="ADAL" clId="{6987791A-F16D-4C82-A767-3165329A4C5A}" dt="2023-04-26T21:52:58.919" v="72" actId="207"/>
          <ac:graphicFrameMkLst>
            <pc:docMk/>
            <pc:sldMk cId="2756962309" sldId="897"/>
            <ac:graphicFrameMk id="5" creationId="{08C3F791-AC34-4270-82D9-5B4FC58DD2B2}"/>
          </ac:graphicFrameMkLst>
        </pc:graphicFrameChg>
      </pc:sldChg>
      <pc:sldChg chg="addSp modSp mod">
        <pc:chgData name="Paul Orsler" userId="0fe27abf-47b1-4035-89e4-039935425a3c" providerId="ADAL" clId="{6987791A-F16D-4C82-A767-3165329A4C5A}" dt="2023-04-26T22:07:48.153" v="477" actId="6549"/>
        <pc:sldMkLst>
          <pc:docMk/>
          <pc:sldMk cId="3605588945" sldId="898"/>
        </pc:sldMkLst>
        <pc:spChg chg="mod">
          <ac:chgData name="Paul Orsler" userId="0fe27abf-47b1-4035-89e4-039935425a3c" providerId="ADAL" clId="{6987791A-F16D-4C82-A767-3165329A4C5A}" dt="2023-04-26T21:50:03.409" v="71" actId="207"/>
          <ac:spMkLst>
            <pc:docMk/>
            <pc:sldMk cId="3605588945" sldId="898"/>
            <ac:spMk id="2" creationId="{3BBF64D1-DD4B-479C-8274-060EA4CFB223}"/>
          </ac:spMkLst>
        </pc:spChg>
        <pc:spChg chg="add mod">
          <ac:chgData name="Paul Orsler" userId="0fe27abf-47b1-4035-89e4-039935425a3c" providerId="ADAL" clId="{6987791A-F16D-4C82-A767-3165329A4C5A}" dt="2023-04-26T21:58:25.624" v="319" actId="207"/>
          <ac:spMkLst>
            <pc:docMk/>
            <pc:sldMk cId="3605588945" sldId="898"/>
            <ac:spMk id="3" creationId="{352735F7-FF56-6976-6919-70C947C89FA0}"/>
          </ac:spMkLst>
        </pc:spChg>
        <pc:spChg chg="add mod">
          <ac:chgData name="Paul Orsler" userId="0fe27abf-47b1-4035-89e4-039935425a3c" providerId="ADAL" clId="{6987791A-F16D-4C82-A767-3165329A4C5A}" dt="2023-04-26T21:58:32.791" v="320" actId="207"/>
          <ac:spMkLst>
            <pc:docMk/>
            <pc:sldMk cId="3605588945" sldId="898"/>
            <ac:spMk id="7" creationId="{3F7F7FB2-E5F2-F230-9A63-1B3635DFE3E7}"/>
          </ac:spMkLst>
        </pc:spChg>
        <pc:spChg chg="add mod">
          <ac:chgData name="Paul Orsler" userId="0fe27abf-47b1-4035-89e4-039935425a3c" providerId="ADAL" clId="{6987791A-F16D-4C82-A767-3165329A4C5A}" dt="2023-04-26T22:07:48.153" v="477" actId="6549"/>
          <ac:spMkLst>
            <pc:docMk/>
            <pc:sldMk cId="3605588945" sldId="898"/>
            <ac:spMk id="9" creationId="{214E825A-47AC-3872-332D-0786A041DEE6}"/>
          </ac:spMkLst>
        </pc:spChg>
        <pc:spChg chg="mod">
          <ac:chgData name="Paul Orsler" userId="0fe27abf-47b1-4035-89e4-039935425a3c" providerId="ADAL" clId="{6987791A-F16D-4C82-A767-3165329A4C5A}" dt="2023-04-26T22:07:02.274" v="369" actId="1076"/>
          <ac:spMkLst>
            <pc:docMk/>
            <pc:sldMk cId="3605588945" sldId="898"/>
            <ac:spMk id="27" creationId="{C25AC513-101B-4885-B3C9-FED6134ABE1A}"/>
          </ac:spMkLst>
        </pc:spChg>
        <pc:spChg chg="mod">
          <ac:chgData name="Paul Orsler" userId="0fe27abf-47b1-4035-89e4-039935425a3c" providerId="ADAL" clId="{6987791A-F16D-4C82-A767-3165329A4C5A}" dt="2023-04-26T22:02:34.060" v="368" actId="6549"/>
          <ac:spMkLst>
            <pc:docMk/>
            <pc:sldMk cId="3605588945" sldId="898"/>
            <ac:spMk id="37" creationId="{4DB3ADE4-ED1A-42DE-BC49-E7DEE64E82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5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8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B1D6E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740E7-5DD5-F9E8-309A-E335A2456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17" y="495035"/>
            <a:ext cx="3130547" cy="4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 sz="2800">
                <a:solidFill>
                  <a:srgbClr val="000000"/>
                </a:solidFill>
                <a:latin typeface="+mj-lt"/>
              </a:defRPr>
            </a:lvl2pPr>
            <a:lvl3pPr>
              <a:defRPr sz="2400">
                <a:solidFill>
                  <a:srgbClr val="000000"/>
                </a:solidFill>
                <a:latin typeface="+mj-lt"/>
              </a:defRPr>
            </a:lvl3pPr>
            <a:lvl4pPr>
              <a:defRPr sz="2000">
                <a:solidFill>
                  <a:srgbClr val="000000"/>
                </a:solidFill>
                <a:latin typeface="+mj-lt"/>
              </a:defRPr>
            </a:lvl4pPr>
            <a:lvl5pPr>
              <a:defRPr sz="2000">
                <a:solidFill>
                  <a:srgbClr val="000000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oserve.com/change/change-proposals/xrn-4992-modification-0687-creation-of-new-charge-to-recover-last-resort-supply-payments/" TargetMode="External"/><Relationship Id="rId13" Type="http://schemas.openxmlformats.org/officeDocument/2006/relationships/hyperlink" Target="https://www.xoserve.com/change/change-proposals/xrn-5143-discharge-of-cadent-wwu-and-ngn-ndm-sampling-obligations-by-the-cdsp/" TargetMode="External"/><Relationship Id="rId3" Type="http://schemas.openxmlformats.org/officeDocument/2006/relationships/hyperlink" Target="https://www.xoserve.com/change/change-proposals/xrn-5555-amend-existing-large-load-site-reporting/" TargetMode="External"/><Relationship Id="rId7" Type="http://schemas.openxmlformats.org/officeDocument/2006/relationships/hyperlink" Target="https://www.xoserve.com/change/change-proposals/xrn-4989-online-end-to-end-credit-interest-process-defect-1063/" TargetMode="External"/><Relationship Id="rId12" Type="http://schemas.openxmlformats.org/officeDocument/2006/relationships/hyperlink" Target="https://www.xoserve.com/change/change-proposals/xrn-5379-class-1-read-service-procurement-exercise-mod-0710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xoserve.com/change/change-proposals/xrn-4713-actual-read-following-estimated-transfer-read-calculating-aq-of-1-linked-to-xrn469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xoserve.com/change/change-proposals/xrn-4990-transfer-of-sites-with-low-read-submission-performance-from-class-2-and-3-into-class-4-mod0664/" TargetMode="External"/><Relationship Id="rId11" Type="http://schemas.openxmlformats.org/officeDocument/2006/relationships/hyperlink" Target="https://www.xoserve.com/change/change-proposals/xrn-5535-processing-of-css-switch-requests-received-in-time-period-5/" TargetMode="External"/><Relationship Id="rId5" Type="http://schemas.openxmlformats.org/officeDocument/2006/relationships/hyperlink" Target="https://www.xoserve.com/change/change-proposals/xrn-4978-notification-of-rolling-aq-value-following-transfer-of-ownership-between-m-5-and-m/" TargetMode="External"/><Relationship Id="rId15" Type="http://schemas.openxmlformats.org/officeDocument/2006/relationships/hyperlink" Target="https://www.xoserve.com/change/customer-change-register/xrn-5602-releasing-of-unused-capacity-under-a-specific-set-of-circumstances-modification-0818/" TargetMode="External"/><Relationship Id="rId10" Type="http://schemas.openxmlformats.org/officeDocument/2006/relationships/hyperlink" Target="https://www.xoserve.com/change/customer-change-register/xrn-5595-changes-to-the-rec-switching-operator-outage-notification-lead-time-r0055/" TargetMode="External"/><Relationship Id="rId4" Type="http://schemas.openxmlformats.org/officeDocument/2006/relationships/hyperlink" Target="https://www.xoserve.com/change/change-proposals/xrn-4900-biomethane-sites-with-reduced-propane-injection/" TargetMode="External"/><Relationship Id="rId9" Type="http://schemas.openxmlformats.org/officeDocument/2006/relationships/hyperlink" Target="https://www.xoserve.com/change/change-proposals/xrn-5298-h100-fife-project-phase-1-initial-assessment/" TargetMode="External"/><Relationship Id="rId14" Type="http://schemas.openxmlformats.org/officeDocument/2006/relationships/hyperlink" Target="https://www.xoserve.com/change/customer-change-register/xrn-5606-revision-of-virtual-last-resort-user-and-contingent-procurement-of-supplier-demand-event-triggers-modification-081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oserve.com/change/customer-change-register/xrn-5604-shipper-agreed-read-sar-exceptions-process-modification-0811s/" TargetMode="External"/><Relationship Id="rId3" Type="http://schemas.openxmlformats.org/officeDocument/2006/relationships/hyperlink" Target="https://www.xoserve.com/change/change-proposals/xrn-5091-deferral-of-creation-of-class-change-reads-at-transfer-of-ownership/" TargetMode="External"/><Relationship Id="rId7" Type="http://schemas.openxmlformats.org/officeDocument/2006/relationships/hyperlink" Target="https://www.xoserve.com/change/change-proposals/xrn-5186-modification-0701-aligning-capacity-booking-under-the-unc-and-arrangements-set-out-in-relevant-nexas/" TargetMode="External"/><Relationship Id="rId12" Type="http://schemas.openxmlformats.org/officeDocument/2006/relationships/hyperlink" Target="https://www.xoserve.com/change/customer-change-register/xrn-5573-updates-to-the-priority-consumer-process-as-designated-by-the-secretary-of-state-for-business-energy-and-industrial-strategy-beis-urge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xoserve.com/change/change-proposals/xrn-5482-replacement-of-reads-associated-to-a-meter-asset-technical-details-change-or-update-rgma/" TargetMode="External"/><Relationship Id="rId11" Type="http://schemas.openxmlformats.org/officeDocument/2006/relationships/hyperlink" Target="https://www.xoserve.com/change/customer-change-register/xrn-5607-update-to-the-aq-correction-processes-modification-0816s/" TargetMode="External"/><Relationship Id="rId5" Type="http://schemas.openxmlformats.org/officeDocument/2006/relationships/hyperlink" Target="https://www.xoserve.com/change/change-proposals/xrn-5547-updating-the-comprehensive-invoice-master-list-and-inv-template/" TargetMode="External"/><Relationship Id="rId10" Type="http://schemas.openxmlformats.org/officeDocument/2006/relationships/hyperlink" Target="https://www.xoserve.com/change/change-proposals/xrn-5567-implementation-of-resend-functionality-for-messages-from-css-to-grda-rec-cp-r0067/" TargetMode="External"/><Relationship Id="rId4" Type="http://schemas.openxmlformats.org/officeDocument/2006/relationships/hyperlink" Target="https://www.xoserve.com/change/change-proposals/xrn5454-supplier-of-last-resort-solr-reporting-suite/" TargetMode="External"/><Relationship Id="rId9" Type="http://schemas.openxmlformats.org/officeDocument/2006/relationships/hyperlink" Target="https://www.xoserve.com/change/customer-change-register/xrn-5605-amendments-to-the-must-read-process-igt159v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oserve.com/change/customer-change-register/xrn-5615-establishingamending-a-gas-vacant-site-process-modification-0819/" TargetMode="External"/><Relationship Id="rId3" Type="http://schemas.openxmlformats.org/officeDocument/2006/relationships/hyperlink" Target="https://www.xoserve.com/change/change-proposals/xrn-5531-hydrogen-village-trial/" TargetMode="External"/><Relationship Id="rId7" Type="http://schemas.openxmlformats.org/officeDocument/2006/relationships/hyperlink" Target="https://www.xoserve.com/change/customer-change-register/xrn-5614-improving-igt-smp-new-connection-process-to-support-accurate-and-timely-supplier-registrations/" TargetMode="External"/><Relationship Id="rId2" Type="http://schemas.openxmlformats.org/officeDocument/2006/relationships/hyperlink" Target="https://www.xoserve.com/change/change-proposals/xrn5316-rejecting-a-replacement-read-with-a-pre-line-in-the-sand-lis-read-da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xoserve.com/change/change-proposals/xrn-5585-flow-weighted-average-calorific-value-phase-2-service-improvements/" TargetMode="External"/><Relationship Id="rId5" Type="http://schemas.openxmlformats.org/officeDocument/2006/relationships/hyperlink" Target="https://www.xoserve.com/change/change-proposals/xrn-5569-contact-data-provision-for-igt-customers/" TargetMode="External"/><Relationship Id="rId4" Type="http://schemas.openxmlformats.org/officeDocument/2006/relationships/hyperlink" Target="https://www.xoserve.com/change/change-proposals/xrn-5546-resolution-of-address-interactions-between-dcc-and-cdsp/" TargetMode="External"/><Relationship Id="rId9" Type="http://schemas.openxmlformats.org/officeDocument/2006/relationships/hyperlink" Target="https://www.xoserve.com/change/customer-change-register/xrn-5616-csep-annual-quantity-capacity-managemen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oserve.com/change/change-proposals/xrn-5473-meter-asset-detail-proactive-monitoring-service/" TargetMode="External"/><Relationship Id="rId3" Type="http://schemas.openxmlformats.org/officeDocument/2006/relationships/hyperlink" Target="https://www.xoserve.com/change/change-proposals/xrn-5144-enabling-re-assignment-of-supplier-short-codes-to-implement-supplier-of-last-resort-directions/" TargetMode="External"/><Relationship Id="rId7" Type="http://schemas.openxmlformats.org/officeDocument/2006/relationships/hyperlink" Target="https://www.xoserve.com/change/change-proposals/xrn-5471-services-to-release-data-to-unc-parties/" TargetMode="External"/><Relationship Id="rId2" Type="http://schemas.openxmlformats.org/officeDocument/2006/relationships/hyperlink" Target="https://www.xoserve.com/change/change-proposals/xrn-4914-mod-0651-retrospective-data-update-provis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xoserve.com/change/change-proposals/xrn-5453-gsos-2-3-13-payment-automation/" TargetMode="External"/><Relationship Id="rId5" Type="http://schemas.openxmlformats.org/officeDocument/2006/relationships/hyperlink" Target="https://www.xoserve.com/change/change-proposals/xrn-5345-deferral-of-creation-of-class-change-reads-for-dm-to-ndm-and-ndm-to-dm-sites-at-transfer-of-ownership/" TargetMode="External"/><Relationship Id="rId4" Type="http://schemas.openxmlformats.org/officeDocument/2006/relationships/hyperlink" Target="https://www.xoserve.com/change/change-proposals/xrn-5187-modification-0696-addressing-inequities-between-capacity-booking-under-the-unc-and-arrangements-set-out-in-relevant-nexa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64D1-DD4B-479C-8274-060EA4C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65" y="142977"/>
            <a:ext cx="9144000" cy="63758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Change Delivery Plan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January 23 – April 24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3B95EE-A6E7-49AF-9FEF-CF37768AB3FD}"/>
              </a:ext>
            </a:extLst>
          </p:cNvPr>
          <p:cNvGrpSpPr/>
          <p:nvPr/>
        </p:nvGrpSpPr>
        <p:grpSpPr>
          <a:xfrm>
            <a:off x="-61406" y="731393"/>
            <a:ext cx="9122793" cy="3526346"/>
            <a:chOff x="21207" y="962894"/>
            <a:chExt cx="9122793" cy="3405138"/>
          </a:xfrm>
        </p:grpSpPr>
        <p:sp>
          <p:nvSpPr>
            <p:cNvPr id="19" name="Rectangle 18"/>
            <p:cNvSpPr/>
            <p:nvPr/>
          </p:nvSpPr>
          <p:spPr>
            <a:xfrm>
              <a:off x="70574" y="1260797"/>
              <a:ext cx="9057203" cy="31072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8833" y="1296185"/>
              <a:ext cx="3168194" cy="481817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February 23 - Major Release (</a:t>
              </a:r>
              <a:r>
                <a:rPr lang="en-GB" sz="1100" b="1" dirty="0">
                  <a:solidFill>
                    <a:schemeClr val="tx1"/>
                  </a:solidFill>
                </a:rPr>
                <a:t>XRN5533</a:t>
              </a:r>
              <a:r>
                <a:rPr lang="en-GB" sz="1200" b="1" dirty="0">
                  <a:solidFill>
                    <a:schemeClr val="tx1"/>
                  </a:solidFill>
                </a:rPr>
                <a:t>)  </a:t>
              </a:r>
            </a:p>
            <a:p>
              <a:pPr algn="ctr"/>
              <a:r>
                <a:rPr lang="en-GB" sz="1000" b="1" dirty="0">
                  <a:solidFill>
                    <a:schemeClr val="tx1"/>
                  </a:solidFill>
                </a:rPr>
                <a:t>XRN4900, XRN4978, XRN4990, XRN4989, XRN4992b, XRN5298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107504" y="1249184"/>
              <a:ext cx="9036496" cy="116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207" y="966875"/>
              <a:ext cx="631904" cy="25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>
                  <a:solidFill>
                    <a:schemeClr val="tx2"/>
                  </a:solidFill>
                </a:rPr>
                <a:t>Jan-23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5517" y="972794"/>
              <a:ext cx="663964" cy="25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>
                  <a:solidFill>
                    <a:schemeClr val="tx2"/>
                  </a:solidFill>
                </a:rPr>
                <a:t>Aug-23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713" y="2291285"/>
              <a:ext cx="5038319" cy="40526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June 23 - Major Release (</a:t>
              </a:r>
              <a:r>
                <a:rPr lang="en-GB" sz="1100" b="1" dirty="0">
                  <a:solidFill>
                    <a:schemeClr val="tx1"/>
                  </a:solidFill>
                </a:rPr>
                <a:t>XRN5562</a:t>
              </a:r>
              <a:r>
                <a:rPr lang="en-GB" sz="1200" b="1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en-GB" sz="1050" b="1" dirty="0">
                  <a:solidFill>
                    <a:schemeClr val="tx1"/>
                  </a:solidFill>
                </a:rPr>
                <a:t>XRN5091</a:t>
              </a:r>
              <a:endParaRPr lang="en-GB" sz="1050" b="1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78438" y="970202"/>
              <a:ext cx="631904" cy="25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>
                  <a:solidFill>
                    <a:schemeClr val="tx2"/>
                  </a:solidFill>
                </a:rPr>
                <a:t>Apr-23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4730" y="966020"/>
              <a:ext cx="647934" cy="25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>
                  <a:solidFill>
                    <a:schemeClr val="tx2"/>
                  </a:solidFill>
                </a:rPr>
                <a:t>Dec-23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A0A5D6-667D-460C-BCF1-EB2CE7D08F82}"/>
                </a:ext>
              </a:extLst>
            </p:cNvPr>
            <p:cNvSpPr txBox="1"/>
            <p:nvPr/>
          </p:nvSpPr>
          <p:spPr>
            <a:xfrm>
              <a:off x="8388825" y="962894"/>
              <a:ext cx="631904" cy="25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>
                  <a:solidFill>
                    <a:schemeClr val="tx2"/>
                  </a:solidFill>
                </a:rPr>
                <a:t>Apr-24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274BE7-61E1-4568-968F-979C6072B760}"/>
                </a:ext>
              </a:extLst>
            </p:cNvPr>
            <p:cNvSpPr/>
            <p:nvPr/>
          </p:nvSpPr>
          <p:spPr>
            <a:xfrm>
              <a:off x="2404571" y="2736176"/>
              <a:ext cx="4827000" cy="39365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November 23 – Major Release</a:t>
              </a:r>
            </a:p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XRN5186, XRN5482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99C081-C3C8-4349-BB55-E666651D5B6A}"/>
                </a:ext>
              </a:extLst>
            </p:cNvPr>
            <p:cNvSpPr/>
            <p:nvPr/>
          </p:nvSpPr>
          <p:spPr>
            <a:xfrm>
              <a:off x="2415873" y="3198689"/>
              <a:ext cx="675257" cy="2896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XRN4713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0E6F46-7EF3-41C5-A90C-CA05722EC5B9}"/>
              </a:ext>
            </a:extLst>
          </p:cNvPr>
          <p:cNvGrpSpPr/>
          <p:nvPr/>
        </p:nvGrpSpPr>
        <p:grpSpPr>
          <a:xfrm>
            <a:off x="0" y="4230233"/>
            <a:ext cx="6804247" cy="780226"/>
            <a:chOff x="39751" y="4317697"/>
            <a:chExt cx="6804247" cy="687937"/>
          </a:xfrm>
        </p:grpSpPr>
        <p:sp>
          <p:nvSpPr>
            <p:cNvPr id="18" name="Rechteck 4"/>
            <p:cNvSpPr/>
            <p:nvPr/>
          </p:nvSpPr>
          <p:spPr bwMode="gray">
            <a:xfrm>
              <a:off x="95971" y="4350297"/>
              <a:ext cx="6604012" cy="65488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783">
                <a:buClr>
                  <a:srgbClr val="3C3732"/>
                </a:buClr>
              </a:pPr>
              <a:endParaRPr lang="en-GB" sz="900" err="1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9553" y="4354343"/>
              <a:ext cx="6704445" cy="65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700" i="1" dirty="0">
                <a:solidFill>
                  <a:schemeClr val="tx2"/>
                </a:solidFill>
              </a:endParaRPr>
            </a:p>
            <a:p>
              <a:r>
                <a:rPr lang="en-GB" sz="700" i="1" dirty="0">
                  <a:solidFill>
                    <a:schemeClr val="tx2"/>
                  </a:solidFill>
                </a:rPr>
                <a:t>               =  Firm Implementation Date – Funding Approved by </a:t>
              </a:r>
              <a:r>
                <a:rPr lang="en-GB" sz="700" i="1" dirty="0" err="1">
                  <a:solidFill>
                    <a:schemeClr val="tx2"/>
                  </a:solidFill>
                </a:rPr>
                <a:t>ChMC</a:t>
              </a:r>
              <a:r>
                <a:rPr lang="en-GB" sz="700" i="1" dirty="0">
                  <a:solidFill>
                    <a:schemeClr val="tx2"/>
                  </a:solidFill>
                </a:rPr>
                <a:t> and / or Non-Negotiable Industry Implementation Date in place              </a:t>
              </a:r>
            </a:p>
            <a:p>
              <a:r>
                <a:rPr lang="en-GB" sz="700" i="1" dirty="0">
                  <a:solidFill>
                    <a:schemeClr val="tx2"/>
                  </a:solidFill>
                </a:rPr>
                <a:t>              </a:t>
              </a:r>
            </a:p>
            <a:p>
              <a:r>
                <a:rPr lang="en-GB" sz="700" i="1" dirty="0">
                  <a:solidFill>
                    <a:schemeClr val="tx2"/>
                  </a:solidFill>
                </a:rPr>
                <a:t>               =  Indicative Implementation Date – Changes are scoped for delivery – Funding and/or Implementation Date not yet approved by </a:t>
              </a:r>
              <a:r>
                <a:rPr lang="en-GB" sz="700" i="1" dirty="0" err="1">
                  <a:solidFill>
                    <a:schemeClr val="tx2"/>
                  </a:solidFill>
                </a:rPr>
                <a:t>ChMC</a:t>
              </a:r>
              <a:endParaRPr lang="en-GB" sz="700" i="1" dirty="0">
                <a:solidFill>
                  <a:schemeClr val="tx2"/>
                </a:solidFill>
              </a:endParaRPr>
            </a:p>
            <a:p>
              <a:endParaRPr lang="en-GB" sz="700" i="1" dirty="0">
                <a:solidFill>
                  <a:schemeClr val="tx2"/>
                </a:solidFill>
              </a:endParaRPr>
            </a:p>
            <a:p>
              <a:r>
                <a:rPr lang="en-GB" sz="700" i="1" dirty="0">
                  <a:solidFill>
                    <a:schemeClr val="tx2"/>
                  </a:solidFill>
                </a:rPr>
                <a:t>               =  Delivered on Target Implementation Date 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1537F1-BD3A-463C-9E1A-F5AE2835A0B4}"/>
                </a:ext>
              </a:extLst>
            </p:cNvPr>
            <p:cNvSpPr/>
            <p:nvPr/>
          </p:nvSpPr>
          <p:spPr>
            <a:xfrm>
              <a:off x="241415" y="4670641"/>
              <a:ext cx="264516" cy="847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FB2F77C-DBB2-4E1B-8CBB-8E76E585AC92}"/>
                </a:ext>
              </a:extLst>
            </p:cNvPr>
            <p:cNvSpPr/>
            <p:nvPr/>
          </p:nvSpPr>
          <p:spPr>
            <a:xfrm>
              <a:off x="250221" y="4485134"/>
              <a:ext cx="264516" cy="84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B8C1C9-68D5-4122-BBBF-2CF9BB5E367C}"/>
                </a:ext>
              </a:extLst>
            </p:cNvPr>
            <p:cNvSpPr txBox="1"/>
            <p:nvPr/>
          </p:nvSpPr>
          <p:spPr>
            <a:xfrm>
              <a:off x="39751" y="4317697"/>
              <a:ext cx="1944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</a:rPr>
                <a:t>Delivery Key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CF2454D-4CAC-425A-9B7C-46154DF707B6}"/>
              </a:ext>
            </a:extLst>
          </p:cNvPr>
          <p:cNvSpPr txBox="1"/>
          <p:nvPr/>
        </p:nvSpPr>
        <p:spPr>
          <a:xfrm>
            <a:off x="0" y="4977629"/>
            <a:ext cx="1492716" cy="20005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700" dirty="0"/>
              <a:t>Slide produced 27</a:t>
            </a:r>
            <a:r>
              <a:rPr lang="en-GB" sz="700" baseline="30000" dirty="0"/>
              <a:t>th</a:t>
            </a:r>
            <a:r>
              <a:rPr lang="en-GB" sz="700" dirty="0"/>
              <a:t> April 2023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FEE9CF-B4A0-4BE0-9DED-B3B680B0ED80}"/>
              </a:ext>
            </a:extLst>
          </p:cNvPr>
          <p:cNvSpPr/>
          <p:nvPr/>
        </p:nvSpPr>
        <p:spPr>
          <a:xfrm>
            <a:off x="201664" y="4846175"/>
            <a:ext cx="264516" cy="11251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5E863BC-2BBF-41B0-9ED0-99032399DDFB}"/>
              </a:ext>
            </a:extLst>
          </p:cNvPr>
          <p:cNvSpPr/>
          <p:nvPr/>
        </p:nvSpPr>
        <p:spPr>
          <a:xfrm>
            <a:off x="56220" y="1646111"/>
            <a:ext cx="3384376" cy="393655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March 23 - </a:t>
            </a:r>
            <a:r>
              <a:rPr lang="en-GB" sz="1200" b="1" dirty="0" err="1">
                <a:solidFill>
                  <a:schemeClr val="tx1"/>
                </a:solidFill>
              </a:rPr>
              <a:t>AdHoc</a:t>
            </a:r>
            <a:r>
              <a:rPr lang="en-GB" sz="1200" b="1" dirty="0">
                <a:solidFill>
                  <a:schemeClr val="tx1"/>
                </a:solidFill>
              </a:rPr>
              <a:t> Release (</a:t>
            </a:r>
            <a:r>
              <a:rPr lang="en-GB" sz="1100" b="1" dirty="0">
                <a:solidFill>
                  <a:schemeClr val="tx1"/>
                </a:solidFill>
              </a:rPr>
              <a:t>XRN5575</a:t>
            </a:r>
            <a:r>
              <a:rPr lang="en-GB" sz="1200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GB" sz="1050" b="1" dirty="0">
                <a:solidFill>
                  <a:schemeClr val="tx1"/>
                </a:solidFill>
              </a:rPr>
              <a:t>XRN5379, XRN5143</a:t>
            </a:r>
            <a:endParaRPr lang="en-GB" sz="105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DD913D-265C-4298-8B0E-6ED3C6EBFD88}"/>
              </a:ext>
            </a:extLst>
          </p:cNvPr>
          <p:cNvSpPr/>
          <p:nvPr/>
        </p:nvSpPr>
        <p:spPr>
          <a:xfrm>
            <a:off x="415943" y="2594603"/>
            <a:ext cx="675257" cy="29539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XRN5595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BBEC5A-4649-40CA-A725-F29D83715EA8}"/>
              </a:ext>
            </a:extLst>
          </p:cNvPr>
          <p:cNvSpPr/>
          <p:nvPr/>
        </p:nvSpPr>
        <p:spPr>
          <a:xfrm>
            <a:off x="424759" y="3039987"/>
            <a:ext cx="675257" cy="29539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>
                <a:solidFill>
                  <a:schemeClr val="tx1"/>
                </a:solidFill>
              </a:rPr>
              <a:t>XRN5555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11C03E-9388-42AA-A2C7-E1C2617A3C80}"/>
              </a:ext>
            </a:extLst>
          </p:cNvPr>
          <p:cNvSpPr/>
          <p:nvPr/>
        </p:nvSpPr>
        <p:spPr>
          <a:xfrm>
            <a:off x="4499991" y="3729851"/>
            <a:ext cx="4545173" cy="4076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February 24 – Major Release</a:t>
            </a:r>
          </a:p>
          <a:p>
            <a:pPr algn="ctr"/>
            <a:r>
              <a:rPr lang="en-GB" sz="1200" b="1">
                <a:solidFill>
                  <a:schemeClr val="tx1"/>
                </a:solidFill>
              </a:rPr>
              <a:t>XRN5607, XRN5573B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FF10C9-BAE2-4D87-83C4-FB1563FB516A}"/>
              </a:ext>
            </a:extLst>
          </p:cNvPr>
          <p:cNvSpPr/>
          <p:nvPr/>
        </p:nvSpPr>
        <p:spPr>
          <a:xfrm>
            <a:off x="1209903" y="2600531"/>
            <a:ext cx="750754" cy="29539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>
                <a:solidFill>
                  <a:schemeClr val="tx1"/>
                </a:solidFill>
              </a:rPr>
              <a:t>XRN5535A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D3A54A-7D6E-4D84-B2A9-F3135DDDA82B}"/>
              </a:ext>
            </a:extLst>
          </p:cNvPr>
          <p:cNvSpPr/>
          <p:nvPr/>
        </p:nvSpPr>
        <p:spPr>
          <a:xfrm>
            <a:off x="6473701" y="2106287"/>
            <a:ext cx="675257" cy="345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>
                <a:solidFill>
                  <a:schemeClr val="tx1"/>
                </a:solidFill>
              </a:rPr>
              <a:t>XRN5567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3C3974-9AEA-4E78-B6F4-AD13769EDC60}"/>
              </a:ext>
            </a:extLst>
          </p:cNvPr>
          <p:cNvSpPr/>
          <p:nvPr/>
        </p:nvSpPr>
        <p:spPr>
          <a:xfrm>
            <a:off x="2333260" y="3409019"/>
            <a:ext cx="675257" cy="295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XRN5606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B3ADE4-ED1A-42DE-BC49-E7DEE64E821A}"/>
              </a:ext>
            </a:extLst>
          </p:cNvPr>
          <p:cNvSpPr/>
          <p:nvPr/>
        </p:nvSpPr>
        <p:spPr>
          <a:xfrm>
            <a:off x="3719783" y="3049076"/>
            <a:ext cx="675257" cy="295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>
                <a:solidFill>
                  <a:schemeClr val="tx1"/>
                </a:solidFill>
              </a:rPr>
              <a:t>XRN5454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19E763-E40E-4B40-B397-23494AC7E540}"/>
              </a:ext>
            </a:extLst>
          </p:cNvPr>
          <p:cNvSpPr/>
          <p:nvPr/>
        </p:nvSpPr>
        <p:spPr>
          <a:xfrm>
            <a:off x="3719782" y="3409020"/>
            <a:ext cx="675257" cy="295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>
                <a:solidFill>
                  <a:schemeClr val="tx1"/>
                </a:solidFill>
              </a:rPr>
              <a:t>XRN5547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941FE-A600-52C7-A362-F8A48C15CC12}"/>
              </a:ext>
            </a:extLst>
          </p:cNvPr>
          <p:cNvSpPr/>
          <p:nvPr/>
        </p:nvSpPr>
        <p:spPr>
          <a:xfrm>
            <a:off x="4499991" y="3049076"/>
            <a:ext cx="2640632" cy="607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November 23 – CMS Release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XRN5604, XRN5605 </a:t>
            </a:r>
          </a:p>
        </p:txBody>
      </p:sp>
    </p:spTree>
    <p:extLst>
      <p:ext uri="{BB962C8B-B14F-4D97-AF65-F5344CB8AC3E}">
        <p14:creationId xmlns:p14="http://schemas.microsoft.com/office/powerpoint/2010/main" val="248794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0ABA-0709-4BA4-83D5-0CA40ABA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74" y="43089"/>
            <a:ext cx="8229600" cy="444349"/>
          </a:xfrm>
        </p:spPr>
        <p:txBody>
          <a:bodyPr>
            <a:noAutofit/>
          </a:bodyPr>
          <a:lstStyle/>
          <a:p>
            <a:r>
              <a:rPr lang="en-GB" sz="1800" dirty="0">
                <a:cs typeface="Arial"/>
              </a:rPr>
              <a:t>Change Pipeline - Delivery Plan - January 2023 – May 2023</a:t>
            </a:r>
            <a:endParaRPr lang="en-GB" sz="18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C46C2EE-3DF3-DBC1-A6D5-D53AF4791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49042"/>
              </p:ext>
            </p:extLst>
          </p:nvPr>
        </p:nvGraphicFramePr>
        <p:xfrm>
          <a:off x="0" y="421357"/>
          <a:ext cx="9144001" cy="469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30">
                  <a:extLst>
                    <a:ext uri="{9D8B030D-6E8A-4147-A177-3AD203B41FA5}">
                      <a16:colId xmlns:a16="http://schemas.microsoft.com/office/drawing/2014/main" val="186566423"/>
                    </a:ext>
                  </a:extLst>
                </a:gridCol>
                <a:gridCol w="2600867">
                  <a:extLst>
                    <a:ext uri="{9D8B030D-6E8A-4147-A177-3AD203B41FA5}">
                      <a16:colId xmlns:a16="http://schemas.microsoft.com/office/drawing/2014/main" val="1927111934"/>
                    </a:ext>
                  </a:extLst>
                </a:gridCol>
                <a:gridCol w="715589">
                  <a:extLst>
                    <a:ext uri="{9D8B030D-6E8A-4147-A177-3AD203B41FA5}">
                      <a16:colId xmlns:a16="http://schemas.microsoft.com/office/drawing/2014/main" val="1986943791"/>
                    </a:ext>
                  </a:extLst>
                </a:gridCol>
                <a:gridCol w="780343">
                  <a:extLst>
                    <a:ext uri="{9D8B030D-6E8A-4147-A177-3AD203B41FA5}">
                      <a16:colId xmlns:a16="http://schemas.microsoft.com/office/drawing/2014/main" val="2201688494"/>
                    </a:ext>
                  </a:extLst>
                </a:gridCol>
                <a:gridCol w="674158">
                  <a:extLst>
                    <a:ext uri="{9D8B030D-6E8A-4147-A177-3AD203B41FA5}">
                      <a16:colId xmlns:a16="http://schemas.microsoft.com/office/drawing/2014/main" val="2703510560"/>
                    </a:ext>
                  </a:extLst>
                </a:gridCol>
                <a:gridCol w="839724">
                  <a:extLst>
                    <a:ext uri="{9D8B030D-6E8A-4147-A177-3AD203B41FA5}">
                      <a16:colId xmlns:a16="http://schemas.microsoft.com/office/drawing/2014/main" val="1331005079"/>
                    </a:ext>
                  </a:extLst>
                </a:gridCol>
                <a:gridCol w="1163272">
                  <a:extLst>
                    <a:ext uri="{9D8B030D-6E8A-4147-A177-3AD203B41FA5}">
                      <a16:colId xmlns:a16="http://schemas.microsoft.com/office/drawing/2014/main" val="2490762818"/>
                    </a:ext>
                  </a:extLst>
                </a:gridCol>
                <a:gridCol w="945159">
                  <a:extLst>
                    <a:ext uri="{9D8B030D-6E8A-4147-A177-3AD203B41FA5}">
                      <a16:colId xmlns:a16="http://schemas.microsoft.com/office/drawing/2014/main" val="3781804961"/>
                    </a:ext>
                  </a:extLst>
                </a:gridCol>
                <a:gridCol w="945159">
                  <a:extLst>
                    <a:ext uri="{9D8B030D-6E8A-4147-A177-3AD203B41FA5}">
                      <a16:colId xmlns:a16="http://schemas.microsoft.com/office/drawing/2014/main" val="1069945648"/>
                    </a:ext>
                  </a:extLst>
                </a:gridCol>
              </a:tblGrid>
              <a:tr h="498298"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bg1"/>
                          </a:solidFill>
                          <a:latin typeface="+mj-lt"/>
                        </a:rPr>
                        <a:t>XRN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  <a:latin typeface="+mj-lt"/>
                        </a:rPr>
                        <a:t>Change Title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bg1"/>
                          </a:solidFill>
                          <a:latin typeface="+mj-lt"/>
                        </a:rPr>
                        <a:t>Proposer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bg1"/>
                          </a:solidFill>
                          <a:latin typeface="+mj-lt"/>
                        </a:rPr>
                        <a:t>Benefit / Impact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bg1"/>
                          </a:solidFill>
                          <a:latin typeface="+mj-lt"/>
                        </a:rPr>
                        <a:t>Funding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bg1"/>
                          </a:solidFill>
                          <a:latin typeface="+mj-lt"/>
                        </a:rPr>
                        <a:t>HLSO</a:t>
                      </a:r>
                    </a:p>
                    <a:p>
                      <a:r>
                        <a:rPr lang="en-GB" sz="900">
                          <a:solidFill>
                            <a:schemeClr val="bg1"/>
                          </a:solidFill>
                          <a:latin typeface="+mj-lt"/>
                        </a:rPr>
                        <a:t>Max Cost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bg1"/>
                          </a:solidFill>
                          <a:latin typeface="+mj-lt"/>
                        </a:rPr>
                        <a:t>Target Implementation   Date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solidFill>
                            <a:schemeClr val="bg1"/>
                          </a:solidFill>
                          <a:latin typeface="+mj-lt"/>
                        </a:rPr>
                        <a:t>Release Type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  <a:latin typeface="+mj-lt"/>
                        </a:rPr>
                        <a:t>Delivered / </a:t>
                      </a:r>
                    </a:p>
                    <a:p>
                      <a:r>
                        <a:rPr lang="en-GB" sz="900" dirty="0">
                          <a:solidFill>
                            <a:schemeClr val="bg1"/>
                          </a:solidFill>
                          <a:latin typeface="+mj-lt"/>
                        </a:rPr>
                        <a:t>Firm / Indicative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9555"/>
                  </a:ext>
                </a:extLst>
              </a:tr>
              <a:tr h="211399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5555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j-lt"/>
                        </a:rPr>
                        <a:t>Amend existing Large Load Site Reporting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SGN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  <a:r>
                        <a:rPr kumimoji="0" lang="en-GB" sz="7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st 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January 2023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Adhoc</a:t>
                      </a:r>
                      <a:endParaRPr kumimoji="0" lang="en-GB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Delivered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63338"/>
                  </a:ext>
                </a:extLst>
              </a:tr>
              <a:tr h="282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u="none">
                          <a:solidFill>
                            <a:schemeClr val="tx1"/>
                          </a:solidFill>
                          <a:latin typeface="+mj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4900</a:t>
                      </a:r>
                      <a:endParaRPr lang="en-GB" sz="8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Biomethane/Propane Reduction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SGN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Decarb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N/A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25</a:t>
                      </a:r>
                      <a:r>
                        <a:rPr lang="en-GB" sz="700" b="1" baseline="30000">
                          <a:solidFill>
                            <a:schemeClr val="tx1"/>
                          </a:solidFill>
                          <a:latin typeface="+mj-lt"/>
                        </a:rPr>
                        <a:t>th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 February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Delivered 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36698"/>
                  </a:ext>
                </a:extLst>
              </a:tr>
              <a:tr h="282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u="none">
                          <a:solidFill>
                            <a:schemeClr val="tx1"/>
                          </a:solidFill>
                          <a:latin typeface="+mj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4978</a:t>
                      </a:r>
                      <a:endParaRPr lang="en-GB" sz="8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Notification of Rolling AQ Value (following Transfer of Ownership between M-5 and M) 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British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Gas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£90.6k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r>
                        <a:rPr kumimoji="0" lang="en-GB" sz="7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February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Delivered 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32575"/>
                  </a:ext>
                </a:extLst>
              </a:tr>
              <a:tr h="282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u="none">
                          <a:solidFill>
                            <a:schemeClr val="tx1"/>
                          </a:solidFill>
                          <a:latin typeface="+mj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4990</a:t>
                      </a:r>
                      <a:endParaRPr lang="en-GB" sz="8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Transfer of Sites with Low Read Submission Performance from Class 2 and 3 into Class 4 – MOD 0664 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SSE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£232k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r>
                        <a:rPr kumimoji="0" lang="en-GB" sz="7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February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Delivered 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39054"/>
                  </a:ext>
                </a:extLst>
              </a:tr>
              <a:tr h="208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u="none">
                          <a:solidFill>
                            <a:schemeClr val="tx1"/>
                          </a:solidFill>
                          <a:latin typeface="+mj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4989</a:t>
                      </a:r>
                      <a:endParaRPr lang="en-GB" sz="8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Residual AMT activities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CDSP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N/A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r>
                        <a:rPr kumimoji="0" lang="en-GB" sz="7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February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Delivered 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038"/>
                  </a:ext>
                </a:extLst>
              </a:tr>
              <a:tr h="28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u="none">
                          <a:solidFill>
                            <a:schemeClr val="tx1"/>
                          </a:solidFill>
                          <a:latin typeface="+mj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4992</a:t>
                      </a:r>
                      <a:endParaRPr lang="en-GB" sz="8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XRN4992 - Modification 0687 Clarification of Supplier of Last Resort (SoLR) Cost Recovery Process 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DNO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£108.7k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r>
                        <a:rPr kumimoji="0" lang="en-GB" sz="7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February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Delivered 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49519"/>
                  </a:ext>
                </a:extLst>
              </a:tr>
              <a:tr h="28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u="none">
                          <a:solidFill>
                            <a:schemeClr val="tx1"/>
                          </a:solidFill>
                          <a:latin typeface="+mj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5298</a:t>
                      </a:r>
                      <a:endParaRPr lang="en-GB" sz="8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GB" sz="7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H100 Fife Project – Hydrogen Network Trial 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SGN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</a:t>
                      </a:r>
                    </a:p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Decarb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r>
                        <a:rPr kumimoji="0" lang="en-GB" sz="7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February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Delivered 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49763"/>
                  </a:ext>
                </a:extLst>
              </a:tr>
              <a:tr h="28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5595</a:t>
                      </a:r>
                      <a:endParaRPr lang="en-GB" sz="8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 to the REC Switching Operator Outage Notification Lead Time (R0055)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Xoserve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r>
                        <a:rPr kumimoji="0" lang="en-GB" sz="7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Feb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Delivered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99819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/>
                      <a:r>
                        <a:rPr lang="en-GB" sz="750" b="1">
                          <a:solidFill>
                            <a:schemeClr val="tx1"/>
                          </a:solidFill>
                          <a:latin typeface="+mj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5535A</a:t>
                      </a:r>
                      <a:endParaRPr lang="en-GB" sz="75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Processing of CSS Switch Requests Received in ‘Time Period 5’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Xoserve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All DSC Customers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£44k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GB" sz="7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March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Adhoc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Delivered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24976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5379</a:t>
                      </a:r>
                      <a:endParaRPr lang="en-GB" sz="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Class 1 Read Service Procurement Exercise - MOD0710 (DM Sampling)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Xoserve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 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£150k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GB" sz="700" b="1" baseline="30000">
                          <a:solidFill>
                            <a:schemeClr val="tx1"/>
                          </a:solidFill>
                          <a:latin typeface="+mj-lt"/>
                        </a:rPr>
                        <a:t>st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 April 2023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AdHoc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Delivered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58853"/>
                  </a:ext>
                </a:extLst>
              </a:tr>
              <a:tr h="407699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5143</a:t>
                      </a:r>
                      <a:endParaRPr lang="en-GB" sz="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Transfer of NDM sampling obligations from Cadent, WWU, and NGN to the CDSP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Cadent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WWU, Cadent, NGN only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£75k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GB" sz="7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April 2023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AdHoc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Delivered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71535"/>
                  </a:ext>
                </a:extLst>
              </a:tr>
              <a:tr h="407699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5606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7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Revision of Virtual Last Resort User and Contingent Procurement of Supplier Demand Event Triggers (Modification 0813)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NGT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NGT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Supplier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NGT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Immediately Following Ofgem Decision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err="1">
                          <a:solidFill>
                            <a:schemeClr val="tx1"/>
                          </a:solidFill>
                          <a:latin typeface="+mj-lt"/>
                        </a:rPr>
                        <a:t>Adhoc</a:t>
                      </a:r>
                      <a:endParaRPr lang="en-GB" sz="7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Indicative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82306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5602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7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Releasing of unused capacity under a specific set of circumstances (Modification 0818)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NGN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N/A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Withdrawn – Ofgem Rejected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Adhoc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Withdrawn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053707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4713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j-lt"/>
                        </a:rPr>
                        <a:t>Actual read following estimated transfer read calculating AQ of 1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Npower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£7k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May 2023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Adhoc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Indicative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9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83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0ABA-0709-4BA4-83D5-0CA40ABA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147248" cy="434083"/>
          </a:xfrm>
        </p:spPr>
        <p:txBody>
          <a:bodyPr>
            <a:normAutofit/>
          </a:bodyPr>
          <a:lstStyle/>
          <a:p>
            <a:r>
              <a:rPr lang="en-GB" sz="1800" dirty="0">
                <a:cs typeface="Arial"/>
              </a:rPr>
              <a:t>Change Delivery Plan - June 2023 – February 2024</a:t>
            </a:r>
            <a:endParaRPr lang="en-GB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B0EECD-A2E7-493C-A127-8163F3A6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90789"/>
              </p:ext>
            </p:extLst>
          </p:nvPr>
        </p:nvGraphicFramePr>
        <p:xfrm>
          <a:off x="33762" y="531952"/>
          <a:ext cx="901677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54">
                  <a:extLst>
                    <a:ext uri="{9D8B030D-6E8A-4147-A177-3AD203B41FA5}">
                      <a16:colId xmlns:a16="http://schemas.microsoft.com/office/drawing/2014/main" val="4236546890"/>
                    </a:ext>
                  </a:extLst>
                </a:gridCol>
                <a:gridCol w="2500828">
                  <a:extLst>
                    <a:ext uri="{9D8B030D-6E8A-4147-A177-3AD203B41FA5}">
                      <a16:colId xmlns:a16="http://schemas.microsoft.com/office/drawing/2014/main" val="324692026"/>
                    </a:ext>
                  </a:extLst>
                </a:gridCol>
                <a:gridCol w="769485">
                  <a:extLst>
                    <a:ext uri="{9D8B030D-6E8A-4147-A177-3AD203B41FA5}">
                      <a16:colId xmlns:a16="http://schemas.microsoft.com/office/drawing/2014/main" val="1901410971"/>
                    </a:ext>
                  </a:extLst>
                </a:gridCol>
                <a:gridCol w="769485">
                  <a:extLst>
                    <a:ext uri="{9D8B030D-6E8A-4147-A177-3AD203B41FA5}">
                      <a16:colId xmlns:a16="http://schemas.microsoft.com/office/drawing/2014/main" val="4189950786"/>
                    </a:ext>
                  </a:extLst>
                </a:gridCol>
                <a:gridCol w="746409">
                  <a:extLst>
                    <a:ext uri="{9D8B030D-6E8A-4147-A177-3AD203B41FA5}">
                      <a16:colId xmlns:a16="http://schemas.microsoft.com/office/drawing/2014/main" val="4137049686"/>
                    </a:ext>
                  </a:extLst>
                </a:gridCol>
                <a:gridCol w="746409">
                  <a:extLst>
                    <a:ext uri="{9D8B030D-6E8A-4147-A177-3AD203B41FA5}">
                      <a16:colId xmlns:a16="http://schemas.microsoft.com/office/drawing/2014/main" val="1519923765"/>
                    </a:ext>
                  </a:extLst>
                </a:gridCol>
                <a:gridCol w="1147088">
                  <a:extLst>
                    <a:ext uri="{9D8B030D-6E8A-4147-A177-3AD203B41FA5}">
                      <a16:colId xmlns:a16="http://schemas.microsoft.com/office/drawing/2014/main" val="3099399107"/>
                    </a:ext>
                  </a:extLst>
                </a:gridCol>
                <a:gridCol w="932009">
                  <a:extLst>
                    <a:ext uri="{9D8B030D-6E8A-4147-A177-3AD203B41FA5}">
                      <a16:colId xmlns:a16="http://schemas.microsoft.com/office/drawing/2014/main" val="796015746"/>
                    </a:ext>
                  </a:extLst>
                </a:gridCol>
                <a:gridCol w="932009">
                  <a:extLst>
                    <a:ext uri="{9D8B030D-6E8A-4147-A177-3AD203B41FA5}">
                      <a16:colId xmlns:a16="http://schemas.microsoft.com/office/drawing/2014/main" val="3560280781"/>
                    </a:ext>
                  </a:extLst>
                </a:gridCol>
              </a:tblGrid>
              <a:tr h="25539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XRN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Change Title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latin typeface="+mj-lt"/>
                        </a:rPr>
                        <a:t>Proposer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Benefit / Impact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latin typeface="+mj-lt"/>
                        </a:rPr>
                        <a:t>Funding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HLSO</a:t>
                      </a:r>
                    </a:p>
                    <a:p>
                      <a:r>
                        <a:rPr lang="en-GB" sz="900" dirty="0">
                          <a:latin typeface="+mj-lt"/>
                        </a:rPr>
                        <a:t>Max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Target Implementation   Date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Release Type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Firm / Indicative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6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5091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Deferral of creation of Class change reads at transfer of ownership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EDF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£200k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  <a:r>
                        <a:rPr lang="en-GB" sz="700" b="1" baseline="30000">
                          <a:solidFill>
                            <a:schemeClr val="tx1"/>
                          </a:solidFill>
                          <a:latin typeface="+mj-lt"/>
                        </a:rPr>
                        <a:t>th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 June 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Firm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10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5454</a:t>
                      </a:r>
                      <a:endParaRPr lang="en-GB" sz="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SoLR Reporting Suite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EDF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July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Minor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Indicative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45313"/>
                  </a:ext>
                </a:extLst>
              </a:tr>
              <a:tr h="172769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5547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>
                          <a:solidFill>
                            <a:schemeClr val="tx1"/>
                          </a:solidFill>
                          <a:latin typeface="+mj-lt"/>
                        </a:rPr>
                        <a:t>Updating the Comprehensive Invoice Master List and INV template</a:t>
                      </a:r>
                      <a:endParaRPr lang="en-GB" sz="7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Eon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July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Indicative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234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5482</a:t>
                      </a:r>
                      <a:endParaRPr lang="en-GB" sz="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Replacement of reads associated to a meter asset technical details change or update (RGMA)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Scottish Power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 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£300k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November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Indicative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0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5186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*MOD0701 - Aligning Capacity booking under the UNC and arrangements set out in relevant NEXAs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NGN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 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£200k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November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Indicative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13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5604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700" b="1" i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Shipper Agreed Read (SAR) exceptions process (Modification 0811S)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SEFE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£150k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November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CMS Rebuild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Indicative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06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5605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700" b="1" i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Amendments to the must read process (IGT159V)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Centrica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 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November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CMS Rebuild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Indicative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102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5567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>
                          <a:solidFill>
                            <a:schemeClr val="tx1"/>
                          </a:solidFill>
                          <a:latin typeface="+mj-lt"/>
                        </a:rPr>
                        <a:t>Implementation of Resend Functionality for Messages from CSS to GRDA (REC CP R0067)</a:t>
                      </a:r>
                      <a:endParaRPr lang="en-GB" sz="7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Xoserve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All DSC Customers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£93k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Awaiting REC Decision – expected December 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Adhoc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Indicative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07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5607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700" b="1" i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Update to the AQ correction processes (Modification 0816S)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EON Next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February 24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Indicative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95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5573B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700" b="1" i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Updates to the Priority Consumer process (as designated by the Secretary of State for Business, Energy, and Industrial Strategy - BEIS)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Xoserve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Shipper 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DN</a:t>
                      </a:r>
                    </a:p>
                    <a:p>
                      <a:r>
                        <a:rPr lang="en-GB" sz="700" b="1">
                          <a:solidFill>
                            <a:schemeClr val="tx1"/>
                          </a:solidFill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February 24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Major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Indicative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12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27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C3F791-AC34-4270-82D9-5B4FC58DD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99433"/>
              </p:ext>
            </p:extLst>
          </p:nvPr>
        </p:nvGraphicFramePr>
        <p:xfrm>
          <a:off x="40138" y="513973"/>
          <a:ext cx="9016776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54">
                  <a:extLst>
                    <a:ext uri="{9D8B030D-6E8A-4147-A177-3AD203B41FA5}">
                      <a16:colId xmlns:a16="http://schemas.microsoft.com/office/drawing/2014/main" val="4236546890"/>
                    </a:ext>
                  </a:extLst>
                </a:gridCol>
                <a:gridCol w="2500828">
                  <a:extLst>
                    <a:ext uri="{9D8B030D-6E8A-4147-A177-3AD203B41FA5}">
                      <a16:colId xmlns:a16="http://schemas.microsoft.com/office/drawing/2014/main" val="324692026"/>
                    </a:ext>
                  </a:extLst>
                </a:gridCol>
                <a:gridCol w="769485">
                  <a:extLst>
                    <a:ext uri="{9D8B030D-6E8A-4147-A177-3AD203B41FA5}">
                      <a16:colId xmlns:a16="http://schemas.microsoft.com/office/drawing/2014/main" val="1901410971"/>
                    </a:ext>
                  </a:extLst>
                </a:gridCol>
                <a:gridCol w="769485">
                  <a:extLst>
                    <a:ext uri="{9D8B030D-6E8A-4147-A177-3AD203B41FA5}">
                      <a16:colId xmlns:a16="http://schemas.microsoft.com/office/drawing/2014/main" val="4189950786"/>
                    </a:ext>
                  </a:extLst>
                </a:gridCol>
                <a:gridCol w="746409">
                  <a:extLst>
                    <a:ext uri="{9D8B030D-6E8A-4147-A177-3AD203B41FA5}">
                      <a16:colId xmlns:a16="http://schemas.microsoft.com/office/drawing/2014/main" val="4137049686"/>
                    </a:ext>
                  </a:extLst>
                </a:gridCol>
                <a:gridCol w="746409">
                  <a:extLst>
                    <a:ext uri="{9D8B030D-6E8A-4147-A177-3AD203B41FA5}">
                      <a16:colId xmlns:a16="http://schemas.microsoft.com/office/drawing/2014/main" val="1519923765"/>
                    </a:ext>
                  </a:extLst>
                </a:gridCol>
                <a:gridCol w="1147088">
                  <a:extLst>
                    <a:ext uri="{9D8B030D-6E8A-4147-A177-3AD203B41FA5}">
                      <a16:colId xmlns:a16="http://schemas.microsoft.com/office/drawing/2014/main" val="3099399107"/>
                    </a:ext>
                  </a:extLst>
                </a:gridCol>
                <a:gridCol w="932009">
                  <a:extLst>
                    <a:ext uri="{9D8B030D-6E8A-4147-A177-3AD203B41FA5}">
                      <a16:colId xmlns:a16="http://schemas.microsoft.com/office/drawing/2014/main" val="796015746"/>
                    </a:ext>
                  </a:extLst>
                </a:gridCol>
                <a:gridCol w="932009">
                  <a:extLst>
                    <a:ext uri="{9D8B030D-6E8A-4147-A177-3AD203B41FA5}">
                      <a16:colId xmlns:a16="http://schemas.microsoft.com/office/drawing/2014/main" val="3560280781"/>
                    </a:ext>
                  </a:extLst>
                </a:gridCol>
              </a:tblGrid>
              <a:tr h="255391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XRN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Change Title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Proposer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Benefit / Impact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Funding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HLSO</a:t>
                      </a:r>
                    </a:p>
                    <a:p>
                      <a:r>
                        <a:rPr lang="en-GB" sz="900" dirty="0">
                          <a:latin typeface="+mj-lt"/>
                        </a:rPr>
                        <a:t>Max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Target Implementation   Date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Release Type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j-lt"/>
                        </a:rPr>
                        <a:t>Firm / Indicative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6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u="none">
                          <a:solidFill>
                            <a:schemeClr val="tx1"/>
                          </a:solidFill>
                          <a:latin typeface="+mj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5316</a:t>
                      </a:r>
                      <a:endParaRPr lang="en-GB" sz="800" b="1" u="none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+mj-lt"/>
                        </a:rPr>
                        <a:t>Rejecting Pre LIS Replacement Reads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+mj-lt"/>
                        </a:rPr>
                        <a:t>Xoserve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+mj-lt"/>
                        </a:rPr>
                        <a:t>Shipper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+mj-lt"/>
                        </a:rPr>
                        <a:t>N/A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00" b="1">
                          <a:latin typeface="+mj-lt"/>
                        </a:rPr>
                        <a:t>N/A</a:t>
                      </a:r>
                    </a:p>
                  </a:txBody>
                  <a:tcPr marL="72000" marR="72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28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5531</a:t>
                      </a:r>
                      <a:endParaRPr lang="en-GB" sz="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Hydrogen Village Trial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SGN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All DSC Customers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DN</a:t>
                      </a:r>
                    </a:p>
                    <a:p>
                      <a:r>
                        <a:rPr lang="en-GB" sz="700" b="1">
                          <a:latin typeface="+mj-lt"/>
                        </a:rPr>
                        <a:t>Decarb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39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5546</a:t>
                      </a:r>
                      <a:endParaRPr lang="en-GB" sz="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>
                          <a:latin typeface="+mj-lt"/>
                        </a:rPr>
                        <a:t>Resolution of Address Interactions between DCC and CDSP</a:t>
                      </a:r>
                      <a:endParaRPr lang="en-GB" sz="700" b="1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Xoserve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DN</a:t>
                      </a:r>
                    </a:p>
                    <a:p>
                      <a:r>
                        <a:rPr lang="en-GB" sz="700" b="1">
                          <a:latin typeface="+mj-lt"/>
                        </a:rPr>
                        <a:t>IGT</a:t>
                      </a:r>
                    </a:p>
                    <a:p>
                      <a:r>
                        <a:rPr lang="en-GB" sz="700" b="1"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67778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5569</a:t>
                      </a:r>
                      <a:endParaRPr lang="en-GB" sz="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Contact Data Provision for IGT Customers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BUUK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82254"/>
                  </a:ext>
                </a:extLst>
              </a:tr>
              <a:tr h="138637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5585</a:t>
                      </a:r>
                      <a:endParaRPr lang="en-GB" sz="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>
                          <a:latin typeface="+mj-lt"/>
                        </a:rPr>
                        <a:t>Flow Weighted Average Calorific Value -</a:t>
                      </a:r>
                    </a:p>
                    <a:p>
                      <a:r>
                        <a:rPr lang="en-US" sz="700" b="1">
                          <a:latin typeface="+mj-lt"/>
                        </a:rPr>
                        <a:t>Phase 2 Service Improvements</a:t>
                      </a:r>
                      <a:endParaRPr lang="en-GB" sz="700" b="1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Cadent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67777"/>
                  </a:ext>
                </a:extLst>
              </a:tr>
              <a:tr h="138637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latin typeface="+mj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5614</a:t>
                      </a:r>
                      <a:endParaRPr lang="en-GB" sz="8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Improving IGT SMP New Connection Process to support accurate and timely Supplier Registrations</a:t>
                      </a:r>
                      <a:endParaRPr lang="en-GB" sz="600" b="1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BUUK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91466"/>
                  </a:ext>
                </a:extLst>
              </a:tr>
              <a:tr h="138637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5615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Establishing/Amending a Gas Vacant Site Process (Modification 0819)</a:t>
                      </a:r>
                      <a:endParaRPr lang="en-GB" sz="7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+mj-lt"/>
                        </a:rPr>
                        <a:t>Centrica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 dirty="0">
                          <a:latin typeface="+mj-lt"/>
                        </a:rPr>
                        <a:t>DN</a:t>
                      </a:r>
                    </a:p>
                    <a:p>
                      <a:r>
                        <a:rPr lang="en-GB" sz="700" b="1" dirty="0"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+mj-lt"/>
                        </a:rPr>
                        <a:t>Shipper</a:t>
                      </a:r>
                    </a:p>
                    <a:p>
                      <a:r>
                        <a:rPr lang="en-GB" sz="700" b="1" dirty="0">
                          <a:latin typeface="+mj-lt"/>
                        </a:rPr>
                        <a:t>DN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68494"/>
                  </a:ext>
                </a:extLst>
              </a:tr>
              <a:tr h="138637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j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5616</a:t>
                      </a:r>
                      <a:endParaRPr lang="en-GB" sz="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CSEP Annual Quantity Capacity Management  </a:t>
                      </a:r>
                      <a:endParaRPr lang="en-GB" sz="7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+mj-lt"/>
                        </a:rPr>
                        <a:t>WWU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+mj-lt"/>
                        </a:rPr>
                        <a:t>DN</a:t>
                      </a:r>
                    </a:p>
                    <a:p>
                      <a:r>
                        <a:rPr lang="en-GB" sz="700" b="1" dirty="0">
                          <a:latin typeface="+mj-lt"/>
                        </a:rPr>
                        <a:t>IGT</a:t>
                      </a:r>
                    </a:p>
                    <a:p>
                      <a:r>
                        <a:rPr lang="en-GB" sz="700" b="1" dirty="0">
                          <a:latin typeface="+mj-lt"/>
                        </a:rPr>
                        <a:t>Shipper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+mj-lt"/>
                        </a:rPr>
                        <a:t>DN</a:t>
                      </a:r>
                    </a:p>
                    <a:p>
                      <a:r>
                        <a:rPr lang="en-GB" sz="700" b="1" dirty="0">
                          <a:latin typeface="+mj-lt"/>
                        </a:rPr>
                        <a:t>IGT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latin typeface="+mj-lt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8852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B9EF6E1-5529-4E9E-B15E-221F191B755F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37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dirty="0">
                <a:latin typeface="+mj-lt"/>
                <a:cs typeface="Arial"/>
              </a:rPr>
              <a:t>Change Backlog Details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96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738D59-151C-45B1-B664-B9E1132CA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106056"/>
              </p:ext>
            </p:extLst>
          </p:nvPr>
        </p:nvGraphicFramePr>
        <p:xfrm>
          <a:off x="63612" y="433891"/>
          <a:ext cx="9016776" cy="304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54">
                  <a:extLst>
                    <a:ext uri="{9D8B030D-6E8A-4147-A177-3AD203B41FA5}">
                      <a16:colId xmlns:a16="http://schemas.microsoft.com/office/drawing/2014/main" val="2275419473"/>
                    </a:ext>
                  </a:extLst>
                </a:gridCol>
                <a:gridCol w="2500828">
                  <a:extLst>
                    <a:ext uri="{9D8B030D-6E8A-4147-A177-3AD203B41FA5}">
                      <a16:colId xmlns:a16="http://schemas.microsoft.com/office/drawing/2014/main" val="1591318838"/>
                    </a:ext>
                  </a:extLst>
                </a:gridCol>
                <a:gridCol w="769485">
                  <a:extLst>
                    <a:ext uri="{9D8B030D-6E8A-4147-A177-3AD203B41FA5}">
                      <a16:colId xmlns:a16="http://schemas.microsoft.com/office/drawing/2014/main" val="1195572633"/>
                    </a:ext>
                  </a:extLst>
                </a:gridCol>
                <a:gridCol w="769485">
                  <a:extLst>
                    <a:ext uri="{9D8B030D-6E8A-4147-A177-3AD203B41FA5}">
                      <a16:colId xmlns:a16="http://schemas.microsoft.com/office/drawing/2014/main" val="3980059432"/>
                    </a:ext>
                  </a:extLst>
                </a:gridCol>
                <a:gridCol w="746409">
                  <a:extLst>
                    <a:ext uri="{9D8B030D-6E8A-4147-A177-3AD203B41FA5}">
                      <a16:colId xmlns:a16="http://schemas.microsoft.com/office/drawing/2014/main" val="3979732778"/>
                    </a:ext>
                  </a:extLst>
                </a:gridCol>
                <a:gridCol w="746409">
                  <a:extLst>
                    <a:ext uri="{9D8B030D-6E8A-4147-A177-3AD203B41FA5}">
                      <a16:colId xmlns:a16="http://schemas.microsoft.com/office/drawing/2014/main" val="3134480581"/>
                    </a:ext>
                  </a:extLst>
                </a:gridCol>
                <a:gridCol w="1147088">
                  <a:extLst>
                    <a:ext uri="{9D8B030D-6E8A-4147-A177-3AD203B41FA5}">
                      <a16:colId xmlns:a16="http://schemas.microsoft.com/office/drawing/2014/main" val="4044127467"/>
                    </a:ext>
                  </a:extLst>
                </a:gridCol>
                <a:gridCol w="932009">
                  <a:extLst>
                    <a:ext uri="{9D8B030D-6E8A-4147-A177-3AD203B41FA5}">
                      <a16:colId xmlns:a16="http://schemas.microsoft.com/office/drawing/2014/main" val="3927855727"/>
                    </a:ext>
                  </a:extLst>
                </a:gridCol>
                <a:gridCol w="932009">
                  <a:extLst>
                    <a:ext uri="{9D8B030D-6E8A-4147-A177-3AD203B41FA5}">
                      <a16:colId xmlns:a16="http://schemas.microsoft.com/office/drawing/2014/main" val="4173446937"/>
                    </a:ext>
                  </a:extLst>
                </a:gridCol>
              </a:tblGrid>
              <a:tr h="430013">
                <a:tc>
                  <a:txBody>
                    <a:bodyPr/>
                    <a:lstStyle/>
                    <a:p>
                      <a:r>
                        <a:rPr lang="en-GB" sz="900"/>
                        <a:t>XRN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Change Title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Proposer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Benefit / Impact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Funding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HLSO</a:t>
                      </a:r>
                    </a:p>
                    <a:p>
                      <a:r>
                        <a:rPr lang="en-GB" sz="900"/>
                        <a:t>Max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Target Implementation   Date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Release Type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Firm / Indicative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624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4914</a:t>
                      </a:r>
                      <a:endParaRPr lang="en-GB" sz="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/>
                        <a:t>*</a:t>
                      </a:r>
                      <a:r>
                        <a:rPr lang="en-GB" sz="750" b="1"/>
                        <a:t>Mod0651 – Retrospective Data Update Provisions*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Cadent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Shipper</a:t>
                      </a:r>
                    </a:p>
                    <a:p>
                      <a:r>
                        <a:rPr lang="en-GB" sz="700" b="1"/>
                        <a:t>DN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£1.8m – £2.4m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Major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10757"/>
                  </a:ext>
                </a:extLst>
              </a:tr>
              <a:tr h="285997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5144</a:t>
                      </a:r>
                      <a:endParaRPr lang="en-GB" sz="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/>
                        <a:t>Enabling Re-assignment of Supplier Short Codes to Implement Supplier of Last Resort Directions</a:t>
                      </a:r>
                      <a:endParaRPr lang="en-GB" sz="7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Xoserve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Shipper</a:t>
                      </a:r>
                    </a:p>
                    <a:p>
                      <a:r>
                        <a:rPr lang="en-GB" sz="700" b="1"/>
                        <a:t>DN</a:t>
                      </a:r>
                    </a:p>
                    <a:p>
                      <a:r>
                        <a:rPr lang="en-GB" sz="700" b="1"/>
                        <a:t>IGT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139813"/>
                  </a:ext>
                </a:extLst>
              </a:tr>
              <a:tr h="285997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5187</a:t>
                      </a:r>
                      <a:endParaRPr lang="en-GB" sz="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MOD0696 - Addressing inequities between Capacity booking under the UNC and arrangements set out in relevant NExAs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Gazprom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Shipper</a:t>
                      </a:r>
                    </a:p>
                    <a:p>
                      <a:r>
                        <a:rPr lang="en-GB" sz="700" b="1"/>
                        <a:t>DN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Shipper</a:t>
                      </a:r>
                    </a:p>
                    <a:p>
                      <a:r>
                        <a:rPr lang="en-GB" sz="700" b="1"/>
                        <a:t>DN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/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236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5345</a:t>
                      </a:r>
                      <a:endParaRPr lang="en-GB" sz="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/>
                        <a:t>Deferral of creation of Class change reads for DM to NDM and NDM to DM sites at Transfer </a:t>
                      </a:r>
                      <a:endParaRPr lang="en-GB" sz="700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CDSP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Xoserve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Shipper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05939"/>
                  </a:ext>
                </a:extLst>
              </a:tr>
              <a:tr h="27221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5453</a:t>
                      </a:r>
                      <a:endParaRPr lang="en-GB" sz="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GSOS 2, 3 &amp; 13 Payment Automation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SGN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Shipper </a:t>
                      </a:r>
                    </a:p>
                    <a:p>
                      <a:r>
                        <a:rPr lang="en-GB" sz="700" b="1"/>
                        <a:t>DN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DN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85737"/>
                  </a:ext>
                </a:extLst>
              </a:tr>
              <a:tr h="27488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5471</a:t>
                      </a:r>
                      <a:endParaRPr lang="en-GB" sz="8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DSC Core Customer Access to Data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CDSP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Shipper</a:t>
                      </a:r>
                    </a:p>
                    <a:p>
                      <a:r>
                        <a:rPr lang="en-GB" sz="700" b="1"/>
                        <a:t>DN</a:t>
                      </a:r>
                    </a:p>
                    <a:p>
                      <a:r>
                        <a:rPr lang="en-GB" sz="700" b="1"/>
                        <a:t>IGT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IGT</a:t>
                      </a:r>
                    </a:p>
                    <a:p>
                      <a:r>
                        <a:rPr lang="en-GB" sz="700" b="1"/>
                        <a:t>Shipper</a:t>
                      </a:r>
                    </a:p>
                    <a:p>
                      <a:r>
                        <a:rPr lang="en-GB" sz="700" b="1"/>
                        <a:t>DN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92954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5473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Meter Asset Details Proactive Management Service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CDSP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Shipper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Shipper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/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6983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13471BF-15C9-4F69-80B8-9D297D4C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0426"/>
            <a:ext cx="8229600" cy="434083"/>
          </a:xfrm>
        </p:spPr>
        <p:txBody>
          <a:bodyPr>
            <a:normAutofit/>
          </a:bodyPr>
          <a:lstStyle/>
          <a:p>
            <a:r>
              <a:rPr lang="en-GB" sz="2000">
                <a:latin typeface="Arial"/>
                <a:cs typeface="Arial"/>
              </a:rPr>
              <a:t>Change Backlog – On Hold Details</a:t>
            </a:r>
            <a:endParaRPr lang="en-GB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E60B2-DC49-4D3E-8514-A558F65B570A}"/>
              </a:ext>
            </a:extLst>
          </p:cNvPr>
          <p:cNvSpPr txBox="1"/>
          <p:nvPr/>
        </p:nvSpPr>
        <p:spPr>
          <a:xfrm>
            <a:off x="83963" y="4689810"/>
            <a:ext cx="8396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*</a:t>
            </a:r>
            <a:r>
              <a:rPr lang="en-GB" sz="800" b="1" dirty="0"/>
              <a:t>Mod0651 : 27.04.23 - Change Status remains on hold and will be reviewed on a monthly basis with </a:t>
            </a:r>
            <a:r>
              <a:rPr lang="en-GB" sz="800" b="1" dirty="0" err="1"/>
              <a:t>ChMC</a:t>
            </a:r>
            <a:r>
              <a:rPr lang="en-GB" sz="800" b="1" dirty="0"/>
              <a:t> – in line with request from UNCC </a:t>
            </a:r>
          </a:p>
        </p:txBody>
      </p:sp>
    </p:spTree>
    <p:extLst>
      <p:ext uri="{BB962C8B-B14F-4D97-AF65-F5344CB8AC3E}">
        <p14:creationId xmlns:p14="http://schemas.microsoft.com/office/powerpoint/2010/main" val="346495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64D1-DD4B-479C-8274-060EA4C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65" y="142977"/>
            <a:ext cx="9144000" cy="63758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  <a:cs typeface="Arial"/>
              </a:rPr>
              <a:t>DSC Change Pack Consultation Plan</a:t>
            </a:r>
            <a:r>
              <a:rPr lang="en-GB" sz="1400" dirty="0">
                <a:solidFill>
                  <a:schemeClr val="tx2"/>
                </a:solidFill>
                <a:cs typeface="Arial"/>
              </a:rPr>
              <a:t> </a:t>
            </a:r>
            <a:br>
              <a:rPr lang="en-GB" sz="1400" dirty="0">
                <a:solidFill>
                  <a:schemeClr val="tx2"/>
                </a:solidFill>
                <a:cs typeface="Arial"/>
              </a:rPr>
            </a:br>
            <a:r>
              <a:rPr lang="en-GB" sz="900" dirty="0">
                <a:solidFill>
                  <a:schemeClr val="tx2"/>
                </a:solidFill>
                <a:cs typeface="Arial"/>
              </a:rPr>
              <a:t>(2 month view)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3B95EE-A6E7-49AF-9FEF-CF37768AB3FD}"/>
              </a:ext>
            </a:extLst>
          </p:cNvPr>
          <p:cNvGrpSpPr/>
          <p:nvPr/>
        </p:nvGrpSpPr>
        <p:grpSpPr>
          <a:xfrm>
            <a:off x="57537" y="607348"/>
            <a:ext cx="8969870" cy="3526346"/>
            <a:chOff x="21207" y="962894"/>
            <a:chExt cx="9161914" cy="3405138"/>
          </a:xfrm>
        </p:grpSpPr>
        <p:sp>
          <p:nvSpPr>
            <p:cNvPr id="19" name="Rectangle 18"/>
            <p:cNvSpPr/>
            <p:nvPr/>
          </p:nvSpPr>
          <p:spPr>
            <a:xfrm>
              <a:off x="21207" y="1249184"/>
              <a:ext cx="9161914" cy="3118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107504" y="1249184"/>
              <a:ext cx="9036496" cy="116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669" y="966875"/>
              <a:ext cx="676542" cy="25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chemeClr val="tx2"/>
                  </a:solidFill>
                </a:rPr>
                <a:t>May-23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5517" y="972794"/>
              <a:ext cx="733848" cy="25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chemeClr val="tx2"/>
                  </a:solidFill>
                </a:rPr>
                <a:t>June-23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A0A5D6-667D-460C-BCF1-EB2CE7D08F82}"/>
                </a:ext>
              </a:extLst>
            </p:cNvPr>
            <p:cNvSpPr txBox="1"/>
            <p:nvPr/>
          </p:nvSpPr>
          <p:spPr>
            <a:xfrm>
              <a:off x="8388825" y="962894"/>
              <a:ext cx="684729" cy="252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chemeClr val="tx2"/>
                  </a:solidFill>
                </a:rPr>
                <a:t>July-23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0E6F46-7EF3-41C5-A90C-CA05722EC5B9}"/>
              </a:ext>
            </a:extLst>
          </p:cNvPr>
          <p:cNvGrpSpPr/>
          <p:nvPr/>
        </p:nvGrpSpPr>
        <p:grpSpPr>
          <a:xfrm>
            <a:off x="0" y="4230233"/>
            <a:ext cx="6804247" cy="780226"/>
            <a:chOff x="39751" y="4317697"/>
            <a:chExt cx="6804247" cy="687937"/>
          </a:xfrm>
        </p:grpSpPr>
        <p:sp>
          <p:nvSpPr>
            <p:cNvPr id="18" name="Rechteck 4"/>
            <p:cNvSpPr/>
            <p:nvPr/>
          </p:nvSpPr>
          <p:spPr bwMode="gray">
            <a:xfrm>
              <a:off x="95971" y="4350297"/>
              <a:ext cx="6604012" cy="654882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685783">
                <a:buClr>
                  <a:srgbClr val="3C3732"/>
                </a:buClr>
              </a:pPr>
              <a:endParaRPr lang="en-GB" sz="900" err="1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9553" y="4354343"/>
              <a:ext cx="6704445" cy="65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700" i="1">
                <a:solidFill>
                  <a:schemeClr val="tx2"/>
                </a:solidFill>
              </a:endParaRPr>
            </a:p>
            <a:p>
              <a:r>
                <a:rPr lang="en-GB" sz="700" i="1">
                  <a:solidFill>
                    <a:schemeClr val="tx2"/>
                  </a:solidFill>
                </a:rPr>
                <a:t>             =  Design Change Pack for Consultation              </a:t>
              </a:r>
            </a:p>
            <a:p>
              <a:r>
                <a:rPr lang="en-GB" sz="700" i="1">
                  <a:solidFill>
                    <a:schemeClr val="tx2"/>
                  </a:solidFill>
                </a:rPr>
                <a:t>             </a:t>
              </a:r>
            </a:p>
            <a:p>
              <a:r>
                <a:rPr lang="en-GB" sz="700" i="1">
                  <a:solidFill>
                    <a:schemeClr val="tx2"/>
                  </a:solidFill>
                </a:rPr>
                <a:t>             =  Solution Option Change Pack for Consultation </a:t>
              </a:r>
            </a:p>
            <a:p>
              <a:endParaRPr lang="en-GB" sz="700" i="1">
                <a:solidFill>
                  <a:schemeClr val="tx2"/>
                </a:solidFill>
              </a:endParaRPr>
            </a:p>
            <a:p>
              <a:r>
                <a:rPr lang="en-GB" sz="700" i="1">
                  <a:solidFill>
                    <a:schemeClr val="tx2"/>
                  </a:solidFill>
                </a:rPr>
                <a:t>             =  For Information Change Pack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1537F1-BD3A-463C-9E1A-F5AE2835A0B4}"/>
                </a:ext>
              </a:extLst>
            </p:cNvPr>
            <p:cNvSpPr/>
            <p:nvPr/>
          </p:nvSpPr>
          <p:spPr>
            <a:xfrm>
              <a:off x="241415" y="4670641"/>
              <a:ext cx="264516" cy="847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FB2F77C-DBB2-4E1B-8CBB-8E76E585AC92}"/>
                </a:ext>
              </a:extLst>
            </p:cNvPr>
            <p:cNvSpPr/>
            <p:nvPr/>
          </p:nvSpPr>
          <p:spPr>
            <a:xfrm>
              <a:off x="250221" y="4485134"/>
              <a:ext cx="264516" cy="84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B8C1C9-68D5-4122-BBBF-2CF9BB5E367C}"/>
                </a:ext>
              </a:extLst>
            </p:cNvPr>
            <p:cNvSpPr txBox="1"/>
            <p:nvPr/>
          </p:nvSpPr>
          <p:spPr>
            <a:xfrm>
              <a:off x="39751" y="4317697"/>
              <a:ext cx="1944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>
                  <a:solidFill>
                    <a:schemeClr val="tx2"/>
                  </a:solidFill>
                </a:rPr>
                <a:t>Delivery Key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CF2454D-4CAC-425A-9B7C-46154DF707B6}"/>
              </a:ext>
            </a:extLst>
          </p:cNvPr>
          <p:cNvSpPr txBox="1"/>
          <p:nvPr/>
        </p:nvSpPr>
        <p:spPr>
          <a:xfrm>
            <a:off x="-12039" y="4993614"/>
            <a:ext cx="1383712" cy="20005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700" dirty="0"/>
              <a:t>Slide produced 27</a:t>
            </a:r>
            <a:r>
              <a:rPr lang="en-GB" sz="700" baseline="30000" dirty="0"/>
              <a:t>th</a:t>
            </a:r>
            <a:r>
              <a:rPr lang="en-GB" sz="700" dirty="0"/>
              <a:t> April 2023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FEE9CF-B4A0-4BE0-9DED-B3B680B0ED80}"/>
              </a:ext>
            </a:extLst>
          </p:cNvPr>
          <p:cNvSpPr/>
          <p:nvPr/>
        </p:nvSpPr>
        <p:spPr>
          <a:xfrm>
            <a:off x="201664" y="4846175"/>
            <a:ext cx="264516" cy="1125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B3ADE4-ED1A-42DE-BC49-E7DEE64E821A}"/>
              </a:ext>
            </a:extLst>
          </p:cNvPr>
          <p:cNvSpPr/>
          <p:nvPr/>
        </p:nvSpPr>
        <p:spPr>
          <a:xfrm>
            <a:off x="98836" y="1062253"/>
            <a:ext cx="4473164" cy="303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XRN5531 – Hydrogen Village Trial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7890FC-B804-4457-AF86-A3C16BDB4737}"/>
              </a:ext>
            </a:extLst>
          </p:cNvPr>
          <p:cNvSpPr/>
          <p:nvPr/>
        </p:nvSpPr>
        <p:spPr>
          <a:xfrm>
            <a:off x="96172" y="1458651"/>
            <a:ext cx="4473164" cy="295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>
                <a:solidFill>
                  <a:schemeClr val="tx1"/>
                </a:solidFill>
              </a:rPr>
              <a:t>XRN5605 -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Amendments to the must read process (IGT159V)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5AC513-101B-4885-B3C9-FED6134ABE1A}"/>
              </a:ext>
            </a:extLst>
          </p:cNvPr>
          <p:cNvSpPr/>
          <p:nvPr/>
        </p:nvSpPr>
        <p:spPr>
          <a:xfrm>
            <a:off x="4650204" y="1458651"/>
            <a:ext cx="4296335" cy="303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tx1"/>
                </a:solidFill>
              </a:rPr>
              <a:t>XRN5607 – Mod0816 – Updates to the AQ Correction Process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2735F7-FF56-6976-6919-70C947C89FA0}"/>
              </a:ext>
            </a:extLst>
          </p:cNvPr>
          <p:cNvSpPr/>
          <p:nvPr/>
        </p:nvSpPr>
        <p:spPr>
          <a:xfrm>
            <a:off x="98836" y="1886865"/>
            <a:ext cx="4473164" cy="2953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tx1"/>
                </a:solidFill>
              </a:rPr>
              <a:t>XRN5556.E – CMS Rebuild Version 1.4 – ADD/UNC Contacts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F7FB2-E5F2-F230-9A63-1B3635DFE3E7}"/>
              </a:ext>
            </a:extLst>
          </p:cNvPr>
          <p:cNvSpPr/>
          <p:nvPr/>
        </p:nvSpPr>
        <p:spPr>
          <a:xfrm>
            <a:off x="91845" y="2330595"/>
            <a:ext cx="4473164" cy="2953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tx1"/>
                </a:solidFill>
              </a:rPr>
              <a:t>XRN5556.F – CMS Rebuild Version 1.5 – RFA/CDQ Contacts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4E825A-47AC-3872-332D-0786A041DEE6}"/>
              </a:ext>
            </a:extLst>
          </p:cNvPr>
          <p:cNvSpPr/>
          <p:nvPr/>
        </p:nvSpPr>
        <p:spPr>
          <a:xfrm>
            <a:off x="4650204" y="1066769"/>
            <a:ext cx="4296335" cy="303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tx1"/>
                </a:solidFill>
              </a:rPr>
              <a:t>XRN5454 – Supplier of Last Resort (SoLR) Reporting Suite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8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y - Xoserve PowerPoint - Nunito Sans.pptx  -  Read-Only" id="{1D908C06-2C8F-4D8C-8CEC-DC6739843943}" vid="{F56A9F60-8C7D-411F-A3CB-D114A0485D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6" ma:contentTypeDescription="Create a new document." ma:contentTypeScope="" ma:versionID="ede32156e104b9db28a12065827d15ac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a8c1c2972ccccfaf548a4caf8c530352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CA555-216C-4261-AF87-A8E955167736}">
  <ds:schemaRefs>
    <ds:schemaRef ds:uri="http://purl.org/dc/elements/1.1/"/>
    <ds:schemaRef ds:uri="165fb378-6ee6-4749-b477-59f754f071a4"/>
    <ds:schemaRef ds:uri="http://schemas.openxmlformats.org/package/2006/metadata/core-properties"/>
    <ds:schemaRef ds:uri="http://schemas.microsoft.com/office/2006/metadata/properties"/>
    <ds:schemaRef ds:uri="edc91239-d419-4ff3-8710-a791faa8508c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0C9A7-4EE7-4C94-A8B8-7C2522F0A320}"/>
</file>

<file path=docProps/app.xml><?xml version="1.0" encoding="utf-8"?>
<Properties xmlns="http://schemas.openxmlformats.org/officeDocument/2006/extended-properties" xmlns:vt="http://schemas.openxmlformats.org/officeDocument/2006/docPropsVTypes">
  <Template>Primary - Xoserve PowerPoint - Nunito Sans</Template>
  <TotalTime>11754</TotalTime>
  <Words>1294</Words>
  <Application>Microsoft Office PowerPoint</Application>
  <PresentationFormat>On-screen Show (16:9)</PresentationFormat>
  <Paragraphs>494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Nunito Sans</vt:lpstr>
      <vt:lpstr>Avenir Next LT Pro</vt:lpstr>
      <vt:lpstr>Calibri</vt:lpstr>
      <vt:lpstr>Arial</vt:lpstr>
      <vt:lpstr>Office Theme</vt:lpstr>
      <vt:lpstr>Change Delivery Plan January 23 – April 24 </vt:lpstr>
      <vt:lpstr>Change Pipeline - Delivery Plan - January 2023 – May 2023</vt:lpstr>
      <vt:lpstr>Change Delivery Plan - June 2023 – February 2024</vt:lpstr>
      <vt:lpstr>PowerPoint Presentation</vt:lpstr>
      <vt:lpstr>Change Backlog – On Hold Details</vt:lpstr>
      <vt:lpstr>DSC Change Pack Consultation Plan  (2 month view)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Salma Khan</dc:creator>
  <cp:lastModifiedBy>Paul Orsler</cp:lastModifiedBy>
  <cp:revision>2</cp:revision>
  <dcterms:created xsi:type="dcterms:W3CDTF">2023-04-18T11:39:50Z</dcterms:created>
  <dcterms:modified xsi:type="dcterms:W3CDTF">2023-04-26T22:12:11Z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0x010100BE4A46900855F54F8B1B4A69CC14CF6B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</Properties>
</file>