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  <p:sldMasterId id="2147483659" r:id="rId5"/>
  </p:sldMasterIdLst>
  <p:notesMasterIdLst>
    <p:notesMasterId r:id="rId13"/>
  </p:notesMasterIdLst>
  <p:sldIdLst>
    <p:sldId id="301" r:id="rId6"/>
    <p:sldId id="308" r:id="rId7"/>
    <p:sldId id="312" r:id="rId8"/>
    <p:sldId id="313" r:id="rId9"/>
    <p:sldId id="314" r:id="rId10"/>
    <p:sldId id="315" r:id="rId11"/>
    <p:sldId id="31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0D1F5"/>
    <a:srgbClr val="FFFFFF"/>
    <a:srgbClr val="B1D6E8"/>
    <a:srgbClr val="84B8DA"/>
    <a:srgbClr val="9C4877"/>
    <a:srgbClr val="2B80B1"/>
    <a:srgbClr val="9CCB3B"/>
    <a:srgbClr val="F5835D"/>
    <a:srgbClr val="E7B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0E74D3-92B3-4E01-B594-2BB9FA2B0090}" v="154" dt="2023-04-27T13:23:28.370"/>
    <p1510:client id="{EC5B00C6-0D78-83E3-538B-5A2A01162A72}" v="2" dt="2023-04-27T13:12:23.5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86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96C1A2B7-435B-66BE-888D-F7640D759B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126" y="555526"/>
            <a:ext cx="3203747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81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96C1A2B7-435B-66BE-888D-F7640D759B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126" y="555526"/>
            <a:ext cx="3203747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746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+mj-lt"/>
              </a:defRPr>
            </a:lvl1pPr>
            <a:lvl2pPr>
              <a:defRPr>
                <a:solidFill>
                  <a:srgbClr val="000000"/>
                </a:solidFill>
                <a:latin typeface="+mj-lt"/>
              </a:defRPr>
            </a:lvl2pPr>
            <a:lvl3pPr>
              <a:defRPr>
                <a:solidFill>
                  <a:srgbClr val="000000"/>
                </a:solidFill>
                <a:latin typeface="+mj-lt"/>
              </a:defRPr>
            </a:lvl3pPr>
            <a:lvl4pPr>
              <a:defRPr>
                <a:solidFill>
                  <a:srgbClr val="000000"/>
                </a:solidFill>
                <a:latin typeface="+mj-lt"/>
              </a:defRPr>
            </a:lvl4pPr>
            <a:lvl5pPr>
              <a:defRPr>
                <a:solidFill>
                  <a:srgbClr val="00000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7927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5016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j-lt"/>
              </a:defRPr>
            </a:lvl1pPr>
            <a:lvl2pPr>
              <a:defRPr sz="2400">
                <a:solidFill>
                  <a:srgbClr val="000000"/>
                </a:solidFill>
                <a:latin typeface="+mj-lt"/>
              </a:defRPr>
            </a:lvl2pPr>
            <a:lvl3pPr>
              <a:defRPr sz="2000">
                <a:solidFill>
                  <a:srgbClr val="000000"/>
                </a:solidFill>
                <a:latin typeface="+mj-lt"/>
              </a:defRPr>
            </a:lvl3pPr>
            <a:lvl4pPr>
              <a:defRPr sz="1800">
                <a:solidFill>
                  <a:srgbClr val="000000"/>
                </a:solidFill>
                <a:latin typeface="+mj-lt"/>
              </a:defRPr>
            </a:lvl4pPr>
            <a:lvl5pPr>
              <a:defRPr sz="1800">
                <a:solidFill>
                  <a:srgbClr val="000000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j-lt"/>
              </a:defRPr>
            </a:lvl1pPr>
            <a:lvl2pPr>
              <a:defRPr sz="2400">
                <a:solidFill>
                  <a:srgbClr val="000000"/>
                </a:solidFill>
                <a:latin typeface="+mj-lt"/>
              </a:defRPr>
            </a:lvl2pPr>
            <a:lvl3pPr>
              <a:defRPr sz="2000">
                <a:solidFill>
                  <a:srgbClr val="000000"/>
                </a:solidFill>
                <a:latin typeface="+mj-lt"/>
              </a:defRPr>
            </a:lvl3pPr>
            <a:lvl4pPr>
              <a:defRPr sz="1800">
                <a:solidFill>
                  <a:srgbClr val="000000"/>
                </a:solidFill>
                <a:latin typeface="+mj-lt"/>
              </a:defRPr>
            </a:lvl4pPr>
            <a:lvl5pPr>
              <a:defRPr sz="1800">
                <a:solidFill>
                  <a:srgbClr val="000000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2384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+mj-lt"/>
              </a:defRPr>
            </a:lvl1pPr>
            <a:lvl2pPr>
              <a:defRPr sz="2000">
                <a:solidFill>
                  <a:srgbClr val="000000"/>
                </a:solidFill>
                <a:latin typeface="+mj-lt"/>
              </a:defRPr>
            </a:lvl2pPr>
            <a:lvl3pPr>
              <a:defRPr sz="1800">
                <a:solidFill>
                  <a:srgbClr val="000000"/>
                </a:solidFill>
                <a:latin typeface="+mj-lt"/>
              </a:defRPr>
            </a:lvl3pPr>
            <a:lvl4pPr>
              <a:defRPr sz="1600">
                <a:solidFill>
                  <a:srgbClr val="000000"/>
                </a:solidFill>
                <a:latin typeface="+mj-lt"/>
              </a:defRPr>
            </a:lvl4pPr>
            <a:lvl5pPr>
              <a:defRPr sz="1600">
                <a:solidFill>
                  <a:srgbClr val="000000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+mj-lt"/>
              </a:defRPr>
            </a:lvl1pPr>
            <a:lvl2pPr>
              <a:defRPr sz="2000">
                <a:solidFill>
                  <a:srgbClr val="000000"/>
                </a:solidFill>
                <a:latin typeface="+mj-lt"/>
              </a:defRPr>
            </a:lvl2pPr>
            <a:lvl3pPr>
              <a:defRPr sz="1800">
                <a:solidFill>
                  <a:srgbClr val="000000"/>
                </a:solidFill>
                <a:latin typeface="+mj-lt"/>
              </a:defRPr>
            </a:lvl3pPr>
            <a:lvl4pPr>
              <a:defRPr sz="1600">
                <a:solidFill>
                  <a:srgbClr val="000000"/>
                </a:solidFill>
                <a:latin typeface="+mj-lt"/>
              </a:defRPr>
            </a:lvl4pPr>
            <a:lvl5pPr>
              <a:defRPr sz="1600">
                <a:solidFill>
                  <a:srgbClr val="000000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416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052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453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+mj-lt"/>
              </a:defRPr>
            </a:lvl1pPr>
            <a:lvl2pPr>
              <a:defRPr sz="2800">
                <a:solidFill>
                  <a:srgbClr val="000000"/>
                </a:solidFill>
                <a:latin typeface="+mj-lt"/>
              </a:defRPr>
            </a:lvl2pPr>
            <a:lvl3pPr>
              <a:defRPr sz="2400">
                <a:solidFill>
                  <a:srgbClr val="000000"/>
                </a:solidFill>
                <a:latin typeface="+mj-lt"/>
              </a:defRPr>
            </a:lvl3pPr>
            <a:lvl4pPr>
              <a:defRPr sz="2000">
                <a:solidFill>
                  <a:srgbClr val="000000"/>
                </a:solidFill>
                <a:latin typeface="+mj-lt"/>
              </a:defRPr>
            </a:lvl4pPr>
            <a:lvl5pPr>
              <a:defRPr sz="2000">
                <a:solidFill>
                  <a:srgbClr val="000000"/>
                </a:solidFill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89019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798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96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venir Next LT Pro" panose="020B05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ise.articulate.com/share/dmgMWdMwtveaf47sp7vFG5XORn_OGH8J" TargetMode="Externa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UKLinkDelivery@xoserve.com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3239780-79DC-319F-8ED8-D2F2911791E4}"/>
              </a:ext>
            </a:extLst>
          </p:cNvPr>
          <p:cNvSpPr txBox="1">
            <a:spLocks/>
          </p:cNvSpPr>
          <p:nvPr/>
        </p:nvSpPr>
        <p:spPr>
          <a:xfrm>
            <a:off x="827584" y="1923678"/>
            <a:ext cx="7772400" cy="1102519"/>
          </a:xfrm>
          <a:prstGeom prst="rect">
            <a:avLst/>
          </a:prstGeom>
        </p:spPr>
        <p:txBody>
          <a:bodyPr lIns="91440" tIns="45720" rIns="91440" bIns="45720" anchor="t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br>
              <a:rPr lang="en-GB" dirty="0"/>
            </a:br>
            <a:r>
              <a:rPr lang="en-GB" sz="9600" dirty="0">
                <a:latin typeface="Nunito Sans Headings"/>
                <a:cs typeface="Arial"/>
              </a:rPr>
              <a:t>XRN5562 June 23 Release</a:t>
            </a:r>
            <a:br>
              <a:rPr lang="en-GB" sz="9600" dirty="0">
                <a:latin typeface="Nunito Sans Headings"/>
                <a:cs typeface="Arial"/>
              </a:rPr>
            </a:br>
            <a:br>
              <a:rPr lang="en-GB" sz="9600" dirty="0">
                <a:latin typeface="Nunito Sans Headings"/>
                <a:cs typeface="Arial"/>
              </a:rPr>
            </a:br>
            <a:r>
              <a:rPr lang="en-GB" sz="9600" dirty="0">
                <a:latin typeface="Nunito Sans Headings"/>
                <a:cs typeface="Arial"/>
              </a:rPr>
              <a:t>Implementation Approach</a:t>
            </a:r>
            <a:br>
              <a:rPr lang="en-GB" sz="9600" dirty="0">
                <a:latin typeface="+mj-lt"/>
                <a:cs typeface="Arial"/>
              </a:rPr>
            </a:br>
            <a:endParaRPr lang="en-GB" sz="9600" dirty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979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A55568A-E40A-E7B8-63B1-416E1179E73E}"/>
              </a:ext>
            </a:extLst>
          </p:cNvPr>
          <p:cNvSpPr txBox="1">
            <a:spLocks/>
          </p:cNvSpPr>
          <p:nvPr/>
        </p:nvSpPr>
        <p:spPr>
          <a:xfrm>
            <a:off x="683568" y="267494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/>
                <a:cs typeface="Arial"/>
              </a:rPr>
              <a:t>	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Nunito Sans"/>
                <a:cs typeface="Arial"/>
              </a:rPr>
              <a:t>		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Nunito Sans"/>
                <a:cs typeface="Arial"/>
              </a:rPr>
              <a:t>Principles</a:t>
            </a:r>
            <a:endParaRPr kumimoji="0" lang="en-GB" sz="2300" b="1" i="0" u="none" strike="noStrike" kern="1200" cap="none" spc="0" normalizeH="0" baseline="0" noProof="0" dirty="0">
              <a:ln>
                <a:noFill/>
              </a:ln>
              <a:solidFill>
                <a:srgbClr val="3E5AA8"/>
              </a:solidFill>
              <a:effectLst/>
              <a:uLnTx/>
              <a:uFillTx/>
              <a:latin typeface="Nunito Sans"/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9B1D47-CD52-9FE7-0825-C78E80A86BE6}"/>
              </a:ext>
            </a:extLst>
          </p:cNvPr>
          <p:cNvSpPr txBox="1"/>
          <p:nvPr/>
        </p:nvSpPr>
        <p:spPr>
          <a:xfrm>
            <a:off x="540322" y="1203598"/>
            <a:ext cx="8063356" cy="224676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0000"/>
                </a:solidFill>
                <a:latin typeface="Nunito Sans"/>
              </a:rPr>
              <a:t>Project plan for both Implementation Dress Rehearsal (IDR) and Implementation will be defined and agreed by all parties involved </a:t>
            </a:r>
          </a:p>
          <a:p>
            <a:endParaRPr lang="en-GB" sz="1400" dirty="0">
              <a:solidFill>
                <a:srgbClr val="000000"/>
              </a:solidFill>
              <a:latin typeface="Nunito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0000"/>
                </a:solidFill>
                <a:latin typeface="Nunito Sans"/>
              </a:rPr>
              <a:t>All external customers and internal business training and awareness sessions will have been completed prior to implementation.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000000"/>
              </a:solidFill>
              <a:latin typeface="Nunito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0000"/>
                </a:solidFill>
                <a:latin typeface="Nunito Sans"/>
              </a:rPr>
              <a:t>All critical activities will be completed prior to implementation date (24</a:t>
            </a:r>
            <a:r>
              <a:rPr lang="en-GB" sz="1400" baseline="30000" dirty="0">
                <a:solidFill>
                  <a:srgbClr val="000000"/>
                </a:solidFill>
                <a:latin typeface="Nunito Sans"/>
              </a:rPr>
              <a:t>th</a:t>
            </a:r>
            <a:r>
              <a:rPr lang="en-GB" sz="1400" dirty="0">
                <a:solidFill>
                  <a:srgbClr val="000000"/>
                </a:solidFill>
                <a:latin typeface="Nunito Sans"/>
              </a:rPr>
              <a:t> June), Communication will be provided (see slide 6 for further details on communications)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000000"/>
              </a:solidFill>
              <a:latin typeface="Nunito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0000"/>
                </a:solidFill>
                <a:latin typeface="Nunito Sans"/>
              </a:rPr>
              <a:t>Standard maintenance window will be utilised for code deployments (from 5am -7am)</a:t>
            </a:r>
          </a:p>
        </p:txBody>
      </p:sp>
    </p:spTree>
    <p:extLst>
      <p:ext uri="{BB962C8B-B14F-4D97-AF65-F5344CB8AC3E}">
        <p14:creationId xmlns:p14="http://schemas.microsoft.com/office/powerpoint/2010/main" val="3540909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4C07004-4DE5-0BCD-41BD-1926AF33DDA2}"/>
              </a:ext>
            </a:extLst>
          </p:cNvPr>
          <p:cNvSpPr txBox="1">
            <a:spLocks/>
          </p:cNvSpPr>
          <p:nvPr/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300" b="1" i="0" u="none" strike="noStrike" kern="1200" cap="none" spc="0" normalizeH="0" baseline="0" noProof="0" dirty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+mj-lt"/>
                <a:cs typeface="Arial"/>
              </a:rPr>
              <a:t>XRNs in Scope of June 23 Release</a:t>
            </a:r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E33A6883-955D-8951-26E5-089DDBD82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807307"/>
              </p:ext>
            </p:extLst>
          </p:nvPr>
        </p:nvGraphicFramePr>
        <p:xfrm>
          <a:off x="554531" y="1203598"/>
          <a:ext cx="8034938" cy="916226"/>
        </p:xfrm>
        <a:graphic>
          <a:graphicData uri="http://schemas.openxmlformats.org/drawingml/2006/table">
            <a:tbl>
              <a:tblPr firstRow="1" bandRow="1"/>
              <a:tblGrid>
                <a:gridCol w="2001245">
                  <a:extLst>
                    <a:ext uri="{9D8B030D-6E8A-4147-A177-3AD203B41FA5}">
                      <a16:colId xmlns:a16="http://schemas.microsoft.com/office/drawing/2014/main" val="1345653949"/>
                    </a:ext>
                  </a:extLst>
                </a:gridCol>
                <a:gridCol w="6033693">
                  <a:extLst>
                    <a:ext uri="{9D8B030D-6E8A-4147-A177-3AD203B41FA5}">
                      <a16:colId xmlns:a16="http://schemas.microsoft.com/office/drawing/2014/main" val="1476889768"/>
                    </a:ext>
                  </a:extLst>
                </a:gridCol>
              </a:tblGrid>
              <a:tr h="4912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Change Reference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Change Title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597582"/>
                  </a:ext>
                </a:extLst>
              </a:tr>
              <a:tr h="424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XRN5091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Deferral of creation of Class change reads at transfer of ownership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86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676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46A09F1-DA7F-F025-00F2-06BF04AF2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995" y="195486"/>
            <a:ext cx="7631723" cy="73561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300">
                <a:cs typeface="Arial"/>
              </a:rPr>
              <a:t>June 23 Release High Level Implementation Plan</a:t>
            </a:r>
            <a:br>
              <a:rPr lang="en-GB" sz="2300" b="1">
                <a:latin typeface="Nunito Sans"/>
                <a:cs typeface="Arial"/>
              </a:rPr>
            </a:br>
            <a:endParaRPr lang="en-GB" sz="23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5C82D79-7229-2784-2A00-9A00DE5F74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1550"/>
            <a:ext cx="914400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542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1D795C3-81C9-F0AD-0A52-DEF63A01F39A}"/>
              </a:ext>
            </a:extLst>
          </p:cNvPr>
          <p:cNvSpPr txBox="1">
            <a:spLocks/>
          </p:cNvSpPr>
          <p:nvPr/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kumimoji="0" lang="en-GB" sz="2300" b="1" i="0" u="none" strike="noStrike" kern="1200" cap="none" spc="0" normalizeH="0" baseline="0" noProof="0" dirty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+mj-lt"/>
                <a:cs typeface="Arial"/>
              </a:rPr>
              <a:t>File Format Transition plan</a:t>
            </a:r>
            <a:r>
              <a:rPr lang="en-GB" sz="2300" dirty="0">
                <a:latin typeface="+mj-lt"/>
                <a:cs typeface="Arial"/>
              </a:rPr>
              <a:t> </a:t>
            </a:r>
            <a:endParaRPr kumimoji="0" lang="en-GB" sz="2300" b="1" i="0" u="none" strike="noStrike" kern="1200" cap="none" spc="0" normalizeH="0" baseline="0" noProof="0" dirty="0">
              <a:ln>
                <a:noFill/>
              </a:ln>
              <a:solidFill>
                <a:srgbClr val="3E5AA8"/>
              </a:solidFill>
              <a:effectLst/>
              <a:uLnTx/>
              <a:uFillTx/>
              <a:latin typeface="+mj-lt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D56170A-16F3-241D-3395-DF46F97A18D6}"/>
              </a:ext>
            </a:extLst>
          </p:cNvPr>
          <p:cNvSpPr txBox="1">
            <a:spLocks/>
          </p:cNvSpPr>
          <p:nvPr/>
        </p:nvSpPr>
        <p:spPr>
          <a:xfrm>
            <a:off x="463437" y="699542"/>
            <a:ext cx="8229600" cy="36070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600" b="1" i="0" u="sng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600" b="1" i="0" u="sng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400" b="1" u="sng" dirty="0">
                <a:solidFill>
                  <a:srgbClr val="000000"/>
                </a:solidFill>
                <a:latin typeface="Nunito Sans"/>
                <a:cs typeface="+mn-cs"/>
              </a:rPr>
              <a:t>Inbound files</a:t>
            </a:r>
          </a:p>
          <a:p>
            <a:pPr>
              <a:defRPr/>
            </a:pPr>
            <a:r>
              <a:rPr lang="en-US" sz="1400" dirty="0">
                <a:solidFill>
                  <a:srgbClr val="000000"/>
                </a:solidFill>
                <a:latin typeface="Nunito Sans"/>
                <a:cs typeface="+mn-cs"/>
              </a:rPr>
              <a:t>As part of June23 there are no changes to any inbound File format hence no file transition required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1400" dirty="0">
              <a:solidFill>
                <a:srgbClr val="000000"/>
              </a:solidFill>
              <a:latin typeface="Nunito Sans"/>
              <a:cs typeface="+mn-cs"/>
            </a:endParaRPr>
          </a:p>
          <a:p>
            <a:pPr marL="0" indent="0">
              <a:buNone/>
              <a:defRPr/>
            </a:pPr>
            <a:r>
              <a:rPr lang="en-US" sz="1400" b="1" u="sng" dirty="0">
                <a:solidFill>
                  <a:srgbClr val="000000"/>
                </a:solidFill>
                <a:latin typeface="Nunito Sans"/>
                <a:cs typeface="+mn-cs"/>
              </a:rPr>
              <a:t>Outbound files </a:t>
            </a:r>
          </a:p>
          <a:p>
            <a:pPr>
              <a:defRPr/>
            </a:pPr>
            <a:r>
              <a:rPr lang="en-US" sz="1400" dirty="0">
                <a:solidFill>
                  <a:srgbClr val="000000"/>
                </a:solidFill>
                <a:latin typeface="Nunito Sans"/>
                <a:cs typeface="+mn-cs"/>
              </a:rPr>
              <a:t>As part of June23 there are no changes to any outbound File format hence no file transition required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574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CE4C349-D800-C8CA-CA5F-D13DC2A8307E}"/>
              </a:ext>
            </a:extLst>
          </p:cNvPr>
          <p:cNvSpPr txBox="1">
            <a:spLocks/>
          </p:cNvSpPr>
          <p:nvPr/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300" b="1" i="0" u="none" strike="noStrike" kern="1200" cap="none" spc="0" normalizeH="0" baseline="0" noProof="0" dirty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+mj-lt"/>
                <a:ea typeface="+mj-ea"/>
                <a:cs typeface="Arial" panose="020B0604020202020204" pitchFamily="34" charset="0"/>
              </a:rPr>
              <a:t>Further Communications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F5B038-A5FF-0AB1-BCCF-00E2E02A3F77}"/>
              </a:ext>
            </a:extLst>
          </p:cNvPr>
          <p:cNvSpPr txBox="1">
            <a:spLocks/>
          </p:cNvSpPr>
          <p:nvPr/>
        </p:nvSpPr>
        <p:spPr>
          <a:xfrm>
            <a:off x="457200" y="807501"/>
            <a:ext cx="8229600" cy="36070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400" dirty="0">
              <a:solidFill>
                <a:srgbClr val="3E5AA8"/>
              </a:solidFill>
              <a:latin typeface="Nunito Sans"/>
              <a:cs typeface="+mn-cs"/>
            </a:endParaRPr>
          </a:p>
          <a:p>
            <a:pPr marL="0" marR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400" dirty="0">
                <a:solidFill>
                  <a:srgbClr val="000000"/>
                </a:solidFill>
                <a:latin typeface="Nunito Sans"/>
                <a:cs typeface="+mn-cs"/>
              </a:rPr>
              <a:t>Implementation Go Live is planned for 24th June 2023</a:t>
            </a:r>
          </a:p>
          <a:p>
            <a:pPr marL="285750" marR="0" lvl="0" indent="-28575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400" dirty="0">
              <a:solidFill>
                <a:srgbClr val="000000"/>
              </a:solidFill>
              <a:latin typeface="Nunito Sans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1400" dirty="0">
                <a:solidFill>
                  <a:srgbClr val="000000"/>
                </a:solidFill>
                <a:latin typeface="Nunito Sans"/>
                <a:cs typeface="+mn-cs"/>
              </a:rPr>
              <a:t>Key implementation communications:</a:t>
            </a:r>
          </a:p>
          <a:p>
            <a:pPr marL="285750" indent="-285750">
              <a:defRPr/>
            </a:pPr>
            <a:r>
              <a:rPr lang="en-GB" sz="1400" dirty="0">
                <a:solidFill>
                  <a:srgbClr val="000000"/>
                </a:solidFill>
                <a:latin typeface="Nunito Sans"/>
                <a:cs typeface="+mn-cs"/>
              </a:rPr>
              <a:t>Confirmation of planned implementation – 23rd June 2023</a:t>
            </a:r>
          </a:p>
          <a:p>
            <a:pPr marL="285750" indent="-285750">
              <a:defRPr/>
            </a:pPr>
            <a:r>
              <a:rPr lang="en-GB" sz="1400" dirty="0">
                <a:solidFill>
                  <a:srgbClr val="000000"/>
                </a:solidFill>
                <a:latin typeface="Nunito Sans"/>
                <a:cs typeface="+mn-cs"/>
              </a:rPr>
              <a:t>Confirmation if implementation date is to be moved – 23rd June 2023</a:t>
            </a:r>
          </a:p>
          <a:p>
            <a:pPr marL="285750" indent="-285750">
              <a:defRPr/>
            </a:pPr>
            <a:r>
              <a:rPr lang="en-GB" sz="1400" dirty="0">
                <a:solidFill>
                  <a:srgbClr val="000000"/>
                </a:solidFill>
                <a:latin typeface="Nunito Sans"/>
                <a:cs typeface="+mn-cs"/>
              </a:rPr>
              <a:t>Confirmation of Successful / Unsuccessful Implementation – 24th June 2023</a:t>
            </a:r>
          </a:p>
          <a:p>
            <a:pPr marL="0" indent="0">
              <a:buNone/>
              <a:defRPr/>
            </a:pPr>
            <a:endParaRPr lang="en-GB" sz="1400" dirty="0">
              <a:solidFill>
                <a:srgbClr val="000000"/>
              </a:solidFill>
              <a:latin typeface="Nunito Sans"/>
              <a:cs typeface="+mn-cs"/>
            </a:endParaRPr>
          </a:p>
          <a:p>
            <a:pPr marL="0" indent="0">
              <a:buNone/>
              <a:defRPr/>
            </a:pPr>
            <a:r>
              <a:rPr lang="en-GB" sz="1400" dirty="0">
                <a:solidFill>
                  <a:srgbClr val="000000"/>
                </a:solidFill>
                <a:latin typeface="Nunito Sans"/>
                <a:cs typeface="+mn-cs"/>
              </a:rPr>
              <a:t>Should we need to use a contingency date the following weekend of 1st July 2023 will be utilised and the above key communications dates will be used to provide the necessary updates</a:t>
            </a:r>
          </a:p>
          <a:p>
            <a:pPr marL="0" indent="0">
              <a:buNone/>
              <a:defRPr/>
            </a:pPr>
            <a:endParaRPr lang="en-GB" sz="1400" dirty="0">
              <a:solidFill>
                <a:srgbClr val="000000"/>
              </a:solidFill>
              <a:latin typeface="Nunito Sans"/>
              <a:cs typeface="+mn-cs"/>
            </a:endParaRPr>
          </a:p>
          <a:p>
            <a:pPr marL="0" indent="0">
              <a:buNone/>
              <a:defRPr/>
            </a:pPr>
            <a:r>
              <a:rPr lang="en-GB" sz="1400" dirty="0">
                <a:solidFill>
                  <a:srgbClr val="000000"/>
                </a:solidFill>
                <a:latin typeface="Nunito Sans"/>
                <a:cs typeface="+mn-cs"/>
              </a:rPr>
              <a:t>Further information and training awareness material will be available </a:t>
            </a:r>
            <a:r>
              <a:rPr lang="en-GB" sz="1400" dirty="0">
                <a:solidFill>
                  <a:srgbClr val="000000"/>
                </a:solidFill>
                <a:latin typeface="Nunito Sans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GB" sz="1400" dirty="0">
                <a:solidFill>
                  <a:srgbClr val="000000"/>
                </a:solidFill>
                <a:latin typeface="Nunito Sans"/>
                <a:cs typeface="+mn-cs"/>
              </a:rPr>
              <a:t> </a:t>
            </a:r>
            <a:endParaRPr lang="en-US" sz="1400" dirty="0">
              <a:solidFill>
                <a:srgbClr val="000000"/>
              </a:solidFill>
              <a:latin typeface="Nunito Sans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5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CC2DD-05D3-CFDC-4A4C-8844932B7A69}"/>
              </a:ext>
            </a:extLst>
          </p:cNvPr>
          <p:cNvSpPr txBox="1">
            <a:spLocks/>
          </p:cNvSpPr>
          <p:nvPr/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venir Next LT Pro" panose="020B05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 dirty="0">
                <a:latin typeface="+mj-lt"/>
              </a:rPr>
              <a:t>If</a:t>
            </a:r>
            <a:r>
              <a:rPr lang="en-GB" sz="2400" b="0" dirty="0">
                <a:latin typeface="+mj-lt"/>
              </a:rPr>
              <a:t> </a:t>
            </a:r>
            <a:r>
              <a:rPr lang="en-GB" sz="2400" dirty="0">
                <a:latin typeface="+mj-lt"/>
              </a:rPr>
              <a:t>you have any queries on the changes being delivered as part of the June23 Release please contact</a:t>
            </a:r>
            <a:br>
              <a:rPr lang="en-GB" sz="1800" b="0" dirty="0"/>
            </a:br>
            <a:endParaRPr lang="en-GB" sz="1800" b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BE9B42-BAFC-0F07-F0AF-7FE200C0AFB8}"/>
              </a:ext>
            </a:extLst>
          </p:cNvPr>
          <p:cNvSpPr/>
          <p:nvPr/>
        </p:nvSpPr>
        <p:spPr>
          <a:xfrm>
            <a:off x="2924200" y="2796158"/>
            <a:ext cx="385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UKLinkDelivery@xoserve.com</a:t>
            </a:r>
            <a:endParaRPr lang="en-GB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3E5AA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731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ustom 2">
      <a:dk1>
        <a:srgbClr val="1D3E61"/>
      </a:dk1>
      <a:lt1>
        <a:sysClr val="window" lastClr="FFFFFF"/>
      </a:lt1>
      <a:dk2>
        <a:srgbClr val="3E5AA8"/>
      </a:dk2>
      <a:lt2>
        <a:srgbClr val="84B8DA"/>
      </a:lt2>
      <a:accent1>
        <a:srgbClr val="B1D6E8"/>
      </a:accent1>
      <a:accent2>
        <a:srgbClr val="6440A3"/>
      </a:accent2>
      <a:accent3>
        <a:srgbClr val="56CF9E"/>
      </a:accent3>
      <a:accent4>
        <a:srgbClr val="E65761"/>
      </a:accent4>
      <a:accent5>
        <a:srgbClr val="FCBC55"/>
      </a:accent5>
      <a:accent6>
        <a:srgbClr val="379196"/>
      </a:accent6>
      <a:hlink>
        <a:srgbClr val="40D1F5"/>
      </a:hlink>
      <a:folHlink>
        <a:srgbClr val="D2232A"/>
      </a:folHlink>
    </a:clrScheme>
    <a:fontScheme name="Xoserve">
      <a:majorFont>
        <a:latin typeface="Nunito Sans"/>
        <a:ea typeface=""/>
        <a:cs typeface=""/>
      </a:majorFont>
      <a:minorFont>
        <a:latin typeface="Nunito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728B58-601E-4027-AF0C-C2329912A9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6CA555-216C-4261-AF87-A8E955167736}">
  <ds:schemaRefs>
    <ds:schemaRef ds:uri="http://schemas.microsoft.com/office/2006/metadata/properties"/>
    <ds:schemaRef ds:uri="http://purl.org/dc/terms/"/>
    <ds:schemaRef ds:uri="http://purl.org/dc/elements/1.1/"/>
    <ds:schemaRef ds:uri="7428f75e-dcb2-4094-9cbd-7276f0563d71"/>
    <ds:schemaRef ds:uri="1d4f23ef-4afa-40fd-a5e1-d3c4698d890d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D1E5A5D2-026F-463F-B30E-05F1D4774AA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283</Words>
  <Application>Microsoft Office PowerPoint</Application>
  <PresentationFormat>On-screen Show (16:9)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Avenir Next LT Pro</vt:lpstr>
      <vt:lpstr>Calibri</vt:lpstr>
      <vt:lpstr>Nunito Sans</vt:lpstr>
      <vt:lpstr>Nunito Sans Headings</vt:lpstr>
      <vt:lpstr>Office Theme</vt:lpstr>
      <vt:lpstr>1_Office Theme</vt:lpstr>
      <vt:lpstr>PowerPoint Presentation</vt:lpstr>
      <vt:lpstr>PowerPoint Presentation</vt:lpstr>
      <vt:lpstr>PowerPoint Presentation</vt:lpstr>
      <vt:lpstr>June 23 Release High Level Implementation Plan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template</dc:title>
  <dc:creator/>
  <cp:lastModifiedBy/>
  <cp:revision>45</cp:revision>
  <dcterms:created xsi:type="dcterms:W3CDTF">2020-08-12T15:25:03Z</dcterms:created>
  <dcterms:modified xsi:type="dcterms:W3CDTF">2023-04-27T15:44:04Z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  <property fmtid="{D5CDD505-2E9C-101B-9397-08002B2CF9AE}" pid="3" name="ppcDepartment">
    <vt:lpwstr>53;#Communications|4eb75792-310c-4340-9b16-fa97df071d2d</vt:lpwstr>
  </property>
  <property fmtid="{D5CDD505-2E9C-101B-9397-08002B2CF9AE}" pid="4" name="DocumentType">
    <vt:lpwstr>70;#Template|aa851b79-e671-40ab-aebb-d6113815f54a</vt:lpwstr>
  </property>
  <property fmtid="{D5CDD505-2E9C-101B-9397-08002B2CF9AE}" pid="5" name="MediaServiceImageTags">
    <vt:lpwstr/>
  </property>
  <property fmtid="{D5CDD505-2E9C-101B-9397-08002B2CF9AE}" pid="6" name="MSIP_Label_f65b3423-ec78-4b3c-9693-96b88a3857c2_Enabled">
    <vt:lpwstr>true</vt:lpwstr>
  </property>
  <property fmtid="{D5CDD505-2E9C-101B-9397-08002B2CF9AE}" pid="7" name="MSIP_Label_f65b3423-ec78-4b3c-9693-96b88a3857c2_SetDate">
    <vt:lpwstr>2023-01-20T09:04:44Z</vt:lpwstr>
  </property>
  <property fmtid="{D5CDD505-2E9C-101B-9397-08002B2CF9AE}" pid="8" name="MSIP_Label_f65b3423-ec78-4b3c-9693-96b88a3857c2_Method">
    <vt:lpwstr>Standard</vt:lpwstr>
  </property>
  <property fmtid="{D5CDD505-2E9C-101B-9397-08002B2CF9AE}" pid="9" name="MSIP_Label_f65b3423-ec78-4b3c-9693-96b88a3857c2_Name">
    <vt:lpwstr>Internal to Wipro</vt:lpwstr>
  </property>
  <property fmtid="{D5CDD505-2E9C-101B-9397-08002B2CF9AE}" pid="10" name="MSIP_Label_f65b3423-ec78-4b3c-9693-96b88a3857c2_SiteId">
    <vt:lpwstr>258ac4e4-146a-411e-9dc8-79a9e12fd6da</vt:lpwstr>
  </property>
  <property fmtid="{D5CDD505-2E9C-101B-9397-08002B2CF9AE}" pid="11" name="MSIP_Label_f65b3423-ec78-4b3c-9693-96b88a3857c2_ActionId">
    <vt:lpwstr>997f03ee-2ee5-4897-acb6-89317705c102</vt:lpwstr>
  </property>
  <property fmtid="{D5CDD505-2E9C-101B-9397-08002B2CF9AE}" pid="12" name="MSIP_Label_f65b3423-ec78-4b3c-9693-96b88a3857c2_ContentBits">
    <vt:lpwstr>2</vt:lpwstr>
  </property>
</Properties>
</file>